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14"/>
  </p:notesMasterIdLst>
  <p:sldIdLst>
    <p:sldId id="256" r:id="rId2"/>
    <p:sldId id="263" r:id="rId3"/>
    <p:sldId id="269" r:id="rId4"/>
    <p:sldId id="257" r:id="rId5"/>
    <p:sldId id="258" r:id="rId6"/>
    <p:sldId id="259" r:id="rId7"/>
    <p:sldId id="271" r:id="rId8"/>
    <p:sldId id="261" r:id="rId9"/>
    <p:sldId id="260" r:id="rId10"/>
    <p:sldId id="266" r:id="rId11"/>
    <p:sldId id="270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85E"/>
    <a:srgbClr val="654356"/>
    <a:srgbClr val="266E9F"/>
    <a:srgbClr val="009485"/>
    <a:srgbClr val="AC9670"/>
    <a:srgbClr val="E2E1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32"/>
    <p:restoredTop sz="92925"/>
  </p:normalViewPr>
  <p:slideViewPr>
    <p:cSldViewPr snapToGrid="0">
      <p:cViewPr varScale="1">
        <p:scale>
          <a:sx n="119" d="100"/>
          <a:sy n="119" d="100"/>
        </p:scale>
        <p:origin x="4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47310-C11C-604C-B2FC-51078A00067E}" type="datetimeFigureOut">
              <a:rPr lang="en-US" smtClean="0"/>
              <a:t>5/29/24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A8653-42A2-1347-AEA0-A85D7A3C7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55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38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164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01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87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438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155" y="6356350"/>
            <a:ext cx="4772418" cy="365125"/>
          </a:xfrm>
        </p:spPr>
        <p:txBody>
          <a:bodyPr/>
          <a:lstStyle>
            <a:lvl1pPr>
              <a:defRPr sz="10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40458" y="6330689"/>
            <a:ext cx="4114800" cy="365125"/>
          </a:xfrm>
        </p:spPr>
        <p:txBody>
          <a:bodyPr/>
          <a:lstStyle>
            <a:lvl1pPr algn="r">
              <a:defRPr sz="11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Autocon1 - 27-31 May 2024 - Amsterdam</a:t>
            </a:r>
          </a:p>
        </p:txBody>
      </p:sp>
      <p:pic>
        <p:nvPicPr>
          <p:cNvPr id="7" name="Picture 6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D4C33FCE-738D-BA65-9EBD-B2A28E0F12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845" y="-81505"/>
            <a:ext cx="1203868" cy="1203868"/>
          </a:xfrm>
          <a:prstGeom prst="rect">
            <a:avLst/>
          </a:prstGeom>
        </p:spPr>
      </p:pic>
      <p:pic>
        <p:nvPicPr>
          <p:cNvPr id="9" name="Picture 8" descr="A white triangle on a black background&#10;&#10;Description automatically generated">
            <a:extLst>
              <a:ext uri="{FF2B5EF4-FFF2-40B4-BE49-F238E27FC236}">
                <a16:creationId xmlns:a16="http://schemas.microsoft.com/office/drawing/2014/main" id="{C2D1982F-9BE0-E3EB-5B43-AAA7411556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6858" y="6420850"/>
            <a:ext cx="1402976" cy="18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532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03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60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F051DB6-E17D-014C-CAB7-8157E870CC5E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03081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942997"/>
            <a:ext cx="10515600" cy="4351338"/>
          </a:xfrm>
        </p:spPr>
        <p:txBody>
          <a:bodyPr/>
          <a:lstStyle>
            <a:lvl1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1C89CA-142C-82EA-48E2-A72B6C17F51C}"/>
              </a:ext>
            </a:extLst>
          </p:cNvPr>
          <p:cNvSpPr/>
          <p:nvPr userDrawn="1"/>
        </p:nvSpPr>
        <p:spPr>
          <a:xfrm>
            <a:off x="0" y="6494744"/>
            <a:ext cx="12192000" cy="363255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199" y="6601213"/>
            <a:ext cx="2743200" cy="162841"/>
          </a:xfrm>
        </p:spPr>
        <p:txBody>
          <a:bodyPr/>
          <a:lstStyle/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599" y="6601215"/>
            <a:ext cx="4114800" cy="162839"/>
          </a:xfrm>
        </p:spPr>
        <p:txBody>
          <a:bodyPr/>
          <a:lstStyle>
            <a:lvl1pPr algn="r">
              <a:defRPr sz="10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599" y="6601215"/>
            <a:ext cx="2743200" cy="162840"/>
          </a:xfrm>
        </p:spPr>
        <p:txBody>
          <a:bodyPr/>
          <a:lstStyle>
            <a:lvl1pPr>
              <a:defRPr sz="10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7038F08-AEC2-1C4B-85F8-53ADB6E703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7150" y="0"/>
            <a:ext cx="8517699" cy="681037"/>
          </a:xfrm>
        </p:spPr>
        <p:txBody>
          <a:bodyPr>
            <a:normAutofit/>
          </a:bodyPr>
          <a:lstStyle>
            <a:lvl1pPr algn="ctr">
              <a:defRPr sz="32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012B330C-CDC8-EB87-11B3-6FD3E9B537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45925"/>
            <a:ext cx="707722" cy="707722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F4D89ECD-1ED1-5A59-DBB0-CC1056316D5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92213" y="93946"/>
            <a:ext cx="733731" cy="323340"/>
          </a:xfrm>
          <a:prstGeom prst="rect">
            <a:avLst/>
          </a:prstGeom>
        </p:spPr>
      </p:pic>
      <p:pic>
        <p:nvPicPr>
          <p:cNvPr id="15" name="Picture 14" descr="A white triangle on a black background&#10;&#10;Description automatically generated">
            <a:extLst>
              <a:ext uri="{FF2B5EF4-FFF2-40B4-BE49-F238E27FC236}">
                <a16:creationId xmlns:a16="http://schemas.microsoft.com/office/drawing/2014/main" id="{8FD1D758-9043-C1E0-A970-D03A1467D7D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19598" y="6592515"/>
            <a:ext cx="1402976" cy="18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33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3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63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011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06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8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34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887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7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36099-820F-FAA8-4532-F10E9BB74C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6056" y="1122363"/>
            <a:ext cx="10521387" cy="2387600"/>
          </a:xfrm>
        </p:spPr>
        <p:txBody>
          <a:bodyPr/>
          <a:lstStyle/>
          <a:p>
            <a:pPr algn="r"/>
            <a:r>
              <a:rPr lang="en-US" dirty="0"/>
              <a:t>Why did we go down this route?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C11EF6-0C31-761B-DF6E-915DF365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05275"/>
            <a:ext cx="9144000" cy="1655762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/>
              <a:t>A brief introduction about network automation @GÉANT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Simone Spinelli - &lt;</a:t>
            </a:r>
            <a:r>
              <a:rPr lang="en-US" dirty="0" err="1"/>
              <a:t>simone.spinelli@geant.org</a:t>
            </a:r>
            <a:r>
              <a:rPr lang="en-US" dirty="0"/>
              <a:t>&gt; </a:t>
            </a:r>
          </a:p>
          <a:p>
            <a:pPr algn="l"/>
            <a:r>
              <a:rPr lang="en-US" dirty="0"/>
              <a:t>Network Architect – GOAT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197C48-4AEF-4E4A-3049-90706AE7F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0886E-ED29-E078-B036-1DB077528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803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B077F3-33A6-ECD0-41B0-2330F55B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F2713E-3827-ACB6-B1AB-9A249A88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B27A81B-D338-524D-4E28-76E02B598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Migration mechanics</a:t>
            </a:r>
          </a:p>
        </p:txBody>
      </p:sp>
      <p:pic>
        <p:nvPicPr>
          <p:cNvPr id="6" name="Content Placeholder 5" descr="A diagram of a service&#10;&#10;Description automatically generated">
            <a:extLst>
              <a:ext uri="{FF2B5EF4-FFF2-40B4-BE49-F238E27FC236}">
                <a16:creationId xmlns:a16="http://schemas.microsoft.com/office/drawing/2014/main" id="{48920C07-DC26-8642-26B6-966846DA5D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72382" y="2422567"/>
            <a:ext cx="6081417" cy="2818218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DDF9A55-7EFE-D8A4-0B4E-B9E164B05006}"/>
              </a:ext>
            </a:extLst>
          </p:cNvPr>
          <p:cNvSpPr txBox="1">
            <a:spLocks/>
          </p:cNvSpPr>
          <p:nvPr/>
        </p:nvSpPr>
        <p:spPr>
          <a:xfrm>
            <a:off x="300039" y="4732911"/>
            <a:ext cx="11717790" cy="1656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1D76AC1-17A8-4137-8233-FFF0BFEE2183}"/>
              </a:ext>
            </a:extLst>
          </p:cNvPr>
          <p:cNvSpPr txBox="1">
            <a:spLocks/>
          </p:cNvSpPr>
          <p:nvPr/>
        </p:nvSpPr>
        <p:spPr>
          <a:xfrm>
            <a:off x="0" y="606055"/>
            <a:ext cx="4656083" cy="5924639"/>
          </a:xfrm>
          <a:prstGeom prst="rect">
            <a:avLst/>
          </a:prstGeom>
          <a:solidFill>
            <a:srgbClr val="04385E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Almost a greenfield approach</a:t>
            </a:r>
          </a:p>
          <a:p>
            <a:r>
              <a:rPr lang="en-US" sz="2400" dirty="0">
                <a:solidFill>
                  <a:schemeClr val="bg1"/>
                </a:solidFill>
              </a:rPr>
              <a:t>WFO allow us to completely model our network</a:t>
            </a:r>
          </a:p>
          <a:p>
            <a:r>
              <a:rPr lang="en-US" sz="2400" dirty="0">
                <a:solidFill>
                  <a:schemeClr val="bg1"/>
                </a:solidFill>
              </a:rPr>
              <a:t>People on site should focus on moving cables</a:t>
            </a:r>
          </a:p>
          <a:p>
            <a:r>
              <a:rPr lang="en-US" sz="2400" dirty="0">
                <a:solidFill>
                  <a:schemeClr val="bg1"/>
                </a:solidFill>
              </a:rPr>
              <a:t>Config generation and basic change validation is embedded </a:t>
            </a:r>
          </a:p>
          <a:p>
            <a:r>
              <a:rPr lang="en-US" sz="2400" dirty="0">
                <a:solidFill>
                  <a:schemeClr val="bg1"/>
                </a:solidFill>
              </a:rPr>
              <a:t>OSS/BSS finally in sync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691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B077F3-33A6-ECD0-41B0-2330F55B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F2713E-3827-ACB6-B1AB-9A249A88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B27A81B-D338-524D-4E28-76E02B598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Migration mechanics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DDF9A55-7EFE-D8A4-0B4E-B9E164B05006}"/>
              </a:ext>
            </a:extLst>
          </p:cNvPr>
          <p:cNvSpPr txBox="1">
            <a:spLocks/>
          </p:cNvSpPr>
          <p:nvPr/>
        </p:nvSpPr>
        <p:spPr>
          <a:xfrm>
            <a:off x="300039" y="4732911"/>
            <a:ext cx="11717790" cy="1656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1D76AC1-17A8-4137-8233-FFF0BFEE2183}"/>
              </a:ext>
            </a:extLst>
          </p:cNvPr>
          <p:cNvSpPr txBox="1">
            <a:spLocks/>
          </p:cNvSpPr>
          <p:nvPr/>
        </p:nvSpPr>
        <p:spPr>
          <a:xfrm>
            <a:off x="0" y="606055"/>
            <a:ext cx="4656083" cy="5924639"/>
          </a:xfrm>
          <a:prstGeom prst="rect">
            <a:avLst/>
          </a:prstGeom>
          <a:solidFill>
            <a:srgbClr val="04385E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Almost a greenfield approach</a:t>
            </a:r>
          </a:p>
          <a:p>
            <a:r>
              <a:rPr lang="en-US" sz="2400" dirty="0">
                <a:solidFill>
                  <a:schemeClr val="bg1"/>
                </a:solidFill>
              </a:rPr>
              <a:t>WFO allow us to completely model our network</a:t>
            </a:r>
          </a:p>
          <a:p>
            <a:r>
              <a:rPr lang="en-US" sz="2400" dirty="0">
                <a:solidFill>
                  <a:schemeClr val="bg1"/>
                </a:solidFill>
              </a:rPr>
              <a:t>People on site should focus on moving cables</a:t>
            </a:r>
          </a:p>
          <a:p>
            <a:r>
              <a:rPr lang="en-US" sz="2400" dirty="0">
                <a:solidFill>
                  <a:schemeClr val="bg1"/>
                </a:solidFill>
              </a:rPr>
              <a:t>Config generation and basic change validation is embedded </a:t>
            </a:r>
          </a:p>
          <a:p>
            <a:r>
              <a:rPr lang="en-US" sz="2400" dirty="0">
                <a:solidFill>
                  <a:schemeClr val="bg1"/>
                </a:solidFill>
              </a:rPr>
              <a:t>OSS/BSS finally in sync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1" name="Content Placeholder 8">
            <a:extLst>
              <a:ext uri="{FF2B5EF4-FFF2-40B4-BE49-F238E27FC236}">
                <a16:creationId xmlns:a16="http://schemas.microsoft.com/office/drawing/2014/main" id="{9D54ADDB-2AE4-363E-ADD1-54936A9C92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150136" y="1761547"/>
            <a:ext cx="6373639" cy="379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910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36099-820F-FAA8-4532-F10E9BB74C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6067" y="1272970"/>
            <a:ext cx="10883198" cy="2387600"/>
          </a:xfrm>
        </p:spPr>
        <p:txBody>
          <a:bodyPr/>
          <a:lstStyle/>
          <a:p>
            <a:pPr algn="r"/>
            <a:r>
              <a:rPr lang="en-US" dirty="0"/>
              <a:t>We think this is the right direction!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C11EF6-0C31-761B-DF6E-915DF365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05275"/>
            <a:ext cx="9144000" cy="1655762"/>
          </a:xfrm>
        </p:spPr>
        <p:txBody>
          <a:bodyPr/>
          <a:lstStyle/>
          <a:p>
            <a:pPr algn="l"/>
            <a:r>
              <a:rPr lang="en-US" dirty="0"/>
              <a:t>… that’s why we are here to talk about it.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197C48-4AEF-4E4A-3049-90706AE7F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0886E-ED29-E078-B036-1DB077528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575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9F5F15-AEDE-2496-B808-FFB6DC2E7DCB}"/>
              </a:ext>
            </a:extLst>
          </p:cNvPr>
          <p:cNvSpPr/>
          <p:nvPr/>
        </p:nvSpPr>
        <p:spPr>
          <a:xfrm>
            <a:off x="0" y="580591"/>
            <a:ext cx="12192000" cy="5914802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E3C130-199A-A445-0CAD-04D821D2DE1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67604" y="1442817"/>
            <a:ext cx="3764297" cy="3972365"/>
          </a:xfrm>
          <a:prstGeom prst="rect">
            <a:avLst/>
          </a:prstGeom>
          <a:effectLst>
            <a:softEdge rad="139260"/>
          </a:effec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BB4FA4-ED9D-F4DF-4E65-2CFCB0427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939" y="1047040"/>
            <a:ext cx="11190773" cy="5230369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Italian – 42yo, really dense.</a:t>
            </a:r>
          </a:p>
          <a:p>
            <a:r>
              <a:rPr lang="en-US" sz="2400" dirty="0">
                <a:solidFill>
                  <a:schemeClr val="bg1"/>
                </a:solidFill>
              </a:rPr>
              <a:t>Failed musician  </a:t>
            </a:r>
          </a:p>
          <a:p>
            <a:r>
              <a:rPr lang="en-US" sz="2400" dirty="0">
                <a:solidFill>
                  <a:schemeClr val="bg1"/>
                </a:solidFill>
              </a:rPr>
              <a:t>Father of 3.5yo twins </a:t>
            </a:r>
          </a:p>
          <a:p>
            <a:r>
              <a:rPr lang="en-US" sz="2400" dirty="0">
                <a:solidFill>
                  <a:schemeClr val="bg1"/>
                </a:solidFill>
              </a:rPr>
              <a:t>2002-2016: University of Pisa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Net/Sys admin</a:t>
            </a:r>
          </a:p>
          <a:p>
            <a:pPr lvl="1"/>
            <a:r>
              <a:rPr lang="en-US" sz="2000" dirty="0" err="1">
                <a:solidFill>
                  <a:schemeClr val="bg1"/>
                </a:solidFill>
              </a:rPr>
              <a:t>Openstack</a:t>
            </a:r>
            <a:r>
              <a:rPr lang="en-US" sz="2000" dirty="0">
                <a:solidFill>
                  <a:schemeClr val="bg1"/>
                </a:solidFill>
              </a:rPr>
              <a:t>/CEPH/</a:t>
            </a:r>
            <a:r>
              <a:rPr lang="en-US" sz="2000" dirty="0" err="1">
                <a:solidFill>
                  <a:schemeClr val="bg1"/>
                </a:solidFill>
              </a:rPr>
              <a:t>Owncloud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2016: Moved to NL (because of love)</a:t>
            </a:r>
          </a:p>
          <a:p>
            <a:pPr lvl="1"/>
            <a:r>
              <a:rPr lang="en-US" sz="2000" dirty="0" err="1">
                <a:solidFill>
                  <a:schemeClr val="bg1"/>
                </a:solidFill>
              </a:rPr>
              <a:t>Online.nl</a:t>
            </a:r>
            <a:r>
              <a:rPr lang="en-US" sz="2000" dirty="0">
                <a:solidFill>
                  <a:schemeClr val="bg1"/>
                </a:solidFill>
              </a:rPr>
              <a:t> - </a:t>
            </a:r>
            <a:r>
              <a:rPr lang="en-US" sz="2000" dirty="0" err="1">
                <a:solidFill>
                  <a:schemeClr val="bg1"/>
                </a:solidFill>
              </a:rPr>
              <a:t>Neteng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Ziggo – CPE Testing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KPN – more </a:t>
            </a:r>
            <a:r>
              <a:rPr lang="en-US" sz="2000" dirty="0" err="1">
                <a:solidFill>
                  <a:schemeClr val="bg1"/>
                </a:solidFill>
              </a:rPr>
              <a:t>Openstack</a:t>
            </a:r>
            <a:r>
              <a:rPr lang="en-US" sz="2000" dirty="0">
                <a:solidFill>
                  <a:schemeClr val="bg1"/>
                </a:solidFill>
              </a:rPr>
              <a:t> &amp; SDN</a:t>
            </a:r>
          </a:p>
          <a:p>
            <a:r>
              <a:rPr lang="en-US" sz="2400" dirty="0">
                <a:solidFill>
                  <a:schemeClr val="bg1"/>
                </a:solidFill>
              </a:rPr>
              <a:t>2019: GÉANT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Network Automation</a:t>
            </a:r>
          </a:p>
          <a:p>
            <a:r>
              <a:rPr lang="en-US" sz="2400" dirty="0">
                <a:solidFill>
                  <a:schemeClr val="bg1"/>
                </a:solidFill>
              </a:rPr>
              <a:t>Really bad at presentations</a:t>
            </a:r>
          </a:p>
          <a:p>
            <a:r>
              <a:rPr lang="en-US" sz="2400" dirty="0">
                <a:solidFill>
                  <a:schemeClr val="bg1"/>
                </a:solidFill>
              </a:rPr>
              <a:t>Find me here, on </a:t>
            </a:r>
            <a:r>
              <a:rPr lang="en-US" sz="2400" dirty="0" err="1">
                <a:solidFill>
                  <a:schemeClr val="bg1"/>
                </a:solidFill>
              </a:rPr>
              <a:t>Linkedin</a:t>
            </a:r>
            <a:r>
              <a:rPr lang="en-US" sz="2400" dirty="0">
                <a:solidFill>
                  <a:schemeClr val="bg1"/>
                </a:solidFill>
              </a:rPr>
              <a:t>, NAF/</a:t>
            </a:r>
            <a:r>
              <a:rPr lang="en-US" sz="2400" dirty="0" err="1">
                <a:solidFill>
                  <a:schemeClr val="bg1"/>
                </a:solidFill>
              </a:rPr>
              <a:t>Networktocode</a:t>
            </a:r>
            <a:r>
              <a:rPr lang="en-US" sz="2400" dirty="0">
                <a:solidFill>
                  <a:schemeClr val="bg1"/>
                </a:solidFill>
              </a:rPr>
              <a:t> slack, </a:t>
            </a:r>
            <a:r>
              <a:rPr lang="en-US" sz="2400" dirty="0" err="1">
                <a:solidFill>
                  <a:schemeClr val="bg1"/>
                </a:solidFill>
              </a:rPr>
              <a:t>Containerlab</a:t>
            </a:r>
            <a:r>
              <a:rPr lang="en-US" sz="2400" dirty="0">
                <a:solidFill>
                  <a:schemeClr val="bg1"/>
                </a:solidFill>
              </a:rPr>
              <a:t>/</a:t>
            </a:r>
            <a:r>
              <a:rPr lang="en-US" sz="2400" dirty="0" err="1">
                <a:solidFill>
                  <a:schemeClr val="bg1"/>
                </a:solidFill>
              </a:rPr>
              <a:t>LibreNMS</a:t>
            </a:r>
            <a:r>
              <a:rPr lang="en-US" sz="2400" dirty="0">
                <a:solidFill>
                  <a:schemeClr val="bg1"/>
                </a:solidFill>
              </a:rPr>
              <a:t> Discord 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F35E98-57EA-7E8B-B2F6-99744AC84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E87976-6E0A-B397-97A5-F3555D78E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06FB5BE-F563-524F-A2B5-2F01BD73A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me…</a:t>
            </a:r>
          </a:p>
        </p:txBody>
      </p:sp>
    </p:spTree>
    <p:extLst>
      <p:ext uri="{BB962C8B-B14F-4D97-AF65-F5344CB8AC3E}">
        <p14:creationId xmlns:p14="http://schemas.microsoft.com/office/powerpoint/2010/main" val="3135684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E50AD44-230D-68B5-F12D-5AC06801DCE9}"/>
              </a:ext>
            </a:extLst>
          </p:cNvPr>
          <p:cNvSpPr/>
          <p:nvPr/>
        </p:nvSpPr>
        <p:spPr>
          <a:xfrm>
            <a:off x="0" y="580591"/>
            <a:ext cx="12192000" cy="5914802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F35E98-57EA-7E8B-B2F6-99744AC84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E87976-6E0A-B397-97A5-F3555D78E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06FB5BE-F563-524F-A2B5-2F01BD73A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</a:t>
            </a:r>
            <a:r>
              <a:rPr lang="en-US" dirty="0" err="1"/>
              <a:t>GÉANTers</a:t>
            </a:r>
            <a:r>
              <a:rPr lang="en-US" dirty="0"/>
              <a:t> in the room</a:t>
            </a:r>
          </a:p>
        </p:txBody>
      </p:sp>
      <p:pic>
        <p:nvPicPr>
          <p:cNvPr id="10" name="Picture 9" descr="A person blowing a party horn&#10;&#10;Description automatically generated">
            <a:extLst>
              <a:ext uri="{FF2B5EF4-FFF2-40B4-BE49-F238E27FC236}">
                <a16:creationId xmlns:a16="http://schemas.microsoft.com/office/drawing/2014/main" id="{4C236A2F-C014-F28D-7D6B-68ADE4C8E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816" y="1261628"/>
            <a:ext cx="3992480" cy="3992480"/>
          </a:xfrm>
          <a:prstGeom prst="rect">
            <a:avLst/>
          </a:prstGeom>
        </p:spPr>
      </p:pic>
      <p:pic>
        <p:nvPicPr>
          <p:cNvPr id="12" name="Picture 11" descr="A person with glasses smiling&#10;&#10;Description automatically generated">
            <a:extLst>
              <a:ext uri="{FF2B5EF4-FFF2-40B4-BE49-F238E27FC236}">
                <a16:creationId xmlns:a16="http://schemas.microsoft.com/office/drawing/2014/main" id="{EF4F6A8B-CA4B-4FB0-8E63-C58192C81E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4706" y="1269999"/>
            <a:ext cx="4029093" cy="402909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5630A50-C830-80C1-F1F6-A7D0E13210AB}"/>
              </a:ext>
            </a:extLst>
          </p:cNvPr>
          <p:cNvSpPr txBox="1"/>
          <p:nvPr/>
        </p:nvSpPr>
        <p:spPr>
          <a:xfrm>
            <a:off x="757650" y="5328745"/>
            <a:ext cx="35768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Karel van Klink </a:t>
            </a:r>
          </a:p>
          <a:p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Network Engineer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B15D08-2B86-550F-C22A-FCDAEEF693D9}"/>
              </a:ext>
            </a:extLst>
          </p:cNvPr>
          <p:cNvSpPr txBox="1"/>
          <p:nvPr/>
        </p:nvSpPr>
        <p:spPr>
          <a:xfrm>
            <a:off x="7324706" y="5328745"/>
            <a:ext cx="35768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Mohammad </a:t>
            </a:r>
            <a:r>
              <a:rPr lang="en-US" sz="2400" b="1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Torkashvand</a:t>
            </a:r>
            <a:endParaRPr lang="en-US" sz="2400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Senior Software Engineer </a:t>
            </a:r>
          </a:p>
        </p:txBody>
      </p:sp>
    </p:spTree>
    <p:extLst>
      <p:ext uri="{BB962C8B-B14F-4D97-AF65-F5344CB8AC3E}">
        <p14:creationId xmlns:p14="http://schemas.microsoft.com/office/powerpoint/2010/main" val="1262260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C927B0-84AD-1DF2-7E4E-F5A958F68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F3217A-656F-8944-FE05-A2BB541AB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265D253-DD0C-AE0C-ECE1-738410D06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GÉANT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4B8A22-5321-8CEA-EB60-DD04E3161F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42" y="1268599"/>
            <a:ext cx="602010" cy="602010"/>
          </a:xfrm>
          <a:prstGeom prst="rect">
            <a:avLst/>
          </a:prstGeom>
        </p:spPr>
      </p:pic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84CB6950-1524-6C99-0A04-D2A8D69BD98B}"/>
              </a:ext>
            </a:extLst>
          </p:cNvPr>
          <p:cNvSpPr txBox="1">
            <a:spLocks/>
          </p:cNvSpPr>
          <p:nvPr/>
        </p:nvSpPr>
        <p:spPr>
          <a:xfrm>
            <a:off x="1215733" y="3406046"/>
            <a:ext cx="4017164" cy="1667877"/>
          </a:xfrm>
          <a:prstGeom prst="rect">
            <a:avLst/>
          </a:prstGeom>
        </p:spPr>
        <p:txBody>
          <a:bodyPr tIns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7150">
              <a:lnSpc>
                <a:spcPct val="100000"/>
              </a:lnSpc>
              <a:spcBef>
                <a:spcPts val="0"/>
              </a:spcBef>
            </a:pPr>
            <a:r>
              <a:rPr lang="en-GB" sz="1700" dirty="0">
                <a:solidFill>
                  <a:srgbClr val="065081"/>
                </a:solidFill>
              </a:rPr>
              <a:t>Operates a pan-European e-infrastructure</a:t>
            </a:r>
            <a:br>
              <a:rPr lang="en-GB" sz="1700" dirty="0">
                <a:solidFill>
                  <a:srgbClr val="065081"/>
                </a:solidFill>
              </a:rPr>
            </a:br>
            <a:endParaRPr lang="en-GB" sz="1700" dirty="0">
              <a:solidFill>
                <a:srgbClr val="065081"/>
              </a:solidFill>
            </a:endParaRPr>
          </a:p>
          <a:p>
            <a:pPr defTabSz="57150">
              <a:lnSpc>
                <a:spcPct val="100000"/>
              </a:lnSpc>
              <a:spcBef>
                <a:spcPts val="0"/>
              </a:spcBef>
            </a:pPr>
            <a:endParaRPr lang="en-GB" sz="1700" b="0" dirty="0">
              <a:solidFill>
                <a:srgbClr val="065081"/>
              </a:solidFill>
            </a:endParaRPr>
          </a:p>
          <a:p>
            <a:pPr>
              <a:lnSpc>
                <a:spcPct val="100000"/>
              </a:lnSpc>
            </a:pPr>
            <a:r>
              <a:rPr lang="en-GB" sz="1700" dirty="0">
                <a:solidFill>
                  <a:srgbClr val="065081"/>
                </a:solidFill>
              </a:rPr>
              <a:t>Manages a portfolio of services for research &amp; education</a:t>
            </a:r>
            <a:br>
              <a:rPr lang="en-GB" sz="1700" dirty="0">
                <a:solidFill>
                  <a:srgbClr val="065081"/>
                </a:solidFill>
              </a:rPr>
            </a:br>
            <a:endParaRPr lang="en-GB" sz="1700" b="0" dirty="0">
              <a:solidFill>
                <a:srgbClr val="065081"/>
              </a:solidFill>
            </a:endParaRPr>
          </a:p>
          <a:p>
            <a:pPr>
              <a:lnSpc>
                <a:spcPct val="100000"/>
              </a:lnSpc>
            </a:pPr>
            <a:br>
              <a:rPr lang="en-GB" sz="1700" dirty="0">
                <a:solidFill>
                  <a:srgbClr val="065081"/>
                </a:solidFill>
              </a:rPr>
            </a:br>
            <a:endParaRPr lang="en-GB" sz="1700" b="0" dirty="0">
              <a:solidFill>
                <a:srgbClr val="06508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5299B1-726D-7A52-2B9A-39FD9BF878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42" y="2325766"/>
            <a:ext cx="606826" cy="6020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1BE32C-B218-0327-43DA-A2009D5E0E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561" y="3311339"/>
            <a:ext cx="607843" cy="6078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B8F8F51-EA92-290A-DACB-CDC52D3E535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39" y="4302745"/>
            <a:ext cx="612113" cy="612113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F9FA86A-6E28-E5F8-D587-BC02F4D5E794}"/>
              </a:ext>
            </a:extLst>
          </p:cNvPr>
          <p:cNvSpPr txBox="1">
            <a:spLocks/>
          </p:cNvSpPr>
          <p:nvPr/>
        </p:nvSpPr>
        <p:spPr>
          <a:xfrm>
            <a:off x="1215733" y="1268599"/>
            <a:ext cx="4017164" cy="1903787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700" dirty="0">
                <a:solidFill>
                  <a:srgbClr val="065081"/>
                </a:solidFill>
              </a:rPr>
              <a:t>Runs a membership association for Europe’s National Research &amp; Education Networks (NRENs)</a:t>
            </a:r>
            <a:br>
              <a:rPr lang="en-GB" sz="1700" b="0" dirty="0">
                <a:solidFill>
                  <a:srgbClr val="065081"/>
                </a:solidFill>
              </a:rPr>
            </a:br>
            <a:endParaRPr lang="en-GB" sz="1700" b="0" dirty="0">
              <a:solidFill>
                <a:srgbClr val="065081"/>
              </a:solidFill>
            </a:endParaRPr>
          </a:p>
          <a:p>
            <a:pPr defTabSz="57150">
              <a:lnSpc>
                <a:spcPct val="100000"/>
              </a:lnSpc>
              <a:spcBef>
                <a:spcPts val="0"/>
              </a:spcBef>
            </a:pPr>
            <a:r>
              <a:rPr lang="en-GB" sz="1700" dirty="0">
                <a:solidFill>
                  <a:srgbClr val="065081"/>
                </a:solidFill>
              </a:rPr>
              <a:t>Coordinates and participates in EC-funded projects</a:t>
            </a:r>
            <a:br>
              <a:rPr lang="en-GB" sz="1700" dirty="0">
                <a:solidFill>
                  <a:srgbClr val="065081"/>
                </a:solidFill>
              </a:rPr>
            </a:br>
            <a:endParaRPr lang="en-GB" sz="1800" b="0" dirty="0">
              <a:solidFill>
                <a:srgbClr val="06508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DBC6F2-B2C0-B377-1F87-DED1D6557792}"/>
              </a:ext>
            </a:extLst>
          </p:cNvPr>
          <p:cNvSpPr txBox="1"/>
          <p:nvPr/>
        </p:nvSpPr>
        <p:spPr>
          <a:xfrm>
            <a:off x="1215733" y="5652903"/>
            <a:ext cx="110341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accent1">
                    <a:lumMod val="50000"/>
                  </a:schemeClr>
                </a:solidFill>
              </a:rPr>
              <a:t>In Europe: 38 NRENs + </a:t>
            </a:r>
            <a:r>
              <a:rPr lang="en-GB" sz="1800" b="1" dirty="0" err="1">
                <a:solidFill>
                  <a:schemeClr val="accent1">
                    <a:lumMod val="50000"/>
                  </a:schemeClr>
                </a:solidFill>
              </a:rPr>
              <a:t>NORDUnet</a:t>
            </a:r>
            <a:r>
              <a:rPr lang="en-GB" sz="1800" b="1" dirty="0">
                <a:solidFill>
                  <a:schemeClr val="accent1">
                    <a:lumMod val="50000"/>
                  </a:schemeClr>
                </a:solidFill>
              </a:rPr>
              <a:t>, supporting 10,000 institutions and 50 million academic users</a:t>
            </a:r>
          </a:p>
        </p:txBody>
      </p:sp>
      <p:pic>
        <p:nvPicPr>
          <p:cNvPr id="13" name="Picture 12" descr="A map of europe with lines and dots&#10;&#10;Description automatically generated">
            <a:extLst>
              <a:ext uri="{FF2B5EF4-FFF2-40B4-BE49-F238E27FC236}">
                <a16:creationId xmlns:a16="http://schemas.microsoft.com/office/drawing/2014/main" id="{07358483-6759-4710-A598-0283D749406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6"/>
          <a:stretch/>
        </p:blipFill>
        <p:spPr>
          <a:xfrm>
            <a:off x="5722099" y="770699"/>
            <a:ext cx="6070600" cy="44703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331E7F0-E6E9-C826-374F-A30E2A52B8E7}"/>
              </a:ext>
            </a:extLst>
          </p:cNvPr>
          <p:cNvSpPr/>
          <p:nvPr/>
        </p:nvSpPr>
        <p:spPr>
          <a:xfrm>
            <a:off x="5722099" y="3608802"/>
            <a:ext cx="488373" cy="1184564"/>
          </a:xfrm>
          <a:prstGeom prst="rect">
            <a:avLst/>
          </a:prstGeom>
          <a:solidFill>
            <a:srgbClr val="D5ED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34212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B8565E-452A-5070-A1C9-C00B705BC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C9E25A-3F64-F8F6-EF6D-F646DE8C1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3CD713-A864-4DEB-9766-100A44EB8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global R&amp;E Network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51F49460-44DD-F63C-9D60-1503FC0FEA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53" b="2453"/>
          <a:stretch/>
        </p:blipFill>
        <p:spPr>
          <a:xfrm>
            <a:off x="869107" y="681037"/>
            <a:ext cx="10453784" cy="574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108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6D18573-0F7E-F671-0EBC-24D333233616}"/>
              </a:ext>
            </a:extLst>
          </p:cNvPr>
          <p:cNvSpPr/>
          <p:nvPr/>
        </p:nvSpPr>
        <p:spPr>
          <a:xfrm>
            <a:off x="118324" y="681036"/>
            <a:ext cx="11235475" cy="3332823"/>
          </a:xfrm>
          <a:prstGeom prst="roundRect">
            <a:avLst/>
          </a:prstGeom>
          <a:solidFill>
            <a:srgbClr val="009485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C9788A-5955-6B65-2ABD-803D5B24E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582730"/>
            <a:ext cx="4114800" cy="162839"/>
          </a:xfrm>
          <a:ln>
            <a:noFill/>
          </a:ln>
        </p:spPr>
        <p:txBody>
          <a:bodyPr/>
          <a:lstStyle/>
          <a:p>
            <a:r>
              <a:rPr lang="en-US" dirty="0"/>
              <a:t>Autocon1 - 27-31 May 2024 - Amsterdam</a:t>
            </a:r>
          </a:p>
        </p:txBody>
      </p:sp>
      <p:pic>
        <p:nvPicPr>
          <p:cNvPr id="6" name="Picture 5" descr="A cartoon character with mouth open and yellow background&#10;&#10;Description automatically generated">
            <a:extLst>
              <a:ext uri="{FF2B5EF4-FFF2-40B4-BE49-F238E27FC236}">
                <a16:creationId xmlns:a16="http://schemas.microsoft.com/office/drawing/2014/main" id="{67F7687B-568D-F65D-182B-8CD5D6EF15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6" y="4708802"/>
            <a:ext cx="2377011" cy="178275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081347-9F24-4BD8-7F96-D54EA96DF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582730"/>
            <a:ext cx="2743200" cy="162840"/>
          </a:xfrm>
        </p:spPr>
        <p:txBody>
          <a:bodyPr/>
          <a:lstStyle/>
          <a:p>
            <a:fld id="{47038F08-AEC2-1C4B-85F8-53ADB6E703E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91679D0-1ED9-8688-74DF-18BBCF6BB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automation at GÉANT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58C58CD-09D0-7920-70E5-5688515D6E67}"/>
              </a:ext>
            </a:extLst>
          </p:cNvPr>
          <p:cNvSpPr txBox="1">
            <a:spLocks/>
          </p:cNvSpPr>
          <p:nvPr/>
        </p:nvSpPr>
        <p:spPr>
          <a:xfrm>
            <a:off x="501734" y="1105152"/>
            <a:ext cx="10852065" cy="29087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L" sz="2400">
                <a:solidFill>
                  <a:schemeClr val="bg1"/>
                </a:solidFill>
              </a:rPr>
              <a:t>Started in 2019 as a “nice to have”</a:t>
            </a:r>
          </a:p>
          <a:p>
            <a:r>
              <a:rPr lang="en-NL" sz="2400">
                <a:solidFill>
                  <a:schemeClr val="bg1"/>
                </a:solidFill>
              </a:rPr>
              <a:t>First Saltstack, then Ansible, then Ansible + Jenkins</a:t>
            </a:r>
          </a:p>
          <a:p>
            <a:r>
              <a:rPr lang="en-NL" sz="2400">
                <a:solidFill>
                  <a:schemeClr val="bg1"/>
                </a:solidFill>
              </a:rPr>
              <a:t>Now stable with: </a:t>
            </a:r>
          </a:p>
          <a:p>
            <a:pPr lvl="1"/>
            <a:r>
              <a:rPr lang="en-NL" sz="2000" b="1">
                <a:solidFill>
                  <a:schemeClr val="bg1"/>
                </a:solidFill>
              </a:rPr>
              <a:t>Workflow Orchestrator</a:t>
            </a:r>
            <a:endParaRPr lang="en-NL" sz="2000">
              <a:solidFill>
                <a:schemeClr val="bg1"/>
              </a:solidFill>
            </a:endParaRPr>
          </a:p>
          <a:p>
            <a:pPr lvl="1"/>
            <a:r>
              <a:rPr lang="en-NL" sz="2000" b="1">
                <a:solidFill>
                  <a:schemeClr val="bg1"/>
                </a:solidFill>
              </a:rPr>
              <a:t>Ansible</a:t>
            </a:r>
            <a:endParaRPr lang="en-NL" sz="2000">
              <a:solidFill>
                <a:schemeClr val="bg1"/>
              </a:solidFill>
            </a:endParaRPr>
          </a:p>
          <a:p>
            <a:pPr lvl="1"/>
            <a:r>
              <a:rPr lang="en-NL" sz="2000" b="1">
                <a:solidFill>
                  <a:schemeClr val="bg1"/>
                </a:solidFill>
              </a:rPr>
              <a:t>LSO</a:t>
            </a:r>
            <a:r>
              <a:rPr lang="en-NL" sz="2000">
                <a:solidFill>
                  <a:schemeClr val="bg1"/>
                </a:solidFill>
              </a:rPr>
              <a:t> - Lightw</a:t>
            </a:r>
            <a:r>
              <a:rPr lang="en-US" sz="2000" dirty="0" err="1">
                <a:solidFill>
                  <a:schemeClr val="bg1"/>
                </a:solidFill>
              </a:rPr>
              <a:t>ei</a:t>
            </a:r>
            <a:r>
              <a:rPr lang="en-NL" sz="2000">
                <a:solidFill>
                  <a:schemeClr val="bg1"/>
                </a:solidFill>
              </a:rPr>
              <a:t>ght Service Orchestrator: API around ansible, </a:t>
            </a:r>
            <a:r>
              <a:rPr lang="en-US" sz="2000" dirty="0">
                <a:solidFill>
                  <a:schemeClr val="bg1"/>
                </a:solidFill>
              </a:rPr>
              <a:t>“</a:t>
            </a:r>
            <a:r>
              <a:rPr lang="en-NL" sz="2000">
                <a:solidFill>
                  <a:schemeClr val="bg1"/>
                </a:solidFill>
              </a:rPr>
              <a:t>does nothing</a:t>
            </a:r>
            <a:r>
              <a:rPr lang="en-US" sz="2000" dirty="0">
                <a:solidFill>
                  <a:schemeClr val="bg1"/>
                </a:solidFill>
              </a:rPr>
              <a:t>”</a:t>
            </a:r>
            <a:r>
              <a:rPr lang="en-NL" sz="2000">
                <a:solidFill>
                  <a:schemeClr val="bg1"/>
                </a:solidFill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NL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350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6D18573-0F7E-F671-0EBC-24D333233616}"/>
              </a:ext>
            </a:extLst>
          </p:cNvPr>
          <p:cNvSpPr/>
          <p:nvPr/>
        </p:nvSpPr>
        <p:spPr>
          <a:xfrm>
            <a:off x="118324" y="681036"/>
            <a:ext cx="11235475" cy="3332823"/>
          </a:xfrm>
          <a:prstGeom prst="roundRect">
            <a:avLst/>
          </a:prstGeom>
          <a:solidFill>
            <a:srgbClr val="009485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0A53CCD-7471-FFCD-F43A-CC7F96920CA2}"/>
              </a:ext>
            </a:extLst>
          </p:cNvPr>
          <p:cNvSpPr/>
          <p:nvPr/>
        </p:nvSpPr>
        <p:spPr>
          <a:xfrm>
            <a:off x="2474259" y="3585120"/>
            <a:ext cx="9599417" cy="2752903"/>
          </a:xfrm>
          <a:prstGeom prst="roundRect">
            <a:avLst/>
          </a:prstGeom>
          <a:solidFill>
            <a:srgbClr val="654356"/>
          </a:solidFill>
          <a:ln w="38100">
            <a:solidFill>
              <a:schemeClr val="bg1"/>
            </a:solidFill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0AE8A9-E55E-B1CF-C803-A976131E96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6287" y="3429000"/>
            <a:ext cx="9297389" cy="2908706"/>
          </a:xfrm>
          <a:ln>
            <a:noFill/>
          </a:ln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NL"/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</a:rPr>
              <a:t>Big impulse in </a:t>
            </a:r>
            <a:r>
              <a:rPr lang="en-NL" sz="2400">
                <a:solidFill>
                  <a:schemeClr val="bg1"/>
                </a:solidFill>
              </a:rPr>
              <a:t>Jun 2023: IP/MPLS layer is re-procured and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NL" sz="2400">
                <a:solidFill>
                  <a:schemeClr val="bg1"/>
                </a:solidFill>
              </a:rPr>
              <a:t>NOKIA wins the tender: </a:t>
            </a:r>
          </a:p>
          <a:p>
            <a:pPr lvl="1"/>
            <a:r>
              <a:rPr lang="en-NL" sz="2000">
                <a:solidFill>
                  <a:schemeClr val="bg1"/>
                </a:solidFill>
              </a:rPr>
              <a:t>No more Junos, </a:t>
            </a:r>
          </a:p>
          <a:p>
            <a:pPr lvl="1"/>
            <a:r>
              <a:rPr lang="en-NL" sz="2000">
                <a:solidFill>
                  <a:schemeClr val="bg1"/>
                </a:solidFill>
              </a:rPr>
              <a:t>copy-paste is not possible, </a:t>
            </a:r>
          </a:p>
          <a:p>
            <a:pPr lvl="1"/>
            <a:r>
              <a:rPr lang="en-GB" sz="2000" dirty="0">
                <a:solidFill>
                  <a:schemeClr val="bg1"/>
                </a:solidFill>
              </a:rPr>
              <a:t>N</a:t>
            </a:r>
            <a:r>
              <a:rPr lang="en-NL" sz="2000">
                <a:solidFill>
                  <a:schemeClr val="bg1"/>
                </a:solidFill>
              </a:rPr>
              <a:t>ew NOS, new constraints, new concepts.</a:t>
            </a:r>
          </a:p>
          <a:p>
            <a:pPr lvl="1"/>
            <a:r>
              <a:rPr lang="en-NL" sz="2000">
                <a:solidFill>
                  <a:schemeClr val="bg1"/>
                </a:solidFill>
              </a:rPr>
              <a:t>…and do it quickly.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C9788A-5955-6B65-2ABD-803D5B24E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582730"/>
            <a:ext cx="4114800" cy="162839"/>
          </a:xfrm>
          <a:ln>
            <a:noFill/>
          </a:ln>
        </p:spPr>
        <p:txBody>
          <a:bodyPr/>
          <a:lstStyle/>
          <a:p>
            <a:r>
              <a:rPr lang="en-US" dirty="0"/>
              <a:t>Autocon1 - 27-31 May 2024 - Amsterdam</a:t>
            </a:r>
          </a:p>
        </p:txBody>
      </p:sp>
      <p:pic>
        <p:nvPicPr>
          <p:cNvPr id="6" name="Picture 5" descr="A cartoon character with mouth open and yellow background&#10;&#10;Description automatically generated">
            <a:extLst>
              <a:ext uri="{FF2B5EF4-FFF2-40B4-BE49-F238E27FC236}">
                <a16:creationId xmlns:a16="http://schemas.microsoft.com/office/drawing/2014/main" id="{67F7687B-568D-F65D-182B-8CD5D6EF15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6" y="4708802"/>
            <a:ext cx="2377011" cy="178275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081347-9F24-4BD8-7F96-D54EA96DF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582730"/>
            <a:ext cx="2743200" cy="162840"/>
          </a:xfrm>
        </p:spPr>
        <p:txBody>
          <a:bodyPr/>
          <a:lstStyle/>
          <a:p>
            <a:fld id="{47038F08-AEC2-1C4B-85F8-53ADB6E703E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91679D0-1ED9-8688-74DF-18BBCF6BB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automation at GÉANT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58C58CD-09D0-7920-70E5-5688515D6E67}"/>
              </a:ext>
            </a:extLst>
          </p:cNvPr>
          <p:cNvSpPr txBox="1">
            <a:spLocks/>
          </p:cNvSpPr>
          <p:nvPr/>
        </p:nvSpPr>
        <p:spPr>
          <a:xfrm>
            <a:off x="501734" y="1105152"/>
            <a:ext cx="10852065" cy="29087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L" sz="2400">
                <a:solidFill>
                  <a:schemeClr val="bg1"/>
                </a:solidFill>
              </a:rPr>
              <a:t>Started in 2019 as a “nice to have”</a:t>
            </a:r>
          </a:p>
          <a:p>
            <a:r>
              <a:rPr lang="en-NL" sz="2400">
                <a:solidFill>
                  <a:schemeClr val="bg1"/>
                </a:solidFill>
              </a:rPr>
              <a:t>First Saltstack, then Ansible, then Ansible + Jenkins</a:t>
            </a:r>
          </a:p>
          <a:p>
            <a:r>
              <a:rPr lang="en-NL" sz="2400">
                <a:solidFill>
                  <a:schemeClr val="bg1"/>
                </a:solidFill>
              </a:rPr>
              <a:t>Now stable with: </a:t>
            </a:r>
          </a:p>
          <a:p>
            <a:pPr lvl="1"/>
            <a:r>
              <a:rPr lang="en-NL" sz="2000" b="1">
                <a:solidFill>
                  <a:schemeClr val="bg1"/>
                </a:solidFill>
              </a:rPr>
              <a:t>Workflow Orchestrator</a:t>
            </a:r>
            <a:endParaRPr lang="en-NL" sz="2000">
              <a:solidFill>
                <a:schemeClr val="bg1"/>
              </a:solidFill>
            </a:endParaRPr>
          </a:p>
          <a:p>
            <a:pPr lvl="1"/>
            <a:r>
              <a:rPr lang="en-NL" sz="2000" b="1">
                <a:solidFill>
                  <a:schemeClr val="bg1"/>
                </a:solidFill>
              </a:rPr>
              <a:t>Ansible</a:t>
            </a:r>
            <a:endParaRPr lang="en-NL" sz="2000">
              <a:solidFill>
                <a:schemeClr val="bg1"/>
              </a:solidFill>
            </a:endParaRPr>
          </a:p>
          <a:p>
            <a:pPr lvl="1"/>
            <a:r>
              <a:rPr lang="en-NL" sz="2000" b="1">
                <a:solidFill>
                  <a:schemeClr val="bg1"/>
                </a:solidFill>
              </a:rPr>
              <a:t>LSO</a:t>
            </a:r>
            <a:r>
              <a:rPr lang="en-NL" sz="2000">
                <a:solidFill>
                  <a:schemeClr val="bg1"/>
                </a:solidFill>
              </a:rPr>
              <a:t> - Lightw</a:t>
            </a:r>
            <a:r>
              <a:rPr lang="en-US" sz="2000" dirty="0" err="1">
                <a:solidFill>
                  <a:schemeClr val="bg1"/>
                </a:solidFill>
              </a:rPr>
              <a:t>ei</a:t>
            </a:r>
            <a:r>
              <a:rPr lang="en-NL" sz="2000">
                <a:solidFill>
                  <a:schemeClr val="bg1"/>
                </a:solidFill>
              </a:rPr>
              <a:t>ght Service Orchestrator: API around ansible, </a:t>
            </a:r>
            <a:r>
              <a:rPr lang="en-US" sz="2000" dirty="0">
                <a:solidFill>
                  <a:schemeClr val="bg1"/>
                </a:solidFill>
              </a:rPr>
              <a:t>“</a:t>
            </a:r>
            <a:r>
              <a:rPr lang="en-NL" sz="2000">
                <a:solidFill>
                  <a:schemeClr val="bg1"/>
                </a:solidFill>
              </a:rPr>
              <a:t>does nothing</a:t>
            </a:r>
            <a:r>
              <a:rPr lang="en-US" sz="2000" dirty="0">
                <a:solidFill>
                  <a:schemeClr val="bg1"/>
                </a:solidFill>
              </a:rPr>
              <a:t>”</a:t>
            </a:r>
            <a:r>
              <a:rPr lang="en-NL" sz="2000">
                <a:solidFill>
                  <a:schemeClr val="bg1"/>
                </a:solidFill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NL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310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C7D97A01-88F4-AA06-7838-F16941190EFF}"/>
              </a:ext>
            </a:extLst>
          </p:cNvPr>
          <p:cNvSpPr/>
          <p:nvPr/>
        </p:nvSpPr>
        <p:spPr>
          <a:xfrm>
            <a:off x="1766454" y="4583254"/>
            <a:ext cx="10188035" cy="1705904"/>
          </a:xfrm>
          <a:prstGeom prst="roundRect">
            <a:avLst/>
          </a:prstGeom>
          <a:solidFill>
            <a:srgbClr val="65435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4C2C9555-9264-AAF3-7C60-32767B037EE3}"/>
              </a:ext>
            </a:extLst>
          </p:cNvPr>
          <p:cNvSpPr/>
          <p:nvPr/>
        </p:nvSpPr>
        <p:spPr>
          <a:xfrm>
            <a:off x="163783" y="2643441"/>
            <a:ext cx="10188035" cy="1705904"/>
          </a:xfrm>
          <a:prstGeom prst="roundRect">
            <a:avLst/>
          </a:prstGeom>
          <a:solidFill>
            <a:srgbClr val="AC967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D0EC381-F4D4-7706-683B-9B05EB1AD949}"/>
              </a:ext>
            </a:extLst>
          </p:cNvPr>
          <p:cNvSpPr/>
          <p:nvPr/>
        </p:nvSpPr>
        <p:spPr>
          <a:xfrm>
            <a:off x="1746664" y="750490"/>
            <a:ext cx="10188035" cy="1494311"/>
          </a:xfrm>
          <a:prstGeom prst="roundRect">
            <a:avLst/>
          </a:prstGeom>
          <a:solidFill>
            <a:srgbClr val="266E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FFAB25-BEF0-62CC-8455-6C6A910AC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8021D6-BE43-CD77-F348-35FA57A62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7B480FC-DBCD-C064-48B9-334434273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adopting WFO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1B49218-BF40-9945-E9C7-D67F86E32C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3803" y="914947"/>
            <a:ext cx="10010898" cy="1471994"/>
          </a:xfr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  <a:softEdge rad="0"/>
          </a:effectLst>
        </p:spPr>
        <p:txBody>
          <a:bodyPr wrap="square" tIns="0" bIns="182880">
            <a:normAutofit fontScale="92500"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Originally created by SURF </a:t>
            </a:r>
          </a:p>
          <a:p>
            <a:r>
              <a:rPr lang="en-US" sz="2400" dirty="0">
                <a:solidFill>
                  <a:schemeClr val="bg1"/>
                </a:solidFill>
                <a:effectLst/>
              </a:rPr>
              <a:t>Now under The Commons Conservancy foundation with partners SURF, </a:t>
            </a:r>
            <a:r>
              <a:rPr lang="en-US" sz="2400" dirty="0" err="1">
                <a:solidFill>
                  <a:schemeClr val="bg1"/>
                </a:solidFill>
                <a:effectLst/>
              </a:rPr>
              <a:t>Esnet</a:t>
            </a:r>
            <a:r>
              <a:rPr lang="en-US" sz="2400" dirty="0">
                <a:solidFill>
                  <a:schemeClr val="bg1"/>
                </a:solidFill>
                <a:effectLst/>
              </a:rPr>
              <a:t>, GÉANT </a:t>
            </a:r>
          </a:p>
          <a:p>
            <a:r>
              <a:rPr lang="en-US" sz="2400" dirty="0">
                <a:solidFill>
                  <a:schemeClr val="bg1"/>
                </a:solidFill>
              </a:rPr>
              <a:t>From the community for the community</a:t>
            </a:r>
            <a:endParaRPr lang="en-US" sz="2400" dirty="0">
              <a:solidFill>
                <a:schemeClr val="bg1"/>
              </a:solidFill>
              <a:effectLst/>
            </a:endParaRPr>
          </a:p>
        </p:txBody>
      </p:sp>
      <p:sp>
        <p:nvSpPr>
          <p:cNvPr id="13" name="Content Placeholder 8">
            <a:extLst>
              <a:ext uri="{FF2B5EF4-FFF2-40B4-BE49-F238E27FC236}">
                <a16:creationId xmlns:a16="http://schemas.microsoft.com/office/drawing/2014/main" id="{3A16FE22-8A4C-4D0A-EE2F-AE42590EB770}"/>
              </a:ext>
            </a:extLst>
          </p:cNvPr>
          <p:cNvSpPr txBox="1">
            <a:spLocks/>
          </p:cNvSpPr>
          <p:nvPr/>
        </p:nvSpPr>
        <p:spPr>
          <a:xfrm>
            <a:off x="346866" y="2843348"/>
            <a:ext cx="10010898" cy="1471995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  <a:softEdge rad="0"/>
          </a:effectLst>
        </p:spPr>
        <p:txBody>
          <a:bodyPr vert="horz" lIns="91440" tIns="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</a:rPr>
              <a:t>Generic, all-purpose Orchestrator written in Python</a:t>
            </a:r>
          </a:p>
          <a:p>
            <a:r>
              <a:rPr lang="en-US" sz="2400" dirty="0">
                <a:solidFill>
                  <a:schemeClr val="bg1"/>
                </a:solidFill>
              </a:rPr>
              <a:t>Strong data validation using </a:t>
            </a:r>
            <a:r>
              <a:rPr lang="en-US" sz="2400" dirty="0" err="1">
                <a:solidFill>
                  <a:schemeClr val="bg1"/>
                </a:solidFill>
              </a:rPr>
              <a:t>Pydantic</a:t>
            </a:r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Extremely customizable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43E2C45F-12A0-75FE-D4B8-00E4A595A7AA}"/>
              </a:ext>
            </a:extLst>
          </p:cNvPr>
          <p:cNvSpPr txBox="1">
            <a:spLocks/>
          </p:cNvSpPr>
          <p:nvPr/>
        </p:nvSpPr>
        <p:spPr>
          <a:xfrm>
            <a:off x="1923803" y="4771985"/>
            <a:ext cx="10010898" cy="1471995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  <a:softEdge rad="0"/>
          </a:effec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</a:rPr>
              <a:t>Used as a starting point to deploy everything</a:t>
            </a:r>
          </a:p>
          <a:p>
            <a:r>
              <a:rPr lang="en-US" sz="2400" dirty="0">
                <a:solidFill>
                  <a:schemeClr val="bg1"/>
                </a:solidFill>
              </a:rPr>
              <a:t>Models the entire (IP/MPLS) network</a:t>
            </a:r>
          </a:p>
          <a:p>
            <a:r>
              <a:rPr lang="en-US" sz="2400" dirty="0">
                <a:solidFill>
                  <a:schemeClr val="bg1"/>
                </a:solidFill>
              </a:rPr>
              <a:t>No more change documents! Just workflows </a:t>
            </a:r>
          </a:p>
        </p:txBody>
      </p:sp>
      <p:pic>
        <p:nvPicPr>
          <p:cNvPr id="16" name="Graphic 15" descr="Meeting with solid fill">
            <a:extLst>
              <a:ext uri="{FF2B5EF4-FFF2-40B4-BE49-F238E27FC236}">
                <a16:creationId xmlns:a16="http://schemas.microsoft.com/office/drawing/2014/main" id="{C479DFC6-1491-3F17-D9DD-BEC4CB78D6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3783" y="915221"/>
            <a:ext cx="1494311" cy="1494311"/>
          </a:xfrm>
          <a:prstGeom prst="rect">
            <a:avLst/>
          </a:prstGeom>
        </p:spPr>
      </p:pic>
      <p:pic>
        <p:nvPicPr>
          <p:cNvPr id="21" name="Graphic 20" descr="Gears with solid fill">
            <a:extLst>
              <a:ext uri="{FF2B5EF4-FFF2-40B4-BE49-F238E27FC236}">
                <a16:creationId xmlns:a16="http://schemas.microsoft.com/office/drawing/2014/main" id="{C309768B-A2B4-45FD-9EF3-6EBAF46324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51818" y="2698998"/>
            <a:ext cx="1493316" cy="1493316"/>
          </a:xfrm>
          <a:prstGeom prst="rect">
            <a:avLst/>
          </a:prstGeom>
        </p:spPr>
      </p:pic>
      <p:pic>
        <p:nvPicPr>
          <p:cNvPr id="23" name="Graphic 22" descr="Network with solid fill">
            <a:extLst>
              <a:ext uri="{FF2B5EF4-FFF2-40B4-BE49-F238E27FC236}">
                <a16:creationId xmlns:a16="http://schemas.microsoft.com/office/drawing/2014/main" id="{27313F1F-88B6-054B-C589-0E530859F0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7510" y="4709639"/>
            <a:ext cx="1528943" cy="152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39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6F15A28-1E9C-3BC6-AA5F-88007B9C05F4}"/>
              </a:ext>
            </a:extLst>
          </p:cNvPr>
          <p:cNvSpPr/>
          <p:nvPr/>
        </p:nvSpPr>
        <p:spPr>
          <a:xfrm>
            <a:off x="0" y="580591"/>
            <a:ext cx="12192000" cy="5914802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6" name="Picture 5" descr="A diagram of different types of computer components&#10;&#10;Description automatically generated">
            <a:extLst>
              <a:ext uri="{FF2B5EF4-FFF2-40B4-BE49-F238E27FC236}">
                <a16:creationId xmlns:a16="http://schemas.microsoft.com/office/drawing/2014/main" id="{5751668C-08A3-6DD3-FF1E-DF204B07C5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44" t="13726" r="14752" b="50317"/>
          <a:stretch/>
        </p:blipFill>
        <p:spPr>
          <a:xfrm>
            <a:off x="7614170" y="3063834"/>
            <a:ext cx="4577830" cy="3371689"/>
          </a:xfrm>
          <a:prstGeom prst="rect">
            <a:avLst/>
          </a:prstGeom>
          <a:effectLst>
            <a:softEdge rad="213117"/>
          </a:effec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644588-4D67-3DD5-79F8-73D662E3B8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3" y="870479"/>
            <a:ext cx="10515600" cy="5492527"/>
          </a:xfrm>
          <a:effectLst>
            <a:softEdge rad="389585"/>
          </a:effectLst>
        </p:spPr>
        <p:txBody>
          <a:bodyPr>
            <a:normAutofit/>
          </a:bodyPr>
          <a:lstStyle/>
          <a:p>
            <a:r>
              <a:rPr lang="en-NL" b="1">
                <a:solidFill>
                  <a:schemeClr val="bg1"/>
                </a:solidFill>
              </a:rPr>
              <a:t>Current platform: Juniper MX (960/480/204)</a:t>
            </a:r>
          </a:p>
          <a:p>
            <a:pPr lvl="1"/>
            <a:r>
              <a:rPr lang="en-NL">
                <a:solidFill>
                  <a:schemeClr val="bg1"/>
                </a:solidFill>
              </a:rPr>
              <a:t>10+ years of experience </a:t>
            </a:r>
          </a:p>
          <a:p>
            <a:pPr lvl="1"/>
            <a:r>
              <a:rPr lang="en-NL">
                <a:solidFill>
                  <a:schemeClr val="bg1"/>
                </a:solidFill>
              </a:rPr>
              <a:t>Very good integration with Ansible</a:t>
            </a:r>
          </a:p>
          <a:p>
            <a:r>
              <a:rPr lang="en-NL" b="1">
                <a:solidFill>
                  <a:schemeClr val="bg1"/>
                </a:solidFill>
              </a:rPr>
              <a:t>New platform is NOKIA 7750SR-S – SR OS </a:t>
            </a:r>
            <a:r>
              <a:rPr lang="en-US" b="1" dirty="0">
                <a:solidFill>
                  <a:schemeClr val="bg1"/>
                </a:solidFill>
              </a:rPr>
              <a:t>[</a:t>
            </a:r>
            <a:r>
              <a:rPr lang="en-NL" b="1">
                <a:solidFill>
                  <a:schemeClr val="bg1"/>
                </a:solidFill>
              </a:rPr>
              <a:t>not SR Linux</a:t>
            </a:r>
            <a:r>
              <a:rPr lang="en-US" b="1" dirty="0">
                <a:solidFill>
                  <a:schemeClr val="bg1"/>
                </a:solidFill>
              </a:rPr>
              <a:t>]</a:t>
            </a:r>
            <a:r>
              <a:rPr lang="en-NL">
                <a:solidFill>
                  <a:schemeClr val="bg1"/>
                </a:solidFill>
              </a:rPr>
              <a:t>: </a:t>
            </a:r>
          </a:p>
          <a:p>
            <a:r>
              <a:rPr lang="en-NL" b="1">
                <a:solidFill>
                  <a:schemeClr val="bg1"/>
                </a:solidFill>
              </a:rPr>
              <a:t>Migration will be in 2 phases: </a:t>
            </a:r>
          </a:p>
          <a:p>
            <a:pPr lvl="1"/>
            <a:r>
              <a:rPr lang="en-NL">
                <a:solidFill>
                  <a:schemeClr val="bg1"/>
                </a:solidFill>
              </a:rPr>
              <a:t>PHASE1: Nokia nodes deployed as LSR (starts Q1 2024)</a:t>
            </a:r>
          </a:p>
          <a:p>
            <a:pPr lvl="1"/>
            <a:r>
              <a:rPr lang="en-NL">
                <a:solidFill>
                  <a:schemeClr val="bg1"/>
                </a:solidFill>
              </a:rPr>
              <a:t>PHASE2: Nokia nodes promoted to PE (starts Q3 2024)</a:t>
            </a:r>
          </a:p>
          <a:p>
            <a:r>
              <a:rPr lang="en-NL" b="1">
                <a:solidFill>
                  <a:schemeClr val="bg1"/>
                </a:solidFill>
              </a:rPr>
              <a:t>Totally automated:</a:t>
            </a:r>
          </a:p>
          <a:p>
            <a:pPr lvl="1"/>
            <a:r>
              <a:rPr lang="en-NL">
                <a:solidFill>
                  <a:schemeClr val="bg1"/>
                </a:solidFill>
              </a:rPr>
              <a:t>Operators run workflows</a:t>
            </a:r>
          </a:p>
          <a:p>
            <a:pPr lvl="1"/>
            <a:r>
              <a:rPr lang="en-NL">
                <a:solidFill>
                  <a:schemeClr val="bg1"/>
                </a:solidFill>
              </a:rPr>
              <a:t>No CLI needed in sunny days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CDBDC3-DDFB-E25B-54F0-3FD6BE1D3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D88AF1-2D05-DFFA-AFFA-9BFE8A2E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9BCB8F8-C0E7-F325-6EFD-B0058212D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Migrating to another vendor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43C9B49-3DA1-BE5B-77F4-681C47016E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71394" y="4097846"/>
            <a:ext cx="16129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783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8619</TotalTime>
  <Words>680</Words>
  <Application>Microsoft Macintosh PowerPoint</Application>
  <PresentationFormat>Widescreen</PresentationFormat>
  <Paragraphs>121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Calibri Light</vt:lpstr>
      <vt:lpstr>Office Theme</vt:lpstr>
      <vt:lpstr>Why did we go down this route?</vt:lpstr>
      <vt:lpstr>About me…</vt:lpstr>
      <vt:lpstr>Other GÉANTers in the room</vt:lpstr>
      <vt:lpstr>About GÉANT</vt:lpstr>
      <vt:lpstr>The global R&amp;E Network</vt:lpstr>
      <vt:lpstr>Network automation at GÉANT</vt:lpstr>
      <vt:lpstr>Network automation at GÉANT</vt:lpstr>
      <vt:lpstr>Why adopting WFO</vt:lpstr>
      <vt:lpstr>Migrating to another vendor</vt:lpstr>
      <vt:lpstr>Migration mechanics</vt:lpstr>
      <vt:lpstr>Migration mechanics</vt:lpstr>
      <vt:lpstr>We think this is the right direction!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Spinelli</dc:creator>
  <cp:lastModifiedBy>Simone Spinelli</cp:lastModifiedBy>
  <cp:revision>86</cp:revision>
  <dcterms:created xsi:type="dcterms:W3CDTF">2024-05-03T07:36:07Z</dcterms:created>
  <dcterms:modified xsi:type="dcterms:W3CDTF">2024-05-29T07:51:41Z</dcterms:modified>
</cp:coreProperties>
</file>