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1E6"/>
    <a:srgbClr val="0438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7"/>
    <p:restoredTop sz="87211"/>
  </p:normalViewPr>
  <p:slideViewPr>
    <p:cSldViewPr snapToGrid="0">
      <p:cViewPr varScale="1">
        <p:scale>
          <a:sx n="111" d="100"/>
          <a:sy n="111" d="100"/>
        </p:scale>
        <p:origin x="12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47310-C11C-604C-B2FC-51078A00067E}" type="datetimeFigureOut">
              <a:rPr lang="en-US" smtClean="0"/>
              <a:t>5/27/24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A8653-42A2-1347-AEA0-A85D7A3C7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55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577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832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sv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438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155" y="6356350"/>
            <a:ext cx="4772418" cy="365125"/>
          </a:xfrm>
        </p:spPr>
        <p:txBody>
          <a:bodyPr/>
          <a:lstStyle>
            <a:lvl1pPr>
              <a:defRPr sz="105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Worflow Orchestrator Programme - https://workfloworchestrator.org/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40458" y="6330689"/>
            <a:ext cx="4114800" cy="365125"/>
          </a:xfrm>
        </p:spPr>
        <p:txBody>
          <a:bodyPr/>
          <a:lstStyle>
            <a:lvl1pPr algn="r">
              <a:defRPr sz="11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Autocon1 - 27-31 May 2024 - Amsterdam</a:t>
            </a:r>
          </a:p>
        </p:txBody>
      </p:sp>
      <p:pic>
        <p:nvPicPr>
          <p:cNvPr id="7" name="Picture 6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D4C33FCE-738D-BA65-9EBD-B2A28E0F12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845" y="-81505"/>
            <a:ext cx="1203868" cy="1203868"/>
          </a:xfrm>
          <a:prstGeom prst="rect">
            <a:avLst/>
          </a:prstGeom>
        </p:spPr>
      </p:pic>
      <p:pic>
        <p:nvPicPr>
          <p:cNvPr id="9" name="Picture 8" descr="A white triangle on a black background&#10;&#10;Description automatically generated">
            <a:extLst>
              <a:ext uri="{FF2B5EF4-FFF2-40B4-BE49-F238E27FC236}">
                <a16:creationId xmlns:a16="http://schemas.microsoft.com/office/drawing/2014/main" id="{C2D1982F-9BE0-E3EB-5B43-AAA7411556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6858" y="6420850"/>
            <a:ext cx="1402976" cy="18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532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303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60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F051DB6-E17D-014C-CAB7-8157E870CC5E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03081"/>
          </a:xfrm>
          <a:prstGeom prst="rect">
            <a:avLst/>
          </a:prstGeom>
          <a:solidFill>
            <a:srgbClr val="0438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942997"/>
            <a:ext cx="10515600" cy="4351338"/>
          </a:xfrm>
        </p:spPr>
        <p:txBody>
          <a:bodyPr/>
          <a:lstStyle>
            <a:lvl1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1C89CA-142C-82EA-48E2-A72B6C17F51C}"/>
              </a:ext>
            </a:extLst>
          </p:cNvPr>
          <p:cNvSpPr/>
          <p:nvPr userDrawn="1"/>
        </p:nvSpPr>
        <p:spPr>
          <a:xfrm>
            <a:off x="0" y="6494744"/>
            <a:ext cx="12192000" cy="363255"/>
          </a:xfrm>
          <a:prstGeom prst="rect">
            <a:avLst/>
          </a:prstGeom>
          <a:solidFill>
            <a:srgbClr val="0438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199" y="6601213"/>
            <a:ext cx="2743200" cy="162841"/>
          </a:xfrm>
        </p:spPr>
        <p:txBody>
          <a:bodyPr/>
          <a:lstStyle/>
          <a:p>
            <a:r>
              <a:rPr lang="en-US"/>
              <a:t>Worflow Orchestrator Programme - https://workfloworchestrator.org/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599" y="6601215"/>
            <a:ext cx="4114800" cy="162839"/>
          </a:xfrm>
        </p:spPr>
        <p:txBody>
          <a:bodyPr/>
          <a:lstStyle>
            <a:lvl1pPr algn="r">
              <a:defRPr sz="105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599" y="6601215"/>
            <a:ext cx="2743200" cy="162840"/>
          </a:xfrm>
        </p:spPr>
        <p:txBody>
          <a:bodyPr/>
          <a:lstStyle>
            <a:lvl1pPr>
              <a:defRPr sz="105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7038F08-AEC2-1C4B-85F8-53ADB6E703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7150" y="0"/>
            <a:ext cx="8517699" cy="681037"/>
          </a:xfrm>
        </p:spPr>
        <p:txBody>
          <a:bodyPr>
            <a:normAutofit/>
          </a:bodyPr>
          <a:lstStyle>
            <a:lvl1pPr algn="ctr">
              <a:defRPr sz="32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012B330C-CDC8-EB87-11B3-6FD3E9B537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45925"/>
            <a:ext cx="707722" cy="707722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F4D89ECD-1ED1-5A59-DBB0-CC1056316D5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92213" y="93946"/>
            <a:ext cx="733731" cy="323340"/>
          </a:xfrm>
          <a:prstGeom prst="rect">
            <a:avLst/>
          </a:prstGeom>
        </p:spPr>
      </p:pic>
      <p:pic>
        <p:nvPicPr>
          <p:cNvPr id="15" name="Picture 14" descr="A white triangle on a black background&#10;&#10;Description automatically generated">
            <a:extLst>
              <a:ext uri="{FF2B5EF4-FFF2-40B4-BE49-F238E27FC236}">
                <a16:creationId xmlns:a16="http://schemas.microsoft.com/office/drawing/2014/main" id="{8FD1D758-9043-C1E0-A970-D03A1467D7D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19598" y="6592515"/>
            <a:ext cx="1402976" cy="18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334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735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463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011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06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8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34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887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7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mailto:simone.spinelli@geant.org" TargetMode="External"/><Relationship Id="rId3" Type="http://schemas.openxmlformats.org/officeDocument/2006/relationships/hyperlink" Target="https://workfloworchestrator.org/" TargetMode="External"/><Relationship Id="rId7" Type="http://schemas.openxmlformats.org/officeDocument/2006/relationships/hyperlink" Target="mailto:peter.boers@surf.n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workfloworchestrator.board@commonsconservancy.org" TargetMode="External"/><Relationship Id="rId5" Type="http://schemas.openxmlformats.org/officeDocument/2006/relationships/hyperlink" Target="https://github.com/workfloworchestrator" TargetMode="External"/><Relationship Id="rId4" Type="http://schemas.openxmlformats.org/officeDocument/2006/relationships/hyperlink" Target="https://workfloworchestrator.org/orchestrator-core" TargetMode="External"/><Relationship Id="rId9" Type="http://schemas.openxmlformats.org/officeDocument/2006/relationships/hyperlink" Target="https://networkautomationfrm.slack.com/archives/C06S8P001C3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36099-820F-FAA8-4532-F10E9BB74C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3767" y="1122363"/>
            <a:ext cx="10023676" cy="2387600"/>
          </a:xfrm>
        </p:spPr>
        <p:txBody>
          <a:bodyPr/>
          <a:lstStyle/>
          <a:p>
            <a:pPr algn="r"/>
            <a:r>
              <a:rPr lang="en-US" dirty="0"/>
              <a:t>Integration of OSS and BSS into your workflow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C11EF6-0C31-761B-DF6E-915DF365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05275"/>
            <a:ext cx="9144000" cy="1655762"/>
          </a:xfrm>
        </p:spPr>
        <p:txBody>
          <a:bodyPr/>
          <a:lstStyle/>
          <a:p>
            <a:pPr algn="l"/>
            <a:r>
              <a:rPr lang="en-US" dirty="0"/>
              <a:t>Peter Boers - SURF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197C48-4AEF-4E4A-3049-90706AE7F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0886E-ED29-E078-B036-1DB077528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803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CC1D64-845E-6FCA-ECF2-78A2627BF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7696" y="1624034"/>
            <a:ext cx="9161207" cy="3206216"/>
          </a:xfrm>
        </p:spPr>
        <p:txBody>
          <a:bodyPr>
            <a:normAutofit/>
          </a:bodyPr>
          <a:lstStyle/>
          <a:p>
            <a:r>
              <a:rPr lang="en-US" sz="2400" dirty="0"/>
              <a:t>Are there companies in the room who are willing to share some experiences they’ve had in automated Service delivery?</a:t>
            </a:r>
          </a:p>
          <a:p>
            <a:pPr marL="800100" lvl="3" indent="-342900"/>
            <a:r>
              <a:rPr lang="en-GB" b="0" dirty="0"/>
              <a:t>What method(s) have you chosen?</a:t>
            </a:r>
          </a:p>
          <a:p>
            <a:pPr marL="800100" lvl="3" indent="-342900"/>
            <a:r>
              <a:rPr lang="en-GB" b="0" dirty="0"/>
              <a:t>What success have you had?</a:t>
            </a:r>
          </a:p>
          <a:p>
            <a:pPr marL="800100" lvl="3" indent="-342900"/>
            <a:r>
              <a:rPr lang="en-GB" b="0" dirty="0"/>
              <a:t>What challenges did you have?</a:t>
            </a:r>
          </a:p>
          <a:p>
            <a:pPr marL="800100" lvl="3" indent="-342900"/>
            <a:r>
              <a:rPr lang="en-GB" b="0" dirty="0"/>
              <a:t>Where did you define sources of truth?</a:t>
            </a:r>
            <a:endParaRPr lang="en-US" sz="20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C927B0-84AD-1DF2-7E4E-F5A958F68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F3217A-656F-8944-FE05-A2BB541AB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AE42A10-6924-71B5-A7CC-5DED2CE88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Service delivery processes and sources of truth.</a:t>
            </a:r>
          </a:p>
        </p:txBody>
      </p:sp>
    </p:spTree>
    <p:extLst>
      <p:ext uri="{BB962C8B-B14F-4D97-AF65-F5344CB8AC3E}">
        <p14:creationId xmlns:p14="http://schemas.microsoft.com/office/powerpoint/2010/main" val="934212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F455D7-1B0A-DB51-A563-1D2D32FB8F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Centralised:</a:t>
            </a:r>
          </a:p>
          <a:p>
            <a:pPr marL="0" indent="0">
              <a:buNone/>
            </a:pPr>
            <a:r>
              <a:rPr lang="en-GB" sz="2600" b="0" dirty="0"/>
              <a:t>A single point of data entry. A user will enter data at a single point and that will be distributed across all other systems. Most or all validation logic is centralised</a:t>
            </a:r>
          </a:p>
          <a:p>
            <a:pPr marL="0" indent="0">
              <a:buNone/>
            </a:pPr>
            <a:r>
              <a:rPr lang="en-GB" sz="2200" b="0" i="1" dirty="0"/>
              <a:t>Pros: Very reliable, easy to trust and debug, single pane view</a:t>
            </a:r>
          </a:p>
          <a:p>
            <a:pPr marL="0" indent="0">
              <a:buNone/>
            </a:pPr>
            <a:r>
              <a:rPr lang="en-GB" sz="2200" b="0" i="1" dirty="0"/>
              <a:t>Cons: Rigid, time consuming to implement, paradigm shift in processes</a:t>
            </a:r>
          </a:p>
          <a:p>
            <a:pPr marL="0" indent="0">
              <a:buNone/>
            </a:pPr>
            <a:endParaRPr lang="en-GB" sz="2200" b="0" i="1" dirty="0"/>
          </a:p>
          <a:p>
            <a:pPr marL="0" indent="0">
              <a:buNone/>
            </a:pPr>
            <a:r>
              <a:rPr lang="en-GB" b="1" dirty="0"/>
              <a:t>Decentralised</a:t>
            </a:r>
          </a:p>
          <a:p>
            <a:pPr marL="0" indent="0">
              <a:buNone/>
            </a:pPr>
            <a:r>
              <a:rPr lang="en-GB" sz="2600" b="0" dirty="0"/>
              <a:t>Multiple data entry points. A user will enter data in the CMDB, CRM and/or IPAM. Validation logic is handled very close or at the source of truth.</a:t>
            </a:r>
            <a:endParaRPr lang="en-GB" sz="3000" b="0" dirty="0"/>
          </a:p>
          <a:p>
            <a:pPr marL="0" indent="0">
              <a:buNone/>
            </a:pPr>
            <a:r>
              <a:rPr lang="en-GB" sz="2200" b="0" i="1" dirty="0"/>
              <a:t>Pros: Flexible, less of a change in processes, easy to start, less data migration</a:t>
            </a:r>
          </a:p>
          <a:p>
            <a:pPr marL="0" indent="0">
              <a:buNone/>
            </a:pPr>
            <a:r>
              <a:rPr lang="en-GB" sz="2200" b="0" i="1" dirty="0"/>
              <a:t>Cons: More checks and balances, difficult to control, consistency not guaranteed</a:t>
            </a:r>
          </a:p>
          <a:p>
            <a:endParaRPr lang="en-NL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6947B0-3552-88E0-015D-2EC0F4D9A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F39604-4105-5426-839D-05B31B605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44EAD23-7F64-134C-D8EB-25DB9E089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Two methods of data entry</a:t>
            </a:r>
          </a:p>
        </p:txBody>
      </p:sp>
    </p:spTree>
    <p:extLst>
      <p:ext uri="{BB962C8B-B14F-4D97-AF65-F5344CB8AC3E}">
        <p14:creationId xmlns:p14="http://schemas.microsoft.com/office/powerpoint/2010/main" val="1575483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0373CA7-3169-1F5A-7FF1-A39674472C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In a group of 5-6 people, do the following exercise:</a:t>
            </a:r>
          </a:p>
          <a:p>
            <a:pPr marL="0" indent="0">
              <a:buNone/>
            </a:pPr>
            <a:endParaRPr lang="en-GB" b="1" dirty="0"/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GB" b="0" dirty="0"/>
              <a:t>Design an automated process (workflow) through which you could deliver a layer3 circuit for customer ACME corp.</a:t>
            </a: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GB" b="0" dirty="0"/>
              <a:t>Include as much of the process as you can: </a:t>
            </a:r>
            <a:r>
              <a:rPr lang="en-GB" b="0" dirty="0" err="1"/>
              <a:t>i.e</a:t>
            </a:r>
            <a:r>
              <a:rPr lang="en-GB" b="0" dirty="0"/>
              <a:t> how you can gather requirements for the service, what the automation flow looks like, what resources you need to configure the service (nodes, interfaces, VRF ids etc)?</a:t>
            </a: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GB" b="0" dirty="0"/>
              <a:t>Define where your sources of truth live and how they interact to create working network configuration.</a:t>
            </a: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GB" b="0" dirty="0"/>
              <a:t>Describe each step in as much detail as possible</a:t>
            </a: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GB" b="0" dirty="0"/>
              <a:t>How do you know when the process is finished?</a:t>
            </a: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GB" b="0" dirty="0"/>
              <a:t>When do humans interact with the automated process?</a:t>
            </a:r>
          </a:p>
          <a:p>
            <a:pPr marL="0" indent="0">
              <a:buNone/>
            </a:pPr>
            <a:endParaRPr lang="en-GB" sz="2000" b="1" dirty="0"/>
          </a:p>
          <a:p>
            <a:pPr marL="0" indent="0">
              <a:buNone/>
            </a:pPr>
            <a:r>
              <a:rPr lang="en-GB" sz="2000" b="1" dirty="0"/>
              <a:t>Take 20-30 minutes to discuss this and prepare a short pitch about what this would look like.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NL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6098B0-E790-C096-1A78-BF2A617E3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63899A-FFBC-FB5D-8B14-D808041AC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4FC6126-9540-5EFA-5F3B-46E228071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781" y="0"/>
            <a:ext cx="10766321" cy="681037"/>
          </a:xfrm>
        </p:spPr>
        <p:txBody>
          <a:bodyPr>
            <a:normAutofit fontScale="90000"/>
          </a:bodyPr>
          <a:lstStyle/>
          <a:p>
            <a:r>
              <a:rPr lang="en-NL" dirty="0"/>
              <a:t>Exercise:</a:t>
            </a:r>
            <a:r>
              <a:rPr lang="en-GB" dirty="0"/>
              <a:t> Create a layer3 circuit for ACME corp. at NREN Wile E. Coyote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35851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A1B473-1870-A8B5-930F-050FD499A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Integrating OSS and BSS</a:t>
            </a:r>
          </a:p>
          <a:p>
            <a:pPr marL="342900" lvl="2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GB" b="0" dirty="0"/>
              <a:t>The orchestrator is designed to be in control of all data</a:t>
            </a: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GB" b="0" dirty="0"/>
              <a:t>The system works best when all data entry is done whilst running workflows, the benefits include:</a:t>
            </a:r>
          </a:p>
          <a:p>
            <a:pPr marL="800100" lvl="4" indent="-342900"/>
            <a:r>
              <a:rPr lang="en-GB" b="0" dirty="0"/>
              <a:t>Defining your validations once</a:t>
            </a:r>
          </a:p>
          <a:p>
            <a:pPr marL="800100" lvl="4" indent="-342900"/>
            <a:r>
              <a:rPr lang="en-GB" b="0" dirty="0"/>
              <a:t>It uses repeatable workflows to translate the data into valid OSS/BSS objects</a:t>
            </a:r>
          </a:p>
          <a:p>
            <a:pPr marL="800100" lvl="4" indent="-342900"/>
            <a:r>
              <a:rPr lang="en-GB" b="0" dirty="0"/>
              <a:t>It eliminates data entry errors</a:t>
            </a:r>
          </a:p>
          <a:p>
            <a:pPr marL="800100" lvl="4" indent="-342900"/>
            <a:endParaRPr lang="en-GB" b="0" dirty="0"/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GB" b="1" dirty="0"/>
              <a:t>This process only allows sane data to enter the system</a:t>
            </a:r>
          </a:p>
          <a:p>
            <a:endParaRPr lang="en-NL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45A725-408E-B25C-362C-478A8A318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F3D3CE-AEE9-1C56-ACB2-65D9C20BF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86F38A-3278-05AD-EE9C-C7637BCC5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Centralised: The orchestrator first mentality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19265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B396C-0CAA-09A2-7FC5-245BB5DFF8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L" dirty="0"/>
              <a:t>Workflow Orchestrator Community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7991B7-06C9-8D87-849A-89A3304C01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L" dirty="0"/>
              <a:t>Come and join us!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C0F6C0-06E2-5BC7-0A5A-DA95B479E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308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1288F3-7DF2-96B5-BA8B-FD1FF0E1F3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L" dirty="0"/>
              <a:t>Setup under the commons conservancy</a:t>
            </a:r>
          </a:p>
          <a:p>
            <a:r>
              <a:rPr lang="en-NL" dirty="0"/>
              <a:t>All code is licensed under Apache 2.0</a:t>
            </a:r>
          </a:p>
          <a:p>
            <a:r>
              <a:rPr lang="en-NL"/>
              <a:t>All Intellectual Property </a:t>
            </a:r>
            <a:r>
              <a:rPr lang="en-NL" dirty="0"/>
              <a:t>remains at </a:t>
            </a:r>
            <a:r>
              <a:rPr lang="en-NL"/>
              <a:t>each member company</a:t>
            </a:r>
            <a:endParaRPr lang="en-NL" dirty="0"/>
          </a:p>
          <a:p>
            <a:r>
              <a:rPr lang="en-NL" dirty="0"/>
              <a:t>Membership levels:</a:t>
            </a:r>
          </a:p>
          <a:p>
            <a:pPr lvl="1"/>
            <a:r>
              <a:rPr lang="en-NL" dirty="0"/>
              <a:t>Partner</a:t>
            </a:r>
          </a:p>
          <a:p>
            <a:pPr lvl="1"/>
            <a:r>
              <a:rPr lang="en-NL" dirty="0"/>
              <a:t>Graduate</a:t>
            </a:r>
          </a:p>
          <a:p>
            <a:pPr lvl="1"/>
            <a:r>
              <a:rPr lang="en-NL" dirty="0"/>
              <a:t>Sandbox</a:t>
            </a:r>
          </a:p>
          <a:p>
            <a:r>
              <a:rPr lang="en-NL" dirty="0"/>
              <a:t>Mainly NREN’s and networking use case but other use-cases as well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194407-4E9A-D9B4-277E-5F64C4DE2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AB8731-A74A-F2A2-F498-19701E2CE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9084CF6-8E88-8F29-927E-E54810F17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About the Program</a:t>
            </a:r>
          </a:p>
        </p:txBody>
      </p:sp>
    </p:spTree>
    <p:extLst>
      <p:ext uri="{BB962C8B-B14F-4D97-AF65-F5344CB8AC3E}">
        <p14:creationId xmlns:p14="http://schemas.microsoft.com/office/powerpoint/2010/main" val="521831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F68A09-A6ED-8872-EBF2-4D8FC419DB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L" dirty="0"/>
              <a:t>Websites:</a:t>
            </a:r>
          </a:p>
          <a:p>
            <a:pPr lvl="1"/>
            <a:r>
              <a:rPr lang="en-NL" dirty="0">
                <a:hlinkClick r:id="rId3"/>
              </a:rPr>
              <a:t>https://workfloworchestrator.org</a:t>
            </a:r>
            <a:endParaRPr lang="en-NL" dirty="0"/>
          </a:p>
          <a:p>
            <a:pPr lvl="1"/>
            <a:r>
              <a:rPr lang="en-NL" dirty="0">
                <a:hlinkClick r:id="rId4"/>
              </a:rPr>
              <a:t>https://workfloworchestrator.org/orchestrator-core</a:t>
            </a:r>
            <a:endParaRPr lang="en-NL" dirty="0"/>
          </a:p>
          <a:p>
            <a:pPr lvl="1"/>
            <a:r>
              <a:rPr lang="en-NL" dirty="0">
                <a:hlinkClick r:id="rId5"/>
              </a:rPr>
              <a:t>https://github.com/workfloworchestrator</a:t>
            </a:r>
            <a:endParaRPr lang="en-NL" dirty="0"/>
          </a:p>
          <a:p>
            <a:r>
              <a:rPr lang="en-NL" dirty="0"/>
              <a:t>Email:</a:t>
            </a:r>
          </a:p>
          <a:p>
            <a:pPr lvl="1"/>
            <a:r>
              <a:rPr lang="en-GB" b="0" i="0" u="none" strike="noStrike" dirty="0">
                <a:effectLst/>
                <a:highlight>
                  <a:srgbClr val="FFFFFF"/>
                </a:highlight>
                <a:latin typeface="Roboto" panose="02000000000000000000" pitchFamily="2" charset="0"/>
                <a:hlinkClick r:id="rId6"/>
              </a:rPr>
              <a:t>workfloworchestrator.board@commonsconservancy.org</a:t>
            </a:r>
            <a:endParaRPr lang="en-NL" b="0" i="0" u="none" strike="noStrike" dirty="0">
              <a:effectLst/>
              <a:highlight>
                <a:srgbClr val="FFFFFF"/>
              </a:highlight>
              <a:latin typeface="Roboto" panose="02000000000000000000" pitchFamily="2" charset="0"/>
            </a:endParaRPr>
          </a:p>
          <a:p>
            <a:pPr lvl="1"/>
            <a:r>
              <a:rPr lang="en-GB" dirty="0">
                <a:highlight>
                  <a:srgbClr val="FFFFFF"/>
                </a:highlight>
                <a:latin typeface="Roboto" panose="02000000000000000000" pitchFamily="2" charset="0"/>
                <a:hlinkClick r:id="rId7"/>
              </a:rPr>
              <a:t>p</a:t>
            </a:r>
            <a:r>
              <a:rPr lang="en-NL" dirty="0">
                <a:highlight>
                  <a:srgbClr val="FFFFFF"/>
                </a:highlight>
                <a:latin typeface="Roboto" panose="02000000000000000000" pitchFamily="2" charset="0"/>
                <a:hlinkClick r:id="rId7"/>
              </a:rPr>
              <a:t>eter.boers@surf.nl</a:t>
            </a:r>
            <a:endParaRPr lang="en-NL" dirty="0">
              <a:highlight>
                <a:srgbClr val="FFFFFF"/>
              </a:highlight>
              <a:latin typeface="Roboto" panose="02000000000000000000" pitchFamily="2" charset="0"/>
            </a:endParaRPr>
          </a:p>
          <a:p>
            <a:pPr lvl="1"/>
            <a:r>
              <a:rPr lang="en-NL" dirty="0">
                <a:highlight>
                  <a:srgbClr val="FFFFFF"/>
                </a:highlight>
                <a:latin typeface="Roboto" panose="02000000000000000000" pitchFamily="2" charset="0"/>
                <a:hlinkClick r:id="rId8"/>
              </a:rPr>
              <a:t>simone.spinelli@geant.org</a:t>
            </a:r>
            <a:endParaRPr lang="en-NL" dirty="0">
              <a:highlight>
                <a:srgbClr val="FFFFFF"/>
              </a:highlight>
              <a:latin typeface="Roboto" panose="02000000000000000000" pitchFamily="2" charset="0"/>
            </a:endParaRPr>
          </a:p>
          <a:p>
            <a:r>
              <a:rPr lang="en-NL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Slack</a:t>
            </a:r>
            <a:r>
              <a:rPr lang="en-NL" dirty="0">
                <a:highlight>
                  <a:srgbClr val="FFFFFF"/>
                </a:highlight>
                <a:latin typeface="Roboto" panose="02000000000000000000" pitchFamily="2" charset="0"/>
              </a:rPr>
              <a:t>: </a:t>
            </a:r>
          </a:p>
          <a:p>
            <a:pPr lvl="1"/>
            <a:r>
              <a:rPr lang="en-GB" dirty="0">
                <a:hlinkClick r:id="rId9"/>
              </a:rPr>
              <a:t>https://networkautomationfrm.slack.com/archives/C06S8P001C3</a:t>
            </a:r>
            <a:endParaRPr lang="en-NL" dirty="0">
              <a:highlight>
                <a:srgbClr val="FFFFFF"/>
              </a:highlight>
              <a:latin typeface="Roboto" panose="02000000000000000000" pitchFamily="2" charset="0"/>
            </a:endParaRPr>
          </a:p>
          <a:p>
            <a:pPr lvl="1"/>
            <a:r>
              <a:rPr lang="en-NL" dirty="0"/>
              <a:t>And a private slack for members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203DDD-716D-6BF8-E007-930AB19C3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CF7D76-EB85-56E4-7C23-B6F8F7000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4EADEBF-6FBB-A275-6E94-158E3797C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How to engage</a:t>
            </a:r>
          </a:p>
        </p:txBody>
      </p:sp>
    </p:spTree>
    <p:extLst>
      <p:ext uri="{BB962C8B-B14F-4D97-AF65-F5344CB8AC3E}">
        <p14:creationId xmlns:p14="http://schemas.microsoft.com/office/powerpoint/2010/main" val="688820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06CE777-F87E-E2A5-C1AF-FA32CBB00A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L" dirty="0"/>
              <a:t>Hallway track</a:t>
            </a:r>
          </a:p>
          <a:p>
            <a:r>
              <a:rPr lang="en-NL" dirty="0"/>
              <a:t>Beers</a:t>
            </a:r>
          </a:p>
          <a:p>
            <a:r>
              <a:rPr lang="en-GB" dirty="0"/>
              <a:t>N</a:t>
            </a:r>
            <a:r>
              <a:rPr lang="en-NL"/>
              <a:t>ow?</a:t>
            </a:r>
            <a:endParaRPr lang="en-NL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F0C56C-5638-D5D5-3410-378A4B110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AD064-35E6-248B-A0DF-2015CBBEC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69C7FC2-B3FE-D764-62E6-377E2446D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513954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1404</TotalTime>
  <Words>636</Words>
  <Application>Microsoft Macintosh PowerPoint</Application>
  <PresentationFormat>Widescreen</PresentationFormat>
  <Paragraphs>85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Aptos</vt:lpstr>
      <vt:lpstr>Aptos Display</vt:lpstr>
      <vt:lpstr>Arial</vt:lpstr>
      <vt:lpstr>Calibri</vt:lpstr>
      <vt:lpstr>Calibri Light</vt:lpstr>
      <vt:lpstr>Roboto</vt:lpstr>
      <vt:lpstr>Office Theme</vt:lpstr>
      <vt:lpstr>Integration of OSS and BSS into your workflow</vt:lpstr>
      <vt:lpstr>Service delivery processes and sources of truth.</vt:lpstr>
      <vt:lpstr>Two methods of data entry</vt:lpstr>
      <vt:lpstr>Exercise: Create a layer3 circuit for ACME corp. at NREN Wile E. Coyote</vt:lpstr>
      <vt:lpstr>Centralised: The orchestrator first mentality</vt:lpstr>
      <vt:lpstr>Workflow Orchestrator Community</vt:lpstr>
      <vt:lpstr>About the Program</vt:lpstr>
      <vt:lpstr>How to engage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Spinelli</dc:creator>
  <cp:lastModifiedBy>Peter Boers</cp:lastModifiedBy>
  <cp:revision>53</cp:revision>
  <dcterms:created xsi:type="dcterms:W3CDTF">2024-05-03T07:36:07Z</dcterms:created>
  <dcterms:modified xsi:type="dcterms:W3CDTF">2024-05-27T12:57:29Z</dcterms:modified>
</cp:coreProperties>
</file>