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notesMasterIdLst>
    <p:notesMasterId r:id="rId29"/>
  </p:notesMasterIdLst>
  <p:sldIdLst>
    <p:sldId id="256" r:id="rId2"/>
    <p:sldId id="257" r:id="rId3"/>
    <p:sldId id="258" r:id="rId4"/>
    <p:sldId id="270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4" r:id="rId17"/>
    <p:sldId id="283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1E6"/>
    <a:srgbClr val="0438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4"/>
    <p:restoredTop sz="87133"/>
  </p:normalViewPr>
  <p:slideViewPr>
    <p:cSldViewPr snapToGrid="0">
      <p:cViewPr varScale="1">
        <p:scale>
          <a:sx n="129" d="100"/>
          <a:sy n="129" d="100"/>
        </p:scale>
        <p:origin x="10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47310-C11C-604C-B2FC-51078A00067E}" type="datetimeFigureOut">
              <a:rPr lang="en-US" smtClean="0"/>
              <a:t>5/28/24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A8653-42A2-1347-AEA0-A85D7A3C7A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5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A8653-42A2-1347-AEA0-A85D7A3C7A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58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A8653-42A2-1347-AEA0-A85D7A3C7AC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44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A8653-42A2-1347-AEA0-A85D7A3C7AC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7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A8653-42A2-1347-AEA0-A85D7A3C7AC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85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A8653-42A2-1347-AEA0-A85D7A3C7AC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38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A8653-42A2-1347-AEA0-A85D7A3C7AC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554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438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155" y="6356350"/>
            <a:ext cx="4772418" cy="365125"/>
          </a:xfrm>
        </p:spPr>
        <p:txBody>
          <a:bodyPr/>
          <a:lstStyle>
            <a:lvl1pPr>
              <a:defRPr sz="105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/>
              <a:t>Worflow Orchestrator Programme - https://workfloworchestrator.org/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40458" y="6330689"/>
            <a:ext cx="4114800" cy="365125"/>
          </a:xfrm>
        </p:spPr>
        <p:txBody>
          <a:bodyPr/>
          <a:lstStyle>
            <a:lvl1pPr algn="r">
              <a:defRPr sz="11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Autocon1 - 27-31 May 2024 - Amsterdam</a:t>
            </a:r>
          </a:p>
        </p:txBody>
      </p:sp>
      <p:pic>
        <p:nvPicPr>
          <p:cNvPr id="7" name="Picture 6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D4C33FCE-738D-BA65-9EBD-B2A28E0F12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45" y="-81505"/>
            <a:ext cx="1203868" cy="1203868"/>
          </a:xfrm>
          <a:prstGeom prst="rect">
            <a:avLst/>
          </a:prstGeom>
        </p:spPr>
      </p:pic>
      <p:pic>
        <p:nvPicPr>
          <p:cNvPr id="9" name="Picture 8" descr="A white triangle on a black background&#10;&#10;Description automatically generated">
            <a:extLst>
              <a:ext uri="{FF2B5EF4-FFF2-40B4-BE49-F238E27FC236}">
                <a16:creationId xmlns:a16="http://schemas.microsoft.com/office/drawing/2014/main" id="{C2D1982F-9BE0-E3EB-5B43-AAA7411556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36858" y="6420850"/>
            <a:ext cx="1402976" cy="18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53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0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60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F051DB6-E17D-014C-CAB7-8157E870CC5E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03081"/>
          </a:xfrm>
          <a:prstGeom prst="rect">
            <a:avLst/>
          </a:prstGeom>
          <a:solidFill>
            <a:srgbClr val="0438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942997"/>
            <a:ext cx="10515600" cy="4351338"/>
          </a:xfrm>
        </p:spPr>
        <p:txBody>
          <a:bodyPr/>
          <a:lstStyle>
            <a:lvl1pPr>
              <a:defRPr b="0" i="0">
                <a:solidFill>
                  <a:srgbClr val="04385E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b="0" i="0">
                <a:solidFill>
                  <a:srgbClr val="04385E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solidFill>
                  <a:srgbClr val="04385E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solidFill>
                  <a:srgbClr val="04385E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b="0" i="0">
                <a:solidFill>
                  <a:srgbClr val="04385E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C89CA-142C-82EA-48E2-A72B6C17F51C}"/>
              </a:ext>
            </a:extLst>
          </p:cNvPr>
          <p:cNvSpPr/>
          <p:nvPr userDrawn="1"/>
        </p:nvSpPr>
        <p:spPr>
          <a:xfrm>
            <a:off x="0" y="6494744"/>
            <a:ext cx="12192000" cy="363255"/>
          </a:xfrm>
          <a:prstGeom prst="rect">
            <a:avLst/>
          </a:prstGeom>
          <a:solidFill>
            <a:srgbClr val="0438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199" y="6601213"/>
            <a:ext cx="2743200" cy="162841"/>
          </a:xfrm>
        </p:spPr>
        <p:txBody>
          <a:bodyPr/>
          <a:lstStyle/>
          <a:p>
            <a:r>
              <a:rPr lang="en-US"/>
              <a:t>Worflow Orchestrator Programme - https://workfloworchestrator.org/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599" y="6601215"/>
            <a:ext cx="4114800" cy="162839"/>
          </a:xfrm>
        </p:spPr>
        <p:txBody>
          <a:bodyPr/>
          <a:lstStyle>
            <a:lvl1pPr algn="r">
              <a:defRPr sz="105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Autocon1 - 27-31 May 2024 - Amsterdam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599" y="6601215"/>
            <a:ext cx="2743200" cy="162840"/>
          </a:xfrm>
        </p:spPr>
        <p:txBody>
          <a:bodyPr/>
          <a:lstStyle>
            <a:lvl1pPr>
              <a:defRPr sz="105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7038F08-AEC2-1C4B-85F8-53ADB6E703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7150" y="0"/>
            <a:ext cx="8517699" cy="681037"/>
          </a:xfrm>
        </p:spPr>
        <p:txBody>
          <a:bodyPr>
            <a:normAutofit/>
          </a:bodyPr>
          <a:lstStyle>
            <a:lvl1pPr algn="ctr">
              <a:defRPr sz="3200" b="0" i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012B330C-CDC8-EB87-11B3-6FD3E9B537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45925"/>
            <a:ext cx="707722" cy="707722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4D89ECD-1ED1-5A59-DBB0-CC1056316D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92213" y="93946"/>
            <a:ext cx="733731" cy="323340"/>
          </a:xfrm>
          <a:prstGeom prst="rect">
            <a:avLst/>
          </a:prstGeom>
        </p:spPr>
      </p:pic>
      <p:pic>
        <p:nvPicPr>
          <p:cNvPr id="15" name="Picture 14" descr="A white triangle on a black background&#10;&#10;Description automatically generated">
            <a:extLst>
              <a:ext uri="{FF2B5EF4-FFF2-40B4-BE49-F238E27FC236}">
                <a16:creationId xmlns:a16="http://schemas.microsoft.com/office/drawing/2014/main" id="{8FD1D758-9043-C1E0-A970-D03A1467D7D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19598" y="6592515"/>
            <a:ext cx="1402976" cy="18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3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73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46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1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206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88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634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87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Worflow Orchestrator Programme - https://workfloworchestrator.org/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Autocon1 - 27-31 May 2024 - Amsterdam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038F08-AEC2-1C4B-85F8-53ADB6E703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36099-820F-FAA8-4532-F10E9BB74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3767" y="1122363"/>
            <a:ext cx="10023676" cy="2387600"/>
          </a:xfrm>
        </p:spPr>
        <p:txBody>
          <a:bodyPr/>
          <a:lstStyle/>
          <a:p>
            <a:pPr algn="r"/>
            <a:r>
              <a:rPr lang="en-US" dirty="0"/>
              <a:t>How do Products, Subscriptions and Workflows work?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11EF6-0C31-761B-DF6E-915DF36514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05275"/>
            <a:ext cx="9144000" cy="1655762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And how to write them…</a:t>
            </a:r>
          </a:p>
          <a:p>
            <a:pPr algn="l"/>
            <a:r>
              <a:rPr lang="en-US" sz="1600" dirty="0"/>
              <a:t>Peter Boers – SURF</a:t>
            </a:r>
          </a:p>
          <a:p>
            <a:pPr algn="l"/>
            <a:r>
              <a:rPr lang="en-US" sz="1600" dirty="0"/>
              <a:t>Chris Cummings – </a:t>
            </a:r>
            <a:r>
              <a:rPr lang="en-US" sz="1600" dirty="0" err="1"/>
              <a:t>ESnet</a:t>
            </a:r>
            <a:endParaRPr lang="en-US" sz="1600" dirty="0"/>
          </a:p>
          <a:p>
            <a:pPr algn="l"/>
            <a:r>
              <a:rPr lang="en-US" sz="1600" dirty="0"/>
              <a:t>Scott Richmond - </a:t>
            </a:r>
            <a:r>
              <a:rPr lang="en-US" sz="1600" dirty="0" err="1"/>
              <a:t>ESnet</a:t>
            </a: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197C48-4AEF-4E4A-3049-90706AE7F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80886E-ED29-E078-B036-1DB077528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Worflow Orchestrator Programme - https://workfloworchestrator.org/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803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0AB6483-0340-AE66-DD52-4C0B2A690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367" y="1552597"/>
            <a:ext cx="10232924" cy="3638835"/>
          </a:xfrm>
        </p:spPr>
        <p:txBody>
          <a:bodyPr>
            <a:normAutofit fontScale="92500" lnSpcReduction="10000"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Kinds of data that are good to place product blocks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sz="2000" dirty="0"/>
              <a:t>Resource IDs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sz="2000" dirty="0"/>
              <a:t>Resource names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sz="2000" dirty="0"/>
              <a:t>Configurable values relevant to the organisation’s subscription</a:t>
            </a:r>
          </a:p>
          <a:p>
            <a:pPr marL="1371600" lvl="2" indent="-330200">
              <a:spcBef>
                <a:spcPts val="0"/>
              </a:spcBef>
              <a:buSzPts val="1600"/>
              <a:buChar char="●"/>
            </a:pPr>
            <a:r>
              <a:rPr lang="en-GB" sz="1800" dirty="0"/>
              <a:t>i.e., speed, bandwidth, object state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dirty="0"/>
              <a:t>References to other domain models</a:t>
            </a:r>
            <a:br>
              <a:rPr lang="en-GB" dirty="0"/>
            </a:br>
            <a:endParaRPr lang="en-GB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Kinds of data that are not great for product blocks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sz="1800" dirty="0"/>
              <a:t>Duplicate data from an external system that frequently changes</a:t>
            </a:r>
          </a:p>
          <a:p>
            <a:pPr marL="1371600" lvl="2" indent="-330200">
              <a:spcBef>
                <a:spcPts val="0"/>
              </a:spcBef>
              <a:buSzPts val="1600"/>
              <a:buChar char="●"/>
            </a:pPr>
            <a:r>
              <a:rPr lang="en-GB" sz="1800" dirty="0"/>
              <a:t>Anything not used to identify a resource or configure the network</a:t>
            </a:r>
          </a:p>
          <a:p>
            <a:pPr marL="1371600" lvl="2" indent="-330200">
              <a:spcBef>
                <a:spcPts val="0"/>
              </a:spcBef>
              <a:buSzPts val="1600"/>
              <a:buChar char="●"/>
            </a:pPr>
            <a:r>
              <a:rPr lang="en-GB" sz="1800" dirty="0"/>
              <a:t>Will require constant updating, else the subscription will become out-of-sync</a:t>
            </a:r>
            <a:br>
              <a:rPr lang="en-GB" sz="1800" dirty="0"/>
            </a:br>
            <a:endParaRPr lang="en-GB" sz="1800" dirty="0"/>
          </a:p>
          <a:p>
            <a:pPr marL="457200" indent="-330200">
              <a:spcBef>
                <a:spcPts val="0"/>
              </a:spcBef>
              <a:buSzPts val="1600"/>
              <a:buChar char="●"/>
            </a:pPr>
            <a:r>
              <a:rPr lang="en-GB" sz="2400" dirty="0"/>
              <a:t>Describes what a Customer Subscription </a:t>
            </a:r>
            <a:r>
              <a:rPr lang="en-GB" sz="2400" dirty="0" err="1"/>
              <a:t>a.k.a</a:t>
            </a:r>
            <a:r>
              <a:rPr lang="en-GB" sz="2400" dirty="0"/>
              <a:t> product instantiation looks like in Python code.</a:t>
            </a:r>
          </a:p>
          <a:p>
            <a:pPr marL="0" indent="0">
              <a:buNone/>
            </a:pPr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D60DA2-512E-A82E-F7C6-3A274C903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D813C-DD7C-40FC-EF01-4DA78019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79B52EC-2E8C-82E6-8F82-7875C1002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Domain Model Basics</a:t>
            </a:r>
          </a:p>
        </p:txBody>
      </p:sp>
    </p:spTree>
    <p:extLst>
      <p:ext uri="{BB962C8B-B14F-4D97-AF65-F5344CB8AC3E}">
        <p14:creationId xmlns:p14="http://schemas.microsoft.com/office/powerpoint/2010/main" val="2815058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473B28-451C-A6CB-05B3-DC23B92A2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47235B-0835-D480-B5AE-E1A566CF0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0AFDB-3428-96B8-3D27-EFD90A95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CAABAD-211E-0E27-BDB3-1D0ED996F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What are workflows?</a:t>
            </a:r>
          </a:p>
        </p:txBody>
      </p:sp>
      <p:pic>
        <p:nvPicPr>
          <p:cNvPr id="6" name="Google Shape;174;p24">
            <a:extLst>
              <a:ext uri="{FF2B5EF4-FFF2-40B4-BE49-F238E27FC236}">
                <a16:creationId xmlns:a16="http://schemas.microsoft.com/office/drawing/2014/main" id="{7775BC76-32F7-72EE-69A5-0968579815D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972" y="937798"/>
            <a:ext cx="2837399" cy="159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75;p24">
            <a:extLst>
              <a:ext uri="{FF2B5EF4-FFF2-40B4-BE49-F238E27FC236}">
                <a16:creationId xmlns:a16="http://schemas.microsoft.com/office/drawing/2014/main" id="{585A9420-59AD-D02F-BA16-E852BC54432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49533" y="2789437"/>
            <a:ext cx="1557600" cy="301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176;p24">
            <a:extLst>
              <a:ext uri="{FF2B5EF4-FFF2-40B4-BE49-F238E27FC236}">
                <a16:creationId xmlns:a16="http://schemas.microsoft.com/office/drawing/2014/main" id="{4E316B86-0501-A3F9-6268-0F8638585C25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11449" y="3158747"/>
            <a:ext cx="1851300" cy="18593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Google Shape;177;p24">
            <a:extLst>
              <a:ext uri="{FF2B5EF4-FFF2-40B4-BE49-F238E27FC236}">
                <a16:creationId xmlns:a16="http://schemas.microsoft.com/office/drawing/2014/main" id="{A69697E0-8BE5-2D96-A9C4-B888B0C05CBF}"/>
              </a:ext>
            </a:extLst>
          </p:cNvPr>
          <p:cNvCxnSpPr>
            <a:stCxn id="6" idx="2"/>
          </p:cNvCxnSpPr>
          <p:nvPr/>
        </p:nvCxnSpPr>
        <p:spPr>
          <a:xfrm rot="-5400000" flipH="1">
            <a:off x="2694721" y="1964823"/>
            <a:ext cx="836100" cy="1972200"/>
          </a:xfrm>
          <a:prstGeom prst="curvedConnector2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" name="Google Shape;178;p24">
            <a:extLst>
              <a:ext uri="{FF2B5EF4-FFF2-40B4-BE49-F238E27FC236}">
                <a16:creationId xmlns:a16="http://schemas.microsoft.com/office/drawing/2014/main" id="{C6B90F2B-40F1-4C59-242D-A33C4465FA3E}"/>
              </a:ext>
            </a:extLst>
          </p:cNvPr>
          <p:cNvCxnSpPr>
            <a:stCxn id="7" idx="3"/>
            <a:endCxn id="8" idx="0"/>
          </p:cNvCxnSpPr>
          <p:nvPr/>
        </p:nvCxnSpPr>
        <p:spPr>
          <a:xfrm flipV="1">
            <a:off x="6507133" y="3158747"/>
            <a:ext cx="3729966" cy="1135815"/>
          </a:xfrm>
          <a:prstGeom prst="curvedConnector4">
            <a:avLst>
              <a:gd name="adj1" fmla="val 37592"/>
              <a:gd name="adj2" fmla="val 152641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" name="Google Shape;179;p24">
            <a:extLst>
              <a:ext uri="{FF2B5EF4-FFF2-40B4-BE49-F238E27FC236}">
                <a16:creationId xmlns:a16="http://schemas.microsoft.com/office/drawing/2014/main" id="{496AB98D-000C-B0C5-9E5B-B893E37E5CC6}"/>
              </a:ext>
            </a:extLst>
          </p:cNvPr>
          <p:cNvSpPr txBox="1"/>
          <p:nvPr/>
        </p:nvSpPr>
        <p:spPr>
          <a:xfrm>
            <a:off x="1170507" y="3267288"/>
            <a:ext cx="149910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Calibri"/>
                <a:ea typeface="Calibri"/>
                <a:cs typeface="Calibri"/>
                <a:sym typeface="Calibri"/>
              </a:rPr>
              <a:t>Finite resources exist in other systems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80;p24">
            <a:extLst>
              <a:ext uri="{FF2B5EF4-FFF2-40B4-BE49-F238E27FC236}">
                <a16:creationId xmlns:a16="http://schemas.microsoft.com/office/drawing/2014/main" id="{7A3E8069-42C3-F62B-1CF4-1063AF5E9541}"/>
              </a:ext>
            </a:extLst>
          </p:cNvPr>
          <p:cNvSpPr txBox="1"/>
          <p:nvPr/>
        </p:nvSpPr>
        <p:spPr>
          <a:xfrm>
            <a:off x="4305485" y="1240242"/>
            <a:ext cx="3164700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alibri"/>
                <a:ea typeface="Calibri"/>
                <a:cs typeface="Calibri"/>
                <a:sym typeface="Calibri"/>
              </a:rPr>
              <a:t>Workflows gather resources from those systems and associates them together to create a subscription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81;p24">
            <a:extLst>
              <a:ext uri="{FF2B5EF4-FFF2-40B4-BE49-F238E27FC236}">
                <a16:creationId xmlns:a16="http://schemas.microsoft.com/office/drawing/2014/main" id="{7D1524E9-E6EB-95F2-BAB7-A1748CBF2CAC}"/>
              </a:ext>
            </a:extLst>
          </p:cNvPr>
          <p:cNvSpPr txBox="1"/>
          <p:nvPr/>
        </p:nvSpPr>
        <p:spPr>
          <a:xfrm>
            <a:off x="9077899" y="1517240"/>
            <a:ext cx="23184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Calibri"/>
                <a:ea typeface="Calibri"/>
                <a:cs typeface="Calibri"/>
                <a:sym typeface="Calibri"/>
              </a:rPr>
              <a:t>Orchestrator contains the final product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4178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ACBEEF-7C4B-75D5-9B11-D5DA03905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42996"/>
            <a:ext cx="10515600" cy="4759713"/>
          </a:xfrm>
        </p:spPr>
        <p:txBody>
          <a:bodyPr>
            <a:normAutofit lnSpcReduction="10000"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dirty="0"/>
              <a:t>Workflows are actions that can be taken on a product subscription</a:t>
            </a:r>
            <a:br>
              <a:rPr lang="en-GB" dirty="0"/>
            </a:br>
            <a:endParaRPr lang="en-GB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dirty="0"/>
              <a:t>Workflows instantiate, modify, and terminate subscriptions controlling lifecycle of the subscription</a:t>
            </a:r>
            <a:br>
              <a:rPr lang="en-GB" dirty="0"/>
            </a:br>
            <a:endParaRPr lang="en-GB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dirty="0"/>
              <a:t>Typical kinds of workflows: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dirty="0" err="1"/>
              <a:t>create_subscription</a:t>
            </a:r>
            <a:r>
              <a:rPr lang="en-GB" dirty="0"/>
              <a:t> (instantiates a subscription to the product)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dirty="0" err="1"/>
              <a:t>modify_subscription</a:t>
            </a:r>
            <a:r>
              <a:rPr lang="en-GB" dirty="0"/>
              <a:t> (toggle change in an external system)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dirty="0" err="1"/>
              <a:t>terminate_subscription</a:t>
            </a:r>
            <a:r>
              <a:rPr lang="en-GB" dirty="0"/>
              <a:t> (ends a subscription to the product)</a:t>
            </a:r>
          </a:p>
          <a:p>
            <a:pPr marL="914400" lvl="1" indent="-330200">
              <a:spcBef>
                <a:spcPts val="0"/>
              </a:spcBef>
              <a:buSzPts val="1600"/>
              <a:buChar char="●"/>
            </a:pPr>
            <a:r>
              <a:rPr lang="en-GB" dirty="0" err="1"/>
              <a:t>validate_subscription</a:t>
            </a:r>
            <a:r>
              <a:rPr lang="en-GB" dirty="0"/>
              <a:t> (checks the data in external systems is in sync with the domain model)</a:t>
            </a:r>
            <a:br>
              <a:rPr lang="en-GB" dirty="0"/>
            </a:br>
            <a:endParaRPr lang="en-GB" dirty="0"/>
          </a:p>
          <a:p>
            <a:pPr marL="457200" indent="-330200">
              <a:spcBef>
                <a:spcPts val="0"/>
              </a:spcBef>
              <a:buSzPts val="1600"/>
              <a:buChar char="●"/>
            </a:pPr>
            <a:r>
              <a:rPr lang="en-GB" b="1" dirty="0"/>
              <a:t>Workflows cannot overlap other workflows on the same subscription. Insync/out-of-sync</a:t>
            </a:r>
          </a:p>
          <a:p>
            <a:pPr marL="457200" indent="-330200">
              <a:spcBef>
                <a:spcPts val="0"/>
              </a:spcBef>
              <a:buSzPts val="1600"/>
              <a:buChar char="●"/>
            </a:pPr>
            <a:endParaRPr lang="en-GB" b="1" dirty="0"/>
          </a:p>
          <a:p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4F4C75-1289-ABC4-82EF-B37432335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F4556-5B4D-0FB4-9756-8F6971DA8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7A8A467-58AC-B1C4-B996-6A8D166FA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Wat are workflows?</a:t>
            </a:r>
          </a:p>
        </p:txBody>
      </p:sp>
    </p:spTree>
    <p:extLst>
      <p:ext uri="{BB962C8B-B14F-4D97-AF65-F5344CB8AC3E}">
        <p14:creationId xmlns:p14="http://schemas.microsoft.com/office/powerpoint/2010/main" val="332634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71F02A-C15A-A43D-42F2-0F3B46DA3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136" y="1628821"/>
            <a:ext cx="6116213" cy="3792265"/>
          </a:xfrm>
        </p:spPr>
        <p:txBody>
          <a:bodyPr>
            <a:normAutofit fontScale="92500"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Workflows belong to a product</a:t>
            </a:r>
            <a:br>
              <a:rPr lang="en-GB" sz="2400" dirty="0"/>
            </a:br>
            <a:endParaRPr lang="en-GB" sz="24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Workflows instantiate and modify an organisation’s subscription to a product</a:t>
            </a:r>
            <a:br>
              <a:rPr lang="en-GB" sz="2400" dirty="0"/>
            </a:br>
            <a:endParaRPr lang="en-GB" sz="24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Workflows make changes to the product blocks associated with a product</a:t>
            </a:r>
            <a:br>
              <a:rPr lang="en-GB" sz="2400" dirty="0"/>
            </a:br>
            <a:endParaRPr lang="en-GB" sz="24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Workflows manage the lifecycle of a subscription:</a:t>
            </a: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400" dirty="0"/>
              <a:t>inactive -&gt; provisioning -&gt; active -&gt;terminated</a:t>
            </a:r>
          </a:p>
          <a:p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2B02FE-F1B8-C7D0-03D6-DF9E379D7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1A9A48-0265-7DAE-599B-353AD2B71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E0A907F-ABB9-50F6-1F20-C3BC00DC7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Role of workflows with other constructs</a:t>
            </a:r>
          </a:p>
        </p:txBody>
      </p:sp>
      <p:sp>
        <p:nvSpPr>
          <p:cNvPr id="6" name="Google Shape;139;p20">
            <a:extLst>
              <a:ext uri="{FF2B5EF4-FFF2-40B4-BE49-F238E27FC236}">
                <a16:creationId xmlns:a16="http://schemas.microsoft.com/office/drawing/2014/main" id="{53FB8509-A317-A264-5E83-2C8B5A77120B}"/>
              </a:ext>
            </a:extLst>
          </p:cNvPr>
          <p:cNvSpPr/>
          <p:nvPr/>
        </p:nvSpPr>
        <p:spPr>
          <a:xfrm>
            <a:off x="6877719" y="1921045"/>
            <a:ext cx="4653144" cy="3993958"/>
          </a:xfrm>
          <a:prstGeom prst="roundRect">
            <a:avLst>
              <a:gd name="adj" fmla="val 16667"/>
            </a:avLst>
          </a:prstGeom>
          <a:solidFill>
            <a:srgbClr val="3D85C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Product</a:t>
            </a:r>
            <a:endParaRPr b="1"/>
          </a:p>
        </p:txBody>
      </p:sp>
      <p:sp>
        <p:nvSpPr>
          <p:cNvPr id="7" name="Google Shape;140;p20">
            <a:extLst>
              <a:ext uri="{FF2B5EF4-FFF2-40B4-BE49-F238E27FC236}">
                <a16:creationId xmlns:a16="http://schemas.microsoft.com/office/drawing/2014/main" id="{8D55BBE6-10F7-0AA5-C95A-C7A566E89449}"/>
              </a:ext>
            </a:extLst>
          </p:cNvPr>
          <p:cNvSpPr/>
          <p:nvPr/>
        </p:nvSpPr>
        <p:spPr>
          <a:xfrm>
            <a:off x="7056705" y="2817256"/>
            <a:ext cx="2156944" cy="1223488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Product Block 1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/>
              <a:t>field1: int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/>
              <a:t>field2: str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/>
              <a:t>field3: bool</a:t>
            </a:r>
            <a:endParaRPr sz="1600" dirty="0"/>
          </a:p>
        </p:txBody>
      </p:sp>
      <p:sp>
        <p:nvSpPr>
          <p:cNvPr id="8" name="Google Shape;141;p20">
            <a:extLst>
              <a:ext uri="{FF2B5EF4-FFF2-40B4-BE49-F238E27FC236}">
                <a16:creationId xmlns:a16="http://schemas.microsoft.com/office/drawing/2014/main" id="{AB2681E7-2EA1-28F0-216E-6493B0DB2905}"/>
              </a:ext>
            </a:extLst>
          </p:cNvPr>
          <p:cNvSpPr/>
          <p:nvPr/>
        </p:nvSpPr>
        <p:spPr>
          <a:xfrm>
            <a:off x="7144931" y="4098635"/>
            <a:ext cx="2068718" cy="1223489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Product Block 2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/>
              <a:t>field_A</a:t>
            </a:r>
            <a:r>
              <a:rPr lang="en" sz="1600" dirty="0"/>
              <a:t>: int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/>
              <a:t>field_B</a:t>
            </a:r>
            <a:r>
              <a:rPr lang="en" sz="1600" dirty="0"/>
              <a:t>: str</a:t>
            </a:r>
            <a:endParaRPr sz="1600" dirty="0"/>
          </a:p>
        </p:txBody>
      </p:sp>
      <p:sp>
        <p:nvSpPr>
          <p:cNvPr id="9" name="Google Shape;143;p20">
            <a:extLst>
              <a:ext uri="{FF2B5EF4-FFF2-40B4-BE49-F238E27FC236}">
                <a16:creationId xmlns:a16="http://schemas.microsoft.com/office/drawing/2014/main" id="{576CF7D0-07D3-A83B-ABEB-49A37DC5A3CF}"/>
              </a:ext>
            </a:extLst>
          </p:cNvPr>
          <p:cNvSpPr/>
          <p:nvPr/>
        </p:nvSpPr>
        <p:spPr>
          <a:xfrm>
            <a:off x="9290344" y="3015193"/>
            <a:ext cx="2140150" cy="1805662"/>
          </a:xfrm>
          <a:prstGeom prst="roundRect">
            <a:avLst>
              <a:gd name="adj" fmla="val 16667"/>
            </a:avLst>
          </a:prstGeom>
          <a:solidFill>
            <a:srgbClr val="E691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Workflows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create_sub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provision_sub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activate_sub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terminate_sub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validate_sub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Google Shape;144;p20">
            <a:extLst>
              <a:ext uri="{FF2B5EF4-FFF2-40B4-BE49-F238E27FC236}">
                <a16:creationId xmlns:a16="http://schemas.microsoft.com/office/drawing/2014/main" id="{FD76A79F-D3C4-27B0-2892-1B185DAA0248}"/>
              </a:ext>
            </a:extLst>
          </p:cNvPr>
          <p:cNvSpPr/>
          <p:nvPr/>
        </p:nvSpPr>
        <p:spPr>
          <a:xfrm>
            <a:off x="10143556" y="1235221"/>
            <a:ext cx="1765527" cy="393600"/>
          </a:xfrm>
          <a:prstGeom prst="roundRect">
            <a:avLst>
              <a:gd name="adj" fmla="val 16667"/>
            </a:avLst>
          </a:prstGeom>
          <a:solidFill>
            <a:srgbClr val="CC412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err="1"/>
              <a:t>Organisation</a:t>
            </a:r>
            <a:endParaRPr b="1" dirty="0"/>
          </a:p>
        </p:txBody>
      </p:sp>
      <p:sp>
        <p:nvSpPr>
          <p:cNvPr id="11" name="Google Shape;145;p20">
            <a:extLst>
              <a:ext uri="{FF2B5EF4-FFF2-40B4-BE49-F238E27FC236}">
                <a16:creationId xmlns:a16="http://schemas.microsoft.com/office/drawing/2014/main" id="{C847A582-4D1E-AEA8-35C3-48467081196E}"/>
              </a:ext>
            </a:extLst>
          </p:cNvPr>
          <p:cNvSpPr/>
          <p:nvPr/>
        </p:nvSpPr>
        <p:spPr>
          <a:xfrm>
            <a:off x="6877719" y="1235221"/>
            <a:ext cx="2111100" cy="393600"/>
          </a:xfrm>
          <a:prstGeom prst="roundRect">
            <a:avLst>
              <a:gd name="adj" fmla="val 16667"/>
            </a:avLst>
          </a:prstGeom>
          <a:solidFill>
            <a:srgbClr val="8E7CC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Subscription</a:t>
            </a:r>
            <a:endParaRPr b="1"/>
          </a:p>
        </p:txBody>
      </p:sp>
      <p:cxnSp>
        <p:nvCxnSpPr>
          <p:cNvPr id="12" name="Google Shape;146;p20">
            <a:extLst>
              <a:ext uri="{FF2B5EF4-FFF2-40B4-BE49-F238E27FC236}">
                <a16:creationId xmlns:a16="http://schemas.microsoft.com/office/drawing/2014/main" id="{5A418450-C7A3-7C7E-94C6-4FE106338776}"/>
              </a:ext>
            </a:extLst>
          </p:cNvPr>
          <p:cNvCxnSpPr>
            <a:cxnSpLocks/>
            <a:stCxn id="6" idx="0"/>
            <a:endCxn id="11" idx="2"/>
          </p:cNvCxnSpPr>
          <p:nvPr/>
        </p:nvCxnSpPr>
        <p:spPr>
          <a:xfrm flipH="1" flipV="1">
            <a:off x="7933269" y="1628821"/>
            <a:ext cx="1271022" cy="292224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" name="Google Shape;147;p20">
            <a:extLst>
              <a:ext uri="{FF2B5EF4-FFF2-40B4-BE49-F238E27FC236}">
                <a16:creationId xmlns:a16="http://schemas.microsoft.com/office/drawing/2014/main" id="{5890375B-F773-F97C-A0DF-9AD46925F8FF}"/>
              </a:ext>
            </a:extLst>
          </p:cNvPr>
          <p:cNvCxnSpPr>
            <a:cxnSpLocks/>
            <a:stCxn id="10" idx="0"/>
            <a:endCxn id="11" idx="3"/>
          </p:cNvCxnSpPr>
          <p:nvPr/>
        </p:nvCxnSpPr>
        <p:spPr>
          <a:xfrm flipH="1">
            <a:off x="8988819" y="1235221"/>
            <a:ext cx="2037501" cy="196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230123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0314FC-2920-BDAA-978D-95671B29F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17" y="1253331"/>
            <a:ext cx="6163492" cy="4351338"/>
          </a:xfrm>
        </p:spPr>
        <p:txBody>
          <a:bodyPr>
            <a:normAutofit fontScale="92500"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Define a set of Product Blocks, each with a set of resources</a:t>
            </a:r>
            <a:br>
              <a:rPr lang="en-GB" sz="2400" dirty="0"/>
            </a:br>
            <a:endParaRPr lang="en-GB" sz="24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Write workflows to</a:t>
            </a:r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GB" sz="2000" dirty="0"/>
              <a:t>Instantiate and modify a subscription to the product</a:t>
            </a:r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-GB" sz="2000" dirty="0"/>
              <a:t>Make changes to external systems</a:t>
            </a:r>
            <a:br>
              <a:rPr lang="en-GB" sz="2000" dirty="0"/>
            </a:br>
            <a:endParaRPr lang="en-GB" sz="20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Create a Product that is composed of product blocks and workflows</a:t>
            </a:r>
            <a:br>
              <a:rPr lang="en-GB" sz="2400" dirty="0"/>
            </a:br>
            <a:endParaRPr lang="en-GB" sz="24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Workflows carry a subscription through a lifecycle:</a:t>
            </a: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400" dirty="0"/>
              <a:t>inactive -&gt; provisioning -&gt; active -&gt; terminated</a:t>
            </a:r>
          </a:p>
          <a:p>
            <a:endParaRPr lang="en-NL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E2D8A7-F8F1-41C1-409F-F59959407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2B4E24-E02E-4592-6BDE-46BE552D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72A78FA-765D-B9D0-CE40-9512E00C3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Using Domain Models, Circuit Example</a:t>
            </a:r>
          </a:p>
        </p:txBody>
      </p:sp>
      <p:sp>
        <p:nvSpPr>
          <p:cNvPr id="6" name="Google Shape;213;p27">
            <a:extLst>
              <a:ext uri="{FF2B5EF4-FFF2-40B4-BE49-F238E27FC236}">
                <a16:creationId xmlns:a16="http://schemas.microsoft.com/office/drawing/2014/main" id="{7E95E26A-50E1-1CE7-5A7C-90916DE9173C}"/>
              </a:ext>
            </a:extLst>
          </p:cNvPr>
          <p:cNvSpPr/>
          <p:nvPr/>
        </p:nvSpPr>
        <p:spPr>
          <a:xfrm>
            <a:off x="7130439" y="1422423"/>
            <a:ext cx="4743697" cy="3136513"/>
          </a:xfrm>
          <a:prstGeom prst="roundRect">
            <a:avLst>
              <a:gd name="adj" fmla="val 16667"/>
            </a:avLst>
          </a:prstGeom>
          <a:solidFill>
            <a:srgbClr val="3D85C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Product: Circuit</a:t>
            </a:r>
            <a:endParaRPr b="1"/>
          </a:p>
        </p:txBody>
      </p:sp>
      <p:sp>
        <p:nvSpPr>
          <p:cNvPr id="7" name="Google Shape;214;p27">
            <a:extLst>
              <a:ext uri="{FF2B5EF4-FFF2-40B4-BE49-F238E27FC236}">
                <a16:creationId xmlns:a16="http://schemas.microsoft.com/office/drawing/2014/main" id="{1544DF4E-0A2A-FF53-3387-D2ACB005B3BA}"/>
              </a:ext>
            </a:extLst>
          </p:cNvPr>
          <p:cNvSpPr/>
          <p:nvPr/>
        </p:nvSpPr>
        <p:spPr>
          <a:xfrm>
            <a:off x="7190789" y="2142807"/>
            <a:ext cx="2023211" cy="840528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Speed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100G</a:t>
            </a:r>
            <a:endParaRPr/>
          </a:p>
        </p:txBody>
      </p:sp>
      <p:sp>
        <p:nvSpPr>
          <p:cNvPr id="8" name="Google Shape;215;p27">
            <a:extLst>
              <a:ext uri="{FF2B5EF4-FFF2-40B4-BE49-F238E27FC236}">
                <a16:creationId xmlns:a16="http://schemas.microsoft.com/office/drawing/2014/main" id="{4343B8F6-6065-457E-3EE3-58C6E00E0781}"/>
              </a:ext>
            </a:extLst>
          </p:cNvPr>
          <p:cNvSpPr/>
          <p:nvPr/>
        </p:nvSpPr>
        <p:spPr>
          <a:xfrm>
            <a:off x="7190789" y="3100606"/>
            <a:ext cx="2023211" cy="1013689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/>
              <a:t>CircuitBlock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circuit_id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members</a:t>
            </a:r>
            <a:endParaRPr dirty="0"/>
          </a:p>
        </p:txBody>
      </p:sp>
      <p:sp>
        <p:nvSpPr>
          <p:cNvPr id="9" name="Google Shape;216;p27">
            <a:extLst>
              <a:ext uri="{FF2B5EF4-FFF2-40B4-BE49-F238E27FC236}">
                <a16:creationId xmlns:a16="http://schemas.microsoft.com/office/drawing/2014/main" id="{CF4C1AFB-78AF-67D8-D828-03CD50B2B726}"/>
              </a:ext>
            </a:extLst>
          </p:cNvPr>
          <p:cNvSpPr/>
          <p:nvPr/>
        </p:nvSpPr>
        <p:spPr>
          <a:xfrm>
            <a:off x="9285808" y="2142807"/>
            <a:ext cx="2499064" cy="2243546"/>
          </a:xfrm>
          <a:prstGeom prst="roundRect">
            <a:avLst>
              <a:gd name="adj" fmla="val 16667"/>
            </a:avLst>
          </a:prstGeom>
          <a:solidFill>
            <a:srgbClr val="E691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Workflows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create_circuit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provision_sub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activate_sub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terminate_sub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validate_sub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1574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AEA391-9171-39B8-E938-7B6E6BBFE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690" y="1961900"/>
            <a:ext cx="4909458" cy="4351338"/>
          </a:xfrm>
        </p:spPr>
        <p:txBody>
          <a:bodyPr>
            <a:normAutofit/>
          </a:bodyPr>
          <a:lstStyle/>
          <a:p>
            <a:r>
              <a:rPr lang="en-GB" sz="2400" b="1" dirty="0"/>
              <a:t>Node: represents a router, switch, or transponder</a:t>
            </a:r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Organisation subscribes to node product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 dirty="0"/>
              <a:t>Engineer uses workflows to instantiate, manage, and terminate subscription</a:t>
            </a:r>
          </a:p>
          <a:p>
            <a:endParaRPr lang="en-NL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1DE655-5A3F-1C5F-306D-1BB7D1328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AD0BB-97BD-2F76-F232-8B7800CAF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269FEF-6957-FE6C-2333-D4DB64711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Another Example: A Node</a:t>
            </a:r>
          </a:p>
        </p:txBody>
      </p:sp>
      <p:sp>
        <p:nvSpPr>
          <p:cNvPr id="6" name="Google Shape;224;p28">
            <a:extLst>
              <a:ext uri="{FF2B5EF4-FFF2-40B4-BE49-F238E27FC236}">
                <a16:creationId xmlns:a16="http://schemas.microsoft.com/office/drawing/2014/main" id="{35DC683A-1896-C7D3-D78B-E91CCE245AE4}"/>
              </a:ext>
            </a:extLst>
          </p:cNvPr>
          <p:cNvSpPr/>
          <p:nvPr/>
        </p:nvSpPr>
        <p:spPr>
          <a:xfrm>
            <a:off x="5741232" y="1721307"/>
            <a:ext cx="6263533" cy="3621401"/>
          </a:xfrm>
          <a:prstGeom prst="roundRect">
            <a:avLst>
              <a:gd name="adj" fmla="val 16667"/>
            </a:avLst>
          </a:prstGeom>
          <a:solidFill>
            <a:srgbClr val="3D85C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Product: Node</a:t>
            </a:r>
            <a:endParaRPr b="1"/>
          </a:p>
        </p:txBody>
      </p:sp>
      <p:sp>
        <p:nvSpPr>
          <p:cNvPr id="7" name="Google Shape;225;p28">
            <a:extLst>
              <a:ext uri="{FF2B5EF4-FFF2-40B4-BE49-F238E27FC236}">
                <a16:creationId xmlns:a16="http://schemas.microsoft.com/office/drawing/2014/main" id="{8CBDBDB6-1C75-867B-BB80-D3137765267B}"/>
              </a:ext>
            </a:extLst>
          </p:cNvPr>
          <p:cNvSpPr/>
          <p:nvPr/>
        </p:nvSpPr>
        <p:spPr>
          <a:xfrm>
            <a:off x="6008718" y="2442754"/>
            <a:ext cx="2793716" cy="2651760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err="1"/>
              <a:t>NodeBlock</a:t>
            </a:r>
            <a:endParaRPr b="1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node_id</a:t>
            </a:r>
            <a:r>
              <a:rPr lang="en" dirty="0"/>
              <a:t>: int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 err="1"/>
              <a:t>node_name</a:t>
            </a:r>
            <a:r>
              <a:rPr lang="en" dirty="0"/>
              <a:t>: str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ipv4_loopback: IPv4Address</a:t>
            </a:r>
            <a:endParaRPr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dirty="0"/>
              <a:t>Ipv6_loopback: IPv6Address </a:t>
            </a:r>
            <a:endParaRPr dirty="0"/>
          </a:p>
        </p:txBody>
      </p:sp>
      <p:sp>
        <p:nvSpPr>
          <p:cNvPr id="8" name="Google Shape;226;p28">
            <a:extLst>
              <a:ext uri="{FF2B5EF4-FFF2-40B4-BE49-F238E27FC236}">
                <a16:creationId xmlns:a16="http://schemas.microsoft.com/office/drawing/2014/main" id="{2E03990F-1C0A-5CDE-77CC-342F5413352D}"/>
              </a:ext>
            </a:extLst>
          </p:cNvPr>
          <p:cNvSpPr/>
          <p:nvPr/>
        </p:nvSpPr>
        <p:spPr>
          <a:xfrm>
            <a:off x="9139889" y="2641037"/>
            <a:ext cx="2527421" cy="2000177"/>
          </a:xfrm>
          <a:prstGeom prst="roundRect">
            <a:avLst>
              <a:gd name="adj" fmla="val 16667"/>
            </a:avLst>
          </a:prstGeom>
          <a:solidFill>
            <a:srgbClr val="E691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Workflows</a:t>
            </a:r>
            <a:endParaRPr b="1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create_node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validate_node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terminate_node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93699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diagram of a software company&#10;&#10;Description automatically generated with medium confidence">
            <a:extLst>
              <a:ext uri="{FF2B5EF4-FFF2-40B4-BE49-F238E27FC236}">
                <a16:creationId xmlns:a16="http://schemas.microsoft.com/office/drawing/2014/main" id="{CC23D272-E28F-63EE-F23D-3E7FA06B6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8594" y="803876"/>
            <a:ext cx="6020211" cy="545126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914124-F048-AFB0-5E16-4532A750B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78E780-D770-7FAC-1C25-EA3BC5CD5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D1C3AD-012A-CDC4-E21C-52F8E9323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 complete Hierarchy</a:t>
            </a:r>
          </a:p>
        </p:txBody>
      </p:sp>
    </p:spTree>
    <p:extLst>
      <p:ext uri="{BB962C8B-B14F-4D97-AF65-F5344CB8AC3E}">
        <p14:creationId xmlns:p14="http://schemas.microsoft.com/office/powerpoint/2010/main" val="1719558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9346AF-D421-3CE1-0703-5E7CE89153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65457"/>
            <a:ext cx="10515600" cy="4351338"/>
          </a:xfrm>
        </p:spPr>
        <p:txBody>
          <a:bodyPr/>
          <a:lstStyle/>
          <a:p>
            <a:r>
              <a:rPr lang="en-NL" dirty="0"/>
              <a:t>Products are described as Domain models</a:t>
            </a:r>
          </a:p>
          <a:p>
            <a:r>
              <a:rPr lang="en-NL" dirty="0"/>
              <a:t>… instantiated as Subscriptions</a:t>
            </a:r>
          </a:p>
          <a:p>
            <a:r>
              <a:rPr lang="en-NL" dirty="0"/>
              <a:t>… containing a set of unique resources</a:t>
            </a:r>
          </a:p>
          <a:p>
            <a:r>
              <a:rPr lang="en-NL" dirty="0"/>
              <a:t>… that are owned by a customer</a:t>
            </a:r>
          </a:p>
          <a:p>
            <a:endParaRPr lang="en-NL" dirty="0"/>
          </a:p>
          <a:p>
            <a:r>
              <a:rPr lang="en-NL" dirty="0"/>
              <a:t>Subscriptions can be stacked to create a hierarchy and full graph of the network.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D307EC-1E16-61DF-6159-AF2F3F61F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36C564-532D-BE23-A345-D44340E6A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A44283C-50AE-A6EC-7E3D-64D065A45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Recap</a:t>
            </a:r>
          </a:p>
        </p:txBody>
      </p:sp>
    </p:spTree>
    <p:extLst>
      <p:ext uri="{BB962C8B-B14F-4D97-AF65-F5344CB8AC3E}">
        <p14:creationId xmlns:p14="http://schemas.microsoft.com/office/powerpoint/2010/main" val="3275289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D889465-28B9-97E5-7589-5727361C69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B1FEA7-413C-C967-04C3-C4A804E20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26B2F7-952D-3F9B-9A4D-76315019F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0548D34-C477-BDF7-9166-66FB33A5F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Example Domain Models</a:t>
            </a:r>
          </a:p>
        </p:txBody>
      </p:sp>
      <p:pic>
        <p:nvPicPr>
          <p:cNvPr id="6" name="Google Shape;245;p30">
            <a:extLst>
              <a:ext uri="{FF2B5EF4-FFF2-40B4-BE49-F238E27FC236}">
                <a16:creationId xmlns:a16="http://schemas.microsoft.com/office/drawing/2014/main" id="{F62189C5-F2ED-5C92-E7D0-ED3782C97F1D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552589" y="2787189"/>
            <a:ext cx="9008040" cy="2095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46;p30">
            <a:extLst>
              <a:ext uri="{FF2B5EF4-FFF2-40B4-BE49-F238E27FC236}">
                <a16:creationId xmlns:a16="http://schemas.microsoft.com/office/drawing/2014/main" id="{FE6FDE62-8150-E73A-A8F0-9605E41625B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3113" y="1736239"/>
            <a:ext cx="8410729" cy="77532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oogle Shape;247;p30">
            <a:extLst>
              <a:ext uri="{FF2B5EF4-FFF2-40B4-BE49-F238E27FC236}">
                <a16:creationId xmlns:a16="http://schemas.microsoft.com/office/drawing/2014/main" id="{95A59AE6-8A4D-D1F2-8C5D-9FF41FA92221}"/>
              </a:ext>
            </a:extLst>
          </p:cNvPr>
          <p:cNvCxnSpPr>
            <a:cxnSpLocks/>
          </p:cNvCxnSpPr>
          <p:nvPr/>
        </p:nvCxnSpPr>
        <p:spPr>
          <a:xfrm>
            <a:off x="1741007" y="3556465"/>
            <a:ext cx="1574103" cy="97844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" name="Google Shape;248;p30">
            <a:extLst>
              <a:ext uri="{FF2B5EF4-FFF2-40B4-BE49-F238E27FC236}">
                <a16:creationId xmlns:a16="http://schemas.microsoft.com/office/drawing/2014/main" id="{180E4504-A96A-BE73-3E5D-D82C01A2F2D4}"/>
              </a:ext>
            </a:extLst>
          </p:cNvPr>
          <p:cNvCxnSpPr>
            <a:cxnSpLocks/>
          </p:cNvCxnSpPr>
          <p:nvPr/>
        </p:nvCxnSpPr>
        <p:spPr>
          <a:xfrm>
            <a:off x="2175764" y="3079190"/>
            <a:ext cx="561215" cy="42244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" name="Google Shape;249;p30">
            <a:extLst>
              <a:ext uri="{FF2B5EF4-FFF2-40B4-BE49-F238E27FC236}">
                <a16:creationId xmlns:a16="http://schemas.microsoft.com/office/drawing/2014/main" id="{DA470B52-4793-8639-901D-D40723190F25}"/>
              </a:ext>
            </a:extLst>
          </p:cNvPr>
          <p:cNvCxnSpPr>
            <a:cxnSpLocks/>
          </p:cNvCxnSpPr>
          <p:nvPr/>
        </p:nvCxnSpPr>
        <p:spPr>
          <a:xfrm>
            <a:off x="1570864" y="1806090"/>
            <a:ext cx="981725" cy="53298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" name="Google Shape;251;p30">
            <a:extLst>
              <a:ext uri="{FF2B5EF4-FFF2-40B4-BE49-F238E27FC236}">
                <a16:creationId xmlns:a16="http://schemas.microsoft.com/office/drawing/2014/main" id="{344A1EF7-EEA9-5D4E-02DB-8B99A494504C}"/>
              </a:ext>
            </a:extLst>
          </p:cNvPr>
          <p:cNvCxnSpPr>
            <a:cxnSpLocks/>
          </p:cNvCxnSpPr>
          <p:nvPr/>
        </p:nvCxnSpPr>
        <p:spPr>
          <a:xfrm>
            <a:off x="1741007" y="2231840"/>
            <a:ext cx="1103213" cy="5862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252;p30">
            <a:extLst>
              <a:ext uri="{FF2B5EF4-FFF2-40B4-BE49-F238E27FC236}">
                <a16:creationId xmlns:a16="http://schemas.microsoft.com/office/drawing/2014/main" id="{21B43CEF-4C24-5057-D8EF-B112C91E5FAA}"/>
              </a:ext>
            </a:extLst>
          </p:cNvPr>
          <p:cNvSpPr txBox="1"/>
          <p:nvPr/>
        </p:nvSpPr>
        <p:spPr>
          <a:xfrm>
            <a:off x="434970" y="1563665"/>
            <a:ext cx="1466376" cy="5328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spcFirstLastPara="1" wrap="square" lIns="91425" tIns="91425" rIns="91425" bIns="91425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Product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" name="Google Shape;253;p30">
            <a:extLst>
              <a:ext uri="{FF2B5EF4-FFF2-40B4-BE49-F238E27FC236}">
                <a16:creationId xmlns:a16="http://schemas.microsoft.com/office/drawing/2014/main" id="{60D617D7-FE3D-EE40-8FCE-C3F6D1F6D26C}"/>
              </a:ext>
            </a:extLst>
          </p:cNvPr>
          <p:cNvSpPr txBox="1"/>
          <p:nvPr/>
        </p:nvSpPr>
        <p:spPr>
          <a:xfrm>
            <a:off x="141588" y="2067341"/>
            <a:ext cx="2006021" cy="5328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spcFirstLastPara="1" wrap="square" lIns="91425" tIns="91425" rIns="91425" bIns="91425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Product Block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" name="Google Shape;254;p30">
            <a:extLst>
              <a:ext uri="{FF2B5EF4-FFF2-40B4-BE49-F238E27FC236}">
                <a16:creationId xmlns:a16="http://schemas.microsoft.com/office/drawing/2014/main" id="{C6E9781A-5E5B-F9A8-90A4-A55742432B4F}"/>
              </a:ext>
            </a:extLst>
          </p:cNvPr>
          <p:cNvSpPr txBox="1"/>
          <p:nvPr/>
        </p:nvSpPr>
        <p:spPr>
          <a:xfrm>
            <a:off x="358155" y="2873499"/>
            <a:ext cx="2006021" cy="5328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spcFirstLastPara="1" wrap="square" lIns="91425" tIns="91425" rIns="91425" bIns="91425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Product Block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Google Shape;255;p30">
            <a:extLst>
              <a:ext uri="{FF2B5EF4-FFF2-40B4-BE49-F238E27FC236}">
                <a16:creationId xmlns:a16="http://schemas.microsoft.com/office/drawing/2014/main" id="{6FFB85BC-8B03-93F1-7182-EBE53F9655B1}"/>
              </a:ext>
            </a:extLst>
          </p:cNvPr>
          <p:cNvSpPr txBox="1"/>
          <p:nvPr/>
        </p:nvSpPr>
        <p:spPr>
          <a:xfrm>
            <a:off x="358155" y="3338960"/>
            <a:ext cx="2006021" cy="53285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spcFirstLastPara="1" wrap="square" lIns="91425" tIns="91425" rIns="91425" bIns="91425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Resources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865870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B1FEA7-413C-C967-04C3-C4A804E20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26B2F7-952D-3F9B-9A4D-76315019F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0548D34-C477-BDF7-9166-66FB33A5F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Example Domain Models</a:t>
            </a:r>
          </a:p>
        </p:txBody>
      </p:sp>
      <p:cxnSp>
        <p:nvCxnSpPr>
          <p:cNvPr id="16" name="Google Shape;260;p31">
            <a:extLst>
              <a:ext uri="{FF2B5EF4-FFF2-40B4-BE49-F238E27FC236}">
                <a16:creationId xmlns:a16="http://schemas.microsoft.com/office/drawing/2014/main" id="{642905C8-71E6-3DC3-5CA1-D31D0FB4D5CF}"/>
              </a:ext>
            </a:extLst>
          </p:cNvPr>
          <p:cNvCxnSpPr/>
          <p:nvPr/>
        </p:nvCxnSpPr>
        <p:spPr>
          <a:xfrm>
            <a:off x="5974310" y="3099075"/>
            <a:ext cx="538200" cy="26100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" name="Google Shape;261;p31">
            <a:extLst>
              <a:ext uri="{FF2B5EF4-FFF2-40B4-BE49-F238E27FC236}">
                <a16:creationId xmlns:a16="http://schemas.microsoft.com/office/drawing/2014/main" id="{BEDDD641-4A99-1694-684A-AA7918177038}"/>
              </a:ext>
            </a:extLst>
          </p:cNvPr>
          <p:cNvCxnSpPr/>
          <p:nvPr/>
        </p:nvCxnSpPr>
        <p:spPr>
          <a:xfrm rot="10800000" flipH="1">
            <a:off x="5949835" y="1705025"/>
            <a:ext cx="537900" cy="11430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8" name="Google Shape;262;p31">
            <a:extLst>
              <a:ext uri="{FF2B5EF4-FFF2-40B4-BE49-F238E27FC236}">
                <a16:creationId xmlns:a16="http://schemas.microsoft.com/office/drawing/2014/main" id="{3CB36388-6F8B-AFB2-0129-E67E5AC0952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23041"/>
          <a:stretch/>
        </p:blipFill>
        <p:spPr>
          <a:xfrm>
            <a:off x="6461760" y="1069400"/>
            <a:ext cx="4368349" cy="213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263;p31">
            <a:extLst>
              <a:ext uri="{FF2B5EF4-FFF2-40B4-BE49-F238E27FC236}">
                <a16:creationId xmlns:a16="http://schemas.microsoft.com/office/drawing/2014/main" id="{77022CC6-B0A7-4276-9E64-8D0057A4D39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1760" y="3270062"/>
            <a:ext cx="4368351" cy="239756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Google Shape;264;p31">
            <a:extLst>
              <a:ext uri="{FF2B5EF4-FFF2-40B4-BE49-F238E27FC236}">
                <a16:creationId xmlns:a16="http://schemas.microsoft.com/office/drawing/2014/main" id="{33C581EB-6F17-FC7E-9B36-86A576FF34F1}"/>
              </a:ext>
            </a:extLst>
          </p:cNvPr>
          <p:cNvCxnSpPr/>
          <p:nvPr/>
        </p:nvCxnSpPr>
        <p:spPr>
          <a:xfrm rot="10800000" flipH="1">
            <a:off x="5941685" y="2039450"/>
            <a:ext cx="750000" cy="195600"/>
          </a:xfrm>
          <a:prstGeom prst="straightConnector1">
            <a:avLst/>
          </a:prstGeom>
          <a:noFill/>
          <a:ln w="19050" cap="flat" cmpd="sng">
            <a:solidFill>
              <a:schemeClr val="accent3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" name="Google Shape;265;p31">
            <a:extLst>
              <a:ext uri="{FF2B5EF4-FFF2-40B4-BE49-F238E27FC236}">
                <a16:creationId xmlns:a16="http://schemas.microsoft.com/office/drawing/2014/main" id="{88D00BCF-C167-5253-A6E3-4C690451302E}"/>
              </a:ext>
            </a:extLst>
          </p:cNvPr>
          <p:cNvSpPr txBox="1">
            <a:spLocks/>
          </p:cNvSpPr>
          <p:nvPr/>
        </p:nvSpPr>
        <p:spPr>
          <a:xfrm>
            <a:off x="10345262" y="5819251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rm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b="0" i="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000000-1234-1234-1234-123412341234}" type="slidenum">
              <a:rPr lang="en" smtClean="0"/>
              <a:pPr/>
              <a:t>19</a:t>
            </a:fld>
            <a:endParaRPr lang="en"/>
          </a:p>
        </p:txBody>
      </p:sp>
      <p:cxnSp>
        <p:nvCxnSpPr>
          <p:cNvPr id="22" name="Google Shape;266;p31">
            <a:extLst>
              <a:ext uri="{FF2B5EF4-FFF2-40B4-BE49-F238E27FC236}">
                <a16:creationId xmlns:a16="http://schemas.microsoft.com/office/drawing/2014/main" id="{D32C2738-C453-E18E-5FF7-60318DC6C023}"/>
              </a:ext>
            </a:extLst>
          </p:cNvPr>
          <p:cNvCxnSpPr/>
          <p:nvPr/>
        </p:nvCxnSpPr>
        <p:spPr>
          <a:xfrm>
            <a:off x="5982460" y="3498500"/>
            <a:ext cx="717000" cy="4563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3" name="Google Shape;267;p31">
            <a:extLst>
              <a:ext uri="{FF2B5EF4-FFF2-40B4-BE49-F238E27FC236}">
                <a16:creationId xmlns:a16="http://schemas.microsoft.com/office/drawing/2014/main" id="{61E4785A-5CA5-7DCB-BA3F-E6817DA91196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2984" y="3466850"/>
            <a:ext cx="3274901" cy="57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68;p31">
            <a:extLst>
              <a:ext uri="{FF2B5EF4-FFF2-40B4-BE49-F238E27FC236}">
                <a16:creationId xmlns:a16="http://schemas.microsoft.com/office/drawing/2014/main" id="{0F167652-15BC-A8B4-4017-78861FB851BF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05372" y="4147025"/>
            <a:ext cx="4136979" cy="8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69;p31">
            <a:extLst>
              <a:ext uri="{FF2B5EF4-FFF2-40B4-BE49-F238E27FC236}">
                <a16:creationId xmlns:a16="http://schemas.microsoft.com/office/drawing/2014/main" id="{92F6CC86-6D99-24B8-BFCD-5C273CD79A7F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21473" y="5205480"/>
            <a:ext cx="4368350" cy="837266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1;p31">
            <a:extLst>
              <a:ext uri="{FF2B5EF4-FFF2-40B4-BE49-F238E27FC236}">
                <a16:creationId xmlns:a16="http://schemas.microsoft.com/office/drawing/2014/main" id="{FCB58B07-A9F3-59EB-E535-2DCCE537E151}"/>
              </a:ext>
            </a:extLst>
          </p:cNvPr>
          <p:cNvSpPr txBox="1"/>
          <p:nvPr/>
        </p:nvSpPr>
        <p:spPr>
          <a:xfrm>
            <a:off x="4597260" y="2039450"/>
            <a:ext cx="1534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Product Blocks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" name="Google Shape;272;p31">
            <a:extLst>
              <a:ext uri="{FF2B5EF4-FFF2-40B4-BE49-F238E27FC236}">
                <a16:creationId xmlns:a16="http://schemas.microsoft.com/office/drawing/2014/main" id="{84EC0EDF-0FF9-B8C0-9B58-9846F47D9D81}"/>
              </a:ext>
            </a:extLst>
          </p:cNvPr>
          <p:cNvSpPr txBox="1"/>
          <p:nvPr/>
        </p:nvSpPr>
        <p:spPr>
          <a:xfrm>
            <a:off x="5202076" y="1610308"/>
            <a:ext cx="1534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Product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" name="Google Shape;273;p31">
            <a:extLst>
              <a:ext uri="{FF2B5EF4-FFF2-40B4-BE49-F238E27FC236}">
                <a16:creationId xmlns:a16="http://schemas.microsoft.com/office/drawing/2014/main" id="{70A19854-0F28-22D6-C637-E9EE0B531742}"/>
              </a:ext>
            </a:extLst>
          </p:cNvPr>
          <p:cNvSpPr txBox="1"/>
          <p:nvPr/>
        </p:nvSpPr>
        <p:spPr>
          <a:xfrm>
            <a:off x="4641635" y="2795725"/>
            <a:ext cx="1534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Product Block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" name="Google Shape;274;p31">
            <a:extLst>
              <a:ext uri="{FF2B5EF4-FFF2-40B4-BE49-F238E27FC236}">
                <a16:creationId xmlns:a16="http://schemas.microsoft.com/office/drawing/2014/main" id="{46D57A35-3201-44F3-0160-E712DEA9EA63}"/>
              </a:ext>
            </a:extLst>
          </p:cNvPr>
          <p:cNvSpPr txBox="1"/>
          <p:nvPr/>
        </p:nvSpPr>
        <p:spPr>
          <a:xfrm>
            <a:off x="5314060" y="3270050"/>
            <a:ext cx="15345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ato"/>
                <a:ea typeface="Lato"/>
                <a:cs typeface="Lato"/>
                <a:sym typeface="Lato"/>
              </a:rPr>
              <a:t>Fields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" name="Google Shape;272;p31">
            <a:extLst>
              <a:ext uri="{FF2B5EF4-FFF2-40B4-BE49-F238E27FC236}">
                <a16:creationId xmlns:a16="http://schemas.microsoft.com/office/drawing/2014/main" id="{3A6937DE-85E5-5C34-BD4B-9003CAE5A99D}"/>
              </a:ext>
            </a:extLst>
          </p:cNvPr>
          <p:cNvSpPr txBox="1"/>
          <p:nvPr/>
        </p:nvSpPr>
        <p:spPr>
          <a:xfrm>
            <a:off x="1602646" y="1652520"/>
            <a:ext cx="1898199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Lato"/>
                <a:ea typeface="Lato"/>
                <a:cs typeface="Lato"/>
                <a:sym typeface="Lato"/>
              </a:rPr>
              <a:t>Circuit Model</a:t>
            </a:r>
            <a:endParaRPr dirty="0"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1716156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CC1D64-845E-6FCA-ECF2-78A2627BF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Orchestrator workflows</a:t>
            </a:r>
          </a:p>
          <a:p>
            <a:r>
              <a:rPr lang="en-US" dirty="0"/>
              <a:t>Domain-models</a:t>
            </a:r>
          </a:p>
          <a:p>
            <a:pPr lvl="1"/>
            <a:r>
              <a:rPr lang="en-US" dirty="0"/>
              <a:t>Products</a:t>
            </a:r>
          </a:p>
          <a:p>
            <a:pPr lvl="1"/>
            <a:r>
              <a:rPr lang="en-US" dirty="0"/>
              <a:t>Subscriptions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C927B0-84AD-1DF2-7E4E-F5A958F68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3217A-656F-8944-FE05-A2BB541A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265D253-DD0C-AE0C-ECE1-738410D06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</p:spTree>
    <p:extLst>
      <p:ext uri="{BB962C8B-B14F-4D97-AF65-F5344CB8AC3E}">
        <p14:creationId xmlns:p14="http://schemas.microsoft.com/office/powerpoint/2010/main" val="9342122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304526-0413-2048-90FB-C663696A5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05BB9E-F781-0053-2078-046FABC23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915D7-04EB-F934-FB56-D684D10AE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CA1CB3B-DA1E-E1F0-5FA3-100F418E7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Even more complex…..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5903BD5C-4896-0BAC-AF68-585A313F1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44" y="726757"/>
            <a:ext cx="9945109" cy="573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51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599ACE9-49E0-8EF0-B9C7-9DAFD72E6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L" dirty="0"/>
              <a:t>Workflows are defined as a Python Function that return a step list</a:t>
            </a:r>
          </a:p>
          <a:p>
            <a:r>
              <a:rPr lang="en-NL" dirty="0"/>
              <a:t>Their input is an Input form (more later)</a:t>
            </a:r>
          </a:p>
          <a:p>
            <a:r>
              <a:rPr lang="en-NL" dirty="0"/>
              <a:t>They lock the subscription to limit race-conditions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265C81-1C73-76FE-FD0D-B188A9E2F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A7BBA7-8411-E0A6-8073-FB162B4ED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CEF3962-4AE8-7BAC-14FE-998E603CA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Workflow structure</a:t>
            </a:r>
          </a:p>
        </p:txBody>
      </p:sp>
      <p:pic>
        <p:nvPicPr>
          <p:cNvPr id="6" name="Picture 5" descr="A screen shot of a computer program&#10;&#10;Description automatically generated with low confidence">
            <a:extLst>
              <a:ext uri="{FF2B5EF4-FFF2-40B4-BE49-F238E27FC236}">
                <a16:creationId xmlns:a16="http://schemas.microsoft.com/office/drawing/2014/main" id="{219499E2-CE51-F031-40BB-A3C5E8333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19" y="2565041"/>
            <a:ext cx="10106360" cy="369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20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80BDE69-26D0-40F5-837C-BAD064CE3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L" dirty="0"/>
              <a:t>Strong use of Type hints</a:t>
            </a:r>
          </a:p>
          <a:p>
            <a:r>
              <a:rPr lang="en-NL" dirty="0"/>
              <a:t>Just plain old Python</a:t>
            </a:r>
          </a:p>
          <a:p>
            <a:r>
              <a:rPr lang="en-NL" dirty="0"/>
              <a:t>Results are stored in the state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83EEB8-9C16-FF6C-8A46-7BBB1C2BE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0EF266-96F3-5B92-5642-C1866D6CD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009A3B-3518-0FDB-992A-52B66AF6D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Step Function</a:t>
            </a:r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5DD822A4-78F7-E952-AAEC-86CE897AF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88" y="3118666"/>
            <a:ext cx="10201822" cy="171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155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8EA844F-C0ED-DC9B-01E5-A228AB853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161" y="1624034"/>
            <a:ext cx="8279675" cy="3106489"/>
          </a:xfrm>
        </p:spPr>
        <p:txBody>
          <a:bodyPr/>
          <a:lstStyle/>
          <a:p>
            <a:r>
              <a:rPr lang="en-NL" dirty="0"/>
              <a:t>The workflow is a transporter of state</a:t>
            </a:r>
          </a:p>
          <a:p>
            <a:r>
              <a:rPr lang="en-NL" dirty="0"/>
              <a:t>Logic is implemented in external functions</a:t>
            </a:r>
          </a:p>
          <a:p>
            <a:r>
              <a:rPr lang="en-NL" dirty="0"/>
              <a:t>The workflow just transports information</a:t>
            </a:r>
          </a:p>
          <a:p>
            <a:r>
              <a:rPr lang="en-NL" dirty="0"/>
              <a:t>Every step should be designed to be “retriable”</a:t>
            </a:r>
          </a:p>
          <a:p>
            <a:pPr lvl="1"/>
            <a:r>
              <a:rPr lang="en-NL" dirty="0"/>
              <a:t>This is not always possible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83C9F2-6F53-6B79-ADA4-ABD2598E9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6C9FF-52A3-FE10-97D5-42F8348F8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679FE58-C04C-E673-3DF5-5757AA65E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Workflow best practices</a:t>
            </a:r>
          </a:p>
        </p:txBody>
      </p:sp>
    </p:spTree>
    <p:extLst>
      <p:ext uri="{BB962C8B-B14F-4D97-AF65-F5344CB8AC3E}">
        <p14:creationId xmlns:p14="http://schemas.microsoft.com/office/powerpoint/2010/main" val="29344863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40127C-9DA1-6152-86F6-6DE95CEBE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47DE50-0641-90AA-23CC-123924C55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1707578-4789-E43E-2826-1F51C3BAA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Forms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7DC0B21-5C8C-882C-9DB1-B6609011F8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53247" y="1461052"/>
            <a:ext cx="6285505" cy="3548269"/>
          </a:xfrm>
        </p:spPr>
      </p:pic>
    </p:spTree>
    <p:extLst>
      <p:ext uri="{BB962C8B-B14F-4D97-AF65-F5344CB8AC3E}">
        <p14:creationId xmlns:p14="http://schemas.microsoft.com/office/powerpoint/2010/main" val="25980470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83CCE4-4B0D-8211-EA7A-B7D6B2B43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L" dirty="0"/>
              <a:t>Can be in wizard form</a:t>
            </a:r>
          </a:p>
          <a:p>
            <a:r>
              <a:rPr lang="en-NL" dirty="0"/>
              <a:t>Can be dynamic</a:t>
            </a:r>
          </a:p>
          <a:p>
            <a:r>
              <a:rPr lang="en-NL" dirty="0"/>
              <a:t>Are strictly typed and validated</a:t>
            </a:r>
          </a:p>
          <a:p>
            <a:r>
              <a:rPr lang="en-NL" dirty="0"/>
              <a:t>Supports:</a:t>
            </a:r>
          </a:p>
          <a:p>
            <a:pPr lvl="1"/>
            <a:r>
              <a:rPr lang="en-GB" dirty="0"/>
              <a:t>D</a:t>
            </a:r>
            <a:r>
              <a:rPr lang="en-NL" dirty="0"/>
              <a:t>ropdowns</a:t>
            </a:r>
          </a:p>
          <a:p>
            <a:pPr lvl="1"/>
            <a:r>
              <a:rPr lang="en-GB" dirty="0"/>
              <a:t>T</a:t>
            </a:r>
            <a:r>
              <a:rPr lang="en-NL" dirty="0"/>
              <a:t>ext input</a:t>
            </a:r>
          </a:p>
          <a:p>
            <a:pPr lvl="1"/>
            <a:r>
              <a:rPr lang="en-GB" dirty="0"/>
              <a:t>N</a:t>
            </a:r>
            <a:r>
              <a:rPr lang="en-NL" dirty="0"/>
              <a:t>umbered input</a:t>
            </a:r>
          </a:p>
          <a:p>
            <a:pPr lvl="1"/>
            <a:r>
              <a:rPr lang="en-GB" dirty="0"/>
              <a:t>R</a:t>
            </a:r>
            <a:r>
              <a:rPr lang="en-NL" dirty="0"/>
              <a:t>adio buttons</a:t>
            </a:r>
          </a:p>
          <a:p>
            <a:pPr lvl="1"/>
            <a:r>
              <a:rPr lang="en-GB" dirty="0"/>
              <a:t>M</a:t>
            </a:r>
            <a:r>
              <a:rPr lang="en-NL" dirty="0"/>
              <a:t>ultiselect</a:t>
            </a:r>
          </a:p>
          <a:p>
            <a:r>
              <a:rPr lang="en-NL" b="1" dirty="0"/>
              <a:t>All just by coding Python, no need for Javascript wizardry</a:t>
            </a:r>
          </a:p>
          <a:p>
            <a:r>
              <a:rPr lang="en-NL" b="1" dirty="0"/>
              <a:t>Just Pydantic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D9916B-7076-729C-4570-81B2D12F9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6A94C-7FF1-11F1-83C0-EEA98E1F2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6E968E9-3A8F-C0B8-B467-132DE82EA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Forms</a:t>
            </a:r>
          </a:p>
        </p:txBody>
      </p:sp>
    </p:spTree>
    <p:extLst>
      <p:ext uri="{BB962C8B-B14F-4D97-AF65-F5344CB8AC3E}">
        <p14:creationId xmlns:p14="http://schemas.microsoft.com/office/powerpoint/2010/main" val="42606686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9713FE-40A9-2099-0586-A5FB9CBE5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78" y="1227330"/>
            <a:ext cx="4831081" cy="4351338"/>
          </a:xfrm>
        </p:spPr>
        <p:txBody>
          <a:bodyPr>
            <a:normAutofit/>
          </a:bodyPr>
          <a:lstStyle/>
          <a:p>
            <a:r>
              <a:rPr lang="en-NL" sz="2000" dirty="0"/>
              <a:t>The code results in JSONschema that the frontend understands,</a:t>
            </a:r>
          </a:p>
          <a:p>
            <a:r>
              <a:rPr lang="en-NL" sz="2000" dirty="0"/>
              <a:t>This loadsup the corresponding widgets and handles per widget validation</a:t>
            </a:r>
          </a:p>
          <a:p>
            <a:r>
              <a:rPr lang="en-NL" sz="2000" dirty="0"/>
              <a:t>In the form of a Generator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6EECF2-CCFA-54FF-5F2E-47DF083F3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7A613-0A3E-4204-ED25-659588425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F59EF9-6B0F-8E1D-02C4-D09267E3F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Forms -&gt; JSONschema</a:t>
            </a:r>
          </a:p>
        </p:txBody>
      </p:sp>
      <p:pic>
        <p:nvPicPr>
          <p:cNvPr id="9" name="Picture 8" descr="A screen shot of a computer&#10;&#10;Description automatically generated">
            <a:extLst>
              <a:ext uri="{FF2B5EF4-FFF2-40B4-BE49-F238E27FC236}">
                <a16:creationId xmlns:a16="http://schemas.microsoft.com/office/drawing/2014/main" id="{FB862C38-D5C7-FA4F-742C-4E7614AAA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001" y="1227330"/>
            <a:ext cx="6508019" cy="440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357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chat&#10;&#10;Description automatically generated">
            <a:extLst>
              <a:ext uri="{FF2B5EF4-FFF2-40B4-BE49-F238E27FC236}">
                <a16:creationId xmlns:a16="http://schemas.microsoft.com/office/drawing/2014/main" id="{92174DBE-09AE-E7C4-32AF-9949E230A3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199" y="1623690"/>
            <a:ext cx="10515600" cy="36106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7D1E5A-6555-7071-6457-B6246700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7C2C20-BBE6-B5D1-43EC-2388C6E21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B46BBE-5348-B5DC-3CC9-C9B712F6F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Frontend</a:t>
            </a:r>
          </a:p>
        </p:txBody>
      </p:sp>
    </p:spTree>
    <p:extLst>
      <p:ext uri="{BB962C8B-B14F-4D97-AF65-F5344CB8AC3E}">
        <p14:creationId xmlns:p14="http://schemas.microsoft.com/office/powerpoint/2010/main" val="1823698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1EF36D5-CB00-51AE-1548-3D42655CF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L" dirty="0"/>
              <a:t>The Workflow engine at its core does the following:</a:t>
            </a:r>
          </a:p>
          <a:p>
            <a:pPr lvl="1"/>
            <a:r>
              <a:rPr lang="en-NL" dirty="0"/>
              <a:t>Given a certain input, it executes arbitrary python functions which is defined in a workflow</a:t>
            </a:r>
          </a:p>
          <a:p>
            <a:pPr lvl="1"/>
            <a:r>
              <a:rPr lang="en-NL" dirty="0"/>
              <a:t>A workflow is subdivided in small units called steps</a:t>
            </a:r>
          </a:p>
          <a:p>
            <a:pPr lvl="1"/>
            <a:r>
              <a:rPr lang="en-NL" dirty="0"/>
              <a:t>Each step can be retried, and is ”as atomic as possible”</a:t>
            </a:r>
          </a:p>
          <a:p>
            <a:pPr lvl="1"/>
            <a:r>
              <a:rPr lang="en-NL" dirty="0"/>
              <a:t>The ouput of the previous step is the input of the next step</a:t>
            </a:r>
          </a:p>
          <a:p>
            <a:r>
              <a:rPr lang="en-NL" dirty="0"/>
              <a:t>Workflows Modify subscriptions – or – execute tasks</a:t>
            </a:r>
          </a:p>
          <a:p>
            <a:r>
              <a:rPr lang="en-NL" dirty="0"/>
              <a:t>Domain Models are used as a DSL for data validation and serialisation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2BAD30-AE48-C816-8B2C-631059779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5AD59E-BCB3-174B-802A-4736F66D5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3BAE080-68B8-77EB-2293-3D0B2890A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 quick recap</a:t>
            </a:r>
          </a:p>
        </p:txBody>
      </p:sp>
    </p:spTree>
    <p:extLst>
      <p:ext uri="{BB962C8B-B14F-4D97-AF65-F5344CB8AC3E}">
        <p14:creationId xmlns:p14="http://schemas.microsoft.com/office/powerpoint/2010/main" val="144738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DFDA96-122A-FC25-D043-2DB74AFAC2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5368" y="4524347"/>
            <a:ext cx="10515600" cy="1098197"/>
          </a:xfrm>
        </p:spPr>
        <p:txBody>
          <a:bodyPr>
            <a:normAutofit/>
          </a:bodyPr>
          <a:lstStyle/>
          <a:p>
            <a:pPr lvl="0"/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Each Step writes the state to the database and is used as input for the next step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Each (atomic) Step can be retried, making the workflow robust</a:t>
            </a:r>
          </a:p>
          <a:p>
            <a:endParaRPr lang="en-N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02B5DB-A7A0-67F5-7617-69A87AF3A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A9E94B-FBCE-36BB-E174-695E3B25B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6CC5B1-8FBF-E796-56E5-D38449D84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 quick recap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C571E1B-F4E9-CE18-F9C7-BD5A48B9149B}"/>
              </a:ext>
            </a:extLst>
          </p:cNvPr>
          <p:cNvSpPr/>
          <p:nvPr/>
        </p:nvSpPr>
        <p:spPr>
          <a:xfrm>
            <a:off x="1431108" y="1121791"/>
            <a:ext cx="9724815" cy="2743200"/>
          </a:xfrm>
          <a:prstGeom prst="roundRect">
            <a:avLst>
              <a:gd name="adj" fmla="val 8272"/>
            </a:avLst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r>
              <a:rPr lang="en-NL" dirty="0"/>
              <a:t>WORKFLOW</a:t>
            </a:r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endParaRPr lang="en-NL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A7DD8E-8995-5DF5-C575-15ABE3798CC6}"/>
              </a:ext>
            </a:extLst>
          </p:cNvPr>
          <p:cNvSpPr/>
          <p:nvPr/>
        </p:nvSpPr>
        <p:spPr>
          <a:xfrm>
            <a:off x="1550666" y="1912903"/>
            <a:ext cx="9483046" cy="1479474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Process</a:t>
            </a:r>
            <a:endParaRPr lang="en-NL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B8DD83A-F934-6B09-2A7C-56ECF9147D1C}"/>
              </a:ext>
            </a:extLst>
          </p:cNvPr>
          <p:cNvSpPr/>
          <p:nvPr/>
        </p:nvSpPr>
        <p:spPr>
          <a:xfrm>
            <a:off x="1918893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Input form(s)</a:t>
            </a:r>
            <a:endParaRPr lang="en-NL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67CC17CB-2B9C-13CB-DDDF-F086301763ED}"/>
              </a:ext>
            </a:extLst>
          </p:cNvPr>
          <p:cNvSpPr/>
          <p:nvPr/>
        </p:nvSpPr>
        <p:spPr>
          <a:xfrm>
            <a:off x="3218900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Step 1</a:t>
            </a:r>
            <a:endParaRPr lang="en-NL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8FF0003-D37A-3469-878E-85C89A6FB7AE}"/>
              </a:ext>
            </a:extLst>
          </p:cNvPr>
          <p:cNvSpPr/>
          <p:nvPr/>
        </p:nvSpPr>
        <p:spPr>
          <a:xfrm>
            <a:off x="4518907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Step 2</a:t>
            </a:r>
            <a:endParaRPr lang="en-NL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7339B18-5C63-AC93-5789-16A9E0877B40}"/>
              </a:ext>
            </a:extLst>
          </p:cNvPr>
          <p:cNvSpPr/>
          <p:nvPr/>
        </p:nvSpPr>
        <p:spPr>
          <a:xfrm>
            <a:off x="5818914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Step 3</a:t>
            </a:r>
            <a:endParaRPr lang="en-NL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6FC0CDA8-7291-866E-DA2B-793318C10A96}"/>
              </a:ext>
            </a:extLst>
          </p:cNvPr>
          <p:cNvSpPr/>
          <p:nvPr/>
        </p:nvSpPr>
        <p:spPr>
          <a:xfrm>
            <a:off x="7118921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Step 4</a:t>
            </a:r>
            <a:endParaRPr lang="en-NL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F8FA273-CB55-D404-7C6B-62A3075E075C}"/>
              </a:ext>
            </a:extLst>
          </p:cNvPr>
          <p:cNvSpPr/>
          <p:nvPr/>
        </p:nvSpPr>
        <p:spPr>
          <a:xfrm>
            <a:off x="8418928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Step 5</a:t>
            </a:r>
            <a:endParaRPr lang="en-NL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D96331D-500B-F068-1A1F-B6FFE582C93F}"/>
              </a:ext>
            </a:extLst>
          </p:cNvPr>
          <p:cNvSpPr/>
          <p:nvPr/>
        </p:nvSpPr>
        <p:spPr>
          <a:xfrm>
            <a:off x="9718935" y="2131510"/>
            <a:ext cx="1008509" cy="760288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Step 6</a:t>
            </a:r>
            <a:endParaRPr lang="en-NL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24A49D8-9224-9C4C-1E7B-6DDC87B83F3D}"/>
              </a:ext>
            </a:extLst>
          </p:cNvPr>
          <p:cNvCxnSpPr>
            <a:cxnSpLocks/>
          </p:cNvCxnSpPr>
          <p:nvPr/>
        </p:nvCxnSpPr>
        <p:spPr>
          <a:xfrm>
            <a:off x="2941497" y="2549899"/>
            <a:ext cx="27740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E2AFF7C-A609-26F4-9F0D-093D1BA0C0B9}"/>
              </a:ext>
            </a:extLst>
          </p:cNvPr>
          <p:cNvCxnSpPr>
            <a:cxnSpLocks/>
          </p:cNvCxnSpPr>
          <p:nvPr/>
        </p:nvCxnSpPr>
        <p:spPr>
          <a:xfrm>
            <a:off x="4247957" y="2549899"/>
            <a:ext cx="27740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69A5375-4C25-A154-4AA9-092D93D83802}"/>
              </a:ext>
            </a:extLst>
          </p:cNvPr>
          <p:cNvCxnSpPr>
            <a:cxnSpLocks/>
          </p:cNvCxnSpPr>
          <p:nvPr/>
        </p:nvCxnSpPr>
        <p:spPr>
          <a:xfrm>
            <a:off x="5544143" y="2549899"/>
            <a:ext cx="27740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635859B-5052-8313-CCF7-39F994413FC8}"/>
              </a:ext>
            </a:extLst>
          </p:cNvPr>
          <p:cNvCxnSpPr>
            <a:cxnSpLocks/>
          </p:cNvCxnSpPr>
          <p:nvPr/>
        </p:nvCxnSpPr>
        <p:spPr>
          <a:xfrm>
            <a:off x="6840329" y="2549899"/>
            <a:ext cx="27740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181A0B-13D9-0E4B-18AC-9DB105FEAD45}"/>
              </a:ext>
            </a:extLst>
          </p:cNvPr>
          <p:cNvCxnSpPr>
            <a:cxnSpLocks/>
          </p:cNvCxnSpPr>
          <p:nvPr/>
        </p:nvCxnSpPr>
        <p:spPr>
          <a:xfrm>
            <a:off x="8157063" y="2549899"/>
            <a:ext cx="27740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26EFF3C-E614-D4CC-452D-EAA8866CEE57}"/>
              </a:ext>
            </a:extLst>
          </p:cNvPr>
          <p:cNvCxnSpPr>
            <a:cxnSpLocks/>
          </p:cNvCxnSpPr>
          <p:nvPr/>
        </p:nvCxnSpPr>
        <p:spPr>
          <a:xfrm>
            <a:off x="9453249" y="2549899"/>
            <a:ext cx="277403" cy="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Free High Quality Error Icon PNG Transparent Background, Free Download  #25243 - FreeIconsPNG">
            <a:extLst>
              <a:ext uri="{FF2B5EF4-FFF2-40B4-BE49-F238E27FC236}">
                <a16:creationId xmlns:a16="http://schemas.microsoft.com/office/drawing/2014/main" id="{87CC50F5-1B52-E2A1-106D-05F177D5D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9" y="2244050"/>
            <a:ext cx="535208" cy="53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ircular Arrow 22">
            <a:extLst>
              <a:ext uri="{FF2B5EF4-FFF2-40B4-BE49-F238E27FC236}">
                <a16:creationId xmlns:a16="http://schemas.microsoft.com/office/drawing/2014/main" id="{E90BEB38-044F-ED71-6F16-0D15D183928F}"/>
              </a:ext>
            </a:extLst>
          </p:cNvPr>
          <p:cNvSpPr/>
          <p:nvPr/>
        </p:nvSpPr>
        <p:spPr>
          <a:xfrm rot="10800000">
            <a:off x="5113115" y="1677638"/>
            <a:ext cx="1946027" cy="2428320"/>
          </a:xfrm>
          <a:prstGeom prst="circularArrow">
            <a:avLst>
              <a:gd name="adj1" fmla="val 3716"/>
              <a:gd name="adj2" fmla="val 1142319"/>
              <a:gd name="adj3" fmla="val 20347577"/>
              <a:gd name="adj4" fmla="val 10800000"/>
              <a:gd name="adj5" fmla="val 125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29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760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1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1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1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1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08FB81-6C2C-F4D6-F7B4-FC1ACCD52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73630B-7CE6-BB13-7D97-CD54884C7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1692F6-A5FE-62F5-655C-8F756F448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98A4DD-1B5A-D521-7A2F-F60D26EE3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A quick recap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A066549-40DA-B4EF-10D0-8F622703F8D7}"/>
              </a:ext>
            </a:extLst>
          </p:cNvPr>
          <p:cNvSpPr/>
          <p:nvPr/>
        </p:nvSpPr>
        <p:spPr>
          <a:xfrm>
            <a:off x="3760661" y="2700324"/>
            <a:ext cx="1962364" cy="183907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dirty="0"/>
              <a:t>Subscription</a:t>
            </a:r>
          </a:p>
          <a:p>
            <a:pPr algn="ctr"/>
            <a:r>
              <a:rPr lang="en-GB" dirty="0"/>
              <a:t>of product X</a:t>
            </a:r>
            <a:endParaRPr lang="en-NL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8914AB9-5092-40CC-85C4-D6B436A29E12}"/>
              </a:ext>
            </a:extLst>
          </p:cNvPr>
          <p:cNvCxnSpPr/>
          <p:nvPr/>
        </p:nvCxnSpPr>
        <p:spPr>
          <a:xfrm>
            <a:off x="2969551" y="3554635"/>
            <a:ext cx="585627" cy="0"/>
          </a:xfrm>
          <a:prstGeom prst="straightConnector1">
            <a:avLst/>
          </a:prstGeom>
          <a:ln w="85725" cap="sq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A5618D9-A045-0CD0-791B-28A6D352928A}"/>
              </a:ext>
            </a:extLst>
          </p:cNvPr>
          <p:cNvSpPr/>
          <p:nvPr/>
        </p:nvSpPr>
        <p:spPr>
          <a:xfrm>
            <a:off x="654514" y="2747824"/>
            <a:ext cx="644472" cy="600744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97CE136-7FFA-35A0-3641-1BC1A7CFF669}"/>
              </a:ext>
            </a:extLst>
          </p:cNvPr>
          <p:cNvSpPr/>
          <p:nvPr/>
        </p:nvSpPr>
        <p:spPr>
          <a:xfrm>
            <a:off x="1120950" y="3175945"/>
            <a:ext cx="1584000" cy="780836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L" dirty="0"/>
              <a:t>Create WF product X</a:t>
            </a:r>
          </a:p>
        </p:txBody>
      </p:sp>
      <p:pic>
        <p:nvPicPr>
          <p:cNvPr id="10" name="Picture 2" descr="Screwdriver and wrench - Free interface icons">
            <a:extLst>
              <a:ext uri="{FF2B5EF4-FFF2-40B4-BE49-F238E27FC236}">
                <a16:creationId xmlns:a16="http://schemas.microsoft.com/office/drawing/2014/main" id="{0AE6F128-7D41-77B6-099C-1EE23D0C6C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01" y="2854519"/>
            <a:ext cx="358722" cy="35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F5366444-8B83-29CE-379B-0FFED940FF45}"/>
              </a:ext>
            </a:extLst>
          </p:cNvPr>
          <p:cNvGrpSpPr/>
          <p:nvPr/>
        </p:nvGrpSpPr>
        <p:grpSpPr>
          <a:xfrm>
            <a:off x="3433907" y="1281597"/>
            <a:ext cx="2707459" cy="1743525"/>
            <a:chOff x="3341120" y="1692787"/>
            <a:chExt cx="2707459" cy="1743525"/>
          </a:xfrm>
        </p:grpSpPr>
        <p:sp>
          <p:nvSpPr>
            <p:cNvPr id="12" name="Circular Arrow 11">
              <a:extLst>
                <a:ext uri="{FF2B5EF4-FFF2-40B4-BE49-F238E27FC236}">
                  <a16:creationId xmlns:a16="http://schemas.microsoft.com/office/drawing/2014/main" id="{BB2A26CB-E1D3-1E52-1955-0A53CEDAD4B7}"/>
                </a:ext>
              </a:extLst>
            </p:cNvPr>
            <p:cNvSpPr/>
            <p:nvPr/>
          </p:nvSpPr>
          <p:spPr>
            <a:xfrm rot="15229354">
              <a:off x="3371942" y="2408896"/>
              <a:ext cx="996594" cy="1058238"/>
            </a:xfrm>
            <a:prstGeom prst="circularArrow">
              <a:avLst>
                <a:gd name="adj1" fmla="val 7429"/>
                <a:gd name="adj2" fmla="val 1352294"/>
                <a:gd name="adj3" fmla="val 20975489"/>
                <a:gd name="adj4" fmla="val 12797371"/>
                <a:gd name="adj5" fmla="val 15326"/>
              </a:avLst>
            </a:prstGeom>
            <a:ln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>
                <a:solidFill>
                  <a:schemeClr val="tx1"/>
                </a:solidFill>
              </a:endParaRPr>
            </a:p>
          </p:txBody>
        </p:sp>
        <p:sp>
          <p:nvSpPr>
            <p:cNvPr id="13" name="Circular Arrow 12">
              <a:extLst>
                <a:ext uri="{FF2B5EF4-FFF2-40B4-BE49-F238E27FC236}">
                  <a16:creationId xmlns:a16="http://schemas.microsoft.com/office/drawing/2014/main" id="{34B4E0B9-D315-9A73-37A1-C3FB390C5FDD}"/>
                </a:ext>
              </a:extLst>
            </p:cNvPr>
            <p:cNvSpPr/>
            <p:nvPr/>
          </p:nvSpPr>
          <p:spPr>
            <a:xfrm rot="4184128">
              <a:off x="5021163" y="2381790"/>
              <a:ext cx="996594" cy="1058238"/>
            </a:xfrm>
            <a:prstGeom prst="circularArrow">
              <a:avLst>
                <a:gd name="adj1" fmla="val 7429"/>
                <a:gd name="adj2" fmla="val 1352294"/>
                <a:gd name="adj3" fmla="val 20975489"/>
                <a:gd name="adj4" fmla="val 12797371"/>
                <a:gd name="adj5" fmla="val 15326"/>
              </a:avLst>
            </a:prstGeom>
            <a:ln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>
                <a:solidFill>
                  <a:schemeClr val="tx1"/>
                </a:solidFill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B77B4DBF-8465-9C2B-0CE0-CB05A89C7844}"/>
                </a:ext>
              </a:extLst>
            </p:cNvPr>
            <p:cNvSpPr/>
            <p:nvPr/>
          </p:nvSpPr>
          <p:spPr>
            <a:xfrm>
              <a:off x="3473703" y="1692787"/>
              <a:ext cx="644472" cy="60074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/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3FBDF42A-2EC5-7315-CE97-A719D1738530}"/>
                </a:ext>
              </a:extLst>
            </p:cNvPr>
            <p:cNvSpPr/>
            <p:nvPr/>
          </p:nvSpPr>
          <p:spPr>
            <a:xfrm>
              <a:off x="3940139" y="2120908"/>
              <a:ext cx="1584000" cy="78083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dirty="0"/>
                <a:t>Modify WF product X</a:t>
              </a:r>
            </a:p>
          </p:txBody>
        </p:sp>
        <p:pic>
          <p:nvPicPr>
            <p:cNvPr id="16" name="Picture 8" descr="Edit - Free edit tools icons">
              <a:extLst>
                <a:ext uri="{FF2B5EF4-FFF2-40B4-BE49-F238E27FC236}">
                  <a16:creationId xmlns:a16="http://schemas.microsoft.com/office/drawing/2014/main" id="{5A6F2110-230B-44B3-EECD-4A5D2BEF08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4108" y="1786720"/>
              <a:ext cx="376603" cy="376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F41F009-F833-32F4-D7AB-B7B4B1158EE4}"/>
              </a:ext>
            </a:extLst>
          </p:cNvPr>
          <p:cNvGrpSpPr/>
          <p:nvPr/>
        </p:nvGrpSpPr>
        <p:grpSpPr>
          <a:xfrm>
            <a:off x="3503806" y="4093873"/>
            <a:ext cx="3893485" cy="1821130"/>
            <a:chOff x="3411019" y="4505063"/>
            <a:chExt cx="3893485" cy="1821130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54BBD391-3872-5F5A-1390-56A4F308C66F}"/>
                </a:ext>
              </a:extLst>
            </p:cNvPr>
            <p:cNvSpPr/>
            <p:nvPr/>
          </p:nvSpPr>
          <p:spPr>
            <a:xfrm>
              <a:off x="3940139" y="5124087"/>
              <a:ext cx="1584000" cy="78083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dirty="0"/>
                <a:t>Validate WF product X</a:t>
              </a:r>
            </a:p>
          </p:txBody>
        </p:sp>
        <p:sp>
          <p:nvSpPr>
            <p:cNvPr id="19" name="Circular Arrow 18">
              <a:extLst>
                <a:ext uri="{FF2B5EF4-FFF2-40B4-BE49-F238E27FC236}">
                  <a16:creationId xmlns:a16="http://schemas.microsoft.com/office/drawing/2014/main" id="{CC4CAC7B-0071-F5FE-41F4-3D9F8745E3BB}"/>
                </a:ext>
              </a:extLst>
            </p:cNvPr>
            <p:cNvSpPr/>
            <p:nvPr/>
          </p:nvSpPr>
          <p:spPr>
            <a:xfrm rot="15229354">
              <a:off x="3441841" y="4558697"/>
              <a:ext cx="996594" cy="1058238"/>
            </a:xfrm>
            <a:prstGeom prst="circularArrow">
              <a:avLst>
                <a:gd name="adj1" fmla="val 7429"/>
                <a:gd name="adj2" fmla="val 1352294"/>
                <a:gd name="adj3" fmla="val 20975489"/>
                <a:gd name="adj4" fmla="val 12797371"/>
                <a:gd name="adj5" fmla="val 15326"/>
              </a:avLst>
            </a:prstGeom>
            <a:ln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>
                <a:solidFill>
                  <a:schemeClr val="tx1"/>
                </a:solidFill>
              </a:endParaRPr>
            </a:p>
          </p:txBody>
        </p:sp>
        <p:sp>
          <p:nvSpPr>
            <p:cNvPr id="20" name="Circular Arrow 19">
              <a:extLst>
                <a:ext uri="{FF2B5EF4-FFF2-40B4-BE49-F238E27FC236}">
                  <a16:creationId xmlns:a16="http://schemas.microsoft.com/office/drawing/2014/main" id="{2E713692-B630-3C0A-25CF-018AC29DA339}"/>
                </a:ext>
              </a:extLst>
            </p:cNvPr>
            <p:cNvSpPr/>
            <p:nvPr/>
          </p:nvSpPr>
          <p:spPr>
            <a:xfrm rot="4184128">
              <a:off x="5021163" y="4474241"/>
              <a:ext cx="996594" cy="1058238"/>
            </a:xfrm>
            <a:prstGeom prst="circularArrow">
              <a:avLst>
                <a:gd name="adj1" fmla="val 7429"/>
                <a:gd name="adj2" fmla="val 1352294"/>
                <a:gd name="adj3" fmla="val 20975489"/>
                <a:gd name="adj4" fmla="val 12797371"/>
                <a:gd name="adj5" fmla="val 15326"/>
              </a:avLst>
            </a:prstGeom>
            <a:ln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A3D673A-00D8-C372-ECD2-9C4829638939}"/>
                </a:ext>
              </a:extLst>
            </p:cNvPr>
            <p:cNvSpPr txBox="1"/>
            <p:nvPr/>
          </p:nvSpPr>
          <p:spPr>
            <a:xfrm>
              <a:off x="5956956" y="4847088"/>
              <a:ext cx="134754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NL" dirty="0"/>
                <a:t>Executed daily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F1292E56-F396-385D-3B1A-156671AA0D98}"/>
                </a:ext>
              </a:extLst>
            </p:cNvPr>
            <p:cNvSpPr/>
            <p:nvPr/>
          </p:nvSpPr>
          <p:spPr>
            <a:xfrm>
              <a:off x="5312484" y="5725449"/>
              <a:ext cx="644472" cy="60074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/>
            </a:p>
          </p:txBody>
        </p:sp>
        <p:pic>
          <p:nvPicPr>
            <p:cNvPr id="23" name="Picture 28" descr="Validate search - Free interface icons">
              <a:extLst>
                <a:ext uri="{FF2B5EF4-FFF2-40B4-BE49-F238E27FC236}">
                  <a16:creationId xmlns:a16="http://schemas.microsoft.com/office/drawing/2014/main" id="{D0CF0441-8E16-8BC5-7B1B-D2AA564920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138" y="5833170"/>
              <a:ext cx="437271" cy="437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6350D7D-8448-D5D9-1ECE-4E2246DCFD3B}"/>
              </a:ext>
            </a:extLst>
          </p:cNvPr>
          <p:cNvGrpSpPr/>
          <p:nvPr/>
        </p:nvGrpSpPr>
        <p:grpSpPr>
          <a:xfrm>
            <a:off x="6125379" y="2706668"/>
            <a:ext cx="2485220" cy="1250113"/>
            <a:chOff x="6032592" y="3117858"/>
            <a:chExt cx="2485220" cy="1250113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B44F9A8-E780-F04A-CDDB-B31EE8C5C2C5}"/>
                </a:ext>
              </a:extLst>
            </p:cNvPr>
            <p:cNvCxnSpPr/>
            <p:nvPr/>
          </p:nvCxnSpPr>
          <p:spPr>
            <a:xfrm>
              <a:off x="6032592" y="3965825"/>
              <a:ext cx="585627" cy="0"/>
            </a:xfrm>
            <a:prstGeom prst="straightConnector1">
              <a:avLst/>
            </a:prstGeom>
            <a:ln w="85725" cap="sq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57FFDCE7-1504-1FEA-B4AE-5DFDF0A72D99}"/>
                </a:ext>
              </a:extLst>
            </p:cNvPr>
            <p:cNvSpPr/>
            <p:nvPr/>
          </p:nvSpPr>
          <p:spPr>
            <a:xfrm>
              <a:off x="6498397" y="3117858"/>
              <a:ext cx="644472" cy="60074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 dirty="0"/>
            </a:p>
          </p:txBody>
        </p:sp>
        <p:pic>
          <p:nvPicPr>
            <p:cNvPr id="27" name="Picture 30" descr="Cancel button - Free interface icons">
              <a:extLst>
                <a:ext uri="{FF2B5EF4-FFF2-40B4-BE49-F238E27FC236}">
                  <a16:creationId xmlns:a16="http://schemas.microsoft.com/office/drawing/2014/main" id="{219ED967-1DEA-928C-828A-F5449023F2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2329" y="3221302"/>
              <a:ext cx="396607" cy="396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931F504B-B979-9DBA-A58D-FB68E29A1617}"/>
                </a:ext>
              </a:extLst>
            </p:cNvPr>
            <p:cNvSpPr/>
            <p:nvPr/>
          </p:nvSpPr>
          <p:spPr>
            <a:xfrm>
              <a:off x="6933812" y="3587135"/>
              <a:ext cx="1584000" cy="78083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dirty="0"/>
                <a:t>Terminate WF product X</a:t>
              </a:r>
            </a:p>
          </p:txBody>
        </p:sp>
      </p:grpSp>
      <p:sp>
        <p:nvSpPr>
          <p:cNvPr id="75" name="Folded Corner 74">
            <a:extLst>
              <a:ext uri="{FF2B5EF4-FFF2-40B4-BE49-F238E27FC236}">
                <a16:creationId xmlns:a16="http://schemas.microsoft.com/office/drawing/2014/main" id="{09DE8E9A-C1EB-EE5C-71E6-91C0E2E4B693}"/>
              </a:ext>
            </a:extLst>
          </p:cNvPr>
          <p:cNvSpPr/>
          <p:nvPr/>
        </p:nvSpPr>
        <p:spPr>
          <a:xfrm>
            <a:off x="8257213" y="1281597"/>
            <a:ext cx="2911530" cy="1208957"/>
          </a:xfrm>
          <a:prstGeom prst="foldedCorner">
            <a:avLst/>
          </a:prstGeom>
          <a:ln>
            <a:noFill/>
          </a:ln>
          <a:effectLst>
            <a:outerShdw blurRad="722652" dist="38100" dir="2208035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  <a:p>
            <a:pPr algn="ctr"/>
            <a:endParaRPr lang="en-NL" dirty="0"/>
          </a:p>
          <a:p>
            <a:pPr algn="ctr"/>
            <a:r>
              <a:rPr lang="en-NL" dirty="0"/>
              <a:t>“a service is an instance of a product, and called subscription”</a:t>
            </a:r>
          </a:p>
          <a:p>
            <a:pPr algn="ctr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049272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1E147D-9BCB-944C-5E99-833938ABD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0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representation of a product offering, the reusable components of that product, and the actions an engineer can take to manage an organisation’s subscription to the product</a:t>
            </a:r>
          </a:p>
          <a:p>
            <a:pPr lvl="1"/>
            <a:r>
              <a:rPr lang="en-GB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 offering: </a:t>
            </a:r>
            <a:r>
              <a:rPr lang="en-GB" b="1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Product</a:t>
            </a:r>
          </a:p>
          <a:p>
            <a:pPr lvl="1"/>
            <a:r>
              <a:rPr lang="en-GB" b="0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Components of product: </a:t>
            </a:r>
            <a:r>
              <a:rPr lang="en-GB" b="1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Product Block </a:t>
            </a:r>
            <a:r>
              <a:rPr lang="en-GB" b="0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and its </a:t>
            </a:r>
            <a:r>
              <a:rPr lang="en-GB" b="1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Resources</a:t>
            </a:r>
          </a:p>
          <a:p>
            <a:pPr lvl="1"/>
            <a:r>
              <a:rPr lang="en-GB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Management actions: </a:t>
            </a:r>
            <a:r>
              <a:rPr lang="en-GB" b="1" i="0" u="none" strike="noStrike" dirty="0">
                <a:solidFill>
                  <a:srgbClr val="59595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Workflows</a:t>
            </a:r>
            <a:endParaRPr lang="en-GB" i="0" u="none" strike="noStrike" dirty="0">
              <a:solidFill>
                <a:srgbClr val="59595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34A35-247E-57F8-C567-8C7017EB8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FD8AA3-9B9C-9E61-BDC1-989A3CDE8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EE6E03A-6579-7147-C5BA-3351E8940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Domain models</a:t>
            </a:r>
          </a:p>
        </p:txBody>
      </p:sp>
    </p:spTree>
    <p:extLst>
      <p:ext uri="{BB962C8B-B14F-4D97-AF65-F5344CB8AC3E}">
        <p14:creationId xmlns:p14="http://schemas.microsoft.com/office/powerpoint/2010/main" val="1605851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D872A1-95E6-08A2-1E2F-833CE91FD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619" y="1563665"/>
            <a:ext cx="5851408" cy="4351338"/>
          </a:xfrm>
        </p:spPr>
        <p:txBody>
          <a:bodyPr>
            <a:normAutofit/>
          </a:bodyPr>
          <a:lstStyle/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 sz="2000" b="1" dirty="0"/>
              <a:t>Subscription</a:t>
            </a:r>
            <a:r>
              <a:rPr lang="en-GB" sz="2000" dirty="0"/>
              <a:t>: associates an organisation with a product</a:t>
            </a: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 sz="2000" b="1" dirty="0"/>
              <a:t>Product</a:t>
            </a:r>
            <a:r>
              <a:rPr lang="en-GB" sz="2000" dirty="0"/>
              <a:t>: a collection of product blocks and workflows</a:t>
            </a: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 sz="2000" b="1" dirty="0"/>
              <a:t>Product</a:t>
            </a:r>
            <a:r>
              <a:rPr lang="en-GB" sz="2000" dirty="0"/>
              <a:t> </a:t>
            </a:r>
            <a:r>
              <a:rPr lang="en-GB" sz="2000" b="1" dirty="0"/>
              <a:t>block</a:t>
            </a:r>
            <a:r>
              <a:rPr lang="en-GB" sz="2000" dirty="0"/>
              <a:t>: a reusable collection of fields</a:t>
            </a:r>
          </a:p>
          <a:p>
            <a:pPr marL="457200" lvl="0" indent="-32385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 sz="2000" b="1" dirty="0"/>
              <a:t>Workflow</a:t>
            </a:r>
            <a:r>
              <a:rPr lang="en-GB" sz="2000" dirty="0"/>
              <a:t>: an action that can</a:t>
            </a:r>
          </a:p>
          <a:p>
            <a:pPr marL="914400" lvl="1" indent="-323850">
              <a:lnSpc>
                <a:spcPct val="95000"/>
              </a:lnSpc>
              <a:spcBef>
                <a:spcPts val="0"/>
              </a:spcBef>
              <a:buSzPts val="1500"/>
              <a:buChar char="●"/>
            </a:pPr>
            <a:r>
              <a:rPr lang="en-GB" sz="2000" dirty="0"/>
              <a:t>modify the content of product blocks</a:t>
            </a:r>
          </a:p>
          <a:p>
            <a:pPr marL="914400" lvl="1" indent="-323850">
              <a:lnSpc>
                <a:spcPct val="95000"/>
              </a:lnSpc>
              <a:spcBef>
                <a:spcPts val="0"/>
              </a:spcBef>
              <a:buSzPts val="1500"/>
              <a:buChar char="●"/>
            </a:pPr>
            <a:r>
              <a:rPr lang="en-GB" sz="2000" dirty="0"/>
              <a:t>update the state of the subscription</a:t>
            </a:r>
          </a:p>
          <a:p>
            <a:pPr marL="914400" lvl="1" indent="-323850">
              <a:lnSpc>
                <a:spcPct val="95000"/>
              </a:lnSpc>
              <a:spcBef>
                <a:spcPts val="0"/>
              </a:spcBef>
              <a:buSzPts val="1500"/>
              <a:buChar char="●"/>
            </a:pPr>
            <a:r>
              <a:rPr lang="en-GB" sz="2000" dirty="0"/>
              <a:t>effect change in an external system</a:t>
            </a:r>
            <a:endParaRPr lang="en-GB" sz="2400" dirty="0"/>
          </a:p>
          <a:p>
            <a:endParaRPr lang="en-NL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B2FDF7-905C-91A8-2DDB-8A9334AEE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66B06-1E66-7652-4EC0-1CE5D8822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8EB84B-B53A-573F-C20D-483477D3A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Domain Model Basics</a:t>
            </a:r>
          </a:p>
        </p:txBody>
      </p:sp>
      <p:sp>
        <p:nvSpPr>
          <p:cNvPr id="14" name="Google Shape;139;p20">
            <a:extLst>
              <a:ext uri="{FF2B5EF4-FFF2-40B4-BE49-F238E27FC236}">
                <a16:creationId xmlns:a16="http://schemas.microsoft.com/office/drawing/2014/main" id="{8758BEF6-B373-1E81-85DF-0F6BEBF74EB2}"/>
              </a:ext>
            </a:extLst>
          </p:cNvPr>
          <p:cNvSpPr/>
          <p:nvPr/>
        </p:nvSpPr>
        <p:spPr>
          <a:xfrm>
            <a:off x="6499499" y="1921045"/>
            <a:ext cx="4653144" cy="3993958"/>
          </a:xfrm>
          <a:prstGeom prst="roundRect">
            <a:avLst>
              <a:gd name="adj" fmla="val 16667"/>
            </a:avLst>
          </a:prstGeom>
          <a:solidFill>
            <a:srgbClr val="3D85C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Product</a:t>
            </a:r>
            <a:endParaRPr b="1"/>
          </a:p>
        </p:txBody>
      </p:sp>
      <p:sp>
        <p:nvSpPr>
          <p:cNvPr id="15" name="Google Shape;140;p20">
            <a:extLst>
              <a:ext uri="{FF2B5EF4-FFF2-40B4-BE49-F238E27FC236}">
                <a16:creationId xmlns:a16="http://schemas.microsoft.com/office/drawing/2014/main" id="{BFB401DC-46DC-C8CB-5F56-34F36CD1B65B}"/>
              </a:ext>
            </a:extLst>
          </p:cNvPr>
          <p:cNvSpPr/>
          <p:nvPr/>
        </p:nvSpPr>
        <p:spPr>
          <a:xfrm>
            <a:off x="6678485" y="2817256"/>
            <a:ext cx="2156944" cy="1223488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Product Block 1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/>
              <a:t>field1: int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/>
              <a:t>field2: str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/>
              <a:t>field3: bool</a:t>
            </a:r>
            <a:endParaRPr sz="1600" dirty="0"/>
          </a:p>
        </p:txBody>
      </p:sp>
      <p:sp>
        <p:nvSpPr>
          <p:cNvPr id="16" name="Google Shape;141;p20">
            <a:extLst>
              <a:ext uri="{FF2B5EF4-FFF2-40B4-BE49-F238E27FC236}">
                <a16:creationId xmlns:a16="http://schemas.microsoft.com/office/drawing/2014/main" id="{D2A3A96F-FB7A-56EA-E2EB-3B3A898E7088}"/>
              </a:ext>
            </a:extLst>
          </p:cNvPr>
          <p:cNvSpPr/>
          <p:nvPr/>
        </p:nvSpPr>
        <p:spPr>
          <a:xfrm>
            <a:off x="6766711" y="4098635"/>
            <a:ext cx="2068718" cy="1223489"/>
          </a:xfrm>
          <a:prstGeom prst="roundRect">
            <a:avLst>
              <a:gd name="adj" fmla="val 16667"/>
            </a:avLst>
          </a:prstGeom>
          <a:solidFill>
            <a:srgbClr val="6AA84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Product Block 2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/>
              <a:t>field_A</a:t>
            </a:r>
            <a:r>
              <a:rPr lang="en" sz="1600" dirty="0"/>
              <a:t>: int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/>
              <a:t>field_B</a:t>
            </a:r>
            <a:r>
              <a:rPr lang="en" sz="1600" dirty="0"/>
              <a:t>: str</a:t>
            </a:r>
            <a:endParaRPr sz="1600" dirty="0"/>
          </a:p>
        </p:txBody>
      </p:sp>
      <p:sp>
        <p:nvSpPr>
          <p:cNvPr id="17" name="Google Shape;143;p20">
            <a:extLst>
              <a:ext uri="{FF2B5EF4-FFF2-40B4-BE49-F238E27FC236}">
                <a16:creationId xmlns:a16="http://schemas.microsoft.com/office/drawing/2014/main" id="{4C6065C9-247F-F781-3857-0B4D5B71ACBC}"/>
              </a:ext>
            </a:extLst>
          </p:cNvPr>
          <p:cNvSpPr/>
          <p:nvPr/>
        </p:nvSpPr>
        <p:spPr>
          <a:xfrm>
            <a:off x="8912124" y="3015193"/>
            <a:ext cx="2140150" cy="1805662"/>
          </a:xfrm>
          <a:prstGeom prst="roundRect">
            <a:avLst>
              <a:gd name="adj" fmla="val 16667"/>
            </a:avLst>
          </a:prstGeom>
          <a:solidFill>
            <a:srgbClr val="E6913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Workflows</a:t>
            </a:r>
            <a:endParaRPr sz="1600" dirty="0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create_sub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provision_sub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activate_sub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terminate_sub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validate_sub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Google Shape;144;p20">
            <a:extLst>
              <a:ext uri="{FF2B5EF4-FFF2-40B4-BE49-F238E27FC236}">
                <a16:creationId xmlns:a16="http://schemas.microsoft.com/office/drawing/2014/main" id="{A0960FFA-F6E4-6477-EDCC-63E9B4025CAD}"/>
              </a:ext>
            </a:extLst>
          </p:cNvPr>
          <p:cNvSpPr/>
          <p:nvPr/>
        </p:nvSpPr>
        <p:spPr>
          <a:xfrm>
            <a:off x="9765336" y="1235221"/>
            <a:ext cx="1765527" cy="393600"/>
          </a:xfrm>
          <a:prstGeom prst="roundRect">
            <a:avLst>
              <a:gd name="adj" fmla="val 16667"/>
            </a:avLst>
          </a:prstGeom>
          <a:solidFill>
            <a:srgbClr val="CC412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err="1"/>
              <a:t>Organisation</a:t>
            </a:r>
            <a:endParaRPr b="1" dirty="0"/>
          </a:p>
        </p:txBody>
      </p:sp>
      <p:sp>
        <p:nvSpPr>
          <p:cNvPr id="19" name="Google Shape;145;p20">
            <a:extLst>
              <a:ext uri="{FF2B5EF4-FFF2-40B4-BE49-F238E27FC236}">
                <a16:creationId xmlns:a16="http://schemas.microsoft.com/office/drawing/2014/main" id="{B62E0F53-93B0-876E-7191-ADBEE6A6DC16}"/>
              </a:ext>
            </a:extLst>
          </p:cNvPr>
          <p:cNvSpPr/>
          <p:nvPr/>
        </p:nvSpPr>
        <p:spPr>
          <a:xfrm>
            <a:off x="6499499" y="1235221"/>
            <a:ext cx="2111100" cy="393600"/>
          </a:xfrm>
          <a:prstGeom prst="roundRect">
            <a:avLst>
              <a:gd name="adj" fmla="val 16667"/>
            </a:avLst>
          </a:prstGeom>
          <a:solidFill>
            <a:srgbClr val="8E7CC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Subscription</a:t>
            </a:r>
            <a:endParaRPr b="1"/>
          </a:p>
        </p:txBody>
      </p:sp>
      <p:cxnSp>
        <p:nvCxnSpPr>
          <p:cNvPr id="20" name="Google Shape;146;p20">
            <a:extLst>
              <a:ext uri="{FF2B5EF4-FFF2-40B4-BE49-F238E27FC236}">
                <a16:creationId xmlns:a16="http://schemas.microsoft.com/office/drawing/2014/main" id="{83858C0C-CFF4-40EF-49EE-7F7149FE270F}"/>
              </a:ext>
            </a:extLst>
          </p:cNvPr>
          <p:cNvCxnSpPr>
            <a:cxnSpLocks/>
            <a:stCxn id="14" idx="0"/>
            <a:endCxn id="19" idx="2"/>
          </p:cNvCxnSpPr>
          <p:nvPr/>
        </p:nvCxnSpPr>
        <p:spPr>
          <a:xfrm flipH="1" flipV="1">
            <a:off x="7555049" y="1628821"/>
            <a:ext cx="1271022" cy="292224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" name="Google Shape;147;p20">
            <a:extLst>
              <a:ext uri="{FF2B5EF4-FFF2-40B4-BE49-F238E27FC236}">
                <a16:creationId xmlns:a16="http://schemas.microsoft.com/office/drawing/2014/main" id="{97966F77-D924-AC41-F95B-50C3B2E3AD06}"/>
              </a:ext>
            </a:extLst>
          </p:cNvPr>
          <p:cNvCxnSpPr>
            <a:cxnSpLocks/>
            <a:stCxn id="18" idx="0"/>
            <a:endCxn id="19" idx="3"/>
          </p:cNvCxnSpPr>
          <p:nvPr/>
        </p:nvCxnSpPr>
        <p:spPr>
          <a:xfrm flipH="1">
            <a:off x="8610599" y="1235221"/>
            <a:ext cx="2037501" cy="1968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597188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28EB5B5A-58A6-6AB4-E15A-E703DAB2D6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04903" y="681037"/>
            <a:ext cx="6336485" cy="5650256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D1B4EC-4176-5257-F3AF-BB00CD60C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34CBFE-A27C-0786-2EB2-A3E9159CE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21B7DBC-FD84-A77C-06A3-F54310A87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Pydantic</a:t>
            </a:r>
          </a:p>
        </p:txBody>
      </p:sp>
    </p:spTree>
    <p:extLst>
      <p:ext uri="{BB962C8B-B14F-4D97-AF65-F5344CB8AC3E}">
        <p14:creationId xmlns:p14="http://schemas.microsoft.com/office/powerpoint/2010/main" val="2187124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E09CAEC-4C8A-8626-B81F-1F235DE409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53331"/>
            <a:ext cx="10515600" cy="4351338"/>
          </a:xfrm>
        </p:spPr>
        <p:txBody>
          <a:bodyPr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dirty="0"/>
              <a:t>Product</a:t>
            </a:r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n-GB" sz="2200" dirty="0"/>
              <a:t>Defines an offering provided to users</a:t>
            </a: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200" dirty="0"/>
              <a:t>Composed of one or more product blocks and a set of workflows (typically at least 3)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200" b="1" dirty="0"/>
              <a:t>Product Block</a:t>
            </a:r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n-GB" sz="2200" dirty="0"/>
              <a:t>Reusable collection of resources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200" b="1" dirty="0"/>
              <a:t>Resource Type</a:t>
            </a:r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n-GB" sz="2200" dirty="0"/>
              <a:t>A field on a product block containing type information or resource references</a:t>
            </a: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200" b="1" dirty="0"/>
              <a:t>Workflow</a:t>
            </a:r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●"/>
            </a:pPr>
            <a:r>
              <a:rPr lang="en-GB" sz="2200" dirty="0"/>
              <a:t>A script-like process to manage a subscription</a:t>
            </a:r>
          </a:p>
          <a:p>
            <a:endParaRPr lang="en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A435AC-9688-7F57-52D8-3977B12F0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Autocon1 - 27-31 May 2024 - Amsterdam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701F7-623C-F380-DD43-4F6CB8A3D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38F08-AEC2-1C4B-85F8-53ADB6E703E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C581BCB-AD70-DB22-7E19-510B01ABF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Domain Model Basics</a:t>
            </a:r>
          </a:p>
        </p:txBody>
      </p:sp>
    </p:spTree>
    <p:extLst>
      <p:ext uri="{BB962C8B-B14F-4D97-AF65-F5344CB8AC3E}">
        <p14:creationId xmlns:p14="http://schemas.microsoft.com/office/powerpoint/2010/main" val="3597922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1738</TotalTime>
  <Words>1344</Words>
  <Application>Microsoft Macintosh PowerPoint</Application>
  <PresentationFormat>Widescreen</PresentationFormat>
  <Paragraphs>292</Paragraphs>
  <Slides>27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Aptos</vt:lpstr>
      <vt:lpstr>Aptos Display</vt:lpstr>
      <vt:lpstr>Arial</vt:lpstr>
      <vt:lpstr>Calibri</vt:lpstr>
      <vt:lpstr>Calibri Light</vt:lpstr>
      <vt:lpstr>Lato</vt:lpstr>
      <vt:lpstr>Office Theme</vt:lpstr>
      <vt:lpstr>How do Products, Subscriptions and Workflows work?</vt:lpstr>
      <vt:lpstr>Topics</vt:lpstr>
      <vt:lpstr>A quick recap</vt:lpstr>
      <vt:lpstr>A quick recap</vt:lpstr>
      <vt:lpstr>A quick recap</vt:lpstr>
      <vt:lpstr>Domain models</vt:lpstr>
      <vt:lpstr>Domain Model Basics</vt:lpstr>
      <vt:lpstr>Pydantic</vt:lpstr>
      <vt:lpstr>Domain Model Basics</vt:lpstr>
      <vt:lpstr>Domain Model Basics</vt:lpstr>
      <vt:lpstr>What are workflows?</vt:lpstr>
      <vt:lpstr>Wat are workflows?</vt:lpstr>
      <vt:lpstr>Role of workflows with other constructs</vt:lpstr>
      <vt:lpstr>Using Domain Models, Circuit Example</vt:lpstr>
      <vt:lpstr>Another Example: A Node</vt:lpstr>
      <vt:lpstr>A complete Hierarchy</vt:lpstr>
      <vt:lpstr>Recap</vt:lpstr>
      <vt:lpstr>Example Domain Models</vt:lpstr>
      <vt:lpstr>Example Domain Models</vt:lpstr>
      <vt:lpstr>Even more complex…..</vt:lpstr>
      <vt:lpstr>Workflow structure</vt:lpstr>
      <vt:lpstr>Step Function</vt:lpstr>
      <vt:lpstr>Workflow best practices</vt:lpstr>
      <vt:lpstr>Forms</vt:lpstr>
      <vt:lpstr>Forms</vt:lpstr>
      <vt:lpstr>Forms -&gt; JSONschema</vt:lpstr>
      <vt:lpstr>Frontend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Simone Spinelli</dc:creator>
  <cp:lastModifiedBy>Peter Boers</cp:lastModifiedBy>
  <cp:revision>58</cp:revision>
  <dcterms:created xsi:type="dcterms:W3CDTF">2024-05-03T07:36:07Z</dcterms:created>
  <dcterms:modified xsi:type="dcterms:W3CDTF">2024-05-28T13:45:25Z</dcterms:modified>
</cp:coreProperties>
</file>