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66" r:id="rId18"/>
    <p:sldId id="275" r:id="rId19"/>
    <p:sldId id="267" r:id="rId20"/>
    <p:sldId id="276" r:id="rId21"/>
    <p:sldId id="277" r:id="rId22"/>
    <p:sldId id="278" r:id="rId23"/>
    <p:sldId id="279" r:id="rId24"/>
    <p:sldId id="280" r:id="rId25"/>
    <p:sldId id="360" r:id="rId26"/>
    <p:sldId id="361" r:id="rId27"/>
    <p:sldId id="363" r:id="rId28"/>
    <p:sldId id="36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1E6"/>
    <a:srgbClr val="04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87192"/>
  </p:normalViewPr>
  <p:slideViewPr>
    <p:cSldViewPr snapToGrid="0">
      <p:cViewPr varScale="1">
        <p:scale>
          <a:sx n="123" d="100"/>
          <a:sy n="123" d="100"/>
        </p:scale>
        <p:origin x="2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47310-C11C-604C-B2FC-51078A00067E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A8653-42A2-1347-AEA0-A85D7A3C7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24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35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9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2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64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44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0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29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43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14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65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155" y="6356350"/>
            <a:ext cx="4772418" cy="365125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40458" y="6330689"/>
            <a:ext cx="4114800" cy="365125"/>
          </a:xfr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4C33FCE-738D-BA65-9EBD-B2A28E0F12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45" y="-81505"/>
            <a:ext cx="1203868" cy="1203868"/>
          </a:xfrm>
          <a:prstGeom prst="rect">
            <a:avLst/>
          </a:prstGeom>
        </p:spPr>
      </p:pic>
      <p:pic>
        <p:nvPicPr>
          <p:cNvPr id="9" name="Picture 8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C2D1982F-9BE0-E3EB-5B43-AAA741155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858" y="6420850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3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6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en-GB" smtClean="0"/>
              <a:t>27/05/2024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 baseline="0"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</a:t>
            </a:r>
            <a:r>
              <a:rPr lang="en-GB" noProof="0" dirty="0" err="1"/>
              <a:t>Tekstopmaak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98510" y="-885712"/>
            <a:ext cx="199500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72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051DB6-E17D-014C-CAB7-8157E870CC5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03081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351338"/>
          </a:xfrm>
        </p:spPr>
        <p:txBody>
          <a:bodyPr/>
          <a:lstStyle>
            <a:lvl1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C89CA-142C-82EA-48E2-A72B6C17F51C}"/>
              </a:ext>
            </a:extLst>
          </p:cNvPr>
          <p:cNvSpPr/>
          <p:nvPr userDrawn="1"/>
        </p:nvSpPr>
        <p:spPr>
          <a:xfrm>
            <a:off x="0" y="6494744"/>
            <a:ext cx="12192000" cy="363255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601213"/>
            <a:ext cx="2743200" cy="162841"/>
          </a:xfrm>
        </p:spPr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599" y="6601215"/>
            <a:ext cx="4114800" cy="162839"/>
          </a:xfrm>
        </p:spPr>
        <p:txBody>
          <a:bodyPr/>
          <a:lstStyle>
            <a:lvl1pPr algn="r"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601215"/>
            <a:ext cx="2743200" cy="162840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7038F08-AEC2-1C4B-85F8-53ADB6E703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50" y="0"/>
            <a:ext cx="8517699" cy="681037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012B330C-CDC8-EB87-11B3-6FD3E9B53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5925"/>
            <a:ext cx="707722" cy="7077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4D89ECD-1ED1-5A59-DBB0-CC1056316D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92213" y="93946"/>
            <a:ext cx="733731" cy="323340"/>
          </a:xfrm>
          <a:prstGeom prst="rect">
            <a:avLst/>
          </a:prstGeom>
        </p:spPr>
      </p:pic>
      <p:pic>
        <p:nvPicPr>
          <p:cNvPr id="15" name="Picture 14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8FD1D758-9043-C1E0-A970-D03A1467D7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19598" y="6592515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1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767" y="1122363"/>
            <a:ext cx="10023676" cy="2387600"/>
          </a:xfrm>
        </p:spPr>
        <p:txBody>
          <a:bodyPr/>
          <a:lstStyle/>
          <a:p>
            <a:pPr algn="l"/>
            <a:r>
              <a:rPr lang="en-US" dirty="0"/>
              <a:t>From Zero to Orchestrated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767" y="409244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Peter Boers – SURF and Simone Spinelli - </a:t>
            </a:r>
            <a:r>
              <a:rPr lang="en-US" dirty="0" err="1"/>
              <a:t>Geant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62D3D0-7271-4622-673F-09E14BD5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8C415-518C-305C-8E12-7711EEF10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25CE088-090F-AE73-9FF6-DC79C855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Why Automation &amp; Orchestration?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F15869F8-9AC9-CF54-BD57-ED0D1ADE1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5B21D91-C9F9-1857-0117-5A829C65A454}"/>
              </a:ext>
            </a:extLst>
          </p:cNvPr>
          <p:cNvSpPr/>
          <p:nvPr/>
        </p:nvSpPr>
        <p:spPr>
          <a:xfrm>
            <a:off x="1464883" y="1561381"/>
            <a:ext cx="2889849" cy="1794295"/>
          </a:xfrm>
          <a:prstGeom prst="roundRect">
            <a:avLst/>
          </a:prstGeom>
          <a:ln>
            <a:noFill/>
            <a:extLst>
              <a:ext uri="{C807C97D-BFC1-408E-A445-0C87EB9F89A2}">
                <ask:lineSketchStyleProps xmlns:ask="http://schemas.microsoft.com/office/drawing/2018/sketchyshapes" sd="1140059134">
                  <a:custGeom>
                    <a:avLst/>
                    <a:gdLst>
                      <a:gd name="connsiteX0" fmla="*/ 0 w 2889849"/>
                      <a:gd name="connsiteY0" fmla="*/ 299055 h 1794295"/>
                      <a:gd name="connsiteX1" fmla="*/ 299055 w 2889849"/>
                      <a:gd name="connsiteY1" fmla="*/ 0 h 1794295"/>
                      <a:gd name="connsiteX2" fmla="*/ 849072 w 2889849"/>
                      <a:gd name="connsiteY2" fmla="*/ 0 h 1794295"/>
                      <a:gd name="connsiteX3" fmla="*/ 1376172 w 2889849"/>
                      <a:gd name="connsiteY3" fmla="*/ 0 h 1794295"/>
                      <a:gd name="connsiteX4" fmla="*/ 1972024 w 2889849"/>
                      <a:gd name="connsiteY4" fmla="*/ 0 h 1794295"/>
                      <a:gd name="connsiteX5" fmla="*/ 2590794 w 2889849"/>
                      <a:gd name="connsiteY5" fmla="*/ 0 h 1794295"/>
                      <a:gd name="connsiteX6" fmla="*/ 2889849 w 2889849"/>
                      <a:gd name="connsiteY6" fmla="*/ 299055 h 1794295"/>
                      <a:gd name="connsiteX7" fmla="*/ 2889849 w 2889849"/>
                      <a:gd name="connsiteY7" fmla="*/ 921071 h 1794295"/>
                      <a:gd name="connsiteX8" fmla="*/ 2889849 w 2889849"/>
                      <a:gd name="connsiteY8" fmla="*/ 1495240 h 1794295"/>
                      <a:gd name="connsiteX9" fmla="*/ 2590794 w 2889849"/>
                      <a:gd name="connsiteY9" fmla="*/ 1794295 h 1794295"/>
                      <a:gd name="connsiteX10" fmla="*/ 1994942 w 2889849"/>
                      <a:gd name="connsiteY10" fmla="*/ 1794295 h 1794295"/>
                      <a:gd name="connsiteX11" fmla="*/ 1467842 w 2889849"/>
                      <a:gd name="connsiteY11" fmla="*/ 1794295 h 1794295"/>
                      <a:gd name="connsiteX12" fmla="*/ 849072 w 2889849"/>
                      <a:gd name="connsiteY12" fmla="*/ 1794295 h 1794295"/>
                      <a:gd name="connsiteX13" fmla="*/ 299055 w 2889849"/>
                      <a:gd name="connsiteY13" fmla="*/ 1794295 h 1794295"/>
                      <a:gd name="connsiteX14" fmla="*/ 0 w 2889849"/>
                      <a:gd name="connsiteY14" fmla="*/ 1495240 h 1794295"/>
                      <a:gd name="connsiteX15" fmla="*/ 0 w 2889849"/>
                      <a:gd name="connsiteY15" fmla="*/ 909109 h 1794295"/>
                      <a:gd name="connsiteX16" fmla="*/ 0 w 2889849"/>
                      <a:gd name="connsiteY16" fmla="*/ 299055 h 1794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89849" h="1794295" fill="none" extrusionOk="0">
                        <a:moveTo>
                          <a:pt x="0" y="299055"/>
                        </a:moveTo>
                        <a:cubicBezTo>
                          <a:pt x="31612" y="148813"/>
                          <a:pt x="105087" y="29223"/>
                          <a:pt x="299055" y="0"/>
                        </a:cubicBezTo>
                        <a:cubicBezTo>
                          <a:pt x="413296" y="-27619"/>
                          <a:pt x="615351" y="41726"/>
                          <a:pt x="849072" y="0"/>
                        </a:cubicBezTo>
                        <a:cubicBezTo>
                          <a:pt x="1082793" y="-41726"/>
                          <a:pt x="1233722" y="9936"/>
                          <a:pt x="1376172" y="0"/>
                        </a:cubicBezTo>
                        <a:cubicBezTo>
                          <a:pt x="1518622" y="-9936"/>
                          <a:pt x="1717310" y="35016"/>
                          <a:pt x="1972024" y="0"/>
                        </a:cubicBezTo>
                        <a:cubicBezTo>
                          <a:pt x="2226738" y="-35016"/>
                          <a:pt x="2367427" y="46118"/>
                          <a:pt x="2590794" y="0"/>
                        </a:cubicBezTo>
                        <a:cubicBezTo>
                          <a:pt x="2745438" y="10168"/>
                          <a:pt x="2910237" y="135007"/>
                          <a:pt x="2889849" y="299055"/>
                        </a:cubicBezTo>
                        <a:cubicBezTo>
                          <a:pt x="2944256" y="556128"/>
                          <a:pt x="2879535" y="778212"/>
                          <a:pt x="2889849" y="921071"/>
                        </a:cubicBezTo>
                        <a:cubicBezTo>
                          <a:pt x="2900163" y="1063930"/>
                          <a:pt x="2874420" y="1217383"/>
                          <a:pt x="2889849" y="1495240"/>
                        </a:cubicBezTo>
                        <a:cubicBezTo>
                          <a:pt x="2893765" y="1647898"/>
                          <a:pt x="2791926" y="1823397"/>
                          <a:pt x="2590794" y="1794295"/>
                        </a:cubicBezTo>
                        <a:cubicBezTo>
                          <a:pt x="2462577" y="1802674"/>
                          <a:pt x="2213835" y="1744269"/>
                          <a:pt x="1994942" y="1794295"/>
                        </a:cubicBezTo>
                        <a:cubicBezTo>
                          <a:pt x="1776049" y="1844321"/>
                          <a:pt x="1628264" y="1752006"/>
                          <a:pt x="1467842" y="1794295"/>
                        </a:cubicBezTo>
                        <a:cubicBezTo>
                          <a:pt x="1307420" y="1836584"/>
                          <a:pt x="1148054" y="1749749"/>
                          <a:pt x="849072" y="1794295"/>
                        </a:cubicBezTo>
                        <a:cubicBezTo>
                          <a:pt x="550090" y="1838841"/>
                          <a:pt x="481628" y="1760462"/>
                          <a:pt x="299055" y="1794295"/>
                        </a:cubicBezTo>
                        <a:cubicBezTo>
                          <a:pt x="148645" y="1767972"/>
                          <a:pt x="-18811" y="1642329"/>
                          <a:pt x="0" y="1495240"/>
                        </a:cubicBezTo>
                        <a:cubicBezTo>
                          <a:pt x="-56421" y="1313827"/>
                          <a:pt x="60488" y="1076750"/>
                          <a:pt x="0" y="909109"/>
                        </a:cubicBezTo>
                        <a:cubicBezTo>
                          <a:pt x="-60488" y="741468"/>
                          <a:pt x="35826" y="600372"/>
                          <a:pt x="0" y="299055"/>
                        </a:cubicBezTo>
                        <a:close/>
                      </a:path>
                      <a:path w="2889849" h="1794295" stroke="0" extrusionOk="0">
                        <a:moveTo>
                          <a:pt x="0" y="299055"/>
                        </a:moveTo>
                        <a:cubicBezTo>
                          <a:pt x="21922" y="157847"/>
                          <a:pt x="109106" y="-5072"/>
                          <a:pt x="299055" y="0"/>
                        </a:cubicBezTo>
                        <a:cubicBezTo>
                          <a:pt x="415329" y="-20878"/>
                          <a:pt x="609513" y="60055"/>
                          <a:pt x="849072" y="0"/>
                        </a:cubicBezTo>
                        <a:cubicBezTo>
                          <a:pt x="1088631" y="-60055"/>
                          <a:pt x="1175530" y="6069"/>
                          <a:pt x="1422007" y="0"/>
                        </a:cubicBezTo>
                        <a:cubicBezTo>
                          <a:pt x="1668485" y="-6069"/>
                          <a:pt x="1777946" y="7100"/>
                          <a:pt x="2017859" y="0"/>
                        </a:cubicBezTo>
                        <a:cubicBezTo>
                          <a:pt x="2257772" y="-7100"/>
                          <a:pt x="2313414" y="20987"/>
                          <a:pt x="2590794" y="0"/>
                        </a:cubicBezTo>
                        <a:cubicBezTo>
                          <a:pt x="2746654" y="-9941"/>
                          <a:pt x="2915269" y="128970"/>
                          <a:pt x="2889849" y="299055"/>
                        </a:cubicBezTo>
                        <a:cubicBezTo>
                          <a:pt x="2903676" y="592226"/>
                          <a:pt x="2859257" y="633448"/>
                          <a:pt x="2889849" y="909109"/>
                        </a:cubicBezTo>
                        <a:cubicBezTo>
                          <a:pt x="2920441" y="1184770"/>
                          <a:pt x="2868509" y="1247358"/>
                          <a:pt x="2889849" y="1495240"/>
                        </a:cubicBezTo>
                        <a:cubicBezTo>
                          <a:pt x="2899239" y="1661253"/>
                          <a:pt x="2769185" y="1793165"/>
                          <a:pt x="2590794" y="1794295"/>
                        </a:cubicBezTo>
                        <a:cubicBezTo>
                          <a:pt x="2429017" y="1827866"/>
                          <a:pt x="2133155" y="1767992"/>
                          <a:pt x="1994942" y="1794295"/>
                        </a:cubicBezTo>
                        <a:cubicBezTo>
                          <a:pt x="1856729" y="1820598"/>
                          <a:pt x="1577213" y="1769943"/>
                          <a:pt x="1467842" y="1794295"/>
                        </a:cubicBezTo>
                        <a:cubicBezTo>
                          <a:pt x="1358471" y="1818647"/>
                          <a:pt x="1088695" y="1759089"/>
                          <a:pt x="963659" y="1794295"/>
                        </a:cubicBezTo>
                        <a:cubicBezTo>
                          <a:pt x="838623" y="1829501"/>
                          <a:pt x="502250" y="1731634"/>
                          <a:pt x="299055" y="1794295"/>
                        </a:cubicBezTo>
                        <a:cubicBezTo>
                          <a:pt x="175935" y="1816761"/>
                          <a:pt x="1197" y="1681618"/>
                          <a:pt x="0" y="1495240"/>
                        </a:cubicBezTo>
                        <a:cubicBezTo>
                          <a:pt x="-45140" y="1309127"/>
                          <a:pt x="53661" y="1112031"/>
                          <a:pt x="0" y="933033"/>
                        </a:cubicBezTo>
                        <a:cubicBezTo>
                          <a:pt x="-53661" y="754035"/>
                          <a:pt x="48380" y="544459"/>
                          <a:pt x="0" y="299055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Eliminate repetitive </a:t>
            </a: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&amp; time consuming tasks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41DD046-AF6B-7810-D93F-5E24666A570A}"/>
              </a:ext>
            </a:extLst>
          </p:cNvPr>
          <p:cNvSpPr/>
          <p:nvPr/>
        </p:nvSpPr>
        <p:spPr>
          <a:xfrm>
            <a:off x="4569323" y="1561381"/>
            <a:ext cx="2889849" cy="179429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Prevent human </a:t>
            </a: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mistakes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2F73E83-ACDB-E69D-3FB0-FCAE023D1A93}"/>
              </a:ext>
            </a:extLst>
          </p:cNvPr>
          <p:cNvSpPr/>
          <p:nvPr/>
        </p:nvSpPr>
        <p:spPr>
          <a:xfrm>
            <a:off x="1464883" y="3571336"/>
            <a:ext cx="2889849" cy="1794295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p-to-date service lifecycle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2E3FDBE-2DC6-9426-5BA1-A0292836E924}"/>
              </a:ext>
            </a:extLst>
          </p:cNvPr>
          <p:cNvSpPr/>
          <p:nvPr/>
        </p:nvSpPr>
        <p:spPr>
          <a:xfrm>
            <a:off x="4569323" y="3571336"/>
            <a:ext cx="2889849" cy="1794295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Enable self service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4" name="Picture 2" descr="Repetitive Icons - Free SVG &amp; PNG Repetitive Images - Noun Project">
            <a:extLst>
              <a:ext uri="{FF2B5EF4-FFF2-40B4-BE49-F238E27FC236}">
                <a16:creationId xmlns:a16="http://schemas.microsoft.com/office/drawing/2014/main" id="{6ABC1914-50A2-8B41-F095-773117A19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123" y="1747216"/>
            <a:ext cx="815369" cy="81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Error, fail, failure, human, human error icon - Download on Iconfinder">
            <a:extLst>
              <a:ext uri="{FF2B5EF4-FFF2-40B4-BE49-F238E27FC236}">
                <a16:creationId xmlns:a16="http://schemas.microsoft.com/office/drawing/2014/main" id="{439226A7-A95F-365C-16F0-25DFFF138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717" y="1620756"/>
            <a:ext cx="1027061" cy="102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Product Cycle Icons - Free SVG &amp; PNG Product Cycle Images - Noun Project">
            <a:extLst>
              <a:ext uri="{FF2B5EF4-FFF2-40B4-BE49-F238E27FC236}">
                <a16:creationId xmlns:a16="http://schemas.microsoft.com/office/drawing/2014/main" id="{85584EB1-456A-AB14-78D0-E11BD508A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473" y="3692466"/>
            <a:ext cx="892668" cy="89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Self Serve Icon #38900 - Free Icons Library">
            <a:extLst>
              <a:ext uri="{FF2B5EF4-FFF2-40B4-BE49-F238E27FC236}">
                <a16:creationId xmlns:a16="http://schemas.microsoft.com/office/drawing/2014/main" id="{95EC6F12-0024-C20B-7537-0DF0899CC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836" y="3708476"/>
            <a:ext cx="1061372" cy="106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EECEFE5-63C6-7C38-530C-9B25B65D4DB9}"/>
              </a:ext>
            </a:extLst>
          </p:cNvPr>
          <p:cNvSpPr/>
          <p:nvPr/>
        </p:nvSpPr>
        <p:spPr>
          <a:xfrm>
            <a:off x="7708207" y="3571335"/>
            <a:ext cx="2889849" cy="1794295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AI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0467ED4F-3D96-C1A8-041B-A86822B552CC}"/>
              </a:ext>
            </a:extLst>
          </p:cNvPr>
          <p:cNvSpPr/>
          <p:nvPr/>
        </p:nvSpPr>
        <p:spPr>
          <a:xfrm>
            <a:off x="7708207" y="1561381"/>
            <a:ext cx="2889849" cy="179429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endParaRPr lang="en-GB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Customer dashboard</a:t>
            </a:r>
            <a:endParaRPr lang="en-NL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0" name="Picture 14" descr="AI - Free technology icons">
            <a:extLst>
              <a:ext uri="{FF2B5EF4-FFF2-40B4-BE49-F238E27FC236}">
                <a16:creationId xmlns:a16="http://schemas.microsoft.com/office/drawing/2014/main" id="{C8D0B606-8049-6D47-CB5C-2AB78322D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524" y="3751842"/>
            <a:ext cx="913214" cy="91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Icon For Dashboard #83360 - Free Icons Library">
            <a:extLst>
              <a:ext uri="{FF2B5EF4-FFF2-40B4-BE49-F238E27FC236}">
                <a16:creationId xmlns:a16="http://schemas.microsoft.com/office/drawing/2014/main" id="{E22A0B94-8776-7623-6C79-90EE78524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011" y="1710601"/>
            <a:ext cx="994241" cy="99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602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D39A15-585E-0F1B-5ED1-5C1D285CC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942997"/>
            <a:ext cx="10800807" cy="5052854"/>
          </a:xfrm>
        </p:spPr>
        <p:txBody>
          <a:bodyPr>
            <a:normAutofit fontScale="92500" lnSpcReduction="20000"/>
          </a:bodyPr>
          <a:lstStyle/>
          <a:p>
            <a:r>
              <a:rPr lang="en-NL" dirty="0"/>
              <a:t>A framework of tools developed by SURF, E</a:t>
            </a:r>
            <a:r>
              <a:rPr lang="en-GB" dirty="0"/>
              <a:t>S</a:t>
            </a:r>
            <a:r>
              <a:rPr lang="en-NL" dirty="0"/>
              <a:t>net a</a:t>
            </a:r>
            <a:r>
              <a:rPr lang="en-GB" dirty="0" err="1"/>
              <a:t>nd</a:t>
            </a:r>
            <a:r>
              <a:rPr lang="en-NL" dirty="0"/>
              <a:t> Geant</a:t>
            </a:r>
          </a:p>
          <a:p>
            <a:r>
              <a:rPr lang="en-NL" dirty="0"/>
              <a:t>T</a:t>
            </a:r>
            <a:r>
              <a:rPr lang="en-GB" dirty="0"/>
              <a:t>h</a:t>
            </a:r>
            <a:r>
              <a:rPr lang="en-NL" dirty="0"/>
              <a:t>e orchestrator-core and UI provide a means for users to write workflows in Python that manage Services.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executes arbitrary python functions on objects and stores the result of each function in the database. These functions are called steps.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collection steps that follow on each other are called workflows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Workflows can be run to execute arbitrary tasks, but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… are usually run on products and/or subscriptions.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Workflows; create, modify, terminate and validate subscriptions and automate lifecycle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creates an audit-trail for each subscription so you can see all actions that have been executed on each subscription. We call these processes.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The workflow engine orchestrates, automations.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59DBDE-71ED-1660-2441-FCD3AA124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C8524-A518-C934-AA1C-33E142F5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E98C32-79F0-6C0A-B522-F9A2C21DF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the Workflow Orchestrator?</a:t>
            </a:r>
          </a:p>
        </p:txBody>
      </p:sp>
    </p:spTree>
    <p:extLst>
      <p:ext uri="{BB962C8B-B14F-4D97-AF65-F5344CB8AC3E}">
        <p14:creationId xmlns:p14="http://schemas.microsoft.com/office/powerpoint/2010/main" val="1706687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DFDA96-122A-FC25-D043-2DB74AFAC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68" y="4524347"/>
            <a:ext cx="10515600" cy="1098197"/>
          </a:xfrm>
        </p:spPr>
        <p:txBody>
          <a:bodyPr>
            <a:normAutofit/>
          </a:bodyPr>
          <a:lstStyle/>
          <a:p>
            <a:pPr lvl="0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Each Step writes the state to the database and is used as input for the next step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Each (atomic) Step can be retried, making the workflow robust</a:t>
            </a:r>
          </a:p>
          <a:p>
            <a:endParaRPr lang="en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02B5DB-A7A0-67F5-7617-69A87AF3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9E94B-FBCE-36BB-E174-695E3B25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6CC5B1-8FBF-E796-56E5-D38449D84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The Workflow Engine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C571E1B-F4E9-CE18-F9C7-BD5A48B9149B}"/>
              </a:ext>
            </a:extLst>
          </p:cNvPr>
          <p:cNvSpPr/>
          <p:nvPr/>
        </p:nvSpPr>
        <p:spPr>
          <a:xfrm>
            <a:off x="1431108" y="1121791"/>
            <a:ext cx="9724815" cy="2743200"/>
          </a:xfrm>
          <a:prstGeom prst="roundRect">
            <a:avLst>
              <a:gd name="adj" fmla="val 8272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r>
              <a:rPr lang="en-NL" dirty="0"/>
              <a:t>WORKFLOW</a:t>
            </a:r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endParaRPr lang="en-NL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8A7DD8E-8995-5DF5-C575-15ABE3798CC6}"/>
              </a:ext>
            </a:extLst>
          </p:cNvPr>
          <p:cNvSpPr/>
          <p:nvPr/>
        </p:nvSpPr>
        <p:spPr>
          <a:xfrm>
            <a:off x="1550666" y="1912903"/>
            <a:ext cx="9483046" cy="1479474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Process</a:t>
            </a:r>
            <a:endParaRPr lang="en-NL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B8DD83A-F934-6B09-2A7C-56ECF9147D1C}"/>
              </a:ext>
            </a:extLst>
          </p:cNvPr>
          <p:cNvSpPr/>
          <p:nvPr/>
        </p:nvSpPr>
        <p:spPr>
          <a:xfrm>
            <a:off x="1918893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Input form(s)</a:t>
            </a:r>
            <a:endParaRPr lang="en-NL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7CC17CB-2B9C-13CB-DDDF-F086301763ED}"/>
              </a:ext>
            </a:extLst>
          </p:cNvPr>
          <p:cNvSpPr/>
          <p:nvPr/>
        </p:nvSpPr>
        <p:spPr>
          <a:xfrm>
            <a:off x="3218900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1</a:t>
            </a:r>
            <a:endParaRPr lang="en-NL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8FF0003-D37A-3469-878E-85C89A6FB7AE}"/>
              </a:ext>
            </a:extLst>
          </p:cNvPr>
          <p:cNvSpPr/>
          <p:nvPr/>
        </p:nvSpPr>
        <p:spPr>
          <a:xfrm>
            <a:off x="4518907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2</a:t>
            </a:r>
            <a:endParaRPr lang="en-NL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7339B18-5C63-AC93-5789-16A9E0877B40}"/>
              </a:ext>
            </a:extLst>
          </p:cNvPr>
          <p:cNvSpPr/>
          <p:nvPr/>
        </p:nvSpPr>
        <p:spPr>
          <a:xfrm>
            <a:off x="5818914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3</a:t>
            </a:r>
            <a:endParaRPr lang="en-NL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FC0CDA8-7291-866E-DA2B-793318C10A96}"/>
              </a:ext>
            </a:extLst>
          </p:cNvPr>
          <p:cNvSpPr/>
          <p:nvPr/>
        </p:nvSpPr>
        <p:spPr>
          <a:xfrm>
            <a:off x="7118921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4</a:t>
            </a:r>
            <a:endParaRPr lang="en-NL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F8FA273-CB55-D404-7C6B-62A3075E075C}"/>
              </a:ext>
            </a:extLst>
          </p:cNvPr>
          <p:cNvSpPr/>
          <p:nvPr/>
        </p:nvSpPr>
        <p:spPr>
          <a:xfrm>
            <a:off x="8418928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5</a:t>
            </a:r>
            <a:endParaRPr lang="en-NL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D96331D-500B-F068-1A1F-B6FFE582C93F}"/>
              </a:ext>
            </a:extLst>
          </p:cNvPr>
          <p:cNvSpPr/>
          <p:nvPr/>
        </p:nvSpPr>
        <p:spPr>
          <a:xfrm>
            <a:off x="9718935" y="2131510"/>
            <a:ext cx="1008509" cy="76028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Step 6</a:t>
            </a:r>
            <a:endParaRPr lang="en-NL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4A49D8-9224-9C4C-1E7B-6DDC87B83F3D}"/>
              </a:ext>
            </a:extLst>
          </p:cNvPr>
          <p:cNvCxnSpPr>
            <a:cxnSpLocks/>
          </p:cNvCxnSpPr>
          <p:nvPr/>
        </p:nvCxnSpPr>
        <p:spPr>
          <a:xfrm>
            <a:off x="2941497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2AFF7C-A609-26F4-9F0D-093D1BA0C0B9}"/>
              </a:ext>
            </a:extLst>
          </p:cNvPr>
          <p:cNvCxnSpPr>
            <a:cxnSpLocks/>
          </p:cNvCxnSpPr>
          <p:nvPr/>
        </p:nvCxnSpPr>
        <p:spPr>
          <a:xfrm>
            <a:off x="4247957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9A5375-4C25-A154-4AA9-092D93D83802}"/>
              </a:ext>
            </a:extLst>
          </p:cNvPr>
          <p:cNvCxnSpPr>
            <a:cxnSpLocks/>
          </p:cNvCxnSpPr>
          <p:nvPr/>
        </p:nvCxnSpPr>
        <p:spPr>
          <a:xfrm>
            <a:off x="5544143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35859B-5052-8313-CCF7-39F994413FC8}"/>
              </a:ext>
            </a:extLst>
          </p:cNvPr>
          <p:cNvCxnSpPr>
            <a:cxnSpLocks/>
          </p:cNvCxnSpPr>
          <p:nvPr/>
        </p:nvCxnSpPr>
        <p:spPr>
          <a:xfrm>
            <a:off x="6840329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181A0B-13D9-0E4B-18AC-9DB105FEAD45}"/>
              </a:ext>
            </a:extLst>
          </p:cNvPr>
          <p:cNvCxnSpPr>
            <a:cxnSpLocks/>
          </p:cNvCxnSpPr>
          <p:nvPr/>
        </p:nvCxnSpPr>
        <p:spPr>
          <a:xfrm>
            <a:off x="8157063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26EFF3C-E614-D4CC-452D-EAA8866CEE57}"/>
              </a:ext>
            </a:extLst>
          </p:cNvPr>
          <p:cNvCxnSpPr>
            <a:cxnSpLocks/>
          </p:cNvCxnSpPr>
          <p:nvPr/>
        </p:nvCxnSpPr>
        <p:spPr>
          <a:xfrm>
            <a:off x="9453249" y="2549899"/>
            <a:ext cx="27740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Free High Quality Error Icon PNG Transparent Background, Free Download  #25243 - FreeIconsPNG">
            <a:extLst>
              <a:ext uri="{FF2B5EF4-FFF2-40B4-BE49-F238E27FC236}">
                <a16:creationId xmlns:a16="http://schemas.microsoft.com/office/drawing/2014/main" id="{87CC50F5-1B52-E2A1-106D-05F177D5D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429" y="2244050"/>
            <a:ext cx="535208" cy="53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ircular Arrow 22">
            <a:extLst>
              <a:ext uri="{FF2B5EF4-FFF2-40B4-BE49-F238E27FC236}">
                <a16:creationId xmlns:a16="http://schemas.microsoft.com/office/drawing/2014/main" id="{E90BEB38-044F-ED71-6F16-0D15D183928F}"/>
              </a:ext>
            </a:extLst>
          </p:cNvPr>
          <p:cNvSpPr/>
          <p:nvPr/>
        </p:nvSpPr>
        <p:spPr>
          <a:xfrm rot="10800000">
            <a:off x="5113115" y="1677638"/>
            <a:ext cx="1946027" cy="2428320"/>
          </a:xfrm>
          <a:prstGeom prst="circularArrow">
            <a:avLst>
              <a:gd name="adj1" fmla="val 3716"/>
              <a:gd name="adj2" fmla="val 1142319"/>
              <a:gd name="adj3" fmla="val 20347577"/>
              <a:gd name="adj4" fmla="val 10800000"/>
              <a:gd name="adj5" fmla="val 125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29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A7600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1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1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1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1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5" grpId="0" animBg="1"/>
      <p:bldP spid="23" grpId="0" animBg="1"/>
      <p:bldP spid="2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F6055F-E850-250F-9EE0-9C5F8A44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6CA273-3397-C4D8-4B80-01EDF2DB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2F189-E992-79D0-5E68-70A8BE377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D6C3688-29C0-59F2-3A68-DB48B39A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Workflow Code</a:t>
            </a:r>
          </a:p>
        </p:txBody>
      </p:sp>
      <p:pic>
        <p:nvPicPr>
          <p:cNvPr id="6" name="Picture 5" descr="A screen shot of a computer program&#10;&#10;Description automatically generated with low confidence">
            <a:extLst>
              <a:ext uri="{FF2B5EF4-FFF2-40B4-BE49-F238E27FC236}">
                <a16:creationId xmlns:a16="http://schemas.microsoft.com/office/drawing/2014/main" id="{3620DC9E-CB83-E3D3-C907-8BDA890BC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439" y="1271818"/>
            <a:ext cx="10106360" cy="369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93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08FB81-6C2C-F4D6-F7B4-FC1ACCD52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73630B-7CE6-BB13-7D97-CD54884C7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692F6-A5FE-62F5-655C-8F756F44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98A4DD-1B5A-D521-7A2F-F60D26EE3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Lifecycle of a service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A066549-40DA-B4EF-10D0-8F622703F8D7}"/>
              </a:ext>
            </a:extLst>
          </p:cNvPr>
          <p:cNvSpPr/>
          <p:nvPr/>
        </p:nvSpPr>
        <p:spPr>
          <a:xfrm>
            <a:off x="3760661" y="2700324"/>
            <a:ext cx="1962364" cy="183907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Subscription</a:t>
            </a:r>
          </a:p>
          <a:p>
            <a:pPr algn="ctr"/>
            <a:r>
              <a:rPr lang="en-GB" dirty="0"/>
              <a:t>of product X</a:t>
            </a:r>
            <a:endParaRPr lang="en-NL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8914AB9-5092-40CC-85C4-D6B436A29E12}"/>
              </a:ext>
            </a:extLst>
          </p:cNvPr>
          <p:cNvCxnSpPr/>
          <p:nvPr/>
        </p:nvCxnSpPr>
        <p:spPr>
          <a:xfrm>
            <a:off x="2969551" y="3554635"/>
            <a:ext cx="585627" cy="0"/>
          </a:xfrm>
          <a:prstGeom prst="straightConnector1">
            <a:avLst/>
          </a:prstGeom>
          <a:ln w="85725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A5618D9-A045-0CD0-791B-28A6D352928A}"/>
              </a:ext>
            </a:extLst>
          </p:cNvPr>
          <p:cNvSpPr/>
          <p:nvPr/>
        </p:nvSpPr>
        <p:spPr>
          <a:xfrm>
            <a:off x="654514" y="2747824"/>
            <a:ext cx="644472" cy="600744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97CE136-7FFA-35A0-3641-1BC1A7CFF669}"/>
              </a:ext>
            </a:extLst>
          </p:cNvPr>
          <p:cNvSpPr/>
          <p:nvPr/>
        </p:nvSpPr>
        <p:spPr>
          <a:xfrm>
            <a:off x="1120950" y="3175945"/>
            <a:ext cx="1584000" cy="78083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Create WF product X</a:t>
            </a:r>
          </a:p>
        </p:txBody>
      </p:sp>
      <p:pic>
        <p:nvPicPr>
          <p:cNvPr id="10" name="Picture 2" descr="Screwdriver and wrench - Free interface icons">
            <a:extLst>
              <a:ext uri="{FF2B5EF4-FFF2-40B4-BE49-F238E27FC236}">
                <a16:creationId xmlns:a16="http://schemas.microsoft.com/office/drawing/2014/main" id="{0AE6F128-7D41-77B6-099C-1EE23D0C6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01" y="2854519"/>
            <a:ext cx="358722" cy="35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5366444-8B83-29CE-379B-0FFED940FF45}"/>
              </a:ext>
            </a:extLst>
          </p:cNvPr>
          <p:cNvGrpSpPr/>
          <p:nvPr/>
        </p:nvGrpSpPr>
        <p:grpSpPr>
          <a:xfrm>
            <a:off x="3433907" y="1281597"/>
            <a:ext cx="2707459" cy="1743525"/>
            <a:chOff x="3341120" y="1692787"/>
            <a:chExt cx="2707459" cy="1743525"/>
          </a:xfrm>
        </p:grpSpPr>
        <p:sp>
          <p:nvSpPr>
            <p:cNvPr id="12" name="Circular Arrow 11">
              <a:extLst>
                <a:ext uri="{FF2B5EF4-FFF2-40B4-BE49-F238E27FC236}">
                  <a16:creationId xmlns:a16="http://schemas.microsoft.com/office/drawing/2014/main" id="{BB2A26CB-E1D3-1E52-1955-0A53CEDAD4B7}"/>
                </a:ext>
              </a:extLst>
            </p:cNvPr>
            <p:cNvSpPr/>
            <p:nvPr/>
          </p:nvSpPr>
          <p:spPr>
            <a:xfrm rot="15229354">
              <a:off x="3371942" y="2408896"/>
              <a:ext cx="996594" cy="1058238"/>
            </a:xfrm>
            <a:prstGeom prst="circularArrow">
              <a:avLst>
                <a:gd name="adj1" fmla="val 7429"/>
                <a:gd name="adj2" fmla="val 1352294"/>
                <a:gd name="adj3" fmla="val 20975489"/>
                <a:gd name="adj4" fmla="val 12797371"/>
                <a:gd name="adj5" fmla="val 15326"/>
              </a:avLst>
            </a:prstGeom>
            <a:ln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>
                <a:solidFill>
                  <a:schemeClr val="tx1"/>
                </a:solidFill>
              </a:endParaRPr>
            </a:p>
          </p:txBody>
        </p:sp>
        <p:sp>
          <p:nvSpPr>
            <p:cNvPr id="13" name="Circular Arrow 12">
              <a:extLst>
                <a:ext uri="{FF2B5EF4-FFF2-40B4-BE49-F238E27FC236}">
                  <a16:creationId xmlns:a16="http://schemas.microsoft.com/office/drawing/2014/main" id="{34B4E0B9-D315-9A73-37A1-C3FB390C5FDD}"/>
                </a:ext>
              </a:extLst>
            </p:cNvPr>
            <p:cNvSpPr/>
            <p:nvPr/>
          </p:nvSpPr>
          <p:spPr>
            <a:xfrm rot="4184128">
              <a:off x="5021163" y="2381790"/>
              <a:ext cx="996594" cy="1058238"/>
            </a:xfrm>
            <a:prstGeom prst="circularArrow">
              <a:avLst>
                <a:gd name="adj1" fmla="val 7429"/>
                <a:gd name="adj2" fmla="val 1352294"/>
                <a:gd name="adj3" fmla="val 20975489"/>
                <a:gd name="adj4" fmla="val 12797371"/>
                <a:gd name="adj5" fmla="val 15326"/>
              </a:avLst>
            </a:prstGeom>
            <a:ln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B77B4DBF-8465-9C2B-0CE0-CB05A89C7844}"/>
                </a:ext>
              </a:extLst>
            </p:cNvPr>
            <p:cNvSpPr/>
            <p:nvPr/>
          </p:nvSpPr>
          <p:spPr>
            <a:xfrm>
              <a:off x="3473703" y="1692787"/>
              <a:ext cx="644472" cy="60074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3FBDF42A-2EC5-7315-CE97-A719D1738530}"/>
                </a:ext>
              </a:extLst>
            </p:cNvPr>
            <p:cNvSpPr/>
            <p:nvPr/>
          </p:nvSpPr>
          <p:spPr>
            <a:xfrm>
              <a:off x="3940139" y="2120908"/>
              <a:ext cx="1584000" cy="780836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Modify WF product X</a:t>
              </a:r>
            </a:p>
          </p:txBody>
        </p:sp>
        <p:pic>
          <p:nvPicPr>
            <p:cNvPr id="16" name="Picture 8" descr="Edit - Free edit tools icons">
              <a:extLst>
                <a:ext uri="{FF2B5EF4-FFF2-40B4-BE49-F238E27FC236}">
                  <a16:creationId xmlns:a16="http://schemas.microsoft.com/office/drawing/2014/main" id="{5A6F2110-230B-44B3-EECD-4A5D2BEF08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4108" y="1786720"/>
              <a:ext cx="376603" cy="376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F41F009-F833-32F4-D7AB-B7B4B1158EE4}"/>
              </a:ext>
            </a:extLst>
          </p:cNvPr>
          <p:cNvGrpSpPr/>
          <p:nvPr/>
        </p:nvGrpSpPr>
        <p:grpSpPr>
          <a:xfrm>
            <a:off x="3503806" y="4093873"/>
            <a:ext cx="3893485" cy="1821130"/>
            <a:chOff x="3411019" y="4505063"/>
            <a:chExt cx="3893485" cy="1821130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54BBD391-3872-5F5A-1390-56A4F308C66F}"/>
                </a:ext>
              </a:extLst>
            </p:cNvPr>
            <p:cNvSpPr/>
            <p:nvPr/>
          </p:nvSpPr>
          <p:spPr>
            <a:xfrm>
              <a:off x="3940139" y="5124087"/>
              <a:ext cx="1584000" cy="780836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Validate WF product X</a:t>
              </a:r>
            </a:p>
          </p:txBody>
        </p:sp>
        <p:sp>
          <p:nvSpPr>
            <p:cNvPr id="19" name="Circular Arrow 18">
              <a:extLst>
                <a:ext uri="{FF2B5EF4-FFF2-40B4-BE49-F238E27FC236}">
                  <a16:creationId xmlns:a16="http://schemas.microsoft.com/office/drawing/2014/main" id="{CC4CAC7B-0071-F5FE-41F4-3D9F8745E3BB}"/>
                </a:ext>
              </a:extLst>
            </p:cNvPr>
            <p:cNvSpPr/>
            <p:nvPr/>
          </p:nvSpPr>
          <p:spPr>
            <a:xfrm rot="15229354">
              <a:off x="3441841" y="4558697"/>
              <a:ext cx="996594" cy="1058238"/>
            </a:xfrm>
            <a:prstGeom prst="circularArrow">
              <a:avLst>
                <a:gd name="adj1" fmla="val 7429"/>
                <a:gd name="adj2" fmla="val 1352294"/>
                <a:gd name="adj3" fmla="val 20975489"/>
                <a:gd name="adj4" fmla="val 12797371"/>
                <a:gd name="adj5" fmla="val 15326"/>
              </a:avLst>
            </a:prstGeom>
            <a:ln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>
                <a:solidFill>
                  <a:schemeClr val="tx1"/>
                </a:solidFill>
              </a:endParaRPr>
            </a:p>
          </p:txBody>
        </p:sp>
        <p:sp>
          <p:nvSpPr>
            <p:cNvPr id="20" name="Circular Arrow 19">
              <a:extLst>
                <a:ext uri="{FF2B5EF4-FFF2-40B4-BE49-F238E27FC236}">
                  <a16:creationId xmlns:a16="http://schemas.microsoft.com/office/drawing/2014/main" id="{2E713692-B630-3C0A-25CF-018AC29DA339}"/>
                </a:ext>
              </a:extLst>
            </p:cNvPr>
            <p:cNvSpPr/>
            <p:nvPr/>
          </p:nvSpPr>
          <p:spPr>
            <a:xfrm rot="4184128">
              <a:off x="5021163" y="4474241"/>
              <a:ext cx="996594" cy="1058238"/>
            </a:xfrm>
            <a:prstGeom prst="circularArrow">
              <a:avLst>
                <a:gd name="adj1" fmla="val 7429"/>
                <a:gd name="adj2" fmla="val 1352294"/>
                <a:gd name="adj3" fmla="val 20975489"/>
                <a:gd name="adj4" fmla="val 12797371"/>
                <a:gd name="adj5" fmla="val 15326"/>
              </a:avLst>
            </a:prstGeom>
            <a:ln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A3D673A-00D8-C372-ECD2-9C4829638939}"/>
                </a:ext>
              </a:extLst>
            </p:cNvPr>
            <p:cNvSpPr txBox="1"/>
            <p:nvPr/>
          </p:nvSpPr>
          <p:spPr>
            <a:xfrm>
              <a:off x="5956956" y="4847088"/>
              <a:ext cx="134754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NL" dirty="0"/>
                <a:t>Executed daily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F1292E56-F396-385D-3B1A-156671AA0D98}"/>
                </a:ext>
              </a:extLst>
            </p:cNvPr>
            <p:cNvSpPr/>
            <p:nvPr/>
          </p:nvSpPr>
          <p:spPr>
            <a:xfrm>
              <a:off x="5312484" y="5725449"/>
              <a:ext cx="644472" cy="60074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pic>
          <p:nvPicPr>
            <p:cNvPr id="23" name="Picture 28" descr="Validate search - Free interface icons">
              <a:extLst>
                <a:ext uri="{FF2B5EF4-FFF2-40B4-BE49-F238E27FC236}">
                  <a16:creationId xmlns:a16="http://schemas.microsoft.com/office/drawing/2014/main" id="{D0CF0441-8E16-8BC5-7B1B-D2AA564920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138" y="5833170"/>
              <a:ext cx="437271" cy="437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6350D7D-8448-D5D9-1ECE-4E2246DCFD3B}"/>
              </a:ext>
            </a:extLst>
          </p:cNvPr>
          <p:cNvGrpSpPr/>
          <p:nvPr/>
        </p:nvGrpSpPr>
        <p:grpSpPr>
          <a:xfrm>
            <a:off x="6125379" y="2706668"/>
            <a:ext cx="2485220" cy="1250113"/>
            <a:chOff x="6032592" y="3117858"/>
            <a:chExt cx="2485220" cy="1250113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B44F9A8-E780-F04A-CDDB-B31EE8C5C2C5}"/>
                </a:ext>
              </a:extLst>
            </p:cNvPr>
            <p:cNvCxnSpPr/>
            <p:nvPr/>
          </p:nvCxnSpPr>
          <p:spPr>
            <a:xfrm>
              <a:off x="6032592" y="3965825"/>
              <a:ext cx="585627" cy="0"/>
            </a:xfrm>
            <a:prstGeom prst="straightConnector1">
              <a:avLst/>
            </a:prstGeom>
            <a:ln w="85725" cap="sq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57FFDCE7-1504-1FEA-B4AE-5DFDF0A72D99}"/>
                </a:ext>
              </a:extLst>
            </p:cNvPr>
            <p:cNvSpPr/>
            <p:nvPr/>
          </p:nvSpPr>
          <p:spPr>
            <a:xfrm>
              <a:off x="6498397" y="3117858"/>
              <a:ext cx="644472" cy="60074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pic>
          <p:nvPicPr>
            <p:cNvPr id="27" name="Picture 30" descr="Cancel button - Free interface icons">
              <a:extLst>
                <a:ext uri="{FF2B5EF4-FFF2-40B4-BE49-F238E27FC236}">
                  <a16:creationId xmlns:a16="http://schemas.microsoft.com/office/drawing/2014/main" id="{219ED967-1DEA-928C-828A-F5449023F2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2329" y="3221302"/>
              <a:ext cx="396607" cy="396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931F504B-B979-9DBA-A58D-FB68E29A1617}"/>
                </a:ext>
              </a:extLst>
            </p:cNvPr>
            <p:cNvSpPr/>
            <p:nvPr/>
          </p:nvSpPr>
          <p:spPr>
            <a:xfrm>
              <a:off x="6933812" y="3587135"/>
              <a:ext cx="1584000" cy="780836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Terminate WF product X</a:t>
              </a:r>
            </a:p>
          </p:txBody>
        </p:sp>
      </p:grpSp>
      <p:sp>
        <p:nvSpPr>
          <p:cNvPr id="75" name="Folded Corner 74">
            <a:extLst>
              <a:ext uri="{FF2B5EF4-FFF2-40B4-BE49-F238E27FC236}">
                <a16:creationId xmlns:a16="http://schemas.microsoft.com/office/drawing/2014/main" id="{09DE8E9A-C1EB-EE5C-71E6-91C0E2E4B693}"/>
              </a:ext>
            </a:extLst>
          </p:cNvPr>
          <p:cNvSpPr/>
          <p:nvPr/>
        </p:nvSpPr>
        <p:spPr>
          <a:xfrm>
            <a:off x="8257213" y="1281597"/>
            <a:ext cx="2911530" cy="1208957"/>
          </a:xfrm>
          <a:prstGeom prst="foldedCorner">
            <a:avLst/>
          </a:prstGeom>
          <a:ln>
            <a:noFill/>
          </a:ln>
          <a:effectLst>
            <a:outerShdw blurRad="722652" dist="38100" dir="2208035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  <a:p>
            <a:pPr algn="ctr"/>
            <a:endParaRPr lang="en-NL" dirty="0"/>
          </a:p>
          <a:p>
            <a:pPr algn="ctr"/>
            <a:r>
              <a:rPr lang="en-NL" dirty="0"/>
              <a:t>“a service is an instance of a product, and called subscription”</a:t>
            </a:r>
          </a:p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4927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FF7A2B-1A7F-1BF6-B6C2-47248713B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800"/>
            <a:ext cx="4114800" cy="282157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Python API based on </a:t>
            </a:r>
            <a:r>
              <a:rPr lang="en-GB" sz="2000" dirty="0" err="1"/>
              <a:t>FastAPI</a:t>
            </a:r>
            <a:r>
              <a:rPr lang="en-GB" sz="2000" dirty="0"/>
              <a:t> and </a:t>
            </a:r>
            <a:r>
              <a:rPr lang="en-GB" sz="2000" dirty="0" err="1"/>
              <a:t>Pydantic</a:t>
            </a:r>
            <a:endParaRPr lang="en-GB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Rest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GraphQL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PostgreSQL database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EUI components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NextJS</a:t>
            </a:r>
            <a:endParaRPr lang="en-GB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Uniforms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80A97-A3AC-220B-0E95-BCF207224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5B554-2258-1DB9-7B8F-69051A06D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4DECE4-C170-9177-C8CE-7551567AC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orchestrator application architecture (basic)</a:t>
            </a:r>
            <a:endParaRPr lang="en-NL" dirty="0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12214E2-A8E7-7D92-8846-BAB57567168A}"/>
              </a:ext>
            </a:extLst>
          </p:cNvPr>
          <p:cNvSpPr/>
          <p:nvPr/>
        </p:nvSpPr>
        <p:spPr>
          <a:xfrm>
            <a:off x="7904748" y="5458958"/>
            <a:ext cx="1491916" cy="709864"/>
          </a:xfrm>
          <a:prstGeom prst="ca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PostgreSQL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8FA8614-E036-42A8-7EC6-7FCC32C37709}"/>
              </a:ext>
            </a:extLst>
          </p:cNvPr>
          <p:cNvSpPr/>
          <p:nvPr/>
        </p:nvSpPr>
        <p:spPr>
          <a:xfrm>
            <a:off x="7218949" y="4355433"/>
            <a:ext cx="2923672" cy="9384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Orchestrator-Core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678E32-56BD-C38D-36CB-5C2289AF8744}"/>
              </a:ext>
            </a:extLst>
          </p:cNvPr>
          <p:cNvSpPr/>
          <p:nvPr/>
        </p:nvSpPr>
        <p:spPr>
          <a:xfrm>
            <a:off x="7218949" y="3404936"/>
            <a:ext cx="1371598" cy="902369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GraphQL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CD6278E-7CD6-3B95-517C-96FE55AF52B3}"/>
              </a:ext>
            </a:extLst>
          </p:cNvPr>
          <p:cNvSpPr/>
          <p:nvPr/>
        </p:nvSpPr>
        <p:spPr>
          <a:xfrm>
            <a:off x="8710863" y="3404935"/>
            <a:ext cx="1371598" cy="9023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RestAPI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C43755D-FE95-BE16-E55C-2DB3EBE58FAD}"/>
              </a:ext>
            </a:extLst>
          </p:cNvPr>
          <p:cNvSpPr/>
          <p:nvPr/>
        </p:nvSpPr>
        <p:spPr>
          <a:xfrm>
            <a:off x="8356878" y="2228952"/>
            <a:ext cx="2177715" cy="1019833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GUI React Component Lib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CDD66C5-60AB-0F0D-CAF8-78C6279950F9}"/>
              </a:ext>
            </a:extLst>
          </p:cNvPr>
          <p:cNvSpPr/>
          <p:nvPr/>
        </p:nvSpPr>
        <p:spPr>
          <a:xfrm>
            <a:off x="6722698" y="1541427"/>
            <a:ext cx="3735697" cy="62529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NextJS (example implementation)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2F6A6AF-6BEE-65B2-16D6-F2A234BD36DB}"/>
              </a:ext>
            </a:extLst>
          </p:cNvPr>
          <p:cNvSpPr/>
          <p:nvPr/>
        </p:nvSpPr>
        <p:spPr>
          <a:xfrm>
            <a:off x="6744646" y="2265047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1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602C8E3-3E56-35C6-1FA4-7D7A9C43142A}"/>
              </a:ext>
            </a:extLst>
          </p:cNvPr>
          <p:cNvSpPr/>
          <p:nvPr/>
        </p:nvSpPr>
        <p:spPr>
          <a:xfrm>
            <a:off x="6744645" y="2585355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210BFB9-F86D-FD01-E165-B392599F2677}"/>
              </a:ext>
            </a:extLst>
          </p:cNvPr>
          <p:cNvSpPr/>
          <p:nvPr/>
        </p:nvSpPr>
        <p:spPr>
          <a:xfrm>
            <a:off x="6744645" y="2905664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3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077A54E-C15D-5F15-16B7-74A21912BABA}"/>
              </a:ext>
            </a:extLst>
          </p:cNvPr>
          <p:cNvSpPr/>
          <p:nvPr/>
        </p:nvSpPr>
        <p:spPr>
          <a:xfrm>
            <a:off x="6870032" y="3296954"/>
            <a:ext cx="3531160" cy="2056112"/>
          </a:xfrm>
          <a:prstGeom prst="roundRect">
            <a:avLst/>
          </a:prstGeom>
          <a:solidFill>
            <a:schemeClr val="accent2">
              <a:alpha val="164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</p:spTree>
    <p:extLst>
      <p:ext uri="{BB962C8B-B14F-4D97-AF65-F5344CB8AC3E}">
        <p14:creationId xmlns:p14="http://schemas.microsoft.com/office/powerpoint/2010/main" val="344538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5D5685-22B3-ED7F-6717-F1A2CA816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063" y="1659980"/>
            <a:ext cx="4726578" cy="367136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Python API based on </a:t>
            </a:r>
            <a:r>
              <a:rPr lang="en-GB" sz="2000" dirty="0" err="1"/>
              <a:t>FastAPI</a:t>
            </a:r>
            <a:r>
              <a:rPr lang="en-GB" sz="2000" dirty="0"/>
              <a:t> and </a:t>
            </a:r>
            <a:r>
              <a:rPr lang="en-GB" sz="2000" dirty="0" err="1"/>
              <a:t>Pydantic</a:t>
            </a:r>
            <a:endParaRPr lang="en-GB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Rest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GraphQL</a:t>
            </a:r>
            <a:endParaRPr lang="en-GB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Celery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PostgreSQL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Redis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EUI components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NextJS</a:t>
            </a:r>
            <a:endParaRPr lang="en-GB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Uniforms</a:t>
            </a:r>
          </a:p>
          <a:p>
            <a:endParaRPr lang="en-NL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FCD3DC-5080-5FCA-71E7-CC5D004B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28919-BB8C-7FC1-5E7B-4A108C57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647C3B-0EE5-6B4B-8916-9ABD335A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orchestrator application architecture (at scale)</a:t>
            </a:r>
            <a:endParaRPr lang="en-NL" dirty="0"/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3BA79A37-8D90-0D2C-C12C-E8A01C7F19BE}"/>
              </a:ext>
            </a:extLst>
          </p:cNvPr>
          <p:cNvSpPr/>
          <p:nvPr/>
        </p:nvSpPr>
        <p:spPr>
          <a:xfrm>
            <a:off x="9687324" y="4573983"/>
            <a:ext cx="1491916" cy="709864"/>
          </a:xfrm>
          <a:prstGeom prst="ca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PostgreSQL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3A2EED0-A29C-2A99-3D43-AA5DB4DDC075}"/>
              </a:ext>
            </a:extLst>
          </p:cNvPr>
          <p:cNvSpPr/>
          <p:nvPr/>
        </p:nvSpPr>
        <p:spPr>
          <a:xfrm>
            <a:off x="7464382" y="3776558"/>
            <a:ext cx="3297549" cy="5684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Orchestrator-Core API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D6140A4-77E9-3A18-BAF2-AD67A6890C43}"/>
              </a:ext>
            </a:extLst>
          </p:cNvPr>
          <p:cNvSpPr/>
          <p:nvPr/>
        </p:nvSpPr>
        <p:spPr>
          <a:xfrm>
            <a:off x="7405122" y="2826061"/>
            <a:ext cx="1215188" cy="902369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GraphQL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D3C736F-4020-8A83-6F8B-47D92C8734EB}"/>
              </a:ext>
            </a:extLst>
          </p:cNvPr>
          <p:cNvSpPr/>
          <p:nvPr/>
        </p:nvSpPr>
        <p:spPr>
          <a:xfrm>
            <a:off x="8644373" y="2826060"/>
            <a:ext cx="2009274" cy="90236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RestAPI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DE67E97-C67D-8F6C-F450-A00EE5EA0FE1}"/>
              </a:ext>
            </a:extLst>
          </p:cNvPr>
          <p:cNvSpPr/>
          <p:nvPr/>
        </p:nvSpPr>
        <p:spPr>
          <a:xfrm>
            <a:off x="8716563" y="1660418"/>
            <a:ext cx="2177715" cy="1019833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GUI React Component Lib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3072EC2-F1D9-FD83-2F92-9154A07EC76C}"/>
              </a:ext>
            </a:extLst>
          </p:cNvPr>
          <p:cNvSpPr/>
          <p:nvPr/>
        </p:nvSpPr>
        <p:spPr>
          <a:xfrm>
            <a:off x="7104331" y="974012"/>
            <a:ext cx="3735697" cy="62529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NextJS (example implementation)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DE5329A-6102-9622-B84D-C84ACBE7B95C}"/>
              </a:ext>
            </a:extLst>
          </p:cNvPr>
          <p:cNvSpPr/>
          <p:nvPr/>
        </p:nvSpPr>
        <p:spPr>
          <a:xfrm>
            <a:off x="7104331" y="1684482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1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1EFDF27-D88F-EF58-FF78-8D60057FCB1E}"/>
              </a:ext>
            </a:extLst>
          </p:cNvPr>
          <p:cNvSpPr/>
          <p:nvPr/>
        </p:nvSpPr>
        <p:spPr>
          <a:xfrm>
            <a:off x="7104330" y="1992759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2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B262844-ADA7-47A1-88C3-2EF94D6135BC}"/>
              </a:ext>
            </a:extLst>
          </p:cNvPr>
          <p:cNvSpPr/>
          <p:nvPr/>
        </p:nvSpPr>
        <p:spPr>
          <a:xfrm>
            <a:off x="7104330" y="2301036"/>
            <a:ext cx="1503947" cy="2508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JS lib 3</a:t>
            </a: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1301899A-36A0-3C13-9856-42E5C3F32FCA}"/>
              </a:ext>
            </a:extLst>
          </p:cNvPr>
          <p:cNvSpPr/>
          <p:nvPr/>
        </p:nvSpPr>
        <p:spPr>
          <a:xfrm>
            <a:off x="7727073" y="4573586"/>
            <a:ext cx="1491916" cy="709864"/>
          </a:xfrm>
          <a:prstGeom prst="ca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Redis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F5A9CA8-2020-10B1-5C4E-530E6B0775B1}"/>
              </a:ext>
            </a:extLst>
          </p:cNvPr>
          <p:cNvSpPr/>
          <p:nvPr/>
        </p:nvSpPr>
        <p:spPr>
          <a:xfrm>
            <a:off x="7464382" y="5339516"/>
            <a:ext cx="1918142" cy="3920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57C411C-2C17-6081-04E6-C7AADD870C51}"/>
              </a:ext>
            </a:extLst>
          </p:cNvPr>
          <p:cNvSpPr/>
          <p:nvPr/>
        </p:nvSpPr>
        <p:spPr>
          <a:xfrm>
            <a:off x="7616782" y="5491916"/>
            <a:ext cx="1918142" cy="3920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77D3A58-4B76-F96E-506A-65C02811C7DA}"/>
              </a:ext>
            </a:extLst>
          </p:cNvPr>
          <p:cNvSpPr/>
          <p:nvPr/>
        </p:nvSpPr>
        <p:spPr>
          <a:xfrm>
            <a:off x="7769182" y="5644316"/>
            <a:ext cx="1918142" cy="3920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A40E55B-FADE-A57C-3125-7A0337AA5357}"/>
              </a:ext>
            </a:extLst>
          </p:cNvPr>
          <p:cNvSpPr/>
          <p:nvPr/>
        </p:nvSpPr>
        <p:spPr>
          <a:xfrm>
            <a:off x="7921582" y="5796716"/>
            <a:ext cx="1918142" cy="3920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NL" sz="1600" dirty="0"/>
              <a:t>Workers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D68C418-D193-A238-A5B8-650A7E4A30DD}"/>
              </a:ext>
            </a:extLst>
          </p:cNvPr>
          <p:cNvSpPr/>
          <p:nvPr/>
        </p:nvSpPr>
        <p:spPr>
          <a:xfrm>
            <a:off x="7104331" y="2728093"/>
            <a:ext cx="3919499" cy="1701508"/>
          </a:xfrm>
          <a:prstGeom prst="roundRect">
            <a:avLst/>
          </a:prstGeom>
          <a:solidFill>
            <a:schemeClr val="accent2">
              <a:alpha val="164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</p:spTree>
    <p:extLst>
      <p:ext uri="{BB962C8B-B14F-4D97-AF65-F5344CB8AC3E}">
        <p14:creationId xmlns:p14="http://schemas.microsoft.com/office/powerpoint/2010/main" val="2442038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B75CB5-420A-5C4F-E1BB-BA81B595E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F5F5B4-75BE-99CF-DEA9-90B6CC8A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00836-CE7B-141A-2AF8-E7228BB8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5957E4-6D3F-EC6C-12D7-65D55148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Example Software Architecture @SURF</a:t>
            </a:r>
          </a:p>
        </p:txBody>
      </p:sp>
      <p:pic>
        <p:nvPicPr>
          <p:cNvPr id="6" name="Picture 5" descr="A diagram of a network diagram&#10;&#10;Description automatically generated">
            <a:extLst>
              <a:ext uri="{FF2B5EF4-FFF2-40B4-BE49-F238E27FC236}">
                <a16:creationId xmlns:a16="http://schemas.microsoft.com/office/drawing/2014/main" id="{B7212EBF-E2A4-D35D-11AA-116C1BE26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733872"/>
            <a:ext cx="10924469" cy="53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0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65B17-CA34-83D9-7368-2B387FE97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 dirty="0"/>
          </a:p>
          <a:p>
            <a:r>
              <a:rPr lang="en-NL" dirty="0"/>
              <a:t>Orchestrator UI</a:t>
            </a:r>
          </a:p>
          <a:p>
            <a:r>
              <a:rPr lang="en-NL" dirty="0"/>
              <a:t>Creating a Service</a:t>
            </a:r>
          </a:p>
          <a:p>
            <a:r>
              <a:rPr lang="en-NL" dirty="0"/>
              <a:t>Network Dashboard integration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FD48E1-38ED-2C5C-6289-B75F8381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51B60-1F08-DECC-63F2-D74D0A59A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E68A00-39B5-69D9-6FF8-F45CC6305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910947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D12C64-A21C-DF80-019A-E89C5B16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948352"/>
          </a:xfrm>
        </p:spPr>
        <p:txBody>
          <a:bodyPr/>
          <a:lstStyle/>
          <a:p>
            <a:r>
              <a:rPr lang="en-NL" dirty="0"/>
              <a:t>Orchestrator-core is a highly opionated framework</a:t>
            </a:r>
          </a:p>
          <a:p>
            <a:pPr lvl="1"/>
            <a:r>
              <a:rPr lang="en-NL" dirty="0"/>
              <a:t>This enables you to focus on the heavy lifting: writing the integrations (90% of the work)</a:t>
            </a:r>
          </a:p>
          <a:p>
            <a:pPr lvl="1"/>
            <a:r>
              <a:rPr lang="en-NL" dirty="0"/>
              <a:t>You only need to know Python</a:t>
            </a:r>
          </a:p>
          <a:p>
            <a:r>
              <a:rPr lang="en-NL" dirty="0"/>
              <a:t>Compared to other workflow engines like Camunda and Airflow it has less features</a:t>
            </a:r>
          </a:p>
          <a:p>
            <a:pPr lvl="1"/>
            <a:r>
              <a:rPr lang="en-NL" dirty="0"/>
              <a:t>But it is also less complex. No DAG support </a:t>
            </a:r>
            <a:r>
              <a:rPr lang="en-NL" dirty="0">
                <a:sym typeface="Wingdings" pitchFamily="2" charset="2"/>
              </a:rPr>
              <a:t></a:t>
            </a:r>
            <a:endParaRPr lang="en-NL" dirty="0"/>
          </a:p>
          <a:p>
            <a:r>
              <a:rPr lang="en-NL" dirty="0"/>
              <a:t>Built around the notion of a product portfolio and service offering, not about a business process</a:t>
            </a:r>
          </a:p>
          <a:p>
            <a:r>
              <a:rPr lang="en-NL" dirty="0"/>
              <a:t>Forces you to think about how users will interact with the system</a:t>
            </a:r>
          </a:p>
          <a:p>
            <a:r>
              <a:rPr lang="en-NL" b="1" dirty="0"/>
              <a:t>In our experience, has enough features to get the job done</a:t>
            </a:r>
          </a:p>
          <a:p>
            <a:endParaRPr lang="en-NL" dirty="0"/>
          </a:p>
          <a:p>
            <a:pPr lvl="1"/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750A0-9D4E-7910-4DC7-A8C7F5FA9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66517-3D6A-7D58-18AF-1D7185EA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E4F1BB-75C7-3DA2-305C-8413968E0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Workflow Orchestrator vs Other workflow engines</a:t>
            </a:r>
          </a:p>
        </p:txBody>
      </p:sp>
    </p:spTree>
    <p:extLst>
      <p:ext uri="{BB962C8B-B14F-4D97-AF65-F5344CB8AC3E}">
        <p14:creationId xmlns:p14="http://schemas.microsoft.com/office/powerpoint/2010/main" val="323139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27B0-84AD-1DF2-7E4E-F5A958F6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3217A-656F-8944-FE05-A2BB541A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65D253-DD0C-AE0C-ECE1-738410D06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E461B16-9C6F-72C2-F722-EF8A6DF30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09840"/>
              </p:ext>
            </p:extLst>
          </p:nvPr>
        </p:nvGraphicFramePr>
        <p:xfrm>
          <a:off x="1163682" y="801520"/>
          <a:ext cx="9864633" cy="5254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880">
                  <a:extLst>
                    <a:ext uri="{9D8B030D-6E8A-4147-A177-3AD203B41FA5}">
                      <a16:colId xmlns:a16="http://schemas.microsoft.com/office/drawing/2014/main" val="737723831"/>
                    </a:ext>
                  </a:extLst>
                </a:gridCol>
                <a:gridCol w="7669753">
                  <a:extLst>
                    <a:ext uri="{9D8B030D-6E8A-4147-A177-3AD203B41FA5}">
                      <a16:colId xmlns:a16="http://schemas.microsoft.com/office/drawing/2014/main" val="8692565"/>
                    </a:ext>
                  </a:extLst>
                </a:gridCol>
              </a:tblGrid>
              <a:tr h="399111">
                <a:tc>
                  <a:txBody>
                    <a:bodyPr/>
                    <a:lstStyle/>
                    <a:p>
                      <a:r>
                        <a:rPr lang="en-NL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346283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9:00 – 9:45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Introduction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501196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9:45 – 10:00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History of the Project @SURF and @Geant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08754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10:00 – 10:45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Workshop software overview and environment Setup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6585331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10:45 – 11:15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927336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11:14 - 11:45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Automation vs Orchestration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905608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11:45 +/- 12:00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How do workflows work?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519179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12:00 – 13:15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Lunch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031754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13:15 – 14:30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Workshop exercises: Python, Docker &amp; Containerlab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359541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14:30 – 15:00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601600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15:00 – 16:15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Integration of OSS and BSS into your workflow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175607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16:15 – 16:45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Where do you go from here?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272817"/>
                  </a:ext>
                </a:extLst>
              </a:tr>
              <a:tr h="404654">
                <a:tc>
                  <a:txBody>
                    <a:bodyPr/>
                    <a:lstStyle/>
                    <a:p>
                      <a:r>
                        <a:rPr lang="en-NL" dirty="0"/>
                        <a:t>16:45 – 17:00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Wrap-up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16293"/>
                  </a:ext>
                </a:extLst>
              </a:tr>
            </a:tbl>
          </a:graphicData>
        </a:graphic>
      </p:graphicFrame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329579D-4237-418B-7263-9C65B81E9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934212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767" y="1122363"/>
            <a:ext cx="10023676" cy="2387600"/>
          </a:xfrm>
        </p:spPr>
        <p:txBody>
          <a:bodyPr/>
          <a:lstStyle/>
          <a:p>
            <a:pPr algn="l"/>
            <a:r>
              <a:rPr lang="en-US" dirty="0"/>
              <a:t>History of the Orchestrator @SURF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767" y="409244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Peter Boers – SURF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63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D12C64-A21C-DF80-019A-E89C5B16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948352"/>
          </a:xfrm>
        </p:spPr>
        <p:txBody>
          <a:bodyPr/>
          <a:lstStyle/>
          <a:p>
            <a:r>
              <a:rPr lang="en-NL" dirty="0"/>
              <a:t>SURF is the Dutch National Research and Education Network</a:t>
            </a:r>
          </a:p>
          <a:p>
            <a:pPr lvl="1"/>
            <a:r>
              <a:rPr lang="en-NL" dirty="0"/>
              <a:t>Eduroam</a:t>
            </a:r>
          </a:p>
          <a:p>
            <a:pPr lvl="1"/>
            <a:r>
              <a:rPr lang="en-NL" dirty="0"/>
              <a:t>Provides internet access to +/- 8% of the Dutch population daily</a:t>
            </a:r>
          </a:p>
          <a:p>
            <a:r>
              <a:rPr lang="en-NL" dirty="0"/>
              <a:t>Total network throughput, around 1 TB/s</a:t>
            </a:r>
          </a:p>
          <a:p>
            <a:r>
              <a:rPr lang="en-NL" dirty="0"/>
              <a:t>Connectivity services</a:t>
            </a:r>
          </a:p>
          <a:p>
            <a:r>
              <a:rPr lang="en-NL" dirty="0"/>
              <a:t>Security Services</a:t>
            </a:r>
          </a:p>
          <a:p>
            <a:r>
              <a:rPr lang="en-NL" dirty="0"/>
              <a:t>Procurment</a:t>
            </a:r>
          </a:p>
          <a:p>
            <a:r>
              <a:rPr lang="en-NL" dirty="0"/>
              <a:t>HPC</a:t>
            </a:r>
          </a:p>
          <a:p>
            <a:pPr lvl="1"/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750A0-9D4E-7910-4DC7-A8C7F5FA9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66517-3D6A-7D58-18AF-1D7185EA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E4F1BB-75C7-3DA2-305C-8413968E0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SURF?</a:t>
            </a:r>
          </a:p>
        </p:txBody>
      </p:sp>
    </p:spTree>
    <p:extLst>
      <p:ext uri="{BB962C8B-B14F-4D97-AF65-F5344CB8AC3E}">
        <p14:creationId xmlns:p14="http://schemas.microsoft.com/office/powerpoint/2010/main" val="1637516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CDF8D-EB0A-B22A-A2E9-24A4E9891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SURF’s current automation journey started in 2016</a:t>
            </a:r>
          </a:p>
          <a:p>
            <a:pPr lvl="1"/>
            <a:r>
              <a:rPr lang="en-NL" dirty="0"/>
              <a:t>Ambition was to fully automate the provisioning of SURFnet8</a:t>
            </a:r>
          </a:p>
          <a:p>
            <a:r>
              <a:rPr lang="en-NL" dirty="0"/>
              <a:t>The project started by evaluating workflow engines</a:t>
            </a:r>
          </a:p>
          <a:p>
            <a:pPr lvl="1"/>
            <a:r>
              <a:rPr lang="en-NL" dirty="0"/>
              <a:t>Activiti</a:t>
            </a:r>
          </a:p>
          <a:p>
            <a:r>
              <a:rPr lang="en-NL" dirty="0"/>
              <a:t>Defining sources of Truth</a:t>
            </a:r>
          </a:p>
          <a:p>
            <a:r>
              <a:rPr lang="en-NL" dirty="0"/>
              <a:t>Reviewing the data architecture and processes</a:t>
            </a:r>
          </a:p>
          <a:p>
            <a:r>
              <a:rPr lang="en-NL" dirty="0"/>
              <a:t>“Defining our ideal business process”</a:t>
            </a:r>
          </a:p>
          <a:p>
            <a:endParaRPr lang="en-NL" dirty="0"/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80E8C6-453B-41CF-B4AD-9096C8DAE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F68EF-CE3C-5F8B-DC8A-751C2D1E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E28A224-F8C5-F114-DEF0-20FC01F8C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Humble Beginnings</a:t>
            </a:r>
          </a:p>
        </p:txBody>
      </p:sp>
    </p:spTree>
    <p:extLst>
      <p:ext uri="{BB962C8B-B14F-4D97-AF65-F5344CB8AC3E}">
        <p14:creationId xmlns:p14="http://schemas.microsoft.com/office/powerpoint/2010/main" val="2742923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child in a suit&#10;&#10;Description automatically generated">
            <a:extLst>
              <a:ext uri="{FF2B5EF4-FFF2-40B4-BE49-F238E27FC236}">
                <a16:creationId xmlns:a16="http://schemas.microsoft.com/office/drawing/2014/main" id="{AFCDFEA5-BD38-A659-AC65-E5856F55DB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8472" y="1468516"/>
            <a:ext cx="4345220" cy="434522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B3C393-CAD9-127C-2B11-0E2C2ED4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54A32-4472-9993-06CF-DBAF70030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CF1F3E-A78E-808A-62B4-14F8DB734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ECD97506-67FF-0586-CD2C-85EC1D092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1" b="5511"/>
          <a:stretch>
            <a:fillRect/>
          </a:stretch>
        </p:blipFill>
        <p:spPr>
          <a:xfrm>
            <a:off x="1003982" y="681037"/>
            <a:ext cx="5293872" cy="5684142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03038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BA8D27-FB2A-7085-251E-37E62CBF8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First version of the Orchestrator was built as a PoC in one month at the end of 2017</a:t>
            </a:r>
          </a:p>
          <a:p>
            <a:pPr lvl="1"/>
            <a:r>
              <a:rPr lang="en-NL" dirty="0"/>
              <a:t>At it’s core still part of the code-base today</a:t>
            </a:r>
          </a:p>
          <a:p>
            <a:r>
              <a:rPr lang="en-NL" dirty="0"/>
              <a:t>Many iterations later we went into production early 2018 by importing our previous network</a:t>
            </a:r>
          </a:p>
          <a:p>
            <a:pPr lvl="1"/>
            <a:r>
              <a:rPr lang="en-NL" dirty="0"/>
              <a:t>Data cleanup and validation</a:t>
            </a:r>
          </a:p>
          <a:p>
            <a:r>
              <a:rPr lang="en-NL" dirty="0"/>
              <a:t>Re-implementing our business processes and products to better reflect reality</a:t>
            </a:r>
          </a:p>
          <a:p>
            <a:r>
              <a:rPr lang="en-NL" dirty="0"/>
              <a:t>Build our networkdashboard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984A3A-77C3-81BB-A6CA-7F5CEFF6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C1F1B-FF24-0D66-D48D-0323C36DE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E9D5FF-AFD6-2A24-632D-F7BE1EB3B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Throw everything away and start again</a:t>
            </a:r>
          </a:p>
        </p:txBody>
      </p:sp>
    </p:spTree>
    <p:extLst>
      <p:ext uri="{BB962C8B-B14F-4D97-AF65-F5344CB8AC3E}">
        <p14:creationId xmlns:p14="http://schemas.microsoft.com/office/powerpoint/2010/main" val="32604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0865E-BF13-1943-BC7A-BDC2EA93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Validations…..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653526-AF68-6F41-9C8C-316CFCBA7D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4AD47-2201-7346-AFCE-E05D27821D1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ACF63-B266-5A4D-A65B-9700E0923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25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BFD3B8-02BA-6541-A2F0-FF52E29CC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69" y="3553856"/>
            <a:ext cx="5283290" cy="19883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2D4ECC-9936-804B-906C-DBD349793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956" y="1596088"/>
            <a:ext cx="8043658" cy="2951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F0FFCA-ED7A-8347-91AB-F809A4B5EA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81" y="993547"/>
            <a:ext cx="40259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6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BA2E40-58E9-778D-4712-FEC0E5B01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L" dirty="0"/>
              <a:t>The development pace was too slow:</a:t>
            </a:r>
          </a:p>
          <a:p>
            <a:pPr lvl="1"/>
            <a:r>
              <a:rPr lang="en-GB" dirty="0"/>
              <a:t>I</a:t>
            </a:r>
            <a:r>
              <a:rPr lang="en-NL" dirty="0"/>
              <a:t>mplementing a new product needed to come down from </a:t>
            </a:r>
            <a:r>
              <a:rPr lang="en-NL" b="1" dirty="0"/>
              <a:t>6 months </a:t>
            </a:r>
            <a:r>
              <a:rPr lang="en-NL" dirty="0"/>
              <a:t>to 6 weeks.</a:t>
            </a:r>
          </a:p>
          <a:p>
            <a:r>
              <a:rPr lang="en-NL" dirty="0"/>
              <a:t>Introduction of Domain models.</a:t>
            </a:r>
          </a:p>
          <a:p>
            <a:r>
              <a:rPr lang="en-NL" dirty="0"/>
              <a:t>From 90 products back to 25</a:t>
            </a:r>
          </a:p>
          <a:p>
            <a:pPr lvl="1"/>
            <a:r>
              <a:rPr lang="en-GB" dirty="0"/>
              <a:t>S</a:t>
            </a:r>
            <a:r>
              <a:rPr lang="en-NL" dirty="0"/>
              <a:t>treamlining process and product modelling</a:t>
            </a:r>
          </a:p>
          <a:p>
            <a:r>
              <a:rPr lang="en-NL" dirty="0"/>
              <a:t>On critical path to out migration to SURFnet8</a:t>
            </a:r>
          </a:p>
          <a:p>
            <a:pPr lvl="1"/>
            <a:r>
              <a:rPr lang="en-GB" dirty="0"/>
              <a:t>A</a:t>
            </a:r>
            <a:r>
              <a:rPr lang="en-NL" dirty="0"/>
              <a:t>.k.a critical stakeholder buy in</a:t>
            </a:r>
          </a:p>
          <a:p>
            <a:r>
              <a:rPr lang="en-NL" dirty="0"/>
              <a:t>Onboarding of ESnet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8D96E-0872-9CC9-1569-80C853D3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88B0D-F858-46B8-0DA2-6B836B3E0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76612A-0AD7-BF37-4743-D1848137B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778" y="0"/>
            <a:ext cx="9875520" cy="681037"/>
          </a:xfrm>
        </p:spPr>
        <p:txBody>
          <a:bodyPr>
            <a:normAutofit fontScale="90000"/>
          </a:bodyPr>
          <a:lstStyle/>
          <a:p>
            <a:r>
              <a:rPr lang="en-NL" dirty="0"/>
              <a:t>Late 2018 - 2020 From legacy to service oriented abstractions</a:t>
            </a:r>
          </a:p>
        </p:txBody>
      </p:sp>
    </p:spTree>
    <p:extLst>
      <p:ext uri="{BB962C8B-B14F-4D97-AF65-F5344CB8AC3E}">
        <p14:creationId xmlns:p14="http://schemas.microsoft.com/office/powerpoint/2010/main" val="2576212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BA2E40-58E9-778D-4712-FEC0E5B01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Establishment of the Workflow Orchestrator program</a:t>
            </a:r>
          </a:p>
          <a:p>
            <a:r>
              <a:rPr lang="en-US" dirty="0"/>
              <a:t>More and more complex products</a:t>
            </a:r>
          </a:p>
          <a:p>
            <a:r>
              <a:rPr lang="en-US" dirty="0"/>
              <a:t>Cross-domain orchestration</a:t>
            </a:r>
          </a:p>
          <a:p>
            <a:pPr lvl="1"/>
            <a:r>
              <a:rPr lang="en-US" dirty="0"/>
              <a:t>Firewalls</a:t>
            </a:r>
          </a:p>
          <a:p>
            <a:pPr lvl="1"/>
            <a:r>
              <a:rPr lang="en-US" dirty="0"/>
              <a:t>Optical services</a:t>
            </a:r>
          </a:p>
          <a:p>
            <a:pPr lvl="1"/>
            <a:r>
              <a:rPr lang="en-US" dirty="0"/>
              <a:t>Wireless</a:t>
            </a:r>
          </a:p>
          <a:p>
            <a:r>
              <a:rPr lang="en-US" dirty="0"/>
              <a:t>International Collaboration</a:t>
            </a:r>
          </a:p>
          <a:p>
            <a:r>
              <a:rPr lang="en-US" dirty="0"/>
              <a:t>Autcon1 !</a:t>
            </a:r>
            <a:endParaRPr lang="en-NL" dirty="0"/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78D96E-0872-9CC9-1569-80C853D3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88B0D-F858-46B8-0DA2-6B836B3E0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76612A-0AD7-BF37-4743-D1848137B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778" y="0"/>
            <a:ext cx="9875520" cy="681037"/>
          </a:xfrm>
        </p:spPr>
        <p:txBody>
          <a:bodyPr>
            <a:normAutofit/>
          </a:bodyPr>
          <a:lstStyle/>
          <a:p>
            <a:r>
              <a:rPr lang="en-NL" dirty="0"/>
              <a:t>2020-now Iterating and growing</a:t>
            </a:r>
          </a:p>
        </p:txBody>
      </p:sp>
    </p:spTree>
    <p:extLst>
      <p:ext uri="{BB962C8B-B14F-4D97-AF65-F5344CB8AC3E}">
        <p14:creationId xmlns:p14="http://schemas.microsoft.com/office/powerpoint/2010/main" val="4501928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650549-2319-3E69-E578-3761E7DCC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5327174"/>
          </a:xfrm>
        </p:spPr>
        <p:txBody>
          <a:bodyPr>
            <a:normAutofit/>
          </a:bodyPr>
          <a:lstStyle/>
          <a:p>
            <a:r>
              <a:rPr lang="en-NL" dirty="0"/>
              <a:t>Most difficult part is stakeholder buy in</a:t>
            </a:r>
          </a:p>
          <a:p>
            <a:pPr lvl="1"/>
            <a:r>
              <a:rPr lang="en-NL" dirty="0"/>
              <a:t>How do you convince people to use your system</a:t>
            </a:r>
          </a:p>
          <a:p>
            <a:r>
              <a:rPr lang="en-NL" dirty="0"/>
              <a:t>Closing the loop is very difficult</a:t>
            </a:r>
          </a:p>
          <a:p>
            <a:pPr lvl="1"/>
            <a:r>
              <a:rPr lang="en-NL" dirty="0"/>
              <a:t>Validations are key</a:t>
            </a:r>
          </a:p>
          <a:p>
            <a:r>
              <a:rPr lang="en-NL" dirty="0"/>
              <a:t>Human error in creating configuration is reduced to 0%</a:t>
            </a:r>
          </a:p>
          <a:p>
            <a:r>
              <a:rPr lang="en-NL" dirty="0"/>
              <a:t>Reaching 100% coverage is difficult, keeping 100% coverage is easy</a:t>
            </a:r>
          </a:p>
          <a:p>
            <a:r>
              <a:rPr lang="en-NL" dirty="0"/>
              <a:t>Once everything is Orchestrated, you don’t want to do it any other way – you need to make it an integral part of service delivery, service design and customer experience</a:t>
            </a:r>
          </a:p>
          <a:p>
            <a:r>
              <a:rPr lang="en-NL" dirty="0"/>
              <a:t>The heavy lifting is done in the integration – 90-95% of the work.</a:t>
            </a:r>
          </a:p>
          <a:p>
            <a:pPr lvl="1"/>
            <a:r>
              <a:rPr lang="en-NL" dirty="0"/>
              <a:t>It doesn’t matter what orchestrator you use –</a:t>
            </a:r>
          </a:p>
          <a:p>
            <a:pPr lvl="2"/>
            <a:r>
              <a:rPr lang="en-NL" dirty="0"/>
              <a:t>But the workflow orchestrator is the best ;)</a:t>
            </a:r>
          </a:p>
          <a:p>
            <a:pPr lvl="1"/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FCFC6-ECAB-56DE-1929-7970FE698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A7C89-30B3-FD4D-590A-FEFCB10D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F24496-B23A-41E0-FCE2-0069175C9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did we learn?</a:t>
            </a:r>
          </a:p>
        </p:txBody>
      </p:sp>
    </p:spTree>
    <p:extLst>
      <p:ext uri="{BB962C8B-B14F-4D97-AF65-F5344CB8AC3E}">
        <p14:creationId xmlns:p14="http://schemas.microsoft.com/office/powerpoint/2010/main" val="394544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6B0774-BE15-8B5A-9628-015FB9FF4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249877"/>
            <a:ext cx="10515600" cy="2766260"/>
          </a:xfrm>
        </p:spPr>
        <p:txBody>
          <a:bodyPr/>
          <a:lstStyle/>
          <a:p>
            <a:r>
              <a:rPr lang="en-NL" dirty="0"/>
              <a:t>Peter Boers: Software Architect, responsible for the Automation &amp; Orchestration stack @SURF and Tech Lead of the workflow orchestrator program</a:t>
            </a:r>
          </a:p>
          <a:p>
            <a:r>
              <a:rPr lang="en-NL" dirty="0"/>
              <a:t>Simone Spinelli: Software Architect and responsible for the Automation &amp; Orchestration stack at @Geant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156D09-0C90-96FB-D479-AD31B6E3C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72FCA-4F9D-07A0-3249-49F027EFC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F60B0A-CE54-C389-D891-FA9D84989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149" y="-50961"/>
            <a:ext cx="8517699" cy="681037"/>
          </a:xfrm>
        </p:spPr>
        <p:txBody>
          <a:bodyPr/>
          <a:lstStyle/>
          <a:p>
            <a:r>
              <a:rPr lang="en-NL" dirty="0"/>
              <a:t>Who are we?</a:t>
            </a:r>
          </a:p>
        </p:txBody>
      </p:sp>
    </p:spTree>
    <p:extLst>
      <p:ext uri="{BB962C8B-B14F-4D97-AF65-F5344CB8AC3E}">
        <p14:creationId xmlns:p14="http://schemas.microsoft.com/office/powerpoint/2010/main" val="349168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EE4FB9-1EC1-2D55-E647-75F454BDF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Migiel de Vos: Team lead Network development @SURF, chair of the workflow orchestrator program</a:t>
            </a:r>
          </a:p>
          <a:p>
            <a:r>
              <a:rPr lang="en-NL" dirty="0"/>
              <a:t>Wouter Huisman: Business Developer and Product Owner of the workflow orchestrator @ SURF</a:t>
            </a:r>
          </a:p>
          <a:p>
            <a:r>
              <a:rPr lang="en-NL" dirty="0"/>
              <a:t>Arthur Nieuwland: Software Engineer/DevOps engineer @SURF and responsible for SURF network dashboard</a:t>
            </a:r>
          </a:p>
          <a:p>
            <a:r>
              <a:rPr lang="en-NL" dirty="0"/>
              <a:t>Karel van Klink: Software Engineer @Geant</a:t>
            </a:r>
          </a:p>
          <a:p>
            <a:r>
              <a:rPr lang="en-NL" dirty="0"/>
              <a:t>Mohammad Torkashvand: Software Engineer @Geant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57516-46ED-0FD6-61D2-CAB4B415C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78CA3-7D12-8761-79EB-BAAC6729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926AA2-B68B-E05C-A873-F4F719373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Who are we? (2)</a:t>
            </a:r>
          </a:p>
        </p:txBody>
      </p:sp>
    </p:spTree>
    <p:extLst>
      <p:ext uri="{BB962C8B-B14F-4D97-AF65-F5344CB8AC3E}">
        <p14:creationId xmlns:p14="http://schemas.microsoft.com/office/powerpoint/2010/main" val="3794840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6EB593C4-9A34-E460-56F4-D4AEA43AF2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037" y="681037"/>
            <a:ext cx="5445738" cy="5445738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3CCCB3-993E-719E-D6BA-156652F2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998D8-36E9-98F2-AC11-516FA3212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5C55FB-A7C1-A55C-4937-6542DD3BF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Let’s get to know eachother (Menti)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96F0FB-5DF9-4499-0DFA-142060F3502A}"/>
              </a:ext>
            </a:extLst>
          </p:cNvPr>
          <p:cNvSpPr txBox="1"/>
          <p:nvPr/>
        </p:nvSpPr>
        <p:spPr>
          <a:xfrm>
            <a:off x="7511143" y="2690949"/>
            <a:ext cx="2635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https://www.menti.com/</a:t>
            </a:r>
            <a:endParaRPr lang="en-GB" dirty="0"/>
          </a:p>
          <a:p>
            <a:r>
              <a:rPr lang="en-GB" dirty="0"/>
              <a:t>Code: 5840 7513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9487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3E767D-C978-24D4-C6BE-D8DC1CF31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804660"/>
          </a:xfrm>
        </p:spPr>
        <p:txBody>
          <a:bodyPr/>
          <a:lstStyle/>
          <a:p>
            <a:r>
              <a:rPr lang="en-NL" dirty="0"/>
              <a:t>The goal of this workshop is to have a reasonable understanding of the Workflow Orchestrator software, and how it can help you orchestrate service.</a:t>
            </a:r>
          </a:p>
          <a:p>
            <a:r>
              <a:rPr lang="en-NL" dirty="0"/>
              <a:t>Service modelling: Lines of configuration versus Services to end users</a:t>
            </a:r>
          </a:p>
          <a:p>
            <a:r>
              <a:rPr lang="en-NL" dirty="0"/>
              <a:t>A global understanding of the workflow engine</a:t>
            </a:r>
          </a:p>
          <a:p>
            <a:r>
              <a:rPr lang="en-NL" dirty="0"/>
              <a:t>Have an idea of how to integrate an OSS/BSS software in your business process and how you could define sources of truth</a:t>
            </a:r>
          </a:p>
          <a:p>
            <a:r>
              <a:rPr lang="en-NL" dirty="0"/>
              <a:t>Learn from other organisations and discuss Automation and Orchestration use cases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409455-A215-546A-6F99-8DAA08A56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646FD-D412-14DF-8637-5A43ABED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C9AC9AB-921D-FD84-37A8-B7887DAE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Goals of this workshop</a:t>
            </a:r>
          </a:p>
        </p:txBody>
      </p:sp>
    </p:spTree>
    <p:extLst>
      <p:ext uri="{BB962C8B-B14F-4D97-AF65-F5344CB8AC3E}">
        <p14:creationId xmlns:p14="http://schemas.microsoft.com/office/powerpoint/2010/main" val="470003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5680AD-D673-FF16-F622-50C90750F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L" dirty="0"/>
              <a:t>A fully working setup including:</a:t>
            </a:r>
          </a:p>
          <a:p>
            <a:pPr lvl="1"/>
            <a:r>
              <a:rPr lang="en-NL" dirty="0"/>
              <a:t>Docker</a:t>
            </a:r>
          </a:p>
          <a:p>
            <a:pPr lvl="1"/>
            <a:r>
              <a:rPr lang="en-NL" dirty="0"/>
              <a:t>Orchestrator &amp; UI</a:t>
            </a:r>
          </a:p>
          <a:p>
            <a:pPr lvl="1"/>
            <a:r>
              <a:rPr lang="en-NL" dirty="0"/>
              <a:t>Netbox (Source of Truth)</a:t>
            </a:r>
          </a:p>
          <a:p>
            <a:pPr lvl="1"/>
            <a:r>
              <a:rPr lang="en-NL" dirty="0"/>
              <a:t>LSO (lightweight service orchestrator)</a:t>
            </a:r>
          </a:p>
          <a:p>
            <a:pPr lvl="1"/>
            <a:r>
              <a:rPr lang="en-NL" dirty="0"/>
              <a:t>Containerlab environment</a:t>
            </a:r>
          </a:p>
          <a:p>
            <a:r>
              <a:rPr lang="en-NL" dirty="0"/>
              <a:t>A network of like minded individuals</a:t>
            </a:r>
          </a:p>
          <a:p>
            <a:r>
              <a:rPr lang="en-NL" dirty="0"/>
              <a:t>… hopefully some inspiration on where to start/go on your orchestration journey.</a:t>
            </a:r>
          </a:p>
          <a:p>
            <a:r>
              <a:rPr lang="en-NL" b="1" dirty="0"/>
              <a:t>Stickers!!!!!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BF7C53-F82B-7186-4DA1-0D1C3BE23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28DD5-FF30-92B9-89D7-6B785D4E2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7B4E27-DE9E-738C-9E53-DA5361F13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do you get?</a:t>
            </a:r>
          </a:p>
        </p:txBody>
      </p:sp>
    </p:spTree>
    <p:extLst>
      <p:ext uri="{BB962C8B-B14F-4D97-AF65-F5344CB8AC3E}">
        <p14:creationId xmlns:p14="http://schemas.microsoft.com/office/powerpoint/2010/main" val="1351975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553463-A7A3-E325-C6A3-DCD3279F2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4622075" cy="4347460"/>
          </a:xfrm>
        </p:spPr>
        <p:txBody>
          <a:bodyPr/>
          <a:lstStyle/>
          <a:p>
            <a:pPr marL="0" indent="0">
              <a:buNone/>
            </a:pPr>
            <a:r>
              <a:rPr lang="en-NL" b="1" dirty="0">
                <a:latin typeface="Calibri" panose="020F0502020204030204" pitchFamily="34" charset="0"/>
                <a:cs typeface="Calibri" panose="020F0502020204030204" pitchFamily="34" charset="0"/>
              </a:rPr>
              <a:t>Automation:</a:t>
            </a:r>
          </a:p>
          <a:p>
            <a:pPr marL="0" indent="0">
              <a:buNone/>
            </a:pPr>
            <a:endParaRPr lang="en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8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automatic operation or control of equipment, a process, or a system. This often encompasses a linear process</a:t>
            </a:r>
            <a:endParaRPr lang="en-NL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62D3D0-7271-4622-673F-09E14BD5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8C415-518C-305C-8E12-7711EEF10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25CE088-090F-AE73-9FF6-DC79C855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Automation vs Orchestration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16B4BFC-9AB3-8AD9-BD11-9F4FD67F4314}"/>
              </a:ext>
            </a:extLst>
          </p:cNvPr>
          <p:cNvSpPr txBox="1">
            <a:spLocks/>
          </p:cNvSpPr>
          <p:nvPr/>
        </p:nvSpPr>
        <p:spPr>
          <a:xfrm>
            <a:off x="6424748" y="967240"/>
            <a:ext cx="4622075" cy="4347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L" b="1" dirty="0">
                <a:latin typeface="Calibri" panose="020F0502020204030204" pitchFamily="34" charset="0"/>
                <a:cs typeface="Calibri" panose="020F0502020204030204" pitchFamily="34" charset="0"/>
              </a:rPr>
              <a:t>Orchestration: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execution of (multiple) automations to achieve the desired state of a process or system.</a:t>
            </a:r>
            <a:endParaRPr lang="en-NL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2CBD20C3-5C67-7677-3C64-BC657029AED0}"/>
              </a:ext>
            </a:extLst>
          </p:cNvPr>
          <p:cNvSpPr/>
          <p:nvPr/>
        </p:nvSpPr>
        <p:spPr>
          <a:xfrm>
            <a:off x="940526" y="4713809"/>
            <a:ext cx="3866606" cy="41989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Bent Arrow 7">
            <a:extLst>
              <a:ext uri="{FF2B5EF4-FFF2-40B4-BE49-F238E27FC236}">
                <a16:creationId xmlns:a16="http://schemas.microsoft.com/office/drawing/2014/main" id="{1FD1D672-B900-BDAD-0873-72E521FB9F51}"/>
              </a:ext>
            </a:extLst>
          </p:cNvPr>
          <p:cNvSpPr/>
          <p:nvPr/>
        </p:nvSpPr>
        <p:spPr>
          <a:xfrm>
            <a:off x="6754881" y="3921648"/>
            <a:ext cx="891244" cy="692624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CF19C0F5-4963-98A4-D182-AB3C7D1FDECF}"/>
              </a:ext>
            </a:extLst>
          </p:cNvPr>
          <p:cNvSpPr/>
          <p:nvPr/>
        </p:nvSpPr>
        <p:spPr>
          <a:xfrm rot="5400000">
            <a:off x="8556862" y="3975385"/>
            <a:ext cx="838201" cy="730727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  <p:sp>
        <p:nvSpPr>
          <p:cNvPr id="10" name="Bent Arrow 9">
            <a:extLst>
              <a:ext uri="{FF2B5EF4-FFF2-40B4-BE49-F238E27FC236}">
                <a16:creationId xmlns:a16="http://schemas.microsoft.com/office/drawing/2014/main" id="{452D0F0E-4F4D-62E2-F4B9-0254FE2AD248}"/>
              </a:ext>
            </a:extLst>
          </p:cNvPr>
          <p:cNvSpPr/>
          <p:nvPr/>
        </p:nvSpPr>
        <p:spPr>
          <a:xfrm rot="10800000">
            <a:off x="8422423" y="5391900"/>
            <a:ext cx="908016" cy="70351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  <p:sp>
        <p:nvSpPr>
          <p:cNvPr id="11" name="Bent Arrow 10">
            <a:extLst>
              <a:ext uri="{FF2B5EF4-FFF2-40B4-BE49-F238E27FC236}">
                <a16:creationId xmlns:a16="http://schemas.microsoft.com/office/drawing/2014/main" id="{3960A038-4420-9E6B-DE9F-C7ACF70FF3EE}"/>
              </a:ext>
            </a:extLst>
          </p:cNvPr>
          <p:cNvSpPr/>
          <p:nvPr/>
        </p:nvSpPr>
        <p:spPr>
          <a:xfrm rot="16200000">
            <a:off x="6706070" y="5257324"/>
            <a:ext cx="764606" cy="82747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5361DA-3961-8D07-0352-0CDD534EE955}"/>
              </a:ext>
            </a:extLst>
          </p:cNvPr>
          <p:cNvSpPr txBox="1"/>
          <p:nvPr/>
        </p:nvSpPr>
        <p:spPr>
          <a:xfrm>
            <a:off x="7795328" y="392164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Plan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ECCD51-D2A2-2789-7C16-A58BDFBD2B01}"/>
              </a:ext>
            </a:extLst>
          </p:cNvPr>
          <p:cNvSpPr txBox="1"/>
          <p:nvPr/>
        </p:nvSpPr>
        <p:spPr>
          <a:xfrm>
            <a:off x="8922004" y="4853188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68199F-D7BA-2E3F-5361-5029CB4CF64F}"/>
              </a:ext>
            </a:extLst>
          </p:cNvPr>
          <p:cNvSpPr txBox="1"/>
          <p:nvPr/>
        </p:nvSpPr>
        <p:spPr>
          <a:xfrm>
            <a:off x="7891839" y="586166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Check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0DC2E9-9C00-2531-D5D7-718DB35DBB55}"/>
              </a:ext>
            </a:extLst>
          </p:cNvPr>
          <p:cNvSpPr txBox="1"/>
          <p:nvPr/>
        </p:nvSpPr>
        <p:spPr>
          <a:xfrm>
            <a:off x="6602153" y="476684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Act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207B90-9CD3-2DE4-0EA2-D37AE7ABCA23}"/>
              </a:ext>
            </a:extLst>
          </p:cNvPr>
          <p:cNvSpPr txBox="1"/>
          <p:nvPr/>
        </p:nvSpPr>
        <p:spPr>
          <a:xfrm>
            <a:off x="2169544" y="4390517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Execute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D2A406-6843-13F6-F9E6-9BE0DA213395}"/>
              </a:ext>
            </a:extLst>
          </p:cNvPr>
          <p:cNvSpPr txBox="1"/>
          <p:nvPr/>
        </p:nvSpPr>
        <p:spPr>
          <a:xfrm>
            <a:off x="9620682" y="4810215"/>
            <a:ext cx="210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Reconciliation loop</a:t>
            </a:r>
          </a:p>
        </p:txBody>
      </p:sp>
    </p:spTree>
    <p:extLst>
      <p:ext uri="{BB962C8B-B14F-4D97-AF65-F5344CB8AC3E}">
        <p14:creationId xmlns:p14="http://schemas.microsoft.com/office/powerpoint/2010/main" val="3985133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534AD8-224A-9E91-E649-09EA98C8E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644052" cy="505285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Orchestration is executed on higher order abstractions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 is to not only achieve valid network configuration, but to make it possible to define relations between all the data that is needed to provision an arbitrary service</a:t>
            </a:r>
          </a:p>
          <a:p>
            <a:pPr marL="742950" lvl="1" indent="-285750"/>
            <a:r>
              <a:rPr lang="en-GB" dirty="0"/>
              <a:t>Inventory</a:t>
            </a:r>
          </a:p>
          <a:p>
            <a:pPr marL="742950" lvl="1" indent="-285750"/>
            <a:r>
              <a:rPr lang="en-GB" dirty="0"/>
              <a:t>Customer data</a:t>
            </a:r>
          </a:p>
          <a:p>
            <a:pPr marL="742950" lvl="1" indent="-285750"/>
            <a:r>
              <a:rPr lang="en-GB" dirty="0"/>
              <a:t>IP address </a:t>
            </a:r>
            <a:r>
              <a:rPr lang="en-GB" dirty="0" err="1"/>
              <a:t>manangement</a:t>
            </a:r>
            <a:endParaRPr lang="en-GB" dirty="0"/>
          </a:p>
          <a:p>
            <a:pPr marL="742950" lvl="1" indent="-285750"/>
            <a:r>
              <a:rPr lang="en-GB" dirty="0"/>
              <a:t>Ticketing</a:t>
            </a:r>
          </a:p>
          <a:p>
            <a:pPr marL="742950" lvl="1" indent="-285750"/>
            <a:r>
              <a:rPr lang="en-GB" dirty="0"/>
              <a:t>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Modelling of abstractions tries create logical relationships between resources that are necessary to provision a service (of any type). The orchestration then makes it possible to define the state of each resource during the lifecycle of a subscription.</a:t>
            </a:r>
          </a:p>
          <a:p>
            <a:endParaRPr lang="en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0942DD-C0E5-0A44-31FB-C5B2F0342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8BEFF-8375-2FC7-AA1E-25F3601B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6F0FD5-1350-B9A3-26E6-FEAAFC599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Orchestration concepts</a:t>
            </a:r>
          </a:p>
        </p:txBody>
      </p:sp>
    </p:spTree>
    <p:extLst>
      <p:ext uri="{BB962C8B-B14F-4D97-AF65-F5344CB8AC3E}">
        <p14:creationId xmlns:p14="http://schemas.microsoft.com/office/powerpoint/2010/main" val="3904467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1600</Words>
  <Application>Microsoft Macintosh PowerPoint</Application>
  <PresentationFormat>Widescreen</PresentationFormat>
  <Paragraphs>331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Aptos</vt:lpstr>
      <vt:lpstr>Aptos Display</vt:lpstr>
      <vt:lpstr>Arial</vt:lpstr>
      <vt:lpstr>Calibri</vt:lpstr>
      <vt:lpstr>Calibri Light</vt:lpstr>
      <vt:lpstr>Helvetica Neue</vt:lpstr>
      <vt:lpstr>Wingdings</vt:lpstr>
      <vt:lpstr>Office Theme</vt:lpstr>
      <vt:lpstr>From Zero to Orchestrated</vt:lpstr>
      <vt:lpstr>Agenda</vt:lpstr>
      <vt:lpstr>Who are we?</vt:lpstr>
      <vt:lpstr>Who are we? (2)</vt:lpstr>
      <vt:lpstr>Let’s get to know eachother (Menti)</vt:lpstr>
      <vt:lpstr>Goals of this workshop</vt:lpstr>
      <vt:lpstr>What do you get?</vt:lpstr>
      <vt:lpstr>Automation vs Orchestration</vt:lpstr>
      <vt:lpstr>Orchestration concepts</vt:lpstr>
      <vt:lpstr>Why Automation &amp; Orchestration?</vt:lpstr>
      <vt:lpstr>What is the Workflow Orchestrator?</vt:lpstr>
      <vt:lpstr>The Workflow Engine</vt:lpstr>
      <vt:lpstr>Workflow Code</vt:lpstr>
      <vt:lpstr>Lifecycle of a service</vt:lpstr>
      <vt:lpstr>The orchestrator application architecture (basic)</vt:lpstr>
      <vt:lpstr>The orchestrator application architecture (at scale)</vt:lpstr>
      <vt:lpstr>Example Software Architecture @SURF</vt:lpstr>
      <vt:lpstr>DEMO</vt:lpstr>
      <vt:lpstr>Workflow Orchestrator vs Other workflow engines</vt:lpstr>
      <vt:lpstr>History of the Orchestrator @SURF</vt:lpstr>
      <vt:lpstr>What is SURF?</vt:lpstr>
      <vt:lpstr>Humble Beginnings</vt:lpstr>
      <vt:lpstr>PowerPoint Presentation</vt:lpstr>
      <vt:lpstr>Throw everything away and start again</vt:lpstr>
      <vt:lpstr>Validations…..</vt:lpstr>
      <vt:lpstr>Late 2018 - 2020 From legacy to service oriented abstractions</vt:lpstr>
      <vt:lpstr>2020-now Iterating and growing</vt:lpstr>
      <vt:lpstr>What did we learn?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Spinelli</dc:creator>
  <cp:lastModifiedBy>Peter Boers</cp:lastModifiedBy>
  <cp:revision>57</cp:revision>
  <dcterms:created xsi:type="dcterms:W3CDTF">2024-05-03T07:36:07Z</dcterms:created>
  <dcterms:modified xsi:type="dcterms:W3CDTF">2024-05-27T12:55:01Z</dcterms:modified>
</cp:coreProperties>
</file>