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3"/>
  </p:notesMasterIdLst>
  <p:sldIdLst>
    <p:sldId id="256" r:id="rId2"/>
    <p:sldId id="265" r:id="rId3"/>
    <p:sldId id="257" r:id="rId4"/>
    <p:sldId id="258" r:id="rId5"/>
    <p:sldId id="259" r:id="rId6"/>
    <p:sldId id="268" r:id="rId7"/>
    <p:sldId id="260" r:id="rId8"/>
    <p:sldId id="269" r:id="rId9"/>
    <p:sldId id="261" r:id="rId10"/>
    <p:sldId id="262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85E"/>
    <a:srgbClr val="E2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1"/>
    <p:restoredTop sz="87211"/>
  </p:normalViewPr>
  <p:slideViewPr>
    <p:cSldViewPr snapToGrid="0">
      <p:cViewPr varScale="1">
        <p:scale>
          <a:sx n="111" d="100"/>
          <a:sy n="111" d="100"/>
        </p:scale>
        <p:origin x="10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11:18:27.01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24575,'0'62'0,"0"6"0,0 17 0,0 10 0,0-24 0,0 4-1093,0 1 1,0 7 0,0-4 60,0 12 1,0-1 1031,0-20 0,0 3 0,0-1 0,0-4 0,0 1 0,0-1 0,0 0 0,0 0 0,0 1 0,0 2 0,0 1 0,0 0 0,0-3 0,0-1 0,0 0 0,0 23 0,0 1-439,0 7 1,0-2 438,0-19 0,0-1 0,3 11 0,2 0 0,-2-6 0,3-1 0,5 1 0,1-1 0,-3 1 0,0 0 9,6-6 1,0 0-10,-6-1 0,0 0 0,6 1 0,0-2 0,-3-8 0,-1 0 0,1 8 0,1-1-400,1-13 1,-1-1 399,-4 4 0,-1 0 0,2-4 0,1-1 0,-1-4 0,0-1 1716,5 36-1716,-5-29 0,0 1 0,4 36 0,-10-34 0,1 2 0,2-8 0,-1 0 0,-6-4 0,1 1 0,6 3 0,-1 2 312,-5 9 1,0 2-313,5 0 0,1 2-378,-2 20 1,0 4 377,3-2 0,1 5-625,0-9 1,2 6-1,-1-6 625,3 8 0,0 1 0,0-7 0,0 5 0,1-6 0,7 3 0,0-2-398,-5-15 1,0 3-1,-1-6 398,3 5 0,0-3 0,3 15 0,-2-4 0,-7-34 0,-2-2 0,3 17 0,-1 1 588,-2-15 1,0-1-589,-2 10 0,-1-2 0,0-10 0,0-1 0,-3 11 0,0 2 0,0-6 0,-2 3 0,-1 33 0,-2 5-546,1-33 1,0 0 0,0 8 545,0 1 0,0 9 0,-1 4 0,1 1 0,1-2-558,1-7 1,0-1-1,0 1 1,1 1 0,-1 5 557,0 7 0,-1 4 0,1 3 0,-1 2 0,3 0 0,1-2-345,2-13 0,1-1 1,1 0-1,2 1 1,-1 0-1,1 0 1,-1 1 344,0 5 0,-1 0 0,1 1 0,0 0 0,1 0 0,1 2 0,2 0-239,1-9 0,0-1 1,2-2-1,0 2 1,2 3-1,1 3 1,0 6-1,1 6 239,-5-24 0,1 4 0,0 5 0,2 4 0,-1 3 0,2 3 0,-1 1 0,1 2 0,1 1 0,0-1 0,-1 0 0,1-1 0,0-2 0,0-3 0,-1-3 0,0-4 0,0-5-34,6 20 0,-1-7 0,1-4 0,-1-2 0,0-3 1,1 0-1,0 2 0,0 1 0,2 5 0,0 5 34,-4-11 0,1 7 0,2 4 0,0 4 0,0 3 0,1 1 0,0 0 0,0-1 0,0-1 0,-1-5 0,0-3 0,-1-7 0,-1-6 0,-2-8 0,0-10 0,15 38 0,-3-17 0,-1-12 0,1-7 0,17 15 0,1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47310-C11C-604C-B2FC-51078A00067E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A8653-42A2-1347-AEA0-A85D7A3C7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5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43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155" y="6356350"/>
            <a:ext cx="4772418" cy="365125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40458" y="6330689"/>
            <a:ext cx="4114800" cy="365125"/>
          </a:xfr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pic>
        <p:nvPicPr>
          <p:cNvPr id="7" name="Picture 6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4C33FCE-738D-BA65-9EBD-B2A28E0F12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845" y="-81505"/>
            <a:ext cx="1203868" cy="1203868"/>
          </a:xfrm>
          <a:prstGeom prst="rect">
            <a:avLst/>
          </a:prstGeom>
        </p:spPr>
      </p:pic>
      <p:pic>
        <p:nvPicPr>
          <p:cNvPr id="9" name="Picture 8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C2D1982F-9BE0-E3EB-5B43-AAA741155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6858" y="6420850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3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0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051DB6-E17D-014C-CAB7-8157E870CC5E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03081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351338"/>
          </a:xfrm>
        </p:spPr>
        <p:txBody>
          <a:bodyPr/>
          <a:lstStyle>
            <a:lvl1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1C89CA-142C-82EA-48E2-A72B6C17F51C}"/>
              </a:ext>
            </a:extLst>
          </p:cNvPr>
          <p:cNvSpPr/>
          <p:nvPr userDrawn="1"/>
        </p:nvSpPr>
        <p:spPr>
          <a:xfrm>
            <a:off x="0" y="6494744"/>
            <a:ext cx="12192000" cy="363255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199" y="6601213"/>
            <a:ext cx="2743200" cy="162841"/>
          </a:xfrm>
        </p:spPr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599" y="6601215"/>
            <a:ext cx="4114800" cy="162839"/>
          </a:xfrm>
        </p:spPr>
        <p:txBody>
          <a:bodyPr/>
          <a:lstStyle>
            <a:lvl1pPr algn="r"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599" y="6601215"/>
            <a:ext cx="2743200" cy="162840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7038F08-AEC2-1C4B-85F8-53ADB6E703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150" y="0"/>
            <a:ext cx="8517699" cy="681037"/>
          </a:xfrm>
        </p:spPr>
        <p:txBody>
          <a:bodyPr>
            <a:normAutofit/>
          </a:bodyPr>
          <a:lstStyle>
            <a:lvl1pPr algn="ctr"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012B330C-CDC8-EB87-11B3-6FD3E9B537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5925"/>
            <a:ext cx="707722" cy="70772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4D89ECD-1ED1-5A59-DBB0-CC1056316D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92213" y="93946"/>
            <a:ext cx="733731" cy="323340"/>
          </a:xfrm>
          <a:prstGeom prst="rect">
            <a:avLst/>
          </a:prstGeom>
        </p:spPr>
      </p:pic>
      <p:pic>
        <p:nvPicPr>
          <p:cNvPr id="15" name="Picture 14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8FD1D758-9043-C1E0-A970-D03A1467D7D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19598" y="6592515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3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3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6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1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0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8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8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767" y="1122363"/>
            <a:ext cx="10023676" cy="2387600"/>
          </a:xfrm>
        </p:spPr>
        <p:txBody>
          <a:bodyPr/>
          <a:lstStyle/>
          <a:p>
            <a:pPr algn="r"/>
            <a:r>
              <a:rPr lang="en-US" dirty="0"/>
              <a:t>Let’s play with the orchestrator!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Some hands-on exercise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0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261686-02A0-455F-2AAF-4D0A3C939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3047999"/>
            <a:ext cx="10515600" cy="3810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https://</a:t>
            </a:r>
            <a:r>
              <a:rPr lang="en-US" sz="2000" dirty="0" err="1"/>
              <a:t>workfloworchestrator.org</a:t>
            </a:r>
            <a:r>
              <a:rPr lang="en-US" sz="2000" dirty="0"/>
              <a:t>/orchestrator-core/workshops/advanced/execute-workflows/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693984-F417-C66E-CD1C-34160013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08EAB-D744-52C9-8B48-2C9EA8A4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33E7B55-4CC4-312A-B293-A2E1EFBE2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executing workflows</a:t>
            </a:r>
          </a:p>
        </p:txBody>
      </p:sp>
    </p:spTree>
    <p:extLst>
      <p:ext uri="{BB962C8B-B14F-4D97-AF65-F5344CB8AC3E}">
        <p14:creationId xmlns:p14="http://schemas.microsoft.com/office/powerpoint/2010/main" val="2890036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767" y="1122363"/>
            <a:ext cx="10023676" cy="2387600"/>
          </a:xfrm>
        </p:spPr>
        <p:txBody>
          <a:bodyPr/>
          <a:lstStyle/>
          <a:p>
            <a:pPr algn="r"/>
            <a:r>
              <a:rPr lang="en-US" dirty="0"/>
              <a:t>Take a look around…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Q&amp;A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5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59D9D7-C2E6-D61B-F95A-B7E8AD64D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54115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Simone: A – E</a:t>
            </a:r>
          </a:p>
          <a:p>
            <a:r>
              <a:rPr lang="en-US" dirty="0"/>
              <a:t>Karel: F – L</a:t>
            </a:r>
          </a:p>
          <a:p>
            <a:r>
              <a:rPr lang="en-US" dirty="0"/>
              <a:t>Mohammad: M – Ric*</a:t>
            </a:r>
          </a:p>
          <a:p>
            <a:r>
              <a:rPr lang="en-US" dirty="0"/>
              <a:t>Peter: Rin* – Y</a:t>
            </a:r>
          </a:p>
          <a:p>
            <a:endParaRPr lang="en-US" sz="1800" dirty="0">
              <a:effectLst/>
              <a:latin typeface="LMRoman10"/>
            </a:endParaRPr>
          </a:p>
          <a:p>
            <a:endParaRPr lang="en-US" sz="1800" dirty="0">
              <a:effectLst/>
              <a:latin typeface="LMRoman10"/>
            </a:endParaRPr>
          </a:p>
          <a:p>
            <a:endParaRPr lang="en-US" sz="1800" dirty="0">
              <a:latin typeface="LMRoman10"/>
            </a:endParaRPr>
          </a:p>
          <a:p>
            <a:endParaRPr lang="en-US" sz="1800" dirty="0">
              <a:effectLst/>
              <a:latin typeface="LMRoman10"/>
            </a:endParaRPr>
          </a:p>
          <a:p>
            <a:pPr marL="0" indent="0" algn="just">
              <a:buNone/>
            </a:pPr>
            <a:r>
              <a:rPr lang="en-US" sz="1600" dirty="0">
                <a:effectLst/>
                <a:latin typeface="LMRoman10"/>
              </a:rPr>
              <a:t>Please note that by using IP and password provided by GÉANT Association during the workshops at </a:t>
            </a:r>
            <a:r>
              <a:rPr lang="en-US" sz="1600" dirty="0" err="1">
                <a:effectLst/>
                <a:latin typeface="LMRoman10"/>
              </a:rPr>
              <a:t>Autocon</a:t>
            </a:r>
            <a:r>
              <a:rPr lang="en-US" sz="1600" dirty="0">
                <a:effectLst/>
                <a:latin typeface="LMRoman10"/>
              </a:rPr>
              <a:t> you agree to use them in an ethical and legal manner. </a:t>
            </a:r>
            <a:endParaRPr lang="en-US" sz="2400" dirty="0"/>
          </a:p>
          <a:p>
            <a:pPr marL="0" indent="0" algn="just">
              <a:buNone/>
            </a:pPr>
            <a:r>
              <a:rPr lang="en-US" sz="1600" dirty="0">
                <a:effectLst/>
                <a:latin typeface="LMRoman10"/>
              </a:rPr>
              <a:t>Personal data: Please note GÉANT Association registered in the Netherlands under KVK number 40535155 as a data controller will be processing your name, surname, email and signature for the on the legal basis of legal interest </a:t>
            </a:r>
            <a:r>
              <a:rPr lang="en-US" sz="1600" dirty="0" err="1">
                <a:effectLst/>
                <a:latin typeface="LMRoman10"/>
              </a:rPr>
              <a:t>consting</a:t>
            </a:r>
            <a:r>
              <a:rPr lang="en-US" sz="1600" dirty="0">
                <a:effectLst/>
                <a:latin typeface="LMRoman10"/>
              </a:rPr>
              <a:t> in managing the use of virtual machine made available during </a:t>
            </a:r>
            <a:r>
              <a:rPr lang="en-US" sz="1600" dirty="0" err="1">
                <a:effectLst/>
                <a:latin typeface="LMRoman10"/>
              </a:rPr>
              <a:t>Autocon</a:t>
            </a:r>
            <a:r>
              <a:rPr lang="en-US" sz="1600" dirty="0">
                <a:effectLst/>
                <a:latin typeface="LMRoman10"/>
              </a:rPr>
              <a:t> what does not override your rights and freedoms. The data will be stored for 1 year. You have the right to object to this processing by sending email to </a:t>
            </a:r>
            <a:r>
              <a:rPr lang="en-US" sz="1600" dirty="0" err="1">
                <a:effectLst/>
                <a:latin typeface="LMRoman10"/>
              </a:rPr>
              <a:t>gdpr@geant.org</a:t>
            </a:r>
            <a:r>
              <a:rPr lang="en-US" sz="1600" dirty="0">
                <a:effectLst/>
                <a:latin typeface="LMRoman10"/>
              </a:rPr>
              <a:t> at any time what will not influence the lawfulness of processing before your objection. More information about GÉANT: https://</a:t>
            </a:r>
            <a:r>
              <a:rPr lang="en-US" sz="1600" dirty="0" err="1">
                <a:effectLst/>
                <a:latin typeface="LMRoman10"/>
              </a:rPr>
              <a:t>geant.org</a:t>
            </a:r>
            <a:r>
              <a:rPr lang="en-US" sz="1600" dirty="0">
                <a:effectLst/>
                <a:latin typeface="LMRoman10"/>
              </a:rPr>
              <a:t>/privacy-notice/ 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F9F771-FB94-DF58-AD9B-044F135AF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6D4DD-BF97-D9B6-49DC-47579B9AC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3028EF-088B-4C0B-DCC8-BFD9CCC6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Come and get your credentials</a:t>
            </a:r>
          </a:p>
        </p:txBody>
      </p:sp>
    </p:spTree>
    <p:extLst>
      <p:ext uri="{BB962C8B-B14F-4D97-AF65-F5344CB8AC3E}">
        <p14:creationId xmlns:p14="http://schemas.microsoft.com/office/powerpoint/2010/main" val="692387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927B0-84AD-1DF2-7E4E-F5A958F6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F3217A-656F-8944-FE05-A2BB541AB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65D253-DD0C-AE0C-ECE1-738410D06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get</a:t>
            </a:r>
          </a:p>
        </p:txBody>
      </p:sp>
      <p:pic>
        <p:nvPicPr>
          <p:cNvPr id="11" name="Content Placeholder 10" descr="A screenshot of a computer&#10;&#10;Description automatically generated">
            <a:extLst>
              <a:ext uri="{FF2B5EF4-FFF2-40B4-BE49-F238E27FC236}">
                <a16:creationId xmlns:a16="http://schemas.microsoft.com/office/drawing/2014/main" id="{942C3534-186F-608F-F9C6-896D58C602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2520" y="681037"/>
            <a:ext cx="10641280" cy="570175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F1EB66-0F7D-D794-C98A-9B6D0963EFCB}"/>
              </a:ext>
            </a:extLst>
          </p:cNvPr>
          <p:cNvSpPr txBox="1"/>
          <p:nvPr/>
        </p:nvSpPr>
        <p:spPr>
          <a:xfrm>
            <a:off x="8369790" y="6036613"/>
            <a:ext cx="3970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autocon01-XXX.gap.geant.org.</a:t>
            </a:r>
          </a:p>
        </p:txBody>
      </p:sp>
    </p:spTree>
    <p:extLst>
      <p:ext uri="{BB962C8B-B14F-4D97-AF65-F5344CB8AC3E}">
        <p14:creationId xmlns:p14="http://schemas.microsoft.com/office/powerpoint/2010/main" val="934212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76BC2B-CF8E-BA82-3F58-A69648056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Verify you can login </a:t>
            </a:r>
            <a:r>
              <a:rPr lang="en-US" dirty="0">
                <a:sym typeface="Wingdings" pitchFamily="2" charset="2"/>
              </a:rPr>
              <a:t> </a:t>
            </a:r>
          </a:p>
          <a:p>
            <a:r>
              <a:rPr lang="en-US" dirty="0">
                <a:sym typeface="Wingdings" pitchFamily="2" charset="2"/>
              </a:rPr>
              <a:t>Install </a:t>
            </a:r>
            <a:r>
              <a:rPr lang="en-US" dirty="0" err="1">
                <a:sym typeface="Wingdings" pitchFamily="2" charset="2"/>
              </a:rPr>
              <a:t>VScode</a:t>
            </a:r>
            <a:r>
              <a:rPr lang="en-US" dirty="0">
                <a:sym typeface="Wingdings" pitchFamily="2" charset="2"/>
              </a:rPr>
              <a:t> remote extension </a:t>
            </a:r>
          </a:p>
          <a:p>
            <a:r>
              <a:rPr lang="en-US" dirty="0">
                <a:sym typeface="Wingdings" pitchFamily="2" charset="2"/>
              </a:rPr>
              <a:t>Bootstrap </a:t>
            </a:r>
            <a:r>
              <a:rPr lang="en-US">
                <a:sym typeface="Wingdings" pitchFamily="2" charset="2"/>
              </a:rPr>
              <a:t>the environment</a:t>
            </a:r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…presentations and break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Run some workflows to: </a:t>
            </a:r>
          </a:p>
          <a:p>
            <a:pPr lvl="1"/>
            <a:r>
              <a:rPr lang="en-US" dirty="0">
                <a:sym typeface="Wingdings" pitchFamily="2" charset="2"/>
              </a:rPr>
              <a:t>Install a node (including configuration)</a:t>
            </a:r>
          </a:p>
          <a:p>
            <a:pPr lvl="1"/>
            <a:r>
              <a:rPr lang="en-US" dirty="0">
                <a:sym typeface="Wingdings" pitchFamily="2" charset="2"/>
              </a:rPr>
              <a:t>Install a core link (including configuration)</a:t>
            </a:r>
          </a:p>
          <a:p>
            <a:r>
              <a:rPr lang="en-US" dirty="0">
                <a:sym typeface="Wingdings" pitchFamily="2" charset="2"/>
              </a:rPr>
              <a:t>Discuss what we just did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5C7571-0715-26A1-E6B6-01A3283D8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73C0D2-2EEC-6E08-7C8A-9E89F974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60D032-0B9A-0B16-979B-8759F321A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do</a:t>
            </a:r>
          </a:p>
        </p:txBody>
      </p:sp>
    </p:spTree>
    <p:extLst>
      <p:ext uri="{BB962C8B-B14F-4D97-AF65-F5344CB8AC3E}">
        <p14:creationId xmlns:p14="http://schemas.microsoft.com/office/powerpoint/2010/main" val="132868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6B0D4E-FE6F-B7B2-C418-C63A2B309267}"/>
              </a:ext>
            </a:extLst>
          </p:cNvPr>
          <p:cNvSpPr/>
          <p:nvPr/>
        </p:nvSpPr>
        <p:spPr>
          <a:xfrm>
            <a:off x="659757" y="4964613"/>
            <a:ext cx="10694042" cy="1041721"/>
          </a:xfrm>
          <a:prstGeom prst="rect">
            <a:avLst/>
          </a:prstGeom>
          <a:solidFill>
            <a:srgbClr val="04385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6D4116-7DEE-C924-6F28-985C62D45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315444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 took a paper with IP address and credentials for your user: </a:t>
            </a:r>
          </a:p>
          <a:p>
            <a:pPr marL="457200" lvl="1" indent="0">
              <a:buNone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ssh autocon01-XXX.gap.geant.org –l 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wfo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	</a:t>
            </a:r>
          </a:p>
          <a:p>
            <a:pPr marL="457200" lvl="1" indent="0">
              <a:buNone/>
            </a:pP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XXX is the last octet of your IP address.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  <a:sym typeface="Wingdings" pitchFamily="2" charset="2"/>
              </a:rPr>
              <a:t> 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/>
              <a:t>Use your favorite SSH client to login</a:t>
            </a:r>
          </a:p>
          <a:p>
            <a:r>
              <a:rPr lang="en-US" dirty="0"/>
              <a:t>Verify you can become root with: 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sudo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 –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dirty="0"/>
          </a:p>
          <a:p>
            <a:r>
              <a:rPr lang="en-US" dirty="0"/>
              <a:t>Feel free to add your SSH key (recommended)</a:t>
            </a:r>
          </a:p>
          <a:p>
            <a:r>
              <a:rPr lang="en-US" dirty="0"/>
              <a:t>Feel free to use your favorite editor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E786B9-C55F-0FDE-9776-0A655B18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C17296-B4CF-00D5-8535-C9CF8A63A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6039CC-459A-8AEE-2167-3D9AB6666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Verify you can login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9FD051-0263-47C2-D97C-9CA7254C7F74}"/>
              </a:ext>
            </a:extLst>
          </p:cNvPr>
          <p:cNvSpPr txBox="1"/>
          <p:nvPr/>
        </p:nvSpPr>
        <p:spPr>
          <a:xfrm>
            <a:off x="2430683" y="5162309"/>
            <a:ext cx="9028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We assume you use root, if you want to use </a:t>
            </a:r>
            <a:r>
              <a:rPr lang="en-US" dirty="0" err="1">
                <a:solidFill>
                  <a:schemeClr val="bg1"/>
                </a:solidFill>
              </a:rPr>
              <a:t>wfo</a:t>
            </a:r>
            <a:r>
              <a:rPr lang="en-US" dirty="0">
                <a:solidFill>
                  <a:schemeClr val="bg1"/>
                </a:solidFill>
              </a:rPr>
              <a:t> user, don’t forget to add </a:t>
            </a:r>
            <a:r>
              <a:rPr lang="en-US" dirty="0" err="1">
                <a:solidFill>
                  <a:schemeClr val="bg1"/>
                </a:solidFill>
              </a:rPr>
              <a:t>sudo</a:t>
            </a:r>
            <a:r>
              <a:rPr lang="en-US" dirty="0">
                <a:solidFill>
                  <a:schemeClr val="bg1"/>
                </a:solidFill>
              </a:rPr>
              <a:t> when you run commands. </a:t>
            </a:r>
          </a:p>
        </p:txBody>
      </p:sp>
      <p:pic>
        <p:nvPicPr>
          <p:cNvPr id="9" name="Graphic 8" descr="Warning with solid fill">
            <a:extLst>
              <a:ext uri="{FF2B5EF4-FFF2-40B4-BE49-F238E27FC236}">
                <a16:creationId xmlns:a16="http://schemas.microsoft.com/office/drawing/2014/main" id="{BB5D8BEB-9C12-931E-377D-0C10F03F4E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750" y="500060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67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BF0BCD-6D94-C173-0CB8-94CBC9C5E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#tools-</a:t>
            </a:r>
            <a:r>
              <a:rPr lang="en-US" dirty="0" err="1"/>
              <a:t>workflow_orchestrator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8A2F83-3933-B3B9-0842-9229F1071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848CE-F412-48C8-877F-DE3FB7FF5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74C3385-CA5C-AE8C-82E6-00A4B42CD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Comms</a:t>
            </a:r>
          </a:p>
        </p:txBody>
      </p:sp>
    </p:spTree>
    <p:extLst>
      <p:ext uri="{BB962C8B-B14F-4D97-AF65-F5344CB8AC3E}">
        <p14:creationId xmlns:p14="http://schemas.microsoft.com/office/powerpoint/2010/main" val="2982077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59E2F-A46C-FC68-BA9E-D14D20F7C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7"/>
            <a:ext cx="10860742" cy="1114403"/>
          </a:xfrm>
        </p:spPr>
        <p:txBody>
          <a:bodyPr/>
          <a:lstStyle/>
          <a:p>
            <a:r>
              <a:rPr lang="en-US" dirty="0"/>
              <a:t>Install remote – ssh plugin from Microsoft </a:t>
            </a:r>
          </a:p>
          <a:p>
            <a:r>
              <a:rPr lang="en-US" dirty="0"/>
              <a:t>Configure it with target and credentials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BE321-DB1A-B7FA-C4F1-5925012FD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488B4C-574B-F07C-1D39-317C93B8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E8D855E-A803-6B6C-D230-5D1E43C8C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 </a:t>
            </a:r>
            <a:r>
              <a:rPr lang="en-US" dirty="0" err="1"/>
              <a:t>VScode</a:t>
            </a:r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2E3DE06-D137-0B91-74A1-FF1D859C14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119"/>
          <a:stretch/>
        </p:blipFill>
        <p:spPr>
          <a:xfrm>
            <a:off x="6095999" y="2307353"/>
            <a:ext cx="5742319" cy="3303772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F416EE5D-2978-50B8-697A-789EE527D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82" y="2319360"/>
            <a:ext cx="5121847" cy="400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68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1C5AC37-5AC8-7DBF-EF4C-C98B973B46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986" y="2656806"/>
            <a:ext cx="11398251" cy="937699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084CFD-5A3D-4BD3-8D1D-ACA58D36C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9A3F76-A1DE-6BB0-1034-4216DE528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364642-4853-1B48-D00A-070095C82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WFO and Ansible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886C0FA6-F7E7-2B4E-5FEB-B61D397B775B}"/>
                  </a:ext>
                </a:extLst>
              </p14:cNvPr>
              <p14:cNvContentPartPr/>
              <p14:nvPr/>
            </p14:nvContentPartPr>
            <p14:xfrm>
              <a:off x="6134961" y="979688"/>
              <a:ext cx="832320" cy="587448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886C0FA6-F7E7-2B4E-5FEB-B61D397B775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99321" y="944048"/>
                <a:ext cx="903960" cy="594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0782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4D443A-9C99-A598-C3A6-63672481B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49" y="3059668"/>
            <a:ext cx="11747500" cy="3693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400" dirty="0"/>
              <a:t>https://</a:t>
            </a:r>
            <a:r>
              <a:rPr lang="en-US" sz="2400" dirty="0" err="1"/>
              <a:t>workfloworchestrator.org</a:t>
            </a:r>
            <a:r>
              <a:rPr lang="en-US" sz="2400" dirty="0"/>
              <a:t>/orchestrator-core/workshops/advanced/bootstrap/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0EE392-196C-1164-005B-70BFC8A79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B35FB-EE1A-FB53-068F-4E3616B3C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E1BF4A-36CD-1060-A23B-FE90AFA29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Bootstrap the environment</a:t>
            </a:r>
          </a:p>
        </p:txBody>
      </p:sp>
    </p:spTree>
    <p:extLst>
      <p:ext uri="{BB962C8B-B14F-4D97-AF65-F5344CB8AC3E}">
        <p14:creationId xmlns:p14="http://schemas.microsoft.com/office/powerpoint/2010/main" val="789369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4674</TotalTime>
  <Words>509</Words>
  <Application>Microsoft Macintosh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</vt:lpstr>
      <vt:lpstr>Aptos Display</vt:lpstr>
      <vt:lpstr>Arial</vt:lpstr>
      <vt:lpstr>Calibri Light</vt:lpstr>
      <vt:lpstr>Consolas</vt:lpstr>
      <vt:lpstr>LMRoman10</vt:lpstr>
      <vt:lpstr>Wingdings</vt:lpstr>
      <vt:lpstr>Office Theme</vt:lpstr>
      <vt:lpstr>Let’s play with the orchestrator!</vt:lpstr>
      <vt:lpstr>Come and get your credentials</vt:lpstr>
      <vt:lpstr>What do you get</vt:lpstr>
      <vt:lpstr>What are we going to do</vt:lpstr>
      <vt:lpstr>Verify you can login</vt:lpstr>
      <vt:lpstr>Comms</vt:lpstr>
      <vt:lpstr>Setting up VScode</vt:lpstr>
      <vt:lpstr>WFO and Ansible</vt:lpstr>
      <vt:lpstr>Bootstrap the environment</vt:lpstr>
      <vt:lpstr>Start executing workflows</vt:lpstr>
      <vt:lpstr>Take a look around…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Spinelli</dc:creator>
  <cp:lastModifiedBy>Simone Spinelli</cp:lastModifiedBy>
  <cp:revision>60</cp:revision>
  <dcterms:created xsi:type="dcterms:W3CDTF">2024-05-03T07:36:07Z</dcterms:created>
  <dcterms:modified xsi:type="dcterms:W3CDTF">2024-05-28T12:43:57Z</dcterms:modified>
</cp:coreProperties>
</file>