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2"/>
  </p:notesMasterIdLst>
  <p:sldIdLst>
    <p:sldId id="256" r:id="rId2"/>
    <p:sldId id="1147" r:id="rId3"/>
    <p:sldId id="1126" r:id="rId4"/>
    <p:sldId id="1143" r:id="rId5"/>
    <p:sldId id="1144" r:id="rId6"/>
    <p:sldId id="1146" r:id="rId7"/>
    <p:sldId id="1150" r:id="rId8"/>
    <p:sldId id="1151" r:id="rId9"/>
    <p:sldId id="1152" r:id="rId10"/>
    <p:sldId id="1160" r:id="rId11"/>
    <p:sldId id="1141" r:id="rId12"/>
    <p:sldId id="1156" r:id="rId13"/>
    <p:sldId id="1155" r:id="rId14"/>
    <p:sldId id="1105" r:id="rId15"/>
    <p:sldId id="1116" r:id="rId16"/>
    <p:sldId id="1117" r:id="rId17"/>
    <p:sldId id="1118" r:id="rId18"/>
    <p:sldId id="1119" r:id="rId19"/>
    <p:sldId id="1123" r:id="rId20"/>
    <p:sldId id="1122" r:id="rId21"/>
    <p:sldId id="1132" r:id="rId22"/>
    <p:sldId id="1157" r:id="rId23"/>
    <p:sldId id="1100" r:id="rId24"/>
    <p:sldId id="1120" r:id="rId25"/>
    <p:sldId id="1153" r:id="rId26"/>
    <p:sldId id="1138" r:id="rId27"/>
    <p:sldId id="1159" r:id="rId28"/>
    <p:sldId id="1107" r:id="rId29"/>
    <p:sldId id="1158" r:id="rId30"/>
    <p:sldId id="115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4356"/>
    <a:srgbClr val="009485"/>
    <a:srgbClr val="AC9670"/>
    <a:srgbClr val="04385E"/>
    <a:srgbClr val="246B9C"/>
    <a:srgbClr val="E2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5"/>
    <p:restoredTop sz="87048"/>
  </p:normalViewPr>
  <p:slideViewPr>
    <p:cSldViewPr snapToGrid="0">
      <p:cViewPr varScale="1">
        <p:scale>
          <a:sx n="127" d="100"/>
          <a:sy n="127" d="100"/>
        </p:scale>
        <p:origin x="1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47310-C11C-604C-B2FC-51078A00067E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A8653-42A2-1347-AEA0-A85D7A3C7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97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9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2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58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39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A8653-42A2-1347-AEA0-A85D7A3C7AC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49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155" y="6356350"/>
            <a:ext cx="4772418" cy="365125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40458" y="6330689"/>
            <a:ext cx="4114800" cy="365125"/>
          </a:xfrm>
        </p:spPr>
        <p:txBody>
          <a:bodyPr/>
          <a:lstStyle>
            <a:lvl1pPr algn="r">
              <a:defRPr sz="11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4C33FCE-738D-BA65-9EBD-B2A28E0F12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45" y="-81505"/>
            <a:ext cx="1203868" cy="1203868"/>
          </a:xfrm>
          <a:prstGeom prst="rect">
            <a:avLst/>
          </a:prstGeom>
        </p:spPr>
      </p:pic>
      <p:pic>
        <p:nvPicPr>
          <p:cNvPr id="9" name="Picture 8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C2D1982F-9BE0-E3EB-5B43-AAA7411556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6858" y="6420850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3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0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051DB6-E17D-014C-CAB7-8157E870CC5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03081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2997"/>
            <a:ext cx="10515600" cy="4351338"/>
          </a:xfrm>
        </p:spPr>
        <p:txBody>
          <a:bodyPr/>
          <a:lstStyle>
            <a:lvl1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solidFill>
                  <a:srgbClr val="04385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1C89CA-142C-82EA-48E2-A72B6C17F51C}"/>
              </a:ext>
            </a:extLst>
          </p:cNvPr>
          <p:cNvSpPr/>
          <p:nvPr userDrawn="1"/>
        </p:nvSpPr>
        <p:spPr>
          <a:xfrm>
            <a:off x="0" y="6494744"/>
            <a:ext cx="12192000" cy="363255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601213"/>
            <a:ext cx="2743200" cy="162841"/>
          </a:xfrm>
        </p:spPr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599" y="6601215"/>
            <a:ext cx="4114800" cy="162839"/>
          </a:xfrm>
        </p:spPr>
        <p:txBody>
          <a:bodyPr/>
          <a:lstStyle>
            <a:lvl1pPr algn="r"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601215"/>
            <a:ext cx="2743200" cy="162840"/>
          </a:xfrm>
        </p:spPr>
        <p:txBody>
          <a:bodyPr/>
          <a:lstStyle>
            <a:lvl1pPr>
              <a:defRPr sz="10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7038F08-AEC2-1C4B-85F8-53ADB6E703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150" y="0"/>
            <a:ext cx="8517699" cy="681037"/>
          </a:xfrm>
        </p:spPr>
        <p:txBody>
          <a:bodyPr>
            <a:normAutofit/>
          </a:bodyPr>
          <a:lstStyle>
            <a:lvl1pPr algn="ctr"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012B330C-CDC8-EB87-11B3-6FD3E9B53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5925"/>
            <a:ext cx="707722" cy="7077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F4D89ECD-1ED1-5A59-DBB0-CC1056316D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92213" y="93946"/>
            <a:ext cx="733731" cy="323340"/>
          </a:xfrm>
          <a:prstGeom prst="rect">
            <a:avLst/>
          </a:prstGeom>
        </p:spPr>
      </p:pic>
      <p:pic>
        <p:nvPicPr>
          <p:cNvPr id="15" name="Picture 14" descr="A white triangle on a black background&#10;&#10;Description automatically generated">
            <a:extLst>
              <a:ext uri="{FF2B5EF4-FFF2-40B4-BE49-F238E27FC236}">
                <a16:creationId xmlns:a16="http://schemas.microsoft.com/office/drawing/2014/main" id="{8FD1D758-9043-C1E0-A970-D03A1467D7D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19598" y="6592515"/>
            <a:ext cx="1402976" cy="1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1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0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Worflow Orchestrator Programme - https://workfloworchestrator.org/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Autocon1 - 27-31 May 2024 - Amsterdam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38F08-AEC2-1C4B-85F8-53ADB6E7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oreilly.com/search/?query=author%3A%22Robert%20C.%20Martin%22&amp;sort=relevance&amp;highlight=true" TargetMode="External"/><Relationship Id="rId2" Type="http://schemas.openxmlformats.org/officeDocument/2006/relationships/hyperlink" Target="https://learning.oreilly.com/library/view/clean-architecture-a/9780134494272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/>
              <a:t>Automation vs Orchestration</a:t>
            </a:r>
            <a:br>
              <a:rPr lang="en-US" dirty="0"/>
            </a:br>
            <a:r>
              <a:rPr lang="en-US" dirty="0"/>
              <a:t>…what’s the deal?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11EF6-0C31-761B-DF6E-915DF365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52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Simone Spinelli</a:t>
            </a:r>
          </a:p>
          <a:p>
            <a:pPr algn="l"/>
            <a:r>
              <a:rPr lang="en-US" dirty="0"/>
              <a:t>Network Architect @GÉANT</a:t>
            </a:r>
          </a:p>
          <a:p>
            <a:pPr algn="l"/>
            <a:r>
              <a:rPr lang="en-US" dirty="0"/>
              <a:t>&lt;</a:t>
            </a:r>
            <a:r>
              <a:rPr lang="en-US" dirty="0" err="1"/>
              <a:t>simone.spinelli@geant.org</a:t>
            </a:r>
            <a:r>
              <a:rPr lang="en-US" dirty="0"/>
              <a:t>&gt;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6CEE6953-E7CF-7A1A-4779-23F78F7C83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844" y="1006562"/>
            <a:ext cx="10824311" cy="484487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E36E97-5722-AEBD-2EBD-D26CF897F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4BBD9-FDF5-E058-E67A-554D39C0A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F34A12-A4EA-062D-CD1A-2D5CAABD4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Processes</a:t>
            </a:r>
          </a:p>
        </p:txBody>
      </p:sp>
    </p:spTree>
    <p:extLst>
      <p:ext uri="{BB962C8B-B14F-4D97-AF65-F5344CB8AC3E}">
        <p14:creationId xmlns:p14="http://schemas.microsoft.com/office/powerpoint/2010/main" val="32282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0A705-F049-AD18-9EB0-63F28686D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D894A-8D81-1C83-DFBE-1B831933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6CC789-637A-B45C-C2C7-6D803298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43D9E2-6FF5-85FF-FD5A-C336074D833F}"/>
              </a:ext>
            </a:extLst>
          </p:cNvPr>
          <p:cNvSpPr txBox="1">
            <a:spLocks/>
          </p:cNvSpPr>
          <p:nvPr/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algn="l"/>
            <a:r>
              <a:rPr lang="en-US" dirty="0">
                <a:solidFill>
                  <a:srgbClr val="04385E"/>
                </a:solidFill>
              </a:rPr>
              <a:t>What are routers made of?</a:t>
            </a:r>
            <a:endParaRPr lang="en-NL" dirty="0">
              <a:solidFill>
                <a:srgbClr val="04385E"/>
              </a:solidFill>
            </a:endParaRP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740B95AE-0A6D-B7EE-903A-DC7669A12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5" y="1751352"/>
            <a:ext cx="3395655" cy="370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0A705-F049-AD18-9EB0-63F28686D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D894A-8D81-1C83-DFBE-1B831933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6CC789-637A-B45C-C2C7-6D803298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43D9E2-6FF5-85FF-FD5A-C336074D833F}"/>
              </a:ext>
            </a:extLst>
          </p:cNvPr>
          <p:cNvSpPr txBox="1">
            <a:spLocks/>
          </p:cNvSpPr>
          <p:nvPr/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algn="l"/>
            <a:r>
              <a:rPr lang="en-US" dirty="0">
                <a:solidFill>
                  <a:srgbClr val="04385E"/>
                </a:solidFill>
              </a:rPr>
              <a:t>What are routers made of?</a:t>
            </a:r>
            <a:endParaRPr lang="en-NL" dirty="0">
              <a:solidFill>
                <a:srgbClr val="04385E"/>
              </a:solidFill>
            </a:endParaRP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740B95AE-0A6D-B7EE-903A-DC7669A12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5" y="1751352"/>
            <a:ext cx="3395655" cy="370157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2CCAF4-C1E0-72D9-9219-ED4D616D12CC}"/>
              </a:ext>
            </a:extLst>
          </p:cNvPr>
          <p:cNvSpPr/>
          <p:nvPr/>
        </p:nvSpPr>
        <p:spPr>
          <a:xfrm>
            <a:off x="3264113" y="2242527"/>
            <a:ext cx="1047309" cy="9247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E1BFDA-BF93-D659-6409-0243ECE3FC04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4311422" y="2704922"/>
            <a:ext cx="1784577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0DDE1ACF-53F5-C04D-BD3A-9ECECF7ED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642" y="1682226"/>
            <a:ext cx="4616465" cy="19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82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0A705-F049-AD18-9EB0-63F28686D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D894A-8D81-1C83-DFBE-1B831933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6CC789-637A-B45C-C2C7-6D803298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Decomposition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43D9E2-6FF5-85FF-FD5A-C336074D833F}"/>
              </a:ext>
            </a:extLst>
          </p:cNvPr>
          <p:cNvSpPr txBox="1">
            <a:spLocks/>
          </p:cNvSpPr>
          <p:nvPr/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pPr algn="l"/>
            <a:r>
              <a:rPr lang="en-US" dirty="0">
                <a:solidFill>
                  <a:srgbClr val="04385E"/>
                </a:solidFill>
              </a:rPr>
              <a:t>What are routers made of?</a:t>
            </a:r>
            <a:endParaRPr lang="en-NL" dirty="0">
              <a:solidFill>
                <a:srgbClr val="04385E"/>
              </a:solidFill>
            </a:endParaRP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740B95AE-0A6D-B7EE-903A-DC7669A12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95" y="1751352"/>
            <a:ext cx="3395655" cy="370157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2CCAF4-C1E0-72D9-9219-ED4D616D12CC}"/>
              </a:ext>
            </a:extLst>
          </p:cNvPr>
          <p:cNvSpPr/>
          <p:nvPr/>
        </p:nvSpPr>
        <p:spPr>
          <a:xfrm>
            <a:off x="3264113" y="2242527"/>
            <a:ext cx="1047309" cy="9247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E1BFDA-BF93-D659-6409-0243ECE3FC04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4311422" y="2704922"/>
            <a:ext cx="1784577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yellow and grey rectangular object with white text&#10;&#10;Description automatically generated">
            <a:extLst>
              <a:ext uri="{FF2B5EF4-FFF2-40B4-BE49-F238E27FC236}">
                <a16:creationId xmlns:a16="http://schemas.microsoft.com/office/drawing/2014/main" id="{661ECFFC-5485-B221-4FF8-734BE0340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459" y="4365783"/>
            <a:ext cx="4763648" cy="1285763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0DDE1ACF-53F5-C04D-BD3A-9ECECF7ED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642" y="1682226"/>
            <a:ext cx="4616465" cy="196910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E4FC49-1B02-8288-52BE-66327674AA88}"/>
              </a:ext>
            </a:extLst>
          </p:cNvPr>
          <p:cNvCxnSpPr>
            <a:cxnSpLocks/>
            <a:stCxn id="14" idx="4"/>
          </p:cNvCxnSpPr>
          <p:nvPr/>
        </p:nvCxnSpPr>
        <p:spPr>
          <a:xfrm flipH="1">
            <a:off x="6576639" y="3791636"/>
            <a:ext cx="1" cy="7856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B77A1C71-D384-02FC-DB56-E2FB816217E1}"/>
              </a:ext>
            </a:extLst>
          </p:cNvPr>
          <p:cNvSpPr/>
          <p:nvPr/>
        </p:nvSpPr>
        <p:spPr>
          <a:xfrm>
            <a:off x="6052985" y="2866845"/>
            <a:ext cx="1047309" cy="9247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58390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Config decomposition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823158"/>
            <a:ext cx="7072746" cy="5211683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1.2.3.4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description "-- Peering with SURF  --";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import [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ps-from-SURF1-nren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authentication-key "$@$%DGKND#$%^#^%$"; 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export [ </a:t>
            </a:r>
            <a:r>
              <a:rPr lang="en-US" sz="1600" dirty="0" err="1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ps-to-SURF1-nren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1103;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3000;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898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design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823158"/>
            <a:ext cx="7072746" cy="5211683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1.2.3.4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 "-- Peering with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SURF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--"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ps-from-SURF1-nren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authentication-key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"$@$%DGKND#$%^#^%$"; 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ps-to-SURF1-nren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1103;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3000;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602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specific for that Organization/Partner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823158"/>
            <a:ext cx="7072746" cy="5211683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1.2.3.4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 "-- Peering with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SURF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--"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ps-from-SURF1-nren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authentication-key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"$@$%DGKND#$%^#^%$"; 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ps-to-SURF1-nren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1103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3000;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944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specific for that instance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823158"/>
            <a:ext cx="7072746" cy="5211683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1.2.3.4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 "-- Peering with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SURF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--"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ps-from-SURF1-nren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authentication-key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"$@$%DGKND#$%^#^%$";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ps-to-SURF1-nren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1103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3000;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3;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9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an additional feature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823158"/>
            <a:ext cx="7072746" cy="5211683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1.2.3.4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 "-- Peering with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SURF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--"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ps-from-SURF1-nren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authentication-key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"$@$%DGKND#$%^#^%$";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ps-to-SURF1-nren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1103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3000;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3;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98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61529-79E9-A628-B41E-F944C9AE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config to models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CA5F6-18AA-65CE-FEB9-779FC2E4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38AEC-7886-7AB3-A20D-69FC59B8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61FBC7-8A47-AF9E-F707-7553178798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59626" y="795448"/>
            <a:ext cx="7692738" cy="5561522"/>
          </a:xfrm>
          <a:prstGeom prst="rect">
            <a:avLst/>
          </a:prstGeom>
          <a:solidFill>
            <a:schemeClr val="tx1"/>
          </a:solidFill>
          <a:ln w="38100" cap="rnd">
            <a:solidFill>
              <a:schemeClr val="tx1"/>
            </a:solidFill>
          </a:ln>
          <a:effectLst>
            <a:glow rad="41383">
              <a:schemeClr val="bg1">
                <a:alpha val="40000"/>
              </a:schemeClr>
            </a:glow>
            <a:softEdge rad="76200"/>
          </a:effectLst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{{ neighbor.ipv4_address }}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description "-- Peering with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{{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org.name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}}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--"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accept-remote-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nexthop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out-delay 10;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-RPKI-RE-PEER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{{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org.import_policy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}}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authentication-key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”{{ </a:t>
            </a:r>
            <a:r>
              <a:rPr lang="en-US" sz="1600" dirty="0" err="1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neighbor.auth_key</a:t>
            </a:r>
            <a:r>
              <a:rPr lang="en-US" sz="1600" dirty="0">
                <a:solidFill>
                  <a:srgbClr val="FFFF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}}"; 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SECRET-DATA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export [ </a:t>
            </a:r>
            <a:r>
              <a:rPr lang="en-US" sz="16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ps</a:t>
            </a:r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-BOGONS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{{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org.export_policy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}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];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peer-as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{{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org.as_number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}}</a:t>
            </a: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{% if </a:t>
            </a:r>
            <a:r>
              <a:rPr lang="en-US" sz="1600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neighbor.features.bfd_enable</a:t>
            </a: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== True %}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bfd-liveness-detection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minimum-interval {{ </a:t>
            </a:r>
            <a:r>
              <a:rPr lang="en-US" sz="1600" dirty="0" err="1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bfd.minimum_interval</a:t>
            </a: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}};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multiplier {{ </a:t>
            </a:r>
            <a:r>
              <a:rPr lang="en-US" sz="1600" dirty="0" err="1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bfd.multiplier</a:t>
            </a: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}};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{% endif %}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95167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A2E0B2-2578-B216-C47D-5D679D521325}"/>
              </a:ext>
            </a:extLst>
          </p:cNvPr>
          <p:cNvSpPr/>
          <p:nvPr/>
        </p:nvSpPr>
        <p:spPr>
          <a:xfrm>
            <a:off x="0" y="600893"/>
            <a:ext cx="12192000" cy="5917474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A7F189-9516-D463-B223-FE55D85BD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4080" y="2053626"/>
            <a:ext cx="6217920" cy="39880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is our experience and our reasons: we are here to share and listen. </a:t>
            </a:r>
          </a:p>
          <a:p>
            <a:r>
              <a:rPr lang="en-US" dirty="0">
                <a:solidFill>
                  <a:schemeClr val="bg1"/>
                </a:solidFill>
              </a:rPr>
              <a:t>There is no silver-bullet, no recipe, no magic </a:t>
            </a:r>
          </a:p>
          <a:p>
            <a:r>
              <a:rPr lang="en-US" dirty="0">
                <a:solidFill>
                  <a:schemeClr val="bg1"/>
                </a:solidFill>
              </a:rPr>
              <a:t>It’s hard however you approach this</a:t>
            </a:r>
          </a:p>
          <a:p>
            <a:r>
              <a:rPr lang="en-US" dirty="0">
                <a:solidFill>
                  <a:schemeClr val="bg1"/>
                </a:solidFill>
              </a:rPr>
              <a:t>We would be very happy to hear your story and thoughts.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8FD9FD-FB81-289D-7688-907B361B4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467FD-F55C-54D2-D0CB-FFCCB7E1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DD6AB0-C31A-5CD3-798C-44B9D2853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begin…</a:t>
            </a:r>
          </a:p>
        </p:txBody>
      </p:sp>
      <p:pic>
        <p:nvPicPr>
          <p:cNvPr id="7" name="Picture 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222D8704-F1E6-774A-B3B1-1A26FE17F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36" y="2053626"/>
            <a:ext cx="508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57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4DFD71-A786-15FC-A05D-4D7BDA748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2996"/>
            <a:ext cx="10515600" cy="5153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So, in the end we have 2 constructs: </a:t>
            </a:r>
          </a:p>
          <a:p>
            <a:r>
              <a:rPr lang="en-US" b="1" dirty="0"/>
              <a:t>Neighbor</a:t>
            </a:r>
            <a:r>
              <a:rPr lang="en-US" dirty="0"/>
              <a:t>: Represent a BGP peering session</a:t>
            </a:r>
          </a:p>
          <a:p>
            <a:pPr lvl="1"/>
            <a:r>
              <a:rPr lang="en-US" dirty="0"/>
              <a:t>Address: ipv4 address</a:t>
            </a:r>
          </a:p>
          <a:p>
            <a:pPr lvl="1"/>
            <a:r>
              <a:rPr lang="en-US" dirty="0" err="1"/>
              <a:t>Authentication_key</a:t>
            </a:r>
            <a:r>
              <a:rPr lang="en-US" dirty="0"/>
              <a:t>: string</a:t>
            </a:r>
          </a:p>
          <a:p>
            <a:pPr lvl="1"/>
            <a:r>
              <a:rPr lang="en-US" dirty="0"/>
              <a:t>Features:</a:t>
            </a:r>
          </a:p>
          <a:p>
            <a:pPr lvl="2"/>
            <a:r>
              <a:rPr lang="en-US" dirty="0"/>
              <a:t>BFD: </a:t>
            </a:r>
            <a:r>
              <a:rPr lang="en-US" dirty="0" err="1"/>
              <a:t>boolean</a:t>
            </a:r>
            <a:endParaRPr lang="en-US" dirty="0"/>
          </a:p>
          <a:p>
            <a:r>
              <a:rPr lang="en-US" b="1" dirty="0"/>
              <a:t>Org</a:t>
            </a:r>
            <a:r>
              <a:rPr lang="en-US" dirty="0"/>
              <a:t>: Represent the other side of the cable</a:t>
            </a:r>
          </a:p>
          <a:p>
            <a:pPr lvl="1"/>
            <a:r>
              <a:rPr lang="en-US" dirty="0"/>
              <a:t>Name: string</a:t>
            </a:r>
          </a:p>
          <a:p>
            <a:pPr lvl="1"/>
            <a:r>
              <a:rPr lang="en-US" dirty="0" err="1"/>
              <a:t>AS_number</a:t>
            </a:r>
            <a:r>
              <a:rPr lang="en-US" dirty="0"/>
              <a:t>: int </a:t>
            </a:r>
          </a:p>
          <a:p>
            <a:pPr lvl="1"/>
            <a:r>
              <a:rPr lang="en-US" dirty="0" err="1"/>
              <a:t>Import_policy</a:t>
            </a:r>
            <a:r>
              <a:rPr lang="en-US" dirty="0"/>
              <a:t>: list(</a:t>
            </a:r>
            <a:r>
              <a:rPr lang="en-US" dirty="0" err="1"/>
              <a:t>dicts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Export_policy</a:t>
            </a:r>
            <a:r>
              <a:rPr lang="en-US" dirty="0"/>
              <a:t>: list(</a:t>
            </a:r>
            <a:r>
              <a:rPr lang="en-US" dirty="0" err="1"/>
              <a:t>dicts</a:t>
            </a:r>
            <a:r>
              <a:rPr lang="en-US" dirty="0"/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E5D8E2-9DF6-ABD3-9BC4-61871EADA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3B327-39A1-83BC-F822-297D475CB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B3B2A7-C3C0-83DF-9530-60EB85078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config to models</a:t>
            </a:r>
          </a:p>
        </p:txBody>
      </p:sp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22A14C1A-0D12-5852-7CAF-20E8FA775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965" y="2332752"/>
            <a:ext cx="3461834" cy="219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0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diagram of a product block&#10;&#10;Description automatically generated">
            <a:extLst>
              <a:ext uri="{FF2B5EF4-FFF2-40B4-BE49-F238E27FC236}">
                <a16:creationId xmlns:a16="http://schemas.microsoft.com/office/drawing/2014/main" id="{21C4631D-51E7-E03F-5138-CBF3CFF4E3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028" y="1160206"/>
            <a:ext cx="5205705" cy="4750454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6506C9-9B01-48EB-E112-0E740E3C9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300C7-E78E-D50A-6BB2-5B0E9806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F16132-B45A-F20A-781C-D91021C7C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23D694-AA0D-287E-2F89-D4CD092116A1}"/>
              </a:ext>
            </a:extLst>
          </p:cNvPr>
          <p:cNvSpPr txBox="1"/>
          <p:nvPr/>
        </p:nvSpPr>
        <p:spPr>
          <a:xfrm>
            <a:off x="6263148" y="1160206"/>
            <a:ext cx="592885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-US" sz="2400" dirty="0" err="1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WorkflowOrchestrator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works the same: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1E4C77"/>
              </a:solidFill>
              <a:effectLst/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 think in terms of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products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: a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composition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product blocks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1E4C77"/>
              </a:solidFill>
              <a:effectLst/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Product blocks are abstract objects that have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attributes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1E4C77"/>
              </a:solidFill>
              <a:effectLst/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An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instance of a product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, instantiated for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someone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is a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subscription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1E4C77"/>
              </a:solidFill>
              <a:effectLst/>
              <a:highlight>
                <a:srgbClr val="FF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Workflows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manipulate the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subscription</a:t>
            </a:r>
            <a:r>
              <a:rPr lang="en-US" sz="2400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modifying the </a:t>
            </a:r>
            <a:r>
              <a:rPr lang="en-US" sz="2400" b="1" dirty="0">
                <a:solidFill>
                  <a:srgbClr val="1E4C77"/>
                </a:solidFill>
                <a:effectLst/>
                <a:highlight>
                  <a:srgbClr val="FF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lifecycle state </a:t>
            </a:r>
          </a:p>
        </p:txBody>
      </p:sp>
    </p:spTree>
    <p:extLst>
      <p:ext uri="{BB962C8B-B14F-4D97-AF65-F5344CB8AC3E}">
        <p14:creationId xmlns:p14="http://schemas.microsoft.com/office/powerpoint/2010/main" val="1236648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383" y="1657940"/>
            <a:ext cx="11617234" cy="2387600"/>
          </a:xfrm>
        </p:spPr>
        <p:txBody>
          <a:bodyPr/>
          <a:lstStyle/>
          <a:p>
            <a:r>
              <a:rPr lang="en-US" dirty="0"/>
              <a:t>Ok, but where is the data coming from?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60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4E85-133E-5189-837F-A2B008F1C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Source(s) of truth</a:t>
            </a:r>
          </a:p>
        </p:txBody>
      </p:sp>
      <p:pic>
        <p:nvPicPr>
          <p:cNvPr id="10" name="Content Placeholder 9" descr="A dark sky with clouds and a mountain&#10;&#10;Description automatically generated">
            <a:extLst>
              <a:ext uri="{FF2B5EF4-FFF2-40B4-BE49-F238E27FC236}">
                <a16:creationId xmlns:a16="http://schemas.microsoft.com/office/drawing/2014/main" id="{BA1DB22D-2189-86EE-2990-5F619A4778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1890"/>
            <a:ext cx="12192000" cy="5901785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A48C4-BFE3-62AC-74C8-621C5ED68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01B26-E044-4479-0226-D51E84EB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03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4E85-133E-5189-837F-A2B008F1C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Source(s) of truth</a:t>
            </a:r>
          </a:p>
        </p:txBody>
      </p:sp>
      <p:pic>
        <p:nvPicPr>
          <p:cNvPr id="10" name="Content Placeholder 9" descr="A dark sky with clouds and a mountain&#10;&#10;Description automatically generated">
            <a:extLst>
              <a:ext uri="{FF2B5EF4-FFF2-40B4-BE49-F238E27FC236}">
                <a16:creationId xmlns:a16="http://schemas.microsoft.com/office/drawing/2014/main" id="{BA1DB22D-2189-86EE-2990-5F619A4778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1890"/>
            <a:ext cx="12192000" cy="5901785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A48C4-BFE3-62AC-74C8-621C5ED68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01B26-E044-4479-0226-D51E84EB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264E2-2BB1-21CD-6EDE-0E539C7FAB6F}"/>
              </a:ext>
            </a:extLst>
          </p:cNvPr>
          <p:cNvSpPr txBox="1"/>
          <p:nvPr/>
        </p:nvSpPr>
        <p:spPr>
          <a:xfrm>
            <a:off x="1985554" y="4059382"/>
            <a:ext cx="8904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E2E1E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…BUT NOT IN THE NETWORK</a:t>
            </a:r>
          </a:p>
        </p:txBody>
      </p:sp>
    </p:spTree>
    <p:extLst>
      <p:ext uri="{BB962C8B-B14F-4D97-AF65-F5344CB8AC3E}">
        <p14:creationId xmlns:p14="http://schemas.microsoft.com/office/powerpoint/2010/main" val="849854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084C59-11EC-5413-BAD2-BACF8BF2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383" y="942997"/>
            <a:ext cx="11560628" cy="54055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/>
              <a:t>The word “architecture” is often used in the context of something at a high level that is divorced from the lower-level details, whereas “design” more often seems to imply structures and decisions at a lower level. But this usage is nonsensical when you look at what a real architect does.</a:t>
            </a:r>
          </a:p>
          <a:p>
            <a:pPr marL="0" indent="0">
              <a:buNone/>
            </a:pPr>
            <a:r>
              <a:rPr lang="en-US" i="1" dirty="0"/>
              <a:t>…</a:t>
            </a:r>
          </a:p>
          <a:p>
            <a:pPr marL="0" indent="0">
              <a:buNone/>
            </a:pPr>
            <a:r>
              <a:rPr lang="en-US" i="1" dirty="0"/>
              <a:t>In short, I see all the little details that support all the high-level decisions. I also see that those low-level details and high-level decisions are part of the whole design of the house.</a:t>
            </a:r>
          </a:p>
          <a:p>
            <a:pPr marL="0" indent="0">
              <a:buNone/>
            </a:pPr>
            <a:r>
              <a:rPr lang="en-US" i="1" dirty="0"/>
              <a:t>And so it is with software (network) design. The low-level details and the high-level structure are all part of the same whole. 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1800" b="1" dirty="0">
                <a:hlinkClick r:id="rId2"/>
              </a:rPr>
              <a:t>Clean Architecture: A Craftsman's Guide to Software Structure and Design</a:t>
            </a:r>
            <a:endParaRPr lang="en-US" sz="1800" b="1" dirty="0"/>
          </a:p>
          <a:p>
            <a:pPr marL="0" indent="0" algn="r">
              <a:buNone/>
            </a:pPr>
            <a:r>
              <a:rPr lang="en-US" sz="1800" dirty="0">
                <a:hlinkClick r:id="rId3"/>
              </a:rPr>
              <a:t>Robert C. Martin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51ED7C-7BEE-75C9-F07C-14443EF1E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CF472-DAFB-D0E1-F0BD-2E209525B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96077A-0AC6-0E7C-EBEE-BAED146BE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and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FA2380-FDCB-5305-A87C-C88C530A7EAA}"/>
              </a:ext>
            </a:extLst>
          </p:cNvPr>
          <p:cNvSpPr/>
          <p:nvPr/>
        </p:nvSpPr>
        <p:spPr>
          <a:xfrm>
            <a:off x="124691" y="789709"/>
            <a:ext cx="11790218" cy="5597236"/>
          </a:xfrm>
          <a:prstGeom prst="rect">
            <a:avLst/>
          </a:prstGeom>
          <a:noFill/>
          <a:ln w="25400">
            <a:solidFill>
              <a:srgbClr val="0438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96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AA8C9E-B673-7728-8CA5-AA4CDB06F84B}"/>
              </a:ext>
            </a:extLst>
          </p:cNvPr>
          <p:cNvSpPr/>
          <p:nvPr/>
        </p:nvSpPr>
        <p:spPr>
          <a:xfrm>
            <a:off x="176640" y="2387028"/>
            <a:ext cx="11852569" cy="1788800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Different ”point of view” means different system (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SoTs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IP allocation is a different point of view compared to interface allocation</a:t>
            </a: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Firewall filters and routing policies must be adapted to vendor’s dialect</a:t>
            </a: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Different vendors might need to behave differently to give you what you want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F34274-1521-366B-296C-5F1ED3347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F0735-930F-BCF1-6939-6E8A44E8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E5B6CF-E798-8E4C-9B7E-B17B995A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truth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B01D3E-6B8E-DE1D-8113-D02240E5038A}"/>
              </a:ext>
            </a:extLst>
          </p:cNvPr>
          <p:cNvSpPr/>
          <p:nvPr/>
        </p:nvSpPr>
        <p:spPr>
          <a:xfrm>
            <a:off x="176640" y="716933"/>
            <a:ext cx="11852568" cy="15046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main source of truth is design. 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Design is everywhere: in my models, in my templates, in my workflows.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9AE857-0D7A-8D50-7A13-05BB2DE369AB}"/>
              </a:ext>
            </a:extLst>
          </p:cNvPr>
          <p:cNvSpPr/>
          <p:nvPr/>
        </p:nvSpPr>
        <p:spPr>
          <a:xfrm>
            <a:off x="162789" y="4368944"/>
            <a:ext cx="11866419" cy="1673604"/>
          </a:xfrm>
          <a:prstGeom prst="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WFO is there to keep them all in sync</a:t>
            </a:r>
          </a:p>
          <a:p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Design is the sum of all these parts, and more.</a:t>
            </a: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 good modeling gives you the ability to inspect your design</a:t>
            </a:r>
          </a:p>
        </p:txBody>
      </p:sp>
      <p:pic>
        <p:nvPicPr>
          <p:cNvPr id="7" name="Graphic 6" descr="Architecture with solid fill">
            <a:extLst>
              <a:ext uri="{FF2B5EF4-FFF2-40B4-BE49-F238E27FC236}">
                <a16:creationId xmlns:a16="http://schemas.microsoft.com/office/drawing/2014/main" id="{A3FE1488-0758-44C4-AE0F-964A2D321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24999" y="965866"/>
            <a:ext cx="914400" cy="914400"/>
          </a:xfrm>
          <a:prstGeom prst="rect">
            <a:avLst/>
          </a:prstGeom>
        </p:spPr>
      </p:pic>
      <p:pic>
        <p:nvPicPr>
          <p:cNvPr id="9" name="Graphic 8" descr="Database outline">
            <a:extLst>
              <a:ext uri="{FF2B5EF4-FFF2-40B4-BE49-F238E27FC236}">
                <a16:creationId xmlns:a16="http://schemas.microsoft.com/office/drawing/2014/main" id="{F7C5ABCA-5D99-91A4-10C0-9389CD3D54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83759" y="2718011"/>
            <a:ext cx="1170710" cy="1170710"/>
          </a:xfrm>
          <a:prstGeom prst="rect">
            <a:avLst/>
          </a:prstGeom>
        </p:spPr>
      </p:pic>
      <p:pic>
        <p:nvPicPr>
          <p:cNvPr id="12" name="Graphic 11" descr="Database outline">
            <a:extLst>
              <a:ext uri="{FF2B5EF4-FFF2-40B4-BE49-F238E27FC236}">
                <a16:creationId xmlns:a16="http://schemas.microsoft.com/office/drawing/2014/main" id="{C4EE1503-B398-F1C5-78CD-BE59ADC3C2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10599" y="2733230"/>
            <a:ext cx="1170710" cy="1170710"/>
          </a:xfrm>
          <a:prstGeom prst="rect">
            <a:avLst/>
          </a:prstGeom>
        </p:spPr>
      </p:pic>
      <p:pic>
        <p:nvPicPr>
          <p:cNvPr id="13" name="Graphic 12" descr="Database outline">
            <a:extLst>
              <a:ext uri="{FF2B5EF4-FFF2-40B4-BE49-F238E27FC236}">
                <a16:creationId xmlns:a16="http://schemas.microsoft.com/office/drawing/2014/main" id="{9151C552-9DDE-E73E-29CA-557BF12DC6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96844" y="2735704"/>
            <a:ext cx="1170710" cy="1170710"/>
          </a:xfrm>
          <a:prstGeom prst="rect">
            <a:avLst/>
          </a:prstGeom>
        </p:spPr>
      </p:pic>
      <p:pic>
        <p:nvPicPr>
          <p:cNvPr id="15" name="Picture 14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BAF8E77D-D8B6-FE6D-D998-BEBA8F193C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4671" y="4173722"/>
            <a:ext cx="1995055" cy="199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9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AA8C9E-B673-7728-8CA5-AA4CDB06F84B}"/>
              </a:ext>
            </a:extLst>
          </p:cNvPr>
          <p:cNvSpPr/>
          <p:nvPr/>
        </p:nvSpPr>
        <p:spPr>
          <a:xfrm>
            <a:off x="162789" y="2378760"/>
            <a:ext cx="11852569" cy="1788800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An inventory describes what you have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Like counting how many tomato sauce cans you have in your shelves</a:t>
            </a: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(After the facts)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F34274-1521-366B-296C-5F1ED3347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F0735-930F-BCF1-6939-6E8A44E8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E5B6CF-E798-8E4C-9B7E-B17B995A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truth vs Inventory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B01D3E-6B8E-DE1D-8113-D02240E5038A}"/>
              </a:ext>
            </a:extLst>
          </p:cNvPr>
          <p:cNvSpPr/>
          <p:nvPr/>
        </p:nvSpPr>
        <p:spPr>
          <a:xfrm>
            <a:off x="176640" y="716933"/>
            <a:ext cx="11852568" cy="15046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A source of truth describes what should happen</a:t>
            </a:r>
          </a:p>
          <a:p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Like making an order of tomato sauce cans </a:t>
            </a:r>
          </a:p>
          <a:p>
            <a:pPr lvl="1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(Before the facts)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9AE857-0D7A-8D50-7A13-05BB2DE369AB}"/>
              </a:ext>
            </a:extLst>
          </p:cNvPr>
          <p:cNvSpPr/>
          <p:nvPr/>
        </p:nvSpPr>
        <p:spPr>
          <a:xfrm>
            <a:off x="162789" y="4368944"/>
            <a:ext cx="11866419" cy="1673604"/>
          </a:xfrm>
          <a:prstGeom prst="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There might be disagreement</a:t>
            </a:r>
          </a:p>
          <a:p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You might want to inventory only what is active [for instance because you alert on it]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Might be that what you have is not what you want [and you want to know!]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Correct lifecycle management and processes helps clarifying</a:t>
            </a:r>
          </a:p>
        </p:txBody>
      </p:sp>
      <p:pic>
        <p:nvPicPr>
          <p:cNvPr id="11" name="Graphic 10" descr="Truck with solid fill">
            <a:extLst>
              <a:ext uri="{FF2B5EF4-FFF2-40B4-BE49-F238E27FC236}">
                <a16:creationId xmlns:a16="http://schemas.microsoft.com/office/drawing/2014/main" id="{F6B318E9-0536-22FC-0DC2-A8F97F8D6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9961" y="972061"/>
            <a:ext cx="914400" cy="914400"/>
          </a:xfrm>
          <a:prstGeom prst="rect">
            <a:avLst/>
          </a:prstGeom>
        </p:spPr>
      </p:pic>
      <p:pic>
        <p:nvPicPr>
          <p:cNvPr id="16" name="Graphic 15" descr="Books on shelf with solid fill">
            <a:extLst>
              <a:ext uri="{FF2B5EF4-FFF2-40B4-BE49-F238E27FC236}">
                <a16:creationId xmlns:a16="http://schemas.microsoft.com/office/drawing/2014/main" id="{2CA19C2D-1866-EBCA-C492-236B977362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17724" y="2825793"/>
            <a:ext cx="914400" cy="914400"/>
          </a:xfrm>
          <a:prstGeom prst="rect">
            <a:avLst/>
          </a:prstGeom>
        </p:spPr>
      </p:pic>
      <p:pic>
        <p:nvPicPr>
          <p:cNvPr id="18" name="Graphic 17" descr="Meeting with solid fill">
            <a:extLst>
              <a:ext uri="{FF2B5EF4-FFF2-40B4-BE49-F238E27FC236}">
                <a16:creationId xmlns:a16="http://schemas.microsoft.com/office/drawing/2014/main" id="{085B6F48-F877-888F-7D06-153F6F388C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17724" y="485959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22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790E5-1AB7-A721-666B-F5BA8CE5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no specials…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676A5-65C9-07CF-0CB1-417F069B2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6B8C1-191F-FFF1-B223-E9D2D04FA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B327B4-8F6B-3F10-4ACE-0571A90557C2}"/>
              </a:ext>
            </a:extLst>
          </p:cNvPr>
          <p:cNvSpPr/>
          <p:nvPr/>
        </p:nvSpPr>
        <p:spPr>
          <a:xfrm>
            <a:off x="2053597" y="1162228"/>
            <a:ext cx="5237019" cy="6810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need a feature that was not planned.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AACBB2-59C0-5994-27E0-5E540250619A}"/>
              </a:ext>
            </a:extLst>
          </p:cNvPr>
          <p:cNvSpPr/>
          <p:nvPr/>
        </p:nvSpPr>
        <p:spPr>
          <a:xfrm>
            <a:off x="2053598" y="1865656"/>
            <a:ext cx="5237019" cy="681036"/>
          </a:xfrm>
          <a:prstGeom prst="rect">
            <a:avLst/>
          </a:prstGeom>
          <a:solidFill>
            <a:srgbClr val="AC96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have to do things differently to avoid hitting a bug.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93AEE2-15E4-934D-D568-53A23FF68EBC}"/>
              </a:ext>
            </a:extLst>
          </p:cNvPr>
          <p:cNvSpPr/>
          <p:nvPr/>
        </p:nvSpPr>
        <p:spPr>
          <a:xfrm>
            <a:off x="2053596" y="2608376"/>
            <a:ext cx="5237019" cy="681036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have to adapt to the other end of the cable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EAEA5BB-C0DE-8E8D-69C0-D023F64685DE}"/>
              </a:ext>
            </a:extLst>
          </p:cNvPr>
          <p:cNvSpPr/>
          <p:nvPr/>
        </p:nvSpPr>
        <p:spPr>
          <a:xfrm>
            <a:off x="7069170" y="806245"/>
            <a:ext cx="4483733" cy="2861187"/>
          </a:xfrm>
          <a:prstGeom prst="round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DESIGN IS ANYWAY FLUID</a:t>
            </a:r>
          </a:p>
        </p:txBody>
      </p:sp>
    </p:spTree>
    <p:extLst>
      <p:ext uri="{BB962C8B-B14F-4D97-AF65-F5344CB8AC3E}">
        <p14:creationId xmlns:p14="http://schemas.microsoft.com/office/powerpoint/2010/main" val="141695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790E5-1AB7-A721-666B-F5BA8CE5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no specials…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676A5-65C9-07CF-0CB1-417F069B2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6B8C1-191F-FFF1-B223-E9D2D04FA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B327B4-8F6B-3F10-4ACE-0571A90557C2}"/>
              </a:ext>
            </a:extLst>
          </p:cNvPr>
          <p:cNvSpPr/>
          <p:nvPr/>
        </p:nvSpPr>
        <p:spPr>
          <a:xfrm>
            <a:off x="2053597" y="1162228"/>
            <a:ext cx="5237019" cy="6810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need a feature that was not planned.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AACBB2-59C0-5994-27E0-5E540250619A}"/>
              </a:ext>
            </a:extLst>
          </p:cNvPr>
          <p:cNvSpPr/>
          <p:nvPr/>
        </p:nvSpPr>
        <p:spPr>
          <a:xfrm>
            <a:off x="2053598" y="1865656"/>
            <a:ext cx="5237019" cy="681036"/>
          </a:xfrm>
          <a:prstGeom prst="rect">
            <a:avLst/>
          </a:prstGeom>
          <a:solidFill>
            <a:srgbClr val="AC96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have to do things differently to avoid hitting a bug.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93AEE2-15E4-934D-D568-53A23FF68EBC}"/>
              </a:ext>
            </a:extLst>
          </p:cNvPr>
          <p:cNvSpPr/>
          <p:nvPr/>
        </p:nvSpPr>
        <p:spPr>
          <a:xfrm>
            <a:off x="2053596" y="2608376"/>
            <a:ext cx="5237019" cy="681036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you have to adapt to the other end of the cable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8F0B36-13FC-E799-5154-3D1A569D0F7C}"/>
              </a:ext>
            </a:extLst>
          </p:cNvPr>
          <p:cNvSpPr/>
          <p:nvPr/>
        </p:nvSpPr>
        <p:spPr>
          <a:xfrm>
            <a:off x="2278289" y="4122531"/>
            <a:ext cx="8438872" cy="1963654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What </a:t>
            </a:r>
            <a:r>
              <a:rPr lang="en-US" sz="2800" b="1" dirty="0"/>
              <a:t>is surely not </a:t>
            </a:r>
            <a:r>
              <a:rPr lang="en-US" sz="2800" dirty="0"/>
              <a:t>design and so not truth: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Anything named “TEMP_*/TEST_*”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Anything related with debugging/troubleshooting.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EAEA5BB-C0DE-8E8D-69C0-D023F64685DE}"/>
              </a:ext>
            </a:extLst>
          </p:cNvPr>
          <p:cNvSpPr/>
          <p:nvPr/>
        </p:nvSpPr>
        <p:spPr>
          <a:xfrm>
            <a:off x="7069170" y="806245"/>
            <a:ext cx="4483733" cy="2861187"/>
          </a:xfrm>
          <a:prstGeom prst="round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DESIGN IS ANYWAY FLUID</a:t>
            </a:r>
          </a:p>
        </p:txBody>
      </p:sp>
    </p:spTree>
    <p:extLst>
      <p:ext uri="{BB962C8B-B14F-4D97-AF65-F5344CB8AC3E}">
        <p14:creationId xmlns:p14="http://schemas.microsoft.com/office/powerpoint/2010/main" val="3600925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rtoon of a person in a suit&#10;&#10;Description automatically generated">
            <a:extLst>
              <a:ext uri="{FF2B5EF4-FFF2-40B4-BE49-F238E27FC236}">
                <a16:creationId xmlns:a16="http://schemas.microsoft.com/office/drawing/2014/main" id="{3CED8C45-CBBF-BF70-CA8C-E33E64EB6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674" y="992777"/>
            <a:ext cx="6562326" cy="4980213"/>
          </a:xfrm>
          <a:prstGeom prst="rect">
            <a:avLst/>
          </a:prstGeom>
          <a:effectLst>
            <a:softEdge rad="73604"/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0CFA19-F7AB-D8F6-B772-BD09EA76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396D3-4FDD-6320-AA48-A35979782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0D152EF-0C82-0298-5E91-7DD62B0C1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network automation (...just in case)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9A493-4164-6A77-2097-2A7D377F6F94}"/>
              </a:ext>
            </a:extLst>
          </p:cNvPr>
          <p:cNvSpPr/>
          <p:nvPr/>
        </p:nvSpPr>
        <p:spPr>
          <a:xfrm>
            <a:off x="3047999" y="632546"/>
            <a:ext cx="3513907" cy="571620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76FD5E-F778-5B96-1384-20BEA2175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48" y="981995"/>
            <a:ext cx="5752211" cy="50879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Consistency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We noticed that config that should be the same across the whole estate is not.</a:t>
            </a:r>
          </a:p>
          <a:p>
            <a:pPr lvl="1"/>
            <a:r>
              <a:rPr lang="en-US" dirty="0"/>
              <a:t>Services that should behave consistently are not</a:t>
            </a:r>
          </a:p>
          <a:p>
            <a:pPr marL="0" indent="0">
              <a:buNone/>
            </a:pPr>
            <a:r>
              <a:rPr lang="en-US" b="1" dirty="0"/>
              <a:t>Preventing mistakes:</a:t>
            </a:r>
          </a:p>
          <a:p>
            <a:pPr lvl="1"/>
            <a:r>
              <a:rPr lang="en-US" dirty="0"/>
              <a:t>Imagine if I copy and paste: </a:t>
            </a:r>
            <a:r>
              <a:rPr lang="en-US" dirty="0">
                <a:highlight>
                  <a:srgbClr val="FFFF00"/>
                </a:highlight>
              </a:rPr>
              <a:t>192.168.0.1/3</a:t>
            </a:r>
            <a:r>
              <a:rPr lang="en-US" dirty="0"/>
              <a:t>1 </a:t>
            </a:r>
          </a:p>
          <a:p>
            <a:pPr marL="0" indent="0">
              <a:buNone/>
            </a:pPr>
            <a:r>
              <a:rPr lang="en-US" b="1" dirty="0"/>
              <a:t>Cosmetics</a:t>
            </a:r>
            <a:r>
              <a:rPr lang="en-US" dirty="0"/>
              <a:t>: </a:t>
            </a:r>
          </a:p>
          <a:p>
            <a:pPr lvl="1"/>
            <a:r>
              <a:rPr lang="en-US" dirty="0" err="1"/>
              <a:t>WheN_I_sEE_this</a:t>
            </a:r>
            <a:r>
              <a:rPr lang="en-US" dirty="0"/>
              <a:t> | </a:t>
            </a:r>
            <a:r>
              <a:rPr lang="en-US" dirty="0" err="1"/>
              <a:t>IT_REALLy</a:t>
            </a:r>
            <a:r>
              <a:rPr lang="en-US" dirty="0"/>
              <a:t> | hurTS_my_ey3s</a:t>
            </a:r>
          </a:p>
          <a:p>
            <a:pPr marL="0" indent="0">
              <a:buNone/>
            </a:pPr>
            <a:r>
              <a:rPr lang="en-US" b="1" dirty="0"/>
              <a:t>Avoid reverse engineering all the time:</a:t>
            </a:r>
          </a:p>
          <a:p>
            <a:pPr lvl="1"/>
            <a:r>
              <a:rPr lang="en-US" dirty="0"/>
              <a:t>How is this supposed to work?</a:t>
            </a:r>
          </a:p>
          <a:p>
            <a:pPr lvl="1"/>
            <a:r>
              <a:rPr lang="en-US" dirty="0"/>
              <a:t>Why is this firewall filter present? </a:t>
            </a:r>
          </a:p>
          <a:p>
            <a:pPr marL="0" indent="0">
              <a:buNone/>
            </a:pPr>
            <a:r>
              <a:rPr lang="en-US" b="1" dirty="0"/>
              <a:t>Speed, predictability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We started this last week, but then an optic was broken, and we had to wait for replacement… now I should start again from scratch. </a:t>
            </a:r>
          </a:p>
          <a:p>
            <a:pPr lvl="1"/>
            <a:r>
              <a:rPr lang="en-US" dirty="0"/>
              <a:t>Oh no! I forgot to update DNS!  </a:t>
            </a:r>
          </a:p>
          <a:p>
            <a:pPr lvl="1"/>
            <a:r>
              <a:rPr lang="en-US" dirty="0"/>
              <a:t>Oh no! someone forgot to remove a static route somewhere! </a:t>
            </a:r>
          </a:p>
        </p:txBody>
      </p:sp>
    </p:spTree>
    <p:extLst>
      <p:ext uri="{BB962C8B-B14F-4D97-AF65-F5344CB8AC3E}">
        <p14:creationId xmlns:p14="http://schemas.microsoft.com/office/powerpoint/2010/main" val="1090150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6099-820F-FAA8-4532-F10E9BB74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383" y="1657940"/>
            <a:ext cx="11617234" cy="2387600"/>
          </a:xfrm>
        </p:spPr>
        <p:txBody>
          <a:bodyPr/>
          <a:lstStyle/>
          <a:p>
            <a:r>
              <a:rPr lang="en-US" dirty="0"/>
              <a:t>Enough talking, let’s see it in action!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97C48-4AEF-4E4A-3049-90706AE7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886E-ED29-E078-B036-1DB07752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Worflow Orchestrator Programme - https://workfloworchestrator.org/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70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C315FF-21F4-B34E-0C27-4030DF6DA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B1AB1-3590-2D4E-44BA-79B996D22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DD4C2E-BD60-C198-9625-C60B14DE3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should do something about it…</a:t>
            </a:r>
          </a:p>
        </p:txBody>
      </p:sp>
      <p:pic>
        <p:nvPicPr>
          <p:cNvPr id="21" name="Picture 20" descr="A cartoon character with mouth open and yellow background&#10;&#10;Description automatically generated">
            <a:extLst>
              <a:ext uri="{FF2B5EF4-FFF2-40B4-BE49-F238E27FC236}">
                <a16:creationId xmlns:a16="http://schemas.microsoft.com/office/drawing/2014/main" id="{15800E5D-16EA-32B3-40EE-7558E1FC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457" y="628785"/>
            <a:ext cx="7781084" cy="583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99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black and white spiral&#10;&#10;Description automatically generated">
            <a:extLst>
              <a:ext uri="{FF2B5EF4-FFF2-40B4-BE49-F238E27FC236}">
                <a16:creationId xmlns:a16="http://schemas.microsoft.com/office/drawing/2014/main" id="{4E73A931-5A9D-4A88-6ADE-D89893FAAE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768" y="607940"/>
            <a:ext cx="12225768" cy="582035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6AEE45E-E8EE-53B3-769C-FA0F165CFF02}"/>
              </a:ext>
            </a:extLst>
          </p:cNvPr>
          <p:cNvSpPr>
            <a:spLocks/>
          </p:cNvSpPr>
          <p:nvPr/>
        </p:nvSpPr>
        <p:spPr>
          <a:xfrm>
            <a:off x="-33768" y="640185"/>
            <a:ext cx="12192000" cy="5814183"/>
          </a:xfrm>
          <a:prstGeom prst="rect">
            <a:avLst/>
          </a:prstGeom>
          <a:solidFill>
            <a:schemeClr val="bg1">
              <a:alpha val="6406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30D3C87-DE16-548B-18D0-5FBC0886E8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4102" y="4810672"/>
            <a:ext cx="3414875" cy="1206588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C315FF-21F4-B34E-0C27-4030DF6DA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B1AB1-3590-2D4E-44BA-79B996D22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DD4C2E-BD60-C198-9625-C60B14DE3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so it starts…</a:t>
            </a:r>
          </a:p>
        </p:txBody>
      </p:sp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D96D310-6C1D-DB4D-FB53-B0EE78AF74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580" y="5456422"/>
            <a:ext cx="3212043" cy="767879"/>
          </a:xfrm>
          <a:prstGeom prst="rect">
            <a:avLst/>
          </a:prstGeom>
        </p:spPr>
      </p:pic>
      <p:pic>
        <p:nvPicPr>
          <p:cNvPr id="11" name="Picture 10" descr="A white cube with a green dollar sign&#10;&#10;Description automatically generated">
            <a:extLst>
              <a:ext uri="{FF2B5EF4-FFF2-40B4-BE49-F238E27FC236}">
                <a16:creationId xmlns:a16="http://schemas.microsoft.com/office/drawing/2014/main" id="{C2DE7ACD-0E8D-02A1-4453-EFE1B3B9AF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6793" y="831942"/>
            <a:ext cx="1613767" cy="1613767"/>
          </a:xfrm>
          <a:prstGeom prst="rect">
            <a:avLst/>
          </a:prstGeom>
        </p:spPr>
      </p:pic>
      <p:pic>
        <p:nvPicPr>
          <p:cNvPr id="13" name="Picture 12" descr="A blue and yellow snake logo&#10;&#10;Description automatically generated">
            <a:extLst>
              <a:ext uri="{FF2B5EF4-FFF2-40B4-BE49-F238E27FC236}">
                <a16:creationId xmlns:a16="http://schemas.microsoft.com/office/drawing/2014/main" id="{789D381E-B7FF-E196-549C-A9FFD38B4B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3664" y="849829"/>
            <a:ext cx="1613767" cy="1769269"/>
          </a:xfrm>
          <a:prstGeom prst="rect">
            <a:avLst/>
          </a:prstGeom>
        </p:spPr>
      </p:pic>
      <p:pic>
        <p:nvPicPr>
          <p:cNvPr id="15" name="Picture 14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5AB2BB3B-E63B-9D92-5873-B795449C29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8736" y="683023"/>
            <a:ext cx="1613767" cy="1613767"/>
          </a:xfrm>
          <a:prstGeom prst="rect">
            <a:avLst/>
          </a:prstGeom>
        </p:spPr>
      </p:pic>
      <p:pic>
        <p:nvPicPr>
          <p:cNvPr id="17" name="Picture 16" descr="A logo with blue and orange dots&#10;&#10;Description automatically generated">
            <a:extLst>
              <a:ext uri="{FF2B5EF4-FFF2-40B4-BE49-F238E27FC236}">
                <a16:creationId xmlns:a16="http://schemas.microsoft.com/office/drawing/2014/main" id="{FD8A76AB-1CE3-1C49-9454-AEDD876C3A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5204" y="779286"/>
            <a:ext cx="1755715" cy="175571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ACA086C-A5BE-9ABD-1E82-3A3A779F49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58111" y="3578633"/>
            <a:ext cx="1755715" cy="1755715"/>
          </a:xfrm>
          <a:prstGeom prst="rect">
            <a:avLst/>
          </a:prstGeom>
        </p:spPr>
      </p:pic>
      <p:pic>
        <p:nvPicPr>
          <p:cNvPr id="10" name="Picture 9" descr="A cartoon of a person in a tuxedo&#10;&#10;Description automatically generated">
            <a:extLst>
              <a:ext uri="{FF2B5EF4-FFF2-40B4-BE49-F238E27FC236}">
                <a16:creationId xmlns:a16="http://schemas.microsoft.com/office/drawing/2014/main" id="{13368579-F100-9E3D-0B35-1EA31E0C024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56152" y="2810721"/>
            <a:ext cx="1168916" cy="1613767"/>
          </a:xfrm>
          <a:prstGeom prst="rect">
            <a:avLst/>
          </a:prstGeom>
        </p:spPr>
      </p:pic>
      <p:pic>
        <p:nvPicPr>
          <p:cNvPr id="14" name="Picture 1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26125DA-9395-B9B0-FAF7-FFD51AC331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91883" y="1092890"/>
            <a:ext cx="1209486" cy="1209486"/>
          </a:xfrm>
          <a:prstGeom prst="rect">
            <a:avLst/>
          </a:prstGeom>
        </p:spPr>
      </p:pic>
      <p:pic>
        <p:nvPicPr>
          <p:cNvPr id="25" name="Picture 24" descr="A blue and black logo&#10;&#10;Description automatically generated">
            <a:extLst>
              <a:ext uri="{FF2B5EF4-FFF2-40B4-BE49-F238E27FC236}">
                <a16:creationId xmlns:a16="http://schemas.microsoft.com/office/drawing/2014/main" id="{9AB81E66-FF7F-C650-DFCD-DC14EE8BAB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32727" y="5007024"/>
            <a:ext cx="2292867" cy="1209487"/>
          </a:xfrm>
          <a:prstGeom prst="rect">
            <a:avLst/>
          </a:prstGeom>
        </p:spPr>
      </p:pic>
      <p:pic>
        <p:nvPicPr>
          <p:cNvPr id="27" name="Picture 2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92FE11D-4E68-858C-EA05-51D24EC1AE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32837" y="2712364"/>
            <a:ext cx="2727578" cy="745822"/>
          </a:xfrm>
          <a:prstGeom prst="rect">
            <a:avLst/>
          </a:prstGeom>
        </p:spPr>
      </p:pic>
      <p:pic>
        <p:nvPicPr>
          <p:cNvPr id="29" name="Picture 28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EBACC53-3542-D41C-BA36-7F6856FA5D6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034" y="2921185"/>
            <a:ext cx="2626843" cy="1476231"/>
          </a:xfrm>
          <a:prstGeom prst="rect">
            <a:avLst/>
          </a:prstGeom>
        </p:spPr>
      </p:pic>
      <p:pic>
        <p:nvPicPr>
          <p:cNvPr id="31" name="Picture 30" descr="A group of people in hoods cooking&#10;&#10;Description automatically generated">
            <a:extLst>
              <a:ext uri="{FF2B5EF4-FFF2-40B4-BE49-F238E27FC236}">
                <a16:creationId xmlns:a16="http://schemas.microsoft.com/office/drawing/2014/main" id="{66AD16AA-B1AF-7A03-F930-2F1A4848414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83527" y="3860206"/>
            <a:ext cx="1396192" cy="1396192"/>
          </a:xfrm>
          <a:prstGeom prst="rect">
            <a:avLst/>
          </a:prstGeom>
        </p:spPr>
      </p:pic>
      <p:pic>
        <p:nvPicPr>
          <p:cNvPr id="37" name="Graphic 36" descr="Brain in head outline">
            <a:extLst>
              <a:ext uri="{FF2B5EF4-FFF2-40B4-BE49-F238E27FC236}">
                <a16:creationId xmlns:a16="http://schemas.microsoft.com/office/drawing/2014/main" id="{D37297E2-6EAE-C642-9DD1-EC40879F875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421846" y="2876081"/>
            <a:ext cx="1403774" cy="1403774"/>
          </a:xfrm>
          <a:prstGeom prst="rect">
            <a:avLst/>
          </a:prstGeom>
        </p:spPr>
      </p:pic>
      <p:pic>
        <p:nvPicPr>
          <p:cNvPr id="47" name="Picture 46" descr="A red and black sign&#10;&#10;Description automatically generated">
            <a:extLst>
              <a:ext uri="{FF2B5EF4-FFF2-40B4-BE49-F238E27FC236}">
                <a16:creationId xmlns:a16="http://schemas.microsoft.com/office/drawing/2014/main" id="{8C856E38-F96D-278D-355A-E1D07B3295C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flipH="1">
            <a:off x="10333389" y="2947338"/>
            <a:ext cx="1755716" cy="17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75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B8172-F306-20C8-9D7B-0BB809FB0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52B8E9-C91D-DEE2-32B8-0485DE84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BF074-DF2F-314B-81DA-9710D34F7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31619F-47FA-C8C1-8A00-1C7D1864A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the forest for the tree…</a:t>
            </a:r>
          </a:p>
        </p:txBody>
      </p:sp>
      <p:pic>
        <p:nvPicPr>
          <p:cNvPr id="6" name="Picture 5" descr="Vibrant green forest">
            <a:extLst>
              <a:ext uri="{FF2B5EF4-FFF2-40B4-BE49-F238E27FC236}">
                <a16:creationId xmlns:a16="http://schemas.microsoft.com/office/drawing/2014/main" id="{A9CC5727-B8FF-5512-EEB1-87971C1A0D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82" b="6948"/>
          <a:stretch/>
        </p:blipFill>
        <p:spPr>
          <a:xfrm>
            <a:off x="0" y="587828"/>
            <a:ext cx="12192000" cy="59044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FCFA8A2-86CA-866D-6171-DE39B8B25736}"/>
              </a:ext>
            </a:extLst>
          </p:cNvPr>
          <p:cNvSpPr>
            <a:spLocks/>
          </p:cNvSpPr>
          <p:nvPr/>
        </p:nvSpPr>
        <p:spPr>
          <a:xfrm>
            <a:off x="0" y="587827"/>
            <a:ext cx="12192000" cy="5878287"/>
          </a:xfrm>
          <a:prstGeom prst="rect">
            <a:avLst/>
          </a:prstGeom>
          <a:solidFill>
            <a:schemeClr val="bg1">
              <a:alpha val="6406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482ABA2-911F-849D-4027-7141707AF35B}"/>
              </a:ext>
            </a:extLst>
          </p:cNvPr>
          <p:cNvSpPr txBox="1">
            <a:spLocks/>
          </p:cNvSpPr>
          <p:nvPr/>
        </p:nvSpPr>
        <p:spPr>
          <a:xfrm>
            <a:off x="838199" y="1269567"/>
            <a:ext cx="12514217" cy="5196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4385E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/>
              <a:t>What do we </a:t>
            </a:r>
            <a:r>
              <a:rPr lang="en-US" sz="4400" b="1" dirty="0"/>
              <a:t>really</a:t>
            </a:r>
            <a:r>
              <a:rPr lang="en-US" sz="4400" dirty="0"/>
              <a:t> want:</a:t>
            </a:r>
          </a:p>
          <a:p>
            <a:pPr lvl="1"/>
            <a:r>
              <a:rPr lang="en-US" sz="3600" dirty="0"/>
              <a:t>Sleep at night…</a:t>
            </a:r>
          </a:p>
          <a:p>
            <a:pPr lvl="1"/>
            <a:r>
              <a:rPr lang="en-US" sz="3600" dirty="0"/>
              <a:t>A network that adhere to our design</a:t>
            </a:r>
          </a:p>
          <a:p>
            <a:pPr lvl="1"/>
            <a:r>
              <a:rPr lang="en-US" sz="3600" dirty="0"/>
              <a:t>Be aware of exceptions </a:t>
            </a:r>
          </a:p>
          <a:p>
            <a:pPr lvl="1"/>
            <a:r>
              <a:rPr lang="en-US" sz="3600" dirty="0"/>
              <a:t>Be fast in adapting our design</a:t>
            </a:r>
          </a:p>
          <a:p>
            <a:pPr lvl="1"/>
            <a:r>
              <a:rPr lang="en-US" sz="3600" dirty="0"/>
              <a:t>Simple interfaces: that guides us instead of confusing us</a:t>
            </a:r>
          </a:p>
          <a:p>
            <a:pPr lvl="1"/>
            <a:r>
              <a:rPr lang="en-US" sz="3600" dirty="0"/>
              <a:t>Meaningful, understandable, accessible data</a:t>
            </a:r>
          </a:p>
        </p:txBody>
      </p:sp>
    </p:spTree>
    <p:extLst>
      <p:ext uri="{BB962C8B-B14F-4D97-AF65-F5344CB8AC3E}">
        <p14:creationId xmlns:p14="http://schemas.microsoft.com/office/powerpoint/2010/main" val="3137916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766E1E-D1B0-2E13-26F8-729824F3B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B44DD8-6050-7ECC-E46D-0A16915B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FB9033-4785-603B-0396-DF9170047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interconnected worlds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5335E2-BF1A-28DC-C618-444090878DBA}"/>
              </a:ext>
            </a:extLst>
          </p:cNvPr>
          <p:cNvSpPr>
            <a:spLocks/>
          </p:cNvSpPr>
          <p:nvPr/>
        </p:nvSpPr>
        <p:spPr>
          <a:xfrm>
            <a:off x="156754" y="1256602"/>
            <a:ext cx="6299276" cy="2172398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02C5A2-067C-A34C-C491-39F6DCBEF60B}"/>
              </a:ext>
            </a:extLst>
          </p:cNvPr>
          <p:cNvSpPr>
            <a:spLocks/>
          </p:cNvSpPr>
          <p:nvPr/>
        </p:nvSpPr>
        <p:spPr>
          <a:xfrm>
            <a:off x="6504086" y="1256601"/>
            <a:ext cx="5531160" cy="2172399"/>
          </a:xfrm>
          <a:prstGeom prst="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8CF353-AA29-F283-7C0E-AF1324EB4CA4}"/>
              </a:ext>
            </a:extLst>
          </p:cNvPr>
          <p:cNvSpPr txBox="1"/>
          <p:nvPr/>
        </p:nvSpPr>
        <p:spPr>
          <a:xfrm>
            <a:off x="362208" y="1491122"/>
            <a:ext cx="60938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Processes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the service and how do you deliver it?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 decides? And how?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the authoritative system for a specific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Anything else that must happen because of your action?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3ABB2-4DBF-C420-D006-214606CE7DD8}"/>
              </a:ext>
            </a:extLst>
          </p:cNvPr>
          <p:cNvSpPr txBox="1"/>
          <p:nvPr/>
        </p:nvSpPr>
        <p:spPr>
          <a:xfrm>
            <a:off x="7062810" y="1465638"/>
            <a:ext cx="444863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Artifacts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it config?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static/design?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depends from the single instance?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Where is the data coming from?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are the possible variants? </a:t>
            </a:r>
          </a:p>
        </p:txBody>
      </p:sp>
    </p:spTree>
    <p:extLst>
      <p:ext uri="{BB962C8B-B14F-4D97-AF65-F5344CB8AC3E}">
        <p14:creationId xmlns:p14="http://schemas.microsoft.com/office/powerpoint/2010/main" val="989197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766E1E-D1B0-2E13-26F8-729824F3B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Autocon1 - 27-31 May 2024 - Amsterdam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B44DD8-6050-7ECC-E46D-0A16915B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FFB9033-4785-603B-0396-DF9170047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interconnected worlds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5335E2-BF1A-28DC-C618-444090878DBA}"/>
              </a:ext>
            </a:extLst>
          </p:cNvPr>
          <p:cNvSpPr>
            <a:spLocks/>
          </p:cNvSpPr>
          <p:nvPr/>
        </p:nvSpPr>
        <p:spPr>
          <a:xfrm>
            <a:off x="156754" y="1256602"/>
            <a:ext cx="6299276" cy="2172398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02C5A2-067C-A34C-C491-39F6DCBEF60B}"/>
              </a:ext>
            </a:extLst>
          </p:cNvPr>
          <p:cNvSpPr>
            <a:spLocks/>
          </p:cNvSpPr>
          <p:nvPr/>
        </p:nvSpPr>
        <p:spPr>
          <a:xfrm>
            <a:off x="6504086" y="1256601"/>
            <a:ext cx="5531160" cy="2172399"/>
          </a:xfrm>
          <a:prstGeom prst="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8CF353-AA29-F283-7C0E-AF1324EB4CA4}"/>
              </a:ext>
            </a:extLst>
          </p:cNvPr>
          <p:cNvSpPr txBox="1"/>
          <p:nvPr/>
        </p:nvSpPr>
        <p:spPr>
          <a:xfrm>
            <a:off x="362208" y="1491122"/>
            <a:ext cx="60938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Processes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the service and how do you deliver it?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Who decides? And how?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the authoritative system for a specific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Anything else that must happen because of your action?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3ABB2-4DBF-C420-D006-214606CE7DD8}"/>
              </a:ext>
            </a:extLst>
          </p:cNvPr>
          <p:cNvSpPr txBox="1"/>
          <p:nvPr/>
        </p:nvSpPr>
        <p:spPr>
          <a:xfrm>
            <a:off x="7062810" y="1465638"/>
            <a:ext cx="444863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Artifacts</a:t>
            </a: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it config?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is static/design?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depends from the single instance?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Where is the data coming from?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are the possible variants?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26A63C-AB55-03F0-22A5-6AE6D611AC48}"/>
              </a:ext>
            </a:extLst>
          </p:cNvPr>
          <p:cNvSpPr>
            <a:spLocks/>
          </p:cNvSpPr>
          <p:nvPr/>
        </p:nvSpPr>
        <p:spPr>
          <a:xfrm>
            <a:off x="178167" y="3545832"/>
            <a:ext cx="4023360" cy="2827258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Orchestration</a:t>
            </a:r>
          </a:p>
          <a:p>
            <a:endParaRPr lang="en-US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Represent the business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Interacts with multiple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Agnostic to the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Generally, end-to-end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Typically, </a:t>
            </a:r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where we want to 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CC1EE8-A8BB-3EE3-B49F-A5D18A39B180}"/>
              </a:ext>
            </a:extLst>
          </p:cNvPr>
          <p:cNvSpPr>
            <a:spLocks/>
          </p:cNvSpPr>
          <p:nvPr/>
        </p:nvSpPr>
        <p:spPr>
          <a:xfrm>
            <a:off x="4297679" y="3545831"/>
            <a:ext cx="7737567" cy="2827259"/>
          </a:xfrm>
          <a:prstGeom prst="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Executes atomic actions: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Push some config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Gather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Execute something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Highly specialized, dependent from the context (Cisco/Juniper/Nokia/Linux/*)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focus is the artifact itself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Typically, </a:t>
            </a:r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where we all start</a:t>
            </a:r>
          </a:p>
        </p:txBody>
      </p:sp>
    </p:spTree>
    <p:extLst>
      <p:ext uri="{BB962C8B-B14F-4D97-AF65-F5344CB8AC3E}">
        <p14:creationId xmlns:p14="http://schemas.microsoft.com/office/powerpoint/2010/main" val="613599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CE5FD29-C55F-FFA5-C2BF-2EEBCD5C0930}"/>
              </a:ext>
            </a:extLst>
          </p:cNvPr>
          <p:cNvSpPr/>
          <p:nvPr/>
        </p:nvSpPr>
        <p:spPr>
          <a:xfrm>
            <a:off x="5922817" y="2055930"/>
            <a:ext cx="5237019" cy="6810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Analyze &amp; rethink our processes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4E1607-E1AD-1791-B1E4-969EEB683297}"/>
              </a:ext>
            </a:extLst>
          </p:cNvPr>
          <p:cNvSpPr/>
          <p:nvPr/>
        </p:nvSpPr>
        <p:spPr>
          <a:xfrm>
            <a:off x="5922816" y="2881598"/>
            <a:ext cx="5237019" cy="681036"/>
          </a:xfrm>
          <a:prstGeom prst="rect">
            <a:avLst/>
          </a:prstGeom>
          <a:solidFill>
            <a:srgbClr val="AC96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Node decomposition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28133E-1278-73BC-0BE4-6FB464A29639}"/>
              </a:ext>
            </a:extLst>
          </p:cNvPr>
          <p:cNvSpPr/>
          <p:nvPr/>
        </p:nvSpPr>
        <p:spPr>
          <a:xfrm>
            <a:off x="5922815" y="3682031"/>
            <a:ext cx="5237019" cy="681036"/>
          </a:xfrm>
          <a:prstGeom prst="rect">
            <a:avLst/>
          </a:prstGeom>
          <a:solidFill>
            <a:srgbClr val="654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Service decomposition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329D6A-03E0-8171-B2D0-030540CB6BCC}"/>
              </a:ext>
            </a:extLst>
          </p:cNvPr>
          <p:cNvSpPr/>
          <p:nvPr/>
        </p:nvSpPr>
        <p:spPr>
          <a:xfrm>
            <a:off x="5922815" y="4511241"/>
            <a:ext cx="5237019" cy="681036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Config decomposition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300427-7660-02A4-9C53-E0E769730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Autocon1 - 27-31 May 2024 - Amsterdam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EEEDE-F4B9-772A-39D2-1889D7365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8F08-AEC2-1C4B-85F8-53ADB6E703E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DC0934-1F89-D4D8-D5A3-A7A187E3A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my point?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79D3661-77BA-7065-8566-43DF9292A7F3}"/>
              </a:ext>
            </a:extLst>
          </p:cNvPr>
          <p:cNvSpPr/>
          <p:nvPr/>
        </p:nvSpPr>
        <p:spPr>
          <a:xfrm>
            <a:off x="1149927" y="1448932"/>
            <a:ext cx="4946072" cy="4350328"/>
          </a:xfrm>
          <a:prstGeom prst="roundRect">
            <a:avLst/>
          </a:prstGeom>
          <a:solidFill>
            <a:srgbClr val="009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Approaching top to bottom (Orchestration) has been a winning choice for us. </a:t>
            </a:r>
          </a:p>
          <a:p>
            <a:pPr marL="0" indent="0">
              <a:buNone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28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“Shift our thinking from lines of config to abstract models” </a:t>
            </a:r>
          </a:p>
          <a:p>
            <a:pPr algn="ctr"/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577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6078</TotalTime>
  <Words>1836</Words>
  <Application>Microsoft Macintosh PowerPoint</Application>
  <PresentationFormat>Widescreen</PresentationFormat>
  <Paragraphs>327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Aptos</vt:lpstr>
      <vt:lpstr>Aptos Display</vt:lpstr>
      <vt:lpstr>Arial</vt:lpstr>
      <vt:lpstr>Calibri Light</vt:lpstr>
      <vt:lpstr>Consolas</vt:lpstr>
      <vt:lpstr>Office Theme</vt:lpstr>
      <vt:lpstr>Automation vs Orchestration …what’s the deal?</vt:lpstr>
      <vt:lpstr>Before we begin…</vt:lpstr>
      <vt:lpstr>Why network automation (...just in case)</vt:lpstr>
      <vt:lpstr>We should do something about it…</vt:lpstr>
      <vt:lpstr>And so it starts…</vt:lpstr>
      <vt:lpstr>Missing the forest for the tree…</vt:lpstr>
      <vt:lpstr>Two interconnected worlds</vt:lpstr>
      <vt:lpstr>Two interconnected worlds</vt:lpstr>
      <vt:lpstr>What’s my point? </vt:lpstr>
      <vt:lpstr>Processes</vt:lpstr>
      <vt:lpstr>Decomposition</vt:lpstr>
      <vt:lpstr>Decomposition</vt:lpstr>
      <vt:lpstr>Decomposition</vt:lpstr>
      <vt:lpstr>Config decomposition</vt:lpstr>
      <vt:lpstr>This is design</vt:lpstr>
      <vt:lpstr>This is specific for that Organization/Partner</vt:lpstr>
      <vt:lpstr>This is specific for that instance</vt:lpstr>
      <vt:lpstr>This is an additional feature</vt:lpstr>
      <vt:lpstr>From config to models</vt:lpstr>
      <vt:lpstr>From config to models</vt:lpstr>
      <vt:lpstr>WFO</vt:lpstr>
      <vt:lpstr>Ok, but where is the data coming from?</vt:lpstr>
      <vt:lpstr>Source(s) of truth</vt:lpstr>
      <vt:lpstr>Source(s) of truth</vt:lpstr>
      <vt:lpstr>Architecture and design</vt:lpstr>
      <vt:lpstr>Sources of truth</vt:lpstr>
      <vt:lpstr>Sources of truth vs Inventory</vt:lpstr>
      <vt:lpstr>There are no specials… </vt:lpstr>
      <vt:lpstr>There are no specials… </vt:lpstr>
      <vt:lpstr>Enough talking, let’s see it in action!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Spinelli</dc:creator>
  <cp:lastModifiedBy>Simone Spinelli</cp:lastModifiedBy>
  <cp:revision>92</cp:revision>
  <dcterms:created xsi:type="dcterms:W3CDTF">2024-05-03T07:36:07Z</dcterms:created>
  <dcterms:modified xsi:type="dcterms:W3CDTF">2024-05-28T05:32:47Z</dcterms:modified>
</cp:coreProperties>
</file>