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23"/>
  </p:notesMasterIdLst>
  <p:sldIdLst>
    <p:sldId id="257" r:id="rId2"/>
    <p:sldId id="290" r:id="rId3"/>
    <p:sldId id="268" r:id="rId4"/>
    <p:sldId id="289" r:id="rId5"/>
    <p:sldId id="304" r:id="rId6"/>
    <p:sldId id="292" r:id="rId7"/>
    <p:sldId id="307" r:id="rId8"/>
    <p:sldId id="303" r:id="rId9"/>
    <p:sldId id="306" r:id="rId10"/>
    <p:sldId id="265" r:id="rId11"/>
    <p:sldId id="295" r:id="rId12"/>
    <p:sldId id="296" r:id="rId13"/>
    <p:sldId id="302" r:id="rId14"/>
    <p:sldId id="293" r:id="rId15"/>
    <p:sldId id="309" r:id="rId16"/>
    <p:sldId id="285" r:id="rId17"/>
    <p:sldId id="297" r:id="rId18"/>
    <p:sldId id="299" r:id="rId19"/>
    <p:sldId id="308" r:id="rId20"/>
    <p:sldId id="298" r:id="rId21"/>
    <p:sldId id="301" r:id="rId22"/>
  </p:sldIdLst>
  <p:sldSz cx="9144000" cy="5143500" type="screen16x9"/>
  <p:notesSz cx="20104100" cy="11309350"/>
  <p:kinsoku lang="ja-JP" invalStChars="、。，．・：；？！゛゜ヽヾゝゞ々’”）〕］｝〉》」』】°‰′″℃￠％!%),.:;?]}｡｣､･ﾞﾟ" invalEndChars="‘“（〔［｛〈《「『【￥＄$([\{｢￡"/>
  <p:defaultTextStyle>
    <a:defPPr>
      <a:defRPr lang="en-AE"/>
    </a:defPPr>
    <a:lvl1pPr marL="0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746"/>
    <a:srgbClr val="6300FF"/>
    <a:srgbClr val="9278D4"/>
    <a:srgbClr val="B17FFF"/>
    <a:srgbClr val="FA7699"/>
    <a:srgbClr val="9378D4"/>
    <a:srgbClr val="FFFFFF"/>
    <a:srgbClr val="8EE2DC"/>
    <a:srgbClr val="A2BBC4"/>
    <a:srgbClr val="9478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FF6C8-8FB9-8042-889B-F60487E0D898}" v="3783" dt="2022-09-17T13:03:20.8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/>
    <p:restoredTop sz="94694"/>
  </p:normalViewPr>
  <p:slideViewPr>
    <p:cSldViewPr>
      <p:cViewPr varScale="1">
        <p:scale>
          <a:sx n="144" d="100"/>
          <a:sy n="144" d="100"/>
        </p:scale>
        <p:origin x="200" y="472"/>
      </p:cViewPr>
      <p:guideLst>
        <p:guide orient="horz" pos="1310"/>
        <p:guide pos="9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39150-CA87-5B43-9344-6F6343374F94}" type="datetimeFigureOut">
              <a:rPr lang="en-AE" smtClean="0"/>
              <a:t>9/18/22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AA25B-A303-0241-9E08-01213653BA0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642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6791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24444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14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061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15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183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51892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18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4700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85257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20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0555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2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125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3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177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4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92326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6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4459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7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42804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8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3833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9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565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AA25B-A303-0241-9E08-01213653BA01}" type="slidenum">
              <a:rPr lang="en-AE" smtClean="0"/>
              <a:t>11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9409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03645">
              <a:alpha val="89999"/>
            </a:srgbClr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5223" y="2281019"/>
            <a:ext cx="8393553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223" y="2281019"/>
            <a:ext cx="8393553" cy="287002"/>
          </a:xfrm>
        </p:spPr>
        <p:txBody>
          <a:bodyPr lIns="0" tIns="0" rIns="0" bIns="0"/>
          <a:lstStyle>
            <a:lvl1pPr>
              <a:defRPr sz="186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223" y="2281019"/>
            <a:ext cx="8393553" cy="287002"/>
          </a:xfrm>
        </p:spPr>
        <p:txBody>
          <a:bodyPr lIns="0" tIns="0" rIns="0" bIns="0"/>
          <a:lstStyle>
            <a:lvl1pPr>
              <a:defRPr sz="186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6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223" y="2281019"/>
            <a:ext cx="8393553" cy="287002"/>
          </a:xfrm>
        </p:spPr>
        <p:txBody>
          <a:bodyPr lIns="0" tIns="0" rIns="0" bIns="0"/>
          <a:lstStyle>
            <a:lvl1pPr>
              <a:defRPr sz="1865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5223" y="2281019"/>
            <a:ext cx="8393553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6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5223" y="4387796"/>
            <a:ext cx="1601211" cy="410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10" b="0" i="0">
                <a:solidFill>
                  <a:srgbClr val="47D4AD"/>
                </a:solidFill>
                <a:latin typeface="Arial"/>
                <a:cs typeface="Arial"/>
              </a:defRPr>
            </a:lvl1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pc="7">
                <a:solidFill>
                  <a:srgbClr val="89949D"/>
                </a:solidFill>
              </a:rPr>
              <a:t>Advanced</a:t>
            </a:r>
            <a:r>
              <a:rPr lang="en-US" spc="-11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Materials </a:t>
            </a:r>
            <a:r>
              <a:rPr lang="en-US" spc="-384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Research</a:t>
            </a:r>
            <a:r>
              <a:rPr lang="en-US" spc="-5">
                <a:solidFill>
                  <a:srgbClr val="89949D"/>
                </a:solidFill>
              </a:rPr>
              <a:t> </a:t>
            </a:r>
            <a:r>
              <a:rPr lang="en-US" spc="5">
                <a:solidFill>
                  <a:srgbClr val="89949D"/>
                </a:solidFill>
              </a:rPr>
              <a:t>Center</a:t>
            </a:r>
            <a:endParaRPr lang="en-US" spc="5" dirty="0">
              <a:solidFill>
                <a:srgbClr val="89949D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7"/>
            <a:ext cx="2103120" cy="125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7"/>
            <a:ext cx="2103120" cy="125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0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1.m4a"/><Relationship Id="rId7" Type="http://schemas.openxmlformats.org/officeDocument/2006/relationships/image" Target="../media/image36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9.png"/><Relationship Id="rId3" Type="http://schemas.openxmlformats.org/officeDocument/2006/relationships/audio" Target="../media/media12.m4a"/><Relationship Id="rId7" Type="http://schemas.openxmlformats.org/officeDocument/2006/relationships/image" Target="../media/image38.png"/><Relationship Id="rId12" Type="http://schemas.openxmlformats.org/officeDocument/2006/relationships/image" Target="../media/image360.png"/><Relationship Id="rId17" Type="http://schemas.openxmlformats.org/officeDocument/2006/relationships/image" Target="../media/image20.png"/><Relationship Id="rId2" Type="http://schemas.microsoft.com/office/2007/relationships/media" Target="../media/media12.m4a"/><Relationship Id="rId16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350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41.png"/><Relationship Id="rId10" Type="http://schemas.openxmlformats.org/officeDocument/2006/relationships/image" Target="../media/image38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30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3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42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media15.m4a"/><Relationship Id="rId7" Type="http://schemas.openxmlformats.org/officeDocument/2006/relationships/image" Target="../media/image44.png"/><Relationship Id="rId12" Type="http://schemas.openxmlformats.org/officeDocument/2006/relationships/image" Target="../media/image20.png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6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50.png"/><Relationship Id="rId5" Type="http://schemas.openxmlformats.org/officeDocument/2006/relationships/image" Target="../media/image42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5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2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7.m4a"/><Relationship Id="rId7" Type="http://schemas.openxmlformats.org/officeDocument/2006/relationships/image" Target="../media/image24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26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media9.m4a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0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42B448D-FB8E-CD45-92B1-5CFBF329419E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2" name="object 2"/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3" name="object 3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4" name="object 4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5" name="object 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7" name="object 7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3" name="object 13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9" name="object 19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20" name="object 20"/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21" name="object 21"/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22" name="object 22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23" name="object 23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28" name="object 28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29" name="object 29"/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66062" y="1865111"/>
            <a:ext cx="7930282" cy="117398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lnSpc>
                <a:spcPts val="2169"/>
              </a:lnSpc>
              <a:spcBef>
                <a:spcPts val="55"/>
              </a:spcBef>
            </a:pPr>
            <a:r>
              <a:rPr lang="en-US" sz="2400" b="1" spc="5" dirty="0">
                <a:solidFill>
                  <a:srgbClr val="253746"/>
                </a:solidFill>
                <a:latin typeface="Arial"/>
                <a:cs typeface="Arial"/>
              </a:rPr>
              <a:t>MR-DSS -- Smaller MinRank-based (Ring-)Signatures </a:t>
            </a:r>
          </a:p>
          <a:p>
            <a:pPr marL="5776">
              <a:lnSpc>
                <a:spcPts val="2169"/>
              </a:lnSpc>
              <a:spcBef>
                <a:spcPts val="55"/>
              </a:spcBef>
            </a:pPr>
            <a:endParaRPr lang="en-US" sz="1865" dirty="0">
              <a:solidFill>
                <a:srgbClr val="6300FF"/>
              </a:solidFill>
              <a:latin typeface="Arial"/>
              <a:cs typeface="Arial"/>
            </a:endParaRPr>
          </a:p>
          <a:p>
            <a:pPr marL="5776">
              <a:lnSpc>
                <a:spcPts val="2169"/>
              </a:lnSpc>
              <a:spcBef>
                <a:spcPts val="55"/>
              </a:spcBef>
            </a:pPr>
            <a:r>
              <a:rPr lang="en-US" sz="1865" dirty="0">
                <a:solidFill>
                  <a:srgbClr val="6300FF"/>
                </a:solidFill>
                <a:latin typeface="Arial"/>
                <a:cs typeface="Arial"/>
              </a:rPr>
              <a:t>Emanuele Bellini, Andre Esser, </a:t>
            </a:r>
          </a:p>
          <a:p>
            <a:pPr marL="5776">
              <a:lnSpc>
                <a:spcPts val="2169"/>
              </a:lnSpc>
              <a:spcBef>
                <a:spcPts val="55"/>
              </a:spcBef>
            </a:pPr>
            <a:r>
              <a:rPr lang="en-US" sz="1865" dirty="0">
                <a:solidFill>
                  <a:srgbClr val="6300FF"/>
                </a:solidFill>
                <a:latin typeface="Arial"/>
                <a:cs typeface="Arial"/>
              </a:rPr>
              <a:t>Carlo Sanna, and </a:t>
            </a:r>
            <a:r>
              <a:rPr lang="en-US" sz="1865" u="sng" dirty="0">
                <a:solidFill>
                  <a:srgbClr val="6300FF"/>
                </a:solidFill>
                <a:latin typeface="Arial"/>
                <a:cs typeface="Arial"/>
              </a:rPr>
              <a:t>Javier Verbel </a:t>
            </a: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78E2F5BB-67B7-D445-AC4C-F434E3E03957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203544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203544"/>
              </a:solidFill>
              <a:latin typeface="Arial"/>
              <a:cs typeface="Arial"/>
            </a:endParaRPr>
          </a:p>
        </p:txBody>
      </p:sp>
      <p:sp>
        <p:nvSpPr>
          <p:cNvPr id="42" name="object 36">
            <a:extLst>
              <a:ext uri="{FF2B5EF4-FFF2-40B4-BE49-F238E27FC236}">
                <a16:creationId xmlns:a16="http://schemas.microsoft.com/office/drawing/2014/main" id="{437AB419-6BC9-8C41-B769-E5600C179903}"/>
              </a:ext>
            </a:extLst>
          </p:cNvPr>
          <p:cNvSpPr txBox="1">
            <a:spLocks/>
          </p:cNvSpPr>
          <p:nvPr/>
        </p:nvSpPr>
        <p:spPr>
          <a:xfrm>
            <a:off x="375518" y="4580538"/>
            <a:ext cx="1601098" cy="41590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3100" b="0" i="0" kern="1200">
                <a:solidFill>
                  <a:srgbClr val="47D4A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z="1410" spc="7" dirty="0">
                <a:solidFill>
                  <a:srgbClr val="75787B"/>
                </a:solidFill>
              </a:rPr>
              <a:t>Cryptography</a:t>
            </a:r>
            <a:br>
              <a:rPr lang="en-US" sz="1410" spc="-384" dirty="0">
                <a:solidFill>
                  <a:srgbClr val="75787B"/>
                </a:solidFill>
              </a:rPr>
            </a:br>
            <a:r>
              <a:rPr lang="en-US" sz="1410" spc="5" dirty="0">
                <a:solidFill>
                  <a:srgbClr val="75787B"/>
                </a:solidFill>
              </a:rPr>
              <a:t>Research</a:t>
            </a:r>
            <a:r>
              <a:rPr lang="en-US" sz="1410" spc="-5" dirty="0">
                <a:solidFill>
                  <a:srgbClr val="75787B"/>
                </a:solidFill>
              </a:rPr>
              <a:t> </a:t>
            </a:r>
            <a:r>
              <a:rPr lang="en-US" sz="1410" spc="5" dirty="0">
                <a:solidFill>
                  <a:srgbClr val="75787B"/>
                </a:solidFill>
              </a:rPr>
              <a:t>Center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16AA18-D7A3-BE47-9E36-A72512B9954B}"/>
              </a:ext>
            </a:extLst>
          </p:cNvPr>
          <p:cNvSpPr txBox="1"/>
          <p:nvPr/>
        </p:nvSpPr>
        <p:spPr>
          <a:xfrm>
            <a:off x="304800" y="3733747"/>
            <a:ext cx="367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</a:t>
            </a:r>
            <a:r>
              <a:rPr lang="en-US" sz="1800" dirty="0" err="1"/>
              <a:t>eprint.iacr.org</a:t>
            </a:r>
            <a:r>
              <a:rPr lang="en-US" sz="1800" dirty="0"/>
              <a:t>/2022/973.pdf</a:t>
            </a: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1AD3D863-3EC0-4D4E-9E32-9F8B30E9C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22"/>
    </mc:Choice>
    <mc:Fallback>
      <p:transition spd="slow" advTm="2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ject 32">
            <a:extLst>
              <a:ext uri="{FF2B5EF4-FFF2-40B4-BE49-F238E27FC236}">
                <a16:creationId xmlns:a16="http://schemas.microsoft.com/office/drawing/2014/main" id="{E92CCCAE-8B09-1548-9097-1568D9A8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17" y="2281020"/>
            <a:ext cx="6776019" cy="299633"/>
          </a:xfrm>
          <a:prstGeom prst="rect">
            <a:avLst/>
          </a:prstGeom>
        </p:spPr>
        <p:txBody>
          <a:bodyPr vert="horz" wrap="square" lIns="0" tIns="30035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US" spc="5" dirty="0">
                <a:solidFill>
                  <a:srgbClr val="253746"/>
                </a:solidFill>
              </a:rPr>
              <a:t>Our Zero-Knowledge Protocol with Helper</a:t>
            </a:r>
            <a:endParaRPr spc="2" dirty="0">
              <a:solidFill>
                <a:srgbClr val="9378D4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3D2E56B-FFDA-F24E-8999-096EEFEFE43D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146" name="object 2">
              <a:extLst>
                <a:ext uri="{FF2B5EF4-FFF2-40B4-BE49-F238E27FC236}">
                  <a16:creationId xmlns:a16="http://schemas.microsoft.com/office/drawing/2014/main" id="{3C33929C-D91B-9644-898D-197BF591D11C}"/>
                </a:ext>
              </a:extLst>
            </p:cNvPr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159" name="object 3">
                <a:extLst>
                  <a:ext uri="{FF2B5EF4-FFF2-40B4-BE49-F238E27FC236}">
                    <a16:creationId xmlns:a16="http://schemas.microsoft.com/office/drawing/2014/main" id="{5FA29889-F582-C844-A311-58D600D1D67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160" name="object 4">
                <a:extLst>
                  <a:ext uri="{FF2B5EF4-FFF2-40B4-BE49-F238E27FC236}">
                    <a16:creationId xmlns:a16="http://schemas.microsoft.com/office/drawing/2014/main" id="{9CCF3D73-6204-E543-AC6B-429D94ACA3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161" name="object 5">
                <a:extLst>
                  <a:ext uri="{FF2B5EF4-FFF2-40B4-BE49-F238E27FC236}">
                    <a16:creationId xmlns:a16="http://schemas.microsoft.com/office/drawing/2014/main" id="{2233BD9E-0CAC-B442-AE49-A4FE91D161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162" name="object 6">
                <a:extLst>
                  <a:ext uri="{FF2B5EF4-FFF2-40B4-BE49-F238E27FC236}">
                    <a16:creationId xmlns:a16="http://schemas.microsoft.com/office/drawing/2014/main" id="{C31913B7-BC0A-8B47-8772-69024F95C57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63" name="object 7">
                <a:extLst>
                  <a:ext uri="{FF2B5EF4-FFF2-40B4-BE49-F238E27FC236}">
                    <a16:creationId xmlns:a16="http://schemas.microsoft.com/office/drawing/2014/main" id="{26626D7C-464B-B745-A9F1-923C0A1374F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164" name="object 8">
                <a:extLst>
                  <a:ext uri="{FF2B5EF4-FFF2-40B4-BE49-F238E27FC236}">
                    <a16:creationId xmlns:a16="http://schemas.microsoft.com/office/drawing/2014/main" id="{07B00B9A-A620-5B43-9579-8DABA51EA5F5}"/>
                  </a:ext>
                </a:extLst>
              </p:cNvPr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5" name="object 9">
                <a:extLst>
                  <a:ext uri="{FF2B5EF4-FFF2-40B4-BE49-F238E27FC236}">
                    <a16:creationId xmlns:a16="http://schemas.microsoft.com/office/drawing/2014/main" id="{3D387B83-BF6B-1A4C-9834-B2CCFD05063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66" name="object 10">
                <a:extLst>
                  <a:ext uri="{FF2B5EF4-FFF2-40B4-BE49-F238E27FC236}">
                    <a16:creationId xmlns:a16="http://schemas.microsoft.com/office/drawing/2014/main" id="{556A5852-26FC-8646-A627-D9657BE0C9C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67" name="object 11">
                <a:extLst>
                  <a:ext uri="{FF2B5EF4-FFF2-40B4-BE49-F238E27FC236}">
                    <a16:creationId xmlns:a16="http://schemas.microsoft.com/office/drawing/2014/main" id="{98703769-C7D1-094E-BDCD-4D7D3EBF8AC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68" name="object 12">
                <a:extLst>
                  <a:ext uri="{FF2B5EF4-FFF2-40B4-BE49-F238E27FC236}">
                    <a16:creationId xmlns:a16="http://schemas.microsoft.com/office/drawing/2014/main" id="{F126000D-FD83-D348-B246-95E4A1AD76EF}"/>
                  </a:ext>
                </a:extLst>
              </p:cNvPr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9" name="object 13">
                <a:extLst>
                  <a:ext uri="{FF2B5EF4-FFF2-40B4-BE49-F238E27FC236}">
                    <a16:creationId xmlns:a16="http://schemas.microsoft.com/office/drawing/2014/main" id="{52B4A45E-11CE-A646-83FC-FDA665932B3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0" name="object 14">
                <a:extLst>
                  <a:ext uri="{FF2B5EF4-FFF2-40B4-BE49-F238E27FC236}">
                    <a16:creationId xmlns:a16="http://schemas.microsoft.com/office/drawing/2014/main" id="{111A7135-19AD-104B-9D51-F557D6DF940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1" name="object 15">
                <a:extLst>
                  <a:ext uri="{FF2B5EF4-FFF2-40B4-BE49-F238E27FC236}">
                    <a16:creationId xmlns:a16="http://schemas.microsoft.com/office/drawing/2014/main" id="{C7FAB3DD-B7D9-F147-B151-EDD4226A6B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72" name="object 16">
                <a:extLst>
                  <a:ext uri="{FF2B5EF4-FFF2-40B4-BE49-F238E27FC236}">
                    <a16:creationId xmlns:a16="http://schemas.microsoft.com/office/drawing/2014/main" id="{7E1DEA45-6A4E-F44D-B602-7A4E72516E4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3" name="object 17">
                <a:extLst>
                  <a:ext uri="{FF2B5EF4-FFF2-40B4-BE49-F238E27FC236}">
                    <a16:creationId xmlns:a16="http://schemas.microsoft.com/office/drawing/2014/main" id="{819C52D1-8105-DE41-B4E3-6540FF7BDCD8}"/>
                  </a:ext>
                </a:extLst>
              </p:cNvPr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74" name="object 18">
                <a:extLst>
                  <a:ext uri="{FF2B5EF4-FFF2-40B4-BE49-F238E27FC236}">
                    <a16:creationId xmlns:a16="http://schemas.microsoft.com/office/drawing/2014/main" id="{5ECA7F74-C62F-B945-8389-AD7189EFCFD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75" name="object 19">
                <a:extLst>
                  <a:ext uri="{FF2B5EF4-FFF2-40B4-BE49-F238E27FC236}">
                    <a16:creationId xmlns:a16="http://schemas.microsoft.com/office/drawing/2014/main" id="{72E7AC9B-ABF8-894C-8444-C927B939EEC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147" name="object 20">
              <a:extLst>
                <a:ext uri="{FF2B5EF4-FFF2-40B4-BE49-F238E27FC236}">
                  <a16:creationId xmlns:a16="http://schemas.microsoft.com/office/drawing/2014/main" id="{B575DDA4-7CE3-A04F-8FC8-39D128F99974}"/>
                </a:ext>
              </a:extLst>
            </p:cNvPr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148" name="object 21">
              <a:extLst>
                <a:ext uri="{FF2B5EF4-FFF2-40B4-BE49-F238E27FC236}">
                  <a16:creationId xmlns:a16="http://schemas.microsoft.com/office/drawing/2014/main" id="{705EB6C1-3E69-BB4A-B1C7-F170A092F763}"/>
                </a:ext>
              </a:extLst>
            </p:cNvPr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152" name="object 22">
                <a:extLst>
                  <a:ext uri="{FF2B5EF4-FFF2-40B4-BE49-F238E27FC236}">
                    <a16:creationId xmlns:a16="http://schemas.microsoft.com/office/drawing/2014/main" id="{435075B0-D96C-6244-BEAE-7DA671A94051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53" name="object 23">
                <a:extLst>
                  <a:ext uri="{FF2B5EF4-FFF2-40B4-BE49-F238E27FC236}">
                    <a16:creationId xmlns:a16="http://schemas.microsoft.com/office/drawing/2014/main" id="{BCF67941-F868-4C4C-AE6A-23114F063C1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154" name="object 24">
                <a:extLst>
                  <a:ext uri="{FF2B5EF4-FFF2-40B4-BE49-F238E27FC236}">
                    <a16:creationId xmlns:a16="http://schemas.microsoft.com/office/drawing/2014/main" id="{1EAB5BCC-298F-D44B-8203-B8A315AEFDAE}"/>
                  </a:ext>
                </a:extLst>
              </p:cNvPr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55" name="object 25">
                <a:extLst>
                  <a:ext uri="{FF2B5EF4-FFF2-40B4-BE49-F238E27FC236}">
                    <a16:creationId xmlns:a16="http://schemas.microsoft.com/office/drawing/2014/main" id="{25A5CCA2-BC2B-E84D-ABAA-7021493FBD3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6" name="object 26">
                <a:extLst>
                  <a:ext uri="{FF2B5EF4-FFF2-40B4-BE49-F238E27FC236}">
                    <a16:creationId xmlns:a16="http://schemas.microsoft.com/office/drawing/2014/main" id="{7BF8C2C2-6925-054A-9B9E-5BBF64DFE31F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157" name="object 27">
                <a:extLst>
                  <a:ext uri="{FF2B5EF4-FFF2-40B4-BE49-F238E27FC236}">
                    <a16:creationId xmlns:a16="http://schemas.microsoft.com/office/drawing/2014/main" id="{9380908A-3A89-024D-8947-293D13989A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8" name="object 28">
                <a:extLst>
                  <a:ext uri="{FF2B5EF4-FFF2-40B4-BE49-F238E27FC236}">
                    <a16:creationId xmlns:a16="http://schemas.microsoft.com/office/drawing/2014/main" id="{8E745F83-EF8F-974D-BD21-7D5D1358990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149" name="object 29">
              <a:extLst>
                <a:ext uri="{FF2B5EF4-FFF2-40B4-BE49-F238E27FC236}">
                  <a16:creationId xmlns:a16="http://schemas.microsoft.com/office/drawing/2014/main" id="{13C47FD7-A91D-9846-BAD2-294FB84E35E7}"/>
                </a:ext>
              </a:extLst>
            </p:cNvPr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0" name="object 30">
              <a:extLst>
                <a:ext uri="{FF2B5EF4-FFF2-40B4-BE49-F238E27FC236}">
                  <a16:creationId xmlns:a16="http://schemas.microsoft.com/office/drawing/2014/main" id="{7981A07E-89CF-9941-B213-9BA04ECC2789}"/>
                </a:ext>
              </a:extLst>
            </p:cNvPr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1" name="object 31">
              <a:extLst>
                <a:ext uri="{FF2B5EF4-FFF2-40B4-BE49-F238E27FC236}">
                  <a16:creationId xmlns:a16="http://schemas.microsoft.com/office/drawing/2014/main" id="{B5FDD857-18AB-544E-90D9-92E091C330CB}"/>
                </a:ext>
              </a:extLst>
            </p:cNvPr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42" name="object 37">
            <a:extLst>
              <a:ext uri="{FF2B5EF4-FFF2-40B4-BE49-F238E27FC236}">
                <a16:creationId xmlns:a16="http://schemas.microsoft.com/office/drawing/2014/main" id="{3CC03C00-FC57-274F-901F-95CED8DC4AEC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9478D2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9478D2"/>
              </a:solidFill>
              <a:latin typeface="Arial"/>
              <a:cs typeface="Arial"/>
            </a:endParaRP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1C1A762E-6BD8-3143-816D-F0A6504E4B99}"/>
              </a:ext>
            </a:extLst>
          </p:cNvPr>
          <p:cNvSpPr txBox="1">
            <a:spLocks/>
          </p:cNvSpPr>
          <p:nvPr/>
        </p:nvSpPr>
        <p:spPr>
          <a:xfrm>
            <a:off x="375518" y="4580538"/>
            <a:ext cx="1601098" cy="41590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3100" b="0" i="0" kern="1200">
                <a:solidFill>
                  <a:srgbClr val="47D4A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z="1410" spc="7" dirty="0">
                <a:solidFill>
                  <a:srgbClr val="89949D"/>
                </a:solidFill>
              </a:rPr>
              <a:t>Cryptography </a:t>
            </a:r>
            <a:br>
              <a:rPr lang="en-US" sz="1410" spc="7" dirty="0">
                <a:solidFill>
                  <a:srgbClr val="89949D"/>
                </a:solidFill>
              </a:rPr>
            </a:br>
            <a:r>
              <a:rPr lang="en-US" sz="1410" spc="5" dirty="0">
                <a:solidFill>
                  <a:srgbClr val="89949D"/>
                </a:solidFill>
              </a:rPr>
              <a:t>Research</a:t>
            </a:r>
            <a:r>
              <a:rPr lang="en-US" sz="1410" spc="-5" dirty="0">
                <a:solidFill>
                  <a:srgbClr val="89949D"/>
                </a:solidFill>
              </a:rPr>
              <a:t> </a:t>
            </a:r>
            <a:r>
              <a:rPr lang="en-US" sz="1410" spc="5" dirty="0">
                <a:solidFill>
                  <a:srgbClr val="89949D"/>
                </a:solidFill>
              </a:rPr>
              <a:t>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61032D-043E-114C-B501-FF848143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"/>
    </mc:Choice>
    <mc:Fallback>
      <p:transition spd="slow" advTm="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140" y="129169"/>
            <a:ext cx="60198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  <a:latin typeface="+mj-lt"/>
              </a:rPr>
              <a:t>Our zero-knowledge protocol with Helper</a:t>
            </a:r>
            <a:endParaRPr spc="2" dirty="0">
              <a:solidFill>
                <a:srgbClr val="6300FF"/>
              </a:solidFill>
              <a:latin typeface="+mj-lt"/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11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D3416B-D9EE-DC47-938A-68CE5ACA672D}"/>
                  </a:ext>
                </a:extLst>
              </p:cNvPr>
              <p:cNvSpPr txBox="1"/>
              <p:nvPr/>
            </p:nvSpPr>
            <p:spPr>
              <a:xfrm>
                <a:off x="138924" y="970960"/>
                <a:ext cx="8464091" cy="1093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253746"/>
                    </a:solidFill>
                  </a:rPr>
                  <a:t>Based on: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limLow>
                      <m:limLow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1800" b="0" i="1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1800" i="1" dirty="0">
                                    <a:solidFill>
                                      <a:srgbClr val="25374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</m:groupCh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lim>
                        <m:eqArr>
                          <m:eqArrPr>
                            <m:ctrlPr>
                              <a:rPr lang="en-US" sz="1800" b="0" i="1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≔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lim>
                    </m:limLow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1800" b="0" i="0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limLow>
                      <m:limLowPr>
                        <m:ctrlP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1800" b="0" i="1" dirty="0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1800" b="0" i="1" dirty="0" smtClean="0">
                                    <a:solidFill>
                                      <a:srgbClr val="25374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sup>
                                  <m:e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)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sz="1800" b="0" i="1" dirty="0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≔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lim>
                    </m:limLow>
                    <m:r>
                      <a:rPr lang="en-US" sz="1800" b="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1800" dirty="0">
                  <a:solidFill>
                    <a:srgbClr val="253746"/>
                  </a:solidFill>
                </a:endParaRPr>
              </a:p>
              <a:p>
                <a:endParaRPr lang="en-US" sz="1600" dirty="0">
                  <a:solidFill>
                    <a:srgbClr val="253746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D3416B-D9EE-DC47-938A-68CE5ACA6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4" y="970960"/>
                <a:ext cx="8464091" cy="1093633"/>
              </a:xfrm>
              <a:prstGeom prst="rect">
                <a:avLst/>
              </a:prstGeom>
              <a:blipFill>
                <a:blip r:embed="rId6"/>
                <a:stretch>
                  <a:fillRect l="-750" t="-35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8A656D-8B34-7047-944E-E4231B0A2237}"/>
                  </a:ext>
                </a:extLst>
              </p:cNvPr>
              <p:cNvSpPr txBox="1"/>
              <p:nvPr/>
            </p:nvSpPr>
            <p:spPr>
              <a:xfrm>
                <a:off x="138924" y="503805"/>
                <a:ext cx="8007424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)= 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((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lang="en-US" sz="1800" b="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800" b="0" dirty="0" err="1">
                    <a:solidFill>
                      <a:srgbClr val="253746"/>
                    </a:solidFill>
                    <a:cs typeface="Arial" panose="020B0604020202020204" pitchFamily="34" charset="0"/>
                  </a:rPr>
                  <a:t>s.t</a:t>
                </a:r>
                <a:r>
                  <a:rPr lang="en-US" sz="1800" b="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 :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, 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d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58A656D-8B34-7047-944E-E4231B0A2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24" y="503805"/>
                <a:ext cx="8007424" cy="391582"/>
              </a:xfrm>
              <a:prstGeom prst="rect">
                <a:avLst/>
              </a:prstGeom>
              <a:blipFill>
                <a:blip r:embed="rId7"/>
                <a:stretch>
                  <a:fillRect l="-792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6E4A60-47DA-ED41-9155-090EC7CF7D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30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55"/>
    </mc:Choice>
    <mc:Fallback>
      <p:transition spd="slow" advTm="6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7852" y="105154"/>
            <a:ext cx="60198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z="2000" spc="5" dirty="0">
                <a:solidFill>
                  <a:srgbClr val="253746"/>
                </a:solidFill>
                <a:latin typeface="+mj-lt"/>
              </a:rPr>
              <a:t>Our zero-knowledge protocol with Helper</a:t>
            </a:r>
            <a:endParaRPr sz="2000" spc="2" dirty="0">
              <a:solidFill>
                <a:srgbClr val="6300FF"/>
              </a:solidFill>
              <a:latin typeface="+mj-lt"/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12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B14E84-37D2-BB49-A7C9-1A0351ED4384}"/>
                  </a:ext>
                </a:extLst>
              </p:cNvPr>
              <p:cNvSpPr txBox="1"/>
              <p:nvPr/>
            </p:nvSpPr>
            <p:spPr>
              <a:xfrm>
                <a:off x="187852" y="476803"/>
                <a:ext cx="8007424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)= 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((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,…,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),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lang="en-US" sz="1800" b="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800" b="0" dirty="0" err="1">
                    <a:solidFill>
                      <a:srgbClr val="253746"/>
                    </a:solidFill>
                    <a:cs typeface="Arial" panose="020B0604020202020204" pitchFamily="34" charset="0"/>
                  </a:rPr>
                  <a:t>s.t</a:t>
                </a:r>
                <a:r>
                  <a:rPr lang="en-US" sz="1800" b="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 :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, 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d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7B14E84-37D2-BB49-A7C9-1A0351ED4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2" y="476803"/>
                <a:ext cx="8007424" cy="391582"/>
              </a:xfrm>
              <a:prstGeom prst="rect">
                <a:avLst/>
              </a:prstGeom>
              <a:blipFill>
                <a:blip r:embed="rId6"/>
                <a:stretch>
                  <a:fillRect l="-6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AD1FB9-E617-5841-BA77-DB01EC27A569}"/>
                  </a:ext>
                </a:extLst>
              </p:cNvPr>
              <p:cNvSpPr txBox="1"/>
              <p:nvPr/>
            </p:nvSpPr>
            <p:spPr>
              <a:xfrm>
                <a:off x="132984" y="2590663"/>
                <a:ext cx="8640027" cy="1301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 Prover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𝑠𝑒𝑒𝑑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800" b="0" i="1" dirty="0">
                    <a:latin typeface="Cambria Math" panose="02040503050406030204" pitchFamily="18" charset="0"/>
                  </a:rPr>
                  <a:t>                                       </a:t>
                </a:r>
                <a:r>
                  <a:rPr lang="en-US" sz="1800" b="0" dirty="0">
                    <a:latin typeface="Cambria Math" panose="02040503050406030204" pitchFamily="18" charset="0"/>
                  </a:rPr>
                  <a:t>V</a:t>
                </a:r>
                <a:r>
                  <a:rPr lang="en-US" sz="1800" b="1" dirty="0">
                    <a:latin typeface="Cambria Math" panose="02040503050406030204" pitchFamily="18" charset="0"/>
                  </a:rPr>
                  <a:t>erifier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r>
                  <a:rPr lang="en-US" sz="1800" i="1" dirty="0">
                    <a:latin typeface="Cambria Math" panose="02040503050406030204" pitchFamily="18" charset="0"/>
                  </a:rPr>
                  <a:t>	</a:t>
                </a:r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r>
                  <a:rPr lang="en-US" sz="1800" dirty="0"/>
                  <a:t>	 </a:t>
                </a:r>
              </a:p>
              <a:p>
                <a:endParaRPr lang="en-US" b="1" dirty="0"/>
              </a:p>
              <a:p>
                <a:endParaRPr lang="en-US" b="1" dirty="0"/>
              </a:p>
              <a:p>
                <a:endParaRPr lang="en-US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AD1FB9-E617-5841-BA77-DB01EC27A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84" y="2590663"/>
                <a:ext cx="8640027" cy="1301510"/>
              </a:xfrm>
              <a:prstGeom prst="rect">
                <a:avLst/>
              </a:prstGeom>
              <a:blipFill>
                <a:blip r:embed="rId7"/>
                <a:stretch>
                  <a:fillRect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C64326-7C43-F547-AEB5-7A91F423F530}"/>
                  </a:ext>
                </a:extLst>
              </p:cNvPr>
              <p:cNvSpPr txBox="1"/>
              <p:nvPr/>
            </p:nvSpPr>
            <p:spPr>
              <a:xfrm>
                <a:off x="2812956" y="3123014"/>
                <a:ext cx="1739057" cy="441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 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𝑐𝑜𝑚</m:t>
                              </m:r>
                            </m:e>
                            <m:sub/>
                          </m:sSub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groupCh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C64326-7C43-F547-AEB5-7A91F423F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956" y="3123014"/>
                <a:ext cx="1739057" cy="441788"/>
              </a:xfrm>
              <a:prstGeom prst="rect">
                <a:avLst/>
              </a:prstGeom>
              <a:blipFill>
                <a:blip r:embed="rId8"/>
                <a:stretch>
                  <a:fillRect t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713D71-4FF5-7042-9BCE-C8D19023963F}"/>
                  </a:ext>
                </a:extLst>
              </p:cNvPr>
              <p:cNvSpPr txBox="1"/>
              <p:nvPr/>
            </p:nvSpPr>
            <p:spPr>
              <a:xfrm>
                <a:off x="4419898" y="2911312"/>
                <a:ext cx="2133302" cy="483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𝑐h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←"/>
                          <m:vertJc m:val="bot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$</m:t>
                          </m:r>
                        </m:e>
                      </m:groupCh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{0, 1}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713D71-4FF5-7042-9BCE-C8D190239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898" y="2911312"/>
                <a:ext cx="2133302" cy="483915"/>
              </a:xfrm>
              <a:prstGeom prst="rect">
                <a:avLst/>
              </a:prstGeom>
              <a:blipFill>
                <a:blip r:embed="rId9"/>
                <a:stretch>
                  <a:fillRect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4CC5E3-1712-5F48-BA3C-53C84625764D}"/>
                  </a:ext>
                </a:extLst>
              </p:cNvPr>
              <p:cNvSpPr txBox="1"/>
              <p:nvPr/>
            </p:nvSpPr>
            <p:spPr>
              <a:xfrm>
                <a:off x="362832" y="3125569"/>
                <a:ext cx="24127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𝑐𝑜𝑚</m:t>
                          </m:r>
                        </m:e>
                        <m:sub/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𝐶𝑜𝑚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4CC5E3-1712-5F48-BA3C-53C846257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32" y="3125569"/>
                <a:ext cx="2412776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295E0E-EA91-524A-B586-0AAC451DB712}"/>
                  </a:ext>
                </a:extLst>
              </p:cNvPr>
              <p:cNvSpPr txBox="1"/>
              <p:nvPr/>
            </p:nvSpPr>
            <p:spPr>
              <a:xfrm>
                <a:off x="2839287" y="3445394"/>
                <a:ext cx="1686393" cy="47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←"/>
                          <m:vertJc m:val="bot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</m:e>
                      </m:groupCh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295E0E-EA91-524A-B586-0AAC451DB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287" y="3445394"/>
                <a:ext cx="1686393" cy="4701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E6721E-0A2E-7245-B1D2-C8E152DBFEAC}"/>
                  </a:ext>
                </a:extLst>
              </p:cNvPr>
              <p:cNvSpPr txBox="1"/>
              <p:nvPr/>
            </p:nvSpPr>
            <p:spPr>
              <a:xfrm>
                <a:off x="2851631" y="3945482"/>
                <a:ext cx="1686393" cy="464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     </m:t>
                          </m:r>
                          <m:r>
                            <m:rPr>
                              <m:brk m:alnAt="2"/>
                            </m:rP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             </m:t>
                          </m:r>
                        </m:e>
                      </m:groupCh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3E6721E-0A2E-7245-B1D2-C8E152DBF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631" y="3945482"/>
                <a:ext cx="1686393" cy="4644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20E55-DA71-0D4E-BBFC-55335B791063}"/>
                  </a:ext>
                </a:extLst>
              </p:cNvPr>
              <p:cNvSpPr txBox="1"/>
              <p:nvPr/>
            </p:nvSpPr>
            <p:spPr>
              <a:xfrm>
                <a:off x="291075" y="3507978"/>
                <a:ext cx="2771361" cy="1789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800" b="1" dirty="0"/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 (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1800" dirty="0"/>
              </a:p>
              <a:p>
                <a:r>
                  <a:rPr lang="en-US" sz="1800" dirty="0"/>
                  <a:t>else: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20E55-DA71-0D4E-BBFC-55335B791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5" y="3507978"/>
                <a:ext cx="2771361" cy="1789977"/>
              </a:xfrm>
              <a:prstGeom prst="rect">
                <a:avLst/>
              </a:prstGeom>
              <a:blipFill>
                <a:blip r:embed="rId13"/>
                <a:stretch>
                  <a:fillRect l="-2294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979542-518C-3049-AA6B-EDDA81D912E2}"/>
                  </a:ext>
                </a:extLst>
              </p:cNvPr>
              <p:cNvSpPr txBox="1"/>
              <p:nvPr/>
            </p:nvSpPr>
            <p:spPr>
              <a:xfrm>
                <a:off x="4367836" y="3337654"/>
                <a:ext cx="492856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If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800" b="1" dirty="0"/>
              </a:p>
              <a:p>
                <a:r>
                  <a:rPr lang="en-US" sz="1800" b="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𝐶𝑜𝑚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?</m:t>
                    </m:r>
                  </m:oMath>
                </a14:m>
                <a:r>
                  <a:rPr lang="en-US" sz="1600" dirty="0"/>
                  <a:t> </a:t>
                </a:r>
              </a:p>
              <a:p>
                <a:r>
                  <a:rPr lang="en-US" sz="1800" dirty="0"/>
                  <a:t>else: </a:t>
                </a:r>
              </a:p>
              <a:p>
                <a:r>
                  <a:rPr lang="en-US" sz="1800" dirty="0"/>
                  <a:t>      Recompute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1800" b="0" dirty="0">
                    <a:solidFill>
                      <a:srgbClr val="253746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d>
                      <m:d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/>
                    </m:sSub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d>
                      <m:d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r>
                  <a:rPr lang="en-US" sz="1800" dirty="0"/>
                  <a:t> 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979542-518C-3049-AA6B-EDDA81D91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36" y="3337654"/>
                <a:ext cx="4928564" cy="2031325"/>
              </a:xfrm>
              <a:prstGeom prst="rect">
                <a:avLst/>
              </a:prstGeom>
              <a:blipFill>
                <a:blip r:embed="rId14"/>
                <a:stretch>
                  <a:fillRect l="-1289"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B28E64-FF85-6A44-8934-0D05C83E2AAB}"/>
                  </a:ext>
                </a:extLst>
              </p:cNvPr>
              <p:cNvSpPr txBox="1"/>
              <p:nvPr/>
            </p:nvSpPr>
            <p:spPr>
              <a:xfrm>
                <a:off x="108032" y="1972260"/>
                <a:ext cx="78375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253746"/>
                    </a:solidFill>
                  </a:rPr>
                  <a:t>Helper: </a:t>
                </a:r>
                <a:r>
                  <a:rPr lang="en-US" sz="1800" dirty="0">
                    <a:solidFill>
                      <a:srgbClr val="253746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←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PRG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𝑠𝑒𝑒𝑑</m:t>
                        </m:r>
                      </m:e>
                    </m:d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 dirty="0">
                    <a:solidFill>
                      <a:srgbClr val="253746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𝐶𝑜𝑚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solidFill>
                    <a:srgbClr val="253746"/>
                  </a:solidFill>
                </a:endParaRP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B28E64-FF85-6A44-8934-0D05C83E2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2" y="1972260"/>
                <a:ext cx="7837530" cy="646331"/>
              </a:xfrm>
              <a:prstGeom prst="rect">
                <a:avLst/>
              </a:prstGeom>
              <a:blipFill>
                <a:blip r:embed="rId15"/>
                <a:stretch>
                  <a:fillRect l="-647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57DC16-1619-3848-B612-8FE951464AD1}"/>
                  </a:ext>
                </a:extLst>
              </p:cNvPr>
              <p:cNvSpPr txBox="1"/>
              <p:nvPr/>
            </p:nvSpPr>
            <p:spPr>
              <a:xfrm>
                <a:off x="187852" y="973749"/>
                <a:ext cx="8464091" cy="1093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253746"/>
                    </a:solidFill>
                  </a:rPr>
                  <a:t>Based on: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limLow>
                      <m:limLow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1800" b="0" i="1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1800" i="1" dirty="0">
                                    <a:solidFill>
                                      <a:srgbClr val="25374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</m:groupCh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lim>
                        <m:eqArr>
                          <m:eqArrPr>
                            <m:ctrlPr>
                              <a:rPr lang="en-US" sz="1800" b="0" i="1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≔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eqArr>
                      </m:lim>
                    </m:limLow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1800" b="0" i="0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limLow>
                      <m:limLowPr>
                        <m:ctrlP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1800" b="0" i="1" dirty="0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ctrlPr>
                                  <a:rPr lang="en-US" sz="1800" b="0" i="1" dirty="0" smtClean="0">
                                    <a:solidFill>
                                      <a:srgbClr val="25374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𝑖</m:t>
                                    </m:r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𝑘</m:t>
                                    </m:r>
                                  </m:sup>
                                  <m:e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+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253746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253746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) 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d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sz="1800" b="0" i="1" dirty="0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/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≔ 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lim>
                    </m:limLow>
                    <m:r>
                      <a:rPr lang="en-US" sz="1800" b="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1800" dirty="0">
                  <a:solidFill>
                    <a:srgbClr val="253746"/>
                  </a:solidFill>
                </a:endParaRPr>
              </a:p>
              <a:p>
                <a:endParaRPr lang="en-US" sz="1600" dirty="0">
                  <a:solidFill>
                    <a:srgbClr val="253746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A57DC16-1619-3848-B612-8FE951464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2" y="973749"/>
                <a:ext cx="8464091" cy="1093633"/>
              </a:xfrm>
              <a:prstGeom prst="rect">
                <a:avLst/>
              </a:prstGeom>
              <a:blipFill>
                <a:blip r:embed="rId16"/>
                <a:stretch>
                  <a:fillRect l="-599" t="-35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E48DF6-7259-544C-BDA9-3F20303499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83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911"/>
    </mc:Choice>
    <mc:Fallback>
      <p:transition spd="slow" advTm="14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9" grpId="0"/>
      <p:bldP spid="11" grpId="0"/>
      <p:bldP spid="17" grpId="0"/>
      <p:bldP spid="16" grpId="0"/>
      <p:bldP spid="1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ject 32">
            <a:extLst>
              <a:ext uri="{FF2B5EF4-FFF2-40B4-BE49-F238E27FC236}">
                <a16:creationId xmlns:a16="http://schemas.microsoft.com/office/drawing/2014/main" id="{E92CCCAE-8B09-1548-9097-1568D9A8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17" y="2281020"/>
            <a:ext cx="4642419" cy="299633"/>
          </a:xfrm>
          <a:prstGeom prst="rect">
            <a:avLst/>
          </a:prstGeom>
        </p:spPr>
        <p:txBody>
          <a:bodyPr vert="horz" wrap="square" lIns="0" tIns="30035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US" spc="5" dirty="0">
                <a:solidFill>
                  <a:srgbClr val="253746"/>
                </a:solidFill>
              </a:rPr>
              <a:t>MR-DSS signature scheme</a:t>
            </a:r>
            <a:endParaRPr spc="2" dirty="0">
              <a:solidFill>
                <a:srgbClr val="9378D4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3D2E56B-FFDA-F24E-8999-096EEFEFE43D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146" name="object 2">
              <a:extLst>
                <a:ext uri="{FF2B5EF4-FFF2-40B4-BE49-F238E27FC236}">
                  <a16:creationId xmlns:a16="http://schemas.microsoft.com/office/drawing/2014/main" id="{3C33929C-D91B-9644-898D-197BF591D11C}"/>
                </a:ext>
              </a:extLst>
            </p:cNvPr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159" name="object 3">
                <a:extLst>
                  <a:ext uri="{FF2B5EF4-FFF2-40B4-BE49-F238E27FC236}">
                    <a16:creationId xmlns:a16="http://schemas.microsoft.com/office/drawing/2014/main" id="{5FA29889-F582-C844-A311-58D600D1D67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160" name="object 4">
                <a:extLst>
                  <a:ext uri="{FF2B5EF4-FFF2-40B4-BE49-F238E27FC236}">
                    <a16:creationId xmlns:a16="http://schemas.microsoft.com/office/drawing/2014/main" id="{9CCF3D73-6204-E543-AC6B-429D94ACA3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161" name="object 5">
                <a:extLst>
                  <a:ext uri="{FF2B5EF4-FFF2-40B4-BE49-F238E27FC236}">
                    <a16:creationId xmlns:a16="http://schemas.microsoft.com/office/drawing/2014/main" id="{2233BD9E-0CAC-B442-AE49-A4FE91D161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162" name="object 6">
                <a:extLst>
                  <a:ext uri="{FF2B5EF4-FFF2-40B4-BE49-F238E27FC236}">
                    <a16:creationId xmlns:a16="http://schemas.microsoft.com/office/drawing/2014/main" id="{C31913B7-BC0A-8B47-8772-69024F95C57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63" name="object 7">
                <a:extLst>
                  <a:ext uri="{FF2B5EF4-FFF2-40B4-BE49-F238E27FC236}">
                    <a16:creationId xmlns:a16="http://schemas.microsoft.com/office/drawing/2014/main" id="{26626D7C-464B-B745-A9F1-923C0A1374F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164" name="object 8">
                <a:extLst>
                  <a:ext uri="{FF2B5EF4-FFF2-40B4-BE49-F238E27FC236}">
                    <a16:creationId xmlns:a16="http://schemas.microsoft.com/office/drawing/2014/main" id="{07B00B9A-A620-5B43-9579-8DABA51EA5F5}"/>
                  </a:ext>
                </a:extLst>
              </p:cNvPr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5" name="object 9">
                <a:extLst>
                  <a:ext uri="{FF2B5EF4-FFF2-40B4-BE49-F238E27FC236}">
                    <a16:creationId xmlns:a16="http://schemas.microsoft.com/office/drawing/2014/main" id="{3D387B83-BF6B-1A4C-9834-B2CCFD05063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66" name="object 10">
                <a:extLst>
                  <a:ext uri="{FF2B5EF4-FFF2-40B4-BE49-F238E27FC236}">
                    <a16:creationId xmlns:a16="http://schemas.microsoft.com/office/drawing/2014/main" id="{556A5852-26FC-8646-A627-D9657BE0C9C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67" name="object 11">
                <a:extLst>
                  <a:ext uri="{FF2B5EF4-FFF2-40B4-BE49-F238E27FC236}">
                    <a16:creationId xmlns:a16="http://schemas.microsoft.com/office/drawing/2014/main" id="{98703769-C7D1-094E-BDCD-4D7D3EBF8AC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68" name="object 12">
                <a:extLst>
                  <a:ext uri="{FF2B5EF4-FFF2-40B4-BE49-F238E27FC236}">
                    <a16:creationId xmlns:a16="http://schemas.microsoft.com/office/drawing/2014/main" id="{F126000D-FD83-D348-B246-95E4A1AD76EF}"/>
                  </a:ext>
                </a:extLst>
              </p:cNvPr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9" name="object 13">
                <a:extLst>
                  <a:ext uri="{FF2B5EF4-FFF2-40B4-BE49-F238E27FC236}">
                    <a16:creationId xmlns:a16="http://schemas.microsoft.com/office/drawing/2014/main" id="{52B4A45E-11CE-A646-83FC-FDA665932B3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0" name="object 14">
                <a:extLst>
                  <a:ext uri="{FF2B5EF4-FFF2-40B4-BE49-F238E27FC236}">
                    <a16:creationId xmlns:a16="http://schemas.microsoft.com/office/drawing/2014/main" id="{111A7135-19AD-104B-9D51-F557D6DF940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1" name="object 15">
                <a:extLst>
                  <a:ext uri="{FF2B5EF4-FFF2-40B4-BE49-F238E27FC236}">
                    <a16:creationId xmlns:a16="http://schemas.microsoft.com/office/drawing/2014/main" id="{C7FAB3DD-B7D9-F147-B151-EDD4226A6B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72" name="object 16">
                <a:extLst>
                  <a:ext uri="{FF2B5EF4-FFF2-40B4-BE49-F238E27FC236}">
                    <a16:creationId xmlns:a16="http://schemas.microsoft.com/office/drawing/2014/main" id="{7E1DEA45-6A4E-F44D-B602-7A4E72516E4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3" name="object 17">
                <a:extLst>
                  <a:ext uri="{FF2B5EF4-FFF2-40B4-BE49-F238E27FC236}">
                    <a16:creationId xmlns:a16="http://schemas.microsoft.com/office/drawing/2014/main" id="{819C52D1-8105-DE41-B4E3-6540FF7BDCD8}"/>
                  </a:ext>
                </a:extLst>
              </p:cNvPr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74" name="object 18">
                <a:extLst>
                  <a:ext uri="{FF2B5EF4-FFF2-40B4-BE49-F238E27FC236}">
                    <a16:creationId xmlns:a16="http://schemas.microsoft.com/office/drawing/2014/main" id="{5ECA7F74-C62F-B945-8389-AD7189EFCFD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75" name="object 19">
                <a:extLst>
                  <a:ext uri="{FF2B5EF4-FFF2-40B4-BE49-F238E27FC236}">
                    <a16:creationId xmlns:a16="http://schemas.microsoft.com/office/drawing/2014/main" id="{72E7AC9B-ABF8-894C-8444-C927B939EEC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147" name="object 20">
              <a:extLst>
                <a:ext uri="{FF2B5EF4-FFF2-40B4-BE49-F238E27FC236}">
                  <a16:creationId xmlns:a16="http://schemas.microsoft.com/office/drawing/2014/main" id="{B575DDA4-7CE3-A04F-8FC8-39D128F99974}"/>
                </a:ext>
              </a:extLst>
            </p:cNvPr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148" name="object 21">
              <a:extLst>
                <a:ext uri="{FF2B5EF4-FFF2-40B4-BE49-F238E27FC236}">
                  <a16:creationId xmlns:a16="http://schemas.microsoft.com/office/drawing/2014/main" id="{705EB6C1-3E69-BB4A-B1C7-F170A092F763}"/>
                </a:ext>
              </a:extLst>
            </p:cNvPr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152" name="object 22">
                <a:extLst>
                  <a:ext uri="{FF2B5EF4-FFF2-40B4-BE49-F238E27FC236}">
                    <a16:creationId xmlns:a16="http://schemas.microsoft.com/office/drawing/2014/main" id="{435075B0-D96C-6244-BEAE-7DA671A94051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53" name="object 23">
                <a:extLst>
                  <a:ext uri="{FF2B5EF4-FFF2-40B4-BE49-F238E27FC236}">
                    <a16:creationId xmlns:a16="http://schemas.microsoft.com/office/drawing/2014/main" id="{BCF67941-F868-4C4C-AE6A-23114F063C1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154" name="object 24">
                <a:extLst>
                  <a:ext uri="{FF2B5EF4-FFF2-40B4-BE49-F238E27FC236}">
                    <a16:creationId xmlns:a16="http://schemas.microsoft.com/office/drawing/2014/main" id="{1EAB5BCC-298F-D44B-8203-B8A315AEFDAE}"/>
                  </a:ext>
                </a:extLst>
              </p:cNvPr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55" name="object 25">
                <a:extLst>
                  <a:ext uri="{FF2B5EF4-FFF2-40B4-BE49-F238E27FC236}">
                    <a16:creationId xmlns:a16="http://schemas.microsoft.com/office/drawing/2014/main" id="{25A5CCA2-BC2B-E84D-ABAA-7021493FBD3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6" name="object 26">
                <a:extLst>
                  <a:ext uri="{FF2B5EF4-FFF2-40B4-BE49-F238E27FC236}">
                    <a16:creationId xmlns:a16="http://schemas.microsoft.com/office/drawing/2014/main" id="{7BF8C2C2-6925-054A-9B9E-5BBF64DFE31F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157" name="object 27">
                <a:extLst>
                  <a:ext uri="{FF2B5EF4-FFF2-40B4-BE49-F238E27FC236}">
                    <a16:creationId xmlns:a16="http://schemas.microsoft.com/office/drawing/2014/main" id="{9380908A-3A89-024D-8947-293D13989A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8" name="object 28">
                <a:extLst>
                  <a:ext uri="{FF2B5EF4-FFF2-40B4-BE49-F238E27FC236}">
                    <a16:creationId xmlns:a16="http://schemas.microsoft.com/office/drawing/2014/main" id="{8E745F83-EF8F-974D-BD21-7D5D1358990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149" name="object 29">
              <a:extLst>
                <a:ext uri="{FF2B5EF4-FFF2-40B4-BE49-F238E27FC236}">
                  <a16:creationId xmlns:a16="http://schemas.microsoft.com/office/drawing/2014/main" id="{13C47FD7-A91D-9846-BAD2-294FB84E35E7}"/>
                </a:ext>
              </a:extLst>
            </p:cNvPr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0" name="object 30">
              <a:extLst>
                <a:ext uri="{FF2B5EF4-FFF2-40B4-BE49-F238E27FC236}">
                  <a16:creationId xmlns:a16="http://schemas.microsoft.com/office/drawing/2014/main" id="{7981A07E-89CF-9941-B213-9BA04ECC2789}"/>
                </a:ext>
              </a:extLst>
            </p:cNvPr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1" name="object 31">
              <a:extLst>
                <a:ext uri="{FF2B5EF4-FFF2-40B4-BE49-F238E27FC236}">
                  <a16:creationId xmlns:a16="http://schemas.microsoft.com/office/drawing/2014/main" id="{B5FDD857-18AB-544E-90D9-92E091C330CB}"/>
                </a:ext>
              </a:extLst>
            </p:cNvPr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42" name="object 37">
            <a:extLst>
              <a:ext uri="{FF2B5EF4-FFF2-40B4-BE49-F238E27FC236}">
                <a16:creationId xmlns:a16="http://schemas.microsoft.com/office/drawing/2014/main" id="{3CC03C00-FC57-274F-901F-95CED8DC4AEC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9478D2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9478D2"/>
              </a:solidFill>
              <a:latin typeface="Arial"/>
              <a:cs typeface="Arial"/>
            </a:endParaRP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1C1A762E-6BD8-3143-816D-F0A6504E4B99}"/>
              </a:ext>
            </a:extLst>
          </p:cNvPr>
          <p:cNvSpPr txBox="1">
            <a:spLocks/>
          </p:cNvSpPr>
          <p:nvPr/>
        </p:nvSpPr>
        <p:spPr>
          <a:xfrm>
            <a:off x="375518" y="4580538"/>
            <a:ext cx="1601098" cy="41590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3100" b="0" i="0" kern="1200">
                <a:solidFill>
                  <a:srgbClr val="47D4A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z="1410" spc="7" dirty="0">
                <a:solidFill>
                  <a:srgbClr val="89949D"/>
                </a:solidFill>
              </a:rPr>
              <a:t>Cryptography </a:t>
            </a:r>
            <a:br>
              <a:rPr lang="en-US" sz="1410" spc="7" dirty="0">
                <a:solidFill>
                  <a:srgbClr val="89949D"/>
                </a:solidFill>
              </a:rPr>
            </a:br>
            <a:r>
              <a:rPr lang="en-US" sz="1410" spc="5" dirty="0">
                <a:solidFill>
                  <a:srgbClr val="89949D"/>
                </a:solidFill>
              </a:rPr>
              <a:t>Research</a:t>
            </a:r>
            <a:r>
              <a:rPr lang="en-US" sz="1410" spc="-5" dirty="0">
                <a:solidFill>
                  <a:srgbClr val="89949D"/>
                </a:solidFill>
              </a:rPr>
              <a:t> </a:t>
            </a:r>
            <a:r>
              <a:rPr lang="en-US" sz="1410" spc="5" dirty="0">
                <a:solidFill>
                  <a:srgbClr val="89949D"/>
                </a:solidFill>
              </a:rPr>
              <a:t>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F44471-B946-4F46-9F63-848C99A9D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2"/>
    </mc:Choice>
    <mc:Fallback>
      <p:transition spd="slow" advTm="1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73914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The Signature Scheme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14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69C05-471F-944F-BBD4-73DB14503499}"/>
                  </a:ext>
                </a:extLst>
              </p:cNvPr>
              <p:cNvSpPr txBox="1"/>
              <p:nvPr/>
            </p:nvSpPr>
            <p:spPr>
              <a:xfrm>
                <a:off x="152400" y="606750"/>
                <a:ext cx="8540292" cy="3967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800" b="1" dirty="0">
                    <a:solidFill>
                      <a:srgbClr val="6300FF"/>
                    </a:solidFill>
                  </a:rPr>
                  <a:t>KeyGen: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are random, with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800" b="1" dirty="0"/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PK: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dirty="0"/>
                  <a:t> where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𝑀𝑖</m:t>
                    </m:r>
                    <m:r>
                      <a:rPr lang="en-US" sz="180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1800" dirty="0"/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SK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1800" dirty="0"/>
              </a:p>
              <a:p>
                <a:pPr marL="342900" indent="-342900">
                  <a:buFont typeface="+mj-lt"/>
                  <a:buAutoNum type="arabicPeriod"/>
                </a:pPr>
                <a:endParaRPr lang="en-US" sz="1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800" b="1" dirty="0">
                    <a:solidFill>
                      <a:srgbClr val="6300FF"/>
                    </a:solidFill>
                  </a:rPr>
                  <a:t>Optimizations: </a:t>
                </a:r>
              </a:p>
              <a:p>
                <a:endParaRPr lang="en-US" sz="1800" b="1" dirty="0">
                  <a:solidFill>
                    <a:srgbClr val="6300FF"/>
                  </a:solidFill>
                </a:endParaRPr>
              </a:p>
              <a:p>
                <a:pPr marL="550835" lvl="1" indent="-342900"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Smaller PK: </a:t>
                </a:r>
                <a:r>
                  <a:rPr lang="en-US" sz="1800" dirty="0"/>
                  <a:t>We force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 zeros coordinates of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550835" lvl="1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𝑚𝑛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fun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𝑚𝑛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/>
              </a:p>
              <a:p>
                <a:pPr marL="550835" lvl="1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550835" lvl="1" indent="-342900"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Send rank-r matrix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1800" dirty="0"/>
                  <a:t> instead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1800" dirty="0"/>
              </a:p>
              <a:p>
                <a:pPr marL="550835" lvl="1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lvl="5"/>
                <a:r>
                  <a:rPr lang="en-US" sz="1800" b="0" dirty="0"/>
                  <a:t>				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𝑚𝑛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dirty="0"/>
                  <a:t>	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969C05-471F-944F-BBD4-73DB14503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06750"/>
                <a:ext cx="8540292" cy="3967689"/>
              </a:xfrm>
              <a:prstGeom prst="rect">
                <a:avLst/>
              </a:prstGeom>
              <a:blipFill>
                <a:blip r:embed="rId5"/>
                <a:stretch>
                  <a:fillRect l="-594" t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A15637-30A0-AB4A-AC90-29A13F7E9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371"/>
    </mc:Choice>
    <mc:Fallback>
      <p:transition spd="slow" advTm="8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73914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The Ring-Signature Scheme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15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403588-9A4F-4144-B13B-60A2E56242D4}"/>
                  </a:ext>
                </a:extLst>
              </p:cNvPr>
              <p:cNvSpPr txBox="1"/>
              <p:nvPr/>
            </p:nvSpPr>
            <p:spPr>
              <a:xfrm>
                <a:off x="170649" y="2621031"/>
                <a:ext cx="84640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A  fixed random public set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403588-9A4F-4144-B13B-60A2E5624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49" y="2621031"/>
                <a:ext cx="8464092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7DA758-B129-E14B-9743-4877BDDB0B6E}"/>
                  </a:ext>
                </a:extLst>
              </p:cNvPr>
              <p:cNvSpPr txBox="1"/>
              <p:nvPr/>
            </p:nvSpPr>
            <p:spPr>
              <a:xfrm>
                <a:off x="170649" y="2994174"/>
                <a:ext cx="8062528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 (</a:t>
                </a:r>
                <a:r>
                  <a:rPr lang="en-US" sz="1800" dirty="0">
                    <a:solidFill>
                      <a:srgbClr val="00B050"/>
                    </a:solidFill>
                  </a:rPr>
                  <a:t>PK</a:t>
                </a:r>
                <a:r>
                  <a:rPr lang="en-US" sz="1800" dirty="0"/>
                  <a:t>, </a:t>
                </a:r>
                <a:r>
                  <a:rPr lang="en-US" sz="1800" dirty="0">
                    <a:solidFill>
                      <a:srgbClr val="FF0000"/>
                    </a:solidFill>
                  </a:rPr>
                  <a:t>SK</a:t>
                </a:r>
                <a:r>
                  <a:rPr lang="en-US" sz="1800" dirty="0"/>
                  <a:t>) =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en-US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80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en-US" sz="1800" b="1" dirty="0">
                    <a:solidFill>
                      <a:srgbClr val="253746"/>
                    </a:solidFill>
                  </a:rPr>
                  <a:t>, </a:t>
                </a:r>
                <a:r>
                  <a:rPr lang="en-US" sz="1800" dirty="0">
                    <a:solidFill>
                      <a:srgbClr val="253746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b="0" i="1" baseline="-250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b="0" i="1" baseline="-250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 baseline="-25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1800" dirty="0">
                  <a:solidFill>
                    <a:srgbClr val="253746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7DA758-B129-E14B-9743-4877BDDB0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49" y="2994174"/>
                <a:ext cx="8062528" cy="39158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ACE001-CBC5-2947-9258-CB2127499F5E}"/>
                  </a:ext>
                </a:extLst>
              </p:cNvPr>
              <p:cNvSpPr txBox="1"/>
              <p:nvPr/>
            </p:nvSpPr>
            <p:spPr>
              <a:xfrm>
                <a:off x="328246" y="754896"/>
                <a:ext cx="752035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A </a:t>
                </a:r>
                <a:r>
                  <a:rPr lang="en-US" sz="1800" b="1" dirty="0">
                    <a:solidFill>
                      <a:srgbClr val="253746"/>
                    </a:solidFill>
                  </a:rPr>
                  <a:t>ring</a:t>
                </a:r>
                <a:r>
                  <a:rPr lang="en-US" sz="1800" dirty="0">
                    <a:solidFill>
                      <a:srgbClr val="253746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user is a set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≔(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𝑃𝐾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𝑃𝐾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A </a:t>
                </a:r>
                <a:r>
                  <a:rPr lang="en-US" sz="1800" b="1" dirty="0">
                    <a:solidFill>
                      <a:srgbClr val="253746"/>
                    </a:solidFill>
                  </a:rPr>
                  <a:t>member</a:t>
                </a:r>
                <a:r>
                  <a:rPr lang="en-US" sz="1800" dirty="0">
                    <a:solidFill>
                      <a:srgbClr val="253746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is a holder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>
                    <a:solidFill>
                      <a:srgbClr val="253746"/>
                    </a:solidFill>
                  </a:rPr>
                  <a:t>for some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Any member of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can sing a given message.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Anyone with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can verify a signature.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solidFill>
                      <a:srgbClr val="253746"/>
                    </a:solidFill>
                  </a:rPr>
                  <a:t>Anonymity: </a:t>
                </a:r>
                <a:r>
                  <a:rPr lang="en-US" sz="1800" dirty="0">
                    <a:solidFill>
                      <a:srgbClr val="253746"/>
                    </a:solidFill>
                  </a:rPr>
                  <a:t>The identity of the signer remains secret within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ACE001-CBC5-2947-9258-CB2127499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6" y="754896"/>
                <a:ext cx="7520354" cy="1477328"/>
              </a:xfrm>
              <a:prstGeom prst="rect">
                <a:avLst/>
              </a:prstGeom>
              <a:blipFill>
                <a:blip r:embed="rId8"/>
                <a:stretch>
                  <a:fillRect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C1E0D9-A91F-4749-B5FC-DBD081EFD6FD}"/>
                  </a:ext>
                </a:extLst>
              </p:cNvPr>
              <p:cNvSpPr txBox="1"/>
              <p:nvPr/>
            </p:nvSpPr>
            <p:spPr>
              <a:xfrm>
                <a:off x="170649" y="4121873"/>
                <a:ext cx="6332503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b="0" dirty="0" err="1">
                    <a:solidFill>
                      <a:srgbClr val="253746"/>
                    </a:solidFill>
                  </a:rPr>
                  <a:t>MinRank</a:t>
                </a:r>
                <a:r>
                  <a:rPr lang="en-US" sz="1800" b="0" dirty="0">
                    <a:solidFill>
                      <a:srgbClr val="253746"/>
                    </a:solidFill>
                  </a:rPr>
                  <a:t> </a:t>
                </a:r>
                <a:r>
                  <a:rPr lang="en-US" sz="1800" dirty="0">
                    <a:solidFill>
                      <a:srgbClr val="253746"/>
                    </a:solidFill>
                  </a:rPr>
                  <a:t>with </a:t>
                </a:r>
                <a:r>
                  <a:rPr lang="en-US" sz="1800" b="0" dirty="0">
                    <a:solidFill>
                      <a:srgbClr val="253746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B050"/>
                    </a:solidFill>
                  </a:rPr>
                  <a:t>,…,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solidFill>
                    <a:srgbClr val="253746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C1E0D9-A91F-4749-B5FC-DBD081EFD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49" y="4121873"/>
                <a:ext cx="6332503" cy="391646"/>
              </a:xfrm>
              <a:prstGeom prst="rect">
                <a:avLst/>
              </a:prstGeom>
              <a:blipFill>
                <a:blip r:embed="rId9"/>
                <a:stretch>
                  <a:fillRect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2874F8-0B2A-2741-ABCB-27C5D6EB4AED}"/>
                  </a:ext>
                </a:extLst>
              </p:cNvPr>
              <p:cNvSpPr txBox="1"/>
              <p:nvPr/>
            </p:nvSpPr>
            <p:spPr>
              <a:xfrm>
                <a:off x="371431" y="4629224"/>
                <a:ext cx="7323480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  we produce a signature for the ring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).</a:t>
                </a:r>
                <a:endParaRPr lang="en-US" sz="1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2874F8-0B2A-2741-ABCB-27C5D6EB4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31" y="4629224"/>
                <a:ext cx="7323480" cy="391646"/>
              </a:xfrm>
              <a:prstGeom prst="rect">
                <a:avLst/>
              </a:prstGeom>
              <a:blipFill>
                <a:blip r:embed="rId10"/>
                <a:stretch>
                  <a:fillRect l="-520" t="-6250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6248D5B-C8DD-4C4B-8B4E-6367BA230BAA}"/>
              </a:ext>
            </a:extLst>
          </p:cNvPr>
          <p:cNvSpPr txBox="1"/>
          <p:nvPr/>
        </p:nvSpPr>
        <p:spPr>
          <a:xfrm>
            <a:off x="328246" y="41597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6300FF"/>
                </a:solidFill>
              </a:rPr>
              <a:t>Ring Signatures: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678A2-9F6E-0044-87DD-736FBE6EB911}"/>
              </a:ext>
            </a:extLst>
          </p:cNvPr>
          <p:cNvSpPr txBox="1"/>
          <p:nvPr/>
        </p:nvSpPr>
        <p:spPr>
          <a:xfrm>
            <a:off x="170649" y="22212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6300FF"/>
                </a:solidFill>
              </a:rPr>
              <a:t>MRr</a:t>
            </a:r>
            <a:r>
              <a:rPr lang="en-US" sz="1800" b="1" dirty="0">
                <a:solidFill>
                  <a:srgbClr val="6300FF"/>
                </a:solidFill>
              </a:rPr>
              <a:t>-DSS: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76DD48-BE45-8E4A-80B4-06E45BFB4B06}"/>
                  </a:ext>
                </a:extLst>
              </p:cNvPr>
              <p:cNvSpPr txBox="1"/>
              <p:nvPr/>
            </p:nvSpPr>
            <p:spPr>
              <a:xfrm>
                <a:off x="371430" y="3636836"/>
                <a:ext cx="74771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253746"/>
                    </a:solidFill>
                  </a:rPr>
                  <a:t>The vector      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,…  ,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baseline="-250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,  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1  , 0,   …  ,0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a solution to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76DD48-BE45-8E4A-80B4-06E45BFB4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30" y="3636836"/>
                <a:ext cx="7477169" cy="369332"/>
              </a:xfrm>
              <a:prstGeom prst="rect">
                <a:avLst/>
              </a:prstGeom>
              <a:blipFill>
                <a:blip r:embed="rId11"/>
                <a:stretch>
                  <a:fillRect l="-50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E212102-D868-0640-9437-99F53368DE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35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34"/>
    </mc:Choice>
    <mc:Fallback>
      <p:transition spd="slow" advTm="16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4" grpId="0"/>
      <p:bldP spid="5" grpId="0"/>
      <p:bldP spid="8" grpId="0"/>
      <p:bldP spid="10" grpId="0"/>
      <p:bldP spid="11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ject 32">
            <a:extLst>
              <a:ext uri="{FF2B5EF4-FFF2-40B4-BE49-F238E27FC236}">
                <a16:creationId xmlns:a16="http://schemas.microsoft.com/office/drawing/2014/main" id="{E92CCCAE-8B09-1548-9097-1568D9A8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17" y="2281020"/>
            <a:ext cx="4642419" cy="299633"/>
          </a:xfrm>
          <a:prstGeom prst="rect">
            <a:avLst/>
          </a:prstGeom>
        </p:spPr>
        <p:txBody>
          <a:bodyPr vert="horz" wrap="square" lIns="0" tIns="30035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US" spc="5" dirty="0">
                <a:solidFill>
                  <a:srgbClr val="253746"/>
                </a:solidFill>
              </a:rPr>
              <a:t>Parameters</a:t>
            </a:r>
            <a:endParaRPr spc="2" dirty="0">
              <a:solidFill>
                <a:srgbClr val="9378D4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3D2E56B-FFDA-F24E-8999-096EEFEFE43D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146" name="object 2">
              <a:extLst>
                <a:ext uri="{FF2B5EF4-FFF2-40B4-BE49-F238E27FC236}">
                  <a16:creationId xmlns:a16="http://schemas.microsoft.com/office/drawing/2014/main" id="{3C33929C-D91B-9644-898D-197BF591D11C}"/>
                </a:ext>
              </a:extLst>
            </p:cNvPr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159" name="object 3">
                <a:extLst>
                  <a:ext uri="{FF2B5EF4-FFF2-40B4-BE49-F238E27FC236}">
                    <a16:creationId xmlns:a16="http://schemas.microsoft.com/office/drawing/2014/main" id="{5FA29889-F582-C844-A311-58D600D1D67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160" name="object 4">
                <a:extLst>
                  <a:ext uri="{FF2B5EF4-FFF2-40B4-BE49-F238E27FC236}">
                    <a16:creationId xmlns:a16="http://schemas.microsoft.com/office/drawing/2014/main" id="{9CCF3D73-6204-E543-AC6B-429D94ACA3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161" name="object 5">
                <a:extLst>
                  <a:ext uri="{FF2B5EF4-FFF2-40B4-BE49-F238E27FC236}">
                    <a16:creationId xmlns:a16="http://schemas.microsoft.com/office/drawing/2014/main" id="{2233BD9E-0CAC-B442-AE49-A4FE91D161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162" name="object 6">
                <a:extLst>
                  <a:ext uri="{FF2B5EF4-FFF2-40B4-BE49-F238E27FC236}">
                    <a16:creationId xmlns:a16="http://schemas.microsoft.com/office/drawing/2014/main" id="{C31913B7-BC0A-8B47-8772-69024F95C57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63" name="object 7">
                <a:extLst>
                  <a:ext uri="{FF2B5EF4-FFF2-40B4-BE49-F238E27FC236}">
                    <a16:creationId xmlns:a16="http://schemas.microsoft.com/office/drawing/2014/main" id="{26626D7C-464B-B745-A9F1-923C0A1374F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164" name="object 8">
                <a:extLst>
                  <a:ext uri="{FF2B5EF4-FFF2-40B4-BE49-F238E27FC236}">
                    <a16:creationId xmlns:a16="http://schemas.microsoft.com/office/drawing/2014/main" id="{07B00B9A-A620-5B43-9579-8DABA51EA5F5}"/>
                  </a:ext>
                </a:extLst>
              </p:cNvPr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5" name="object 9">
                <a:extLst>
                  <a:ext uri="{FF2B5EF4-FFF2-40B4-BE49-F238E27FC236}">
                    <a16:creationId xmlns:a16="http://schemas.microsoft.com/office/drawing/2014/main" id="{3D387B83-BF6B-1A4C-9834-B2CCFD05063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66" name="object 10">
                <a:extLst>
                  <a:ext uri="{FF2B5EF4-FFF2-40B4-BE49-F238E27FC236}">
                    <a16:creationId xmlns:a16="http://schemas.microsoft.com/office/drawing/2014/main" id="{556A5852-26FC-8646-A627-D9657BE0C9C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67" name="object 11">
                <a:extLst>
                  <a:ext uri="{FF2B5EF4-FFF2-40B4-BE49-F238E27FC236}">
                    <a16:creationId xmlns:a16="http://schemas.microsoft.com/office/drawing/2014/main" id="{98703769-C7D1-094E-BDCD-4D7D3EBF8AC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68" name="object 12">
                <a:extLst>
                  <a:ext uri="{FF2B5EF4-FFF2-40B4-BE49-F238E27FC236}">
                    <a16:creationId xmlns:a16="http://schemas.microsoft.com/office/drawing/2014/main" id="{F126000D-FD83-D348-B246-95E4A1AD76EF}"/>
                  </a:ext>
                </a:extLst>
              </p:cNvPr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9" name="object 13">
                <a:extLst>
                  <a:ext uri="{FF2B5EF4-FFF2-40B4-BE49-F238E27FC236}">
                    <a16:creationId xmlns:a16="http://schemas.microsoft.com/office/drawing/2014/main" id="{52B4A45E-11CE-A646-83FC-FDA665932B3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0" name="object 14">
                <a:extLst>
                  <a:ext uri="{FF2B5EF4-FFF2-40B4-BE49-F238E27FC236}">
                    <a16:creationId xmlns:a16="http://schemas.microsoft.com/office/drawing/2014/main" id="{111A7135-19AD-104B-9D51-F557D6DF940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1" name="object 15">
                <a:extLst>
                  <a:ext uri="{FF2B5EF4-FFF2-40B4-BE49-F238E27FC236}">
                    <a16:creationId xmlns:a16="http://schemas.microsoft.com/office/drawing/2014/main" id="{C7FAB3DD-B7D9-F147-B151-EDD4226A6B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72" name="object 16">
                <a:extLst>
                  <a:ext uri="{FF2B5EF4-FFF2-40B4-BE49-F238E27FC236}">
                    <a16:creationId xmlns:a16="http://schemas.microsoft.com/office/drawing/2014/main" id="{7E1DEA45-6A4E-F44D-B602-7A4E72516E4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3" name="object 17">
                <a:extLst>
                  <a:ext uri="{FF2B5EF4-FFF2-40B4-BE49-F238E27FC236}">
                    <a16:creationId xmlns:a16="http://schemas.microsoft.com/office/drawing/2014/main" id="{819C52D1-8105-DE41-B4E3-6540FF7BDCD8}"/>
                  </a:ext>
                </a:extLst>
              </p:cNvPr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74" name="object 18">
                <a:extLst>
                  <a:ext uri="{FF2B5EF4-FFF2-40B4-BE49-F238E27FC236}">
                    <a16:creationId xmlns:a16="http://schemas.microsoft.com/office/drawing/2014/main" id="{5ECA7F74-C62F-B945-8389-AD7189EFCFD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75" name="object 19">
                <a:extLst>
                  <a:ext uri="{FF2B5EF4-FFF2-40B4-BE49-F238E27FC236}">
                    <a16:creationId xmlns:a16="http://schemas.microsoft.com/office/drawing/2014/main" id="{72E7AC9B-ABF8-894C-8444-C927B939EEC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147" name="object 20">
              <a:extLst>
                <a:ext uri="{FF2B5EF4-FFF2-40B4-BE49-F238E27FC236}">
                  <a16:creationId xmlns:a16="http://schemas.microsoft.com/office/drawing/2014/main" id="{B575DDA4-7CE3-A04F-8FC8-39D128F99974}"/>
                </a:ext>
              </a:extLst>
            </p:cNvPr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148" name="object 21">
              <a:extLst>
                <a:ext uri="{FF2B5EF4-FFF2-40B4-BE49-F238E27FC236}">
                  <a16:creationId xmlns:a16="http://schemas.microsoft.com/office/drawing/2014/main" id="{705EB6C1-3E69-BB4A-B1C7-F170A092F763}"/>
                </a:ext>
              </a:extLst>
            </p:cNvPr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152" name="object 22">
                <a:extLst>
                  <a:ext uri="{FF2B5EF4-FFF2-40B4-BE49-F238E27FC236}">
                    <a16:creationId xmlns:a16="http://schemas.microsoft.com/office/drawing/2014/main" id="{435075B0-D96C-6244-BEAE-7DA671A94051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53" name="object 23">
                <a:extLst>
                  <a:ext uri="{FF2B5EF4-FFF2-40B4-BE49-F238E27FC236}">
                    <a16:creationId xmlns:a16="http://schemas.microsoft.com/office/drawing/2014/main" id="{BCF67941-F868-4C4C-AE6A-23114F063C1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154" name="object 24">
                <a:extLst>
                  <a:ext uri="{FF2B5EF4-FFF2-40B4-BE49-F238E27FC236}">
                    <a16:creationId xmlns:a16="http://schemas.microsoft.com/office/drawing/2014/main" id="{1EAB5BCC-298F-D44B-8203-B8A315AEFDAE}"/>
                  </a:ext>
                </a:extLst>
              </p:cNvPr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55" name="object 25">
                <a:extLst>
                  <a:ext uri="{FF2B5EF4-FFF2-40B4-BE49-F238E27FC236}">
                    <a16:creationId xmlns:a16="http://schemas.microsoft.com/office/drawing/2014/main" id="{25A5CCA2-BC2B-E84D-ABAA-7021493FBD3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6" name="object 26">
                <a:extLst>
                  <a:ext uri="{FF2B5EF4-FFF2-40B4-BE49-F238E27FC236}">
                    <a16:creationId xmlns:a16="http://schemas.microsoft.com/office/drawing/2014/main" id="{7BF8C2C2-6925-054A-9B9E-5BBF64DFE31F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157" name="object 27">
                <a:extLst>
                  <a:ext uri="{FF2B5EF4-FFF2-40B4-BE49-F238E27FC236}">
                    <a16:creationId xmlns:a16="http://schemas.microsoft.com/office/drawing/2014/main" id="{9380908A-3A89-024D-8947-293D13989A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8" name="object 28">
                <a:extLst>
                  <a:ext uri="{FF2B5EF4-FFF2-40B4-BE49-F238E27FC236}">
                    <a16:creationId xmlns:a16="http://schemas.microsoft.com/office/drawing/2014/main" id="{8E745F83-EF8F-974D-BD21-7D5D1358990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149" name="object 29">
              <a:extLst>
                <a:ext uri="{FF2B5EF4-FFF2-40B4-BE49-F238E27FC236}">
                  <a16:creationId xmlns:a16="http://schemas.microsoft.com/office/drawing/2014/main" id="{13C47FD7-A91D-9846-BAD2-294FB84E35E7}"/>
                </a:ext>
              </a:extLst>
            </p:cNvPr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0" name="object 30">
              <a:extLst>
                <a:ext uri="{FF2B5EF4-FFF2-40B4-BE49-F238E27FC236}">
                  <a16:creationId xmlns:a16="http://schemas.microsoft.com/office/drawing/2014/main" id="{7981A07E-89CF-9941-B213-9BA04ECC2789}"/>
                </a:ext>
              </a:extLst>
            </p:cNvPr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1" name="object 31">
              <a:extLst>
                <a:ext uri="{FF2B5EF4-FFF2-40B4-BE49-F238E27FC236}">
                  <a16:creationId xmlns:a16="http://schemas.microsoft.com/office/drawing/2014/main" id="{B5FDD857-18AB-544E-90D9-92E091C330CB}"/>
                </a:ext>
              </a:extLst>
            </p:cNvPr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42" name="object 37">
            <a:extLst>
              <a:ext uri="{FF2B5EF4-FFF2-40B4-BE49-F238E27FC236}">
                <a16:creationId xmlns:a16="http://schemas.microsoft.com/office/drawing/2014/main" id="{3CC03C00-FC57-274F-901F-95CED8DC4AEC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9478D2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9478D2"/>
              </a:solidFill>
              <a:latin typeface="Arial"/>
              <a:cs typeface="Arial"/>
            </a:endParaRP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1C1A762E-6BD8-3143-816D-F0A6504E4B99}"/>
              </a:ext>
            </a:extLst>
          </p:cNvPr>
          <p:cNvSpPr txBox="1">
            <a:spLocks/>
          </p:cNvSpPr>
          <p:nvPr/>
        </p:nvSpPr>
        <p:spPr>
          <a:xfrm>
            <a:off x="375518" y="4580538"/>
            <a:ext cx="1601098" cy="41590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3100" b="0" i="0" kern="1200">
                <a:solidFill>
                  <a:srgbClr val="47D4A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z="1410" spc="7" dirty="0">
                <a:solidFill>
                  <a:srgbClr val="89949D"/>
                </a:solidFill>
              </a:rPr>
              <a:t>Cryptography </a:t>
            </a:r>
            <a:br>
              <a:rPr lang="en-US" sz="1410" spc="7" dirty="0">
                <a:solidFill>
                  <a:srgbClr val="89949D"/>
                </a:solidFill>
              </a:rPr>
            </a:br>
            <a:r>
              <a:rPr lang="en-US" sz="1410" spc="5" dirty="0">
                <a:solidFill>
                  <a:srgbClr val="89949D"/>
                </a:solidFill>
              </a:rPr>
              <a:t>Research</a:t>
            </a:r>
            <a:r>
              <a:rPr lang="en-US" sz="1410" spc="-5" dirty="0">
                <a:solidFill>
                  <a:srgbClr val="89949D"/>
                </a:solidFill>
              </a:rPr>
              <a:t> </a:t>
            </a:r>
            <a:r>
              <a:rPr lang="en-US" sz="1410" spc="5" dirty="0">
                <a:solidFill>
                  <a:srgbClr val="89949D"/>
                </a:solidFill>
              </a:rPr>
              <a:t>Center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6AC7D5-C79B-5047-9ABF-F30D1028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3"/>
    </mc:Choice>
    <mc:Fallback>
      <p:transition spd="slow" advTm="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9" y="129169"/>
            <a:ext cx="7483551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Attacks on the </a:t>
            </a:r>
            <a:r>
              <a:rPr lang="en-GB" spc="5" dirty="0" err="1">
                <a:solidFill>
                  <a:srgbClr val="253746"/>
                </a:solidFill>
              </a:rPr>
              <a:t>MinRank</a:t>
            </a:r>
            <a:r>
              <a:rPr lang="en-GB" spc="5" dirty="0">
                <a:solidFill>
                  <a:srgbClr val="253746"/>
                </a:solidFill>
              </a:rPr>
              <a:t> problem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17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742DB3-A14C-E147-A077-D8F3D1B4663F}"/>
                  </a:ext>
                </a:extLst>
              </p:cNvPr>
              <p:cNvSpPr txBox="1"/>
              <p:nvPr/>
            </p:nvSpPr>
            <p:spPr>
              <a:xfrm>
                <a:off x="76200" y="980659"/>
                <a:ext cx="9067800" cy="106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Font typeface="+mj-lt"/>
                  <a:buAutoNum type="arabicPeriod"/>
                </a:pPr>
                <a:r>
                  <a:rPr lang="en-US" sz="1800" dirty="0">
                    <a:solidFill>
                      <a:srgbClr val="6300FF"/>
                    </a:solidFill>
                  </a:rPr>
                  <a:t>Kernel Search</a:t>
                </a:r>
                <a:r>
                  <a:rPr lang="en-US" sz="1800" dirty="0"/>
                  <a:t>: Guess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⌈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⌉</m:t>
                    </m:r>
                  </m:oMath>
                </a14:m>
                <a:r>
                  <a:rPr lang="en-US" sz="1800" dirty="0"/>
                  <a:t> L.I vectors in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𝑘𝑒𝑟𝑛𝑒𝑙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800" dirty="0"/>
                  <a:t>. </a:t>
                </a:r>
                <a:endParaRPr lang="en-US" sz="1800" b="1" dirty="0"/>
              </a:p>
              <a:p>
                <a:pPr marL="228600" indent="-228600">
                  <a:buFont typeface="+mj-lt"/>
                  <a:buAutoNum type="arabicPeriod"/>
                </a:pPr>
                <a:endParaRPr lang="en-US" sz="1800" dirty="0"/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800" dirty="0"/>
                  <a:t> </a:t>
                </a:r>
                <a:r>
                  <a:rPr lang="en-US" sz="1800" dirty="0">
                    <a:solidFill>
                      <a:srgbClr val="6300FF"/>
                    </a:solidFill>
                  </a:rPr>
                  <a:t>Support Minors </a:t>
                </a:r>
                <a:r>
                  <a:rPr lang="en-US" sz="1800" dirty="0"/>
                  <a:t>[BBCGPSTV20]: Rows of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/>
                  <a:t> 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Row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Space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𝔽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×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/>
                  <a:t>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742DB3-A14C-E147-A077-D8F3D1B46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980659"/>
                <a:ext cx="9067800" cy="1067536"/>
              </a:xfrm>
              <a:prstGeom prst="rect">
                <a:avLst/>
              </a:prstGeom>
              <a:blipFill>
                <a:blip r:embed="rId4"/>
                <a:stretch>
                  <a:fillRect l="-70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0857D7-1911-1D4D-8FE5-27F931B0C98E}"/>
                  </a:ext>
                </a:extLst>
              </p:cNvPr>
              <p:cNvSpPr txBox="1"/>
              <p:nvPr/>
            </p:nvSpPr>
            <p:spPr>
              <a:xfrm>
                <a:off x="270480" y="478399"/>
                <a:ext cx="8007424" cy="400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We want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sSup>
                      <m:sSupPr>
                        <m:ctrlPr>
                          <a:rPr lang="el-GR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sz="1800" b="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such that: 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≔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Σ</m:t>
                        </m:r>
                      </m:e>
                      <m:sub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</m:sSubSup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i="1" baseline="-25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i="1" baseline="-25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1800" b="0" i="1" baseline="-2500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 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𝔽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×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𝑟𝑎𝑛𝑘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</m:d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00857D7-1911-1D4D-8FE5-27F931B0C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80" y="478399"/>
                <a:ext cx="8007424" cy="400366"/>
              </a:xfrm>
              <a:prstGeom prst="rect">
                <a:avLst/>
              </a:prstGeom>
              <a:blipFill>
                <a:blip r:embed="rId5"/>
                <a:stretch>
                  <a:fillRect l="-63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05AF5-71E0-7743-BCBE-3A7EA45670E4}"/>
                  </a:ext>
                </a:extLst>
              </p:cNvPr>
              <p:cNvSpPr txBox="1"/>
              <p:nvPr/>
            </p:nvSpPr>
            <p:spPr>
              <a:xfrm>
                <a:off x="76200" y="2210180"/>
                <a:ext cx="9133398" cy="13272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3.  </a:t>
                </a:r>
                <a:r>
                  <a:rPr lang="en-US" sz="1800" dirty="0">
                    <a:solidFill>
                      <a:srgbClr val="6300FF"/>
                    </a:solidFill>
                  </a:rPr>
                  <a:t>Hybrid approach </a:t>
                </a:r>
                <a:r>
                  <a:rPr lang="en-US" sz="1800" dirty="0"/>
                  <a:t>[BBBGT22] :  Guess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800" dirty="0"/>
                  <a:t>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&lt; ⌈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⌉</m:t>
                    </m:r>
                  </m:oMath>
                </a14:m>
                <a:r>
                  <a:rPr lang="en-US" sz="1800" dirty="0"/>
                  <a:t>  vectors in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𝑘𝑒𝑟𝑛𝑒𝑙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i="1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800" dirty="0"/>
                  <a:t>. </a:t>
                </a:r>
              </a:p>
              <a:p>
                <a:pPr marL="228600" indent="-228600">
                  <a:buFont typeface="+mj-lt"/>
                  <a:buAutoNum type="arabicPeriod"/>
                </a:pPr>
                <a:endParaRPr lang="en-US" sz="1800" dirty="0"/>
              </a:p>
              <a:p>
                <a:r>
                  <a:rPr lang="en-US" sz="1800" dirty="0"/>
                  <a:t> 	         </a:t>
                </a:r>
                <a:r>
                  <a:rPr lang="en-US" sz="1800" i="1" dirty="0"/>
                  <a:t>Min</a:t>
                </a:r>
                <a:r>
                  <a:rPr lang="en-US" sz="1800" i="1" dirty="0" err="1"/>
                  <a:t>Ran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𝑎𝑟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i="1" dirty="0" err="1"/>
                  <a:t>Mi</a:t>
                </a:r>
                <a:r>
                  <a:rPr lang="en-US" sz="1800" i="1" dirty="0"/>
                  <a:t>n</a:t>
                </a:r>
                <a:r>
                  <a:rPr lang="en-US" sz="1800" i="1" dirty="0" err="1"/>
                  <a:t>Ran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05AF5-71E0-7743-BCBE-3A7EA4567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210180"/>
                <a:ext cx="9133398" cy="1327223"/>
              </a:xfrm>
              <a:prstGeom prst="rect">
                <a:avLst/>
              </a:prstGeom>
              <a:blipFill>
                <a:blip r:embed="rId6"/>
                <a:stretch>
                  <a:fillRect l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8928E1-499A-484F-B24E-DCFD85249844}"/>
                  </a:ext>
                </a:extLst>
              </p:cNvPr>
              <p:cNvSpPr txBox="1"/>
              <p:nvPr/>
            </p:nvSpPr>
            <p:spPr>
              <a:xfrm>
                <a:off x="76200" y="3698270"/>
                <a:ext cx="688297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4.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+1&lt;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to get uniqueness of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5.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1800" dirty="0"/>
                  <a:t> big enough to avoid the ”big-m” attack [Cou01].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8928E1-499A-484F-B24E-DCFD8524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698270"/>
                <a:ext cx="6882974" cy="1200329"/>
              </a:xfrm>
              <a:prstGeom prst="rect">
                <a:avLst/>
              </a:prstGeom>
              <a:blipFill>
                <a:blip r:embed="rId7"/>
                <a:stretch>
                  <a:fillRect l="-921" t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3317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73914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Removing the Helper and the Signature Scheme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18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5C71CC6D-72FC-F948-9565-5277E4F394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8358565"/>
                  </p:ext>
                </p:extLst>
              </p:nvPr>
            </p:nvGraphicFramePr>
            <p:xfrm>
              <a:off x="1293344" y="514350"/>
              <a:ext cx="6629400" cy="14833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79939">
                      <a:extLst>
                        <a:ext uri="{9D8B030D-6E8A-4147-A177-3AD203B41FA5}">
                          <a16:colId xmlns:a16="http://schemas.microsoft.com/office/drawing/2014/main" val="4093168520"/>
                        </a:ext>
                      </a:extLst>
                    </a:gridCol>
                    <a:gridCol w="849923">
                      <a:extLst>
                        <a:ext uri="{9D8B030D-6E8A-4147-A177-3AD203B41FA5}">
                          <a16:colId xmlns:a16="http://schemas.microsoft.com/office/drawing/2014/main" val="882405043"/>
                        </a:ext>
                      </a:extLst>
                    </a:gridCol>
                    <a:gridCol w="849923">
                      <a:extLst>
                        <a:ext uri="{9D8B030D-6E8A-4147-A177-3AD203B41FA5}">
                          <a16:colId xmlns:a16="http://schemas.microsoft.com/office/drawing/2014/main" val="739857973"/>
                        </a:ext>
                      </a:extLst>
                    </a:gridCol>
                    <a:gridCol w="744415">
                      <a:extLst>
                        <a:ext uri="{9D8B030D-6E8A-4147-A177-3AD203B41FA5}">
                          <a16:colId xmlns:a16="http://schemas.microsoft.com/office/drawing/2014/main" val="152139637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1884005209"/>
                        </a:ext>
                      </a:extLst>
                    </a:gridCol>
                    <a:gridCol w="381000">
                      <a:extLst>
                        <a:ext uri="{9D8B030D-6E8A-4147-A177-3AD203B41FA5}">
                          <a16:colId xmlns:a16="http://schemas.microsoft.com/office/drawing/2014/main" val="3836543849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28657336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2164089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m/n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Alg.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 complexity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99397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128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   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583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07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53919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5C71CC6D-72FC-F948-9565-5277E4F394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8358565"/>
                  </p:ext>
                </p:extLst>
              </p:nvPr>
            </p:nvGraphicFramePr>
            <p:xfrm>
              <a:off x="1293344" y="514350"/>
              <a:ext cx="6629400" cy="148336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79939">
                      <a:extLst>
                        <a:ext uri="{9D8B030D-6E8A-4147-A177-3AD203B41FA5}">
                          <a16:colId xmlns:a16="http://schemas.microsoft.com/office/drawing/2014/main" val="4093168520"/>
                        </a:ext>
                      </a:extLst>
                    </a:gridCol>
                    <a:gridCol w="849923">
                      <a:extLst>
                        <a:ext uri="{9D8B030D-6E8A-4147-A177-3AD203B41FA5}">
                          <a16:colId xmlns:a16="http://schemas.microsoft.com/office/drawing/2014/main" val="882405043"/>
                        </a:ext>
                      </a:extLst>
                    </a:gridCol>
                    <a:gridCol w="849923">
                      <a:extLst>
                        <a:ext uri="{9D8B030D-6E8A-4147-A177-3AD203B41FA5}">
                          <a16:colId xmlns:a16="http://schemas.microsoft.com/office/drawing/2014/main" val="739857973"/>
                        </a:ext>
                      </a:extLst>
                    </a:gridCol>
                    <a:gridCol w="744415">
                      <a:extLst>
                        <a:ext uri="{9D8B030D-6E8A-4147-A177-3AD203B41FA5}">
                          <a16:colId xmlns:a16="http://schemas.microsoft.com/office/drawing/2014/main" val="152139637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1884005209"/>
                        </a:ext>
                      </a:extLst>
                    </a:gridCol>
                    <a:gridCol w="381000">
                      <a:extLst>
                        <a:ext uri="{9D8B030D-6E8A-4147-A177-3AD203B41FA5}">
                          <a16:colId xmlns:a16="http://schemas.microsoft.com/office/drawing/2014/main" val="3836543849"/>
                        </a:ext>
                      </a:extLst>
                    </a:gridCol>
                    <a:gridCol w="609600">
                      <a:extLst>
                        <a:ext uri="{9D8B030D-6E8A-4147-A177-3AD203B41FA5}">
                          <a16:colId xmlns:a16="http://schemas.microsoft.com/office/drawing/2014/main" val="2286573362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22164089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0597" t="-6667" r="-602985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m/n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Alg.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Bit complexity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399397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128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/>
                            <a:t>   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5839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III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1107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653919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488782A-3F7D-5B47-9515-D8D4EBF25146}"/>
              </a:ext>
            </a:extLst>
          </p:cNvPr>
          <p:cNvSpPr txBox="1"/>
          <p:nvPr/>
        </p:nvSpPr>
        <p:spPr>
          <a:xfrm>
            <a:off x="2630956" y="2015730"/>
            <a:ext cx="388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Bit complexity of proposed parameters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9AD22CC-1CE3-B64A-8EE8-B400C004F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130964"/>
              </p:ext>
            </p:extLst>
          </p:nvPr>
        </p:nvGraphicFramePr>
        <p:xfrm>
          <a:off x="1293344" y="2669534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42668986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0283689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065339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60318074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02464814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Signature size (KB)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PK size (B)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6726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Courtois’s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MR-DSS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Courtois’s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MR-DSS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429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0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894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4556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DA369C-FE5C-D04F-AF78-8750BEAE06F4}"/>
                  </a:ext>
                </a:extLst>
              </p:cNvPr>
              <p:cNvSpPr txBox="1"/>
              <p:nvPr/>
            </p:nvSpPr>
            <p:spPr>
              <a:xfrm>
                <a:off x="1675825" y="4498422"/>
                <a:ext cx="54785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Signature and pk size comparisons,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DA369C-FE5C-D04F-AF78-8750BEAE0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825" y="4498422"/>
                <a:ext cx="5478508" cy="369332"/>
              </a:xfrm>
              <a:prstGeom prst="rect">
                <a:avLst/>
              </a:prstGeom>
              <a:blipFill>
                <a:blip r:embed="rId4"/>
                <a:stretch>
                  <a:fillRect l="-115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19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73914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Performance ring-signatures small rings. 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19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8782A-3F7D-5B47-9515-D8D4EBF25146}"/>
              </a:ext>
            </a:extLst>
          </p:cNvPr>
          <p:cNvSpPr txBox="1"/>
          <p:nvPr/>
        </p:nvSpPr>
        <p:spPr>
          <a:xfrm>
            <a:off x="2237504" y="4218174"/>
            <a:ext cx="383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Comparison ring signature size (in KB).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420E1F34-E02A-234A-A07A-1422C47D79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6482049"/>
                  </p:ext>
                </p:extLst>
              </p:nvPr>
            </p:nvGraphicFramePr>
            <p:xfrm>
              <a:off x="365049" y="644675"/>
              <a:ext cx="8229600" cy="348494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37360">
                      <a:extLst>
                        <a:ext uri="{9D8B030D-6E8A-4147-A177-3AD203B41FA5}">
                          <a16:colId xmlns:a16="http://schemas.microsoft.com/office/drawing/2014/main" val="2547632779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4236868250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3390363439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237075942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079932724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345105707"/>
                        </a:ext>
                      </a:extLst>
                    </a:gridCol>
                    <a:gridCol w="1861185">
                      <a:extLst>
                        <a:ext uri="{9D8B030D-6E8A-4147-A177-3AD203B41FA5}">
                          <a16:colId xmlns:a16="http://schemas.microsoft.com/office/drawing/2014/main" val="1633781653"/>
                        </a:ext>
                      </a:extLst>
                    </a:gridCol>
                    <a:gridCol w="1430655">
                      <a:extLst>
                        <a:ext uri="{9D8B030D-6E8A-4147-A177-3AD203B41FA5}">
                          <a16:colId xmlns:a16="http://schemas.microsoft.com/office/drawing/2014/main" val="144047159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#users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Assumption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Security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768017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MRr</a:t>
                          </a:r>
                          <a:r>
                            <a:rPr lang="en-US" dirty="0"/>
                            <a:t>-DSS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MinRank</a:t>
                          </a:r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 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224262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[KKW18]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LOWMC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 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88152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Raptor[LZ19]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MSIS/MLWE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044139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[EZSLL19]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MSIS/MLWE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Cat II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720329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Falafl</a:t>
                          </a:r>
                          <a:r>
                            <a:rPr lang="en-US" dirty="0"/>
                            <a:t> [BKP20]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MSIS/MLWE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Cat I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7354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Calamari[BKP20]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CSIDH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955782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LESS[BBNPS22]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Code Equiv.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01688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4">
                <a:extLst>
                  <a:ext uri="{FF2B5EF4-FFF2-40B4-BE49-F238E27FC236}">
                    <a16:creationId xmlns:a16="http://schemas.microsoft.com/office/drawing/2014/main" id="{420E1F34-E02A-234A-A07A-1422C47D79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6482049"/>
                  </p:ext>
                </p:extLst>
              </p:nvPr>
            </p:nvGraphicFramePr>
            <p:xfrm>
              <a:off x="365049" y="644675"/>
              <a:ext cx="8229600" cy="348494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37360">
                      <a:extLst>
                        <a:ext uri="{9D8B030D-6E8A-4147-A177-3AD203B41FA5}">
                          <a16:colId xmlns:a16="http://schemas.microsoft.com/office/drawing/2014/main" val="2547632779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4236868250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3390363439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237075942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1079932724"/>
                        </a:ext>
                      </a:extLst>
                    </a:gridCol>
                    <a:gridCol w="640080">
                      <a:extLst>
                        <a:ext uri="{9D8B030D-6E8A-4147-A177-3AD203B41FA5}">
                          <a16:colId xmlns:a16="http://schemas.microsoft.com/office/drawing/2014/main" val="345105707"/>
                        </a:ext>
                      </a:extLst>
                    </a:gridCol>
                    <a:gridCol w="1861185">
                      <a:extLst>
                        <a:ext uri="{9D8B030D-6E8A-4147-A177-3AD203B41FA5}">
                          <a16:colId xmlns:a16="http://schemas.microsoft.com/office/drawing/2014/main" val="1633781653"/>
                        </a:ext>
                      </a:extLst>
                    </a:gridCol>
                    <a:gridCol w="1430655">
                      <a:extLst>
                        <a:ext uri="{9D8B030D-6E8A-4147-A177-3AD203B41FA5}">
                          <a16:colId xmlns:a16="http://schemas.microsoft.com/office/drawing/2014/main" val="1440471599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30" t="-6667" r="-375912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6000" t="-6667" r="-930000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68627" t="-6667" r="-811765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78000" t="-6667" r="-728000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6667" t="-6667" r="-613725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80000" t="-6667" r="-526000" b="-84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Assumption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Security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768017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MRr</a:t>
                          </a:r>
                          <a:r>
                            <a:rPr lang="en-US" dirty="0"/>
                            <a:t>-DSS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MinRank</a:t>
                          </a:r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 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224262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[KKW18]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LOWMC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Cat 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881526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Raptor[LZ19]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MSIS/MLWE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100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044139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[EZSLL19]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MSIS/MLWE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Cat II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720329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Falafl</a:t>
                          </a:r>
                          <a:r>
                            <a:rPr lang="en-US" dirty="0"/>
                            <a:t> [BKP20]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MSIS/MLWE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Cat I</a:t>
                          </a:r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73545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Calamari[BKP20]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CSIDH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955782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LESS[BBNPS22]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Code Equiv.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128 bit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016888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9994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9" y="129935"/>
            <a:ext cx="4924254" cy="306758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r>
              <a:rPr lang="en-US" sz="1800" b="1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1800" dirty="0">
              <a:solidFill>
                <a:srgbClr val="253746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2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6F98E2-8EAD-8040-9D06-7D9F41F7B54B}"/>
                  </a:ext>
                </a:extLst>
              </p:cNvPr>
              <p:cNvSpPr txBox="1"/>
              <p:nvPr/>
            </p:nvSpPr>
            <p:spPr>
              <a:xfrm>
                <a:off x="430537" y="590550"/>
                <a:ext cx="777240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800" dirty="0"/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800" b="1" dirty="0"/>
                  <a:t>Digital signature schemes</a:t>
                </a:r>
                <a:endParaRPr lang="en-US" sz="1800" dirty="0"/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1800" dirty="0"/>
                  <a:t>uthenticity of digital messages.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Quantum</a:t>
                </a:r>
                <a:r>
                  <a:rPr lang="en-US" sz="1800" b="1" dirty="0"/>
                  <a:t> </a:t>
                </a:r>
                <a:r>
                  <a:rPr lang="en-US" sz="1800" dirty="0"/>
                  <a:t>secure</a:t>
                </a:r>
                <a:r>
                  <a:rPr lang="en-US" sz="1800" b="1" dirty="0"/>
                  <a:t> 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latin typeface="Cambria Math" panose="02040503050406030204" pitchFamily="18" charset="0"/>
                      </a:rPr>
                      <m:t>→ 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Against classical + quantum adversaries.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3 schemes selected by NIST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/>
                  <a:t>  -  </a:t>
                </a:r>
                <a:r>
                  <a:rPr lang="en-US" sz="1800" dirty="0" err="1"/>
                  <a:t>Dilithium</a:t>
                </a:r>
                <a:r>
                  <a:rPr lang="en-US" sz="1800" dirty="0"/>
                  <a:t>, Falcon (Structured lattices)</a:t>
                </a:r>
              </a:p>
              <a:p>
                <a:pPr lvl="8"/>
                <a:r>
                  <a:rPr lang="en-US" sz="1800" dirty="0"/>
                  <a:t>                                 -  SPHINCS+  (Hash-based)</a:t>
                </a:r>
              </a:p>
              <a:p>
                <a:pPr lvl="1"/>
                <a:endParaRPr lang="en-US" sz="1800" dirty="0"/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800" b="1" dirty="0"/>
                  <a:t>Demand</a:t>
                </a:r>
                <a:r>
                  <a:rPr lang="en-US" sz="1800" dirty="0"/>
                  <a:t> to diversify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dirty="0"/>
                  <a:t> </a:t>
                </a:r>
                <a:r>
                  <a:rPr lang="en-US" sz="1800" b="1" dirty="0"/>
                  <a:t>New NIST call for proposals</a:t>
                </a:r>
                <a:endParaRPr lang="en-US" sz="1800" dirty="0"/>
              </a:p>
              <a:p>
                <a:pPr marL="228600" indent="-228600">
                  <a:buFont typeface="+mj-lt"/>
                  <a:buAutoNum type="arabicPeriod"/>
                </a:pPr>
                <a:endParaRPr lang="en-US" sz="1800" dirty="0"/>
              </a:p>
              <a:p>
                <a:pPr marL="228600" indent="-228600">
                  <a:buFont typeface="+mj-lt"/>
                  <a:buAutoNum type="arabicPeriod"/>
                </a:pPr>
                <a:r>
                  <a:rPr lang="en-US" sz="1800" b="1" dirty="0" err="1"/>
                  <a:t>MinRank</a:t>
                </a:r>
                <a:r>
                  <a:rPr lang="en-US" sz="1800" dirty="0"/>
                  <a:t> problem: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Extensively study for cryptanalysis.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Simple, and easy to describe.</a:t>
                </a:r>
              </a:p>
              <a:p>
                <a:pPr marL="493685" lvl="1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SFRM1000"/>
                  </a:rPr>
                  <a:t>So far limited proposals </a:t>
                </a:r>
                <a:r>
                  <a:rPr lang="en-US" sz="1800" dirty="0"/>
                  <a:t>based on</a:t>
                </a:r>
                <a:r>
                  <a:rPr lang="en-US" sz="1800" dirty="0">
                    <a:effectLst/>
                    <a:latin typeface="SFRM1000"/>
                  </a:rPr>
                  <a:t> the </a:t>
                </a:r>
                <a:r>
                  <a:rPr lang="en-US" sz="1800" dirty="0" err="1"/>
                  <a:t>MinRank</a:t>
                </a:r>
                <a:r>
                  <a:rPr lang="en-US" sz="1800" dirty="0"/>
                  <a:t> problem.</a:t>
                </a:r>
              </a:p>
              <a:p>
                <a:r>
                  <a:rPr lang="en-US" sz="1800" dirty="0"/>
                  <a:t>	</a:t>
                </a:r>
                <a:r>
                  <a:rPr lang="en-US" sz="1800" b="1" dirty="0"/>
                  <a:t>	</a:t>
                </a:r>
                <a:endParaRPr lang="en-US" sz="1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6F98E2-8EAD-8040-9D06-7D9F41F7B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37" y="590550"/>
                <a:ext cx="7772400" cy="3970318"/>
              </a:xfrm>
              <a:prstGeom prst="rect">
                <a:avLst/>
              </a:prstGeom>
              <a:blipFill>
                <a:blip r:embed="rId5"/>
                <a:stretch>
                  <a:fillRect l="-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2EA803B-278F-C247-867C-D53C86099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3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3"/>
    </mc:Choice>
    <mc:Fallback>
      <p:transition spd="slow" advTm="6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73914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Conclusions and future work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20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CBFD60-4784-2E49-8EDC-C04833969FC3}"/>
                  </a:ext>
                </a:extLst>
              </p:cNvPr>
              <p:cNvSpPr txBox="1"/>
              <p:nvPr/>
            </p:nvSpPr>
            <p:spPr>
              <a:xfrm>
                <a:off x="533400" y="720721"/>
                <a:ext cx="7467600" cy="2825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63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Conclusions: </a:t>
                </a:r>
                <a:br>
                  <a:rPr lang="en-US" sz="1800" b="1" dirty="0">
                    <a:solidFill>
                      <a:srgbClr val="63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US" sz="1800" b="1" dirty="0">
                  <a:solidFill>
                    <a:srgbClr val="63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800" b="1" dirty="0">
                    <a:solidFill>
                      <a:srgbClr val="2537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800" dirty="0">
                    <a:solidFill>
                      <a:srgbClr val="2537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 We proposed </a:t>
                </a:r>
                <a:r>
                  <a:rPr lang="en-US" sz="1800" spc="5" dirty="0">
                    <a:solidFill>
                      <a:srgbClr val="253746"/>
                    </a:solidFill>
                    <a:latin typeface="Arial"/>
                    <a:cs typeface="Arial"/>
                  </a:rPr>
                  <a:t>MR-DSS: A</a:t>
                </a:r>
                <a:r>
                  <a:rPr lang="en-US" sz="1800" dirty="0">
                    <a:solidFill>
                      <a:srgbClr val="2537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signature scheme based on </a:t>
                </a:r>
                <a:r>
                  <a:rPr lang="en-US" sz="1800" dirty="0" err="1"/>
                  <a:t>MinRank</a:t>
                </a:r>
                <a:r>
                  <a:rPr lang="en-US" sz="1800" dirty="0"/>
                  <a:t> problem.</a:t>
                </a:r>
                <a:r>
                  <a:rPr lang="en-US" sz="1800" dirty="0">
                    <a:solidFill>
                      <a:srgbClr val="25374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800" dirty="0"/>
              </a:p>
              <a:p>
                <a:pPr marL="379385" lvl="1" indent="-1714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3-pass ZK proof + Fiat-Shamir transform.</a:t>
                </a:r>
              </a:p>
              <a:p>
                <a:pPr marL="379385" lvl="1" indent="-1714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Its  ZK protocol has soundness error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/>
                  <a:t>.</a:t>
                </a:r>
              </a:p>
              <a:p>
                <a:pPr marL="379385" lvl="1" indent="-171450">
                  <a:buFont typeface="Arial" panose="020B0604020202020204" pitchFamily="34" charset="0"/>
                  <a:buChar char="•"/>
                </a:pPr>
                <a:r>
                  <a:rPr lang="en-US" sz="1800" spc="5" dirty="0">
                    <a:solidFill>
                      <a:srgbClr val="253746"/>
                    </a:solidFill>
                    <a:latin typeface="Arial"/>
                    <a:cs typeface="Arial"/>
                  </a:rPr>
                  <a:t>It improves by a factor &gt;2 sig. size of Courtois’s scheme.</a:t>
                </a:r>
                <a:endParaRPr lang="en-US" sz="1800" dirty="0"/>
              </a:p>
              <a:p>
                <a:pPr marL="379385" lvl="1" indent="-1714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It is quantum-secure.</a:t>
                </a:r>
              </a:p>
              <a:p>
                <a:pPr marL="379385" lvl="1" indent="-1714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An interesting alternative for ring-signatures.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CBFD60-4784-2E49-8EDC-C04833969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720721"/>
                <a:ext cx="7467600" cy="2825517"/>
              </a:xfrm>
              <a:prstGeom prst="rect">
                <a:avLst/>
              </a:prstGeom>
              <a:blipFill>
                <a:blip r:embed="rId3"/>
                <a:stretch>
                  <a:fillRect l="-849" t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C6A95C7-799E-A14C-8252-638E90CDE056}"/>
              </a:ext>
            </a:extLst>
          </p:cNvPr>
          <p:cNvSpPr txBox="1"/>
          <p:nvPr/>
        </p:nvSpPr>
        <p:spPr>
          <a:xfrm>
            <a:off x="533399" y="3552189"/>
            <a:ext cx="8610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work:</a:t>
            </a:r>
          </a:p>
          <a:p>
            <a:pPr marL="550835" lvl="1" indent="-342900">
              <a:buAutoNum type="arabicPeriod"/>
            </a:pPr>
            <a:r>
              <a:rPr lang="en-US" sz="1800" dirty="0"/>
              <a:t>ZK protocol for </a:t>
            </a:r>
            <a:r>
              <a:rPr lang="en-US" sz="1800" dirty="0" err="1"/>
              <a:t>MinRank</a:t>
            </a:r>
            <a:r>
              <a:rPr lang="en-US" sz="1800" dirty="0"/>
              <a:t> with smaller soundness.</a:t>
            </a:r>
          </a:p>
          <a:p>
            <a:pPr marL="550835" lvl="1" indent="-342900">
              <a:buAutoNum type="arabicPeriod"/>
            </a:pPr>
            <a:endParaRPr lang="en-US" sz="1800" dirty="0"/>
          </a:p>
          <a:p>
            <a:pPr lvl="1"/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Trapdoor </a:t>
            </a:r>
            <a:r>
              <a:rPr lang="en-US" sz="1800" dirty="0" err="1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MinRank</a:t>
            </a:r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signatures.</a:t>
            </a:r>
            <a:br>
              <a:rPr lang="en-US" sz="1800" b="1" dirty="0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60839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642B448D-FB8E-CD45-92B1-5CFBF329419E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2" name="object 2"/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3" name="object 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4" name="object 4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5" name="object 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6" name="object 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7" name="object 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9" name="object 9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3" name="object 13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" name="object 17"/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8" name="object 18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9" name="object 19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20" name="object 20"/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21" name="object 21"/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22" name="object 22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23" name="object 23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25" name="object 2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28" name="object 28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29" name="object 29"/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30" name="object 30"/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31" name="object 31"/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366062" y="1865111"/>
            <a:ext cx="7930282" cy="86101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 algn="ctr">
              <a:lnSpc>
                <a:spcPts val="2169"/>
              </a:lnSpc>
              <a:spcBef>
                <a:spcPts val="55"/>
              </a:spcBef>
            </a:pPr>
            <a:r>
              <a:rPr lang="en-US" sz="1800" spc="5" dirty="0">
                <a:solidFill>
                  <a:srgbClr val="253746"/>
                </a:solidFill>
                <a:latin typeface="Arial"/>
                <a:cs typeface="Arial"/>
              </a:rPr>
              <a:t>Thank you!</a:t>
            </a:r>
          </a:p>
          <a:p>
            <a:pPr marL="5776" algn="ctr">
              <a:lnSpc>
                <a:spcPts val="2169"/>
              </a:lnSpc>
              <a:spcBef>
                <a:spcPts val="55"/>
              </a:spcBef>
            </a:pPr>
            <a:endParaRPr lang="en-US" sz="1800" spc="5" dirty="0">
              <a:solidFill>
                <a:srgbClr val="253746"/>
              </a:solidFill>
              <a:latin typeface="Arial"/>
              <a:cs typeface="Arial"/>
            </a:endParaRPr>
          </a:p>
          <a:p>
            <a:pPr marL="5776" algn="ctr">
              <a:lnSpc>
                <a:spcPts val="2169"/>
              </a:lnSpc>
              <a:spcBef>
                <a:spcPts val="55"/>
              </a:spcBef>
            </a:pPr>
            <a:r>
              <a:rPr lang="en-US" sz="1800" spc="5" dirty="0">
                <a:solidFill>
                  <a:srgbClr val="253746"/>
                </a:solidFill>
                <a:latin typeface="Arial"/>
                <a:cs typeface="Arial"/>
              </a:rPr>
              <a:t> Questions?</a:t>
            </a: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78E2F5BB-67B7-D445-AC4C-F434E3E03957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203544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20354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84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9" y="129935"/>
            <a:ext cx="4924254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Our contribution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E6F5D77-F014-7C40-97BA-63DCBE171367}"/>
              </a:ext>
            </a:extLst>
          </p:cNvPr>
          <p:cNvSpPr/>
          <p:nvPr/>
        </p:nvSpPr>
        <p:spPr>
          <a:xfrm>
            <a:off x="76200" y="544896"/>
            <a:ext cx="89916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 DSS: A post-quantum </a:t>
            </a:r>
            <a:r>
              <a:rPr lang="en-US" sz="2000" b="1" dirty="0" err="1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MinRank</a:t>
            </a:r>
            <a:r>
              <a:rPr lang="en-US" sz="2000" b="1" dirty="0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-Based Digital Signature Scheme.</a:t>
            </a:r>
            <a:endParaRPr lang="en-US" sz="1600" b="1" dirty="0">
              <a:solidFill>
                <a:srgbClr val="B17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3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65A03-D229-8E49-A15E-49BAC4012F90}"/>
              </a:ext>
            </a:extLst>
          </p:cNvPr>
          <p:cNvSpPr txBox="1"/>
          <p:nvPr/>
        </p:nvSpPr>
        <p:spPr>
          <a:xfrm>
            <a:off x="76200" y="3585802"/>
            <a:ext cx="865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1619" lvl="2" indent="-285750">
              <a:buFont typeface="Courier New" panose="02070309020205020404" pitchFamily="49" charset="0"/>
              <a:buChar char="o"/>
            </a:pPr>
            <a:endParaRPr lang="en-US" sz="1800" dirty="0"/>
          </a:p>
          <a:p>
            <a:pPr lvl="2"/>
            <a:endParaRPr lang="en-US" sz="1800" dirty="0"/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Concurrent work</a:t>
            </a:r>
            <a:r>
              <a:rPr lang="en-US" sz="1800" dirty="0"/>
              <a:t>: Signature scheme by </a:t>
            </a:r>
            <a:r>
              <a:rPr lang="en-US" sz="1800" dirty="0" err="1"/>
              <a:t>Santoso</a:t>
            </a:r>
            <a:r>
              <a:rPr lang="en-US" sz="1800" dirty="0"/>
              <a:t>, </a:t>
            </a:r>
            <a:r>
              <a:rPr lang="en-US" sz="1800" dirty="0" err="1"/>
              <a:t>Ikematsu</a:t>
            </a:r>
            <a:r>
              <a:rPr lang="en-US" sz="1800" dirty="0"/>
              <a:t>, Namura, and Yasuda.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b="1" dirty="0"/>
              <a:t>Different approach </a:t>
            </a:r>
            <a:r>
              <a:rPr lang="en-US" sz="1800" dirty="0"/>
              <a:t>+ achieves </a:t>
            </a:r>
            <a:r>
              <a:rPr lang="en-US" sz="1800" b="1" dirty="0"/>
              <a:t>soundness error </a:t>
            </a:r>
            <a:r>
              <a:rPr lang="en-US" sz="1800" dirty="0"/>
              <a:t>of 1/2.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737AB-6B83-524E-B07F-F27C4049F386}"/>
              </a:ext>
            </a:extLst>
          </p:cNvPr>
          <p:cNvSpPr txBox="1"/>
          <p:nvPr/>
        </p:nvSpPr>
        <p:spPr>
          <a:xfrm>
            <a:off x="228600" y="1023429"/>
            <a:ext cx="7161576" cy="1603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Previous </a:t>
            </a:r>
            <a:r>
              <a:rPr lang="en-US" sz="1800" b="1" dirty="0" err="1"/>
              <a:t>MinRank</a:t>
            </a:r>
            <a:r>
              <a:rPr lang="en-US" sz="1800" b="1" dirty="0"/>
              <a:t>-based signatures:</a:t>
            </a:r>
            <a:br>
              <a:rPr lang="en-US" sz="1800" b="1" dirty="0"/>
            </a:br>
            <a:endParaRPr lang="en-US" sz="1800" dirty="0"/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2001</a:t>
            </a:r>
            <a:r>
              <a:rPr lang="en-US" sz="1800" dirty="0"/>
              <a:t>:  First </a:t>
            </a:r>
            <a:r>
              <a:rPr lang="en-US" sz="1800" dirty="0" err="1"/>
              <a:t>MinRank</a:t>
            </a:r>
            <a:r>
              <a:rPr lang="en-US" sz="1800" dirty="0"/>
              <a:t>-based signature scheme by N. Courtois. </a:t>
            </a:r>
            <a:r>
              <a:rPr lang="en-US" sz="1800" b="1" dirty="0"/>
              <a:t>[Cou21]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b="1" dirty="0"/>
              <a:t> </a:t>
            </a:r>
            <a:r>
              <a:rPr lang="en-US" sz="1800" dirty="0"/>
              <a:t>ZK protocol with soundness 2/3   + Fiat-Shamir.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b="1" dirty="0"/>
              <a:t> </a:t>
            </a:r>
            <a:r>
              <a:rPr lang="en-US" sz="1800" dirty="0"/>
              <a:t>Allows for ring signatures.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A49EB-D267-9848-B0B1-62581F0B707A}"/>
              </a:ext>
            </a:extLst>
          </p:cNvPr>
          <p:cNvSpPr txBox="1"/>
          <p:nvPr/>
        </p:nvSpPr>
        <p:spPr>
          <a:xfrm>
            <a:off x="228600" y="2595101"/>
            <a:ext cx="6042039" cy="1603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63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 DSS: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over Courtois’ scheme.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 protocols with helper [Beu20] + Fiat-Shamir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Soundness error to ½.</a:t>
            </a:r>
          </a:p>
          <a:p>
            <a:pPr marL="701619" lvl="2" indent="-28575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rgbClr val="253746"/>
                </a:solidFill>
              </a:rPr>
              <a:t>Signature and PK sizes smaller than </a:t>
            </a:r>
            <a:r>
              <a:rPr lang="en-US" sz="1800" dirty="0">
                <a:solidFill>
                  <a:srgbClr val="253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Courtois’.</a:t>
            </a:r>
            <a:endParaRPr lang="en-US" sz="1800" dirty="0">
              <a:solidFill>
                <a:srgbClr val="253746"/>
              </a:solidFill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3588EE-C049-0549-A8DC-2DDA086127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095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31"/>
    </mc:Choice>
    <mc:Fallback>
      <p:transition spd="slow" advTm="80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3" grpId="0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9" y="129935"/>
            <a:ext cx="4924254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Outline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E6F5D77-F014-7C40-97BA-63DCBE171367}"/>
              </a:ext>
            </a:extLst>
          </p:cNvPr>
          <p:cNvSpPr/>
          <p:nvPr/>
        </p:nvSpPr>
        <p:spPr>
          <a:xfrm>
            <a:off x="111211" y="1276350"/>
            <a:ext cx="8616492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665135" lvl="1" indent="-457200">
              <a:buFont typeface="+mj-lt"/>
              <a:buAutoNum type="arabicPeriod"/>
            </a:pPr>
            <a:r>
              <a:rPr lang="en-US" sz="2000" dirty="0">
                <a:solidFill>
                  <a:srgbClr val="203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Preliminaries.</a:t>
            </a:r>
          </a:p>
          <a:p>
            <a:pPr marL="665135" lvl="1" indent="-457200">
              <a:buFont typeface="+mj-lt"/>
              <a:buAutoNum type="arabicPeriod"/>
            </a:pPr>
            <a:endParaRPr lang="en-US" sz="2000" dirty="0">
              <a:solidFill>
                <a:srgbClr val="2035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5135" lvl="1" indent="-457200">
              <a:buFont typeface="+mj-lt"/>
              <a:buAutoNum type="arabicPeriod"/>
            </a:pPr>
            <a:r>
              <a:rPr lang="en-US" sz="2000" dirty="0">
                <a:solidFill>
                  <a:srgbClr val="203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zero-knowledge protocol with Helper.</a:t>
            </a:r>
          </a:p>
          <a:p>
            <a:pPr lvl="1"/>
            <a:endParaRPr lang="en-US" sz="2000" dirty="0">
              <a:solidFill>
                <a:srgbClr val="2035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5135" lvl="1" indent="-457200">
              <a:buAutoNum type="arabicPeriod" startAt="3"/>
            </a:pPr>
            <a:r>
              <a:rPr lang="en-US" sz="2000" dirty="0">
                <a:solidFill>
                  <a:srgbClr val="203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MR-DSS signature scheme.</a:t>
            </a:r>
          </a:p>
          <a:p>
            <a:pPr marL="665135" lvl="1" indent="-457200">
              <a:buAutoNum type="arabicPeriod" startAt="3"/>
            </a:pPr>
            <a:endParaRPr lang="en-US" sz="2000" dirty="0">
              <a:solidFill>
                <a:srgbClr val="2035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5135" lvl="1" indent="-457200">
              <a:buAutoNum type="arabicPeriod" startAt="3"/>
            </a:pPr>
            <a:r>
              <a:rPr lang="en-US" sz="2000" dirty="0">
                <a:solidFill>
                  <a:srgbClr val="2035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Parameters.</a:t>
            </a:r>
          </a:p>
          <a:p>
            <a:pPr lvl="1"/>
            <a:endParaRPr lang="en-US" sz="2000" dirty="0">
              <a:solidFill>
                <a:srgbClr val="2035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4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3A4A94-CFEE-7448-A67E-0FB1944E2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4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09"/>
    </mc:Choice>
    <mc:Fallback>
      <p:transition spd="slow" advTm="29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bject 32">
            <a:extLst>
              <a:ext uri="{FF2B5EF4-FFF2-40B4-BE49-F238E27FC236}">
                <a16:creationId xmlns:a16="http://schemas.microsoft.com/office/drawing/2014/main" id="{E92CCCAE-8B09-1548-9097-1568D9A8C8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17" y="2281020"/>
            <a:ext cx="4642419" cy="299633"/>
          </a:xfrm>
          <a:prstGeom prst="rect">
            <a:avLst/>
          </a:prstGeom>
        </p:spPr>
        <p:txBody>
          <a:bodyPr vert="horz" wrap="square" lIns="0" tIns="30035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US" spc="5" dirty="0">
                <a:solidFill>
                  <a:srgbClr val="253746"/>
                </a:solidFill>
              </a:rPr>
              <a:t>Preliminaries</a:t>
            </a:r>
            <a:endParaRPr spc="2" dirty="0">
              <a:solidFill>
                <a:srgbClr val="9378D4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3D2E56B-FFDA-F24E-8999-096EEFEFE43D}"/>
              </a:ext>
            </a:extLst>
          </p:cNvPr>
          <p:cNvGrpSpPr/>
          <p:nvPr/>
        </p:nvGrpSpPr>
        <p:grpSpPr>
          <a:xfrm>
            <a:off x="381293" y="380998"/>
            <a:ext cx="1317732" cy="727483"/>
            <a:chOff x="837666" y="837723"/>
            <a:chExt cx="2897383" cy="1599565"/>
          </a:xfrm>
        </p:grpSpPr>
        <p:grpSp>
          <p:nvGrpSpPr>
            <p:cNvPr id="146" name="object 2">
              <a:extLst>
                <a:ext uri="{FF2B5EF4-FFF2-40B4-BE49-F238E27FC236}">
                  <a16:creationId xmlns:a16="http://schemas.microsoft.com/office/drawing/2014/main" id="{3C33929C-D91B-9644-898D-197BF591D11C}"/>
                </a:ext>
              </a:extLst>
            </p:cNvPr>
            <p:cNvGrpSpPr/>
            <p:nvPr/>
          </p:nvGrpSpPr>
          <p:grpSpPr>
            <a:xfrm>
              <a:off x="2212954" y="1261511"/>
              <a:ext cx="1522095" cy="476884"/>
              <a:chOff x="2212954" y="1261511"/>
              <a:chExt cx="1522095" cy="476884"/>
            </a:xfrm>
          </p:grpSpPr>
          <p:pic>
            <p:nvPicPr>
              <p:cNvPr id="159" name="object 3">
                <a:extLst>
                  <a:ext uri="{FF2B5EF4-FFF2-40B4-BE49-F238E27FC236}">
                    <a16:creationId xmlns:a16="http://schemas.microsoft.com/office/drawing/2014/main" id="{5FA29889-F582-C844-A311-58D600D1D67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212954" y="1269885"/>
                <a:ext cx="277227" cy="198317"/>
              </a:xfrm>
              <a:prstGeom prst="rect">
                <a:avLst/>
              </a:prstGeom>
            </p:spPr>
          </p:pic>
          <p:pic>
            <p:nvPicPr>
              <p:cNvPr id="160" name="object 4">
                <a:extLst>
                  <a:ext uri="{FF2B5EF4-FFF2-40B4-BE49-F238E27FC236}">
                    <a16:creationId xmlns:a16="http://schemas.microsoft.com/office/drawing/2014/main" id="{9CCF3D73-6204-E543-AC6B-429D94ACA3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13354" y="1317787"/>
                <a:ext cx="132592" cy="150424"/>
              </a:xfrm>
              <a:prstGeom prst="rect">
                <a:avLst/>
              </a:prstGeom>
            </p:spPr>
          </p:pic>
          <p:pic>
            <p:nvPicPr>
              <p:cNvPr id="161" name="object 5">
                <a:extLst>
                  <a:ext uri="{FF2B5EF4-FFF2-40B4-BE49-F238E27FC236}">
                    <a16:creationId xmlns:a16="http://schemas.microsoft.com/office/drawing/2014/main" id="{2233BD9E-0CAC-B442-AE49-A4FE91D161D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75804" y="1261515"/>
                <a:ext cx="125912" cy="203355"/>
              </a:xfrm>
              <a:prstGeom prst="rect">
                <a:avLst/>
              </a:prstGeom>
            </p:spPr>
          </p:pic>
          <p:pic>
            <p:nvPicPr>
              <p:cNvPr id="162" name="object 6">
                <a:extLst>
                  <a:ext uri="{FF2B5EF4-FFF2-40B4-BE49-F238E27FC236}">
                    <a16:creationId xmlns:a16="http://schemas.microsoft.com/office/drawing/2014/main" id="{C31913B7-BC0A-8B47-8772-69024F95C57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41878" y="1317793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63" name="object 7">
                <a:extLst>
                  <a:ext uri="{FF2B5EF4-FFF2-40B4-BE49-F238E27FC236}">
                    <a16:creationId xmlns:a16="http://schemas.microsoft.com/office/drawing/2014/main" id="{26626D7C-464B-B745-A9F1-923C0A1374F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999038" y="1317787"/>
                <a:ext cx="150142" cy="150424"/>
              </a:xfrm>
              <a:prstGeom prst="rect">
                <a:avLst/>
              </a:prstGeom>
            </p:spPr>
          </p:pic>
          <p:sp>
            <p:nvSpPr>
              <p:cNvPr id="164" name="object 8">
                <a:extLst>
                  <a:ext uri="{FF2B5EF4-FFF2-40B4-BE49-F238E27FC236}">
                    <a16:creationId xmlns:a16="http://schemas.microsoft.com/office/drawing/2014/main" id="{07B00B9A-A620-5B43-9579-8DABA51EA5F5}"/>
                  </a:ext>
                </a:extLst>
              </p:cNvPr>
              <p:cNvSpPr/>
              <p:nvPr/>
            </p:nvSpPr>
            <p:spPr>
              <a:xfrm>
                <a:off x="3184342" y="1261511"/>
                <a:ext cx="21590" cy="203835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203834">
                    <a:moveTo>
                      <a:pt x="21444" y="0"/>
                    </a:moveTo>
                    <a:lnTo>
                      <a:pt x="0" y="0"/>
                    </a:lnTo>
                    <a:lnTo>
                      <a:pt x="0" y="203355"/>
                    </a:lnTo>
                    <a:lnTo>
                      <a:pt x="21444" y="203355"/>
                    </a:lnTo>
                    <a:lnTo>
                      <a:pt x="21444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5" name="object 9">
                <a:extLst>
                  <a:ext uri="{FF2B5EF4-FFF2-40B4-BE49-F238E27FC236}">
                    <a16:creationId xmlns:a16="http://schemas.microsoft.com/office/drawing/2014/main" id="{3D387B83-BF6B-1A4C-9834-B2CCFD05063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241180" y="1317787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66" name="object 10">
                <a:extLst>
                  <a:ext uri="{FF2B5EF4-FFF2-40B4-BE49-F238E27FC236}">
                    <a16:creationId xmlns:a16="http://schemas.microsoft.com/office/drawing/2014/main" id="{556A5852-26FC-8646-A627-D9657BE0C9C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416176" y="1317787"/>
                <a:ext cx="145409" cy="192203"/>
              </a:xfrm>
              <a:prstGeom prst="rect">
                <a:avLst/>
              </a:prstGeom>
            </p:spPr>
          </p:pic>
          <p:pic>
            <p:nvPicPr>
              <p:cNvPr id="167" name="object 11">
                <a:extLst>
                  <a:ext uri="{FF2B5EF4-FFF2-40B4-BE49-F238E27FC236}">
                    <a16:creationId xmlns:a16="http://schemas.microsoft.com/office/drawing/2014/main" id="{98703769-C7D1-094E-BDCD-4D7D3EBF8AC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589493" y="1320855"/>
                <a:ext cx="145126" cy="189418"/>
              </a:xfrm>
              <a:prstGeom prst="rect">
                <a:avLst/>
              </a:prstGeom>
            </p:spPr>
          </p:pic>
          <p:sp>
            <p:nvSpPr>
              <p:cNvPr id="168" name="object 12">
                <a:extLst>
                  <a:ext uri="{FF2B5EF4-FFF2-40B4-BE49-F238E27FC236}">
                    <a16:creationId xmlns:a16="http://schemas.microsoft.com/office/drawing/2014/main" id="{F126000D-FD83-D348-B246-95E4A1AD76EF}"/>
                  </a:ext>
                </a:extLst>
              </p:cNvPr>
              <p:cNvSpPr/>
              <p:nvPr/>
            </p:nvSpPr>
            <p:spPr>
              <a:xfrm>
                <a:off x="2273417" y="1539879"/>
                <a:ext cx="22225" cy="195580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95580">
                    <a:moveTo>
                      <a:pt x="22009" y="0"/>
                    </a:moveTo>
                    <a:lnTo>
                      <a:pt x="0" y="0"/>
                    </a:lnTo>
                    <a:lnTo>
                      <a:pt x="0" y="194988"/>
                    </a:lnTo>
                    <a:lnTo>
                      <a:pt x="22009" y="194988"/>
                    </a:lnTo>
                    <a:lnTo>
                      <a:pt x="22009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69" name="object 13">
                <a:extLst>
                  <a:ext uri="{FF2B5EF4-FFF2-40B4-BE49-F238E27FC236}">
                    <a16:creationId xmlns:a16="http://schemas.microsoft.com/office/drawing/2014/main" id="{52B4A45E-11CE-A646-83FC-FDA665932B3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343359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0" name="object 14">
                <a:extLst>
                  <a:ext uri="{FF2B5EF4-FFF2-40B4-BE49-F238E27FC236}">
                    <a16:creationId xmlns:a16="http://schemas.microsoft.com/office/drawing/2014/main" id="{111A7135-19AD-104B-9D51-F557D6DF9406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09433" y="1587793"/>
                <a:ext cx="125912" cy="147084"/>
              </a:xfrm>
              <a:prstGeom prst="rect">
                <a:avLst/>
              </a:prstGeom>
            </p:spPr>
          </p:pic>
          <p:pic>
            <p:nvPicPr>
              <p:cNvPr id="171" name="object 15">
                <a:extLst>
                  <a:ext uri="{FF2B5EF4-FFF2-40B4-BE49-F238E27FC236}">
                    <a16:creationId xmlns:a16="http://schemas.microsoft.com/office/drawing/2014/main" id="{C7FAB3DD-B7D9-F147-B151-EDD4226A6B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666593" y="1587798"/>
                <a:ext cx="441918" cy="150424"/>
              </a:xfrm>
              <a:prstGeom prst="rect">
                <a:avLst/>
              </a:prstGeom>
            </p:spPr>
          </p:pic>
          <p:pic>
            <p:nvPicPr>
              <p:cNvPr id="172" name="object 16">
                <a:extLst>
                  <a:ext uri="{FF2B5EF4-FFF2-40B4-BE49-F238E27FC236}">
                    <a16:creationId xmlns:a16="http://schemas.microsoft.com/office/drawing/2014/main" id="{7E1DEA45-6A4E-F44D-B602-7A4E72516E4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134491" y="1547401"/>
                <a:ext cx="87191" cy="189983"/>
              </a:xfrm>
              <a:prstGeom prst="rect">
                <a:avLst/>
              </a:prstGeom>
            </p:spPr>
          </p:pic>
          <p:sp>
            <p:nvSpPr>
              <p:cNvPr id="173" name="object 17">
                <a:extLst>
                  <a:ext uri="{FF2B5EF4-FFF2-40B4-BE49-F238E27FC236}">
                    <a16:creationId xmlns:a16="http://schemas.microsoft.com/office/drawing/2014/main" id="{819C52D1-8105-DE41-B4E3-6540FF7BDCD8}"/>
                  </a:ext>
                </a:extLst>
              </p:cNvPr>
              <p:cNvSpPr/>
              <p:nvPr/>
            </p:nvSpPr>
            <p:spPr>
              <a:xfrm>
                <a:off x="3254578" y="1535715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34" y="55156"/>
                    </a:moveTo>
                    <a:lnTo>
                      <a:pt x="1384" y="55156"/>
                    </a:lnTo>
                    <a:lnTo>
                      <a:pt x="1384" y="199174"/>
                    </a:lnTo>
                    <a:lnTo>
                      <a:pt x="22834" y="199174"/>
                    </a:lnTo>
                    <a:lnTo>
                      <a:pt x="22834" y="55156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74" name="object 18">
                <a:extLst>
                  <a:ext uri="{FF2B5EF4-FFF2-40B4-BE49-F238E27FC236}">
                    <a16:creationId xmlns:a16="http://schemas.microsoft.com/office/drawing/2014/main" id="{5ECA7F74-C62F-B945-8389-AD7189EFCFD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312828" y="1587798"/>
                <a:ext cx="150142" cy="150424"/>
              </a:xfrm>
              <a:prstGeom prst="rect">
                <a:avLst/>
              </a:prstGeom>
            </p:spPr>
          </p:pic>
          <p:pic>
            <p:nvPicPr>
              <p:cNvPr id="175" name="object 19">
                <a:extLst>
                  <a:ext uri="{FF2B5EF4-FFF2-40B4-BE49-F238E27FC236}">
                    <a16:creationId xmlns:a16="http://schemas.microsoft.com/office/drawing/2014/main" id="{72E7AC9B-ABF8-894C-8444-C927B939EEC3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496173" y="1587793"/>
                <a:ext cx="125912" cy="147084"/>
              </a:xfrm>
              <a:prstGeom prst="rect">
                <a:avLst/>
              </a:prstGeom>
            </p:spPr>
          </p:pic>
        </p:grpSp>
        <p:sp>
          <p:nvSpPr>
            <p:cNvPr id="147" name="object 20">
              <a:extLst>
                <a:ext uri="{FF2B5EF4-FFF2-40B4-BE49-F238E27FC236}">
                  <a16:creationId xmlns:a16="http://schemas.microsoft.com/office/drawing/2014/main" id="{B575DDA4-7CE3-A04F-8FC8-39D128F99974}"/>
                </a:ext>
              </a:extLst>
            </p:cNvPr>
            <p:cNvSpPr/>
            <p:nvPr/>
          </p:nvSpPr>
          <p:spPr>
            <a:xfrm>
              <a:off x="2273417" y="1809892"/>
              <a:ext cx="22225" cy="195580"/>
            </a:xfrm>
            <a:custGeom>
              <a:avLst/>
              <a:gdLst/>
              <a:ahLst/>
              <a:cxnLst/>
              <a:rect l="l" t="t" r="r" b="b"/>
              <a:pathLst>
                <a:path w="22225" h="195580">
                  <a:moveTo>
                    <a:pt x="22009" y="0"/>
                  </a:moveTo>
                  <a:lnTo>
                    <a:pt x="0" y="0"/>
                  </a:lnTo>
                  <a:lnTo>
                    <a:pt x="0" y="194988"/>
                  </a:lnTo>
                  <a:lnTo>
                    <a:pt x="22009" y="194988"/>
                  </a:lnTo>
                  <a:lnTo>
                    <a:pt x="22009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grpSp>
          <p:nvGrpSpPr>
            <p:cNvPr id="148" name="object 21">
              <a:extLst>
                <a:ext uri="{FF2B5EF4-FFF2-40B4-BE49-F238E27FC236}">
                  <a16:creationId xmlns:a16="http://schemas.microsoft.com/office/drawing/2014/main" id="{705EB6C1-3E69-BB4A-B1C7-F170A092F763}"/>
                </a:ext>
              </a:extLst>
            </p:cNvPr>
            <p:cNvGrpSpPr/>
            <p:nvPr/>
          </p:nvGrpSpPr>
          <p:grpSpPr>
            <a:xfrm>
              <a:off x="2343359" y="1805714"/>
              <a:ext cx="974725" cy="202565"/>
              <a:chOff x="2343359" y="1805714"/>
              <a:chExt cx="974725" cy="202565"/>
            </a:xfrm>
          </p:grpSpPr>
          <p:pic>
            <p:nvPicPr>
              <p:cNvPr id="152" name="object 22">
                <a:extLst>
                  <a:ext uri="{FF2B5EF4-FFF2-40B4-BE49-F238E27FC236}">
                    <a16:creationId xmlns:a16="http://schemas.microsoft.com/office/drawing/2014/main" id="{435075B0-D96C-6244-BEAE-7DA671A94051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2343359" y="1857815"/>
                <a:ext cx="125912" cy="147074"/>
              </a:xfrm>
              <a:prstGeom prst="rect">
                <a:avLst/>
              </a:prstGeom>
            </p:spPr>
          </p:pic>
          <p:pic>
            <p:nvPicPr>
              <p:cNvPr id="153" name="object 23">
                <a:extLst>
                  <a:ext uri="{FF2B5EF4-FFF2-40B4-BE49-F238E27FC236}">
                    <a16:creationId xmlns:a16="http://schemas.microsoft.com/office/drawing/2014/main" id="{BCF67941-F868-4C4C-AE6A-23114F063C17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97449" y="1817411"/>
                <a:ext cx="217034" cy="190264"/>
              </a:xfrm>
              <a:prstGeom prst="rect">
                <a:avLst/>
              </a:prstGeom>
            </p:spPr>
          </p:pic>
          <p:sp>
            <p:nvSpPr>
              <p:cNvPr id="154" name="object 24">
                <a:extLst>
                  <a:ext uri="{FF2B5EF4-FFF2-40B4-BE49-F238E27FC236}">
                    <a16:creationId xmlns:a16="http://schemas.microsoft.com/office/drawing/2014/main" id="{1EAB5BCC-298F-D44B-8203-B8A315AEFDAE}"/>
                  </a:ext>
                </a:extLst>
              </p:cNvPr>
              <p:cNvSpPr/>
              <p:nvPr/>
            </p:nvSpPr>
            <p:spPr>
              <a:xfrm>
                <a:off x="2747391" y="1805717"/>
                <a:ext cx="24765" cy="199390"/>
              </a:xfrm>
              <a:custGeom>
                <a:avLst/>
                <a:gdLst/>
                <a:ahLst/>
                <a:cxnLst/>
                <a:rect l="l" t="t" r="r" b="b"/>
                <a:pathLst>
                  <a:path w="24764" h="199389">
                    <a:moveTo>
                      <a:pt x="22821" y="55168"/>
                    </a:moveTo>
                    <a:lnTo>
                      <a:pt x="1371" y="55168"/>
                    </a:lnTo>
                    <a:lnTo>
                      <a:pt x="1371" y="199174"/>
                    </a:lnTo>
                    <a:lnTo>
                      <a:pt x="22821" y="199174"/>
                    </a:lnTo>
                    <a:lnTo>
                      <a:pt x="22821" y="55168"/>
                    </a:lnTo>
                    <a:close/>
                  </a:path>
                  <a:path w="24764" h="199389">
                    <a:moveTo>
                      <a:pt x="24511" y="0"/>
                    </a:moveTo>
                    <a:lnTo>
                      <a:pt x="0" y="0"/>
                    </a:lnTo>
                    <a:lnTo>
                      <a:pt x="0" y="23672"/>
                    </a:lnTo>
                    <a:lnTo>
                      <a:pt x="24511" y="23672"/>
                    </a:lnTo>
                    <a:lnTo>
                      <a:pt x="24511" y="0"/>
                    </a:lnTo>
                    <a:close/>
                  </a:path>
                </a:pathLst>
              </a:custGeom>
              <a:solidFill>
                <a:srgbClr val="6300FF"/>
              </a:solidFill>
            </p:spPr>
            <p:txBody>
              <a:bodyPr wrap="square" lIns="0" tIns="0" rIns="0" bIns="0" rtlCol="0"/>
              <a:lstStyle/>
              <a:p>
                <a:endParaRPr sz="372"/>
              </a:p>
            </p:txBody>
          </p:sp>
          <p:pic>
            <p:nvPicPr>
              <p:cNvPr id="155" name="object 25">
                <a:extLst>
                  <a:ext uri="{FF2B5EF4-FFF2-40B4-BE49-F238E27FC236}">
                    <a16:creationId xmlns:a16="http://schemas.microsoft.com/office/drawing/2014/main" id="{25A5CCA2-BC2B-E84D-ABAA-7021493FBD38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802002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6" name="object 26">
                <a:extLst>
                  <a:ext uri="{FF2B5EF4-FFF2-40B4-BE49-F238E27FC236}">
                    <a16:creationId xmlns:a16="http://schemas.microsoft.com/office/drawing/2014/main" id="{7BF8C2C2-6925-054A-9B9E-5BBF64DFE31F}"/>
                  </a:ext>
                </a:extLst>
              </p:cNvPr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2919308" y="1860869"/>
                <a:ext cx="125640" cy="147084"/>
              </a:xfrm>
              <a:prstGeom prst="rect">
                <a:avLst/>
              </a:prstGeom>
            </p:spPr>
          </p:pic>
          <p:pic>
            <p:nvPicPr>
              <p:cNvPr id="157" name="object 27">
                <a:extLst>
                  <a:ext uri="{FF2B5EF4-FFF2-40B4-BE49-F238E27FC236}">
                    <a16:creationId xmlns:a16="http://schemas.microsoft.com/office/drawing/2014/main" id="{9380908A-3A89-024D-8947-293D13989A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075076" y="1817411"/>
                <a:ext cx="87191" cy="189983"/>
              </a:xfrm>
              <a:prstGeom prst="rect">
                <a:avLst/>
              </a:prstGeom>
            </p:spPr>
          </p:pic>
          <p:pic>
            <p:nvPicPr>
              <p:cNvPr id="158" name="object 28">
                <a:extLst>
                  <a:ext uri="{FF2B5EF4-FFF2-40B4-BE49-F238E27FC236}">
                    <a16:creationId xmlns:a16="http://schemas.microsoft.com/office/drawing/2014/main" id="{8E745F83-EF8F-974D-BD21-7D5D1358990F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3181553" y="1857810"/>
                <a:ext cx="136215" cy="150414"/>
              </a:xfrm>
              <a:prstGeom prst="rect">
                <a:avLst/>
              </a:prstGeom>
            </p:spPr>
          </p:pic>
        </p:grpSp>
        <p:sp>
          <p:nvSpPr>
            <p:cNvPr id="149" name="object 29">
              <a:extLst>
                <a:ext uri="{FF2B5EF4-FFF2-40B4-BE49-F238E27FC236}">
                  <a16:creationId xmlns:a16="http://schemas.microsoft.com/office/drawing/2014/main" id="{13C47FD7-A91D-9846-BAD2-294FB84E35E7}"/>
                </a:ext>
              </a:extLst>
            </p:cNvPr>
            <p:cNvSpPr/>
            <p:nvPr/>
          </p:nvSpPr>
          <p:spPr>
            <a:xfrm>
              <a:off x="837666" y="1341684"/>
              <a:ext cx="423545" cy="591820"/>
            </a:xfrm>
            <a:custGeom>
              <a:avLst/>
              <a:gdLst/>
              <a:ahLst/>
              <a:cxnLst/>
              <a:rect l="l" t="t" r="r" b="b"/>
              <a:pathLst>
                <a:path w="423544" h="591819">
                  <a:moveTo>
                    <a:pt x="423024" y="0"/>
                  </a:moveTo>
                  <a:lnTo>
                    <a:pt x="0" y="0"/>
                  </a:lnTo>
                  <a:lnTo>
                    <a:pt x="0" y="147320"/>
                  </a:lnTo>
                  <a:lnTo>
                    <a:pt x="117970" y="147320"/>
                  </a:lnTo>
                  <a:lnTo>
                    <a:pt x="117970" y="591820"/>
                  </a:lnTo>
                  <a:lnTo>
                    <a:pt x="305054" y="591820"/>
                  </a:lnTo>
                  <a:lnTo>
                    <a:pt x="305054" y="147320"/>
                  </a:lnTo>
                  <a:lnTo>
                    <a:pt x="423024" y="147320"/>
                  </a:lnTo>
                  <a:lnTo>
                    <a:pt x="423024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0" name="object 30">
              <a:extLst>
                <a:ext uri="{FF2B5EF4-FFF2-40B4-BE49-F238E27FC236}">
                  <a16:creationId xmlns:a16="http://schemas.microsoft.com/office/drawing/2014/main" id="{7981A07E-89CF-9941-B213-9BA04ECC2789}"/>
                </a:ext>
              </a:extLst>
            </p:cNvPr>
            <p:cNvSpPr/>
            <p:nvPr/>
          </p:nvSpPr>
          <p:spPr>
            <a:xfrm>
              <a:off x="1321122" y="1341686"/>
              <a:ext cx="187325" cy="591820"/>
            </a:xfrm>
            <a:custGeom>
              <a:avLst/>
              <a:gdLst/>
              <a:ahLst/>
              <a:cxnLst/>
              <a:rect l="l" t="t" r="r" b="b"/>
              <a:pathLst>
                <a:path w="187325" h="591819">
                  <a:moveTo>
                    <a:pt x="187072" y="0"/>
                  </a:moveTo>
                  <a:lnTo>
                    <a:pt x="0" y="0"/>
                  </a:lnTo>
                  <a:lnTo>
                    <a:pt x="0" y="591395"/>
                  </a:lnTo>
                  <a:lnTo>
                    <a:pt x="187072" y="591395"/>
                  </a:lnTo>
                  <a:lnTo>
                    <a:pt x="187072" y="0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51" name="object 31">
              <a:extLst>
                <a:ext uri="{FF2B5EF4-FFF2-40B4-BE49-F238E27FC236}">
                  <a16:creationId xmlns:a16="http://schemas.microsoft.com/office/drawing/2014/main" id="{B5FDD857-18AB-544E-90D9-92E091C330CB}"/>
                </a:ext>
              </a:extLst>
            </p:cNvPr>
            <p:cNvSpPr/>
            <p:nvPr/>
          </p:nvSpPr>
          <p:spPr>
            <a:xfrm>
              <a:off x="1320825" y="837723"/>
              <a:ext cx="800100" cy="1599565"/>
            </a:xfrm>
            <a:custGeom>
              <a:avLst/>
              <a:gdLst/>
              <a:ahLst/>
              <a:cxnLst/>
              <a:rect l="l" t="t" r="r" b="b"/>
              <a:pathLst>
                <a:path w="800100" h="1599564">
                  <a:moveTo>
                    <a:pt x="495312" y="503974"/>
                  </a:moveTo>
                  <a:lnTo>
                    <a:pt x="308241" y="503974"/>
                  </a:lnTo>
                  <a:lnTo>
                    <a:pt x="308241" y="1095362"/>
                  </a:lnTo>
                  <a:lnTo>
                    <a:pt x="495312" y="1095362"/>
                  </a:lnTo>
                  <a:lnTo>
                    <a:pt x="495312" y="503974"/>
                  </a:lnTo>
                  <a:close/>
                </a:path>
                <a:path w="800100" h="1599564">
                  <a:moveTo>
                    <a:pt x="799655" y="799655"/>
                  </a:moveTo>
                  <a:lnTo>
                    <a:pt x="798195" y="750951"/>
                  </a:lnTo>
                  <a:lnTo>
                    <a:pt x="793877" y="703008"/>
                  </a:lnTo>
                  <a:lnTo>
                    <a:pt x="786777" y="655916"/>
                  </a:lnTo>
                  <a:lnTo>
                    <a:pt x="776973" y="609777"/>
                  </a:lnTo>
                  <a:lnTo>
                    <a:pt x="764565" y="564654"/>
                  </a:lnTo>
                  <a:lnTo>
                    <a:pt x="749630" y="520636"/>
                  </a:lnTo>
                  <a:lnTo>
                    <a:pt x="732243" y="477799"/>
                  </a:lnTo>
                  <a:lnTo>
                    <a:pt x="712495" y="436257"/>
                  </a:lnTo>
                  <a:lnTo>
                    <a:pt x="690473" y="396049"/>
                  </a:lnTo>
                  <a:lnTo>
                    <a:pt x="666267" y="357301"/>
                  </a:lnTo>
                  <a:lnTo>
                    <a:pt x="639940" y="320065"/>
                  </a:lnTo>
                  <a:lnTo>
                    <a:pt x="611581" y="284441"/>
                  </a:lnTo>
                  <a:lnTo>
                    <a:pt x="581291" y="250520"/>
                  </a:lnTo>
                  <a:lnTo>
                    <a:pt x="549135" y="218363"/>
                  </a:lnTo>
                  <a:lnTo>
                    <a:pt x="515200" y="188074"/>
                  </a:lnTo>
                  <a:lnTo>
                    <a:pt x="479577" y="159715"/>
                  </a:lnTo>
                  <a:lnTo>
                    <a:pt x="442353" y="133388"/>
                  </a:lnTo>
                  <a:lnTo>
                    <a:pt x="403593" y="109181"/>
                  </a:lnTo>
                  <a:lnTo>
                    <a:pt x="363397" y="87160"/>
                  </a:lnTo>
                  <a:lnTo>
                    <a:pt x="321843" y="67411"/>
                  </a:lnTo>
                  <a:lnTo>
                    <a:pt x="279019" y="50025"/>
                  </a:lnTo>
                  <a:lnTo>
                    <a:pt x="235000" y="35090"/>
                  </a:lnTo>
                  <a:lnTo>
                    <a:pt x="189877" y="22682"/>
                  </a:lnTo>
                  <a:lnTo>
                    <a:pt x="143738" y="12877"/>
                  </a:lnTo>
                  <a:lnTo>
                    <a:pt x="96647" y="5778"/>
                  </a:lnTo>
                  <a:lnTo>
                    <a:pt x="48704" y="1460"/>
                  </a:lnTo>
                  <a:lnTo>
                    <a:pt x="0" y="0"/>
                  </a:lnTo>
                  <a:lnTo>
                    <a:pt x="0" y="70307"/>
                  </a:lnTo>
                  <a:lnTo>
                    <a:pt x="47942" y="71856"/>
                  </a:lnTo>
                  <a:lnTo>
                    <a:pt x="95059" y="76454"/>
                  </a:lnTo>
                  <a:lnTo>
                    <a:pt x="141262" y="83985"/>
                  </a:lnTo>
                  <a:lnTo>
                    <a:pt x="186436" y="94361"/>
                  </a:lnTo>
                  <a:lnTo>
                    <a:pt x="230505" y="107492"/>
                  </a:lnTo>
                  <a:lnTo>
                    <a:pt x="273354" y="123266"/>
                  </a:lnTo>
                  <a:lnTo>
                    <a:pt x="314896" y="141605"/>
                  </a:lnTo>
                  <a:lnTo>
                    <a:pt x="355028" y="162407"/>
                  </a:lnTo>
                  <a:lnTo>
                    <a:pt x="393674" y="185585"/>
                  </a:lnTo>
                  <a:lnTo>
                    <a:pt x="430707" y="211023"/>
                  </a:lnTo>
                  <a:lnTo>
                    <a:pt x="466064" y="238633"/>
                  </a:lnTo>
                  <a:lnTo>
                    <a:pt x="499618" y="268325"/>
                  </a:lnTo>
                  <a:lnTo>
                    <a:pt x="531291" y="299999"/>
                  </a:lnTo>
                  <a:lnTo>
                    <a:pt x="560984" y="333565"/>
                  </a:lnTo>
                  <a:lnTo>
                    <a:pt x="588606" y="368909"/>
                  </a:lnTo>
                  <a:lnTo>
                    <a:pt x="614045" y="405955"/>
                  </a:lnTo>
                  <a:lnTo>
                    <a:pt x="637222" y="444601"/>
                  </a:lnTo>
                  <a:lnTo>
                    <a:pt x="658025" y="484746"/>
                  </a:lnTo>
                  <a:lnTo>
                    <a:pt x="676376" y="526300"/>
                  </a:lnTo>
                  <a:lnTo>
                    <a:pt x="692162" y="569163"/>
                  </a:lnTo>
                  <a:lnTo>
                    <a:pt x="705294" y="613244"/>
                  </a:lnTo>
                  <a:lnTo>
                    <a:pt x="715670" y="658444"/>
                  </a:lnTo>
                  <a:lnTo>
                    <a:pt x="723201" y="704659"/>
                  </a:lnTo>
                  <a:lnTo>
                    <a:pt x="727798" y="751814"/>
                  </a:lnTo>
                  <a:lnTo>
                    <a:pt x="729348" y="799782"/>
                  </a:lnTo>
                  <a:lnTo>
                    <a:pt x="727798" y="847712"/>
                  </a:lnTo>
                  <a:lnTo>
                    <a:pt x="723201" y="894829"/>
                  </a:lnTo>
                  <a:lnTo>
                    <a:pt x="715670" y="941006"/>
                  </a:lnTo>
                  <a:lnTo>
                    <a:pt x="705294" y="986180"/>
                  </a:lnTo>
                  <a:lnTo>
                    <a:pt x="692162" y="1030224"/>
                  </a:lnTo>
                  <a:lnTo>
                    <a:pt x="676376" y="1073073"/>
                  </a:lnTo>
                  <a:lnTo>
                    <a:pt x="658025" y="1114602"/>
                  </a:lnTo>
                  <a:lnTo>
                    <a:pt x="637222" y="1154734"/>
                  </a:lnTo>
                  <a:lnTo>
                    <a:pt x="614045" y="1193368"/>
                  </a:lnTo>
                  <a:lnTo>
                    <a:pt x="588606" y="1230401"/>
                  </a:lnTo>
                  <a:lnTo>
                    <a:pt x="560984" y="1265745"/>
                  </a:lnTo>
                  <a:lnTo>
                    <a:pt x="531291" y="1299298"/>
                  </a:lnTo>
                  <a:lnTo>
                    <a:pt x="499618" y="1330972"/>
                  </a:lnTo>
                  <a:lnTo>
                    <a:pt x="466064" y="1360652"/>
                  </a:lnTo>
                  <a:lnTo>
                    <a:pt x="430707" y="1388275"/>
                  </a:lnTo>
                  <a:lnTo>
                    <a:pt x="393674" y="1413713"/>
                  </a:lnTo>
                  <a:lnTo>
                    <a:pt x="355028" y="1436878"/>
                  </a:lnTo>
                  <a:lnTo>
                    <a:pt x="314896" y="1457680"/>
                  </a:lnTo>
                  <a:lnTo>
                    <a:pt x="273354" y="1476032"/>
                  </a:lnTo>
                  <a:lnTo>
                    <a:pt x="230505" y="1491818"/>
                  </a:lnTo>
                  <a:lnTo>
                    <a:pt x="186436" y="1504937"/>
                  </a:lnTo>
                  <a:lnTo>
                    <a:pt x="141262" y="1515325"/>
                  </a:lnTo>
                  <a:lnTo>
                    <a:pt x="95059" y="1522857"/>
                  </a:lnTo>
                  <a:lnTo>
                    <a:pt x="47942" y="1527441"/>
                  </a:lnTo>
                  <a:lnTo>
                    <a:pt x="0" y="1529003"/>
                  </a:lnTo>
                  <a:lnTo>
                    <a:pt x="0" y="1599311"/>
                  </a:lnTo>
                  <a:lnTo>
                    <a:pt x="48704" y="1597850"/>
                  </a:lnTo>
                  <a:lnTo>
                    <a:pt x="96647" y="1593532"/>
                  </a:lnTo>
                  <a:lnTo>
                    <a:pt x="143738" y="1586433"/>
                  </a:lnTo>
                  <a:lnTo>
                    <a:pt x="189877" y="1576628"/>
                  </a:lnTo>
                  <a:lnTo>
                    <a:pt x="235000" y="1564220"/>
                  </a:lnTo>
                  <a:lnTo>
                    <a:pt x="279019" y="1549285"/>
                  </a:lnTo>
                  <a:lnTo>
                    <a:pt x="321843" y="1531899"/>
                  </a:lnTo>
                  <a:lnTo>
                    <a:pt x="363397" y="1512150"/>
                  </a:lnTo>
                  <a:lnTo>
                    <a:pt x="403593" y="1490129"/>
                  </a:lnTo>
                  <a:lnTo>
                    <a:pt x="442353" y="1465922"/>
                  </a:lnTo>
                  <a:lnTo>
                    <a:pt x="479577" y="1439595"/>
                  </a:lnTo>
                  <a:lnTo>
                    <a:pt x="515200" y="1411236"/>
                  </a:lnTo>
                  <a:lnTo>
                    <a:pt x="549135" y="1380947"/>
                  </a:lnTo>
                  <a:lnTo>
                    <a:pt x="581291" y="1348790"/>
                  </a:lnTo>
                  <a:lnTo>
                    <a:pt x="611581" y="1314869"/>
                  </a:lnTo>
                  <a:lnTo>
                    <a:pt x="639940" y="1279245"/>
                  </a:lnTo>
                  <a:lnTo>
                    <a:pt x="666267" y="1242009"/>
                  </a:lnTo>
                  <a:lnTo>
                    <a:pt x="690473" y="1203261"/>
                  </a:lnTo>
                  <a:lnTo>
                    <a:pt x="712495" y="1163066"/>
                  </a:lnTo>
                  <a:lnTo>
                    <a:pt x="732243" y="1121511"/>
                  </a:lnTo>
                  <a:lnTo>
                    <a:pt x="749630" y="1078687"/>
                  </a:lnTo>
                  <a:lnTo>
                    <a:pt x="764565" y="1034669"/>
                  </a:lnTo>
                  <a:lnTo>
                    <a:pt x="776973" y="989545"/>
                  </a:lnTo>
                  <a:lnTo>
                    <a:pt x="786777" y="943394"/>
                  </a:lnTo>
                  <a:lnTo>
                    <a:pt x="793877" y="896315"/>
                  </a:lnTo>
                  <a:lnTo>
                    <a:pt x="798195" y="848372"/>
                  </a:lnTo>
                  <a:lnTo>
                    <a:pt x="799655" y="799655"/>
                  </a:lnTo>
                  <a:close/>
                </a:path>
              </a:pathLst>
            </a:custGeom>
            <a:solidFill>
              <a:srgbClr val="6300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42" name="object 37">
            <a:extLst>
              <a:ext uri="{FF2B5EF4-FFF2-40B4-BE49-F238E27FC236}">
                <a16:creationId xmlns:a16="http://schemas.microsoft.com/office/drawing/2014/main" id="{3CC03C00-FC57-274F-901F-95CED8DC4AEC}"/>
              </a:ext>
            </a:extLst>
          </p:cNvPr>
          <p:cNvSpPr txBox="1"/>
          <p:nvPr/>
        </p:nvSpPr>
        <p:spPr>
          <a:xfrm>
            <a:off x="8390879" y="4793717"/>
            <a:ext cx="3942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r>
              <a:rPr sz="1410" spc="5" dirty="0">
                <a:solidFill>
                  <a:srgbClr val="9478D2"/>
                </a:solidFill>
                <a:latin typeface="Arial"/>
                <a:cs typeface="Arial"/>
              </a:rPr>
              <a:t>tii.ae</a:t>
            </a:r>
            <a:endParaRPr sz="1410" dirty="0">
              <a:solidFill>
                <a:srgbClr val="9478D2"/>
              </a:solidFill>
              <a:latin typeface="Arial"/>
              <a:cs typeface="Arial"/>
            </a:endParaRPr>
          </a:p>
        </p:txBody>
      </p:sp>
      <p:sp>
        <p:nvSpPr>
          <p:cNvPr id="43" name="object 36">
            <a:extLst>
              <a:ext uri="{FF2B5EF4-FFF2-40B4-BE49-F238E27FC236}">
                <a16:creationId xmlns:a16="http://schemas.microsoft.com/office/drawing/2014/main" id="{1C1A762E-6BD8-3143-816D-F0A6504E4B99}"/>
              </a:ext>
            </a:extLst>
          </p:cNvPr>
          <p:cNvSpPr txBox="1">
            <a:spLocks/>
          </p:cNvSpPr>
          <p:nvPr/>
        </p:nvSpPr>
        <p:spPr>
          <a:xfrm>
            <a:off x="375518" y="4580538"/>
            <a:ext cx="1601098" cy="415909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>
            <a:defPPr>
              <a:defRPr lang="en-AE"/>
            </a:defPPr>
            <a:lvl1pPr marL="0" algn="l" defTabSz="914400" rtl="0" eaLnBrk="1" latinLnBrk="0" hangingPunct="1">
              <a:defRPr sz="3100" b="0" i="0" kern="1200">
                <a:solidFill>
                  <a:srgbClr val="47D4AD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6" marR="2310">
              <a:lnSpc>
                <a:spcPts val="1615"/>
              </a:lnSpc>
              <a:spcBef>
                <a:spcPts val="43"/>
              </a:spcBef>
            </a:pPr>
            <a:r>
              <a:rPr lang="en-US" sz="1410" spc="7" dirty="0">
                <a:solidFill>
                  <a:srgbClr val="89949D"/>
                </a:solidFill>
              </a:rPr>
              <a:t>Cryptography </a:t>
            </a:r>
            <a:br>
              <a:rPr lang="en-US" sz="1410" spc="7" dirty="0">
                <a:solidFill>
                  <a:srgbClr val="89949D"/>
                </a:solidFill>
              </a:rPr>
            </a:br>
            <a:r>
              <a:rPr lang="en-US" sz="1410" spc="5" dirty="0">
                <a:solidFill>
                  <a:srgbClr val="89949D"/>
                </a:solidFill>
              </a:rPr>
              <a:t>Research</a:t>
            </a:r>
            <a:r>
              <a:rPr lang="en-US" sz="1410" spc="-5" dirty="0">
                <a:solidFill>
                  <a:srgbClr val="89949D"/>
                </a:solidFill>
              </a:rPr>
              <a:t> </a:t>
            </a:r>
            <a:r>
              <a:rPr lang="en-US" sz="1410" spc="5" dirty="0">
                <a:solidFill>
                  <a:srgbClr val="89949D"/>
                </a:solidFill>
              </a:rPr>
              <a:t>Center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1BBBAD-C4F6-334A-819D-2BE6F0B56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0"/>
    </mc:Choice>
    <mc:Fallback>
      <p:transition spd="slow" advTm="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169"/>
            <a:ext cx="6096000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z="2000" spc="5" dirty="0">
                <a:solidFill>
                  <a:srgbClr val="253746"/>
                </a:solidFill>
              </a:rPr>
              <a:t>The </a:t>
            </a:r>
            <a:r>
              <a:rPr lang="en-GB" sz="2000" spc="5" dirty="0" err="1">
                <a:solidFill>
                  <a:srgbClr val="253746"/>
                </a:solidFill>
              </a:rPr>
              <a:t>MinRank</a:t>
            </a:r>
            <a:r>
              <a:rPr lang="en-GB" sz="2000" spc="5" dirty="0">
                <a:solidFill>
                  <a:srgbClr val="253746"/>
                </a:solidFill>
              </a:rPr>
              <a:t> problem</a:t>
            </a:r>
            <a:endParaRPr sz="2000"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6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6D24D3-7D03-4943-8F2D-20C6D504470D}"/>
                  </a:ext>
                </a:extLst>
              </p:cNvPr>
              <p:cNvSpPr txBox="1"/>
              <p:nvPr/>
            </p:nvSpPr>
            <p:spPr>
              <a:xfrm>
                <a:off x="-76200" y="968704"/>
                <a:ext cx="6934200" cy="1192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6300FF"/>
                    </a:solidFill>
                    <a:cs typeface="Arial" panose="020B0604020202020204" pitchFamily="34" charset="0"/>
                  </a:rPr>
                  <a:t>Input: </a:t>
                </a:r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An integer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</m:t>
                    </m:r>
                  </m:oMath>
                </a14:m>
                <a:r>
                  <a:rPr lang="en-US" sz="1800" dirty="0">
                    <a:solidFill>
                      <a:srgbClr val="253746"/>
                    </a:solidFill>
                    <a:cs typeface="Arial" panose="020B0604020202020204" pitchFamily="34" charset="0"/>
                  </a:rPr>
                  <a:t> matrices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1800" b="0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…,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b>
                    </m:sSub>
                    <m:r>
                      <a:rPr lang="en-US" sz="1800" b="1" i="1" dirty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 </m:t>
                    </m:r>
                    <m:sSubSup>
                      <m:sSubSupPr>
                        <m:ctrlPr>
                          <a:rPr lang="en-US" sz="1800" b="1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b="1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𝔽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  <m:sup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b="0" i="1" dirty="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800" b="1" baseline="30000" dirty="0"/>
                  <a:t> </a:t>
                </a:r>
              </a:p>
              <a:p>
                <a:r>
                  <a:rPr lang="en-US" sz="1800" b="1" baseline="30000" dirty="0">
                    <a:solidFill>
                      <a:srgbClr val="6300FF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rgbClr val="6300FF"/>
                    </a:solidFill>
                    <a:cs typeface="Arial" panose="020B0604020202020204" pitchFamily="34" charset="0"/>
                  </a:rPr>
                  <a:t>       </a:t>
                </a:r>
              </a:p>
              <a:p>
                <a:r>
                  <a:rPr lang="en-US" sz="1800" b="1" dirty="0">
                    <a:solidFill>
                      <a:srgbClr val="6300FF"/>
                    </a:solidFill>
                    <a:cs typeface="Arial" panose="020B0604020202020204" pitchFamily="34" charset="0"/>
                  </a:rPr>
                  <a:t>         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,…, </m:t>
                        </m:r>
                        <m:r>
                          <a:rPr lang="en-US" sz="1800" b="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1800" b="0" i="1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 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b="1" i="1" dirty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such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than</m:t>
                    </m:r>
                    <m:r>
                      <a:rPr lang="en-US" sz="1800" b="0" i="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𝑟𝑎𝑛𝑘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1800" b="0" i="1" baseline="-2500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  <m:nary>
                      <m:naryPr>
                        <m:chr m:val="∑"/>
                        <m:ctrl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</m:sup>
                      <m:e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1800" b="0" i="1" baseline="-25000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𝑀𝑖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)≤</m:t>
                        </m:r>
                        <m:r>
                          <a:rPr lang="en-US" sz="1800" b="0" i="1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</m:nary>
                    <m:r>
                      <a:rPr lang="en-US" sz="1800" b="0" i="1" baseline="-25000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</m:oMath>
                </a14:m>
                <a:r>
                  <a:rPr lang="en-US" sz="1800" baseline="-25000" dirty="0"/>
                  <a:t> </a:t>
                </a:r>
              </a:p>
              <a:p>
                <a:pPr algn="ctr"/>
                <a:endParaRPr lang="en-US" sz="2000" b="1" baseline="-2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6D24D3-7D03-4943-8F2D-20C6D5044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968704"/>
                <a:ext cx="6934200" cy="1192571"/>
              </a:xfrm>
              <a:prstGeom prst="rect">
                <a:avLst/>
              </a:prstGeom>
              <a:blipFill>
                <a:blip r:embed="rId6"/>
                <a:stretch>
                  <a:fillRect t="-3158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19DC41F-7383-D54C-A242-FE7F35D70306}"/>
              </a:ext>
            </a:extLst>
          </p:cNvPr>
          <p:cNvSpPr/>
          <p:nvPr/>
        </p:nvSpPr>
        <p:spPr>
          <a:xfrm>
            <a:off x="389477" y="935728"/>
            <a:ext cx="6316124" cy="1079452"/>
          </a:xfrm>
          <a:prstGeom prst="rect">
            <a:avLst/>
          </a:prstGeom>
          <a:noFill/>
          <a:ln>
            <a:solidFill>
              <a:srgbClr val="B17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2ED75-7D10-C54C-8D60-6EA9D5D7A96D}"/>
              </a:ext>
            </a:extLst>
          </p:cNvPr>
          <p:cNvSpPr txBox="1"/>
          <p:nvPr/>
        </p:nvSpPr>
        <p:spPr>
          <a:xfrm>
            <a:off x="304800" y="2307370"/>
            <a:ext cx="6879319" cy="2434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6300FF"/>
                </a:solidFill>
              </a:rPr>
              <a:t>Features:</a:t>
            </a:r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NP- complete, and hard for random instances.</a:t>
            </a:r>
          </a:p>
          <a:p>
            <a:pPr marL="49368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Simple: Based on linear algebra computations.</a:t>
            </a:r>
          </a:p>
          <a:p>
            <a:pPr marL="49368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Extensively studied: Cryptanalysis of Rainbow, </a:t>
            </a:r>
            <a:r>
              <a:rPr lang="en-US" sz="1800" dirty="0" err="1"/>
              <a:t>GeMSS</a:t>
            </a:r>
            <a:r>
              <a:rPr lang="en-US" sz="1800" dirty="0"/>
              <a:t>, ROLLO, etc.</a:t>
            </a:r>
          </a:p>
          <a:p>
            <a:pPr marL="49368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9368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Quantum secure. 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1CCA9A-D2ED-D34D-ABDB-CB7EFF7E2A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8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20"/>
    </mc:Choice>
    <mc:Fallback>
      <p:transition spd="slow" advTm="5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8" y="129935"/>
            <a:ext cx="6645352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z="2000" spc="5" dirty="0">
                <a:solidFill>
                  <a:srgbClr val="253746"/>
                </a:solidFill>
              </a:rPr>
              <a:t>A 3-pass sigma protocol with helper [Beu20]</a:t>
            </a:r>
            <a:endParaRPr sz="2000"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7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812C7E-8D61-034E-9B05-4CDC929F20C8}"/>
              </a:ext>
            </a:extLst>
          </p:cNvPr>
          <p:cNvSpPr txBox="1"/>
          <p:nvPr/>
        </p:nvSpPr>
        <p:spPr>
          <a:xfrm>
            <a:off x="366373" y="1288280"/>
            <a:ext cx="8219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800" dirty="0"/>
              <a:t>The</a:t>
            </a:r>
            <a:r>
              <a:rPr lang="en-US" sz="1800" b="1" dirty="0"/>
              <a:t> Helper:</a:t>
            </a:r>
            <a:r>
              <a:rPr lang="en-US" sz="1800" dirty="0"/>
              <a:t>  trusted by the </a:t>
            </a:r>
            <a:r>
              <a:rPr lang="en-US" sz="1800" b="1" dirty="0"/>
              <a:t>Prover </a:t>
            </a:r>
            <a:r>
              <a:rPr lang="en-US" sz="1800" dirty="0"/>
              <a:t>and the </a:t>
            </a:r>
            <a:r>
              <a:rPr lang="en-US" sz="1800" b="1" dirty="0"/>
              <a:t>Verifier.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8104E6-15A8-584E-B329-951043F5493C}"/>
                  </a:ext>
                </a:extLst>
              </p:cNvPr>
              <p:cNvSpPr txBox="1"/>
              <p:nvPr/>
            </p:nvSpPr>
            <p:spPr>
              <a:xfrm>
                <a:off x="462492" y="562668"/>
                <a:ext cx="82190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1800" dirty="0"/>
                  <a:t>A protocol between the </a:t>
                </a:r>
                <a:r>
                  <a:rPr lang="en-US" sz="1800" b="1" dirty="0"/>
                  <a:t>Prover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and the </a:t>
                </a:r>
                <a:r>
                  <a:rPr lang="en-US" sz="1800" b="1" dirty="0"/>
                  <a:t>Verifier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/>
                  <a:t>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800" b="1" dirty="0"/>
                  <a:t>Goal</a:t>
                </a:r>
                <a:r>
                  <a:rPr lang="en-US" sz="1800" dirty="0"/>
                  <a:t>: Proof the knowledge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C8104E6-15A8-584E-B329-951043F54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92" y="562668"/>
                <a:ext cx="8219016" cy="646331"/>
              </a:xfrm>
              <a:prstGeom prst="rect">
                <a:avLst/>
              </a:prstGeom>
              <a:blipFill>
                <a:blip r:embed="rId6"/>
                <a:stretch>
                  <a:fillRect l="-617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C7F82E7-80E0-1E47-ACDA-16F8E3B5C4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1659583"/>
            <a:ext cx="5334000" cy="3197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7FC9A-2BD7-0B41-9DEB-80DD2632B6CA}"/>
              </a:ext>
            </a:extLst>
          </p:cNvPr>
          <p:cNvSpPr txBox="1"/>
          <p:nvPr/>
        </p:nvSpPr>
        <p:spPr>
          <a:xfrm rot="21137002">
            <a:off x="6721771" y="4294565"/>
            <a:ext cx="190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6300FF"/>
                </a:solidFill>
              </a:rPr>
              <a:t>Accept or Reject 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5A5FCB-5AB8-9D4B-8493-C9720BCCE3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60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6"/>
    </mc:Choice>
    <mc:Fallback>
      <p:transition spd="slow" advTm="11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8" y="129935"/>
            <a:ext cx="7483552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Security properties sigma protocol with Helper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8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F91D8-12EB-604E-897B-68D6E4AFA1FE}"/>
                  </a:ext>
                </a:extLst>
              </p:cNvPr>
              <p:cNvSpPr txBox="1"/>
              <p:nvPr/>
            </p:nvSpPr>
            <p:spPr>
              <a:xfrm>
                <a:off x="352690" y="969831"/>
                <a:ext cx="871511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GB" sz="1800" b="1" spc="5" dirty="0">
                    <a:solidFill>
                      <a:srgbClr val="253746"/>
                    </a:solidFill>
                  </a:rPr>
                  <a:t>Correct:  </a:t>
                </a:r>
                <a:r>
                  <a:rPr lang="en-GB" sz="1800" b="0" spc="5" dirty="0">
                    <a:solidFill>
                      <a:srgbClr val="253746"/>
                    </a:solidFill>
                  </a:rPr>
                  <a:t>A prover holding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</m:oMath>
                </a14:m>
                <a:r>
                  <a:rPr lang="en-GB" sz="1800" spc="5" dirty="0">
                    <a:solidFill>
                      <a:srgbClr val="253746"/>
                    </a:solidFill>
                  </a:rPr>
                  <a:t> is </a:t>
                </a:r>
                <a:r>
                  <a:rPr lang="en-GB" sz="1800" b="0" spc="5" dirty="0">
                    <a:solidFill>
                      <a:srgbClr val="253746"/>
                    </a:solidFill>
                  </a:rPr>
                  <a:t>always </a:t>
                </a:r>
                <a:r>
                  <a:rPr lang="en-GB" sz="1800" spc="5" dirty="0">
                    <a:solidFill>
                      <a:srgbClr val="253746"/>
                    </a:solidFill>
                  </a:rPr>
                  <a:t>a</a:t>
                </a:r>
                <a:r>
                  <a:rPr lang="en-GB" sz="1800" b="0" spc="5" dirty="0">
                    <a:solidFill>
                      <a:srgbClr val="253746"/>
                    </a:solidFill>
                  </a:rPr>
                  <a:t>ccepted.</a:t>
                </a:r>
                <a:endParaRPr lang="en-GB" sz="1800" spc="5" dirty="0">
                  <a:solidFill>
                    <a:srgbClr val="253746"/>
                  </a:solidFill>
                </a:endParaRPr>
              </a:p>
              <a:p>
                <a:pPr marL="342900" indent="-342900">
                  <a:buAutoNum type="arabicPeriod"/>
                </a:pPr>
                <a:endParaRPr lang="en-GB" sz="1800" b="1" spc="5" dirty="0">
                  <a:solidFill>
                    <a:srgbClr val="253746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en-GB" sz="1800" b="1" spc="5" dirty="0">
                    <a:solidFill>
                      <a:srgbClr val="253746"/>
                    </a:solidFill>
                  </a:rPr>
                  <a:t>2-special sound:</a:t>
                </a:r>
                <a:r>
                  <a:rPr lang="en-GB" sz="1800" spc="5" dirty="0">
                    <a:solidFill>
                      <a:srgbClr val="253746"/>
                    </a:solidFill>
                  </a:rPr>
                  <a:t> </a:t>
                </a:r>
                <a:r>
                  <a:rPr lang="en-GB" sz="1800" b="0" spc="5" dirty="0">
                    <a:solidFill>
                      <a:srgbClr val="253746"/>
                    </a:solidFill>
                  </a:rPr>
                  <a:t>A witness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sz="1800" b="0" spc="5" dirty="0">
                    <a:solidFill>
                      <a:srgbClr val="253746"/>
                    </a:solidFill>
                  </a:rPr>
                  <a:t>can be efficiently extracted </a:t>
                </a:r>
                <a:br>
                  <a:rPr lang="en-GB" sz="1800" spc="5" dirty="0">
                    <a:solidFill>
                      <a:srgbClr val="253746"/>
                    </a:solidFill>
                  </a:rPr>
                </a:br>
                <a:br>
                  <a:rPr lang="en-GB" sz="1800" spc="5" dirty="0">
                    <a:solidFill>
                      <a:srgbClr val="253746"/>
                    </a:solidFill>
                  </a:rPr>
                </a:br>
                <a:r>
                  <a:rPr lang="en-GB" sz="1800" spc="5" dirty="0">
                    <a:solidFill>
                      <a:srgbClr val="253746"/>
                    </a:solidFill>
                  </a:rPr>
                  <a:t>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pc="5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𝑎𝑢𝑥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pc="5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pc="5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e>
                          <m:sub/>
                        </m:sSub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𝑐h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𝑟𝑠𝑝</m:t>
                        </m:r>
                      </m:e>
                    </m:d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800" b="0" i="0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ctrlPr>
                          <a:rPr lang="en-US" sz="1800" b="0" i="1" spc="5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pc="5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𝑎𝑢𝑥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  <m:sSub>
                          <m:sSubPr>
                            <m:ctrlPr>
                              <a:rPr lang="en-US" sz="1800" b="0" i="1" spc="5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pc="5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e>
                          <m:sub/>
                        </m:sSub>
                        <m:r>
                          <a:rPr lang="en-US" sz="1800" b="0" i="1" spc="5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800" b="0" i="1" spc="5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𝑟𝑠</m:t>
                        </m:r>
                        <m:sSup>
                          <m:sSupPr>
                            <m:ctrlP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sz="1800" b="0" i="1" spc="5" smtClean="0">
                                <a:solidFill>
                                  <a:srgbClr val="253746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b="0" spc="5" dirty="0">
                  <a:solidFill>
                    <a:srgbClr val="253746"/>
                  </a:solidFill>
                </a:endParaRPr>
              </a:p>
              <a:p>
                <a:endParaRPr lang="en-GB" sz="1800" spc="5" dirty="0">
                  <a:solidFill>
                    <a:srgbClr val="253746"/>
                  </a:solidFill>
                </a:endParaRPr>
              </a:p>
              <a:p>
                <a:r>
                  <a:rPr lang="en-GB" sz="1800" b="1" spc="5" dirty="0">
                    <a:solidFill>
                      <a:srgbClr val="253746"/>
                    </a:solidFill>
                  </a:rPr>
                  <a:t>3. HV-zero-knowledge: </a:t>
                </a:r>
                <a:r>
                  <a:rPr lang="en-GB" sz="1800" b="0" spc="5" dirty="0">
                    <a:solidFill>
                      <a:srgbClr val="253746"/>
                    </a:solidFill>
                  </a:rPr>
                  <a:t>There exists an efficient simulator </a:t>
                </a:r>
                <a14:m>
                  <m:oMath xmlns:m="http://schemas.openxmlformats.org/officeDocument/2006/math">
                    <m:r>
                      <a:rPr lang="en-GB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800" b="0" i="1" spc="5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spc="5" dirty="0">
                    <a:solidFill>
                      <a:srgbClr val="253746"/>
                    </a:solidFill>
                  </a:rPr>
                  <a:t>  that produces transcripts indistinguishable from </a:t>
                </a:r>
                <a:r>
                  <a:rPr lang="en-US" sz="1800" b="0" spc="5" dirty="0">
                    <a:solidFill>
                      <a:srgbClr val="253746"/>
                    </a:solidFill>
                  </a:rPr>
                  <a:t>the ones by </a:t>
                </a:r>
                <a:r>
                  <a:rPr lang="en-US" sz="1800" b="1" spc="5" dirty="0">
                    <a:solidFill>
                      <a:srgbClr val="253746"/>
                    </a:solidFill>
                  </a:rPr>
                  <a:t>Prover</a:t>
                </a:r>
                <a14:m>
                  <m:oMath xmlns:m="http://schemas.openxmlformats.org/officeDocument/2006/math"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pc="5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pc="5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spc="5" dirty="0">
                    <a:solidFill>
                      <a:srgbClr val="253746"/>
                    </a:solidFill>
                  </a:rPr>
                  <a:t>.</a:t>
                </a:r>
              </a:p>
              <a:p>
                <a:br>
                  <a:rPr lang="en-GB" sz="1800" spc="5" dirty="0">
                    <a:solidFill>
                      <a:srgbClr val="253746"/>
                    </a:solidFill>
                  </a:rPr>
                </a:br>
                <a:endParaRPr lang="en-US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7F91D8-12EB-604E-897B-68D6E4AFA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690" y="969831"/>
                <a:ext cx="8715110" cy="2862322"/>
              </a:xfrm>
              <a:prstGeom prst="rect">
                <a:avLst/>
              </a:prstGeom>
              <a:blipFill>
                <a:blip r:embed="rId6"/>
                <a:stretch>
                  <a:fillRect l="-581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FF5AC0-AA7B-4045-948D-D2F6D83A7200}"/>
                  </a:ext>
                </a:extLst>
              </p:cNvPr>
              <p:cNvSpPr txBox="1"/>
              <p:nvPr/>
            </p:nvSpPr>
            <p:spPr>
              <a:xfrm>
                <a:off x="365048" y="3972542"/>
                <a:ext cx="8814144" cy="659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b="1" spc="5" dirty="0">
                    <a:solidFill>
                      <a:srgbClr val="253746"/>
                    </a:solidFill>
                  </a:rPr>
                  <a:t>Has soundness error </a:t>
                </a:r>
                <a14:m>
                  <m:oMath xmlns:m="http://schemas.openxmlformats.org/officeDocument/2006/math"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1800" spc="5" dirty="0">
                    <a:solidFill>
                      <a:srgbClr val="253746"/>
                    </a:solidFill>
                  </a:rPr>
                  <a:t>: Any efficient adversary </a:t>
                </a:r>
                <a14:m>
                  <m:oMath xmlns:m="http://schemas.openxmlformats.org/officeDocument/2006/math">
                    <m:r>
                      <a:rPr lang="en-GB" sz="180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p>
                    </m:sSup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b="0" i="1" spc="5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spc="5" dirty="0">
                    <a:solidFill>
                      <a:srgbClr val="253746"/>
                    </a:solidFill>
                  </a:rPr>
                  <a:t> passes with prob. </a:t>
                </a:r>
                <a14:m>
                  <m:oMath xmlns:m="http://schemas.openxmlformats.org/officeDocument/2006/math">
                    <m:r>
                      <a:rPr lang="en-US" sz="1800" b="0" i="0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≤ 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𝑛𝑒𝑔𝑙</m:t>
                    </m:r>
                    <m:d>
                      <m:dPr>
                        <m:ctrlP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pc="5" smtClean="0">
                            <a:solidFill>
                              <a:srgbClr val="253746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1800" b="0" i="1" spc="5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800" spc="5" dirty="0">
                  <a:solidFill>
                    <a:srgbClr val="253746"/>
                  </a:solidFill>
                </a:endParaRPr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FF5AC0-AA7B-4045-948D-D2F6D83A7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8" y="3972542"/>
                <a:ext cx="8814144" cy="659283"/>
              </a:xfrm>
              <a:prstGeom prst="rect">
                <a:avLst/>
              </a:prstGeom>
              <a:blipFill>
                <a:blip r:embed="rId7"/>
                <a:stretch>
                  <a:fillRect l="-576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96B17B0F-18B2-244E-8617-4A170D1535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79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22"/>
    </mc:Choice>
    <mc:Fallback>
      <p:transition spd="slow" advTm="68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5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2">
            <a:extLst>
              <a:ext uri="{FF2B5EF4-FFF2-40B4-BE49-F238E27FC236}">
                <a16:creationId xmlns:a16="http://schemas.microsoft.com/office/drawing/2014/main" id="{EE8405AD-1BEE-5348-8897-78C0A9179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048" y="129935"/>
            <a:ext cx="5929431" cy="299063"/>
          </a:xfrm>
          <a:prstGeom prst="rect">
            <a:avLst/>
          </a:prstGeom>
        </p:spPr>
        <p:txBody>
          <a:bodyPr vert="horz" wrap="square" lIns="0" tIns="29471" rIns="0" bIns="0" rtlCol="0">
            <a:spAutoFit/>
          </a:bodyPr>
          <a:lstStyle/>
          <a:p>
            <a:pPr marL="5776" marR="2310">
              <a:lnSpc>
                <a:spcPts val="2101"/>
              </a:lnSpc>
              <a:spcBef>
                <a:spcPts val="236"/>
              </a:spcBef>
            </a:pPr>
            <a:r>
              <a:rPr lang="en-GB" spc="5" dirty="0">
                <a:solidFill>
                  <a:srgbClr val="253746"/>
                </a:solidFill>
              </a:rPr>
              <a:t>Removing the Helper + Fiat-Shamir signatures</a:t>
            </a:r>
            <a:endParaRPr spc="2" dirty="0">
              <a:solidFill>
                <a:srgbClr val="6300FF"/>
              </a:solidFill>
            </a:endParaRP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169129C8-DB26-BE4D-95E8-45864C9E01DC}"/>
              </a:ext>
            </a:extLst>
          </p:cNvPr>
          <p:cNvSpPr txBox="1"/>
          <p:nvPr/>
        </p:nvSpPr>
        <p:spPr>
          <a:xfrm>
            <a:off x="8374682" y="4786131"/>
            <a:ext cx="394210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 algn="r">
              <a:lnSpc>
                <a:spcPts val="1616"/>
              </a:lnSpc>
            </a:pPr>
            <a:fld id="{4FC69F23-2E07-414A-8684-A0744552B4DF}" type="slidenum">
              <a:rPr lang="en-GB" sz="728" spc="5">
                <a:solidFill>
                  <a:srgbClr val="6300FF"/>
                </a:solidFill>
                <a:latin typeface="Arial"/>
                <a:cs typeface="Arial"/>
              </a:rPr>
              <a:pPr marL="5776" algn="r">
                <a:lnSpc>
                  <a:spcPts val="1616"/>
                </a:lnSpc>
              </a:pPr>
              <a:t>9</a:t>
            </a:fld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3" name="object 37">
            <a:extLst>
              <a:ext uri="{FF2B5EF4-FFF2-40B4-BE49-F238E27FC236}">
                <a16:creationId xmlns:a16="http://schemas.microsoft.com/office/drawing/2014/main" id="{9A48F348-F4D9-1E44-A52B-5D4D81F425D3}"/>
              </a:ext>
            </a:extLst>
          </p:cNvPr>
          <p:cNvSpPr txBox="1"/>
          <p:nvPr/>
        </p:nvSpPr>
        <p:spPr>
          <a:xfrm>
            <a:off x="365049" y="4791256"/>
            <a:ext cx="1539951" cy="175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b="1" spc="5" dirty="0">
                <a:solidFill>
                  <a:srgbClr val="6300FF"/>
                </a:solidFill>
                <a:latin typeface="Arial"/>
                <a:cs typeface="Arial"/>
              </a:rPr>
              <a:t>TII </a:t>
            </a:r>
            <a:r>
              <a:rPr lang="en-GB" sz="728" spc="5" dirty="0">
                <a:solidFill>
                  <a:srgbClr val="6300FF"/>
                </a:solidFill>
                <a:latin typeface="Arial"/>
                <a:cs typeface="Arial"/>
              </a:rPr>
              <a:t>– Technology Innovation Institute</a:t>
            </a:r>
            <a:endParaRPr sz="728" dirty="0">
              <a:solidFill>
                <a:srgbClr val="6300FF"/>
              </a:solidFill>
              <a:latin typeface="Arial"/>
              <a:cs typeface="Arial"/>
            </a:endParaRPr>
          </a:p>
        </p:txBody>
      </p:sp>
      <p:sp>
        <p:nvSpPr>
          <p:cNvPr id="14" name="object 37">
            <a:extLst>
              <a:ext uri="{FF2B5EF4-FFF2-40B4-BE49-F238E27FC236}">
                <a16:creationId xmlns:a16="http://schemas.microsoft.com/office/drawing/2014/main" id="{889E2996-5F61-7240-9D5C-9F327ACFAB60}"/>
              </a:ext>
            </a:extLst>
          </p:cNvPr>
          <p:cNvSpPr txBox="1"/>
          <p:nvPr/>
        </p:nvSpPr>
        <p:spPr>
          <a:xfrm>
            <a:off x="1981200" y="4791256"/>
            <a:ext cx="2335537" cy="1751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6">
              <a:lnSpc>
                <a:spcPts val="1616"/>
              </a:lnSpc>
            </a:pPr>
            <a:r>
              <a:rPr lang="en-GB" sz="728" spc="5" dirty="0">
                <a:solidFill>
                  <a:srgbClr val="75787B"/>
                </a:solidFill>
                <a:latin typeface="Arial"/>
                <a:cs typeface="Arial"/>
              </a:rPr>
              <a:t>Cryptography Research </a:t>
            </a:r>
            <a:r>
              <a:rPr lang="en-GB" sz="728" spc="5" dirty="0" err="1">
                <a:solidFill>
                  <a:srgbClr val="75787B"/>
                </a:solidFill>
                <a:latin typeface="Arial"/>
                <a:cs typeface="Arial"/>
              </a:rPr>
              <a:t>Center</a:t>
            </a:r>
            <a:endParaRPr sz="728" dirty="0">
              <a:solidFill>
                <a:srgbClr val="75787B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17D4CE-61C6-0F45-A3F4-8EDC208E65F9}"/>
                  </a:ext>
                </a:extLst>
              </p:cNvPr>
              <p:cNvSpPr txBox="1"/>
              <p:nvPr/>
            </p:nvSpPr>
            <p:spPr>
              <a:xfrm>
                <a:off x="152400" y="1157744"/>
                <a:ext cx="3149598" cy="1622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/>
                  <a:t>Prover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 </a:t>
                </a:r>
              </a:p>
              <a:p>
                <a:r>
                  <a:rPr lang="en-US" sz="1800" dirty="0"/>
                  <a:t>  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1,…,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r>
                  <a:rPr lang="en-US" sz="1800" dirty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𝑠𝑒𝑒𝑑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groupChr>
                      <m:groupChrPr>
                        <m:chr m:val="←"/>
                        <m:vertJc m:val="bot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800" b="0" i="1" smtClean="0"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{0,1}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sup>
                    </m:sSup>
                  </m:oMath>
                </a14:m>
                <a:endParaRPr lang="en-US" sz="1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𝑎𝑢𝑥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←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𝑆𝑒𝑡𝑢𝑝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𝑠𝑒𝑒𝑑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b="0" dirty="0"/>
              </a:p>
              <a:p>
                <a:pPr/>
                <a:r>
                  <a:rPr lang="en-US" sz="18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𝑐𝑜𝑚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b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𝑟𝑠𝑝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800" b="0" dirty="0"/>
                  <a:t>as before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517D4CE-61C6-0F45-A3F4-8EDC208E6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57744"/>
                <a:ext cx="3149598" cy="1622688"/>
              </a:xfrm>
              <a:prstGeom prst="rect">
                <a:avLst/>
              </a:prstGeom>
              <a:blipFill>
                <a:blip r:embed="rId6"/>
                <a:stretch>
                  <a:fillRect l="-1606" t="-2344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5094EB-1D8E-274B-9AA3-E72690EFE0A6}"/>
                  </a:ext>
                </a:extLst>
              </p:cNvPr>
              <p:cNvSpPr txBox="1"/>
              <p:nvPr/>
            </p:nvSpPr>
            <p:spPr>
              <a:xfrm>
                <a:off x="2997953" y="1217802"/>
                <a:ext cx="2335537" cy="1395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𝑐𝑜𝑚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𝑎𝑢𝑥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groupCh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←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𝑐h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2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brk m:alnAt="2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</m:groupCh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{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𝑠𝑒𝑒𝑑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∉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,  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𝑟𝑠𝑝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groupCh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5094EB-1D8E-274B-9AA3-E72690EFE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953" y="1217802"/>
                <a:ext cx="2335537" cy="13958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25A929-D1F1-C344-AF55-D9C4760F354A}"/>
                  </a:ext>
                </a:extLst>
              </p:cNvPr>
              <p:cNvSpPr txBox="1"/>
              <p:nvPr/>
            </p:nvSpPr>
            <p:spPr>
              <a:xfrm>
                <a:off x="5361398" y="1069977"/>
                <a:ext cx="389340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/>
                  <a:t>Verifier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1800" dirty="0"/>
                  <a:t>:</a:t>
                </a:r>
              </a:p>
              <a:p>
                <a:r>
                  <a:rPr lang="en-US" sz="1800" dirty="0"/>
                  <a:t>Sample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⊂{1,…,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sz="1800" b="0" dirty="0">
                  <a:ea typeface="Cambria Math" panose="02040503050406030204" pitchFamily="18" charset="0"/>
                </a:endParaRPr>
              </a:p>
              <a:p>
                <a:endParaRPr lang="en-US" sz="1800" dirty="0">
                  <a:ea typeface="Cambria Math" panose="02040503050406030204" pitchFamily="18" charset="0"/>
                </a:endParaRPr>
              </a:p>
              <a:p>
                <a:r>
                  <a:rPr lang="en-US" sz="1800" dirty="0">
                    <a:ea typeface="Cambria Math" panose="02040503050406030204" pitchFamily="18" charset="0"/>
                  </a:rPr>
                  <a:t>Checks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𝑎𝑢𝑥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𝑆𝑒𝑡𝑢𝑝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𝑠𝑒𝑒𝑑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25A929-D1F1-C344-AF55-D9C4760F3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398" y="1069977"/>
                <a:ext cx="3893403" cy="1200329"/>
              </a:xfrm>
              <a:prstGeom prst="rect">
                <a:avLst/>
              </a:prstGeom>
              <a:blipFill>
                <a:blip r:embed="rId8"/>
                <a:stretch>
                  <a:fillRect l="-974" t="-2105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51089D-99E9-5948-9F1D-F2ADB29E0535}"/>
                  </a:ext>
                </a:extLst>
              </p:cNvPr>
              <p:cNvSpPr txBox="1"/>
              <p:nvPr/>
            </p:nvSpPr>
            <p:spPr>
              <a:xfrm>
                <a:off x="5346742" y="2346398"/>
                <a:ext cx="3797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Validates</a:t>
                </a:r>
                <a:r>
                  <a:rPr 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𝑎𝑢𝑥</m:t>
                            </m:r>
                          </m:e>
                          <m:sub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𝑐𝑜𝑚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𝑐h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𝑟𝑠𝑝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51089D-99E9-5948-9F1D-F2ADB29E0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742" y="2346398"/>
                <a:ext cx="3797258" cy="369332"/>
              </a:xfrm>
              <a:prstGeom prst="rect">
                <a:avLst/>
              </a:prstGeom>
              <a:blipFill>
                <a:blip r:embed="rId9"/>
                <a:stretch>
                  <a:fillRect l="-100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A6A71B-41ED-F44F-9C8F-CA9E03868509}"/>
                  </a:ext>
                </a:extLst>
              </p:cNvPr>
              <p:cNvSpPr txBox="1"/>
              <p:nvPr/>
            </p:nvSpPr>
            <p:spPr>
              <a:xfrm>
                <a:off x="3149599" y="3516655"/>
                <a:ext cx="2335537" cy="1345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   </m:t>
                          </m:r>
                        </m:e>
                      </m:groupCh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←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𝑐𝑜𝑚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||</m:t>
                          </m:r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𝑚𝑠𝑔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groupCh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  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              </m:t>
                          </m:r>
                        </m:e>
                      </m:groupCh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A6A71B-41ED-F44F-9C8F-CA9E03868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599" y="3516655"/>
                <a:ext cx="2335537" cy="1345433"/>
              </a:xfrm>
              <a:prstGeom prst="rect">
                <a:avLst/>
              </a:prstGeom>
              <a:blipFill>
                <a:blip r:embed="rId10"/>
                <a:stretch>
                  <a:fillRect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5F74273-B76C-D24C-A522-58074AA4B6E4}"/>
              </a:ext>
            </a:extLst>
          </p:cNvPr>
          <p:cNvSpPr txBox="1"/>
          <p:nvPr/>
        </p:nvSpPr>
        <p:spPr>
          <a:xfrm>
            <a:off x="326081" y="3420217"/>
            <a:ext cx="2609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300FF"/>
                </a:solidFill>
              </a:rPr>
              <a:t>Fiat-Shamir Transform: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DE84BC-0759-A34B-A169-17DB14B8FE6A}"/>
                  </a:ext>
                </a:extLst>
              </p:cNvPr>
              <p:cNvSpPr txBox="1"/>
              <p:nvPr/>
            </p:nvSpPr>
            <p:spPr>
              <a:xfrm>
                <a:off x="1313796" y="3998599"/>
                <a:ext cx="1995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/>
                  <a:t>Prover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b="0" i="1" smtClean="0">
                        <a:solidFill>
                          <a:srgbClr val="253746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𝑚𝑠𝑔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DE84BC-0759-A34B-A169-17DB14B8F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796" y="3998599"/>
                <a:ext cx="1995290" cy="369332"/>
              </a:xfrm>
              <a:prstGeom prst="rect">
                <a:avLst/>
              </a:prstGeom>
              <a:blipFill>
                <a:blip r:embed="rId11"/>
                <a:stretch>
                  <a:fillRect l="-2532" t="-6452" r="-1899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9CC954-FBFE-0045-B0FF-80C08C47B110}"/>
                  </a:ext>
                </a:extLst>
              </p:cNvPr>
              <p:cNvSpPr txBox="1"/>
              <p:nvPr/>
            </p:nvSpPr>
            <p:spPr>
              <a:xfrm>
                <a:off x="5174516" y="3844454"/>
                <a:ext cx="132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C9CC954-FBFE-0045-B0FF-80C08C47B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516" y="3844454"/>
                <a:ext cx="1320800" cy="6463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C5ED85-9936-8447-BE5C-CA839BE1C511}"/>
                  </a:ext>
                </a:extLst>
              </p:cNvPr>
              <p:cNvSpPr txBox="1"/>
              <p:nvPr/>
            </p:nvSpPr>
            <p:spPr>
              <a:xfrm>
                <a:off x="6241199" y="3516655"/>
                <a:ext cx="26554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/>
                  <a:t>A signature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𝑚𝑠𝑔</m:t>
                    </m:r>
                  </m:oMath>
                </a14:m>
                <a:r>
                  <a:rPr lang="en-US" sz="1800" b="1" dirty="0"/>
                  <a:t>: </a:t>
                </a:r>
              </a:p>
              <a:p>
                <a:endParaRPr lang="en-US" sz="1800" b="1" dirty="0"/>
              </a:p>
              <a:p>
                <a:pPr algn="ctr"/>
                <a:r>
                  <a:rPr lang="en-US" sz="1800" dirty="0"/>
                  <a:t>The Transcripts of the simulated protocol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C5ED85-9936-8447-BE5C-CA839BE1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199" y="3516655"/>
                <a:ext cx="2655449" cy="1200329"/>
              </a:xfrm>
              <a:prstGeom prst="rect">
                <a:avLst/>
              </a:prstGeom>
              <a:blipFill>
                <a:blip r:embed="rId13"/>
                <a:stretch>
                  <a:fillRect t="-208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3FD4894-B92C-DB4A-9B4D-E54F17AACE87}"/>
              </a:ext>
            </a:extLst>
          </p:cNvPr>
          <p:cNvSpPr txBox="1"/>
          <p:nvPr/>
        </p:nvSpPr>
        <p:spPr>
          <a:xfrm>
            <a:off x="152400" y="699451"/>
            <a:ext cx="530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6300FF"/>
                </a:solidFill>
              </a:rPr>
              <a:t>Cut-and-choose</a:t>
            </a:r>
            <a:r>
              <a:rPr lang="en-US" sz="1800" dirty="0"/>
              <a:t>[KKW18]: A way to simulate the Helper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6404F7CE-49B7-EA4B-91BE-5C50AFCAB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80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11"/>
    </mc:Choice>
    <mc:Fallback>
      <p:transition spd="slow" advTm="13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9" grpId="0"/>
      <p:bldP spid="18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9.7|2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1.5|17|5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0.8|43.9|3.6|8.6|16.7|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6482</TotalTime>
  <Words>1646</Words>
  <Application>Microsoft Macintosh PowerPoint</Application>
  <PresentationFormat>On-screen Show (16:9)</PresentationFormat>
  <Paragraphs>367</Paragraphs>
  <Slides>21</Slides>
  <Notes>16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 Math</vt:lpstr>
      <vt:lpstr>Courier New</vt:lpstr>
      <vt:lpstr>SFRM1000</vt:lpstr>
      <vt:lpstr>Office Theme</vt:lpstr>
      <vt:lpstr>PowerPoint Presentation</vt:lpstr>
      <vt:lpstr>Motivation</vt:lpstr>
      <vt:lpstr>Our contribution</vt:lpstr>
      <vt:lpstr>Outline</vt:lpstr>
      <vt:lpstr>Preliminaries</vt:lpstr>
      <vt:lpstr>The MinRank problem</vt:lpstr>
      <vt:lpstr>A 3-pass sigma protocol with helper [Beu20]</vt:lpstr>
      <vt:lpstr>Security properties sigma protocol with Helper</vt:lpstr>
      <vt:lpstr>Removing the Helper + Fiat-Shamir signatures</vt:lpstr>
      <vt:lpstr>Our Zero-Knowledge Protocol with Helper</vt:lpstr>
      <vt:lpstr>Our zero-knowledge protocol with Helper</vt:lpstr>
      <vt:lpstr>Our zero-knowledge protocol with Helper</vt:lpstr>
      <vt:lpstr>MR-DSS signature scheme</vt:lpstr>
      <vt:lpstr>The Signature Scheme</vt:lpstr>
      <vt:lpstr>The Ring-Signature Scheme</vt:lpstr>
      <vt:lpstr>Parameters</vt:lpstr>
      <vt:lpstr>Attacks on the MinRank problem</vt:lpstr>
      <vt:lpstr>Removing the Helper and the Signature Scheme</vt:lpstr>
      <vt:lpstr>Performance ring-signatures small rings. </vt:lpstr>
      <vt:lpstr>Conclusions and future 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Javier Verbel</cp:lastModifiedBy>
  <cp:revision>60</cp:revision>
  <dcterms:created xsi:type="dcterms:W3CDTF">2022-02-02T11:53:50Z</dcterms:created>
  <dcterms:modified xsi:type="dcterms:W3CDTF">2022-09-18T18:09:57Z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2022-02-02T00:00:00Z</vt:filetime>
  </property>
  <property fmtid="{D5CDD505-2E9C-101B-9397-08002B2CF9AE}" pid="3" name="Creator">
    <vt:lpwstr>Adobe InDesign 17.0 (Macintosh)</vt:lpwstr>
  </property>
  <property fmtid="{D5CDD505-2E9C-101B-9397-08002B2CF9AE}" pid="4" name="LastSaved">
    <vt:filetime>2022-02-02T00:00:00Z</vt:filetime>
  </property>
</Properties>
</file>