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6" r:id="rId3"/>
    <p:sldId id="262" r:id="rId4"/>
    <p:sldId id="263" r:id="rId5"/>
    <p:sldId id="267" r:id="rId6"/>
    <p:sldId id="268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9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Roséane Cathy Singotani" initials="RCS" lastIdx="4" clrIdx="1">
    <p:extLst>
      <p:ext uri="{19B8F6BF-5375-455C-9EA6-DF929625EA0E}">
        <p15:presenceInfo xmlns:p15="http://schemas.microsoft.com/office/powerpoint/2012/main" userId="34ead2054ce1a2c8" providerId="Windows Live"/>
      </p:ext>
    </p:extLst>
  </p:cmAuthor>
  <p:cmAuthor id="3" name="Eirini Zormpa" initials="EZ" lastIdx="1" clrIdx="2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AC545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1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03-10-2023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22C307-CA8D-4640-ABA8-C308965F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EEAB-5A89-42FC-B6B6-5EB5286E7132}" type="datetime1">
              <a:rPr lang="nl-NL" smtClean="0"/>
              <a:t>03-10-2023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6486069-704F-403C-840C-9EB1618E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5BF50C-0588-4DAF-9C2B-0F903914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C7F4EA6-49EA-42B5-BB64-6BD28EC90A37}"/>
              </a:ext>
            </a:extLst>
          </p:cNvPr>
          <p:cNvSpPr txBox="1"/>
          <p:nvPr userDrawn="1"/>
        </p:nvSpPr>
        <p:spPr>
          <a:xfrm>
            <a:off x="838200" y="365125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4000" dirty="0">
                <a:latin typeface="Abadi Extra Light" panose="020B0204020104020204" pitchFamily="34" charset="0"/>
              </a:rPr>
              <a:t>Overview data flow map week 2:</a:t>
            </a:r>
            <a:endParaRPr lang="en-GB" sz="4000" baseline="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7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03-10-2023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1"/>
            <a:ext cx="3855708" cy="395672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5817B8-9933-4265-AAA1-959572D8D0F3}"/>
              </a:ext>
            </a:extLst>
          </p:cNvPr>
          <p:cNvSpPr txBox="1"/>
          <p:nvPr userDrawn="1"/>
        </p:nvSpPr>
        <p:spPr>
          <a:xfrm>
            <a:off x="7498089" y="586984"/>
            <a:ext cx="3834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Font typeface="+mj-lt"/>
              <a:buNone/>
            </a:pPr>
            <a:r>
              <a:rPr lang="en-US" sz="1000"/>
              <a:t>Q1.  What </a:t>
            </a:r>
            <a:r>
              <a:rPr lang="en-US" sz="1000" dirty="0"/>
              <a:t>folder structure will you use for your project? (and </a:t>
            </a:r>
            <a:r>
              <a:rPr lang="en-US" sz="1000"/>
              <a:t>how 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         does </a:t>
            </a:r>
            <a:r>
              <a:rPr lang="en-US" sz="1000" dirty="0"/>
              <a:t>data fit in there)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Q2.  What </a:t>
            </a:r>
            <a:r>
              <a:rPr lang="en-US" sz="1000" dirty="0"/>
              <a:t>naming convention are you going to use? (show </a:t>
            </a:r>
            <a:r>
              <a:rPr lang="en-US" sz="1000"/>
              <a:t>us an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          </a:t>
            </a:r>
            <a:r>
              <a:rPr lang="en-US" sz="1000" dirty="0"/>
              <a:t>example based on your expected dataset)</a:t>
            </a:r>
          </a:p>
          <a:p>
            <a:pPr marL="0" lvl="0" indent="0">
              <a:buFont typeface="+mj-lt"/>
              <a:buNone/>
            </a:pPr>
            <a:r>
              <a:rPr lang="en-US" sz="1000"/>
              <a:t>Q3.  Additional </a:t>
            </a:r>
            <a:r>
              <a:rPr lang="en-US" sz="1000" dirty="0"/>
              <a:t>remarks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98D5DD1E-DB89-45DC-A5CB-3924546ADE33}"/>
              </a:ext>
            </a:extLst>
          </p:cNvPr>
          <p:cNvSpPr txBox="1"/>
          <p:nvPr userDrawn="1"/>
        </p:nvSpPr>
        <p:spPr>
          <a:xfrm>
            <a:off x="6272596" y="125319"/>
            <a:ext cx="630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Data organization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2E70B4A4-CA4B-4299-819F-49CBE1C14BA9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1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03-10-2023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US" sz="2400" b="0" dirty="0">
                <a:latin typeface="Abadi Extra Light" panose="020B0204020104020204" pitchFamily="34" charset="0"/>
              </a:rPr>
              <a:t>Documentation</a:t>
            </a:r>
            <a:endParaRPr lang="en-GB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77744"/>
            <a:ext cx="3855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Q1.  What </a:t>
            </a:r>
            <a:r>
              <a:rPr lang="en-US" sz="1000" dirty="0">
                <a:effectLst/>
                <a:latin typeface="+mn-lt"/>
              </a:rPr>
              <a:t>type of documentation do you need to generate/write? (e.g</a:t>
            </a:r>
            <a:r>
              <a:rPr lang="en-US" sz="1000">
                <a:effectLst/>
                <a:latin typeface="+mn-lt"/>
              </a:rPr>
              <a:t>. 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metadata</a:t>
            </a:r>
            <a:r>
              <a:rPr lang="en-US" sz="1000" dirty="0">
                <a:effectLst/>
                <a:latin typeface="+mn-lt"/>
              </a:rPr>
              <a:t>, data collection process/method, data dictionary</a:t>
            </a:r>
            <a:r>
              <a:rPr lang="en-US" sz="1000">
                <a:effectLst/>
                <a:latin typeface="+mn-lt"/>
              </a:rPr>
              <a:t>, code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</a:t>
            </a:r>
            <a:r>
              <a:rPr lang="en-US" sz="1000" dirty="0">
                <a:effectLst/>
                <a:latin typeface="+mn-lt"/>
              </a:rPr>
              <a:t>versioning, etc.)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Q2.  What </a:t>
            </a:r>
            <a:r>
              <a:rPr lang="en-US" sz="1000" dirty="0">
                <a:effectLst/>
                <a:latin typeface="+mn-lt"/>
              </a:rPr>
              <a:t>documentation tools are helpful to generate/</a:t>
            </a:r>
            <a:r>
              <a:rPr lang="en-US" sz="1000">
                <a:effectLst/>
                <a:latin typeface="+mn-lt"/>
              </a:rPr>
              <a:t>write the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         </a:t>
            </a:r>
            <a:r>
              <a:rPr lang="en-US" sz="1000" dirty="0">
                <a:effectLst/>
                <a:latin typeface="+mn-lt"/>
              </a:rPr>
              <a:t>documentation needed?</a:t>
            </a:r>
          </a:p>
          <a:p>
            <a:pPr marL="0" indent="0">
              <a:buFont typeface="+mj-lt"/>
              <a:buNone/>
            </a:pPr>
            <a:r>
              <a:rPr lang="en-US" sz="1000">
                <a:effectLst/>
                <a:latin typeface="+mn-lt"/>
              </a:rPr>
              <a:t>Q3.  Additional </a:t>
            </a:r>
            <a:r>
              <a:rPr lang="en-US" sz="1000" dirty="0">
                <a:effectLst/>
                <a:latin typeface="+mn-lt"/>
              </a:rPr>
              <a:t>remarks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8F7EC458-2077-435F-83E0-368CED85C26D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03-10-2023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Metadata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98190"/>
            <a:ext cx="3855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000" dirty="0">
                <a:effectLst/>
                <a:latin typeface="+mn-lt"/>
              </a:rPr>
              <a:t>List some of the relevant metadata you need to record for each dataset and/or indicate (and provide the link to it) if you will use a metadata standard existing in your discipline.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32AFF8EB-5F92-44AC-B8D2-E3DFB8208B41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03-10-2023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7705374" y="105652"/>
            <a:ext cx="370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File formats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612D9BD2-607D-4B38-AF11-58B16A92C5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8089" y="3048847"/>
            <a:ext cx="3855696" cy="10562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4518747"/>
            <a:ext cx="3855698" cy="106114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240067-BAEB-4198-987B-7482135D564F}"/>
              </a:ext>
            </a:extLst>
          </p:cNvPr>
          <p:cNvSpPr txBox="1"/>
          <p:nvPr userDrawn="1"/>
        </p:nvSpPr>
        <p:spPr>
          <a:xfrm>
            <a:off x="7498089" y="565301"/>
            <a:ext cx="3855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effectLst/>
                <a:latin typeface="+mn-lt"/>
              </a:rPr>
              <a:t>Q1. Are </a:t>
            </a:r>
            <a:r>
              <a:rPr lang="en-US" sz="1000" dirty="0">
                <a:effectLst/>
                <a:latin typeface="+mn-lt"/>
              </a:rPr>
              <a:t>your files in an open file format? Or, is the code in </a:t>
            </a:r>
            <a:r>
              <a:rPr lang="en-US" sz="1000">
                <a:effectLst/>
                <a:latin typeface="+mn-lt"/>
              </a:rPr>
              <a:t>an open</a:t>
            </a:r>
          </a:p>
          <a:p>
            <a:r>
              <a:rPr lang="en-US" sz="1000">
                <a:effectLst/>
                <a:latin typeface="+mn-lt"/>
              </a:rPr>
              <a:t>        programming </a:t>
            </a:r>
            <a:r>
              <a:rPr lang="en-US" sz="1000" dirty="0">
                <a:effectLst/>
                <a:latin typeface="+mn-lt"/>
              </a:rPr>
              <a:t>language?</a:t>
            </a:r>
          </a:p>
          <a:p>
            <a:r>
              <a:rPr lang="en-US" sz="1000">
                <a:effectLst/>
                <a:latin typeface="+mn-lt"/>
              </a:rPr>
              <a:t>Q2. </a:t>
            </a:r>
            <a:r>
              <a:rPr lang="en-US" sz="1000" dirty="0">
                <a:effectLst/>
                <a:latin typeface="+mn-lt"/>
              </a:rPr>
              <a:t>Can you convert the proprietary file formats to an </a:t>
            </a:r>
            <a:r>
              <a:rPr lang="en-US" sz="1000">
                <a:effectLst/>
                <a:latin typeface="+mn-lt"/>
              </a:rPr>
              <a:t>open file</a:t>
            </a:r>
          </a:p>
          <a:p>
            <a:r>
              <a:rPr lang="en-US" sz="1000">
                <a:effectLst/>
                <a:latin typeface="+mn-lt"/>
              </a:rPr>
              <a:t>       </a:t>
            </a:r>
            <a:r>
              <a:rPr lang="en-US" sz="1000" dirty="0">
                <a:effectLst/>
                <a:latin typeface="+mn-lt"/>
              </a:rPr>
              <a:t>format? If yes, to which open file format? </a:t>
            </a:r>
          </a:p>
          <a:p>
            <a:r>
              <a:rPr lang="en-US" sz="1000">
                <a:effectLst/>
                <a:latin typeface="+mn-lt"/>
              </a:rPr>
              <a:t>Q3. If </a:t>
            </a:r>
            <a:r>
              <a:rPr lang="en-US" sz="1000" dirty="0">
                <a:effectLst/>
                <a:latin typeface="+mn-lt"/>
              </a:rPr>
              <a:t>the data/code is in a proprietary format</a:t>
            </a:r>
            <a:r>
              <a:rPr lang="en-US" sz="1000">
                <a:effectLst/>
                <a:latin typeface="+mn-lt"/>
              </a:rPr>
              <a:t>, what</a:t>
            </a:r>
          </a:p>
          <a:p>
            <a:r>
              <a:rPr lang="en-US" sz="1000">
                <a:effectLst/>
                <a:latin typeface="+mn-lt"/>
              </a:rPr>
              <a:t>        </a:t>
            </a:r>
            <a:r>
              <a:rPr lang="en-US" sz="1000" dirty="0">
                <a:effectLst/>
                <a:latin typeface="+mn-lt"/>
              </a:rPr>
              <a:t>information/software would others need to re-use the data/code?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FAC86626-4ED3-496C-8C2E-DC828EDE58AB}"/>
              </a:ext>
            </a:extLst>
          </p:cNvPr>
          <p:cNvCxnSpPr/>
          <p:nvPr userDrawn="1"/>
        </p:nvCxnSpPr>
        <p:spPr>
          <a:xfrm>
            <a:off x="6964452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21F4849-F0C7-4D3F-8043-CDAAFCE261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FF495CE-2992-4642-A6BC-E90061A244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2EACDEEB-81EF-4BDD-9AB5-D6FF23C308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EEF3290E-0B3A-409C-8CD3-05542DA17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B09CB8F-276F-41BC-AE44-B5A6D960D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48A96DF3-DB76-4A03-B941-5B9B81A6E8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3531127F-59AF-45FF-9B27-4BE769B6DA90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C102F00B-41E5-4579-A0AC-B8FB8CDC51F9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26CC0898-A3CD-4BC1-9FA7-619BB0F65A76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282B8DB4-6AD3-4CA7-8C5A-35607AC061DB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24C79344-141C-4A12-B69A-C545C05821ED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A3D3BD7C-F9D3-4A5B-861B-CF0BA2479B45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5E1F1EB4-B6C2-450B-847C-761E793A4919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3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03-10-2023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498088" y="567317"/>
            <a:ext cx="3974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Q1.  Who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will have access to this dataset during the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Q2.  If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others than you will have access to the dataset during the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project,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how will you share the data?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Q3.  At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the end of the project this dataset can be: ‘open’,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‘restricted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access’ or ‘restricted access with public metadata’?</a:t>
            </a:r>
            <a:endParaRPr lang="en-US" sz="10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Access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47DE46A8-E29B-43F5-941B-1A86768B0CD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5FF15DE9-BF7D-47C4-9F87-3BC5D34844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28DF8B1A-28F1-4E19-8CE6-E73EE7276B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1196FB84-E268-4C2D-8281-E804F3FFAD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53" name="Text Placeholder 5">
            <a:extLst>
              <a:ext uri="{FF2B5EF4-FFF2-40B4-BE49-F238E27FC236}">
                <a16:creationId xmlns:a16="http://schemas.microsoft.com/office/drawing/2014/main" id="{087874EB-0EC4-4E0D-ADB0-FA3DF7B96A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54" name="Text Placeholder 5">
            <a:extLst>
              <a:ext uri="{FF2B5EF4-FFF2-40B4-BE49-F238E27FC236}">
                <a16:creationId xmlns:a16="http://schemas.microsoft.com/office/drawing/2014/main" id="{DE0815C9-56A7-4E0D-82A3-DB24FC8FA7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55" name="Right Arrow 29">
            <a:extLst>
              <a:ext uri="{FF2B5EF4-FFF2-40B4-BE49-F238E27FC236}">
                <a16:creationId xmlns:a16="http://schemas.microsoft.com/office/drawing/2014/main" id="{B14CA55B-76B1-4932-B18C-38CDE9739B4E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30">
            <a:extLst>
              <a:ext uri="{FF2B5EF4-FFF2-40B4-BE49-F238E27FC236}">
                <a16:creationId xmlns:a16="http://schemas.microsoft.com/office/drawing/2014/main" id="{CA0FA84D-361E-40D3-83A0-20B4A93E0AA5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31">
            <a:extLst>
              <a:ext uri="{FF2B5EF4-FFF2-40B4-BE49-F238E27FC236}">
                <a16:creationId xmlns:a16="http://schemas.microsoft.com/office/drawing/2014/main" id="{FB85AF83-862F-437D-8493-44B21E54E04D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41">
            <a:extLst>
              <a:ext uri="{FF2B5EF4-FFF2-40B4-BE49-F238E27FC236}">
                <a16:creationId xmlns:a16="http://schemas.microsoft.com/office/drawing/2014/main" id="{281D74E4-C27E-4FE5-9AC2-DF9841E6388F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TextBox 42">
            <a:extLst>
              <a:ext uri="{FF2B5EF4-FFF2-40B4-BE49-F238E27FC236}">
                <a16:creationId xmlns:a16="http://schemas.microsoft.com/office/drawing/2014/main" id="{580325D9-0438-4DE3-B0B9-91D3D5C40F6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0" name="Isosceles Triangle 33">
            <a:extLst>
              <a:ext uri="{FF2B5EF4-FFF2-40B4-BE49-F238E27FC236}">
                <a16:creationId xmlns:a16="http://schemas.microsoft.com/office/drawing/2014/main" id="{63161DB0-F9F9-4878-8100-E3F76C02D2BD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19">
            <a:extLst>
              <a:ext uri="{FF2B5EF4-FFF2-40B4-BE49-F238E27FC236}">
                <a16:creationId xmlns:a16="http://schemas.microsoft.com/office/drawing/2014/main" id="{A7B29BFC-17DF-4A74-9590-9A1A9990D49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03-10-2023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389534" y="538177"/>
            <a:ext cx="40570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Q1.  Who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will have access to this dataset during the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Q2.   If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others than you will have access to the dataset during the 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project,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how will you share the data (e.g. </a:t>
            </a:r>
            <a:r>
              <a:rPr lang="en-US" sz="1000" b="0" i="0" dirty="0" err="1">
                <a:solidFill>
                  <a:schemeClr val="tx1"/>
                </a:solidFill>
                <a:effectLst/>
                <a:latin typeface="+mn-lt"/>
              </a:rPr>
              <a:t>SURFdrive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, SURF file sender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, Project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Data (U:) drive, etc.)?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Q3.   At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the end of the project, this dataset can be described as: ‘</a:t>
            </a: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open’,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000" b="0" i="0">
                <a:solidFill>
                  <a:schemeClr val="tx1"/>
                </a:solidFill>
                <a:effectLst/>
                <a:latin typeface="+mn-lt"/>
              </a:rPr>
              <a:t>         </a:t>
            </a:r>
            <a:r>
              <a:rPr lang="en-US" sz="1000" b="0" i="0" dirty="0">
                <a:solidFill>
                  <a:schemeClr val="tx1"/>
                </a:solidFill>
                <a:effectLst/>
                <a:latin typeface="+mn-lt"/>
              </a:rPr>
              <a:t>‘restricted access’ or ‘restricted access with public metadata’?</a:t>
            </a:r>
            <a:endParaRPr lang="en-US" sz="1000" b="0" i="0" u="none" strike="noStrike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Access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8429216-35DB-452E-AA53-56713BE3F1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2777A3C-1B00-470A-BD15-00B666AD74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AB1A11CB-53D8-4703-8B8F-9B633BAB2A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E77894C-94DA-4416-9B2F-C2919F3F4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3754359B-1AD2-411E-BF71-D888B47CD3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0D3A0F36-E128-4C1F-8FCF-33CA0B6F2D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F583D03F-AAFE-4780-B0A2-66D61F04C78C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0BFB65AF-2F7A-48EA-84D2-FA119794E0D1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8A1945DA-8FBA-44C6-8513-C3D01A44B4F5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422EDDBB-D8C5-47A1-8E66-D77571888C43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B49813E3-8CF4-44E7-B548-449C8B1A4B7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CA333CCA-5283-471F-9225-EF73B86C6F3B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E359B435-1FCA-416B-9DD9-E233A86FE63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03-10-2023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CB412F6-1D2D-49C4-93F8-73F22A2827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6829941-6ED5-4121-9DA1-EBE9B1896D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98089" y="3061555"/>
            <a:ext cx="3855689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1BE2461F-F307-498D-9517-1AFE0730EB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98088" y="4521666"/>
            <a:ext cx="3855685" cy="105624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CBF57A33-E222-45AF-9213-5D0F328E0FB2}"/>
              </a:ext>
            </a:extLst>
          </p:cNvPr>
          <p:cNvCxnSpPr/>
          <p:nvPr userDrawn="1"/>
        </p:nvCxnSpPr>
        <p:spPr>
          <a:xfrm>
            <a:off x="6969667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F107BC1A-4292-4ED6-BB88-97B8D1EC3769}"/>
              </a:ext>
            </a:extLst>
          </p:cNvPr>
          <p:cNvSpPr txBox="1"/>
          <p:nvPr userDrawn="1"/>
        </p:nvSpPr>
        <p:spPr>
          <a:xfrm>
            <a:off x="7389534" y="538177"/>
            <a:ext cx="40570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Q1.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as ‘open’ in which repository would you publish it?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Q2.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as  ‘restricted access’ how can somebody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request the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data after you finish your project?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Q3.   If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dataset is marked ‘restricted access with public metadata’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where you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will publish the metadata and where will be the data stored?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Q4.   Do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the repositories you plan to use provide a DOI for the dataset? </a:t>
            </a: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Does it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900" b="0" i="0" u="none" strike="noStrike">
                <a:solidFill>
                  <a:srgbClr val="000000"/>
                </a:solidFill>
                <a:effectLst/>
                <a:latin typeface="+mn-lt"/>
              </a:rPr>
              <a:t>          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allow you to provide a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licence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? Which </a:t>
            </a:r>
            <a:r>
              <a:rPr lang="en-US" sz="9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licence</a:t>
            </a: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+mn-lt"/>
              </a:rPr>
              <a:t> would you use ?</a:t>
            </a: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121A9F01-3125-454F-B8A8-61751E3F0A1B}"/>
              </a:ext>
            </a:extLst>
          </p:cNvPr>
          <p:cNvSpPr txBox="1"/>
          <p:nvPr userDrawn="1"/>
        </p:nvSpPr>
        <p:spPr>
          <a:xfrm>
            <a:off x="6288023" y="105652"/>
            <a:ext cx="5903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Data publication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8429216-35DB-452E-AA53-56713BE3F1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51874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22777A3C-1B00-470A-BD15-00B666AD74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304600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AB1A11CB-53D8-4703-8B8F-9B633BAB2A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62111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E77894C-94DA-4416-9B2F-C2919F3F4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75467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3754359B-1AD2-411E-BF71-D888B47CD3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9249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0D3A0F36-E128-4C1F-8FCF-33CA0B6F2D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9377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42" name="Right Arrow 29">
            <a:extLst>
              <a:ext uri="{FF2B5EF4-FFF2-40B4-BE49-F238E27FC236}">
                <a16:creationId xmlns:a16="http://schemas.microsoft.com/office/drawing/2014/main" id="{F583D03F-AAFE-4780-B0A2-66D61F04C78C}"/>
              </a:ext>
            </a:extLst>
          </p:cNvPr>
          <p:cNvSpPr/>
          <p:nvPr userDrawn="1"/>
        </p:nvSpPr>
        <p:spPr>
          <a:xfrm>
            <a:off x="925719" y="184664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30">
            <a:extLst>
              <a:ext uri="{FF2B5EF4-FFF2-40B4-BE49-F238E27FC236}">
                <a16:creationId xmlns:a16="http://schemas.microsoft.com/office/drawing/2014/main" id="{0BFB65AF-2F7A-48EA-84D2-FA119794E0D1}"/>
              </a:ext>
            </a:extLst>
          </p:cNvPr>
          <p:cNvSpPr/>
          <p:nvPr userDrawn="1"/>
        </p:nvSpPr>
        <p:spPr>
          <a:xfrm>
            <a:off x="925719" y="326147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31">
            <a:extLst>
              <a:ext uri="{FF2B5EF4-FFF2-40B4-BE49-F238E27FC236}">
                <a16:creationId xmlns:a16="http://schemas.microsoft.com/office/drawing/2014/main" id="{8A1945DA-8FBA-44C6-8513-C3D01A44B4F5}"/>
              </a:ext>
            </a:extLst>
          </p:cNvPr>
          <p:cNvSpPr/>
          <p:nvPr userDrawn="1"/>
        </p:nvSpPr>
        <p:spPr>
          <a:xfrm>
            <a:off x="925719" y="478574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422EDDBB-D8C5-47A1-8E66-D77571888C43}"/>
              </a:ext>
            </a:extLst>
          </p:cNvPr>
          <p:cNvSpPr txBox="1"/>
          <p:nvPr userDrawn="1"/>
        </p:nvSpPr>
        <p:spPr>
          <a:xfrm>
            <a:off x="1007725" y="199904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B49813E3-8CF4-44E7-B548-449C8B1A4B73}"/>
              </a:ext>
            </a:extLst>
          </p:cNvPr>
          <p:cNvSpPr txBox="1"/>
          <p:nvPr userDrawn="1"/>
        </p:nvSpPr>
        <p:spPr>
          <a:xfrm>
            <a:off x="4012140" y="124511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Isosceles Triangle 33">
            <a:extLst>
              <a:ext uri="{FF2B5EF4-FFF2-40B4-BE49-F238E27FC236}">
                <a16:creationId xmlns:a16="http://schemas.microsoft.com/office/drawing/2014/main" id="{CA333CCA-5283-471F-9225-EF73B86C6F3B}"/>
              </a:ext>
            </a:extLst>
          </p:cNvPr>
          <p:cNvSpPr/>
          <p:nvPr userDrawn="1"/>
        </p:nvSpPr>
        <p:spPr>
          <a:xfrm rot="5400000">
            <a:off x="4013662" y="103058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5AEA6C62-AD1A-43AB-9294-40604CE5F3C2}"/>
              </a:ext>
            </a:extLst>
          </p:cNvPr>
          <p:cNvSpPr txBox="1"/>
          <p:nvPr userDrawn="1"/>
        </p:nvSpPr>
        <p:spPr>
          <a:xfrm>
            <a:off x="840644" y="136525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3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03-10-2023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03-10-2023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0" r:id="rId2"/>
    <p:sldLayoutId id="2147483680" r:id="rId3"/>
    <p:sldLayoutId id="2147483682" r:id="rId4"/>
    <p:sldLayoutId id="2147483681" r:id="rId5"/>
    <p:sldLayoutId id="2147483677" r:id="rId6"/>
    <p:sldLayoutId id="2147483684" r:id="rId7"/>
    <p:sldLayoutId id="2147483683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AB0FA66A-9097-4BE5-86D5-045B497D955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5B21899B-27D1-4B3B-A875-7FDF12CB790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AD89C3A8-F3CA-4609-AFAD-5AA54F1058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56A002E-27AA-4869-8691-5871AD091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113E03D5-D80B-461E-8932-36FBA9D717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40B62924-CF5E-41FB-8722-F0B022178D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34818665-96E8-4F5C-97B6-E73FB01692F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0D69E815-9E44-44AE-B5FF-300E516B06C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0"/>
            <a:r>
              <a:rPr lang="en-US" sz="900" dirty="0"/>
              <a:t>Q1. I will sort it in the following: Calculations, unprocessed data, processed data, protocols. In calculations I will perform all my calculations before I start an experiment and during, so that I can always check back later if I did it correctly, even though this may be raw at times, it can be found much easier than if I scribble it on a note. In unprocessed data will be all the files I get from instruments without any modification. Then in processed data the most work will be performed after the experiment, where I annotate things, convert them into various graphs which I will name differently/use versioning. And finally in protocols will be all my different SOPs used for various experiments, also versioned to accommodate their reference with the experiments throughout the years.</a:t>
            </a:r>
          </a:p>
          <a:p>
            <a:pPr lvl="0"/>
            <a:r>
              <a:rPr lang="en-US" sz="900" dirty="0"/>
              <a:t>Q2. I will start with the date, then include the identifier code based on my initials, a descriptive but short name that matches between my protocols, my calculations, my lab journal and other data I gather throughout an experiment. And finally include a word signifying whether it is a protocol, a graph or raw data or something else.</a:t>
            </a:r>
          </a:p>
          <a:p>
            <a:pPr lvl="0"/>
            <a:r>
              <a:rPr lang="en-US" sz="900" dirty="0"/>
              <a:t>Q3. As I may change these folder structures later on when I find a better or clearer way as I go, I will not refer to the exact data location in my </a:t>
            </a:r>
            <a:r>
              <a:rPr lang="en-US" sz="900" dirty="0" err="1"/>
              <a:t>elabjournal</a:t>
            </a:r>
            <a:r>
              <a:rPr lang="en-US" sz="900" dirty="0"/>
              <a:t>. Instead, I will refer to the document name exactly along with an identifier code TGL-x. This way I can change their location as I wish without having to go back and update my lab journal for referral.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7B49FF1-DF86-41C0-9047-9690E5207E5D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DEB967F-AA40-495D-8C09-4B031E02545A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tekst 25">
            <a:extLst>
              <a:ext uri="{FF2B5EF4-FFF2-40B4-BE49-F238E27FC236}">
                <a16:creationId xmlns:a16="http://schemas.microsoft.com/office/drawing/2014/main" id="{155BDECE-9288-5D9D-60C0-626D8FA72341}"/>
              </a:ext>
            </a:extLst>
          </p:cNvPr>
          <p:cNvSpPr txBox="1">
            <a:spLocks/>
          </p:cNvSpPr>
          <p:nvPr/>
        </p:nvSpPr>
        <p:spPr>
          <a:xfrm>
            <a:off x="4180186" y="4427307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Detailed description of experiments and standard operating procedures that are used more than once. E.g. extraction procedures in detail, ways of performing experiments/analyses.</a:t>
            </a:r>
            <a:endParaRPr lang="nl-NL" dirty="0"/>
          </a:p>
        </p:txBody>
      </p:sp>
      <p:sp>
        <p:nvSpPr>
          <p:cNvPr id="4" name="Tijdelijke aanduiding voor tekst 24">
            <a:extLst>
              <a:ext uri="{FF2B5EF4-FFF2-40B4-BE49-F238E27FC236}">
                <a16:creationId xmlns:a16="http://schemas.microsoft.com/office/drawing/2014/main" id="{C36A7396-2140-6B61-B2C9-7E5930D28E08}"/>
              </a:ext>
            </a:extLst>
          </p:cNvPr>
          <p:cNvSpPr txBox="1">
            <a:spLocks/>
          </p:cNvSpPr>
          <p:nvPr/>
        </p:nvSpPr>
        <p:spPr>
          <a:xfrm>
            <a:off x="4180186" y="2954564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PyMol modelling of enzyme active site, and different ways of visualizing residues to mutate.</a:t>
            </a:r>
            <a:endParaRPr lang="nl-NL" dirty="0"/>
          </a:p>
        </p:txBody>
      </p:sp>
      <p:sp>
        <p:nvSpPr>
          <p:cNvPr id="5" name="Tijdelijke aanduiding voor tekst 23">
            <a:extLst>
              <a:ext uri="{FF2B5EF4-FFF2-40B4-BE49-F238E27FC236}">
                <a16:creationId xmlns:a16="http://schemas.microsoft.com/office/drawing/2014/main" id="{7FA81A75-563D-15AA-44FD-7CE630079C5A}"/>
              </a:ext>
            </a:extLst>
          </p:cNvPr>
          <p:cNvSpPr txBox="1">
            <a:spLocks/>
          </p:cNvSpPr>
          <p:nvPr/>
        </p:nvSpPr>
        <p:spPr>
          <a:xfrm>
            <a:off x="4180187" y="1529672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NMR, UV VIS/ absorbance, EPR. And eventual other experiments (clark electrode, stopped flow, HPLC) that yield either raw graphs or .CSV files.</a:t>
            </a:r>
            <a:endParaRPr lang="nl-NL" dirty="0"/>
          </a:p>
        </p:txBody>
      </p:sp>
      <p:sp>
        <p:nvSpPr>
          <p:cNvPr id="6" name="Tijdelijke aanduiding voor tekst 19">
            <a:extLst>
              <a:ext uri="{FF2B5EF4-FFF2-40B4-BE49-F238E27FC236}">
                <a16:creationId xmlns:a16="http://schemas.microsoft.com/office/drawing/2014/main" id="{2317F406-0FB3-6B6A-7E7C-56F395F5FC1D}"/>
              </a:ext>
            </a:extLst>
          </p:cNvPr>
          <p:cNvSpPr txBox="1">
            <a:spLocks/>
          </p:cNvSpPr>
          <p:nvPr/>
        </p:nvSpPr>
        <p:spPr>
          <a:xfrm>
            <a:off x="2689977" y="1663233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Raw data quantifiable</a:t>
            </a:r>
            <a:endParaRPr lang="nl-NL" dirty="0"/>
          </a:p>
        </p:txBody>
      </p:sp>
      <p:sp>
        <p:nvSpPr>
          <p:cNvPr id="7" name="Tijdelijke aanduiding voor tekst 20">
            <a:extLst>
              <a:ext uri="{FF2B5EF4-FFF2-40B4-BE49-F238E27FC236}">
                <a16:creationId xmlns:a16="http://schemas.microsoft.com/office/drawing/2014/main" id="{88046025-5324-B074-547A-EBA17456ACEA}"/>
              </a:ext>
            </a:extLst>
          </p:cNvPr>
          <p:cNvSpPr txBox="1">
            <a:spLocks/>
          </p:cNvSpPr>
          <p:nvPr/>
        </p:nvSpPr>
        <p:spPr>
          <a:xfrm>
            <a:off x="2689977" y="3101059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Modelling</a:t>
            </a:r>
            <a:endParaRPr lang="nl-NL" dirty="0"/>
          </a:p>
        </p:txBody>
      </p:sp>
      <p:sp>
        <p:nvSpPr>
          <p:cNvPr id="8" name="Tijdelijke aanduiding voor tekst 21">
            <a:extLst>
              <a:ext uri="{FF2B5EF4-FFF2-40B4-BE49-F238E27FC236}">
                <a16:creationId xmlns:a16="http://schemas.microsoft.com/office/drawing/2014/main" id="{1103BFD3-0A97-03A9-E94C-47895C49384D}"/>
              </a:ext>
            </a:extLst>
          </p:cNvPr>
          <p:cNvSpPr txBox="1">
            <a:spLocks/>
          </p:cNvSpPr>
          <p:nvPr/>
        </p:nvSpPr>
        <p:spPr>
          <a:xfrm>
            <a:off x="2689977" y="4602331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SOP/Protocols</a:t>
            </a:r>
            <a:endParaRPr lang="nl-NL" dirty="0"/>
          </a:p>
        </p:txBody>
      </p:sp>
      <p:sp>
        <p:nvSpPr>
          <p:cNvPr id="9" name="Right Arrow 32">
            <a:extLst>
              <a:ext uri="{FF2B5EF4-FFF2-40B4-BE49-F238E27FC236}">
                <a16:creationId xmlns:a16="http://schemas.microsoft.com/office/drawing/2014/main" id="{C826FABA-4DC1-6E16-DCEE-9B64636A3629}"/>
              </a:ext>
            </a:extLst>
          </p:cNvPr>
          <p:cNvSpPr/>
          <p:nvPr/>
        </p:nvSpPr>
        <p:spPr>
          <a:xfrm>
            <a:off x="933147" y="31709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13" name="Right Arrow 37">
            <a:extLst>
              <a:ext uri="{FF2B5EF4-FFF2-40B4-BE49-F238E27FC236}">
                <a16:creationId xmlns:a16="http://schemas.microsoft.com/office/drawing/2014/main" id="{2528C28F-85B9-3EFD-92EB-89253B777FF2}"/>
              </a:ext>
            </a:extLst>
          </p:cNvPr>
          <p:cNvSpPr/>
          <p:nvPr/>
        </p:nvSpPr>
        <p:spPr>
          <a:xfrm>
            <a:off x="933147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4" name="Right Arrow 32">
            <a:extLst>
              <a:ext uri="{FF2B5EF4-FFF2-40B4-BE49-F238E27FC236}">
                <a16:creationId xmlns:a16="http://schemas.microsoft.com/office/drawing/2014/main" id="{20047A5A-68F8-E30F-2980-D4FA50EA3B0D}"/>
              </a:ext>
            </a:extLst>
          </p:cNvPr>
          <p:cNvSpPr/>
          <p:nvPr/>
        </p:nvSpPr>
        <p:spPr>
          <a:xfrm>
            <a:off x="933147" y="469430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</p:spTree>
    <p:extLst>
      <p:ext uri="{BB962C8B-B14F-4D97-AF65-F5344CB8AC3E}">
        <p14:creationId xmlns:p14="http://schemas.microsoft.com/office/powerpoint/2010/main" val="398316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D91705-6ADF-471B-81D9-BA998A25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08C5D8D9-0D7F-4CCE-BD29-C87DDCA522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sz="900" dirty="0"/>
              <a:t>Q1. The most important </a:t>
            </a:r>
            <a:r>
              <a:rPr lang="nl-NL" sz="900" dirty="0" err="1"/>
              <a:t>one</a:t>
            </a:r>
            <a:r>
              <a:rPr lang="nl-NL" sz="900" dirty="0"/>
              <a:t> I </a:t>
            </a:r>
            <a:r>
              <a:rPr lang="nl-NL" sz="900" dirty="0" err="1"/>
              <a:t>will</a:t>
            </a:r>
            <a:r>
              <a:rPr lang="nl-NL" sz="900" dirty="0"/>
              <a:t> make is metadata, </a:t>
            </a:r>
            <a:r>
              <a:rPr lang="nl-NL" sz="900" dirty="0" err="1"/>
              <a:t>and</a:t>
            </a:r>
            <a:r>
              <a:rPr lang="nl-NL" sz="900" dirty="0"/>
              <a:t> data </a:t>
            </a:r>
            <a:r>
              <a:rPr lang="nl-NL" sz="900" dirty="0" err="1"/>
              <a:t>collection</a:t>
            </a:r>
            <a:r>
              <a:rPr lang="nl-NL" sz="900" dirty="0"/>
              <a:t> </a:t>
            </a:r>
            <a:r>
              <a:rPr lang="nl-NL" sz="900" dirty="0" err="1"/>
              <a:t>process</a:t>
            </a:r>
            <a:r>
              <a:rPr lang="nl-NL" sz="900" dirty="0"/>
              <a:t>.</a:t>
            </a:r>
          </a:p>
          <a:p>
            <a:r>
              <a:rPr lang="nl-NL" sz="900" dirty="0"/>
              <a:t>Q2. README files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useful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describe</a:t>
            </a:r>
            <a:r>
              <a:rPr lang="nl-NL" sz="900" dirty="0"/>
              <a:t> </a:t>
            </a:r>
            <a:r>
              <a:rPr lang="nl-NL" sz="900" dirty="0" err="1"/>
              <a:t>how</a:t>
            </a:r>
            <a:r>
              <a:rPr lang="nl-NL" sz="900" dirty="0"/>
              <a:t> </a:t>
            </a:r>
            <a:r>
              <a:rPr lang="nl-NL" sz="900" dirty="0" err="1"/>
              <a:t>my</a:t>
            </a:r>
            <a:r>
              <a:rPr lang="nl-NL" sz="900" dirty="0"/>
              <a:t> data is </a:t>
            </a:r>
            <a:r>
              <a:rPr lang="nl-NL" sz="900" dirty="0" err="1"/>
              <a:t>organized</a:t>
            </a:r>
            <a:r>
              <a:rPr lang="nl-NL" sz="900" dirty="0"/>
              <a:t>, </a:t>
            </a:r>
            <a:r>
              <a:rPr lang="nl-NL" sz="900" dirty="0" err="1"/>
              <a:t>and</a:t>
            </a:r>
            <a:r>
              <a:rPr lang="nl-NL" sz="900" dirty="0"/>
              <a:t> </a:t>
            </a:r>
            <a:r>
              <a:rPr lang="nl-NL" sz="900" dirty="0" err="1"/>
              <a:t>where</a:t>
            </a:r>
            <a:r>
              <a:rPr lang="nl-NL" sz="900" dirty="0"/>
              <a:t> </a:t>
            </a:r>
            <a:r>
              <a:rPr lang="nl-NL" sz="900" dirty="0" err="1"/>
              <a:t>which</a:t>
            </a:r>
            <a:r>
              <a:rPr lang="nl-NL" sz="900" dirty="0"/>
              <a:t> information is </a:t>
            </a:r>
            <a:r>
              <a:rPr lang="nl-NL" sz="900" dirty="0" err="1"/>
              <a:t>intended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found. The data </a:t>
            </a:r>
            <a:r>
              <a:rPr lang="nl-NL" sz="900" dirty="0" err="1"/>
              <a:t>collection</a:t>
            </a:r>
            <a:r>
              <a:rPr lang="nl-NL" sz="900" dirty="0"/>
              <a:t> </a:t>
            </a:r>
            <a:r>
              <a:rPr lang="nl-NL" sz="900" dirty="0" err="1"/>
              <a:t>process</a:t>
            </a:r>
            <a:r>
              <a:rPr lang="nl-NL" sz="900" dirty="0"/>
              <a:t> is </a:t>
            </a:r>
            <a:r>
              <a:rPr lang="nl-NL" sz="900" dirty="0" err="1"/>
              <a:t>described</a:t>
            </a:r>
            <a:r>
              <a:rPr lang="nl-NL" sz="900" dirty="0"/>
              <a:t> in </a:t>
            </a:r>
            <a:r>
              <a:rPr lang="nl-NL" sz="900" dirty="0" err="1"/>
              <a:t>my</a:t>
            </a:r>
            <a:r>
              <a:rPr lang="nl-NL" sz="900" dirty="0"/>
              <a:t> </a:t>
            </a:r>
            <a:r>
              <a:rPr lang="nl-NL" sz="900" dirty="0" err="1"/>
              <a:t>protocols</a:t>
            </a:r>
            <a:r>
              <a:rPr lang="nl-NL" sz="900" dirty="0"/>
              <a:t>, </a:t>
            </a:r>
            <a:r>
              <a:rPr lang="nl-NL" sz="900" dirty="0" err="1"/>
              <a:t>with</a:t>
            </a:r>
            <a:r>
              <a:rPr lang="nl-NL" sz="900" dirty="0"/>
              <a:t> </a:t>
            </a:r>
            <a:r>
              <a:rPr lang="nl-NL" sz="900" dirty="0" err="1"/>
              <a:t>specific</a:t>
            </a:r>
            <a:r>
              <a:rPr lang="nl-NL" sz="900" dirty="0"/>
              <a:t> </a:t>
            </a:r>
            <a:r>
              <a:rPr lang="nl-NL" sz="900" dirty="0" err="1"/>
              <a:t>notes</a:t>
            </a:r>
            <a:r>
              <a:rPr lang="nl-NL" sz="900" dirty="0"/>
              <a:t> on </a:t>
            </a:r>
            <a:r>
              <a:rPr lang="nl-NL" sz="900" dirty="0" err="1"/>
              <a:t>peculiar</a:t>
            </a:r>
            <a:r>
              <a:rPr lang="nl-NL" sz="900" dirty="0"/>
              <a:t> </a:t>
            </a:r>
            <a:r>
              <a:rPr lang="nl-NL" sz="900" dirty="0" err="1"/>
              <a:t>ways</a:t>
            </a:r>
            <a:r>
              <a:rPr lang="nl-NL" sz="900" dirty="0"/>
              <a:t> of handling </a:t>
            </a:r>
            <a:r>
              <a:rPr lang="nl-NL" sz="900" dirty="0" err="1"/>
              <a:t>certain</a:t>
            </a:r>
            <a:r>
              <a:rPr lang="nl-NL" sz="900" dirty="0"/>
              <a:t> </a:t>
            </a:r>
            <a:r>
              <a:rPr lang="nl-NL" sz="900" dirty="0" err="1"/>
              <a:t>experiments</a:t>
            </a:r>
            <a:r>
              <a:rPr lang="nl-NL" sz="900" dirty="0"/>
              <a:t>.</a:t>
            </a:r>
          </a:p>
          <a:p>
            <a:r>
              <a:rPr lang="nl-NL" sz="900" dirty="0"/>
              <a:t>Q3.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47663003-7CD4-41A4-8623-0AABC41282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900"/>
              <a:t>Q1.</a:t>
            </a:r>
          </a:p>
          <a:p>
            <a:r>
              <a:rPr lang="nl-NL" sz="900"/>
              <a:t>Q2.</a:t>
            </a:r>
          </a:p>
          <a:p>
            <a:r>
              <a:rPr lang="nl-NL" sz="900"/>
              <a:t>Q3.</a:t>
            </a:r>
          </a:p>
          <a:p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231720A2-7FC8-40AB-93A7-5F97979CEE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sz="900"/>
              <a:t>Q1.</a:t>
            </a:r>
          </a:p>
          <a:p>
            <a:r>
              <a:rPr lang="nl-NL" sz="900"/>
              <a:t>Q2.</a:t>
            </a:r>
          </a:p>
          <a:p>
            <a:r>
              <a:rPr lang="nl-NL" sz="900"/>
              <a:t>Q3.</a:t>
            </a:r>
          </a:p>
          <a:p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2F32FA22-522E-482A-BA87-BEA657DC84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5D122B9-2ACC-4864-979A-253A5719AC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806E3A56-AD3C-48DB-8A89-2566E981A6F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AC8C136-E03F-41A9-A481-87197190CD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FCAF17-64A8-4E40-A884-6B666EC881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823C280-5856-4FCC-A5C5-78300A7CD8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A342483-EB1B-4C73-B4F1-E388D0D40719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421AD94-365B-4868-B921-943124EBDB29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611148-D7D3-4AAE-04B8-81AD0A8CEAE5}"/>
              </a:ext>
            </a:extLst>
          </p:cNvPr>
          <p:cNvGrpSpPr/>
          <p:nvPr/>
        </p:nvGrpSpPr>
        <p:grpSpPr>
          <a:xfrm>
            <a:off x="3738212" y="774263"/>
            <a:ext cx="1289022" cy="1097169"/>
            <a:chOff x="989433" y="658037"/>
            <a:chExt cx="1289022" cy="1097169"/>
          </a:xfrm>
        </p:grpSpPr>
        <p:sp>
          <p:nvSpPr>
            <p:cNvPr id="15" name="Isosceles Triangle 71">
              <a:extLst>
                <a:ext uri="{FF2B5EF4-FFF2-40B4-BE49-F238E27FC236}">
                  <a16:creationId xmlns:a16="http://schemas.microsoft.com/office/drawing/2014/main" id="{A22DC167-F027-F17F-576B-BC020A10EABB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72">
              <a:extLst>
                <a:ext uri="{FF2B5EF4-FFF2-40B4-BE49-F238E27FC236}">
                  <a16:creationId xmlns:a16="http://schemas.microsoft.com/office/drawing/2014/main" id="{E11D9B56-6802-B828-C7C7-DFB5DB037768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Detail/relevance subjective</a:t>
              </a:r>
            </a:p>
          </p:txBody>
        </p:sp>
      </p:grpSp>
      <p:sp>
        <p:nvSpPr>
          <p:cNvPr id="17" name="Tijdelijke aanduiding voor tekst 25">
            <a:extLst>
              <a:ext uri="{FF2B5EF4-FFF2-40B4-BE49-F238E27FC236}">
                <a16:creationId xmlns:a16="http://schemas.microsoft.com/office/drawing/2014/main" id="{ABB52A51-9608-7766-6E22-01802446E0BB}"/>
              </a:ext>
            </a:extLst>
          </p:cNvPr>
          <p:cNvSpPr txBox="1">
            <a:spLocks/>
          </p:cNvSpPr>
          <p:nvPr/>
        </p:nvSpPr>
        <p:spPr>
          <a:xfrm>
            <a:off x="4180186" y="4427307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SDS PAGE gels (non annotated) as these are imaged using a fluorescence machine instead of a photo.</a:t>
            </a:r>
            <a:endParaRPr lang="nl-NL" dirty="0"/>
          </a:p>
        </p:txBody>
      </p:sp>
      <p:sp>
        <p:nvSpPr>
          <p:cNvPr id="18" name="Tijdelijke aanduiding voor tekst 24">
            <a:extLst>
              <a:ext uri="{FF2B5EF4-FFF2-40B4-BE49-F238E27FC236}">
                <a16:creationId xmlns:a16="http://schemas.microsoft.com/office/drawing/2014/main" id="{9B49F04C-1A4E-354C-0ABF-7908F3B798F8}"/>
              </a:ext>
            </a:extLst>
          </p:cNvPr>
          <p:cNvSpPr txBox="1">
            <a:spLocks/>
          </p:cNvSpPr>
          <p:nvPr/>
        </p:nvSpPr>
        <p:spPr>
          <a:xfrm>
            <a:off x="4180186" y="2954564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Photos describing experimental setup, colonies on agar plates, hard to describe qualitative data.</a:t>
            </a:r>
            <a:endParaRPr lang="nl-NL" dirty="0"/>
          </a:p>
        </p:txBody>
      </p:sp>
      <p:sp>
        <p:nvSpPr>
          <p:cNvPr id="19" name="Tijdelijke aanduiding voor tekst 23">
            <a:extLst>
              <a:ext uri="{FF2B5EF4-FFF2-40B4-BE49-F238E27FC236}">
                <a16:creationId xmlns:a16="http://schemas.microsoft.com/office/drawing/2014/main" id="{57A8B4E2-3A46-8C77-B3E4-5970920DEE57}"/>
              </a:ext>
            </a:extLst>
          </p:cNvPr>
          <p:cNvSpPr txBox="1">
            <a:spLocks/>
          </p:cNvSpPr>
          <p:nvPr/>
        </p:nvSpPr>
        <p:spPr>
          <a:xfrm>
            <a:off x="4180187" y="1529672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Non quantifiable indicators obtained during an experiment (colour changes, smell, other particulars). These go in my electronic lab journal.</a:t>
            </a:r>
            <a:endParaRPr lang="nl-NL" dirty="0"/>
          </a:p>
        </p:txBody>
      </p:sp>
      <p:sp>
        <p:nvSpPr>
          <p:cNvPr id="20" name="Right Arrow 37">
            <a:extLst>
              <a:ext uri="{FF2B5EF4-FFF2-40B4-BE49-F238E27FC236}">
                <a16:creationId xmlns:a16="http://schemas.microsoft.com/office/drawing/2014/main" id="{EFAE1F44-E0CC-AB3F-E6CC-93B2F3F5665A}"/>
              </a:ext>
            </a:extLst>
          </p:cNvPr>
          <p:cNvSpPr/>
          <p:nvPr/>
        </p:nvSpPr>
        <p:spPr>
          <a:xfrm>
            <a:off x="916213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21" name="Right Arrow 37">
            <a:extLst>
              <a:ext uri="{FF2B5EF4-FFF2-40B4-BE49-F238E27FC236}">
                <a16:creationId xmlns:a16="http://schemas.microsoft.com/office/drawing/2014/main" id="{3885C642-5D68-7B5F-94CA-1FF04010B516}"/>
              </a:ext>
            </a:extLst>
          </p:cNvPr>
          <p:cNvSpPr/>
          <p:nvPr/>
        </p:nvSpPr>
        <p:spPr>
          <a:xfrm>
            <a:off x="916213" y="31709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22" name="Right Arrow 37">
            <a:extLst>
              <a:ext uri="{FF2B5EF4-FFF2-40B4-BE49-F238E27FC236}">
                <a16:creationId xmlns:a16="http://schemas.microsoft.com/office/drawing/2014/main" id="{1B03DF71-E36A-BC71-8CA8-5B99D69835D5}"/>
              </a:ext>
            </a:extLst>
          </p:cNvPr>
          <p:cNvSpPr/>
          <p:nvPr/>
        </p:nvSpPr>
        <p:spPr>
          <a:xfrm>
            <a:off x="916213" y="469430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FBB2C99-B31B-F384-3060-2ED48BB7C969}"/>
              </a:ext>
            </a:extLst>
          </p:cNvPr>
          <p:cNvGrpSpPr/>
          <p:nvPr/>
        </p:nvGrpSpPr>
        <p:grpSpPr>
          <a:xfrm>
            <a:off x="3753416" y="2302794"/>
            <a:ext cx="1289022" cy="1097169"/>
            <a:chOff x="989433" y="658037"/>
            <a:chExt cx="1289022" cy="1097169"/>
          </a:xfrm>
        </p:grpSpPr>
        <p:sp>
          <p:nvSpPr>
            <p:cNvPr id="24" name="Isosceles Triangle 71">
              <a:extLst>
                <a:ext uri="{FF2B5EF4-FFF2-40B4-BE49-F238E27FC236}">
                  <a16:creationId xmlns:a16="http://schemas.microsoft.com/office/drawing/2014/main" id="{E12D572A-2B76-D856-446F-1FBFBD6897D5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72">
              <a:extLst>
                <a:ext uri="{FF2B5EF4-FFF2-40B4-BE49-F238E27FC236}">
                  <a16:creationId xmlns:a16="http://schemas.microsoft.com/office/drawing/2014/main" id="{1299E7F6-EDD1-8615-2D13-84823E21025F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Transfer to drive from phone</a:t>
              </a:r>
            </a:p>
          </p:txBody>
        </p:sp>
      </p:grpSp>
      <p:sp>
        <p:nvSpPr>
          <p:cNvPr id="26" name="Tijdelijke aanduiding voor tekst 19">
            <a:extLst>
              <a:ext uri="{FF2B5EF4-FFF2-40B4-BE49-F238E27FC236}">
                <a16:creationId xmlns:a16="http://schemas.microsoft.com/office/drawing/2014/main" id="{D0E8CCE2-187A-96C6-1BC9-B5E192ADE2FE}"/>
              </a:ext>
            </a:extLst>
          </p:cNvPr>
          <p:cNvSpPr txBox="1">
            <a:spLocks/>
          </p:cNvSpPr>
          <p:nvPr/>
        </p:nvSpPr>
        <p:spPr>
          <a:xfrm>
            <a:off x="2689977" y="1663233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Qualitative data (words only)</a:t>
            </a:r>
            <a:endParaRPr lang="nl-NL" dirty="0"/>
          </a:p>
        </p:txBody>
      </p:sp>
      <p:sp>
        <p:nvSpPr>
          <p:cNvPr id="27" name="Tijdelijke aanduiding voor tekst 20">
            <a:extLst>
              <a:ext uri="{FF2B5EF4-FFF2-40B4-BE49-F238E27FC236}">
                <a16:creationId xmlns:a16="http://schemas.microsoft.com/office/drawing/2014/main" id="{18EE25A4-B9C8-2FAE-AC28-87AF288F14C7}"/>
              </a:ext>
            </a:extLst>
          </p:cNvPr>
          <p:cNvSpPr txBox="1">
            <a:spLocks/>
          </p:cNvSpPr>
          <p:nvPr/>
        </p:nvSpPr>
        <p:spPr>
          <a:xfrm>
            <a:off x="2689977" y="3101059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Photos</a:t>
            </a:r>
            <a:endParaRPr lang="nl-NL" dirty="0"/>
          </a:p>
        </p:txBody>
      </p:sp>
      <p:sp>
        <p:nvSpPr>
          <p:cNvPr id="28" name="Tijdelijke aanduiding voor tekst 21">
            <a:extLst>
              <a:ext uri="{FF2B5EF4-FFF2-40B4-BE49-F238E27FC236}">
                <a16:creationId xmlns:a16="http://schemas.microsoft.com/office/drawing/2014/main" id="{5AFD5B24-7F6B-FBC7-6440-B80F4E164ADB}"/>
              </a:ext>
            </a:extLst>
          </p:cNvPr>
          <p:cNvSpPr txBox="1">
            <a:spLocks/>
          </p:cNvSpPr>
          <p:nvPr/>
        </p:nvSpPr>
        <p:spPr>
          <a:xfrm>
            <a:off x="2689977" y="4602331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Qualitative data non describable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960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FD6F7E70-F98F-4431-B236-2F66AF14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3</a:t>
            </a:fld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118C7ED-1AD5-46FE-BDC8-664149D770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1"/>
            <a:ext cx="3855692" cy="1398403"/>
          </a:xfrm>
        </p:spPr>
        <p:txBody>
          <a:bodyPr/>
          <a:lstStyle/>
          <a:p>
            <a:r>
              <a:rPr lang="nl-NL" dirty="0"/>
              <a:t>For GC data:</a:t>
            </a:r>
          </a:p>
          <a:p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method</a:t>
            </a:r>
            <a:r>
              <a:rPr lang="nl-NL" dirty="0"/>
              <a:t> I </a:t>
            </a:r>
            <a:r>
              <a:rPr lang="nl-NL" dirty="0" err="1"/>
              <a:t>used</a:t>
            </a:r>
            <a:r>
              <a:rPr lang="nl-NL" dirty="0"/>
              <a:t> (e.g. </a:t>
            </a:r>
            <a:r>
              <a:rPr lang="nl-NL" dirty="0" err="1"/>
              <a:t>temperature</a:t>
            </a:r>
            <a:r>
              <a:rPr lang="nl-NL" dirty="0"/>
              <a:t> ramp speed, column type, </a:t>
            </a:r>
            <a:r>
              <a:rPr lang="nl-NL" dirty="0" err="1"/>
              <a:t>calibration</a:t>
            </a:r>
            <a:r>
              <a:rPr lang="nl-NL" dirty="0"/>
              <a:t> curve </a:t>
            </a:r>
            <a:r>
              <a:rPr lang="nl-NL" dirty="0" err="1"/>
              <a:t>corresponding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etc</a:t>
            </a:r>
            <a:r>
              <a:rPr lang="nl-NL" dirty="0"/>
              <a:t>). </a:t>
            </a:r>
            <a:r>
              <a:rPr lang="nl-NL" dirty="0" err="1"/>
              <a:t>All</a:t>
            </a:r>
            <a:r>
              <a:rPr lang="nl-NL" dirty="0"/>
              <a:t> of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stored</a:t>
            </a:r>
            <a:r>
              <a:rPr lang="nl-NL" dirty="0"/>
              <a:t> </a:t>
            </a:r>
            <a:r>
              <a:rPr lang="nl-NL" dirty="0" err="1"/>
              <a:t>along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data on </a:t>
            </a:r>
            <a:r>
              <a:rPr lang="nl-NL" dirty="0" err="1"/>
              <a:t>the</a:t>
            </a:r>
            <a:r>
              <a:rPr lang="nl-NL" dirty="0"/>
              <a:t> GC instrument. </a:t>
            </a:r>
            <a:r>
              <a:rPr lang="nl-NL" dirty="0" err="1"/>
              <a:t>However</a:t>
            </a:r>
            <a:r>
              <a:rPr lang="nl-NL" dirty="0"/>
              <a:t> I </a:t>
            </a:r>
            <a:r>
              <a:rPr lang="nl-NL" dirty="0" err="1"/>
              <a:t>am</a:t>
            </a:r>
            <a:r>
              <a:rPr lang="nl-NL" dirty="0"/>
              <a:t> </a:t>
            </a:r>
            <a:r>
              <a:rPr lang="nl-NL" dirty="0" err="1"/>
              <a:t>now</a:t>
            </a:r>
            <a:r>
              <a:rPr lang="nl-NL" dirty="0"/>
              <a:t> </a:t>
            </a:r>
            <a:r>
              <a:rPr lang="nl-NL" dirty="0" err="1"/>
              <a:t>working</a:t>
            </a:r>
            <a:r>
              <a:rPr lang="nl-NL" dirty="0"/>
              <a:t> on a </a:t>
            </a:r>
            <a:r>
              <a:rPr lang="nl-NL" dirty="0" err="1"/>
              <a:t>method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export </a:t>
            </a:r>
            <a:r>
              <a:rPr lang="nl-NL" dirty="0" err="1"/>
              <a:t>all</a:t>
            </a:r>
            <a:r>
              <a:rPr lang="nl-NL" dirty="0"/>
              <a:t> these files </a:t>
            </a:r>
            <a:r>
              <a:rPr lang="nl-NL" dirty="0" err="1"/>
              <a:t>including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metadata </a:t>
            </a:r>
            <a:r>
              <a:rPr lang="nl-NL" dirty="0" err="1"/>
              <a:t>so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I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easily</a:t>
            </a:r>
            <a:r>
              <a:rPr lang="nl-NL" dirty="0"/>
              <a:t> store </a:t>
            </a:r>
            <a:r>
              <a:rPr lang="nl-NL" dirty="0" err="1"/>
              <a:t>it</a:t>
            </a:r>
            <a:r>
              <a:rPr lang="nl-NL" dirty="0"/>
              <a:t> on </a:t>
            </a:r>
            <a:r>
              <a:rPr lang="nl-NL" dirty="0" err="1"/>
              <a:t>the</a:t>
            </a:r>
            <a:r>
              <a:rPr lang="nl-NL" dirty="0"/>
              <a:t> project U: drive.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CBED0890-A321-4502-A099-3B68B3FC85B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/>
              <a:t>For </a:t>
            </a:r>
            <a:r>
              <a:rPr lang="nl-NL" dirty="0" err="1"/>
              <a:t>general</a:t>
            </a:r>
            <a:r>
              <a:rPr lang="nl-NL" dirty="0"/>
              <a:t> </a:t>
            </a:r>
            <a:r>
              <a:rPr lang="nl-NL" dirty="0" err="1"/>
              <a:t>experimental</a:t>
            </a:r>
            <a:r>
              <a:rPr lang="nl-NL" dirty="0"/>
              <a:t> data:</a:t>
            </a:r>
          </a:p>
          <a:p>
            <a:r>
              <a:rPr lang="nl-NL" dirty="0"/>
              <a:t>How </a:t>
            </a:r>
            <a:r>
              <a:rPr lang="nl-NL" dirty="0" err="1"/>
              <a:t>the</a:t>
            </a:r>
            <a:r>
              <a:rPr lang="nl-NL" dirty="0"/>
              <a:t> information was </a:t>
            </a:r>
            <a:r>
              <a:rPr lang="nl-NL" dirty="0" err="1"/>
              <a:t>gathered</a:t>
            </a:r>
            <a:r>
              <a:rPr lang="nl-NL" dirty="0"/>
              <a:t>,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specifics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watch</a:t>
            </a:r>
            <a:r>
              <a:rPr lang="nl-NL" dirty="0"/>
              <a:t> out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recorded</a:t>
            </a:r>
            <a:r>
              <a:rPr lang="nl-NL" dirty="0"/>
              <a:t> in </a:t>
            </a:r>
            <a:r>
              <a:rPr lang="nl-NL" dirty="0" err="1"/>
              <a:t>my</a:t>
            </a:r>
            <a:r>
              <a:rPr lang="nl-NL" dirty="0"/>
              <a:t> lab </a:t>
            </a:r>
            <a:r>
              <a:rPr lang="nl-NL" dirty="0" err="1"/>
              <a:t>journal</a:t>
            </a:r>
            <a:r>
              <a:rPr lang="nl-NL" dirty="0"/>
              <a:t>.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EB663245-7BD3-4FCD-93A6-0FAA161E6C6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591EBE92-2B21-47A5-B652-5F8B312F8CD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2B797855-750C-40BF-9321-5FB25D738A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A06A828C-4836-43D8-A424-A478889E0A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46D9BE-E392-4AAB-945E-F03283CD10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976BD9-CE03-4433-9602-DC834A21DE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D95FEBA-F38A-4CED-9AD0-66DA35C6CC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92F699F-1ADC-4613-AEED-7AB0BA0A304B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EB0831B-0E4B-4CBC-9AE9-66FD9AD8571B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2" name="Tijdelijke aanduiding voor tekst 23">
            <a:extLst>
              <a:ext uri="{FF2B5EF4-FFF2-40B4-BE49-F238E27FC236}">
                <a16:creationId xmlns:a16="http://schemas.microsoft.com/office/drawing/2014/main" id="{CD18BCF7-317C-51E1-BD53-D65DC20FDBC8}"/>
              </a:ext>
            </a:extLst>
          </p:cNvPr>
          <p:cNvSpPr txBox="1">
            <a:spLocks/>
          </p:cNvSpPr>
          <p:nvPr/>
        </p:nvSpPr>
        <p:spPr>
          <a:xfrm>
            <a:off x="4180187" y="1529672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GC and NMR graphs require analysis/converting before quantitative data is obtained. This needs to be stored separately as raw data to show data modifications vs raw.</a:t>
            </a:r>
            <a:endParaRPr lang="nl-NL" dirty="0"/>
          </a:p>
        </p:txBody>
      </p:sp>
      <p:sp>
        <p:nvSpPr>
          <p:cNvPr id="13" name="Right Arrow 37">
            <a:extLst>
              <a:ext uri="{FF2B5EF4-FFF2-40B4-BE49-F238E27FC236}">
                <a16:creationId xmlns:a16="http://schemas.microsoft.com/office/drawing/2014/main" id="{62FE3675-CCBF-D30A-FAC1-ACA60C6D8A95}"/>
              </a:ext>
            </a:extLst>
          </p:cNvPr>
          <p:cNvSpPr/>
          <p:nvPr/>
        </p:nvSpPr>
        <p:spPr>
          <a:xfrm>
            <a:off x="933147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44C0ED-8EF4-FC30-F964-3C922DE6017B}"/>
              </a:ext>
            </a:extLst>
          </p:cNvPr>
          <p:cNvGrpSpPr/>
          <p:nvPr/>
        </p:nvGrpSpPr>
        <p:grpSpPr>
          <a:xfrm>
            <a:off x="3886631" y="742703"/>
            <a:ext cx="1289022" cy="1097169"/>
            <a:chOff x="989433" y="658037"/>
            <a:chExt cx="1289022" cy="1097169"/>
          </a:xfrm>
        </p:grpSpPr>
        <p:sp>
          <p:nvSpPr>
            <p:cNvPr id="15" name="Isosceles Triangle 71">
              <a:extLst>
                <a:ext uri="{FF2B5EF4-FFF2-40B4-BE49-F238E27FC236}">
                  <a16:creationId xmlns:a16="http://schemas.microsoft.com/office/drawing/2014/main" id="{9E5C092B-A89E-F6D2-99A0-CA9E314CE8C4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72">
              <a:extLst>
                <a:ext uri="{FF2B5EF4-FFF2-40B4-BE49-F238E27FC236}">
                  <a16:creationId xmlns:a16="http://schemas.microsoft.com/office/drawing/2014/main" id="{6B32FB76-AE96-F726-7CFD-621D12277661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GC data stored on instrument only.</a:t>
              </a:r>
            </a:p>
          </p:txBody>
        </p:sp>
      </p:grpSp>
      <p:sp>
        <p:nvSpPr>
          <p:cNvPr id="17" name="Tijdelijke aanduiding voor tekst 19">
            <a:extLst>
              <a:ext uri="{FF2B5EF4-FFF2-40B4-BE49-F238E27FC236}">
                <a16:creationId xmlns:a16="http://schemas.microsoft.com/office/drawing/2014/main" id="{623AFC66-1BE6-0B5E-BBC6-F0DB46D81DA0}"/>
              </a:ext>
            </a:extLst>
          </p:cNvPr>
          <p:cNvSpPr txBox="1">
            <a:spLocks/>
          </p:cNvSpPr>
          <p:nvPr/>
        </p:nvSpPr>
        <p:spPr>
          <a:xfrm>
            <a:off x="2689977" y="1663233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Pre quantified raw data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77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EFFAE5B7-F5EC-47AC-B2F5-27D33545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4</a:t>
            </a:fld>
            <a:endParaRPr lang="nl-NL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988AFED2-E798-4F3D-B33F-B5A2FEA20FE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92" cy="1333452"/>
          </a:xfrm>
        </p:spPr>
        <p:txBody>
          <a:bodyPr/>
          <a:lstStyle/>
          <a:p>
            <a:r>
              <a:rPr lang="nl-NL" sz="900" dirty="0"/>
              <a:t>Q1. Most of </a:t>
            </a:r>
            <a:r>
              <a:rPr lang="nl-NL" sz="900" dirty="0" err="1"/>
              <a:t>my</a:t>
            </a:r>
            <a:r>
              <a:rPr lang="nl-NL" sz="900" dirty="0"/>
              <a:t> file formats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graphs</a:t>
            </a:r>
            <a:r>
              <a:rPr lang="nl-NL" sz="900" dirty="0"/>
              <a:t> in picture format, or in </a:t>
            </a:r>
            <a:r>
              <a:rPr lang="nl-NL" sz="900" dirty="0" err="1"/>
              <a:t>the</a:t>
            </a:r>
            <a:r>
              <a:rPr lang="nl-NL" sz="900" dirty="0"/>
              <a:t> form of .CSV files</a:t>
            </a:r>
          </a:p>
          <a:p>
            <a:r>
              <a:rPr lang="nl-NL" sz="900" dirty="0"/>
              <a:t>Q2. As in </a:t>
            </a:r>
            <a:r>
              <a:rPr lang="nl-NL" sz="900" dirty="0" err="1"/>
              <a:t>some</a:t>
            </a:r>
            <a:r>
              <a:rPr lang="nl-NL" sz="900" dirty="0"/>
              <a:t> cases </a:t>
            </a:r>
            <a:r>
              <a:rPr lang="nl-NL" sz="900" dirty="0" err="1"/>
              <a:t>my</a:t>
            </a:r>
            <a:r>
              <a:rPr lang="nl-NL" sz="900" dirty="0"/>
              <a:t> data </a:t>
            </a:r>
            <a:r>
              <a:rPr lang="nl-NL" sz="900" dirty="0" err="1"/>
              <a:t>comes</a:t>
            </a:r>
            <a:r>
              <a:rPr lang="nl-NL" sz="900" dirty="0"/>
              <a:t> </a:t>
            </a:r>
            <a:r>
              <a:rPr lang="nl-NL" sz="900" dirty="0" err="1"/>
              <a:t>from</a:t>
            </a:r>
            <a:r>
              <a:rPr lang="nl-NL" sz="900" dirty="0"/>
              <a:t> </a:t>
            </a:r>
            <a:r>
              <a:rPr lang="nl-NL" sz="900" dirty="0" err="1"/>
              <a:t>specific</a:t>
            </a:r>
            <a:r>
              <a:rPr lang="nl-NL" sz="900" dirty="0"/>
              <a:t> </a:t>
            </a:r>
            <a:r>
              <a:rPr lang="nl-NL" sz="900" dirty="0" err="1"/>
              <a:t>instruments</a:t>
            </a:r>
            <a:r>
              <a:rPr lang="nl-NL" sz="900" dirty="0"/>
              <a:t>, I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convert</a:t>
            </a:r>
            <a:r>
              <a:rPr lang="nl-NL" sz="900" dirty="0"/>
              <a:t> </a:t>
            </a:r>
            <a:r>
              <a:rPr lang="nl-NL" sz="900" dirty="0" err="1"/>
              <a:t>all</a:t>
            </a:r>
            <a:r>
              <a:rPr lang="nl-NL" sz="900" dirty="0"/>
              <a:t> </a:t>
            </a:r>
            <a:r>
              <a:rPr lang="nl-NL" sz="900" dirty="0" err="1"/>
              <a:t>proprietary</a:t>
            </a:r>
            <a:r>
              <a:rPr lang="nl-NL" sz="900" dirty="0"/>
              <a:t> formats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spectroscopy</a:t>
            </a:r>
            <a:r>
              <a:rPr lang="nl-NL" sz="900" dirty="0"/>
              <a:t> </a:t>
            </a:r>
            <a:r>
              <a:rPr lang="nl-NL" sz="900" dirty="0" err="1"/>
              <a:t>instruments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.CSV files or images </a:t>
            </a:r>
            <a:r>
              <a:rPr lang="nl-NL" sz="900" dirty="0" err="1"/>
              <a:t>where</a:t>
            </a:r>
            <a:r>
              <a:rPr lang="nl-NL" sz="900" dirty="0"/>
              <a:t> </a:t>
            </a:r>
            <a:r>
              <a:rPr lang="nl-NL" sz="900" dirty="0" err="1"/>
              <a:t>this</a:t>
            </a:r>
            <a:r>
              <a:rPr lang="nl-NL" sz="900" dirty="0"/>
              <a:t> is </a:t>
            </a:r>
            <a:r>
              <a:rPr lang="nl-NL" sz="900" dirty="0" err="1"/>
              <a:t>not</a:t>
            </a:r>
            <a:r>
              <a:rPr lang="nl-NL" sz="900" dirty="0"/>
              <a:t> </a:t>
            </a:r>
            <a:r>
              <a:rPr lang="nl-NL" sz="900" dirty="0" err="1"/>
              <a:t>possible</a:t>
            </a:r>
            <a:r>
              <a:rPr lang="nl-NL" sz="900" dirty="0"/>
              <a:t>. </a:t>
            </a:r>
          </a:p>
          <a:p>
            <a:r>
              <a:rPr lang="nl-NL" sz="900" dirty="0"/>
              <a:t>Q3. In </a:t>
            </a:r>
            <a:r>
              <a:rPr lang="nl-NL" sz="900" dirty="0" err="1"/>
              <a:t>those</a:t>
            </a:r>
            <a:r>
              <a:rPr lang="nl-NL" sz="900" dirty="0"/>
              <a:t> cases </a:t>
            </a:r>
            <a:r>
              <a:rPr lang="nl-NL" sz="900" dirty="0" err="1"/>
              <a:t>you</a:t>
            </a:r>
            <a:r>
              <a:rPr lang="nl-NL" sz="900" dirty="0"/>
              <a:t> </a:t>
            </a:r>
            <a:r>
              <a:rPr lang="nl-NL" sz="900" dirty="0" err="1"/>
              <a:t>would</a:t>
            </a:r>
            <a:r>
              <a:rPr lang="nl-NL" sz="900" dirty="0"/>
              <a:t> </a:t>
            </a:r>
            <a:r>
              <a:rPr lang="nl-NL" sz="900" dirty="0" err="1"/>
              <a:t>require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software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example</a:t>
            </a:r>
            <a:r>
              <a:rPr lang="nl-NL" sz="900" dirty="0"/>
              <a:t> </a:t>
            </a:r>
            <a:r>
              <a:rPr lang="nl-NL" sz="900" dirty="0" err="1"/>
              <a:t>read</a:t>
            </a:r>
            <a:r>
              <a:rPr lang="nl-NL" sz="900" dirty="0"/>
              <a:t> </a:t>
            </a:r>
            <a:r>
              <a:rPr lang="nl-NL" sz="900" dirty="0" err="1"/>
              <a:t>specific</a:t>
            </a:r>
            <a:r>
              <a:rPr lang="nl-NL" sz="900" dirty="0"/>
              <a:t> UV VIS </a:t>
            </a:r>
            <a:r>
              <a:rPr lang="nl-NL" sz="900" dirty="0" err="1"/>
              <a:t>figures</a:t>
            </a:r>
            <a:r>
              <a:rPr lang="nl-NL" sz="900" dirty="0"/>
              <a:t>, but .CSV files </a:t>
            </a:r>
            <a:r>
              <a:rPr lang="nl-NL" sz="900" dirty="0" err="1"/>
              <a:t>capture</a:t>
            </a:r>
            <a:r>
              <a:rPr lang="nl-NL" sz="900" dirty="0"/>
              <a:t> </a:t>
            </a:r>
            <a:r>
              <a:rPr lang="nl-NL" sz="900" dirty="0" err="1"/>
              <a:t>all</a:t>
            </a:r>
            <a:r>
              <a:rPr lang="nl-NL" sz="900" dirty="0"/>
              <a:t> relevant information in </a:t>
            </a:r>
            <a:r>
              <a:rPr lang="nl-NL" sz="900" dirty="0" err="1"/>
              <a:t>those</a:t>
            </a:r>
            <a:r>
              <a:rPr lang="nl-NL" sz="900" dirty="0"/>
              <a:t> cases as well.</a:t>
            </a:r>
          </a:p>
          <a:p>
            <a:endParaRPr lang="nl-NL" dirty="0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0FBD8B97-6128-45E7-9999-415EE48646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sz="900" dirty="0"/>
              <a:t>Q1. </a:t>
            </a:r>
            <a:r>
              <a:rPr lang="nl-NL" sz="900" dirty="0" err="1"/>
              <a:t>Only</a:t>
            </a:r>
            <a:r>
              <a:rPr lang="nl-NL" sz="900" dirty="0"/>
              <a:t> </a:t>
            </a:r>
            <a:r>
              <a:rPr lang="nl-NL" sz="900" dirty="0" err="1"/>
              <a:t>my</a:t>
            </a:r>
            <a:r>
              <a:rPr lang="nl-NL" sz="900" dirty="0"/>
              <a:t> NMR data is more tricky in </a:t>
            </a:r>
            <a:r>
              <a:rPr lang="nl-NL" sz="900" dirty="0" err="1"/>
              <a:t>that</a:t>
            </a:r>
            <a:r>
              <a:rPr lang="nl-NL" sz="900" dirty="0"/>
              <a:t> respect.</a:t>
            </a:r>
          </a:p>
          <a:p>
            <a:r>
              <a:rPr lang="nl-NL" sz="900" dirty="0"/>
              <a:t>Q2. I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convert</a:t>
            </a:r>
            <a:r>
              <a:rPr lang="nl-NL" sz="900" dirty="0"/>
              <a:t> </a:t>
            </a:r>
            <a:r>
              <a:rPr lang="nl-NL" sz="900" dirty="0" err="1"/>
              <a:t>this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annotated</a:t>
            </a:r>
            <a:r>
              <a:rPr lang="nl-NL" sz="900" dirty="0"/>
              <a:t> picture format, but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raw</a:t>
            </a:r>
            <a:r>
              <a:rPr lang="nl-NL" sz="900" dirty="0"/>
              <a:t> NMR </a:t>
            </a:r>
            <a:r>
              <a:rPr lang="nl-NL" sz="900" dirty="0" err="1"/>
              <a:t>graphs</a:t>
            </a:r>
            <a:r>
              <a:rPr lang="nl-NL" sz="900" dirty="0"/>
              <a:t> </a:t>
            </a:r>
            <a:r>
              <a:rPr lang="nl-NL" sz="900" dirty="0" err="1"/>
              <a:t>that</a:t>
            </a:r>
            <a:r>
              <a:rPr lang="nl-NL" sz="900" dirty="0"/>
              <a:t> are </a:t>
            </a:r>
            <a:r>
              <a:rPr lang="nl-NL" sz="900" dirty="0" err="1"/>
              <a:t>zoomable</a:t>
            </a:r>
            <a:r>
              <a:rPr lang="nl-NL" sz="900" dirty="0"/>
              <a:t> </a:t>
            </a:r>
            <a:r>
              <a:rPr lang="nl-NL" sz="900" dirty="0" err="1"/>
              <a:t>etc</a:t>
            </a:r>
            <a:r>
              <a:rPr lang="nl-NL" sz="900" dirty="0"/>
              <a:t> </a:t>
            </a:r>
            <a:r>
              <a:rPr lang="nl-NL" sz="900" dirty="0" err="1"/>
              <a:t>will</a:t>
            </a:r>
            <a:r>
              <a:rPr lang="nl-NL" sz="900" dirty="0"/>
              <a:t> have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opened</a:t>
            </a:r>
            <a:r>
              <a:rPr lang="nl-NL" sz="900" dirty="0"/>
              <a:t> </a:t>
            </a:r>
            <a:r>
              <a:rPr lang="nl-NL" sz="900" dirty="0" err="1"/>
              <a:t>with</a:t>
            </a:r>
            <a:r>
              <a:rPr lang="nl-NL" sz="900" dirty="0"/>
              <a:t> </a:t>
            </a:r>
            <a:r>
              <a:rPr lang="nl-NL" sz="900" dirty="0" err="1"/>
              <a:t>specific</a:t>
            </a:r>
            <a:r>
              <a:rPr lang="nl-NL" sz="900" dirty="0"/>
              <a:t> software.</a:t>
            </a:r>
          </a:p>
          <a:p>
            <a:r>
              <a:rPr lang="nl-NL" sz="900" dirty="0"/>
              <a:t>Q3. </a:t>
            </a:r>
            <a:r>
              <a:rPr lang="nl-NL" sz="900" dirty="0" err="1"/>
              <a:t>This</a:t>
            </a:r>
            <a:r>
              <a:rPr lang="nl-NL" sz="900" dirty="0"/>
              <a:t> software is </a:t>
            </a:r>
            <a:r>
              <a:rPr lang="nl-NL" sz="900" dirty="0" err="1"/>
              <a:t>called</a:t>
            </a:r>
            <a:r>
              <a:rPr lang="nl-NL" sz="900" dirty="0"/>
              <a:t> </a:t>
            </a:r>
            <a:r>
              <a:rPr lang="nl-NL" sz="900" dirty="0" err="1"/>
              <a:t>Mstrenova</a:t>
            </a:r>
            <a:r>
              <a:rPr lang="nl-NL" sz="900" dirty="0"/>
              <a:t> </a:t>
            </a:r>
            <a:r>
              <a:rPr lang="nl-NL" sz="900" dirty="0" err="1"/>
              <a:t>and</a:t>
            </a:r>
            <a:r>
              <a:rPr lang="nl-NL" sz="900" dirty="0"/>
              <a:t> </a:t>
            </a:r>
            <a:r>
              <a:rPr lang="nl-NL" sz="900" dirty="0" err="1"/>
              <a:t>this</a:t>
            </a:r>
            <a:r>
              <a:rPr lang="nl-NL" sz="900" dirty="0"/>
              <a:t> is </a:t>
            </a:r>
            <a:r>
              <a:rPr lang="nl-NL" sz="900" dirty="0" err="1"/>
              <a:t>not</a:t>
            </a:r>
            <a:r>
              <a:rPr lang="nl-NL" sz="900" dirty="0"/>
              <a:t> free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use</a:t>
            </a:r>
            <a:r>
              <a:rPr lang="nl-NL" sz="900" dirty="0"/>
              <a:t>. For </a:t>
            </a:r>
            <a:r>
              <a:rPr lang="nl-NL" sz="900" dirty="0" err="1"/>
              <a:t>people</a:t>
            </a:r>
            <a:r>
              <a:rPr lang="nl-NL" sz="900" dirty="0"/>
              <a:t> in </a:t>
            </a:r>
            <a:r>
              <a:rPr lang="nl-NL" sz="900" dirty="0" err="1"/>
              <a:t>related</a:t>
            </a:r>
            <a:r>
              <a:rPr lang="nl-NL" sz="900" dirty="0"/>
              <a:t> fields </a:t>
            </a:r>
            <a:r>
              <a:rPr lang="nl-NL" sz="900" dirty="0" err="1"/>
              <a:t>this</a:t>
            </a:r>
            <a:r>
              <a:rPr lang="nl-NL" sz="900" dirty="0"/>
              <a:t> is a common software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use</a:t>
            </a:r>
            <a:r>
              <a:rPr lang="nl-NL" sz="900" dirty="0"/>
              <a:t> </a:t>
            </a:r>
            <a:r>
              <a:rPr lang="nl-NL" sz="900" dirty="0" err="1"/>
              <a:t>however</a:t>
            </a:r>
            <a:r>
              <a:rPr lang="nl-NL" sz="900" dirty="0"/>
              <a:t>.</a:t>
            </a:r>
          </a:p>
          <a:p>
            <a:endParaRPr lang="nl-NL" dirty="0"/>
          </a:p>
        </p:txBody>
      </p:sp>
      <p:sp>
        <p:nvSpPr>
          <p:cNvPr id="30" name="Tijdelijke aanduiding voor tekst 29">
            <a:extLst>
              <a:ext uri="{FF2B5EF4-FFF2-40B4-BE49-F238E27FC236}">
                <a16:creationId xmlns:a16="http://schemas.microsoft.com/office/drawing/2014/main" id="{5E29CADD-6018-4AFB-ACCF-420C0FF850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sz="900"/>
              <a:t>Q1.</a:t>
            </a:r>
          </a:p>
          <a:p>
            <a:r>
              <a:rPr lang="nl-NL" sz="900"/>
              <a:t>Q2.</a:t>
            </a:r>
          </a:p>
          <a:p>
            <a:r>
              <a:rPr lang="nl-NL" sz="900"/>
              <a:t>Q3.</a:t>
            </a:r>
          </a:p>
          <a:p>
            <a:endParaRPr lang="nl-NL"/>
          </a:p>
        </p:txBody>
      </p: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097D16CA-219F-4A01-803B-A5EAB5B8997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2" name="Tijdelijke aanduiding voor tekst 31">
            <a:extLst>
              <a:ext uri="{FF2B5EF4-FFF2-40B4-BE49-F238E27FC236}">
                <a16:creationId xmlns:a16="http://schemas.microsoft.com/office/drawing/2014/main" id="{CC198D78-D35A-4A8B-BB62-A00471682F1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59BF41F9-80F5-4535-85BE-E553E12512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F3779D82-5E22-4E80-ADFA-70963F74F6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5F0C0992-9A9D-45EE-B9A5-B0CDFF75EB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8" name="Tijdelijke aanduiding voor tekst 27">
            <a:extLst>
              <a:ext uri="{FF2B5EF4-FFF2-40B4-BE49-F238E27FC236}">
                <a16:creationId xmlns:a16="http://schemas.microsoft.com/office/drawing/2014/main" id="{19B11F00-36EA-4310-A7C5-447C47A3CC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1384D74-099E-446D-B18A-2A9262EA2E3F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3F77636-3E24-48AE-A429-B9F87622F4F4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DFA9F2-DD70-26C3-BC43-DB8D162D569C}"/>
              </a:ext>
            </a:extLst>
          </p:cNvPr>
          <p:cNvGrpSpPr/>
          <p:nvPr/>
        </p:nvGrpSpPr>
        <p:grpSpPr>
          <a:xfrm>
            <a:off x="3861231" y="724941"/>
            <a:ext cx="1289022" cy="1097169"/>
            <a:chOff x="989433" y="658037"/>
            <a:chExt cx="1289022" cy="1097169"/>
          </a:xfrm>
        </p:grpSpPr>
        <p:sp>
          <p:nvSpPr>
            <p:cNvPr id="4" name="Isosceles Triangle 71">
              <a:extLst>
                <a:ext uri="{FF2B5EF4-FFF2-40B4-BE49-F238E27FC236}">
                  <a16:creationId xmlns:a16="http://schemas.microsoft.com/office/drawing/2014/main" id="{2A7FFC96-ED60-AA96-A2E8-4B4B3D2BCC2F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72">
              <a:extLst>
                <a:ext uri="{FF2B5EF4-FFF2-40B4-BE49-F238E27FC236}">
                  <a16:creationId xmlns:a16="http://schemas.microsoft.com/office/drawing/2014/main" id="{434C944E-FBAB-85BD-FF6F-0E5669E813CC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Don’t forget to do this</a:t>
              </a:r>
            </a:p>
          </p:txBody>
        </p:sp>
      </p:grpSp>
      <p:sp>
        <p:nvSpPr>
          <p:cNvPr id="6" name="Tijdelijke aanduiding voor tekst 25">
            <a:extLst>
              <a:ext uri="{FF2B5EF4-FFF2-40B4-BE49-F238E27FC236}">
                <a16:creationId xmlns:a16="http://schemas.microsoft.com/office/drawing/2014/main" id="{506FD066-403B-A455-7619-82FD29FF8409}"/>
              </a:ext>
            </a:extLst>
          </p:cNvPr>
          <p:cNvSpPr txBox="1">
            <a:spLocks/>
          </p:cNvSpPr>
          <p:nvPr/>
        </p:nvSpPr>
        <p:spPr>
          <a:xfrm>
            <a:off x="4180186" y="4427307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Alternative ways of visualizing the same derived graph previously created. E.g. bar chart, pie chart, line chart, 3d plot etc. Same analysed data, but different visualization.</a:t>
            </a:r>
            <a:endParaRPr lang="nl-NL" dirty="0"/>
          </a:p>
        </p:txBody>
      </p:sp>
      <p:sp>
        <p:nvSpPr>
          <p:cNvPr id="7" name="Tijdelijke aanduiding voor tekst 24">
            <a:extLst>
              <a:ext uri="{FF2B5EF4-FFF2-40B4-BE49-F238E27FC236}">
                <a16:creationId xmlns:a16="http://schemas.microsoft.com/office/drawing/2014/main" id="{E926218E-A4A6-0EF7-B116-516A7C01376E}"/>
              </a:ext>
            </a:extLst>
          </p:cNvPr>
          <p:cNvSpPr txBox="1">
            <a:spLocks/>
          </p:cNvSpPr>
          <p:nvPr/>
        </p:nvSpPr>
        <p:spPr>
          <a:xfrm>
            <a:off x="4180186" y="2954564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GC, NMR, UV vis data converted into quantifiable measures through a.o. calibration curves. E.g. of conversion, concentrations obtained etc.</a:t>
            </a:r>
            <a:endParaRPr lang="nl-NL" dirty="0"/>
          </a:p>
        </p:txBody>
      </p:sp>
      <p:sp>
        <p:nvSpPr>
          <p:cNvPr id="8" name="Tijdelijke aanduiding voor tekst 23">
            <a:extLst>
              <a:ext uri="{FF2B5EF4-FFF2-40B4-BE49-F238E27FC236}">
                <a16:creationId xmlns:a16="http://schemas.microsoft.com/office/drawing/2014/main" id="{4D070D28-BD01-6B1F-E04E-874AD3951BA9}"/>
              </a:ext>
            </a:extLst>
          </p:cNvPr>
          <p:cNvSpPr txBox="1">
            <a:spLocks/>
          </p:cNvSpPr>
          <p:nvPr/>
        </p:nvSpPr>
        <p:spPr>
          <a:xfrm>
            <a:off x="4180187" y="1529672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Annotated NMR figures, annotated SDS PAGE gels. Still use the raw data file, but with an added description of what is seen.</a:t>
            </a:r>
            <a:endParaRPr lang="nl-NL" dirty="0"/>
          </a:p>
        </p:txBody>
      </p:sp>
      <p:sp>
        <p:nvSpPr>
          <p:cNvPr id="9" name="Tijdelijke aanduiding voor tekst 19">
            <a:extLst>
              <a:ext uri="{FF2B5EF4-FFF2-40B4-BE49-F238E27FC236}">
                <a16:creationId xmlns:a16="http://schemas.microsoft.com/office/drawing/2014/main" id="{22567168-8FF8-0EB4-0A38-B7D6D7F5A9C1}"/>
              </a:ext>
            </a:extLst>
          </p:cNvPr>
          <p:cNvSpPr txBox="1">
            <a:spLocks/>
          </p:cNvSpPr>
          <p:nvPr/>
        </p:nvSpPr>
        <p:spPr>
          <a:xfrm>
            <a:off x="2689977" y="1663233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Annotated experimental data</a:t>
            </a:r>
            <a:endParaRPr lang="nl-NL" dirty="0"/>
          </a:p>
        </p:txBody>
      </p:sp>
      <p:sp>
        <p:nvSpPr>
          <p:cNvPr id="10" name="Right Arrow 49">
            <a:extLst>
              <a:ext uri="{FF2B5EF4-FFF2-40B4-BE49-F238E27FC236}">
                <a16:creationId xmlns:a16="http://schemas.microsoft.com/office/drawing/2014/main" id="{992BE4C0-69B2-C057-2520-AF3D612DECF7}"/>
              </a:ext>
            </a:extLst>
          </p:cNvPr>
          <p:cNvSpPr/>
          <p:nvPr/>
        </p:nvSpPr>
        <p:spPr>
          <a:xfrm>
            <a:off x="907406" y="1755206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11" name="Right Arrow 46">
            <a:extLst>
              <a:ext uri="{FF2B5EF4-FFF2-40B4-BE49-F238E27FC236}">
                <a16:creationId xmlns:a16="http://schemas.microsoft.com/office/drawing/2014/main" id="{1FF3B87E-21D4-1AAD-A196-1CB7FE0CD744}"/>
              </a:ext>
            </a:extLst>
          </p:cNvPr>
          <p:cNvSpPr/>
          <p:nvPr/>
        </p:nvSpPr>
        <p:spPr>
          <a:xfrm>
            <a:off x="907406" y="31709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12" name="Right Arrow 46">
            <a:extLst>
              <a:ext uri="{FF2B5EF4-FFF2-40B4-BE49-F238E27FC236}">
                <a16:creationId xmlns:a16="http://schemas.microsoft.com/office/drawing/2014/main" id="{DE758DB5-E079-D956-366F-EFCA8A6A4D7A}"/>
              </a:ext>
            </a:extLst>
          </p:cNvPr>
          <p:cNvSpPr/>
          <p:nvPr/>
        </p:nvSpPr>
        <p:spPr>
          <a:xfrm>
            <a:off x="907406" y="469430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21D770-BACE-71CC-3D3A-C1830E109878}"/>
              </a:ext>
            </a:extLst>
          </p:cNvPr>
          <p:cNvGrpSpPr/>
          <p:nvPr/>
        </p:nvGrpSpPr>
        <p:grpSpPr>
          <a:xfrm>
            <a:off x="3738212" y="3698483"/>
            <a:ext cx="1289022" cy="1097169"/>
            <a:chOff x="989433" y="658037"/>
            <a:chExt cx="1289022" cy="1097169"/>
          </a:xfrm>
        </p:grpSpPr>
        <p:sp>
          <p:nvSpPr>
            <p:cNvPr id="14" name="Isosceles Triangle 71">
              <a:extLst>
                <a:ext uri="{FF2B5EF4-FFF2-40B4-BE49-F238E27FC236}">
                  <a16:creationId xmlns:a16="http://schemas.microsoft.com/office/drawing/2014/main" id="{54B0BA03-CE0F-E3C5-A72E-311109DA1688}"/>
                </a:ext>
              </a:extLst>
            </p:cNvPr>
            <p:cNvSpPr/>
            <p:nvPr/>
          </p:nvSpPr>
          <p:spPr>
            <a:xfrm rot="5400000">
              <a:off x="1130719" y="607471"/>
              <a:ext cx="1097169" cy="1198302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72">
              <a:extLst>
                <a:ext uri="{FF2B5EF4-FFF2-40B4-BE49-F238E27FC236}">
                  <a16:creationId xmlns:a16="http://schemas.microsoft.com/office/drawing/2014/main" id="{751272B9-204D-6E58-C07B-1A8D1FDB7FED}"/>
                </a:ext>
              </a:extLst>
            </p:cNvPr>
            <p:cNvSpPr txBox="1"/>
            <p:nvPr/>
          </p:nvSpPr>
          <p:spPr>
            <a:xfrm>
              <a:off x="989433" y="999411"/>
              <a:ext cx="1250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Group/label correctly</a:t>
              </a:r>
            </a:p>
          </p:txBody>
        </p:sp>
      </p:grpSp>
      <p:sp>
        <p:nvSpPr>
          <p:cNvPr id="16" name="Tijdelijke aanduiding voor tekst 20">
            <a:extLst>
              <a:ext uri="{FF2B5EF4-FFF2-40B4-BE49-F238E27FC236}">
                <a16:creationId xmlns:a16="http://schemas.microsoft.com/office/drawing/2014/main" id="{82B93B4E-EF5C-439C-D69C-A44543CAF231}"/>
              </a:ext>
            </a:extLst>
          </p:cNvPr>
          <p:cNvSpPr txBox="1">
            <a:spLocks/>
          </p:cNvSpPr>
          <p:nvPr/>
        </p:nvSpPr>
        <p:spPr>
          <a:xfrm>
            <a:off x="2689977" y="3101059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Derived graphs</a:t>
            </a:r>
            <a:endParaRPr lang="nl-NL" dirty="0"/>
          </a:p>
        </p:txBody>
      </p:sp>
      <p:sp>
        <p:nvSpPr>
          <p:cNvPr id="17" name="Tijdelijke aanduiding voor tekst 21">
            <a:extLst>
              <a:ext uri="{FF2B5EF4-FFF2-40B4-BE49-F238E27FC236}">
                <a16:creationId xmlns:a16="http://schemas.microsoft.com/office/drawing/2014/main" id="{4A6DA7AD-6BEE-1453-47E8-46045B2B7A56}"/>
              </a:ext>
            </a:extLst>
          </p:cNvPr>
          <p:cNvSpPr txBox="1">
            <a:spLocks/>
          </p:cNvSpPr>
          <p:nvPr/>
        </p:nvSpPr>
        <p:spPr>
          <a:xfrm>
            <a:off x="2689977" y="4602331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Data visualizations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511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873FD13-CEBE-4F11-B2A2-57A41506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5</a:t>
            </a:fld>
            <a:endParaRPr lang="nl-NL"/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8EB1D9C8-3A63-4D58-862F-1958419D270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 The research </a:t>
            </a:r>
            <a:r>
              <a:rPr lang="nl-NL" sz="900" dirty="0" err="1"/>
              <a:t>group</a:t>
            </a:r>
            <a:r>
              <a:rPr lang="nl-NL" sz="900" dirty="0"/>
              <a:t> of </a:t>
            </a:r>
            <a:r>
              <a:rPr lang="nl-NL" sz="900" dirty="0" err="1"/>
              <a:t>my</a:t>
            </a:r>
            <a:r>
              <a:rPr lang="nl-NL" sz="900" dirty="0"/>
              <a:t> PI </a:t>
            </a:r>
            <a:r>
              <a:rPr lang="nl-NL" sz="900" dirty="0" err="1"/>
              <a:t>that</a:t>
            </a:r>
            <a:r>
              <a:rPr lang="nl-NL" sz="900" dirty="0"/>
              <a:t> </a:t>
            </a:r>
            <a:r>
              <a:rPr lang="nl-NL" sz="900" dirty="0" err="1"/>
              <a:t>works</a:t>
            </a:r>
            <a:r>
              <a:rPr lang="nl-NL" sz="900" dirty="0"/>
              <a:t> on </a:t>
            </a:r>
            <a:r>
              <a:rPr lang="nl-NL" sz="900" dirty="0" err="1"/>
              <a:t>the</a:t>
            </a:r>
            <a:r>
              <a:rPr lang="nl-NL" sz="900" dirty="0"/>
              <a:t> </a:t>
            </a:r>
            <a:r>
              <a:rPr lang="nl-NL" sz="900" dirty="0" err="1"/>
              <a:t>same</a:t>
            </a:r>
            <a:r>
              <a:rPr lang="nl-NL" sz="900" dirty="0"/>
              <a:t> overall project.</a:t>
            </a:r>
          </a:p>
          <a:p>
            <a:pPr marL="0" indent="0">
              <a:buNone/>
            </a:pPr>
            <a:r>
              <a:rPr lang="nl-NL" sz="900" dirty="0"/>
              <a:t>Q2. The U: project drive.</a:t>
            </a:r>
          </a:p>
          <a:p>
            <a:pPr marL="0" indent="0">
              <a:buNone/>
            </a:pPr>
            <a:r>
              <a:rPr lang="nl-NL" sz="900" dirty="0"/>
              <a:t>Q3. </a:t>
            </a:r>
            <a:r>
              <a:rPr lang="nl-NL" sz="900" dirty="0" err="1"/>
              <a:t>Restricted</a:t>
            </a:r>
            <a:r>
              <a:rPr lang="nl-NL" sz="900" dirty="0"/>
              <a:t> access: </a:t>
            </a:r>
            <a:r>
              <a:rPr lang="nl-NL" sz="900" dirty="0" err="1"/>
              <a:t>Components</a:t>
            </a:r>
            <a:r>
              <a:rPr lang="nl-NL" sz="900" dirty="0"/>
              <a:t>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shared as part of </a:t>
            </a:r>
            <a:r>
              <a:rPr lang="nl-NL" sz="900" dirty="0" err="1"/>
              <a:t>publications</a:t>
            </a:r>
            <a:r>
              <a:rPr lang="nl-NL" sz="900" dirty="0"/>
              <a:t>, </a:t>
            </a:r>
            <a:r>
              <a:rPr lang="nl-NL" sz="900" dirty="0" err="1"/>
              <a:t>while</a:t>
            </a:r>
            <a:r>
              <a:rPr lang="nl-NL" sz="900" dirty="0"/>
              <a:t> </a:t>
            </a:r>
            <a:r>
              <a:rPr lang="nl-NL" sz="900" dirty="0" err="1"/>
              <a:t>the</a:t>
            </a:r>
            <a:r>
              <a:rPr lang="nl-NL" sz="900" dirty="0"/>
              <a:t> rest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restricted</a:t>
            </a:r>
            <a:r>
              <a:rPr lang="nl-NL" sz="900" dirty="0"/>
              <a:t> </a:t>
            </a:r>
            <a:r>
              <a:rPr lang="nl-NL" sz="900" dirty="0" err="1"/>
              <a:t>to</a:t>
            </a:r>
            <a:r>
              <a:rPr lang="nl-NL" sz="900" dirty="0"/>
              <a:t> </a:t>
            </a:r>
            <a:r>
              <a:rPr lang="nl-NL" sz="900" dirty="0" err="1"/>
              <a:t>future</a:t>
            </a:r>
            <a:r>
              <a:rPr lang="nl-NL" sz="900" dirty="0"/>
              <a:t> members of </a:t>
            </a:r>
            <a:r>
              <a:rPr lang="nl-NL" sz="900" dirty="0" err="1"/>
              <a:t>the</a:t>
            </a:r>
            <a:r>
              <a:rPr lang="nl-NL" sz="900" dirty="0"/>
              <a:t> lab.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5918D95-A5AF-4ED3-BD93-622325ECD83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Q1.*For access these </a:t>
            </a:r>
            <a:r>
              <a:rPr lang="nl-NL" sz="900" dirty="0" err="1"/>
              <a:t>considerations</a:t>
            </a:r>
            <a:r>
              <a:rPr lang="nl-NL" sz="900" dirty="0"/>
              <a:t> </a:t>
            </a:r>
            <a:r>
              <a:rPr lang="nl-NL" sz="900" dirty="0" err="1"/>
              <a:t>hold</a:t>
            </a:r>
            <a:r>
              <a:rPr lang="nl-NL" sz="900" dirty="0"/>
              <a:t> </a:t>
            </a:r>
            <a:r>
              <a:rPr lang="nl-NL" sz="900" dirty="0" err="1"/>
              <a:t>for</a:t>
            </a:r>
            <a:r>
              <a:rPr lang="nl-NL" sz="900" dirty="0"/>
              <a:t> </a:t>
            </a:r>
            <a:r>
              <a:rPr lang="nl-NL" sz="900" dirty="0" err="1"/>
              <a:t>all</a:t>
            </a:r>
            <a:r>
              <a:rPr lang="nl-NL" sz="900" dirty="0"/>
              <a:t> different datasets*</a:t>
            </a:r>
          </a:p>
          <a:p>
            <a:pPr marL="0" indent="0">
              <a:buNone/>
            </a:pPr>
            <a:r>
              <a:rPr lang="nl-NL" sz="900" dirty="0"/>
              <a:t>Q2.</a:t>
            </a:r>
          </a:p>
          <a:p>
            <a:pPr marL="0" indent="0">
              <a:buNone/>
            </a:pPr>
            <a:r>
              <a:rPr lang="nl-NL" sz="900" dirty="0"/>
              <a:t>Q3.</a:t>
            </a:r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E337EA31-AFDC-46A3-8620-01EBE89366F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/>
              <a:t>Q1.</a:t>
            </a:r>
          </a:p>
          <a:p>
            <a:pPr marL="0" indent="0">
              <a:buNone/>
            </a:pPr>
            <a:r>
              <a:rPr lang="nl-NL" sz="900"/>
              <a:t>Q2.</a:t>
            </a:r>
          </a:p>
          <a:p>
            <a:pPr marL="0" indent="0">
              <a:buNone/>
            </a:pPr>
            <a:r>
              <a:rPr lang="nl-NL" sz="900"/>
              <a:t>Q3.</a:t>
            </a:r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8611CE74-ED82-4B2C-9190-4DA24482D5E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FB9155C9-A5A1-4299-BA14-FF9C3BB34B7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7428F217-1329-4FE0-8346-03AC2A0975F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F87590B-F820-4595-B2E5-701B2D001A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013F8CA7-4CE2-44EF-B0D2-5345CE62E8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F66B9D09-4575-440F-807F-EB914972C4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505B27A-2CA8-4140-B2E7-792DDB59F51A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E53A4C6-B14E-44E4-BA1B-BF1918A0643D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8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4DB399CB-FBBD-4C7D-9E70-DFA7FF14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6</a:t>
            </a:fld>
            <a:endParaRPr lang="nl-NL"/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FE4905C8-4DFC-4C0B-BD21-1DF9A04120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98089" y="1621112"/>
            <a:ext cx="3855684" cy="1268392"/>
          </a:xfrm>
        </p:spPr>
        <p:txBody>
          <a:bodyPr/>
          <a:lstStyle/>
          <a:p>
            <a:pPr marL="0" indent="0">
              <a:buNone/>
            </a:pPr>
            <a:r>
              <a:rPr lang="nl-NL" sz="900" dirty="0"/>
              <a:t>Q1. </a:t>
            </a:r>
            <a:r>
              <a:rPr lang="nl-NL" sz="900" dirty="0" err="1"/>
              <a:t>All</a:t>
            </a:r>
            <a:r>
              <a:rPr lang="nl-NL" sz="900" dirty="0"/>
              <a:t> data part of </a:t>
            </a:r>
            <a:r>
              <a:rPr lang="nl-NL" sz="900" dirty="0" err="1"/>
              <a:t>publications</a:t>
            </a:r>
            <a:r>
              <a:rPr lang="nl-NL" sz="900" dirty="0"/>
              <a:t> </a:t>
            </a:r>
            <a:r>
              <a:rPr lang="nl-NL" sz="900" dirty="0" err="1"/>
              <a:t>can</a:t>
            </a:r>
            <a:r>
              <a:rPr lang="nl-NL" sz="900" dirty="0"/>
              <a:t> </a:t>
            </a:r>
            <a:r>
              <a:rPr lang="nl-NL" sz="900" dirty="0" err="1"/>
              <a:t>be</a:t>
            </a:r>
            <a:r>
              <a:rPr lang="nl-NL" sz="900" dirty="0"/>
              <a:t> </a:t>
            </a:r>
            <a:r>
              <a:rPr lang="nl-NL" sz="900" dirty="0" err="1"/>
              <a:t>published</a:t>
            </a:r>
            <a:r>
              <a:rPr lang="nl-NL" sz="900" dirty="0"/>
              <a:t> in </a:t>
            </a:r>
            <a:r>
              <a:rPr lang="nl-NL" sz="900" dirty="0" err="1"/>
              <a:t>the</a:t>
            </a:r>
            <a:r>
              <a:rPr lang="nl-NL" sz="900" dirty="0"/>
              <a:t> 4TU data </a:t>
            </a:r>
            <a:r>
              <a:rPr lang="nl-NL" sz="900" dirty="0" err="1"/>
              <a:t>repository</a:t>
            </a:r>
            <a:r>
              <a:rPr lang="nl-NL" sz="900" dirty="0"/>
              <a:t>. My data </a:t>
            </a:r>
            <a:r>
              <a:rPr lang="nl-NL" sz="900" dirty="0" err="1"/>
              <a:t>will</a:t>
            </a:r>
            <a:r>
              <a:rPr lang="nl-NL" sz="900" dirty="0"/>
              <a:t> </a:t>
            </a:r>
            <a:r>
              <a:rPr lang="nl-NL" sz="900" dirty="0" err="1"/>
              <a:t>likely</a:t>
            </a:r>
            <a:r>
              <a:rPr lang="nl-NL" sz="900" dirty="0"/>
              <a:t> </a:t>
            </a:r>
            <a:r>
              <a:rPr lang="nl-NL" sz="900" dirty="0" err="1"/>
              <a:t>not</a:t>
            </a:r>
            <a:r>
              <a:rPr lang="nl-NL" sz="900" dirty="0"/>
              <a:t> </a:t>
            </a:r>
            <a:r>
              <a:rPr lang="nl-NL" sz="900" dirty="0" err="1"/>
              <a:t>exceed</a:t>
            </a:r>
            <a:r>
              <a:rPr lang="nl-NL" sz="900" dirty="0"/>
              <a:t> 1 TB.</a:t>
            </a:r>
          </a:p>
          <a:p>
            <a:pPr marL="0" indent="0">
              <a:buNone/>
            </a:pPr>
            <a:r>
              <a:rPr lang="nl-NL" sz="900" dirty="0"/>
              <a:t>Q2. -</a:t>
            </a:r>
          </a:p>
          <a:p>
            <a:pPr marL="0" indent="0">
              <a:buNone/>
            </a:pPr>
            <a:r>
              <a:rPr lang="nl-NL" sz="900" dirty="0"/>
              <a:t>Q3. –</a:t>
            </a:r>
          </a:p>
          <a:p>
            <a:pPr marL="0" indent="0">
              <a:buNone/>
            </a:pPr>
            <a:r>
              <a:rPr lang="nl-NL" sz="900" dirty="0"/>
              <a:t>Q4. Yes, 4TU </a:t>
            </a:r>
            <a:r>
              <a:rPr lang="nl-NL" sz="900" dirty="0" err="1"/>
              <a:t>provides</a:t>
            </a:r>
            <a:r>
              <a:rPr lang="nl-NL" sz="900" dirty="0"/>
              <a:t> a DOI. It </a:t>
            </a:r>
            <a:r>
              <a:rPr lang="nl-NL" sz="900" dirty="0" err="1"/>
              <a:t>allows</a:t>
            </a:r>
            <a:r>
              <a:rPr lang="nl-NL" sz="900" dirty="0"/>
              <a:t> </a:t>
            </a:r>
            <a:r>
              <a:rPr lang="nl-NL" sz="900" dirty="0" err="1"/>
              <a:t>licensing</a:t>
            </a:r>
            <a:r>
              <a:rPr lang="nl-NL" sz="900" dirty="0"/>
              <a:t> </a:t>
            </a:r>
            <a:r>
              <a:rPr lang="nl-NL" sz="900" dirty="0" err="1"/>
              <a:t>and</a:t>
            </a:r>
            <a:r>
              <a:rPr lang="nl-NL" sz="900" dirty="0"/>
              <a:t> I </a:t>
            </a:r>
            <a:r>
              <a:rPr lang="nl-NL" sz="900" dirty="0" err="1"/>
              <a:t>would</a:t>
            </a:r>
            <a:r>
              <a:rPr lang="nl-NL" sz="900" dirty="0"/>
              <a:t> most </a:t>
            </a:r>
            <a:r>
              <a:rPr lang="nl-NL" sz="900" dirty="0" err="1"/>
              <a:t>likely</a:t>
            </a:r>
            <a:r>
              <a:rPr lang="nl-NL" sz="900" dirty="0"/>
              <a:t> </a:t>
            </a:r>
            <a:r>
              <a:rPr lang="nl-NL" sz="900" dirty="0" err="1"/>
              <a:t>use</a:t>
            </a:r>
            <a:r>
              <a:rPr lang="nl-NL" sz="900" dirty="0"/>
              <a:t> CC BY 4.0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BFC54975-777E-4174-8CCF-0C806706DE0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 dirty="0"/>
              <a:t>Q1.</a:t>
            </a:r>
          </a:p>
          <a:p>
            <a:pPr marL="0" indent="0">
              <a:buNone/>
            </a:pPr>
            <a:r>
              <a:rPr lang="nl-NL" sz="900" dirty="0"/>
              <a:t>Q2.</a:t>
            </a:r>
          </a:p>
          <a:p>
            <a:pPr marL="0" indent="0">
              <a:buNone/>
            </a:pPr>
            <a:r>
              <a:rPr lang="nl-NL" sz="900" dirty="0"/>
              <a:t>Q3.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F9ACDE20-79DF-467D-8746-874A6F8EF54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900"/>
              <a:t>Q1.</a:t>
            </a:r>
          </a:p>
          <a:p>
            <a:pPr marL="0" indent="0">
              <a:buNone/>
            </a:pPr>
            <a:r>
              <a:rPr lang="nl-NL" sz="900"/>
              <a:t>Q2.</a:t>
            </a:r>
          </a:p>
          <a:p>
            <a:pPr marL="0" indent="0">
              <a:buNone/>
            </a:pPr>
            <a:r>
              <a:rPr lang="nl-NL" sz="900"/>
              <a:t>Q3.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376BA5E8-4A2A-4FA0-9B52-4519C238CA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D631FE12-A885-44F5-9396-DD665631AB1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7A28C47A-7FA8-4DB6-9A8C-794CF69E13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2F98BE11-DC6B-45E2-BBD0-98ECFBB90A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CF05D490-973D-4082-8197-4A08D61FD8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id="{3811C216-3B64-4983-AA0B-B626D94F552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CD9ED45-1B56-4FD7-B0B7-F389E5D115B4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8232D59-D107-46CA-B001-2B7D8D79111D}"/>
              </a:ext>
            </a:extLst>
          </p:cNvPr>
          <p:cNvSpPr txBox="1">
            <a:spLocks/>
          </p:cNvSpPr>
          <p:nvPr/>
        </p:nvSpPr>
        <p:spPr>
          <a:xfrm>
            <a:off x="7354759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1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71">
            <a:extLst>
              <a:ext uri="{FF2B5EF4-FFF2-40B4-BE49-F238E27FC236}">
                <a16:creationId xmlns:a16="http://schemas.microsoft.com/office/drawing/2014/main" id="{EFB833D1-0188-4348-8FE3-C76EF7392739}"/>
              </a:ext>
            </a:extLst>
          </p:cNvPr>
          <p:cNvSpPr/>
          <p:nvPr/>
        </p:nvSpPr>
        <p:spPr>
          <a:xfrm rot="5400000">
            <a:off x="8507100" y="-25394"/>
            <a:ext cx="1097169" cy="1198302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ijdelijke aanduiding voor dianummer 67">
            <a:extLst>
              <a:ext uri="{FF2B5EF4-FFF2-40B4-BE49-F238E27FC236}">
                <a16:creationId xmlns:a16="http://schemas.microsoft.com/office/drawing/2014/main" id="{73AA4B89-039E-4A12-891B-ACE9B9D4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7</a:t>
            </a:fld>
            <a:endParaRPr lang="nl-NL"/>
          </a:p>
        </p:txBody>
      </p:sp>
      <p:sp>
        <p:nvSpPr>
          <p:cNvPr id="55" name="Right Arrow 52">
            <a:extLst>
              <a:ext uri="{FF2B5EF4-FFF2-40B4-BE49-F238E27FC236}">
                <a16:creationId xmlns:a16="http://schemas.microsoft.com/office/drawing/2014/main" id="{FBFEF265-29A5-4DD3-8B11-F229C0984D7B}"/>
              </a:ext>
            </a:extLst>
          </p:cNvPr>
          <p:cNvSpPr/>
          <p:nvPr/>
        </p:nvSpPr>
        <p:spPr>
          <a:xfrm>
            <a:off x="4010133" y="21487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Anonymize</a:t>
            </a:r>
          </a:p>
        </p:txBody>
      </p:sp>
      <p:sp>
        <p:nvSpPr>
          <p:cNvPr id="56" name="Right Arrow 49">
            <a:extLst>
              <a:ext uri="{FF2B5EF4-FFF2-40B4-BE49-F238E27FC236}">
                <a16:creationId xmlns:a16="http://schemas.microsoft.com/office/drawing/2014/main" id="{631F9BA4-58CF-44E0-952A-FB82DDEC35E6}"/>
              </a:ext>
            </a:extLst>
          </p:cNvPr>
          <p:cNvSpPr/>
          <p:nvPr/>
        </p:nvSpPr>
        <p:spPr>
          <a:xfrm>
            <a:off x="3972340" y="131668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57" name="Right Arrow 46">
            <a:extLst>
              <a:ext uri="{FF2B5EF4-FFF2-40B4-BE49-F238E27FC236}">
                <a16:creationId xmlns:a16="http://schemas.microsoft.com/office/drawing/2014/main" id="{7823ACDD-88D0-4361-94E2-4D16B68C32AB}"/>
              </a:ext>
            </a:extLst>
          </p:cNvPr>
          <p:cNvSpPr/>
          <p:nvPr/>
        </p:nvSpPr>
        <p:spPr>
          <a:xfrm>
            <a:off x="2653298" y="378403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60" name="Right Arrow 61">
            <a:extLst>
              <a:ext uri="{FF2B5EF4-FFF2-40B4-BE49-F238E27FC236}">
                <a16:creationId xmlns:a16="http://schemas.microsoft.com/office/drawing/2014/main" id="{E72C7BD5-7FA7-4F11-9D68-43AA168B0A71}"/>
              </a:ext>
            </a:extLst>
          </p:cNvPr>
          <p:cNvSpPr/>
          <p:nvPr/>
        </p:nvSpPr>
        <p:spPr>
          <a:xfrm>
            <a:off x="2654047" y="298855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61" name="Right Arrow 58">
            <a:extLst>
              <a:ext uri="{FF2B5EF4-FFF2-40B4-BE49-F238E27FC236}">
                <a16:creationId xmlns:a16="http://schemas.microsoft.com/office/drawing/2014/main" id="{13EA4DAB-A308-4297-9AAE-CE65A882991E}"/>
              </a:ext>
            </a:extLst>
          </p:cNvPr>
          <p:cNvSpPr/>
          <p:nvPr/>
        </p:nvSpPr>
        <p:spPr>
          <a:xfrm>
            <a:off x="2653795" y="213948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Transcribe</a:t>
            </a:r>
          </a:p>
        </p:txBody>
      </p:sp>
      <p:sp>
        <p:nvSpPr>
          <p:cNvPr id="62" name="Right Arrow 55">
            <a:extLst>
              <a:ext uri="{FF2B5EF4-FFF2-40B4-BE49-F238E27FC236}">
                <a16:creationId xmlns:a16="http://schemas.microsoft.com/office/drawing/2014/main" id="{C2F92C5F-788D-424F-BCAB-4B2E45506F92}"/>
              </a:ext>
            </a:extLst>
          </p:cNvPr>
          <p:cNvSpPr/>
          <p:nvPr/>
        </p:nvSpPr>
        <p:spPr>
          <a:xfrm>
            <a:off x="2653795" y="130974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63" name="Right Arrow 43">
            <a:extLst>
              <a:ext uri="{FF2B5EF4-FFF2-40B4-BE49-F238E27FC236}">
                <a16:creationId xmlns:a16="http://schemas.microsoft.com/office/drawing/2014/main" id="{BD36FDEE-EF21-443F-AB7C-53A450F52829}"/>
              </a:ext>
            </a:extLst>
          </p:cNvPr>
          <p:cNvSpPr/>
          <p:nvPr/>
        </p:nvSpPr>
        <p:spPr>
          <a:xfrm>
            <a:off x="1322719" y="37562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64" name="Right Arrow 40">
            <a:extLst>
              <a:ext uri="{FF2B5EF4-FFF2-40B4-BE49-F238E27FC236}">
                <a16:creationId xmlns:a16="http://schemas.microsoft.com/office/drawing/2014/main" id="{916FAEAD-1B9A-4864-B9AF-0DB50059CE96}"/>
              </a:ext>
            </a:extLst>
          </p:cNvPr>
          <p:cNvSpPr/>
          <p:nvPr/>
        </p:nvSpPr>
        <p:spPr>
          <a:xfrm>
            <a:off x="1322719" y="293827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Pseudo-anonymize</a:t>
            </a:r>
          </a:p>
        </p:txBody>
      </p:sp>
      <p:grpSp>
        <p:nvGrpSpPr>
          <p:cNvPr id="66" name="Group 98">
            <a:extLst>
              <a:ext uri="{FF2B5EF4-FFF2-40B4-BE49-F238E27FC236}">
                <a16:creationId xmlns:a16="http://schemas.microsoft.com/office/drawing/2014/main" id="{3D83B16F-BBC4-48E7-8F55-DC666F716695}"/>
              </a:ext>
            </a:extLst>
          </p:cNvPr>
          <p:cNvGrpSpPr/>
          <p:nvPr/>
        </p:nvGrpSpPr>
        <p:grpSpPr>
          <a:xfrm>
            <a:off x="9768269" y="3849802"/>
            <a:ext cx="1296148" cy="1097169"/>
            <a:chOff x="5577229" y="2537720"/>
            <a:chExt cx="1421560" cy="1097169"/>
          </a:xfrm>
          <a:solidFill>
            <a:srgbClr val="AC5454"/>
          </a:solidFill>
        </p:grpSpPr>
        <p:sp>
          <p:nvSpPr>
            <p:cNvPr id="69" name="Isosceles Triangle 99">
              <a:extLst>
                <a:ext uri="{FF2B5EF4-FFF2-40B4-BE49-F238E27FC236}">
                  <a16:creationId xmlns:a16="http://schemas.microsoft.com/office/drawing/2014/main" id="{25CA7D38-A5A0-446F-A1E6-A66BCD06C9BE}"/>
                </a:ext>
              </a:extLst>
            </p:cNvPr>
            <p:cNvSpPr/>
            <p:nvPr/>
          </p:nvSpPr>
          <p:spPr>
            <a:xfrm rot="5400000">
              <a:off x="5730010" y="2429182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100">
              <a:extLst>
                <a:ext uri="{FF2B5EF4-FFF2-40B4-BE49-F238E27FC236}">
                  <a16:creationId xmlns:a16="http://schemas.microsoft.com/office/drawing/2014/main" id="{8CDE1BDF-793A-48D4-A8AF-3A9865E15BE6}"/>
                </a:ext>
              </a:extLst>
            </p:cNvPr>
            <p:cNvSpPr txBox="1"/>
            <p:nvPr/>
          </p:nvSpPr>
          <p:spPr>
            <a:xfrm>
              <a:off x="5577229" y="2928647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1" name="Right Arrow 37">
            <a:extLst>
              <a:ext uri="{FF2B5EF4-FFF2-40B4-BE49-F238E27FC236}">
                <a16:creationId xmlns:a16="http://schemas.microsoft.com/office/drawing/2014/main" id="{134B7DE0-8772-4C1D-B726-07EE11A4CDE4}"/>
              </a:ext>
            </a:extLst>
          </p:cNvPr>
          <p:cNvSpPr/>
          <p:nvPr/>
        </p:nvSpPr>
        <p:spPr>
          <a:xfrm>
            <a:off x="1297213" y="211542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72" name="Right Arrow 32">
            <a:extLst>
              <a:ext uri="{FF2B5EF4-FFF2-40B4-BE49-F238E27FC236}">
                <a16:creationId xmlns:a16="http://schemas.microsoft.com/office/drawing/2014/main" id="{6B60EB7A-2CC3-4D09-A207-3A5C25F9C296}"/>
              </a:ext>
            </a:extLst>
          </p:cNvPr>
          <p:cNvSpPr/>
          <p:nvPr/>
        </p:nvSpPr>
        <p:spPr>
          <a:xfrm>
            <a:off x="1297213" y="12925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grpSp>
        <p:nvGrpSpPr>
          <p:cNvPr id="73" name="Group 9">
            <a:extLst>
              <a:ext uri="{FF2B5EF4-FFF2-40B4-BE49-F238E27FC236}">
                <a16:creationId xmlns:a16="http://schemas.microsoft.com/office/drawing/2014/main" id="{1C3B0E76-2F0B-4BC2-97FA-82151140BBD9}"/>
              </a:ext>
            </a:extLst>
          </p:cNvPr>
          <p:cNvGrpSpPr/>
          <p:nvPr/>
        </p:nvGrpSpPr>
        <p:grpSpPr>
          <a:xfrm>
            <a:off x="9768269" y="2686327"/>
            <a:ext cx="1296148" cy="1097169"/>
            <a:chOff x="5578298" y="2172539"/>
            <a:chExt cx="1421560" cy="1097169"/>
          </a:xfrm>
          <a:solidFill>
            <a:srgbClr val="AC5454"/>
          </a:solidFill>
        </p:grpSpPr>
        <p:sp>
          <p:nvSpPr>
            <p:cNvPr id="74" name="Isosceles Triangle 79">
              <a:extLst>
                <a:ext uri="{FF2B5EF4-FFF2-40B4-BE49-F238E27FC236}">
                  <a16:creationId xmlns:a16="http://schemas.microsoft.com/office/drawing/2014/main" id="{DD1D9DB8-E72A-4A7E-B03A-C3041DE62C87}"/>
                </a:ext>
              </a:extLst>
            </p:cNvPr>
            <p:cNvSpPr/>
            <p:nvPr/>
          </p:nvSpPr>
          <p:spPr>
            <a:xfrm rot="5400000">
              <a:off x="5718962" y="2064001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80">
              <a:extLst>
                <a:ext uri="{FF2B5EF4-FFF2-40B4-BE49-F238E27FC236}">
                  <a16:creationId xmlns:a16="http://schemas.microsoft.com/office/drawing/2014/main" id="{F69C984E-BDF1-40A2-8EBB-E3BD47BF3F86}"/>
                </a:ext>
              </a:extLst>
            </p:cNvPr>
            <p:cNvSpPr txBox="1"/>
            <p:nvPr/>
          </p:nvSpPr>
          <p:spPr>
            <a:xfrm>
              <a:off x="5578298" y="2556998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6" name="Isosceles Triangle 77">
            <a:extLst>
              <a:ext uri="{FF2B5EF4-FFF2-40B4-BE49-F238E27FC236}">
                <a16:creationId xmlns:a16="http://schemas.microsoft.com/office/drawing/2014/main" id="{6DC4134D-0BD4-496A-BD5D-6314BD076010}"/>
              </a:ext>
            </a:extLst>
          </p:cNvPr>
          <p:cNvSpPr/>
          <p:nvPr/>
        </p:nvSpPr>
        <p:spPr>
          <a:xfrm rot="5400000">
            <a:off x="9848136" y="1468218"/>
            <a:ext cx="1097169" cy="1198301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0">
            <a:extLst>
              <a:ext uri="{FF2B5EF4-FFF2-40B4-BE49-F238E27FC236}">
                <a16:creationId xmlns:a16="http://schemas.microsoft.com/office/drawing/2014/main" id="{0E574A5D-04D3-4A53-81ED-958992FDC8E3}"/>
              </a:ext>
            </a:extLst>
          </p:cNvPr>
          <p:cNvGrpSpPr/>
          <p:nvPr/>
        </p:nvGrpSpPr>
        <p:grpSpPr>
          <a:xfrm>
            <a:off x="8380328" y="210315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78" name="Isosceles Triangle 71">
              <a:extLst>
                <a:ext uri="{FF2B5EF4-FFF2-40B4-BE49-F238E27FC236}">
                  <a16:creationId xmlns:a16="http://schemas.microsoft.com/office/drawing/2014/main" id="{22A6D05E-F6C6-45ED-B8B4-BEFA2FBDD9FB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2">
              <a:extLst>
                <a:ext uri="{FF2B5EF4-FFF2-40B4-BE49-F238E27FC236}">
                  <a16:creationId xmlns:a16="http://schemas.microsoft.com/office/drawing/2014/main" id="{497E82D2-5EB4-48DB-9CD0-5020B4DA2D2E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69FF3122-79FE-4F52-BF7A-AB0A9A252AD8}"/>
              </a:ext>
            </a:extLst>
          </p:cNvPr>
          <p:cNvGrpSpPr/>
          <p:nvPr/>
        </p:nvGrpSpPr>
        <p:grpSpPr>
          <a:xfrm>
            <a:off x="7007314" y="3882890"/>
            <a:ext cx="1274352" cy="1097169"/>
            <a:chOff x="3528896" y="946217"/>
            <a:chExt cx="955427" cy="515983"/>
          </a:xfrm>
          <a:solidFill>
            <a:srgbClr val="AC5454"/>
          </a:solidFill>
        </p:grpSpPr>
        <p:sp>
          <p:nvSpPr>
            <p:cNvPr id="81" name="Isosceles Triangle 68">
              <a:extLst>
                <a:ext uri="{FF2B5EF4-FFF2-40B4-BE49-F238E27FC236}">
                  <a16:creationId xmlns:a16="http://schemas.microsoft.com/office/drawing/2014/main" id="{61365551-56B1-4B31-8731-B5087A84D522}"/>
                </a:ext>
              </a:extLst>
            </p:cNvPr>
            <p:cNvSpPr/>
            <p:nvPr/>
          </p:nvSpPr>
          <p:spPr>
            <a:xfrm rot="5400000">
              <a:off x="3777127" y="755004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69">
              <a:extLst>
                <a:ext uri="{FF2B5EF4-FFF2-40B4-BE49-F238E27FC236}">
                  <a16:creationId xmlns:a16="http://schemas.microsoft.com/office/drawing/2014/main" id="{703B638B-9414-4E31-8D16-096345C988B2}"/>
                </a:ext>
              </a:extLst>
            </p:cNvPr>
            <p:cNvSpPr txBox="1"/>
            <p:nvPr/>
          </p:nvSpPr>
          <p:spPr>
            <a:xfrm>
              <a:off x="3528896" y="1124600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Check usage rights</a:t>
              </a:r>
            </a:p>
          </p:txBody>
        </p:sp>
      </p:grpSp>
      <p:grpSp>
        <p:nvGrpSpPr>
          <p:cNvPr id="83" name="Group 63">
            <a:extLst>
              <a:ext uri="{FF2B5EF4-FFF2-40B4-BE49-F238E27FC236}">
                <a16:creationId xmlns:a16="http://schemas.microsoft.com/office/drawing/2014/main" id="{39DFDD24-BDE8-4406-8737-2CF9E47D7587}"/>
              </a:ext>
            </a:extLst>
          </p:cNvPr>
          <p:cNvGrpSpPr/>
          <p:nvPr/>
        </p:nvGrpSpPr>
        <p:grpSpPr>
          <a:xfrm>
            <a:off x="7024251" y="2717404"/>
            <a:ext cx="1250652" cy="1097169"/>
            <a:chOff x="3542040" y="734824"/>
            <a:chExt cx="937658" cy="515983"/>
          </a:xfrm>
          <a:solidFill>
            <a:srgbClr val="AC5454"/>
          </a:solidFill>
        </p:grpSpPr>
        <p:sp>
          <p:nvSpPr>
            <p:cNvPr id="84" name="Isosceles Triangle 64">
              <a:extLst>
                <a:ext uri="{FF2B5EF4-FFF2-40B4-BE49-F238E27FC236}">
                  <a16:creationId xmlns:a16="http://schemas.microsoft.com/office/drawing/2014/main" id="{D701900D-BB9A-48A3-B6AB-A7CA9545F20B}"/>
                </a:ext>
              </a:extLst>
            </p:cNvPr>
            <p:cNvSpPr/>
            <p:nvPr/>
          </p:nvSpPr>
          <p:spPr>
            <a:xfrm rot="5400000">
              <a:off x="3772501" y="543611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65">
              <a:extLst>
                <a:ext uri="{FF2B5EF4-FFF2-40B4-BE49-F238E27FC236}">
                  <a16:creationId xmlns:a16="http://schemas.microsoft.com/office/drawing/2014/main" id="{E8F79C82-2EB0-4E85-9E5B-B56BCACD94E6}"/>
                </a:ext>
              </a:extLst>
            </p:cNvPr>
            <p:cNvSpPr txBox="1"/>
            <p:nvPr/>
          </p:nvSpPr>
          <p:spPr>
            <a:xfrm>
              <a:off x="3542040" y="862734"/>
              <a:ext cx="937658" cy="27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Personal data</a:t>
              </a:r>
            </a:p>
          </p:txBody>
        </p:sp>
      </p:grpSp>
      <p:grpSp>
        <p:nvGrpSpPr>
          <p:cNvPr id="86" name="Group 5">
            <a:extLst>
              <a:ext uri="{FF2B5EF4-FFF2-40B4-BE49-F238E27FC236}">
                <a16:creationId xmlns:a16="http://schemas.microsoft.com/office/drawing/2014/main" id="{1E09AC5C-23E3-4385-89A4-D3CF432D7576}"/>
              </a:ext>
            </a:extLst>
          </p:cNvPr>
          <p:cNvGrpSpPr/>
          <p:nvPr/>
        </p:nvGrpSpPr>
        <p:grpSpPr>
          <a:xfrm>
            <a:off x="7025302" y="1515729"/>
            <a:ext cx="1250652" cy="1097169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87" name="Isosceles Triangle 33">
              <a:extLst>
                <a:ext uri="{FF2B5EF4-FFF2-40B4-BE49-F238E27FC236}">
                  <a16:creationId xmlns:a16="http://schemas.microsoft.com/office/drawing/2014/main" id="{89BF6AD3-9E64-45CD-8231-228FE88A5C25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35">
              <a:extLst>
                <a:ext uri="{FF2B5EF4-FFF2-40B4-BE49-F238E27FC236}">
                  <a16:creationId xmlns:a16="http://schemas.microsoft.com/office/drawing/2014/main" id="{47E80AA4-1518-473C-A07D-C9CEA99EB89B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Confidential data </a:t>
              </a:r>
              <a:endParaRPr lang="en-US" sz="1400" dirty="0"/>
            </a:p>
          </p:txBody>
        </p:sp>
      </p:grpSp>
      <p:sp>
        <p:nvSpPr>
          <p:cNvPr id="89" name="Right Arrow 82">
            <a:extLst>
              <a:ext uri="{FF2B5EF4-FFF2-40B4-BE49-F238E27FC236}">
                <a16:creationId xmlns:a16="http://schemas.microsoft.com/office/drawing/2014/main" id="{821F8064-102D-40E4-969A-2E9164D74362}"/>
              </a:ext>
            </a:extLst>
          </p:cNvPr>
          <p:cNvSpPr/>
          <p:nvPr/>
        </p:nvSpPr>
        <p:spPr>
          <a:xfrm>
            <a:off x="2575756" y="287643"/>
            <a:ext cx="1250432" cy="5722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90" name="Right Arrow 93">
            <a:extLst>
              <a:ext uri="{FF2B5EF4-FFF2-40B4-BE49-F238E27FC236}">
                <a16:creationId xmlns:a16="http://schemas.microsoft.com/office/drawing/2014/main" id="{EE275911-E4A4-4CC1-9155-8BE4157F62A1}"/>
              </a:ext>
            </a:extLst>
          </p:cNvPr>
          <p:cNvSpPr/>
          <p:nvPr/>
        </p:nvSpPr>
        <p:spPr>
          <a:xfrm>
            <a:off x="4011797" y="29885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91" name="Right Arrow 96">
            <a:extLst>
              <a:ext uri="{FF2B5EF4-FFF2-40B4-BE49-F238E27FC236}">
                <a16:creationId xmlns:a16="http://schemas.microsoft.com/office/drawing/2014/main" id="{59E667D7-2805-432B-933F-2CD5CD651182}"/>
              </a:ext>
            </a:extLst>
          </p:cNvPr>
          <p:cNvSpPr/>
          <p:nvPr/>
        </p:nvSpPr>
        <p:spPr>
          <a:xfrm>
            <a:off x="4010133" y="38150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92" name="TextBox 72">
            <a:extLst>
              <a:ext uri="{FF2B5EF4-FFF2-40B4-BE49-F238E27FC236}">
                <a16:creationId xmlns:a16="http://schemas.microsoft.com/office/drawing/2014/main" id="{10C4D14A-4EFE-4394-A7FB-89FF45D33243}"/>
              </a:ext>
            </a:extLst>
          </p:cNvPr>
          <p:cNvSpPr txBox="1"/>
          <p:nvPr/>
        </p:nvSpPr>
        <p:spPr>
          <a:xfrm>
            <a:off x="8365814" y="366546"/>
            <a:ext cx="125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Flags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1DACA85D-E3F6-41C4-93D2-65BB9824B0F7}"/>
              </a:ext>
            </a:extLst>
          </p:cNvPr>
          <p:cNvGrpSpPr/>
          <p:nvPr/>
        </p:nvGrpSpPr>
        <p:grpSpPr>
          <a:xfrm>
            <a:off x="8407606" y="3293243"/>
            <a:ext cx="1296148" cy="1097169"/>
            <a:chOff x="8407606" y="3293243"/>
            <a:chExt cx="1296148" cy="1097169"/>
          </a:xfrm>
        </p:grpSpPr>
        <p:sp>
          <p:nvSpPr>
            <p:cNvPr id="94" name="Isosceles Triangle 74">
              <a:extLst>
                <a:ext uri="{FF2B5EF4-FFF2-40B4-BE49-F238E27FC236}">
                  <a16:creationId xmlns:a16="http://schemas.microsoft.com/office/drawing/2014/main" id="{68601581-C864-49A3-85A5-6D92B6191AA2}"/>
                </a:ext>
              </a:extLst>
            </p:cNvPr>
            <p:cNvSpPr/>
            <p:nvPr/>
          </p:nvSpPr>
          <p:spPr>
            <a:xfrm rot="5400000">
              <a:off x="8507096" y="3242677"/>
              <a:ext cx="1097169" cy="1198301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78">
              <a:extLst>
                <a:ext uri="{FF2B5EF4-FFF2-40B4-BE49-F238E27FC236}">
                  <a16:creationId xmlns:a16="http://schemas.microsoft.com/office/drawing/2014/main" id="{FFBAB35F-D035-48D7-8631-F81DEB809041}"/>
                </a:ext>
              </a:extLst>
            </p:cNvPr>
            <p:cNvSpPr txBox="1"/>
            <p:nvPr/>
          </p:nvSpPr>
          <p:spPr>
            <a:xfrm>
              <a:off x="8407606" y="3682127"/>
              <a:ext cx="129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Closed access</a:t>
              </a:r>
            </a:p>
          </p:txBody>
        </p:sp>
      </p:grpSp>
      <p:sp>
        <p:nvSpPr>
          <p:cNvPr id="96" name="TextBox 80">
            <a:extLst>
              <a:ext uri="{FF2B5EF4-FFF2-40B4-BE49-F238E27FC236}">
                <a16:creationId xmlns:a16="http://schemas.microsoft.com/office/drawing/2014/main" id="{44A71418-0871-4B37-9E04-47CCC16845DE}"/>
              </a:ext>
            </a:extLst>
          </p:cNvPr>
          <p:cNvSpPr txBox="1"/>
          <p:nvPr/>
        </p:nvSpPr>
        <p:spPr>
          <a:xfrm>
            <a:off x="9787713" y="1899243"/>
            <a:ext cx="129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…</a:t>
            </a:r>
          </a:p>
        </p:txBody>
      </p:sp>
      <p:sp>
        <p:nvSpPr>
          <p:cNvPr id="41" name="Right Arrow 96">
            <a:extLst>
              <a:ext uri="{FF2B5EF4-FFF2-40B4-BE49-F238E27FC236}">
                <a16:creationId xmlns:a16="http://schemas.microsoft.com/office/drawing/2014/main" id="{7418E106-1384-450F-9B63-1292FEF461EB}"/>
              </a:ext>
            </a:extLst>
          </p:cNvPr>
          <p:cNvSpPr/>
          <p:nvPr/>
        </p:nvSpPr>
        <p:spPr>
          <a:xfrm>
            <a:off x="2653298" y="463310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66077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1155</Words>
  <Application>Microsoft Macintosh PowerPoint</Application>
  <PresentationFormat>Widescreen</PresentationFormat>
  <Paragraphs>122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Abadi Extra Light</vt:lpstr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Tim Lugtenburg</cp:lastModifiedBy>
  <cp:revision>65</cp:revision>
  <dcterms:created xsi:type="dcterms:W3CDTF">2020-09-21T08:33:40Z</dcterms:created>
  <dcterms:modified xsi:type="dcterms:W3CDTF">2023-10-03T20:21:18Z</dcterms:modified>
</cp:coreProperties>
</file>