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451" r:id="rId2"/>
    <p:sldId id="615" r:id="rId3"/>
    <p:sldId id="618" r:id="rId4"/>
    <p:sldId id="617" r:id="rId5"/>
    <p:sldId id="616" r:id="rId6"/>
    <p:sldId id="623" r:id="rId7"/>
    <p:sldId id="525" r:id="rId8"/>
    <p:sldId id="624" r:id="rId9"/>
    <p:sldId id="621" r:id="rId10"/>
    <p:sldId id="620" r:id="rId11"/>
    <p:sldId id="622" r:id="rId12"/>
    <p:sldId id="625" r:id="rId13"/>
    <p:sldId id="619" r:id="rId14"/>
    <p:sldId id="633" r:id="rId15"/>
    <p:sldId id="634" r:id="rId16"/>
    <p:sldId id="629" r:id="rId17"/>
    <p:sldId id="627" r:id="rId18"/>
    <p:sldId id="630" r:id="rId19"/>
    <p:sldId id="631" r:id="rId20"/>
    <p:sldId id="635" r:id="rId21"/>
  </p:sldIdLst>
  <p:sldSz cx="9144000" cy="6858000" type="screen4x3"/>
  <p:notesSz cx="91074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1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694"/>
  </p:normalViewPr>
  <p:slideViewPr>
    <p:cSldViewPr showGuides="1">
      <p:cViewPr varScale="1">
        <p:scale>
          <a:sx n="117" d="100"/>
          <a:sy n="117" d="100"/>
        </p:scale>
        <p:origin x="424" y="168"/>
      </p:cViewPr>
      <p:guideLst>
        <p:guide orient="horz" pos="4128"/>
        <p:guide pos="1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847A78D-767B-09DE-A280-9864DF2DC3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C7B614C-F069-E8B0-3EE8-723A850D53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60963" y="0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7A47E93-50AA-A783-ED22-D3EFFF3A18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F4BCA063-B2D9-483A-E571-90BB37111EE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60963" y="6515100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anose="02020603050405020304" pitchFamily="18" charset="0"/>
              </a:defRPr>
            </a:lvl1pPr>
          </a:lstStyle>
          <a:p>
            <a:fld id="{B07C50C8-E9B8-3546-A56F-0B62C712F910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D11056F-BBB6-E9FD-F7A7-D6B0CF683B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680854B-9AE6-1AEA-C6B2-00B788BEDC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60963" y="0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353CAE7-6A87-FB05-294B-A2250489E1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00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458122D-A100-DE02-95E4-0931CEE61C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257550"/>
            <a:ext cx="66786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EA3B548-4822-3002-52C2-12A6F1B5E9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09F1AB5-803D-47B1-9B9F-41E783E36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60963" y="6515100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anose="02020603050405020304" pitchFamily="18" charset="0"/>
              </a:defRPr>
            </a:lvl1pPr>
          </a:lstStyle>
          <a:p>
            <a:fld id="{D11A04BC-AC17-844A-91DF-A0E6231C183E}" type="slidenum">
              <a:rPr lang="en-US" altLang="en-NL"/>
              <a:pPr/>
              <a:t>‹#›</a:t>
            </a:fld>
            <a:endParaRPr lang="en-US" altLang="en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AD43DFB-4672-EF59-E0E9-A9274C976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06B6AD-5315-4941-8685-38B8221DEAC3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B52323E-E1ED-D884-C922-D2586810C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71514CB-60B7-915D-D154-6EBE11088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56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037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140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79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980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99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256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75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205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45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513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33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90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64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43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914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2266935-90FD-EFB4-AB07-112280872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C74CCB-2167-764E-987D-3CC8B61AEAA4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0A20DD4-8141-47E0-CCD3-C7DDC771170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B3B3820-5666-7D61-DE06-0A0734C04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224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1978065-121A-27FF-4E27-A5B9B8EB0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9BCAC-F37F-0847-87DB-61E79241184F}" type="slidenum">
              <a:rPr lang="en-US" altLang="en-NL" sz="1200" u="none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NL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FD31913-E30A-2371-6F15-1FC097B30E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D0A62FC-60C8-8FB2-AECB-CE913FAD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NL" altLang="en-NL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6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3C47F3-BAED-B5F0-C5D0-3E8733A08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53D8B-3A6D-AE40-A073-4678844B8EC0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F0969E-4D8A-4CE1-5349-F3481D94C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DB0EDB-28E6-F2FB-C958-4E61E8F94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CE11F-B87F-1A49-B8EA-C4061B52E1C0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268139123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D2C681-5D0E-9F30-8BFD-543435E602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D2403-3387-F94D-9A9F-76E24B66E489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552501-2258-A6D0-DEA0-32C18C802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9B9B3-308B-DEA7-EFDA-5CAA69D1AE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A404E-C34C-1741-BFFC-69F989D4E59F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21809942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68F6BA-A8FE-FC57-4F03-5393531ED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4DDD6-B0A7-6944-86AB-F44A60D0D614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635B1D-5997-F134-2120-56E4797F5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5EF46F-3149-67F2-DEA8-5D9322742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2F92A-7FBE-0B4B-A61A-D2355F5443DF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14533680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9BD075-7A96-68B8-3B5A-64BBA2A3D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CF2E-E9E4-B848-9E9C-82D077330CAD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425BAB-28F0-54D0-2545-656013FE0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DAD1BC-FA0B-AE56-EA85-5E35B0E7F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1DC28-36F0-1F48-9C3C-320333135860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39289782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6430DF-226A-66AB-222A-159D830DE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CD684-17D4-8D45-9A25-072BCB28BEA1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A2B3D7-4919-A9E4-6652-01BD4282C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39ECB6-E0F4-0EBE-C112-D7E5DBF9B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81777-4580-5A4B-9C50-322D4588FFB6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1947567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09EF0-CDFC-ECBE-4A9A-67157F618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EC458-3B2E-1442-84D2-496860A12FE2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392D9C-4710-857D-A07D-C43C8346D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6A8C2-B411-55A8-42EF-968F7861B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BBA8A-2C68-4D4B-BAA9-4B5508CE971D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293381064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C0F0A3-84D9-449D-B5A1-BC87E3B93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77D59-47A7-D740-A5AC-BBD15856ED31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EB81C4-6A00-4EB4-7DC5-AB96FCDC7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0E12BF-AE1E-7DE3-F6DB-9EE5B9651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E5928-98BE-324F-9B37-83A3F3E6892B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18856492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9A068B-449D-85E0-3FEA-2505E620A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C13CD-AA02-904C-9443-BFC10A8A7A27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1E7CF2-E6E5-EF45-9D64-6AB2956BC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AC565F-31FC-A0AE-A100-907BD676B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D474C-BC41-CA4D-87F8-259319E2E4F6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33255229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750D55-68B2-DFB9-7D76-7FFA19DDA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0B6EB-ED0C-974E-9EC5-95F9E282F909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D3FCDD-DDB0-B3D8-713D-239302D1C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A4D918-D3A4-56FB-EFDB-130E292D9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5EB6A-7E81-3A43-B16D-B5FC054C8471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22887057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CD377D-6C85-EDEA-200F-5F6D93090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FE902-01A8-A84C-84A4-BA7A81B31E31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69C8A-7C5E-ACC9-F5EC-4A17D40E9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8631B-1EF6-4D94-62D1-3ED2BCC8A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82A49-4CA5-1A4D-B09F-8EDB0D87D374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278992225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62121-9783-84B9-4B7F-E3FFD2F17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5E768-10AF-BB4C-90DE-4DE1FDCCCB22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4EA17-A17E-8613-55F2-C4BBCAEFF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509A4-A4B6-387B-30AE-3C1117522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E273A-4B04-E848-A690-EC7BE4930ADD}" type="slidenum">
              <a:rPr lang="en-US" altLang="en-NL"/>
              <a:pPr/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17640929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6DE615-D892-A7E3-EFEA-B886CEFF3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387E2F-64F5-9165-008B-DF9BFFB81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L"/>
              <a:t>Click to edit Master text styles</a:t>
            </a:r>
          </a:p>
          <a:p>
            <a:pPr lvl="1"/>
            <a:r>
              <a:rPr lang="en-US" altLang="en-NL"/>
              <a:t>Second level</a:t>
            </a:r>
          </a:p>
          <a:p>
            <a:pPr lvl="2"/>
            <a:r>
              <a:rPr lang="en-US" altLang="en-NL"/>
              <a:t>Third level</a:t>
            </a:r>
          </a:p>
          <a:p>
            <a:pPr lvl="3"/>
            <a:r>
              <a:rPr lang="en-US" altLang="en-NL"/>
              <a:t>Fourth level</a:t>
            </a:r>
          </a:p>
          <a:p>
            <a:pPr lvl="4"/>
            <a:r>
              <a:rPr lang="en-US" altLang="en-NL"/>
              <a:t>Fifth level</a:t>
            </a:r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0F30A161-0436-1627-73E2-570459839F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fld id="{2BA13B31-644D-BF4D-82EE-D46F90AE00A1}" type="datetime1">
              <a:rPr lang="en-US" altLang="en-NL"/>
              <a:pPr/>
              <a:t>1/25/23</a:t>
            </a:fld>
            <a:endParaRPr lang="en-US" altLang="en-NL"/>
          </a:p>
        </p:txBody>
      </p:sp>
      <p:sp>
        <p:nvSpPr>
          <p:cNvPr id="238597" name="Rectangle 5">
            <a:extLst>
              <a:ext uri="{FF2B5EF4-FFF2-40B4-BE49-F238E27FC236}">
                <a16:creationId xmlns:a16="http://schemas.microsoft.com/office/drawing/2014/main" id="{CCEBE48F-DA7A-1F15-01CD-1A6918D83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QUANTUMLESSEN</a:t>
            </a:r>
          </a:p>
        </p:txBody>
      </p:sp>
      <p:sp>
        <p:nvSpPr>
          <p:cNvPr id="238598" name="Rectangle 6">
            <a:extLst>
              <a:ext uri="{FF2B5EF4-FFF2-40B4-BE49-F238E27FC236}">
                <a16:creationId xmlns:a16="http://schemas.microsoft.com/office/drawing/2014/main" id="{1155690E-AF63-A7E6-CFF5-B683FE96B1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7B3125E5-A526-2D49-87EF-D396295235AF}" type="slidenum">
              <a:rPr lang="en-US" altLang="en-NL"/>
              <a:pPr/>
              <a:t>‹#›</a:t>
            </a:fld>
            <a:endParaRPr lang="en-US" altLang="en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oog 10">
            <a:extLst>
              <a:ext uri="{FF2B5EF4-FFF2-40B4-BE49-F238E27FC236}">
                <a16:creationId xmlns:a16="http://schemas.microsoft.com/office/drawing/2014/main" id="{87EFFF43-C110-B021-13C4-07C0EED50251}"/>
              </a:ext>
            </a:extLst>
          </p:cNvPr>
          <p:cNvSpPr>
            <a:spLocks/>
          </p:cNvSpPr>
          <p:nvPr/>
        </p:nvSpPr>
        <p:spPr bwMode="auto">
          <a:xfrm flipV="1">
            <a:off x="0" y="2276872"/>
            <a:ext cx="3286125" cy="4572000"/>
          </a:xfrm>
          <a:custGeom>
            <a:avLst/>
            <a:gdLst>
              <a:gd name="T0" fmla="*/ 0 w 21600"/>
              <a:gd name="T1" fmla="*/ 0 h 21600"/>
              <a:gd name="T2" fmla="*/ 499935996 w 21600"/>
              <a:gd name="T3" fmla="*/ 967740000 h 21600"/>
              <a:gd name="T4" fmla="*/ 0 w 21600"/>
              <a:gd name="T5" fmla="*/ 967740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CA890C97-B4A7-8558-614F-5E0A69BD6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5464" y="4112096"/>
            <a:ext cx="4992960" cy="2125216"/>
          </a:xfrm>
        </p:spPr>
        <p:txBody>
          <a:bodyPr/>
          <a:lstStyle/>
          <a:p>
            <a:pPr algn="r" eaLnBrk="1" hangingPunct="1"/>
            <a:r>
              <a:rPr lang="nl-NL" altLang="en-NL" sz="4800" dirty="0">
                <a:solidFill>
                  <a:srgbClr val="9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ntin Sans Regular" pitchFamily="26" charset="0"/>
                <a:ea typeface="ＭＳ Ｐゴシック" panose="020B0600070205080204" pitchFamily="34" charset="-128"/>
              </a:rPr>
              <a:t>Verstrengeling:</a:t>
            </a:r>
            <a:br>
              <a:rPr lang="nl-NL" altLang="en-NL" sz="4800" dirty="0">
                <a:solidFill>
                  <a:srgbClr val="9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ntin Sans Regular" pitchFamily="26" charset="0"/>
                <a:ea typeface="ＭＳ Ｐゴシック" panose="020B0600070205080204" pitchFamily="34" charset="-128"/>
              </a:rPr>
            </a:br>
            <a:r>
              <a:rPr lang="nl-NL" altLang="en-NL" sz="4800" dirty="0">
                <a:solidFill>
                  <a:srgbClr val="9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ntin Sans Regular" pitchFamily="26" charset="0"/>
                <a:ea typeface="ＭＳ Ｐゴシック" panose="020B0600070205080204" pitchFamily="34" charset="-128"/>
              </a:rPr>
              <a:t>van spel tot Nobel</a:t>
            </a:r>
            <a:endParaRPr lang="en-US" altLang="en-NL" sz="5400" dirty="0">
              <a:solidFill>
                <a:srgbClr val="9705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Rectangle 15">
            <a:extLst>
              <a:ext uri="{FF2B5EF4-FFF2-40B4-BE49-F238E27FC236}">
                <a16:creationId xmlns:a16="http://schemas.microsoft.com/office/drawing/2014/main" id="{8101FEB4-7B7E-7D0A-B554-35579049F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98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NL" altLang="en-NL" sz="1800" u="none"/>
          </a:p>
        </p:txBody>
      </p:sp>
      <p:pic>
        <p:nvPicPr>
          <p:cNvPr id="17413" name="Afbeelding 6" descr="quantumlessen logo katten.pdf">
            <a:extLst>
              <a:ext uri="{FF2B5EF4-FFF2-40B4-BE49-F238E27FC236}">
                <a16:creationId xmlns:a16="http://schemas.microsoft.com/office/drawing/2014/main" id="{21D1E56C-4637-CC3B-8DE0-19C58CC92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3492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2">
            <a:extLst>
              <a:ext uri="{FF2B5EF4-FFF2-40B4-BE49-F238E27FC236}">
                <a16:creationId xmlns:a16="http://schemas.microsoft.com/office/drawing/2014/main" id="{4D84D75E-E742-8AA9-4F9A-2DE1108D2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62" y="2564904"/>
            <a:ext cx="2495550" cy="203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nl-NL" altLang="en-NL" sz="2200" u="none" dirty="0">
                <a:solidFill>
                  <a:schemeClr val="tx2"/>
                </a:solidFill>
                <a:latin typeface="Trebuchet MS" panose="020B0703020202090204" pitchFamily="34" charset="0"/>
              </a:rPr>
              <a:t>27 januari 2023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NL" sz="2200" u="none" dirty="0" err="1">
                <a:solidFill>
                  <a:schemeClr val="tx2"/>
                </a:solidFill>
                <a:latin typeface="Trebuchet MS" panose="020B0703020202090204" pitchFamily="34" charset="0"/>
              </a:rPr>
              <a:t>Viva</a:t>
            </a:r>
            <a:r>
              <a:rPr lang="nl-NL" altLang="en-NL" sz="2200" u="none" dirty="0">
                <a:solidFill>
                  <a:schemeClr val="tx2"/>
                </a:solidFill>
                <a:latin typeface="Trebuchet MS" panose="020B0703020202090204" pitchFamily="34" charset="0"/>
              </a:rPr>
              <a:t> Fysica</a:t>
            </a:r>
          </a:p>
          <a:p>
            <a:pPr eaLnBrk="1" hangingPunct="1">
              <a:lnSpc>
                <a:spcPct val="80000"/>
              </a:lnSpc>
            </a:pPr>
            <a:endParaRPr lang="nl-NL" altLang="en-NL" sz="2200" u="none" dirty="0">
              <a:solidFill>
                <a:schemeClr val="tx2"/>
              </a:solidFill>
              <a:latin typeface="Trebuchet MS" panose="020B070302020209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nl-NL" altLang="en-NL" sz="2200" i="1" u="none" dirty="0" err="1">
                <a:solidFill>
                  <a:schemeClr val="tx2"/>
                </a:solidFill>
                <a:latin typeface="Trebuchet MS" panose="020B0703020202090204" pitchFamily="34" charset="0"/>
              </a:rPr>
              <a:t>Kareljan</a:t>
            </a:r>
            <a:r>
              <a:rPr lang="nl-NL" altLang="en-NL" sz="2200" i="1" u="none" dirty="0">
                <a:solidFill>
                  <a:schemeClr val="tx2"/>
                </a:solidFill>
                <a:latin typeface="Trebuchet MS" panose="020B0703020202090204" pitchFamily="34" charset="0"/>
              </a:rPr>
              <a:t> Schoutens</a:t>
            </a:r>
            <a:br>
              <a:rPr lang="nl-NL" altLang="en-NL" sz="2200" u="none" dirty="0">
                <a:solidFill>
                  <a:schemeClr val="tx2"/>
                </a:solidFill>
                <a:latin typeface="Trebuchet MS" panose="020B0703020202090204" pitchFamily="34" charset="0"/>
              </a:rPr>
            </a:br>
            <a:endParaRPr lang="en-US" altLang="en-NL" sz="2200" u="none" dirty="0">
              <a:solidFill>
                <a:schemeClr val="tx2"/>
              </a:solidFill>
              <a:latin typeface="Trebuchet MS" panose="020B0703020202090204" pitchFamily="34" charset="0"/>
            </a:endParaRPr>
          </a:p>
        </p:txBody>
      </p:sp>
      <p:pic>
        <p:nvPicPr>
          <p:cNvPr id="3" name="Picture 8" descr="QuSoft_logo_RGB.jpeg">
            <a:extLst>
              <a:ext uri="{FF2B5EF4-FFF2-40B4-BE49-F238E27FC236}">
                <a16:creationId xmlns:a16="http://schemas.microsoft.com/office/drawing/2014/main" id="{518C1F8B-6F52-361B-0C71-69918FF27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3" y="4770665"/>
            <a:ext cx="1717974" cy="67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tfbwsmall">
            <a:extLst>
              <a:ext uri="{FF2B5EF4-FFF2-40B4-BE49-F238E27FC236}">
                <a16:creationId xmlns:a16="http://schemas.microsoft.com/office/drawing/2014/main" id="{A277894E-D621-BC77-47D1-F79F7565A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960969" cy="67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Boog 2">
            <a:extLst>
              <a:ext uri="{FF2B5EF4-FFF2-40B4-BE49-F238E27FC236}">
                <a16:creationId xmlns:a16="http://schemas.microsoft.com/office/drawing/2014/main" id="{9F01AF93-340B-D48E-9E4E-F0C65CE741F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Quantum bits</a:t>
            </a: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6BE23D-F0D7-03A6-E938-81D18057B850}"/>
              </a:ext>
            </a:extLst>
          </p:cNvPr>
          <p:cNvSpPr>
            <a:spLocks noChangeAspect="1"/>
          </p:cNvSpPr>
          <p:nvPr/>
        </p:nvSpPr>
        <p:spPr bwMode="auto">
          <a:xfrm>
            <a:off x="2332031" y="2851955"/>
            <a:ext cx="1260000" cy="1297125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A997D2-77AC-1F4F-7760-7E93CBCFF941}"/>
              </a:ext>
            </a:extLst>
          </p:cNvPr>
          <p:cNvCxnSpPr>
            <a:cxnSpLocks/>
            <a:endCxn id="4" idx="6"/>
          </p:cNvCxnSpPr>
          <p:nvPr/>
        </p:nvCxnSpPr>
        <p:spPr bwMode="auto">
          <a:xfrm flipV="1">
            <a:off x="2987824" y="3500518"/>
            <a:ext cx="604207" cy="4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82B787-63E5-6799-B1F8-B9EF303D05D1}"/>
              </a:ext>
            </a:extLst>
          </p:cNvPr>
          <p:cNvSpPr txBox="1"/>
          <p:nvPr/>
        </p:nvSpPr>
        <p:spPr>
          <a:xfrm>
            <a:off x="3906274" y="3195569"/>
            <a:ext cx="1019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200" u="none" dirty="0"/>
              <a:t>|0⟩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07962B-AEF3-590C-AAF8-BBF76B3E6ECD}"/>
              </a:ext>
            </a:extLst>
          </p:cNvPr>
          <p:cNvCxnSpPr>
            <a:cxnSpLocks/>
          </p:cNvCxnSpPr>
          <p:nvPr/>
        </p:nvCxnSpPr>
        <p:spPr bwMode="auto">
          <a:xfrm flipV="1">
            <a:off x="2992835" y="4868179"/>
            <a:ext cx="0" cy="71695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B84620-EF9E-B1A4-363E-2AFF693EF87A}"/>
              </a:ext>
            </a:extLst>
          </p:cNvPr>
          <p:cNvSpPr txBox="1"/>
          <p:nvPr/>
        </p:nvSpPr>
        <p:spPr>
          <a:xfrm>
            <a:off x="3845898" y="5149260"/>
            <a:ext cx="475054" cy="398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3200" u="none" dirty="0"/>
              <a:t>|1⟩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2B937-4EC8-2157-99B9-E07B91885D62}"/>
              </a:ext>
            </a:extLst>
          </p:cNvPr>
          <p:cNvSpPr txBox="1"/>
          <p:nvPr/>
        </p:nvSpPr>
        <p:spPr>
          <a:xfrm>
            <a:off x="2105907" y="1787136"/>
            <a:ext cx="47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none" dirty="0" err="1"/>
              <a:t>Speciale</a:t>
            </a:r>
            <a:r>
              <a:rPr lang="en-GB" b="1" u="none" dirty="0"/>
              <a:t> </a:t>
            </a:r>
            <a:r>
              <a:rPr lang="en-GB" b="1" u="none" dirty="0" err="1"/>
              <a:t>toestanden</a:t>
            </a:r>
            <a:r>
              <a:rPr lang="en-GB" b="1" u="none" dirty="0"/>
              <a:t> van q</a:t>
            </a:r>
            <a:r>
              <a:rPr lang="en-NL" b="1" u="none" dirty="0"/>
              <a:t>ubit: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ACEF8B-771C-8941-66FD-077BC9D4DAD7}"/>
              </a:ext>
            </a:extLst>
          </p:cNvPr>
          <p:cNvSpPr>
            <a:spLocks noChangeAspect="1"/>
          </p:cNvSpPr>
          <p:nvPr/>
        </p:nvSpPr>
        <p:spPr bwMode="auto">
          <a:xfrm>
            <a:off x="2339752" y="4868179"/>
            <a:ext cx="1260000" cy="1297125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0BAA5C-1E86-5841-BF63-EECC9AC717A6}"/>
              </a:ext>
            </a:extLst>
          </p:cNvPr>
          <p:cNvSpPr txBox="1"/>
          <p:nvPr/>
        </p:nvSpPr>
        <p:spPr>
          <a:xfrm>
            <a:off x="5128944" y="3284984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none" dirty="0"/>
              <a:t>meting </a:t>
            </a:r>
            <a:r>
              <a:rPr lang="en-GB" u="none" dirty="0" err="1"/>
              <a:t>geeft</a:t>
            </a:r>
            <a:r>
              <a:rPr lang="en-GB" u="none" dirty="0"/>
              <a:t> </a:t>
            </a:r>
            <a:r>
              <a:rPr lang="en-GB" u="none" dirty="0" err="1"/>
              <a:t>waarde</a:t>
            </a:r>
            <a:r>
              <a:rPr lang="en-GB" u="none" dirty="0"/>
              <a:t> `0’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ADEAF3-86A0-2E48-31B7-FF8E182D33AE}"/>
              </a:ext>
            </a:extLst>
          </p:cNvPr>
          <p:cNvSpPr txBox="1"/>
          <p:nvPr/>
        </p:nvSpPr>
        <p:spPr>
          <a:xfrm>
            <a:off x="5128944" y="5149260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none" dirty="0"/>
              <a:t>meting </a:t>
            </a:r>
            <a:r>
              <a:rPr lang="en-GB" u="none" dirty="0" err="1"/>
              <a:t>geeft</a:t>
            </a:r>
            <a:r>
              <a:rPr lang="en-GB" u="none" dirty="0"/>
              <a:t> </a:t>
            </a:r>
            <a:r>
              <a:rPr lang="en-GB" u="none" dirty="0" err="1"/>
              <a:t>waarde</a:t>
            </a:r>
            <a:r>
              <a:rPr lang="en-GB" u="none" dirty="0"/>
              <a:t> `1’</a:t>
            </a:r>
          </a:p>
        </p:txBody>
      </p:sp>
    </p:spTree>
    <p:extLst>
      <p:ext uri="{BB962C8B-B14F-4D97-AF65-F5344CB8AC3E}">
        <p14:creationId xmlns:p14="http://schemas.microsoft.com/office/powerpoint/2010/main" val="21195469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Boog 2">
            <a:extLst>
              <a:ext uri="{FF2B5EF4-FFF2-40B4-BE49-F238E27FC236}">
                <a16:creationId xmlns:a16="http://schemas.microsoft.com/office/drawing/2014/main" id="{9F01AF93-340B-D48E-9E4E-F0C65CE741F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Quantum bits</a:t>
            </a: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6BE23D-F0D7-03A6-E938-81D18057B850}"/>
              </a:ext>
            </a:extLst>
          </p:cNvPr>
          <p:cNvSpPr>
            <a:spLocks noChangeAspect="1"/>
          </p:cNvSpPr>
          <p:nvPr/>
        </p:nvSpPr>
        <p:spPr bwMode="auto">
          <a:xfrm>
            <a:off x="2249463" y="3090995"/>
            <a:ext cx="1260000" cy="1297125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A997D2-77AC-1F4F-7760-7E93CBCFF941}"/>
              </a:ext>
            </a:extLst>
          </p:cNvPr>
          <p:cNvCxnSpPr>
            <a:cxnSpLocks/>
            <a:endCxn id="4" idx="7"/>
          </p:cNvCxnSpPr>
          <p:nvPr/>
        </p:nvCxnSpPr>
        <p:spPr bwMode="auto">
          <a:xfrm flipV="1">
            <a:off x="2905256" y="3280955"/>
            <a:ext cx="419684" cy="4590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2B787-63E5-6799-B1F8-B9EF303D05D1}"/>
                  </a:ext>
                </a:extLst>
              </p:cNvPr>
              <p:cNvSpPr txBox="1"/>
              <p:nvPr/>
            </p:nvSpPr>
            <p:spPr>
              <a:xfrm>
                <a:off x="3701416" y="2728417"/>
                <a:ext cx="2537934" cy="131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L" sz="3200" i="1" u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NL" sz="3200" i="1" u="none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u="non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3200" b="0" i="1" u="none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L" u="none" dirty="0"/>
                  <a:t>(|0⟩+|1⟩)</a:t>
                </a:r>
              </a:p>
              <a:p>
                <a:endParaRPr lang="en-NL" sz="3200" u="none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2B787-63E5-6799-B1F8-B9EF303D0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16" y="2728417"/>
                <a:ext cx="2537934" cy="1310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30BAA5C-1E86-5841-BF63-EECC9AC717A6}"/>
              </a:ext>
            </a:extLst>
          </p:cNvPr>
          <p:cNvSpPr txBox="1"/>
          <p:nvPr/>
        </p:nvSpPr>
        <p:spPr>
          <a:xfrm>
            <a:off x="4019781" y="3938280"/>
            <a:ext cx="36485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none" dirty="0"/>
              <a:t>meting </a:t>
            </a:r>
            <a:r>
              <a:rPr lang="en-GB" u="none" dirty="0" err="1"/>
              <a:t>geeft</a:t>
            </a:r>
            <a:r>
              <a:rPr lang="en-GB" u="none" dirty="0"/>
              <a:t> </a:t>
            </a:r>
            <a:br>
              <a:rPr lang="en-GB" u="none" dirty="0"/>
            </a:br>
            <a:br>
              <a:rPr lang="en-GB" u="none" dirty="0"/>
            </a:br>
            <a:r>
              <a:rPr lang="en-GB" u="none" dirty="0" err="1"/>
              <a:t>waarde</a:t>
            </a:r>
            <a:r>
              <a:rPr lang="en-GB" u="none" dirty="0"/>
              <a:t> `0’ met 50% </a:t>
            </a:r>
            <a:r>
              <a:rPr lang="en-GB" u="none" dirty="0" err="1"/>
              <a:t>kans</a:t>
            </a:r>
            <a:endParaRPr lang="en-GB" u="none" dirty="0"/>
          </a:p>
          <a:p>
            <a:br>
              <a:rPr lang="en-GB" u="none" dirty="0"/>
            </a:br>
            <a:r>
              <a:rPr lang="en-GB" u="none" dirty="0" err="1"/>
              <a:t>waarde</a:t>
            </a:r>
            <a:r>
              <a:rPr lang="en-GB" u="none" dirty="0"/>
              <a:t> `1’ met 50% </a:t>
            </a:r>
            <a:r>
              <a:rPr lang="en-GB" u="none" dirty="0" err="1"/>
              <a:t>kans</a:t>
            </a:r>
            <a:endParaRPr lang="en-GB" u="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9506B-B463-EBF7-4283-293CBFD79622}"/>
              </a:ext>
            </a:extLst>
          </p:cNvPr>
          <p:cNvSpPr txBox="1"/>
          <p:nvPr/>
        </p:nvSpPr>
        <p:spPr>
          <a:xfrm>
            <a:off x="2105907" y="1787136"/>
            <a:ext cx="47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none" dirty="0" err="1"/>
              <a:t>Speciale</a:t>
            </a:r>
            <a:r>
              <a:rPr lang="en-GB" b="1" u="none" dirty="0"/>
              <a:t> </a:t>
            </a:r>
            <a:r>
              <a:rPr lang="en-GB" b="1" u="none" dirty="0" err="1"/>
              <a:t>toestanden</a:t>
            </a:r>
            <a:r>
              <a:rPr lang="en-GB" b="1" u="none" dirty="0"/>
              <a:t> van q</a:t>
            </a:r>
            <a:r>
              <a:rPr lang="en-NL" b="1" u="none" dirty="0"/>
              <a:t>ubit: </a:t>
            </a:r>
          </a:p>
        </p:txBody>
      </p:sp>
    </p:spTree>
    <p:extLst>
      <p:ext uri="{BB962C8B-B14F-4D97-AF65-F5344CB8AC3E}">
        <p14:creationId xmlns:p14="http://schemas.microsoft.com/office/powerpoint/2010/main" val="8656555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Boog 2">
            <a:extLst>
              <a:ext uri="{FF2B5EF4-FFF2-40B4-BE49-F238E27FC236}">
                <a16:creationId xmlns:a16="http://schemas.microsoft.com/office/drawing/2014/main" id="{9F01AF93-340B-D48E-9E4E-F0C65CE741F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Verstrengelde</a:t>
            </a:r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 quantum bits</a:t>
            </a: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2B787-63E5-6799-B1F8-B9EF303D05D1}"/>
                  </a:ext>
                </a:extLst>
              </p:cNvPr>
              <p:cNvSpPr txBox="1"/>
              <p:nvPr/>
            </p:nvSpPr>
            <p:spPr>
              <a:xfrm>
                <a:off x="1979712" y="3789040"/>
                <a:ext cx="4968552" cy="250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none" dirty="0">
                    <a:latin typeface="+mn-lt"/>
                  </a:rPr>
                  <a:t>In </a:t>
                </a:r>
                <a:r>
                  <a:rPr lang="en-GB" u="none" dirty="0" err="1">
                    <a:latin typeface="+mn-lt"/>
                  </a:rPr>
                  <a:t>formule</a:t>
                </a:r>
                <a:endParaRPr lang="en-GB" u="none" dirty="0">
                  <a:latin typeface="+mn-lt"/>
                </a:endParaRPr>
              </a:p>
              <a:p>
                <a:endParaRPr lang="en-US" u="none" dirty="0">
                  <a:latin typeface="+mn-lt"/>
                </a:endParaRPr>
              </a:p>
              <a:p>
                <a:r>
                  <a:rPr lang="en-NL" sz="3600" u="none" dirty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L" sz="3600" i="1" u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NL" sz="3600" i="1" u="none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u="non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3600" b="0" i="1" u="none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L" sz="2800" u="none" dirty="0"/>
                  <a:t>(|0⟩ |0⟩ + |1⟩|1⟩)</a:t>
                </a:r>
              </a:p>
              <a:p>
                <a:endParaRPr lang="en-NL" sz="2800" u="none" dirty="0"/>
              </a:p>
              <a:p>
                <a:r>
                  <a:rPr lang="en-NL" u="none" dirty="0"/>
                  <a:t>			`Bell toestand’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2B787-63E5-6799-B1F8-B9EF303D0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789040"/>
                <a:ext cx="4968552" cy="2508892"/>
              </a:xfrm>
              <a:prstGeom prst="rect">
                <a:avLst/>
              </a:prstGeom>
              <a:blipFill>
                <a:blip r:embed="rId4"/>
                <a:stretch>
                  <a:fillRect l="-2041" t="-2020" b="-202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822B937-4EC8-2157-99B9-E07B91885D62}"/>
              </a:ext>
            </a:extLst>
          </p:cNvPr>
          <p:cNvSpPr txBox="1"/>
          <p:nvPr/>
        </p:nvSpPr>
        <p:spPr>
          <a:xfrm>
            <a:off x="2603170" y="1700808"/>
            <a:ext cx="4705134" cy="1492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u="none" dirty="0"/>
              <a:t>Twee quantum bits</a:t>
            </a:r>
          </a:p>
          <a:p>
            <a:pPr>
              <a:lnSpc>
                <a:spcPct val="130000"/>
              </a:lnSpc>
            </a:pPr>
            <a:r>
              <a:rPr lang="en-GB" u="none" dirty="0"/>
              <a:t>   	of </a:t>
            </a:r>
            <a:r>
              <a:rPr lang="en-GB" u="none" dirty="0" err="1"/>
              <a:t>alletwee</a:t>
            </a:r>
            <a:r>
              <a:rPr lang="en-GB" u="none" dirty="0"/>
              <a:t> in </a:t>
            </a:r>
            <a:r>
              <a:rPr lang="en-GB" u="none" dirty="0" err="1"/>
              <a:t>toestand</a:t>
            </a:r>
            <a:r>
              <a:rPr lang="en-GB" u="none" dirty="0"/>
              <a:t> </a:t>
            </a:r>
            <a:r>
              <a:rPr lang="en-NL" u="none" dirty="0"/>
              <a:t>|0⟩ </a:t>
            </a:r>
          </a:p>
          <a:p>
            <a:pPr>
              <a:lnSpc>
                <a:spcPct val="130000"/>
              </a:lnSpc>
            </a:pPr>
            <a:r>
              <a:rPr lang="en-GB" u="none" dirty="0"/>
              <a:t>	o</a:t>
            </a:r>
            <a:r>
              <a:rPr lang="en-NL" u="none" dirty="0"/>
              <a:t>f alletwee in toestand |1⟩</a:t>
            </a:r>
          </a:p>
        </p:txBody>
      </p:sp>
    </p:spTree>
    <p:extLst>
      <p:ext uri="{BB962C8B-B14F-4D97-AF65-F5344CB8AC3E}">
        <p14:creationId xmlns:p14="http://schemas.microsoft.com/office/powerpoint/2010/main" val="2508362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Boog 2">
            <a:extLst>
              <a:ext uri="{FF2B5EF4-FFF2-40B4-BE49-F238E27FC236}">
                <a16:creationId xmlns:a16="http://schemas.microsoft.com/office/drawing/2014/main" id="{9F01AF93-340B-D48E-9E4E-F0C65CE741F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CHSH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spel</a:t>
            </a:r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 – quantum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strategie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B6FE61-38E3-58DA-088A-884DFA6F5613}"/>
              </a:ext>
            </a:extLst>
          </p:cNvPr>
          <p:cNvSpPr txBox="1"/>
          <p:nvPr/>
        </p:nvSpPr>
        <p:spPr>
          <a:xfrm>
            <a:off x="2411760" y="1850048"/>
            <a:ext cx="63033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u="none" dirty="0"/>
              <a:t>Stel nu dat</a:t>
            </a:r>
          </a:p>
          <a:p>
            <a:endParaRPr lang="en-NL" u="none" dirty="0"/>
          </a:p>
          <a:p>
            <a:pPr marL="342900" indent="-342900">
              <a:buFontTx/>
              <a:buChar char="-"/>
            </a:pPr>
            <a:r>
              <a:rPr lang="en-GB" u="none" dirty="0"/>
              <a:t>Alice </a:t>
            </a:r>
            <a:r>
              <a:rPr lang="en-GB" u="none" dirty="0" err="1"/>
              <a:t>en</a:t>
            </a:r>
            <a:r>
              <a:rPr lang="en-GB" u="none" dirty="0"/>
              <a:t> Bob </a:t>
            </a:r>
            <a:r>
              <a:rPr lang="en-GB" u="none" dirty="0" err="1"/>
              <a:t>bezitten</a:t>
            </a:r>
            <a:r>
              <a:rPr lang="en-GB" u="none" dirty="0"/>
              <a:t> a</a:t>
            </a:r>
            <a:r>
              <a:rPr lang="en-NL" u="none" dirty="0"/>
              <a:t>llebei een qubit</a:t>
            </a:r>
          </a:p>
          <a:p>
            <a:pPr marL="342900" indent="-342900">
              <a:buFontTx/>
              <a:buChar char="-"/>
            </a:pPr>
            <a:endParaRPr lang="en-NL" u="none" dirty="0"/>
          </a:p>
          <a:p>
            <a:pPr marL="342900" indent="-342900">
              <a:buFontTx/>
              <a:buChar char="-"/>
            </a:pPr>
            <a:r>
              <a:rPr lang="en-NL" u="none" dirty="0"/>
              <a:t>die qubits zijn verstrengeld</a:t>
            </a:r>
          </a:p>
          <a:p>
            <a:pPr marL="342900" indent="-342900">
              <a:buFontTx/>
              <a:buChar char="-"/>
            </a:pPr>
            <a:endParaRPr lang="en-NL" u="none" dirty="0"/>
          </a:p>
          <a:p>
            <a:pPr marL="342900" indent="-342900">
              <a:buFontTx/>
              <a:buChar char="-"/>
            </a:pPr>
            <a:r>
              <a:rPr lang="en-GB" u="none" dirty="0"/>
              <a:t>Alice </a:t>
            </a:r>
            <a:r>
              <a:rPr lang="en-GB" u="none" dirty="0" err="1"/>
              <a:t>en</a:t>
            </a:r>
            <a:r>
              <a:rPr lang="en-GB" u="none" dirty="0"/>
              <a:t> Bob </a:t>
            </a:r>
            <a:r>
              <a:rPr lang="en-GB" u="none" dirty="0" err="1"/>
              <a:t>kunnen</a:t>
            </a:r>
            <a:r>
              <a:rPr lang="en-GB" u="none" dirty="0"/>
              <a:t> </a:t>
            </a:r>
            <a:r>
              <a:rPr lang="en-NL" u="none" dirty="0"/>
              <a:t>de pijl van hun qubit </a:t>
            </a:r>
            <a:br>
              <a:rPr lang="en-NL" u="none" dirty="0"/>
            </a:br>
            <a:r>
              <a:rPr lang="en-NL" u="none" dirty="0"/>
              <a:t>draaien over een hoek naar keuze</a:t>
            </a:r>
          </a:p>
          <a:p>
            <a:pPr marL="342900" indent="-342900">
              <a:buFontTx/>
              <a:buChar char="-"/>
            </a:pPr>
            <a:endParaRPr lang="en-NL" u="none" dirty="0"/>
          </a:p>
          <a:p>
            <a:pPr marL="342900" indent="-342900">
              <a:buFontTx/>
              <a:buChar char="-"/>
            </a:pPr>
            <a:r>
              <a:rPr lang="en-GB" u="none" dirty="0"/>
              <a:t>Alice </a:t>
            </a:r>
            <a:r>
              <a:rPr lang="en-GB" u="none" dirty="0" err="1"/>
              <a:t>en</a:t>
            </a:r>
            <a:r>
              <a:rPr lang="en-GB" u="none" dirty="0"/>
              <a:t> Bob </a:t>
            </a:r>
            <a:r>
              <a:rPr lang="en-GB" u="none" dirty="0" err="1"/>
              <a:t>kunnen</a:t>
            </a:r>
            <a:r>
              <a:rPr lang="en-GB" u="none" dirty="0"/>
              <a:t> </a:t>
            </a:r>
            <a:r>
              <a:rPr lang="en-GB" u="none" dirty="0" err="1"/>
              <a:t>hun</a:t>
            </a:r>
            <a:r>
              <a:rPr lang="en-GB" u="none" dirty="0"/>
              <a:t> qubit </a:t>
            </a:r>
            <a:r>
              <a:rPr lang="en-GB" u="none" dirty="0" err="1"/>
              <a:t>meten</a:t>
            </a:r>
            <a:r>
              <a:rPr lang="en-NL" u="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6055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CHSH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spel</a:t>
            </a:r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 – quantum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strategie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B6FE61-38E3-58DA-088A-884DFA6F5613}"/>
              </a:ext>
            </a:extLst>
          </p:cNvPr>
          <p:cNvSpPr txBox="1"/>
          <p:nvPr/>
        </p:nvSpPr>
        <p:spPr>
          <a:xfrm>
            <a:off x="2411760" y="1556792"/>
            <a:ext cx="4440639" cy="3357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u="none" dirty="0"/>
              <a:t>Q</a:t>
            </a:r>
            <a:r>
              <a:rPr lang="en-NL" b="1" u="none" dirty="0"/>
              <a:t>uantum strategie</a:t>
            </a:r>
          </a:p>
          <a:p>
            <a:pPr>
              <a:lnSpc>
                <a:spcPct val="110000"/>
              </a:lnSpc>
            </a:pPr>
            <a:endParaRPr lang="en-NL" u="none" dirty="0"/>
          </a:p>
          <a:p>
            <a:pPr>
              <a:lnSpc>
                <a:spcPct val="110000"/>
              </a:lnSpc>
            </a:pPr>
            <a:r>
              <a:rPr lang="en-GB" u="none" dirty="0"/>
              <a:t>Alice </a:t>
            </a:r>
            <a:r>
              <a:rPr lang="en-GB" u="none" dirty="0" err="1"/>
              <a:t>draait</a:t>
            </a:r>
            <a:r>
              <a:rPr lang="en-GB" u="none" dirty="0"/>
              <a:t> </a:t>
            </a:r>
            <a:r>
              <a:rPr lang="en-GB" u="none" dirty="0" err="1"/>
              <a:t>haar</a:t>
            </a:r>
            <a:r>
              <a:rPr lang="en-GB" u="none" dirty="0"/>
              <a:t> qubit</a:t>
            </a:r>
          </a:p>
          <a:p>
            <a:pPr>
              <a:lnSpc>
                <a:spcPct val="110000"/>
              </a:lnSpc>
            </a:pPr>
            <a:r>
              <a:rPr lang="en-GB" u="none" dirty="0"/>
              <a:t>	over </a:t>
            </a:r>
            <a:r>
              <a:rPr lang="en-GB" u="none" dirty="0" err="1"/>
              <a:t>hoek</a:t>
            </a:r>
            <a:r>
              <a:rPr lang="en-GB" u="none" dirty="0"/>
              <a:t>     0    </a:t>
            </a:r>
            <a:r>
              <a:rPr lang="en-GB" u="none" dirty="0" err="1"/>
              <a:t>als</a:t>
            </a:r>
            <a:r>
              <a:rPr lang="en-GB" u="none" dirty="0"/>
              <a:t> x=0</a:t>
            </a:r>
            <a:br>
              <a:rPr lang="en-GB" u="none" dirty="0"/>
            </a:br>
            <a:r>
              <a:rPr lang="en-GB" u="none" dirty="0"/>
              <a:t>	over </a:t>
            </a:r>
            <a:r>
              <a:rPr lang="en-GB" u="none" dirty="0" err="1"/>
              <a:t>hoek</a:t>
            </a:r>
            <a:r>
              <a:rPr lang="en-GB" u="none" dirty="0"/>
              <a:t>  -𝝅/4  </a:t>
            </a:r>
            <a:r>
              <a:rPr lang="en-GB" u="none" dirty="0" err="1"/>
              <a:t>als</a:t>
            </a:r>
            <a:r>
              <a:rPr lang="en-GB" u="none" dirty="0"/>
              <a:t> x=1</a:t>
            </a:r>
            <a:endParaRPr lang="en-NL" u="none" dirty="0"/>
          </a:p>
          <a:p>
            <a:pPr>
              <a:lnSpc>
                <a:spcPct val="110000"/>
              </a:lnSpc>
            </a:pPr>
            <a:r>
              <a:rPr lang="en-GB" u="none" dirty="0"/>
              <a:t>Bob </a:t>
            </a:r>
            <a:r>
              <a:rPr lang="en-GB" u="none" dirty="0" err="1"/>
              <a:t>draait</a:t>
            </a:r>
            <a:r>
              <a:rPr lang="en-GB" u="none" dirty="0"/>
              <a:t> </a:t>
            </a:r>
            <a:r>
              <a:rPr lang="en-GB" u="none" dirty="0" err="1"/>
              <a:t>zijn</a:t>
            </a:r>
            <a:r>
              <a:rPr lang="en-GB" u="none" dirty="0"/>
              <a:t> qubit</a:t>
            </a:r>
          </a:p>
          <a:p>
            <a:pPr>
              <a:lnSpc>
                <a:spcPct val="110000"/>
              </a:lnSpc>
            </a:pPr>
            <a:r>
              <a:rPr lang="en-GB" u="none" dirty="0"/>
              <a:t>	over </a:t>
            </a:r>
            <a:r>
              <a:rPr lang="en-GB" u="none" dirty="0" err="1"/>
              <a:t>hoek</a:t>
            </a:r>
            <a:r>
              <a:rPr lang="en-GB" u="none" dirty="0"/>
              <a:t>  -𝝅/8   </a:t>
            </a:r>
            <a:r>
              <a:rPr lang="en-GB" u="none" dirty="0" err="1"/>
              <a:t>als</a:t>
            </a:r>
            <a:r>
              <a:rPr lang="en-GB" u="none" dirty="0"/>
              <a:t> y=0</a:t>
            </a:r>
            <a:br>
              <a:rPr lang="en-GB" u="none" dirty="0"/>
            </a:br>
            <a:r>
              <a:rPr lang="en-GB" u="none" dirty="0"/>
              <a:t>	over </a:t>
            </a:r>
            <a:r>
              <a:rPr lang="en-GB" u="none" dirty="0" err="1"/>
              <a:t>hoek</a:t>
            </a:r>
            <a:r>
              <a:rPr lang="en-GB" u="none" dirty="0"/>
              <a:t>   𝝅/8   </a:t>
            </a:r>
            <a:r>
              <a:rPr lang="en-GB" u="none" dirty="0" err="1"/>
              <a:t>als</a:t>
            </a:r>
            <a:r>
              <a:rPr lang="en-GB" u="none" dirty="0"/>
              <a:t> y=1</a:t>
            </a:r>
            <a:endParaRPr lang="en-NL" u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5CACF-89B9-EEB8-2D83-11F328DC6DA4}"/>
              </a:ext>
            </a:extLst>
          </p:cNvPr>
          <p:cNvSpPr txBox="1"/>
          <p:nvPr/>
        </p:nvSpPr>
        <p:spPr>
          <a:xfrm>
            <a:off x="2449917" y="5436004"/>
            <a:ext cx="3720890" cy="873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u="none" dirty="0"/>
              <a:t>Alice meet </a:t>
            </a:r>
            <a:r>
              <a:rPr lang="en-GB" u="none" dirty="0" err="1"/>
              <a:t>haar</a:t>
            </a:r>
            <a:r>
              <a:rPr lang="en-GB" u="none" dirty="0"/>
              <a:t> qubit </a:t>
            </a:r>
            <a:r>
              <a:rPr lang="en-GB" u="none" dirty="0">
                <a:sym typeface="Wingdings" pitchFamily="2" charset="2"/>
              </a:rPr>
              <a:t></a:t>
            </a:r>
            <a:r>
              <a:rPr lang="en-GB" u="none" dirty="0"/>
              <a:t> a</a:t>
            </a:r>
          </a:p>
          <a:p>
            <a:pPr>
              <a:lnSpc>
                <a:spcPct val="110000"/>
              </a:lnSpc>
            </a:pPr>
            <a:r>
              <a:rPr lang="en-GB" u="none" dirty="0"/>
              <a:t>Bob meet </a:t>
            </a:r>
            <a:r>
              <a:rPr lang="en-GB" u="none" dirty="0" err="1"/>
              <a:t>zijn</a:t>
            </a:r>
            <a:r>
              <a:rPr lang="en-GB" u="none" dirty="0"/>
              <a:t> qubit </a:t>
            </a:r>
            <a:r>
              <a:rPr lang="en-GB" u="none" dirty="0">
                <a:sym typeface="Wingdings" pitchFamily="2" charset="2"/>
              </a:rPr>
              <a:t></a:t>
            </a:r>
            <a:r>
              <a:rPr lang="en-GB" u="none" dirty="0"/>
              <a:t> </a:t>
            </a:r>
            <a:r>
              <a:rPr lang="en-NL" u="none" dirty="0"/>
              <a:t>b </a:t>
            </a:r>
          </a:p>
        </p:txBody>
      </p:sp>
      <p:pic>
        <p:nvPicPr>
          <p:cNvPr id="5" name="Picture 4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0342DF3A-958C-F408-A689-C8C5D168B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17" y="1844824"/>
            <a:ext cx="1635113" cy="454099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348B9D-F5E7-AADF-F89A-3F565BC00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847393"/>
            <a:ext cx="1560644" cy="45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01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CHSH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spel</a:t>
            </a:r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 – quantum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strategie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B6FE61-38E3-58DA-088A-884DFA6F5613}"/>
              </a:ext>
            </a:extLst>
          </p:cNvPr>
          <p:cNvSpPr txBox="1"/>
          <p:nvPr/>
        </p:nvSpPr>
        <p:spPr>
          <a:xfrm>
            <a:off x="2771800" y="1628800"/>
            <a:ext cx="4176464" cy="456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u="none" dirty="0"/>
              <a:t>Q</a:t>
            </a:r>
            <a:r>
              <a:rPr lang="en-NL" b="1" u="none" dirty="0"/>
              <a:t>uantum strategie</a:t>
            </a:r>
          </a:p>
          <a:p>
            <a:pPr>
              <a:lnSpc>
                <a:spcPct val="110000"/>
              </a:lnSpc>
            </a:pPr>
            <a:endParaRPr lang="en-NL" u="none" dirty="0"/>
          </a:p>
          <a:p>
            <a:pPr>
              <a:lnSpc>
                <a:spcPct val="110000"/>
              </a:lnSpc>
            </a:pPr>
            <a:r>
              <a:rPr lang="en-GB" b="1" u="none" dirty="0"/>
              <a:t>Stelling</a:t>
            </a:r>
          </a:p>
          <a:p>
            <a:pPr>
              <a:lnSpc>
                <a:spcPct val="110000"/>
              </a:lnSpc>
            </a:pPr>
            <a:endParaRPr lang="en-GB" u="none" dirty="0"/>
          </a:p>
          <a:p>
            <a:pPr>
              <a:lnSpc>
                <a:spcPct val="110000"/>
              </a:lnSpc>
            </a:pPr>
            <a:r>
              <a:rPr lang="en-GB" u="none" dirty="0"/>
              <a:t>De </a:t>
            </a:r>
            <a:r>
              <a:rPr lang="en-GB" u="none" dirty="0" err="1"/>
              <a:t>kans</a:t>
            </a:r>
            <a:r>
              <a:rPr lang="en-GB" u="none" dirty="0"/>
              <a:t> </a:t>
            </a:r>
            <a:r>
              <a:rPr lang="en-GB" u="none" dirty="0" err="1"/>
              <a:t>dat</a:t>
            </a:r>
            <a:r>
              <a:rPr lang="en-GB" u="none" dirty="0"/>
              <a:t> het </a:t>
            </a:r>
            <a:r>
              <a:rPr lang="en-GB" u="none" dirty="0" err="1"/>
              <a:t>spel</a:t>
            </a:r>
            <a:r>
              <a:rPr lang="en-GB" u="none" dirty="0"/>
              <a:t> </a:t>
            </a:r>
            <a:r>
              <a:rPr lang="en-GB" u="none" dirty="0" err="1"/>
              <a:t>wordt</a:t>
            </a:r>
            <a:r>
              <a:rPr lang="en-GB" u="none" dirty="0"/>
              <a:t> </a:t>
            </a:r>
            <a:br>
              <a:rPr lang="en-GB" u="none" dirty="0"/>
            </a:br>
            <a:r>
              <a:rPr lang="en-GB" u="none" dirty="0" err="1"/>
              <a:t>gewonnen</a:t>
            </a:r>
            <a:r>
              <a:rPr lang="en-GB" u="none" dirty="0"/>
              <a:t> met </a:t>
            </a:r>
            <a:r>
              <a:rPr lang="en-GB" u="none" dirty="0" err="1"/>
              <a:t>deze</a:t>
            </a:r>
            <a:r>
              <a:rPr lang="en-GB" u="none" dirty="0"/>
              <a:t> </a:t>
            </a:r>
            <a:br>
              <a:rPr lang="en-GB" u="none" dirty="0"/>
            </a:br>
            <a:r>
              <a:rPr lang="en-GB" u="none" dirty="0" err="1"/>
              <a:t>quantumstrategie</a:t>
            </a:r>
            <a:r>
              <a:rPr lang="en-GB" u="none" dirty="0"/>
              <a:t> is</a:t>
            </a:r>
            <a:br>
              <a:rPr lang="en-GB" u="none" dirty="0"/>
            </a:br>
            <a:br>
              <a:rPr lang="en-GB" u="none" dirty="0"/>
            </a:br>
            <a:br>
              <a:rPr lang="en-GB" u="none" dirty="0"/>
            </a:br>
            <a:br>
              <a:rPr lang="en-GB" u="none" dirty="0"/>
            </a:br>
            <a:r>
              <a:rPr lang="en-GB" u="none" dirty="0" err="1"/>
              <a:t>dus</a:t>
            </a:r>
            <a:r>
              <a:rPr lang="en-GB" u="none" dirty="0"/>
              <a:t> </a:t>
            </a:r>
            <a:r>
              <a:rPr lang="en-GB" u="none" dirty="0" err="1"/>
              <a:t>ruim</a:t>
            </a:r>
            <a:r>
              <a:rPr lang="en-GB" u="none" dirty="0"/>
              <a:t> 85% !!!</a:t>
            </a:r>
          </a:p>
        </p:txBody>
      </p:sp>
      <p:pic>
        <p:nvPicPr>
          <p:cNvPr id="5" name="Picture 4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0342DF3A-958C-F408-A689-C8C5D168B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17" y="1844824"/>
            <a:ext cx="1635113" cy="454099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348B9D-F5E7-AADF-F89A-3F565BC00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847393"/>
            <a:ext cx="1560644" cy="4538425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331B99D4-343D-7DD3-28B8-BE7F55711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590" y="4725144"/>
            <a:ext cx="304161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976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Boog 2">
            <a:extLst>
              <a:ext uri="{FF2B5EF4-FFF2-40B4-BE49-F238E27FC236}">
                <a16:creationId xmlns:a16="http://schemas.microsoft.com/office/drawing/2014/main" id="{9F01AF93-340B-D48E-9E4E-F0C65CE741F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Van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spel</a:t>
            </a:r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 tot Nobel</a:t>
            </a: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C6632C-F185-D800-6EA8-30495C2AC470}"/>
              </a:ext>
            </a:extLst>
          </p:cNvPr>
          <p:cNvSpPr txBox="1"/>
          <p:nvPr/>
        </p:nvSpPr>
        <p:spPr>
          <a:xfrm>
            <a:off x="1446784" y="2235636"/>
            <a:ext cx="7445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u="none" dirty="0"/>
              <a:t>	</a:t>
            </a:r>
            <a:r>
              <a:rPr lang="en-NL" u="none" dirty="0">
                <a:solidFill>
                  <a:srgbClr val="00B050"/>
                </a:solidFill>
              </a:rPr>
              <a:t>John Bell </a:t>
            </a:r>
            <a:r>
              <a:rPr lang="en-NL" u="none" dirty="0"/>
              <a:t>stelde in 1964 een experiment </a:t>
            </a:r>
            <a:br>
              <a:rPr lang="en-NL" u="none" dirty="0"/>
            </a:br>
            <a:r>
              <a:rPr lang="en-NL" u="none" dirty="0"/>
              <a:t>	voor om de quantumtheorie te testen.</a:t>
            </a:r>
          </a:p>
          <a:p>
            <a:endParaRPr lang="en-NL" u="none" dirty="0"/>
          </a:p>
          <a:p>
            <a:r>
              <a:rPr lang="en-NL" u="none" dirty="0"/>
              <a:t>         Dat experiment is sterk vergelijkbaar met het    </a:t>
            </a:r>
            <a:br>
              <a:rPr lang="en-NL" u="none" dirty="0"/>
            </a:br>
            <a:r>
              <a:rPr lang="en-NL" u="none" dirty="0"/>
              <a:t>        CHSH spel. Het test het bestaan van </a:t>
            </a:r>
            <a:br>
              <a:rPr lang="en-NL" u="none" dirty="0"/>
            </a:br>
            <a:r>
              <a:rPr lang="en-NL" u="none" dirty="0"/>
              <a:t>       verstrengelde toestanden zoals de Bell toestand.</a:t>
            </a:r>
          </a:p>
          <a:p>
            <a:endParaRPr lang="en-NL" u="none" dirty="0"/>
          </a:p>
          <a:p>
            <a:r>
              <a:rPr lang="en-NL" u="none" dirty="0"/>
              <a:t>      </a:t>
            </a:r>
            <a:r>
              <a:rPr lang="en-NL" u="none" dirty="0">
                <a:solidFill>
                  <a:srgbClr val="00B050"/>
                </a:solidFill>
              </a:rPr>
              <a:t>Aspect, Clauser en Zeilinger </a:t>
            </a:r>
            <a:r>
              <a:rPr lang="en-NL" u="none" dirty="0"/>
              <a:t>legden de basis </a:t>
            </a:r>
            <a:br>
              <a:rPr lang="en-NL" u="none" dirty="0"/>
            </a:br>
            <a:r>
              <a:rPr lang="en-NL" u="none" dirty="0"/>
              <a:t>     voor het experimentele bewijs voor quantum </a:t>
            </a:r>
            <a:br>
              <a:rPr lang="en-NL" u="none" dirty="0"/>
            </a:br>
            <a:r>
              <a:rPr lang="en-NL" u="none" dirty="0"/>
              <a:t>    verstrengeling.</a:t>
            </a:r>
          </a:p>
        </p:txBody>
      </p:sp>
    </p:spTree>
    <p:extLst>
      <p:ext uri="{BB962C8B-B14F-4D97-AF65-F5344CB8AC3E}">
        <p14:creationId xmlns:p14="http://schemas.microsoft.com/office/powerpoint/2010/main" val="2078602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Van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spel</a:t>
            </a:r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 tot Nobel</a:t>
            </a: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69BB84A-D16E-2A51-9C40-5E544178E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776" y="1340768"/>
            <a:ext cx="5396544" cy="5373216"/>
          </a:xfrm>
          <a:prstGeom prst="rect">
            <a:avLst/>
          </a:prstGeom>
        </p:spPr>
      </p:pic>
      <p:sp>
        <p:nvSpPr>
          <p:cNvPr id="5" name="Boog 2">
            <a:extLst>
              <a:ext uri="{FF2B5EF4-FFF2-40B4-BE49-F238E27FC236}">
                <a16:creationId xmlns:a16="http://schemas.microsoft.com/office/drawing/2014/main" id="{B0FAE3F2-B316-E3C3-589D-3CCB755A009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5443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Boog 2">
            <a:extLst>
              <a:ext uri="{FF2B5EF4-FFF2-40B4-BE49-F238E27FC236}">
                <a16:creationId xmlns:a16="http://schemas.microsoft.com/office/drawing/2014/main" id="{9F01AF93-340B-D48E-9E4E-F0C65CE741F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Nawoord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0C7C4C-1981-663B-5E12-8AAFA88E09DC}"/>
              </a:ext>
            </a:extLst>
          </p:cNvPr>
          <p:cNvSpPr txBox="1"/>
          <p:nvPr/>
        </p:nvSpPr>
        <p:spPr>
          <a:xfrm>
            <a:off x="1619672" y="2636912"/>
            <a:ext cx="7423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u="none" dirty="0"/>
              <a:t>	Het CHSH spel maakt duidelijk het delen</a:t>
            </a:r>
            <a:br>
              <a:rPr lang="en-NL" u="none" dirty="0"/>
            </a:br>
            <a:r>
              <a:rPr lang="en-NL" u="none" dirty="0"/>
              <a:t>         van verstrengeling nieuwe mogelijkheden </a:t>
            </a:r>
            <a:br>
              <a:rPr lang="en-NL" u="none" dirty="0"/>
            </a:br>
            <a:r>
              <a:rPr lang="en-NL" u="none" dirty="0"/>
              <a:t>        biedt voor communicatie technologie</a:t>
            </a:r>
          </a:p>
          <a:p>
            <a:endParaRPr lang="en-NL" u="none" dirty="0"/>
          </a:p>
          <a:p>
            <a:r>
              <a:rPr lang="en-NL" u="none" dirty="0"/>
              <a:t>       Om deze te realiseren wordt gewerkt aan    </a:t>
            </a:r>
            <a:br>
              <a:rPr lang="en-NL" u="none" dirty="0"/>
            </a:br>
            <a:r>
              <a:rPr lang="en-NL" u="none" dirty="0"/>
              <a:t>     een </a:t>
            </a:r>
            <a:r>
              <a:rPr lang="en-NL" b="1" u="none" dirty="0"/>
              <a:t>quantuminternet</a:t>
            </a:r>
            <a:r>
              <a:rPr lang="en-NL" u="none" dirty="0"/>
              <a:t> waamee qubits op </a:t>
            </a:r>
            <a:br>
              <a:rPr lang="en-NL" u="none" dirty="0"/>
            </a:br>
            <a:r>
              <a:rPr lang="en-NL" u="none" dirty="0"/>
              <a:t>    verschillende locaties verstrengeld kunnen </a:t>
            </a:r>
            <a:br>
              <a:rPr lang="en-NL" u="none" dirty="0"/>
            </a:br>
            <a:r>
              <a:rPr lang="en-NL" u="none" dirty="0"/>
              <a:t>   worden</a:t>
            </a:r>
            <a:br>
              <a:rPr lang="en-NL" u="none" dirty="0"/>
            </a:br>
            <a:br>
              <a:rPr lang="en-NL" u="none" dirty="0"/>
            </a:br>
            <a:endParaRPr lang="en-NL" u="none" dirty="0"/>
          </a:p>
        </p:txBody>
      </p:sp>
    </p:spTree>
    <p:extLst>
      <p:ext uri="{BB962C8B-B14F-4D97-AF65-F5344CB8AC3E}">
        <p14:creationId xmlns:p14="http://schemas.microsoft.com/office/powerpoint/2010/main" val="3893032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Nawoord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9FEDE49C-BA86-5C8C-2F03-EE1AB53A0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961" b="25127"/>
          <a:stretch/>
        </p:blipFill>
        <p:spPr>
          <a:xfrm>
            <a:off x="323528" y="1844254"/>
            <a:ext cx="4968552" cy="4393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AC561-6500-A8E7-A576-5ACF6525F0CE}"/>
              </a:ext>
            </a:extLst>
          </p:cNvPr>
          <p:cNvSpPr txBox="1"/>
          <p:nvPr/>
        </p:nvSpPr>
        <p:spPr>
          <a:xfrm>
            <a:off x="5724128" y="3933056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u="none" dirty="0"/>
              <a:t>opstelling bij QuTech waarin qubits op drie locaties verstrengeld kunnen worden</a:t>
            </a:r>
          </a:p>
          <a:p>
            <a:endParaRPr lang="en-NL" u="none" dirty="0"/>
          </a:p>
          <a:p>
            <a:pPr algn="r"/>
            <a:r>
              <a:rPr lang="en-NL" sz="2000" u="none" dirty="0">
                <a:solidFill>
                  <a:srgbClr val="00B050"/>
                </a:solidFill>
              </a:rPr>
              <a:t>Groep Hanson </a:t>
            </a:r>
            <a:br>
              <a:rPr lang="en-NL" sz="2000" u="none" dirty="0">
                <a:solidFill>
                  <a:srgbClr val="00B050"/>
                </a:solidFill>
              </a:rPr>
            </a:br>
            <a:r>
              <a:rPr lang="en-NL" sz="2000" u="none" dirty="0">
                <a:solidFill>
                  <a:srgbClr val="00B050"/>
                </a:solidFill>
              </a:rPr>
              <a:t>Science, 2021</a:t>
            </a:r>
            <a:endParaRPr lang="en-NL" u="non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55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9163" y="15240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CHSH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spel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B6FE61-38E3-58DA-088A-884DFA6F5613}"/>
              </a:ext>
            </a:extLst>
          </p:cNvPr>
          <p:cNvSpPr txBox="1"/>
          <p:nvPr/>
        </p:nvSpPr>
        <p:spPr>
          <a:xfrm>
            <a:off x="2153488" y="1562016"/>
            <a:ext cx="47227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u="none" dirty="0"/>
              <a:t>Spel, bedacht in jaren 1970 door </a:t>
            </a:r>
            <a:br>
              <a:rPr lang="en-NL" u="none" dirty="0"/>
            </a:br>
            <a:r>
              <a:rPr lang="en-NL" u="none" dirty="0">
                <a:solidFill>
                  <a:srgbClr val="00B050"/>
                </a:solidFill>
              </a:rPr>
              <a:t>Clauser, Horne, Shimony en Holt</a:t>
            </a:r>
          </a:p>
          <a:p>
            <a:pPr algn="ctr"/>
            <a:endParaRPr lang="en-NL" u="none" dirty="0"/>
          </a:p>
          <a:p>
            <a:pPr algn="ctr"/>
            <a:r>
              <a:rPr lang="en-NL" u="none" dirty="0"/>
              <a:t>Twee spelers - Alice en Bob </a:t>
            </a:r>
          </a:p>
          <a:p>
            <a:pPr algn="ctr"/>
            <a:r>
              <a:rPr lang="en-NL" u="none" dirty="0"/>
              <a:t>spelleider - Charlie </a:t>
            </a:r>
          </a:p>
        </p:txBody>
      </p:sp>
      <p:pic>
        <p:nvPicPr>
          <p:cNvPr id="4" name="Picture 3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DB528C4-949D-FE02-437D-AECA56A01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40" y="2838467"/>
            <a:ext cx="1652479" cy="2750773"/>
          </a:xfrm>
          <a:prstGeom prst="rect">
            <a:avLst/>
          </a:prstGeom>
        </p:spPr>
      </p:pic>
      <p:pic>
        <p:nvPicPr>
          <p:cNvPr id="6" name="Picture 5" descr="A person wearing a suit and tie&#10;&#10;Description automatically generated with low confidence">
            <a:extLst>
              <a:ext uri="{FF2B5EF4-FFF2-40B4-BE49-F238E27FC236}">
                <a16:creationId xmlns:a16="http://schemas.microsoft.com/office/drawing/2014/main" id="{DCD90787-6FA2-6151-A8D5-DD7D6EFC8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186" y="2838466"/>
            <a:ext cx="1421404" cy="275077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43A2D06-F8F3-907A-6731-4D4E9652D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3974306"/>
            <a:ext cx="1944783" cy="2695054"/>
          </a:xfrm>
          <a:prstGeom prst="rect">
            <a:avLst/>
          </a:prstGeom>
        </p:spPr>
      </p:pic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1143C3D6-3D5F-E151-3028-454E4FB05B25}"/>
              </a:ext>
            </a:extLst>
          </p:cNvPr>
          <p:cNvSpPr/>
          <p:nvPr/>
        </p:nvSpPr>
        <p:spPr bwMode="auto">
          <a:xfrm rot="1451133">
            <a:off x="2267744" y="5373216"/>
            <a:ext cx="936104" cy="268759"/>
          </a:xfrm>
          <a:prstGeom prst="left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6F718DDC-9CE3-E38B-AEE3-EFC59F42C327}"/>
              </a:ext>
            </a:extLst>
          </p:cNvPr>
          <p:cNvSpPr/>
          <p:nvPr/>
        </p:nvSpPr>
        <p:spPr bwMode="auto">
          <a:xfrm rot="19693857">
            <a:off x="6012786" y="5382218"/>
            <a:ext cx="936104" cy="268759"/>
          </a:xfrm>
          <a:prstGeom prst="left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47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Van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spel</a:t>
            </a:r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 tot Nobel</a:t>
            </a: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7BDBFFA-CA8B-062F-1278-0F0BA3822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1769872"/>
            <a:ext cx="8494739" cy="44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822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Boog 2">
            <a:extLst>
              <a:ext uri="{FF2B5EF4-FFF2-40B4-BE49-F238E27FC236}">
                <a16:creationId xmlns:a16="http://schemas.microsoft.com/office/drawing/2014/main" id="{9F01AF93-340B-D48E-9E4E-F0C65CE741F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9163" y="15240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CHSH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spel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B6FE61-38E3-58DA-088A-884DFA6F5613}"/>
              </a:ext>
            </a:extLst>
          </p:cNvPr>
          <p:cNvSpPr txBox="1"/>
          <p:nvPr/>
        </p:nvSpPr>
        <p:spPr>
          <a:xfrm>
            <a:off x="2411760" y="1640989"/>
            <a:ext cx="5541902" cy="4935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NL" u="none" dirty="0"/>
              <a:t>Charlie trekt willekeurig getallen </a:t>
            </a:r>
            <a:br>
              <a:rPr lang="en-NL" u="none" dirty="0"/>
            </a:br>
            <a:r>
              <a:rPr lang="en-NL" u="none" dirty="0"/>
              <a:t>x,y die allebei 0 of 1 zijn</a:t>
            </a:r>
          </a:p>
          <a:p>
            <a:pPr>
              <a:lnSpc>
                <a:spcPct val="110000"/>
              </a:lnSpc>
            </a:pPr>
            <a:endParaRPr lang="en-NL" u="none" dirty="0"/>
          </a:p>
          <a:p>
            <a:pPr>
              <a:lnSpc>
                <a:spcPct val="110000"/>
              </a:lnSpc>
            </a:pPr>
            <a:r>
              <a:rPr lang="en-NL" u="none" dirty="0"/>
              <a:t>Alice ontvangt x</a:t>
            </a:r>
          </a:p>
          <a:p>
            <a:pPr>
              <a:lnSpc>
                <a:spcPct val="110000"/>
              </a:lnSpc>
            </a:pPr>
            <a:r>
              <a:rPr lang="en-NL" u="none" dirty="0"/>
              <a:t>Bob ontvangt y</a:t>
            </a:r>
          </a:p>
          <a:p>
            <a:pPr>
              <a:lnSpc>
                <a:spcPct val="110000"/>
              </a:lnSpc>
            </a:pPr>
            <a:endParaRPr lang="en-NL" u="none" dirty="0"/>
          </a:p>
          <a:p>
            <a:pPr>
              <a:lnSpc>
                <a:spcPct val="110000"/>
              </a:lnSpc>
            </a:pPr>
            <a:r>
              <a:rPr lang="en-NL" u="none" dirty="0"/>
              <a:t>Alice stuurt getal a (0 of 1) naar Charlie</a:t>
            </a:r>
          </a:p>
          <a:p>
            <a:pPr>
              <a:lnSpc>
                <a:spcPct val="110000"/>
              </a:lnSpc>
            </a:pPr>
            <a:r>
              <a:rPr lang="en-NL" u="none" dirty="0"/>
              <a:t>Bob stuurt getal b (0 of 1) naar Charlie</a:t>
            </a:r>
          </a:p>
          <a:p>
            <a:pPr>
              <a:lnSpc>
                <a:spcPct val="110000"/>
              </a:lnSpc>
            </a:pPr>
            <a:endParaRPr lang="en-NL" u="none" dirty="0"/>
          </a:p>
          <a:p>
            <a:pPr>
              <a:lnSpc>
                <a:spcPct val="110000"/>
              </a:lnSpc>
            </a:pPr>
            <a:r>
              <a:rPr lang="en-NL" u="none" dirty="0"/>
              <a:t>Spel </a:t>
            </a:r>
            <a:r>
              <a:rPr lang="en-NL" b="1" u="none" dirty="0"/>
              <a:t>gewonnen </a:t>
            </a:r>
            <a:r>
              <a:rPr lang="en-NL" u="none" dirty="0"/>
              <a:t>als </a:t>
            </a:r>
          </a:p>
          <a:p>
            <a:pPr>
              <a:lnSpc>
                <a:spcPct val="110000"/>
              </a:lnSpc>
            </a:pPr>
            <a:r>
              <a:rPr lang="en-GB" u="none" dirty="0"/>
              <a:t>	o</a:t>
            </a:r>
            <a:r>
              <a:rPr lang="en-NL" u="none" dirty="0"/>
              <a:t>f  xy = 0 en a = b</a:t>
            </a:r>
          </a:p>
          <a:p>
            <a:pPr>
              <a:lnSpc>
                <a:spcPct val="110000"/>
              </a:lnSpc>
            </a:pPr>
            <a:r>
              <a:rPr lang="en-GB" u="none" dirty="0"/>
              <a:t>	o</a:t>
            </a:r>
            <a:r>
              <a:rPr lang="en-NL" u="none" dirty="0"/>
              <a:t>f  xy = 1 en a ≠ b</a:t>
            </a:r>
          </a:p>
        </p:txBody>
      </p:sp>
    </p:spTree>
    <p:extLst>
      <p:ext uri="{BB962C8B-B14F-4D97-AF65-F5344CB8AC3E}">
        <p14:creationId xmlns:p14="http://schemas.microsoft.com/office/powerpoint/2010/main" val="2121723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Boog 2">
            <a:extLst>
              <a:ext uri="{FF2B5EF4-FFF2-40B4-BE49-F238E27FC236}">
                <a16:creationId xmlns:a16="http://schemas.microsoft.com/office/drawing/2014/main" id="{9F01AF93-340B-D48E-9E4E-F0C65CE741F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9163" y="15240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CSHS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spel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9511AFD-0EE5-15B8-780A-78BDC452A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276872"/>
            <a:ext cx="4368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792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Boog 2">
            <a:extLst>
              <a:ext uri="{FF2B5EF4-FFF2-40B4-BE49-F238E27FC236}">
                <a16:creationId xmlns:a16="http://schemas.microsoft.com/office/drawing/2014/main" id="{9F01AF93-340B-D48E-9E4E-F0C65CE741F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9163" y="15240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CHSH </a:t>
            </a:r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spel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B6FE61-38E3-58DA-088A-884DFA6F5613}"/>
              </a:ext>
            </a:extLst>
          </p:cNvPr>
          <p:cNvSpPr txBox="1"/>
          <p:nvPr/>
        </p:nvSpPr>
        <p:spPr>
          <a:xfrm>
            <a:off x="2627784" y="1687448"/>
            <a:ext cx="46522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u="none" dirty="0"/>
              <a:t>Voorbeeld van strategie:</a:t>
            </a:r>
          </a:p>
          <a:p>
            <a:endParaRPr lang="en-NL" u="none" dirty="0"/>
          </a:p>
          <a:p>
            <a:r>
              <a:rPr lang="en-NL" u="none" dirty="0"/>
              <a:t>Ongeacht waarde van x,y kiezen</a:t>
            </a:r>
          </a:p>
          <a:p>
            <a:r>
              <a:rPr lang="en-NL" u="none" dirty="0"/>
              <a:t>Alice en Bob: </a:t>
            </a:r>
            <a:br>
              <a:rPr lang="en-NL" u="none" dirty="0"/>
            </a:br>
            <a:r>
              <a:rPr lang="en-NL" u="none" dirty="0"/>
              <a:t>		   a=0,   b=0</a:t>
            </a:r>
          </a:p>
          <a:p>
            <a:endParaRPr lang="en-NL" u="none" dirty="0"/>
          </a:p>
          <a:p>
            <a:r>
              <a:rPr lang="en-NL" u="none" dirty="0"/>
              <a:t>Kans op winst: 75%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EBFFC-8D60-5DE4-6643-177B96791377}"/>
              </a:ext>
            </a:extLst>
          </p:cNvPr>
          <p:cNvSpPr txBox="1"/>
          <p:nvPr/>
        </p:nvSpPr>
        <p:spPr>
          <a:xfrm>
            <a:off x="1835696" y="4964975"/>
            <a:ext cx="5716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u="none" dirty="0"/>
              <a:t>Stelling:</a:t>
            </a:r>
          </a:p>
          <a:p>
            <a:endParaRPr lang="en-NL" u="none" dirty="0"/>
          </a:p>
          <a:p>
            <a:r>
              <a:rPr lang="en-NL" u="none" dirty="0"/>
              <a:t>De maximaal haalbare winstkans is 75%</a:t>
            </a:r>
          </a:p>
        </p:txBody>
      </p:sp>
    </p:spTree>
    <p:extLst>
      <p:ext uri="{BB962C8B-B14F-4D97-AF65-F5344CB8AC3E}">
        <p14:creationId xmlns:p14="http://schemas.microsoft.com/office/powerpoint/2010/main" val="2770424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Quantumwereld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CE1B768-0AEE-98A3-9698-B03AE4309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844824"/>
            <a:ext cx="2748989" cy="42114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377BCF-CD57-6633-2A4E-DED6A53B4E07}"/>
              </a:ext>
            </a:extLst>
          </p:cNvPr>
          <p:cNvSpPr txBox="1"/>
          <p:nvPr/>
        </p:nvSpPr>
        <p:spPr>
          <a:xfrm>
            <a:off x="3707904" y="2850100"/>
            <a:ext cx="5040560" cy="324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none" dirty="0"/>
              <a:t>1</a:t>
            </a:r>
            <a:r>
              <a:rPr lang="en-GB" sz="2800" b="1" u="none" baseline="30000" dirty="0"/>
              <a:t>e</a:t>
            </a:r>
            <a:r>
              <a:rPr lang="en-GB" sz="2800" b="1" u="none" dirty="0"/>
              <a:t> </a:t>
            </a:r>
            <a:r>
              <a:rPr lang="en-GB" sz="2800" b="1" u="none" dirty="0" err="1"/>
              <a:t>Quantumrevolutie</a:t>
            </a:r>
            <a:endParaRPr lang="en-GB" sz="2800" b="1" u="none" dirty="0"/>
          </a:p>
          <a:p>
            <a:endParaRPr lang="en-GB" u="none" dirty="0"/>
          </a:p>
          <a:p>
            <a:pPr>
              <a:lnSpc>
                <a:spcPct val="130000"/>
              </a:lnSpc>
            </a:pPr>
            <a:r>
              <a:rPr lang="en-GB" u="none" dirty="0" err="1"/>
              <a:t>Ontdekking</a:t>
            </a:r>
            <a:r>
              <a:rPr lang="en-GB" u="none" dirty="0"/>
              <a:t> van </a:t>
            </a:r>
            <a:r>
              <a:rPr lang="en-GB" u="none" dirty="0" err="1"/>
              <a:t>quantumprincipes</a:t>
            </a:r>
            <a:r>
              <a:rPr lang="en-GB" u="none" dirty="0"/>
              <a:t> </a:t>
            </a:r>
            <a:br>
              <a:rPr lang="en-GB" u="none" dirty="0"/>
            </a:br>
            <a:r>
              <a:rPr lang="en-GB" u="none" dirty="0" err="1"/>
              <a:t>als</a:t>
            </a:r>
            <a:r>
              <a:rPr lang="en-GB" u="none" dirty="0"/>
              <a:t> basis van </a:t>
            </a:r>
            <a:r>
              <a:rPr lang="en-GB" u="none" dirty="0" err="1"/>
              <a:t>onze</a:t>
            </a:r>
            <a:r>
              <a:rPr lang="en-GB" u="none" dirty="0"/>
              <a:t> </a:t>
            </a:r>
            <a:r>
              <a:rPr lang="en-GB" u="none" dirty="0" err="1"/>
              <a:t>beschrijving</a:t>
            </a:r>
            <a:r>
              <a:rPr lang="en-GB" u="none" dirty="0"/>
              <a:t> van </a:t>
            </a:r>
            <a:br>
              <a:rPr lang="en-GB" u="none" dirty="0"/>
            </a:br>
            <a:r>
              <a:rPr lang="en-GB" u="none" dirty="0"/>
              <a:t>de </a:t>
            </a:r>
            <a:r>
              <a:rPr lang="en-GB" u="none" dirty="0" err="1"/>
              <a:t>natuurm</a:t>
            </a:r>
            <a:r>
              <a:rPr lang="en-GB" u="none" dirty="0"/>
              <a:t> </a:t>
            </a:r>
            <a:r>
              <a:rPr lang="en-GB" u="none" dirty="0" err="1"/>
              <a:t>vanaf</a:t>
            </a:r>
            <a:r>
              <a:rPr lang="en-GB" u="none" dirty="0"/>
              <a:t> 1900</a:t>
            </a:r>
          </a:p>
          <a:p>
            <a:pPr>
              <a:lnSpc>
                <a:spcPct val="130000"/>
              </a:lnSpc>
            </a:pPr>
            <a:endParaRPr lang="en-GB" u="none" dirty="0"/>
          </a:p>
          <a:p>
            <a:pPr>
              <a:lnSpc>
                <a:spcPct val="130000"/>
              </a:lnSpc>
            </a:pPr>
            <a:r>
              <a:rPr lang="en-GB" u="none" dirty="0"/>
              <a:t>             “</a:t>
            </a:r>
            <a:r>
              <a:rPr lang="en-GB" u="none" dirty="0" err="1"/>
              <a:t>Alles</a:t>
            </a:r>
            <a:r>
              <a:rPr lang="en-GB" u="none" dirty="0"/>
              <a:t> is quantum”</a:t>
            </a:r>
          </a:p>
        </p:txBody>
      </p:sp>
    </p:spTree>
    <p:extLst>
      <p:ext uri="{BB962C8B-B14F-4D97-AF65-F5344CB8AC3E}">
        <p14:creationId xmlns:p14="http://schemas.microsoft.com/office/powerpoint/2010/main" val="502082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2790AFAC-4F7F-D1DB-3498-AE800D76B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0423" name="Afbeelding 7" descr="quantumlessen logo katten.pdf">
            <a:extLst>
              <a:ext uri="{FF2B5EF4-FFF2-40B4-BE49-F238E27FC236}">
                <a16:creationId xmlns:a16="http://schemas.microsoft.com/office/drawing/2014/main" id="{6A7502A2-9C97-8D14-3F1A-79A859F98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C5869C-D18D-5EE6-9AB8-B28FFF5C9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16832"/>
            <a:ext cx="3147441" cy="4205188"/>
          </a:xfrm>
          <a:prstGeom prst="rect">
            <a:avLst/>
          </a:prstGeom>
          <a:ln w="3810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66D7A-A48E-AD55-A047-3866D62CB17B}"/>
              </a:ext>
            </a:extLst>
          </p:cNvPr>
          <p:cNvSpPr txBox="1"/>
          <p:nvPr/>
        </p:nvSpPr>
        <p:spPr>
          <a:xfrm>
            <a:off x="3995936" y="1961846"/>
            <a:ext cx="4896544" cy="420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none" dirty="0"/>
              <a:t>Quantum </a:t>
            </a:r>
            <a:r>
              <a:rPr lang="en-GB" sz="2800" b="1" u="none" dirty="0" err="1"/>
              <a:t>verstrengeling</a:t>
            </a:r>
            <a:endParaRPr lang="en-GB" sz="2800" b="1" u="none" dirty="0"/>
          </a:p>
          <a:p>
            <a:endParaRPr lang="en-GB" u="none" dirty="0"/>
          </a:p>
          <a:p>
            <a:pPr>
              <a:lnSpc>
                <a:spcPct val="130000"/>
              </a:lnSpc>
            </a:pPr>
            <a:r>
              <a:rPr lang="en-GB" u="none" dirty="0" err="1"/>
              <a:t>Sluitstuk</a:t>
            </a:r>
            <a:r>
              <a:rPr lang="en-GB" u="none" dirty="0"/>
              <a:t> van de </a:t>
            </a:r>
            <a:r>
              <a:rPr lang="en-GB" u="none" dirty="0" err="1"/>
              <a:t>quantumtheorie</a:t>
            </a:r>
            <a:br>
              <a:rPr lang="en-GB" u="none" dirty="0"/>
            </a:br>
            <a:endParaRPr lang="en-GB" u="none" dirty="0"/>
          </a:p>
          <a:p>
            <a:pPr>
              <a:lnSpc>
                <a:spcPct val="130000"/>
              </a:lnSpc>
            </a:pPr>
            <a:r>
              <a:rPr lang="en-GB" u="none" dirty="0"/>
              <a:t>   “</a:t>
            </a:r>
            <a:r>
              <a:rPr lang="en-GB" u="none" dirty="0" err="1"/>
              <a:t>deeltjes</a:t>
            </a:r>
            <a:r>
              <a:rPr lang="en-GB" u="none" dirty="0"/>
              <a:t> </a:t>
            </a:r>
            <a:r>
              <a:rPr lang="en-GB" u="none" dirty="0" err="1"/>
              <a:t>kunnen</a:t>
            </a:r>
            <a:r>
              <a:rPr lang="en-GB" u="none" dirty="0"/>
              <a:t> </a:t>
            </a:r>
            <a:r>
              <a:rPr lang="en-GB" u="none" dirty="0" err="1"/>
              <a:t>verknoopt</a:t>
            </a:r>
            <a:r>
              <a:rPr lang="en-GB" u="none" dirty="0"/>
              <a:t> </a:t>
            </a:r>
            <a:r>
              <a:rPr lang="en-GB" u="none" dirty="0" err="1"/>
              <a:t>zijn</a:t>
            </a:r>
            <a:r>
              <a:rPr lang="en-GB" u="none" dirty="0"/>
              <a:t>  </a:t>
            </a:r>
          </a:p>
          <a:p>
            <a:pPr>
              <a:lnSpc>
                <a:spcPct val="130000"/>
              </a:lnSpc>
            </a:pPr>
            <a:r>
              <a:rPr lang="en-GB" u="none" dirty="0"/>
              <a:t>    op </a:t>
            </a:r>
            <a:r>
              <a:rPr lang="en-GB" u="none" dirty="0" err="1"/>
              <a:t>een</a:t>
            </a:r>
            <a:r>
              <a:rPr lang="en-GB" u="none" dirty="0"/>
              <a:t> </a:t>
            </a:r>
            <a:r>
              <a:rPr lang="en-GB" u="none" dirty="0" err="1"/>
              <a:t>manier</a:t>
            </a:r>
            <a:r>
              <a:rPr lang="en-GB" u="none" dirty="0"/>
              <a:t> die in de     </a:t>
            </a:r>
          </a:p>
          <a:p>
            <a:pPr>
              <a:lnSpc>
                <a:spcPct val="130000"/>
              </a:lnSpc>
            </a:pPr>
            <a:r>
              <a:rPr lang="en-GB" u="none" dirty="0"/>
              <a:t>    </a:t>
            </a:r>
            <a:r>
              <a:rPr lang="en-GB" u="none" dirty="0" err="1"/>
              <a:t>klassieke</a:t>
            </a:r>
            <a:r>
              <a:rPr lang="en-GB" u="none" dirty="0"/>
              <a:t> </a:t>
            </a:r>
            <a:r>
              <a:rPr lang="en-GB" u="none" dirty="0" err="1"/>
              <a:t>fysica</a:t>
            </a:r>
            <a:r>
              <a:rPr lang="en-GB" u="none" dirty="0"/>
              <a:t> </a:t>
            </a:r>
            <a:r>
              <a:rPr lang="en-GB" u="none" dirty="0" err="1"/>
              <a:t>niet</a:t>
            </a:r>
            <a:r>
              <a:rPr lang="en-GB" u="none" dirty="0"/>
              <a:t> </a:t>
            </a:r>
            <a:r>
              <a:rPr lang="en-GB" u="none" dirty="0" err="1"/>
              <a:t>mogelijk</a:t>
            </a:r>
            <a:r>
              <a:rPr lang="en-GB" u="none" dirty="0"/>
              <a:t> is”</a:t>
            </a:r>
          </a:p>
          <a:p>
            <a:pPr>
              <a:lnSpc>
                <a:spcPct val="130000"/>
              </a:lnSpc>
            </a:pPr>
            <a:endParaRPr lang="en-GB" u="none" dirty="0"/>
          </a:p>
          <a:p>
            <a:pPr>
              <a:lnSpc>
                <a:spcPct val="130000"/>
              </a:lnSpc>
            </a:pPr>
            <a:r>
              <a:rPr lang="en-GB" u="none" dirty="0"/>
              <a:t>Schrödinger (1935)</a:t>
            </a:r>
            <a:endParaRPr lang="en-NL" u="non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A768B0-F1E1-0A0A-8121-033D2DD47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23850"/>
            <a:ext cx="59642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l" eaLnBrk="1" hangingPunct="1"/>
            <a:r>
              <a:rPr lang="en-US" altLang="en-NL" sz="3600" u="none" kern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Quantumwereld</a:t>
            </a:r>
            <a:endParaRPr lang="en-US" altLang="en-NL" sz="3600" u="none" kern="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 err="1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Quantumwereld</a:t>
            </a:r>
            <a:endParaRPr lang="en-US" altLang="en-NL" sz="3600" dirty="0">
              <a:solidFill>
                <a:srgbClr val="970505"/>
              </a:solidFill>
              <a:latin typeface="Fontin Sans Regular" pitchFamily="26" charset="0"/>
              <a:ea typeface="ＭＳ Ｐゴシック" panose="020B0600070205080204" pitchFamily="34" charset="-128"/>
            </a:endParaRP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377BCF-CD57-6633-2A4E-DED6A53B4E07}"/>
              </a:ext>
            </a:extLst>
          </p:cNvPr>
          <p:cNvSpPr txBox="1"/>
          <p:nvPr/>
        </p:nvSpPr>
        <p:spPr>
          <a:xfrm>
            <a:off x="3995936" y="2204864"/>
            <a:ext cx="4896544" cy="370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none" dirty="0"/>
              <a:t>2</a:t>
            </a:r>
            <a:r>
              <a:rPr lang="en-GB" sz="2800" b="1" u="none" baseline="30000" dirty="0"/>
              <a:t>e</a:t>
            </a:r>
            <a:r>
              <a:rPr lang="en-GB" sz="2800" b="1" u="none" dirty="0"/>
              <a:t> </a:t>
            </a:r>
            <a:r>
              <a:rPr lang="en-GB" sz="2800" b="1" u="none" dirty="0" err="1"/>
              <a:t>Quantumrevolutie</a:t>
            </a:r>
            <a:endParaRPr lang="en-GB" sz="2800" b="1" u="none" dirty="0"/>
          </a:p>
          <a:p>
            <a:endParaRPr lang="en-GB" u="none" dirty="0"/>
          </a:p>
          <a:p>
            <a:pPr>
              <a:lnSpc>
                <a:spcPct val="130000"/>
              </a:lnSpc>
            </a:pPr>
            <a:r>
              <a:rPr lang="en-GB" u="none" dirty="0" err="1"/>
              <a:t>toepassingen</a:t>
            </a:r>
            <a:r>
              <a:rPr lang="en-GB" u="none" dirty="0"/>
              <a:t> van quantum-</a:t>
            </a:r>
            <a:r>
              <a:rPr lang="en-GB" u="none" dirty="0" err="1"/>
              <a:t>principes</a:t>
            </a:r>
            <a:r>
              <a:rPr lang="en-GB" u="none" dirty="0"/>
              <a:t> in </a:t>
            </a:r>
            <a:r>
              <a:rPr lang="en-GB" u="none" dirty="0" err="1"/>
              <a:t>techniek</a:t>
            </a:r>
            <a:r>
              <a:rPr lang="en-GB" u="none" dirty="0"/>
              <a:t>, </a:t>
            </a:r>
            <a:r>
              <a:rPr lang="en-GB" u="none" dirty="0" err="1"/>
              <a:t>vanaf</a:t>
            </a:r>
            <a:r>
              <a:rPr lang="en-GB" u="none" dirty="0"/>
              <a:t> 1980</a:t>
            </a:r>
          </a:p>
          <a:p>
            <a:pPr marL="800100" lvl="1" indent="-3429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u="none" dirty="0"/>
              <a:t>quantum computing</a:t>
            </a:r>
          </a:p>
          <a:p>
            <a:pPr marL="800100" lvl="1" indent="-3429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u="none" dirty="0"/>
              <a:t>quantum </a:t>
            </a:r>
            <a:r>
              <a:rPr lang="en-GB" u="none" dirty="0" err="1"/>
              <a:t>netwerken</a:t>
            </a:r>
            <a:endParaRPr lang="en-GB" u="none" dirty="0"/>
          </a:p>
          <a:p>
            <a:pPr marL="800100" lvl="1" indent="-3429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u="none" dirty="0"/>
              <a:t>quantum </a:t>
            </a:r>
            <a:r>
              <a:rPr lang="en-GB" u="none" dirty="0" err="1"/>
              <a:t>sensoren</a:t>
            </a:r>
            <a:endParaRPr lang="en-GB" u="none" dirty="0"/>
          </a:p>
        </p:txBody>
      </p:sp>
      <p:pic>
        <p:nvPicPr>
          <p:cNvPr id="3" name="Picture 2" descr="Text, background pattern&#10;&#10;Description automatically generated">
            <a:extLst>
              <a:ext uri="{FF2B5EF4-FFF2-40B4-BE49-F238E27FC236}">
                <a16:creationId xmlns:a16="http://schemas.microsoft.com/office/drawing/2014/main" id="{6AA4508F-28F0-7647-0732-1ADC0D992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60848"/>
            <a:ext cx="2884353" cy="37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067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Boog 2">
            <a:extLst>
              <a:ext uri="{FF2B5EF4-FFF2-40B4-BE49-F238E27FC236}">
                <a16:creationId xmlns:a16="http://schemas.microsoft.com/office/drawing/2014/main" id="{9F01AF93-340B-D48E-9E4E-F0C65CE741F8}"/>
              </a:ext>
            </a:extLst>
          </p:cNvPr>
          <p:cNvSpPr>
            <a:spLocks/>
          </p:cNvSpPr>
          <p:nvPr/>
        </p:nvSpPr>
        <p:spPr bwMode="auto">
          <a:xfrm flipV="1">
            <a:off x="0" y="1219200"/>
            <a:ext cx="1981200" cy="5638800"/>
          </a:xfrm>
          <a:custGeom>
            <a:avLst/>
            <a:gdLst>
              <a:gd name="T0" fmla="*/ 0 w 21600"/>
              <a:gd name="T1" fmla="*/ 0 h 21600"/>
              <a:gd name="T2" fmla="*/ 181720067 w 21600"/>
              <a:gd name="T3" fmla="*/ 1472040067 h 21600"/>
              <a:gd name="T4" fmla="*/ 0 w 21600"/>
              <a:gd name="T5" fmla="*/ 1472040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51D">
                  <a:alpha val="89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rot="10800000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nl-NL" altLang="en-NL" u="none">
              <a:latin typeface="Times New Roman" panose="02020603050405020304" pitchFamily="18" charset="0"/>
            </a:endParaRPr>
          </a:p>
        </p:txBody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97E57DA4-0BF1-6DD9-D14B-7BF9AE8B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323850"/>
            <a:ext cx="5964237" cy="836613"/>
          </a:xfrm>
        </p:spPr>
        <p:txBody>
          <a:bodyPr/>
          <a:lstStyle/>
          <a:p>
            <a:pPr algn="l" eaLnBrk="1" hangingPunct="1"/>
            <a:r>
              <a:rPr lang="en-US" altLang="en-NL" sz="3600" dirty="0">
                <a:solidFill>
                  <a:srgbClr val="970505"/>
                </a:solidFill>
                <a:latin typeface="Fontin Sans Regular" pitchFamily="26" charset="0"/>
                <a:ea typeface="ＭＳ Ｐゴシック" panose="020B0600070205080204" pitchFamily="34" charset="-128"/>
              </a:rPr>
              <a:t>Quantum bits</a:t>
            </a:r>
          </a:p>
        </p:txBody>
      </p:sp>
      <p:sp>
        <p:nvSpPr>
          <p:cNvPr id="68616" name="Rectangle 4">
            <a:extLst>
              <a:ext uri="{FF2B5EF4-FFF2-40B4-BE49-F238E27FC236}">
                <a16:creationId xmlns:a16="http://schemas.microsoft.com/office/drawing/2014/main" id="{90706FD2-D50E-CDA4-A09D-0DC494B3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25"/>
            <a:ext cx="9144000" cy="71438"/>
          </a:xfrm>
          <a:prstGeom prst="rect">
            <a:avLst/>
          </a:prstGeom>
          <a:gradFill rotWithShape="1">
            <a:gsLst>
              <a:gs pos="0">
                <a:srgbClr val="FF051D"/>
              </a:gs>
              <a:gs pos="50000">
                <a:srgbClr val="FF8995"/>
              </a:gs>
              <a:gs pos="100000">
                <a:srgbClr val="FF051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 sz="1800"/>
          </a:p>
        </p:txBody>
      </p:sp>
      <p:pic>
        <p:nvPicPr>
          <p:cNvPr id="68618" name="Afbeelding 9" descr="quantumlessen logo katten.pdf">
            <a:extLst>
              <a:ext uri="{FF2B5EF4-FFF2-40B4-BE49-F238E27FC236}">
                <a16:creationId xmlns:a16="http://schemas.microsoft.com/office/drawing/2014/main" id="{3F73641F-6C79-BBE9-6FA0-38BBCA8C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447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qbitmovie">
            <a:extLst>
              <a:ext uri="{FF2B5EF4-FFF2-40B4-BE49-F238E27FC236}">
                <a16:creationId xmlns:a16="http://schemas.microsoft.com/office/drawing/2014/main" id="{7F3F953E-D4D5-BCDA-6B5D-C2E7628C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19" y="378619"/>
            <a:ext cx="1223962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22B937-4EC8-2157-99B9-E07B91885D62}"/>
              </a:ext>
            </a:extLst>
          </p:cNvPr>
          <p:cNvSpPr txBox="1"/>
          <p:nvPr/>
        </p:nvSpPr>
        <p:spPr>
          <a:xfrm>
            <a:off x="2306310" y="1628800"/>
            <a:ext cx="60821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none" dirty="0"/>
              <a:t>Q</a:t>
            </a:r>
            <a:r>
              <a:rPr lang="en-NL" b="1" u="none" dirty="0"/>
              <a:t>uantum bit (qubit): </a:t>
            </a:r>
          </a:p>
          <a:p>
            <a:endParaRPr lang="en-NL" u="none" dirty="0"/>
          </a:p>
          <a:p>
            <a:r>
              <a:rPr lang="en-GB" u="none" dirty="0"/>
              <a:t>Q</a:t>
            </a:r>
            <a:r>
              <a:rPr lang="en-NL" u="none" dirty="0"/>
              <a:t>uantum systeem [elektron, atoom, ..] met </a:t>
            </a:r>
            <a:br>
              <a:rPr lang="en-NL" u="none" dirty="0"/>
            </a:br>
            <a:r>
              <a:rPr lang="en-NL" u="none" dirty="0"/>
              <a:t>meetbare grootheid met twee mogelijke </a:t>
            </a:r>
            <a:br>
              <a:rPr lang="en-NL" u="none" dirty="0"/>
            </a:br>
            <a:r>
              <a:rPr lang="en-NL" u="none" dirty="0"/>
              <a:t>meetwaarden: 0 of 1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3293DE-6FC1-10E0-B449-90717F1F0C60}"/>
              </a:ext>
            </a:extLst>
          </p:cNvPr>
          <p:cNvGrpSpPr/>
          <p:nvPr/>
        </p:nvGrpSpPr>
        <p:grpSpPr>
          <a:xfrm>
            <a:off x="5220072" y="3927528"/>
            <a:ext cx="3561560" cy="1805728"/>
            <a:chOff x="5220072" y="3927528"/>
            <a:chExt cx="3561560" cy="180572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16BE23D-F0D7-03A6-E938-81D18057B8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63490" y="3927528"/>
              <a:ext cx="1754046" cy="1805728"/>
            </a:xfrm>
            <a:prstGeom prst="ellips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L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EA997D2-77AC-1F4F-7760-7E93CBCFF9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40513" y="4267886"/>
              <a:ext cx="707153" cy="59693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D60FD1-BDC7-BF23-B2F4-B0DD11FBA4BE}"/>
                </a:ext>
              </a:extLst>
            </p:cNvPr>
            <p:cNvCxnSpPr/>
            <p:nvPr/>
          </p:nvCxnSpPr>
          <p:spPr bwMode="auto">
            <a:xfrm>
              <a:off x="5220072" y="4863632"/>
              <a:ext cx="35615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B554FE-80FC-E9AA-58F6-CD472A235289}"/>
                </a:ext>
              </a:extLst>
            </p:cNvPr>
            <p:cNvSpPr txBox="1"/>
            <p:nvPr/>
          </p:nvSpPr>
          <p:spPr>
            <a:xfrm>
              <a:off x="7382392" y="4409926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u="none" dirty="0"/>
                <a:t>𝝓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6253A5C-BBC7-FF12-E41F-EDE6CE39767B}"/>
              </a:ext>
            </a:extLst>
          </p:cNvPr>
          <p:cNvSpPr txBox="1"/>
          <p:nvPr/>
        </p:nvSpPr>
        <p:spPr>
          <a:xfrm>
            <a:off x="1761063" y="4093909"/>
            <a:ext cx="395653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u="none" dirty="0"/>
              <a:t>Meetkundige voorstelling: </a:t>
            </a:r>
            <a:br>
              <a:rPr lang="en-NL" u="none" dirty="0"/>
            </a:br>
            <a:endParaRPr lang="en-NL" u="none" dirty="0"/>
          </a:p>
          <a:p>
            <a:endParaRPr lang="en-NL" u="none" dirty="0"/>
          </a:p>
          <a:p>
            <a:r>
              <a:rPr lang="en-NL" u="none" dirty="0"/>
              <a:t>Kans op meting `0’: cos(𝝓)</a:t>
            </a:r>
            <a:r>
              <a:rPr lang="en-NL" u="none" baseline="30000" dirty="0"/>
              <a:t>2</a:t>
            </a:r>
            <a:br>
              <a:rPr lang="en-NL" u="none" baseline="30000" dirty="0"/>
            </a:br>
            <a:endParaRPr lang="en-NL" u="none" baseline="30000" dirty="0"/>
          </a:p>
          <a:p>
            <a:r>
              <a:rPr lang="en-NL" u="none" dirty="0"/>
              <a:t>Kans op meting `1’: sin(𝝓)</a:t>
            </a:r>
            <a:r>
              <a:rPr lang="en-NL" u="none" baseline="30000" dirty="0"/>
              <a:t>2</a:t>
            </a:r>
          </a:p>
          <a:p>
            <a:endParaRPr lang="en-NL" u="none" baseline="30000" dirty="0"/>
          </a:p>
        </p:txBody>
      </p:sp>
    </p:spTree>
    <p:extLst>
      <p:ext uri="{BB962C8B-B14F-4D97-AF65-F5344CB8AC3E}">
        <p14:creationId xmlns:p14="http://schemas.microsoft.com/office/powerpoint/2010/main" val="3734145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theme/theme1.xml><?xml version="1.0" encoding="utf-8"?>
<a:theme xmlns:a="http://schemas.openxmlformats.org/drawingml/2006/main" name="QM_lessons">
  <a:themeElements>
    <a:clrScheme name="QM_less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M_less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QM_less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_less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_less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_less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_less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_less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_less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_less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_less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_less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_less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_less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14283</TotalTime>
  <Words>702</Words>
  <Application>Microsoft Macintosh PowerPoint</Application>
  <PresentationFormat>On-screen Show (4:3)</PresentationFormat>
  <Paragraphs>145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Fontin Sans Regular</vt:lpstr>
      <vt:lpstr>Arial</vt:lpstr>
      <vt:lpstr>Cambria Math</vt:lpstr>
      <vt:lpstr>Times New Roman</vt:lpstr>
      <vt:lpstr>Trebuchet MS</vt:lpstr>
      <vt:lpstr>QM_lessons</vt:lpstr>
      <vt:lpstr>Verstrengeling: van spel tot Nobel</vt:lpstr>
      <vt:lpstr>CHSH spel</vt:lpstr>
      <vt:lpstr>CHSH spel</vt:lpstr>
      <vt:lpstr>CSHS spel</vt:lpstr>
      <vt:lpstr>CHSH spel</vt:lpstr>
      <vt:lpstr>Quantumwereld</vt:lpstr>
      <vt:lpstr>PowerPoint Presentation</vt:lpstr>
      <vt:lpstr>Quantumwereld</vt:lpstr>
      <vt:lpstr>Quantum bits</vt:lpstr>
      <vt:lpstr>Quantum bits</vt:lpstr>
      <vt:lpstr>Quantum bits</vt:lpstr>
      <vt:lpstr>Verstrengelde quantum bits</vt:lpstr>
      <vt:lpstr>CHSH spel – quantum strategie</vt:lpstr>
      <vt:lpstr>CHSH spel – quantum strategie</vt:lpstr>
      <vt:lpstr>CHSH spel – quantum strategie</vt:lpstr>
      <vt:lpstr>Van spel tot Nobel</vt:lpstr>
      <vt:lpstr>Van spel tot Nobel</vt:lpstr>
      <vt:lpstr>Nawoord</vt:lpstr>
      <vt:lpstr>Nawoord</vt:lpstr>
      <vt:lpstr>Van spel tot Nobel</vt:lpstr>
    </vt:vector>
  </TitlesOfParts>
  <Company>kjs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Quantumlessen mysterie en realiteit in de quantummechanica</dc:title>
  <cp:lastModifiedBy>Kareljan Schoutens</cp:lastModifiedBy>
  <cp:revision>104</cp:revision>
  <cp:lastPrinted>2011-10-09T18:42:20Z</cp:lastPrinted>
  <dcterms:created xsi:type="dcterms:W3CDTF">2011-10-03T16:46:02Z</dcterms:created>
  <dcterms:modified xsi:type="dcterms:W3CDTF">2023-01-27T07:27:12Z</dcterms:modified>
</cp:coreProperties>
</file>