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handoutMasterIdLst>
    <p:handoutMasterId r:id="rId19"/>
  </p:handoutMasterIdLst>
  <p:sldIdLst>
    <p:sldId id="312" r:id="rId2"/>
    <p:sldId id="352" r:id="rId3"/>
    <p:sldId id="339" r:id="rId4"/>
    <p:sldId id="340" r:id="rId5"/>
    <p:sldId id="341" r:id="rId6"/>
    <p:sldId id="342" r:id="rId7"/>
    <p:sldId id="343" r:id="rId8"/>
    <p:sldId id="355" r:id="rId9"/>
    <p:sldId id="350" r:id="rId10"/>
    <p:sldId id="353" r:id="rId11"/>
    <p:sldId id="351" r:id="rId12"/>
    <p:sldId id="346" r:id="rId13"/>
    <p:sldId id="356" r:id="rId14"/>
    <p:sldId id="349" r:id="rId15"/>
    <p:sldId id="357" r:id="rId16"/>
    <p:sldId id="334" r:id="rId17"/>
  </p:sldIdLst>
  <p:sldSz cx="12192000" cy="6858000"/>
  <p:notesSz cx="6858000" cy="9144000"/>
  <p:custDataLst>
    <p:tags r:id="rId20"/>
  </p:custData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exemple layout" id="{130FA196-B901-4748-8A24-CE4C5D292687}">
          <p14:sldIdLst>
            <p14:sldId id="312"/>
            <p14:sldId id="352"/>
            <p14:sldId id="339"/>
            <p14:sldId id="340"/>
            <p14:sldId id="341"/>
            <p14:sldId id="342"/>
            <p14:sldId id="343"/>
            <p14:sldId id="355"/>
            <p14:sldId id="350"/>
            <p14:sldId id="353"/>
            <p14:sldId id="351"/>
            <p14:sldId id="346"/>
            <p14:sldId id="356"/>
            <p14:sldId id="349"/>
            <p14:sldId id="357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12" clrIdx="0">
    <p:extLst>
      <p:ext uri="{19B8F6BF-5375-455C-9EA6-DF929625EA0E}">
        <p15:presenceInfo xmlns:p15="http://schemas.microsoft.com/office/powerpoint/2012/main" userId="S-1-5-21-2890558824-3927818043-3374662254-1188" providerId="AD"/>
      </p:ext>
    </p:extLst>
  </p:cmAuthor>
  <p:cmAuthor id="2" name="Tess Hoogenraad" initials="TH" lastIdx="1" clrIdx="1">
    <p:extLst>
      <p:ext uri="{19B8F6BF-5375-455C-9EA6-DF929625EA0E}">
        <p15:presenceInfo xmlns:p15="http://schemas.microsoft.com/office/powerpoint/2012/main" userId="S-1-5-21-2890558824-3927818043-3374662254-1209" providerId="AD"/>
      </p:ext>
    </p:extLst>
  </p:cmAuthor>
  <p:cmAuthor id="3" name="PPT Solutions" initials="PS" lastIdx="20" clrIdx="2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4" name="Kelly Kok" initials="KK" lastIdx="7" clrIdx="3">
    <p:extLst>
      <p:ext uri="{19B8F6BF-5375-455C-9EA6-DF929625EA0E}">
        <p15:presenceInfo xmlns:p15="http://schemas.microsoft.com/office/powerpoint/2012/main" userId="S-1-5-21-2890558824-3927818043-3374662254-1238" providerId="AD"/>
      </p:ext>
    </p:extLst>
  </p:cmAuthor>
  <p:cmAuthor id="5" name="Marjolijn de Kruijff" initials="MdK" lastIdx="40" clrIdx="4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  <p:cmAuthor id="6" name="Microsoft Office User" initials="MOU" lastIdx="1" clrIdx="5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3968" autoAdjust="0"/>
  </p:normalViewPr>
  <p:slideViewPr>
    <p:cSldViewPr snapToGrid="0">
      <p:cViewPr varScale="1">
        <p:scale>
          <a:sx n="157" d="100"/>
          <a:sy n="157" d="100"/>
        </p:scale>
        <p:origin x="176" y="1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3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C98AC25-4A32-4075-AA3C-3DCF4F621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63CC90-5761-4E4D-B50A-D607A56B0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3D1E-5615-46D1-96C4-ABA4000F4F11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10707-9097-4F7F-9E9C-CFC233DA4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507002-0427-45CE-9E16-40BA0BD28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EB24-5BCB-40EE-913C-A4E03839A77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48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4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7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43773" y="-885712"/>
            <a:ext cx="150448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name of the presentation </a:t>
            </a:r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This subtitle like in lower case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10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55085" y="-885712"/>
            <a:ext cx="26818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TABLE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/>
              <a:t>Click the icon to insert a table</a:t>
            </a:r>
          </a:p>
          <a:p>
            <a:endParaRPr lang="en-GB"/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45804E2F-6799-4914-A5D0-6B51B35EFB93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68848" y="-885712"/>
            <a:ext cx="165433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16221" y="1395160"/>
            <a:ext cx="11143622" cy="4471547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/>
              <a:t>Click the icon to insert a table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6AF92EA9-37D8-4C42-88F3-48205D9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</a:t>
            </a:r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image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35991" y="-885712"/>
            <a:ext cx="1720060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0E7476D2-0896-4839-9387-ABF8745D58E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5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00%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</a:t>
            </a:r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image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01320" y="-885712"/>
            <a:ext cx="25894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 (white logo)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476D2-0896-4839-9387-ABF8745D58E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72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CK (100%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B7BF963E-A335-4EFC-96E2-BC5DDD288207}" type="datetime1">
              <a:rPr lang="en-GB" smtClean="0"/>
              <a:t>09/10/2019</a:t>
            </a:fld>
            <a:endParaRPr lang="en-GB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36694" y="-885712"/>
            <a:ext cx="291865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QUOTE - BLACK (100% PICTURE)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/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  <a:lvl6pPr algn="ctr">
              <a:defRPr sz="4000" b="0"/>
            </a:lvl6pPr>
          </a:lstStyle>
          <a:p>
            <a:pPr lvl="0"/>
            <a:r>
              <a:rPr lang="en-GB" dirty="0"/>
              <a:t>‘’ Space for a quote’’</a:t>
            </a:r>
          </a:p>
          <a:p>
            <a:pPr lvl="0"/>
            <a:r>
              <a:rPr lang="en-GB" dirty="0"/>
              <a:t>JU-LEVEL1=</a:t>
            </a:r>
            <a:r>
              <a:rPr lang="en-GB" dirty="0" err="1"/>
              <a:t>Citaat</a:t>
            </a:r>
            <a:endParaRPr lang="en-GB" dirty="0"/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CC4936A4-A609-4DB4-B771-319DE39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2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 (100%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715CEF43-AFAE-4401-A83A-77818006065C}" type="datetime1">
              <a:rPr lang="en-GB" smtClean="0"/>
              <a:t>09/10/2019</a:t>
            </a:fld>
            <a:endParaRPr lang="en-GB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896" y="-885712"/>
            <a:ext cx="29422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QUOTE - WHITE (100% PICTURE)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tx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‘’ Space for a quote’’</a:t>
            </a:r>
          </a:p>
          <a:p>
            <a:pPr lvl="0"/>
            <a:r>
              <a:rPr lang="en-GB" dirty="0"/>
              <a:t>JU-LEVEL1=</a:t>
            </a:r>
            <a:r>
              <a:rPr lang="en-GB" dirty="0" err="1"/>
              <a:t>Citaat</a:t>
            </a:r>
            <a:endParaRPr lang="en-GB" dirty="0"/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621E4A0F-D5B5-4E58-B6EA-4A7F4DF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0FE45-509C-4BDF-9EDE-64426F8DF3D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92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83364D3C-7064-4347-94A0-F2074AB9AB5B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54064" y="-885712"/>
            <a:ext cx="148390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ONLY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53EE96EE-7724-42F6-A3E5-18EEB734E169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99057" y="-885712"/>
            <a:ext cx="179392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6" name="foto">
            <a:extLst>
              <a:ext uri="{FF2B5EF4-FFF2-40B4-BE49-F238E27FC236}">
                <a16:creationId xmlns:a16="http://schemas.microsoft.com/office/drawing/2014/main" id="{CB6B8576-11F8-41EC-8333-F7B206A9E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14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/>
              <a:t>Click the icon to </a:t>
            </a:r>
            <a:r>
              <a:rPr lang="en-GB" noProof="0"/>
              <a:t>insert</a:t>
            </a:r>
            <a:r>
              <a:rPr lang="en-GB"/>
              <a:t> an image</a:t>
            </a:r>
          </a:p>
        </p:txBody>
      </p:sp>
      <p:sp>
        <p:nvSpPr>
          <p:cNvPr id="207" name="foto">
            <a:extLst>
              <a:ext uri="{FF2B5EF4-FFF2-40B4-BE49-F238E27FC236}">
                <a16:creationId xmlns:a16="http://schemas.microsoft.com/office/drawing/2014/main" id="{93B9B46A-56EE-4744-A5B8-9CD0C972CCD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377953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100" smtClean="0">
                <a:effectLst/>
              </a:defRPr>
            </a:lvl1pPr>
          </a:lstStyle>
          <a:p>
            <a:r>
              <a:rPr lang="en-GB"/>
              <a:t>Click the icon to insert an image</a:t>
            </a:r>
          </a:p>
        </p:txBody>
      </p:sp>
      <p:sp>
        <p:nvSpPr>
          <p:cNvPr id="208" name="foto">
            <a:extLst>
              <a:ext uri="{FF2B5EF4-FFF2-40B4-BE49-F238E27FC236}">
                <a16:creationId xmlns:a16="http://schemas.microsoft.com/office/drawing/2014/main" id="{147DEBB2-F750-4BC5-8734-F564106F3DB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26121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100" smtClean="0">
                <a:effectLst/>
              </a:defRPr>
            </a:lvl1pPr>
          </a:lstStyle>
          <a:p>
            <a:r>
              <a:rPr lang="en-GB"/>
              <a:t>Click the icon to insert an image</a:t>
            </a:r>
          </a:p>
        </p:txBody>
      </p:sp>
      <p:sp>
        <p:nvSpPr>
          <p:cNvPr id="209" name="foto">
            <a:extLst>
              <a:ext uri="{FF2B5EF4-FFF2-40B4-BE49-F238E27FC236}">
                <a16:creationId xmlns:a16="http://schemas.microsoft.com/office/drawing/2014/main" id="{92997DD6-3C3E-4D4F-A561-2FBB6E2CB16F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07428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/>
              <a:t>Click the icon to insert an image</a:t>
            </a:r>
          </a:p>
        </p:txBody>
      </p:sp>
      <p:sp>
        <p:nvSpPr>
          <p:cNvPr id="211" name="tekst">
            <a:extLst>
              <a:ext uri="{FF2B5EF4-FFF2-40B4-BE49-F238E27FC236}">
                <a16:creationId xmlns:a16="http://schemas.microsoft.com/office/drawing/2014/main" id="{A2E8DCEB-4330-49AA-A7C5-2DAED7A4A97B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525244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16" name="tekst">
            <a:extLst>
              <a:ext uri="{FF2B5EF4-FFF2-40B4-BE49-F238E27FC236}">
                <a16:creationId xmlns:a16="http://schemas.microsoft.com/office/drawing/2014/main" id="{44DC3E61-1D5A-478B-BF82-E05E5C3AB0A1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3368870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18" name="tekst">
            <a:extLst>
              <a:ext uri="{FF2B5EF4-FFF2-40B4-BE49-F238E27FC236}">
                <a16:creationId xmlns:a16="http://schemas.microsoft.com/office/drawing/2014/main" id="{C12A6F54-7562-4C5D-846B-87E626458C4F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>
            <a:off x="6217038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20" name="tekst">
            <a:extLst>
              <a:ext uri="{FF2B5EF4-FFF2-40B4-BE49-F238E27FC236}">
                <a16:creationId xmlns:a16="http://schemas.microsoft.com/office/drawing/2014/main" id="{ABCBA0F9-0F97-45BB-B6DE-999D743635EB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9069747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21" name="Titel 1">
            <a:extLst>
              <a:ext uri="{FF2B5EF4-FFF2-40B4-BE49-F238E27FC236}">
                <a16:creationId xmlns:a16="http://schemas.microsoft.com/office/drawing/2014/main" id="{6B210676-552F-4B28-9F20-5CBEE02DA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62" y="272177"/>
            <a:ext cx="111663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63" name="Onder balkje">
            <a:extLst>
              <a:ext uri="{FF2B5EF4-FFF2-40B4-BE49-F238E27FC236}">
                <a16:creationId xmlns:a16="http://schemas.microsoft.com/office/drawing/2014/main" id="{EB382FCD-9C8B-4F18-B37B-29CA0F43C41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3CFA51F5-599C-4898-83AB-6D5F2884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8516D6A5-529C-4A2F-9EF7-A2B647F1C54E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the CC-BY text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534272" y="-885712"/>
            <a:ext cx="112348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CC-BY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4">
            <a:extLst>
              <a:ext uri="{FF2B5EF4-FFF2-40B4-BE49-F238E27FC236}">
                <a16:creationId xmlns:a16="http://schemas.microsoft.com/office/drawing/2014/main" id="{2625E133-5B44-43E9-8CFC-FA46765B91E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691963" y="5463172"/>
            <a:ext cx="899703" cy="394157"/>
          </a:xfr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307" r="2307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E6A3CE52-E5F7-4B4F-85AC-CD549AB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90631" y="-885712"/>
            <a:ext cx="221077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Place the closing sentence here 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Name + surname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Social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Driving innovation together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14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09101" y="-885712"/>
            <a:ext cx="23738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 (white logo)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name of the presentation </a:t>
            </a:r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This subtitle like in lower case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04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Picture) (Whit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11741" y="-885712"/>
            <a:ext cx="276855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(White)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Place the closing sentence here 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0FE45-509C-4BDF-9EDE-64426F8DF3D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Name + surname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Social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Driving innovation together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09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109DE8-DE3B-4ABF-AE26-4E37A56FDB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vak">
            <a:extLst>
              <a:ext uri="{FF2B5EF4-FFF2-40B4-BE49-F238E27FC236}">
                <a16:creationId xmlns:a16="http://schemas.microsoft.com/office/drawing/2014/main" id="{6992082D-EDB3-45DF-96CC-F7B5BC4AC3C2}"/>
              </a:ext>
            </a:extLst>
          </p:cNvPr>
          <p:cNvSpPr txBox="1">
            <a:spLocks/>
          </p:cNvSpPr>
          <p:nvPr userDrawn="1"/>
        </p:nvSpPr>
        <p:spPr>
          <a:xfrm>
            <a:off x="5307000" y="-885712"/>
            <a:ext cx="157803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(2)</a:t>
            </a:r>
          </a:p>
        </p:txBody>
      </p:sp>
      <p:sp>
        <p:nvSpPr>
          <p:cNvPr id="8" name="Tijdelijke aanduiding voor tekst 41">
            <a:extLst>
              <a:ext uri="{FF2B5EF4-FFF2-40B4-BE49-F238E27FC236}">
                <a16:creationId xmlns:a16="http://schemas.microsoft.com/office/drawing/2014/main" id="{9F83E9FC-067F-4F18-B24E-EFC2BDBB53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4C80A36-B777-41EB-8184-7E721556A3D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Driving innovation together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</a:t>
            </a:r>
            <a:r>
              <a:rPr lang="en-GB" noProof="0" dirty="0" err="1"/>
              <a:t>Tekstopmaak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98510" y="-885712"/>
            <a:ext cx="199500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100%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4B9DCFDA-5821-4714-A7A4-43465064099D}" type="datetime1">
              <a:rPr lang="en-GB" noProof="0" smtClean="0"/>
              <a:t>09/10/2019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 noProof="0"/>
              <a:t>&lt;</a:t>
            </a:r>
            <a:r>
              <a:rPr lang="en-GB" noProof="0" err="1"/>
              <a:t>Plaats</a:t>
            </a:r>
            <a:r>
              <a:rPr lang="en-GB" noProof="0"/>
              <a:t> </a:t>
            </a:r>
            <a:r>
              <a:rPr lang="en-GB" noProof="0" err="1"/>
              <a:t>hier</a:t>
            </a:r>
            <a:r>
              <a:rPr lang="en-GB" noProof="0"/>
              <a:t> je </a:t>
            </a:r>
            <a:r>
              <a:rPr lang="en-GB" noProof="0" err="1"/>
              <a:t>voettekst</a:t>
            </a:r>
            <a:r>
              <a:rPr lang="en-GB" noProof="0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8" y="1400483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82294" y="-885712"/>
            <a:ext cx="222744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noProof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 (2)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B8C88FFE-EF7A-4AB4-BA5A-008DBDC15DA4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5156423" y="1385957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29" name="Tijdelijke aanduiding voor dianummer 5">
            <a:extLst>
              <a:ext uri="{FF2B5EF4-FFF2-40B4-BE49-F238E27FC236}">
                <a16:creationId xmlns:a16="http://schemas.microsoft.com/office/drawing/2014/main" id="{E8C4C3C6-686A-490D-B361-C02FAC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1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73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white logo)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13818" y="-885712"/>
            <a:ext cx="37644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(white logo)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7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(30% / 7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to">
            <a:extLst>
              <a:ext uri="{FF2B5EF4-FFF2-40B4-BE49-F238E27FC236}">
                <a16:creationId xmlns:a16="http://schemas.microsoft.com/office/drawing/2014/main" id="{8675B554-5CE7-4D5E-8A45-11A43EE64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9601" y="276939"/>
            <a:ext cx="4766416" cy="650890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</p:txBody>
      </p:sp>
      <p:sp>
        <p:nvSpPr>
          <p:cNvPr id="128" name="Onder balkje">
            <a:extLst>
              <a:ext uri="{FF2B5EF4-FFF2-40B4-BE49-F238E27FC236}">
                <a16:creationId xmlns:a16="http://schemas.microsoft.com/office/drawing/2014/main" id="{18DBE45D-5F2E-411F-8A68-CD9CD5B31DE9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3172A3D0-8B64-4718-89CF-CC414EA98B08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7532"/>
            <a:ext cx="719350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135" y="272177"/>
            <a:ext cx="70762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52135" y="1399433"/>
            <a:ext cx="6815952" cy="447889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48489" y="-885712"/>
            <a:ext cx="28950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AND TEXT (30% / 70%)</a:t>
            </a:r>
          </a:p>
        </p:txBody>
      </p:sp>
      <p:sp>
        <p:nvSpPr>
          <p:cNvPr id="127" name="Tijdelijke aanduiding voor tekst 126">
            <a:extLst>
              <a:ext uri="{FF2B5EF4-FFF2-40B4-BE49-F238E27FC236}">
                <a16:creationId xmlns:a16="http://schemas.microsoft.com/office/drawing/2014/main" id="{6C3BBCF6-5BDB-47A2-8C5B-A3011553378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265647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B420AA81-754B-45EB-8942-AF665B8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AND CHART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14546"/>
            <a:ext cx="3140325" cy="216909"/>
          </a:xfrm>
        </p:spPr>
        <p:txBody>
          <a:bodyPr/>
          <a:lstStyle/>
          <a:p>
            <a:fld id="{81B33066-8D2A-4A75-BFF1-CF44C8C09CE9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14546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40733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93273" y="-885712"/>
            <a:ext cx="28054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AND CHART (50%/ 50%)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27400" y="1401494"/>
            <a:ext cx="5437991" cy="4422432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/>
              <a:t>Click the icon to insert a chart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B100AB-4F9B-4A64-908F-0A386EE51625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FF854FE4-B0F5-4BD8-9188-4DC0CF8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87129"/>
            <a:ext cx="3140325" cy="216909"/>
          </a:xfrm>
        </p:spPr>
        <p:txBody>
          <a:bodyPr/>
          <a:lstStyle/>
          <a:p>
            <a:fld id="{A1B00CF6-CBF8-4891-A1EF-BA979A9524BF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87129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44320" y="-885712"/>
            <a:ext cx="170338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CHART (100%)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863" y="1388794"/>
            <a:ext cx="11133275" cy="446934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/>
              <a:t>Click the icon to insert a chart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3B3275-0DAA-46DF-AA83-74A0CD51782F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59A8263C-BADD-4468-84A9-1E09DB4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2177"/>
            <a:ext cx="11293914" cy="600744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en-GB" noProof="0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464994"/>
            <a:ext cx="11268000" cy="446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JU-LEVEL1=Bullet orange</a:t>
            </a:r>
          </a:p>
          <a:p>
            <a:pPr lvl="1"/>
            <a:r>
              <a:rPr lang="en-GB" noProof="0" dirty="0"/>
              <a:t>JU-LEVEL2=Bullet yellow</a:t>
            </a:r>
          </a:p>
          <a:p>
            <a:pPr lvl="2"/>
            <a:r>
              <a:rPr lang="en-GB" noProof="0" dirty="0"/>
              <a:t>JU-LEVEL3=Bullet blue</a:t>
            </a:r>
          </a:p>
          <a:p>
            <a:pPr lvl="3"/>
            <a:r>
              <a:rPr lang="en-GB" noProof="0" dirty="0"/>
              <a:t>JU-LEVEL4=Bullet green</a:t>
            </a:r>
          </a:p>
          <a:p>
            <a:pPr lvl="4"/>
            <a:r>
              <a:rPr lang="en-GB" noProof="0" dirty="0"/>
              <a:t>JU-LEVEL5=Body text</a:t>
            </a:r>
          </a:p>
          <a:p>
            <a:pPr lvl="5"/>
            <a:r>
              <a:rPr lang="en-GB" noProof="0" dirty="0"/>
              <a:t>JU-LEVEL6=Subtitle</a:t>
            </a:r>
          </a:p>
          <a:p>
            <a:pPr lvl="6"/>
            <a:r>
              <a:rPr lang="en-GB" noProof="0" dirty="0"/>
              <a:t>JU-LEVEL7=Sub bullet</a:t>
            </a:r>
          </a:p>
          <a:p>
            <a:pPr lvl="7"/>
            <a:r>
              <a:rPr lang="en-GB" noProof="0" dirty="0"/>
              <a:t>JU-LEVEL8=Numbers</a:t>
            </a:r>
          </a:p>
          <a:p>
            <a:pPr lvl="8"/>
            <a:r>
              <a:rPr lang="en-GB" noProof="0" dirty="0"/>
              <a:t>JU-LEVEL9=Sub numbers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707" y="6376061"/>
            <a:ext cx="2916000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BC5AFA-D9DA-4B84-B0D7-1918E212144A}" type="datetime1">
              <a:rPr lang="en-GB" smtClean="0"/>
              <a:t>09/10/2019</a:t>
            </a:fld>
            <a:endParaRPr lang="en-GB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76061"/>
            <a:ext cx="671879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&lt;footer text&gt;</a:t>
            </a:r>
          </a:p>
        </p:txBody>
      </p:sp>
      <p:sp>
        <p:nvSpPr>
          <p:cNvPr id="6" name="nummer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362" y="6376061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E7476D2-0896-4839-9387-ABF8745D58E4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CE5F0359-76BD-4AE1-B1D0-7B46B0B5856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64" y="6129196"/>
            <a:ext cx="1274067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47" r:id="rId2"/>
    <p:sldLayoutId id="2147483718" r:id="rId3"/>
    <p:sldLayoutId id="2147483736" r:id="rId4"/>
    <p:sldLayoutId id="2147483746" r:id="rId5"/>
    <p:sldLayoutId id="2147483748" r:id="rId6"/>
    <p:sldLayoutId id="2147483725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49" r:id="rId13"/>
    <p:sldLayoutId id="2147483738" r:id="rId14"/>
    <p:sldLayoutId id="2147483739" r:id="rId15"/>
    <p:sldLayoutId id="2147483740" r:id="rId16"/>
    <p:sldLayoutId id="2147483721" r:id="rId17"/>
    <p:sldLayoutId id="2147483741" r:id="rId18"/>
    <p:sldLayoutId id="2147483745" r:id="rId19"/>
    <p:sldLayoutId id="2147483750" r:id="rId20"/>
    <p:sldLayoutId id="2147483743" r:id="rId21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Tx/>
        <a:buBlip>
          <a:blip r:embed="rId24"/>
        </a:buBlip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FontTx/>
        <a:buBlip>
          <a:blip r:embed="rId2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7"/>
        </a:buBlip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1938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36575" indent="-2746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ra-nl/GridScripts/blob/master/get-macaroon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61586AB1-CFA1-4D4D-885B-638FC885F7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9230"/>
          <a:stretch>
            <a:fillRect/>
          </a:stretch>
        </p:blipFill>
        <p:spPr/>
      </p:pic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489F854-1B18-4521-B332-A14A4D8B044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23435" y="524498"/>
            <a:ext cx="5882362" cy="2645107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/>
          <a:lstStyle/>
          <a:p>
            <a:pPr lvl="0"/>
            <a:r>
              <a:rPr lang="en-GB" sz="3200" cap="none" dirty="0"/>
              <a:t>Macaroons at </a:t>
            </a:r>
            <a:r>
              <a:rPr lang="en-GB" sz="3200" cap="none" dirty="0" err="1"/>
              <a:t>SURFsara</a:t>
            </a:r>
            <a:endParaRPr lang="en-GB" sz="3200" cap="non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E88CE3C-D5D2-4760-B29E-A97C9E422DE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13091" y="1918855"/>
            <a:ext cx="4875645" cy="1162814"/>
          </a:xfrm>
        </p:spPr>
        <p:txBody>
          <a:bodyPr/>
          <a:lstStyle/>
          <a:p>
            <a:r>
              <a:rPr lang="en-GB" sz="2400" dirty="0"/>
              <a:t>User stories</a:t>
            </a:r>
          </a:p>
          <a:p>
            <a:endParaRPr lang="en-GB" dirty="0"/>
          </a:p>
          <a:p>
            <a:r>
              <a:rPr lang="en-GB" dirty="0"/>
              <a:t>Onno Zweers</a:t>
            </a:r>
            <a:br>
              <a:rPr lang="en-GB" dirty="0"/>
            </a:br>
            <a:r>
              <a:rPr lang="en-GB" dirty="0"/>
              <a:t>dCache workshop, Madrid 2019-05-21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21DB63-3BC1-EE46-A265-88837F32D002}"/>
              </a:ext>
            </a:extLst>
          </p:cNvPr>
          <p:cNvSpPr txBox="1"/>
          <p:nvPr/>
        </p:nvSpPr>
        <p:spPr>
          <a:xfrm>
            <a:off x="1389413" y="6333502"/>
            <a:ext cx="3515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Photo: </a:t>
            </a:r>
            <a:r>
              <a:rPr lang="en-GB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Arminas</a:t>
            </a:r>
            <a:r>
              <a:rPr lang="en-GB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4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Raudys</a:t>
            </a:r>
            <a:endParaRPr lang="en-GB" sz="14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F6E6C8-9602-3A45-80FA-7C2785C0D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72" y="2224519"/>
            <a:ext cx="688814" cy="7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3207B-A4EA-6044-A398-28EEAB84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lifetime issue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3B32F5-41AC-C44D-BCFA-841140A86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Long macaroons create secrets with a long lifetime.</a:t>
            </a:r>
          </a:p>
          <a:p>
            <a:r>
              <a:rPr lang="en-US" dirty="0"/>
              <a:t>During this lifetime, the secret is used for </a:t>
            </a:r>
            <a:r>
              <a:rPr lang="en-US" b="1" dirty="0">
                <a:solidFill>
                  <a:schemeClr val="accent2"/>
                </a:solidFill>
              </a:rPr>
              <a:t>all macaroons</a:t>
            </a:r>
            <a:r>
              <a:rPr lang="en-US" dirty="0"/>
              <a:t>, regardless the user.</a:t>
            </a:r>
          </a:p>
          <a:p>
            <a:r>
              <a:rPr lang="en-US" dirty="0"/>
              <a:t>Use cases with very different macaroon lifetimes don’t mix very well.</a:t>
            </a:r>
          </a:p>
          <a:p>
            <a:pPr lvl="1"/>
            <a:r>
              <a:rPr lang="en-US" dirty="0"/>
              <a:t>The dCache developers are aware of this and are working on a solution.</a:t>
            </a:r>
          </a:p>
          <a:p>
            <a:r>
              <a:rPr lang="en-US" dirty="0"/>
              <a:t>dCache should distinguish two durations:</a:t>
            </a:r>
          </a:p>
          <a:p>
            <a:pPr lvl="1"/>
            <a:r>
              <a:rPr lang="en-US" dirty="0"/>
              <a:t>Lifetime for signing macaroons (should be short)</a:t>
            </a:r>
          </a:p>
          <a:p>
            <a:pPr lvl="1"/>
            <a:r>
              <a:rPr lang="en-US" dirty="0"/>
              <a:t>Lifetime for validating macaroons (may be long)</a:t>
            </a:r>
          </a:p>
          <a:p>
            <a:r>
              <a:rPr lang="en-US" dirty="0"/>
              <a:t>Macaroon secrets are now in Zookeeper, which limits write operations. Perhaps move to database?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D36415-26B5-8540-ADE8-432885F11A8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D784F1-811E-4F49-AD0B-6FF0F3D6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071E6-82EF-604B-9CCC-5E6370D2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64" y="399177"/>
            <a:ext cx="11146223" cy="600744"/>
          </a:xfrm>
        </p:spPr>
        <p:txBody>
          <a:bodyPr/>
          <a:lstStyle/>
          <a:p>
            <a:r>
              <a:rPr lang="en-US" dirty="0"/>
              <a:t>Server side revocation options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809B30BC-5DE9-604C-9C12-E44F2ABDF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864" y="1944167"/>
            <a:ext cx="10387436" cy="256859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location</a:t>
            </a:r>
            <a:r>
              <a:rPr lang="nl-NL" dirty="0"/>
              <a:t> </a:t>
            </a:r>
            <a:r>
              <a:rPr lang="nl-NL" dirty="0" err="1"/>
              <a:t>Optional.empty</a:t>
            </a:r>
            <a:endParaRPr lang="nl-NL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identifier</a:t>
            </a:r>
            <a:r>
              <a:rPr lang="nl-NL" dirty="0"/>
              <a:t> /7lOXMXm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 id:</a:t>
            </a:r>
            <a:r>
              <a:rPr lang="nl-NL" dirty="0">
                <a:highlight>
                  <a:srgbClr val="FFFF00"/>
                </a:highlight>
              </a:rPr>
              <a:t>31029;31040,40304,44436,41385,30013;onno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 before:2019-03-21T12:28:25.333Z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 root:</a:t>
            </a:r>
            <a:r>
              <a:rPr lang="nl-NL" dirty="0">
                <a:highlight>
                  <a:srgbClr val="FFFF00"/>
                </a:highlight>
              </a:rPr>
              <a:t>/</a:t>
            </a:r>
            <a:r>
              <a:rPr lang="nl-NL" dirty="0" err="1">
                <a:highlight>
                  <a:srgbClr val="FFFF00"/>
                </a:highlight>
              </a:rPr>
              <a:t>pnfs</a:t>
            </a:r>
            <a:r>
              <a:rPr lang="nl-NL" dirty="0">
                <a:highlight>
                  <a:srgbClr val="FFFF00"/>
                </a:highlight>
              </a:rPr>
              <a:t>/</a:t>
            </a:r>
            <a:r>
              <a:rPr lang="nl-NL" dirty="0" err="1">
                <a:highlight>
                  <a:srgbClr val="FFFF00"/>
                </a:highlight>
              </a:rPr>
              <a:t>grid.sara.nl</a:t>
            </a:r>
            <a:r>
              <a:rPr lang="nl-NL" dirty="0">
                <a:highlight>
                  <a:srgbClr val="FFFF00"/>
                </a:highlight>
              </a:rPr>
              <a:t>/data/users/</a:t>
            </a:r>
            <a:r>
              <a:rPr lang="nl-NL" dirty="0" err="1">
                <a:highlight>
                  <a:srgbClr val="FFFF00"/>
                </a:highlight>
              </a:rPr>
              <a:t>onno</a:t>
            </a:r>
            <a:r>
              <a:rPr lang="nl-NL" dirty="0">
                <a:highlight>
                  <a:srgbClr val="FFFF00"/>
                </a:highlight>
              </a:rPr>
              <a:t>/disk-shared/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 </a:t>
            </a:r>
            <a:r>
              <a:rPr lang="nl-NL" dirty="0" err="1"/>
              <a:t>activity:DOWNLOAD,LIST</a:t>
            </a:r>
            <a:endParaRPr lang="nl-NL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 ip:145.38.0.0/16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signature</a:t>
            </a:r>
            <a:r>
              <a:rPr lang="nl-NL" dirty="0"/>
              <a:t> </a:t>
            </a:r>
            <a:r>
              <a:rPr lang="nl-NL" dirty="0">
                <a:highlight>
                  <a:srgbClr val="FFFF00"/>
                </a:highlight>
              </a:rPr>
              <a:t>516b22a3eaef2ab2a1ed6c738032912e419312dc0a74310f18f4a421bf7a0c40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26066D-0C66-724F-B5E2-68D0149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11</a:t>
            </a:fld>
            <a:endParaRPr lang="en-GB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198C6D6-8C81-0E4A-8916-16E0417E8B96}"/>
              </a:ext>
            </a:extLst>
          </p:cNvPr>
          <p:cNvCxnSpPr>
            <a:cxnSpLocks/>
          </p:cNvCxnSpPr>
          <p:nvPr/>
        </p:nvCxnSpPr>
        <p:spPr>
          <a:xfrm flipH="1">
            <a:off x="5727700" y="1544426"/>
            <a:ext cx="1091231" cy="895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6616E43-BF83-4E41-A38A-C05F81AF17F3}"/>
              </a:ext>
            </a:extLst>
          </p:cNvPr>
          <p:cNvSpPr txBox="1"/>
          <p:nvPr/>
        </p:nvSpPr>
        <p:spPr>
          <a:xfrm>
            <a:off x="6228381" y="1234465"/>
            <a:ext cx="3259917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dirty="0"/>
              <a:t>Disable user account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129BC9E-D31E-D94B-8EE2-F41B9AEFA534}"/>
              </a:ext>
            </a:extLst>
          </p:cNvPr>
          <p:cNvCxnSpPr>
            <a:cxnSpLocks/>
          </p:cNvCxnSpPr>
          <p:nvPr/>
        </p:nvCxnSpPr>
        <p:spPr>
          <a:xfrm flipH="1">
            <a:off x="6572519" y="3271696"/>
            <a:ext cx="1681243" cy="456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0AA0E132-F921-3349-BC61-EE281474405A}"/>
              </a:ext>
            </a:extLst>
          </p:cNvPr>
          <p:cNvSpPr txBox="1"/>
          <p:nvPr/>
        </p:nvSpPr>
        <p:spPr>
          <a:xfrm>
            <a:off x="8059388" y="3087031"/>
            <a:ext cx="26035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400" dirty="0"/>
              <a:t>Move data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7DF455B2-7B0C-2E46-8687-38641D577746}"/>
              </a:ext>
            </a:extLst>
          </p:cNvPr>
          <p:cNvCxnSpPr>
            <a:cxnSpLocks/>
          </p:cNvCxnSpPr>
          <p:nvPr/>
        </p:nvCxnSpPr>
        <p:spPr>
          <a:xfrm flipH="1" flipV="1">
            <a:off x="5122198" y="4701496"/>
            <a:ext cx="1" cy="904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61D77417-99A1-BA4A-AF74-7D627119E2F8}"/>
              </a:ext>
            </a:extLst>
          </p:cNvPr>
          <p:cNvSpPr txBox="1"/>
          <p:nvPr/>
        </p:nvSpPr>
        <p:spPr>
          <a:xfrm>
            <a:off x="3481103" y="5417781"/>
            <a:ext cx="3757898" cy="73866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dirty="0"/>
              <a:t>Delete the secret that validates signature</a:t>
            </a:r>
          </a:p>
        </p:txBody>
      </p:sp>
    </p:spTree>
    <p:extLst>
      <p:ext uri="{BB962C8B-B14F-4D97-AF65-F5344CB8AC3E}">
        <p14:creationId xmlns:p14="http://schemas.microsoft.com/office/powerpoint/2010/main" val="36497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AF547-5FA9-D044-8CFA-76281F7C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37" y="576977"/>
            <a:ext cx="10759149" cy="600744"/>
          </a:xfrm>
        </p:spPr>
        <p:txBody>
          <a:bodyPr/>
          <a:lstStyle/>
          <a:p>
            <a:r>
              <a:rPr lang="en-GB" dirty="0"/>
              <a:t>Abuse management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802D06-0504-8749-A271-68D803F6B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3922" y="1177721"/>
            <a:ext cx="7866763" cy="5103302"/>
          </a:xfrm>
        </p:spPr>
        <p:txBody>
          <a:bodyPr/>
          <a:lstStyle/>
          <a:p>
            <a:r>
              <a:rPr lang="en-GB" dirty="0"/>
              <a:t>dCache may use the same secret for multiple macaroons, for multiple users. Deleting a secret may invalidate also other people’s macaroons.</a:t>
            </a:r>
          </a:p>
          <a:p>
            <a:r>
              <a:rPr lang="en-GB" dirty="0"/>
              <a:t>Prevention of abuse is sensible.</a:t>
            </a:r>
          </a:p>
          <a:p>
            <a:pPr lvl="1"/>
            <a:r>
              <a:rPr lang="en-GB" dirty="0"/>
              <a:t>Set sufficient caveats (like IP-ranges, short lifetime) to avoid abuse.</a:t>
            </a:r>
          </a:p>
          <a:p>
            <a:pPr lvl="1"/>
            <a:r>
              <a:rPr lang="en-GB" dirty="0"/>
              <a:t>Having a dedicated (temporary) directory also helps.</a:t>
            </a:r>
          </a:p>
          <a:p>
            <a:pPr lvl="1"/>
            <a:r>
              <a:rPr lang="en-GB" dirty="0"/>
              <a:t>We encourage users to use a dedicated account to create macaroons. In case of abuse, we can delete the account (invalidating all macaroons it created) and create a new one.</a:t>
            </a:r>
          </a:p>
          <a:p>
            <a:pPr lvl="1"/>
            <a:r>
              <a:rPr lang="en-GB" dirty="0"/>
              <a:t>Assigning a data manager to create the macaroons.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8F8A2D-52BC-3E4A-A930-93EC958B52C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2E065F-5422-1E4C-8A45-58F1C807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BEC7CF3-C831-244B-AE79-F780BC51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13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9B6A80-0D56-2643-9B77-7429A3D3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2545477"/>
            <a:ext cx="10392586" cy="600744"/>
          </a:xfrm>
        </p:spPr>
        <p:txBody>
          <a:bodyPr/>
          <a:lstStyle/>
          <a:p>
            <a:r>
              <a:rPr lang="en-US" dirty="0"/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825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8C885F8-E975-3045-87B5-57CA1E73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58" y="3559609"/>
            <a:ext cx="2183462" cy="11012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53A782-26F0-564C-90AA-2AFCBAD7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373777"/>
            <a:ext cx="11149188" cy="600744"/>
          </a:xfrm>
        </p:spPr>
        <p:txBody>
          <a:bodyPr/>
          <a:lstStyle/>
          <a:p>
            <a:r>
              <a:rPr lang="en-GB" dirty="0"/>
              <a:t>Use case: Project MinE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D2F499-EB41-F84E-A428-66E9BA62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362" y="1207029"/>
            <a:ext cx="8970538" cy="5359532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Project MinE</a:t>
            </a:r>
            <a:r>
              <a:rPr lang="en-GB" dirty="0"/>
              <a:t> (ALS research) uses macaroons to authorize international collaborators to download genetic datasets, without certificates and creating accounts.</a:t>
            </a:r>
          </a:p>
          <a:p>
            <a:r>
              <a:rPr lang="en-GB" dirty="0"/>
              <a:t>Shared ~40TB of data, involving ~2000 genomes, 5 separate data requests</a:t>
            </a:r>
          </a:p>
          <a:p>
            <a:r>
              <a:rPr lang="en-GB" dirty="0"/>
              <a:t>First they copy a dataset to a (disk) directory dedicated for sharing</a:t>
            </a:r>
          </a:p>
          <a:p>
            <a:r>
              <a:rPr lang="en-GB" dirty="0"/>
              <a:t>Caveats / properties</a:t>
            </a:r>
          </a:p>
          <a:p>
            <a:pPr lvl="1"/>
            <a:r>
              <a:rPr lang="en-GB" dirty="0"/>
              <a:t>Duration: 1 week, or 1 month (if network is slow); in total ~25 macaroons</a:t>
            </a:r>
          </a:p>
          <a:p>
            <a:pPr lvl="1"/>
            <a:r>
              <a:rPr lang="en-GB" dirty="0"/>
              <a:t>IP caveats sometimes cause trouble that is easily resolved</a:t>
            </a:r>
          </a:p>
          <a:p>
            <a:pPr lvl="1"/>
            <a:r>
              <a:rPr lang="en-GB" dirty="0"/>
              <a:t>They use ‘root:’ to hide the path from the user</a:t>
            </a:r>
          </a:p>
          <a:p>
            <a:r>
              <a:rPr lang="en-GB" dirty="0"/>
              <a:t>Downloaders use either a script or Rclone for downloading</a:t>
            </a:r>
          </a:p>
          <a:p>
            <a:r>
              <a:rPr lang="en-GB" dirty="0"/>
              <a:t>No uploads with macaroons yet; uploaders get a user account anyway because they will be part of the consortium.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4E4493-B44D-BA49-9351-A915520BEA3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912C3A-9763-C34B-876B-0B52354F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14</a:t>
            </a:fld>
            <a:endParaRPr lang="en-GB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C33361-D6F5-9844-81CB-6C6848A4A3C2}"/>
              </a:ext>
            </a:extLst>
          </p:cNvPr>
          <p:cNvSpPr txBox="1"/>
          <p:nvPr/>
        </p:nvSpPr>
        <p:spPr>
          <a:xfrm>
            <a:off x="4851400" y="511450"/>
            <a:ext cx="70865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" i="1" dirty="0">
                <a:solidFill>
                  <a:schemeClr val="accent4">
                    <a:lumMod val="75000"/>
                  </a:schemeClr>
                </a:solidFill>
              </a:rPr>
              <a:t>Macaroons are an absolute life saver!</a:t>
            </a: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” - Brendan Kenna, data manager</a:t>
            </a:r>
          </a:p>
          <a:p>
            <a:pPr algn="l"/>
            <a:endParaRPr lang="nl-NL" cap="all" dirty="0" err="1"/>
          </a:p>
        </p:txBody>
      </p:sp>
    </p:spTree>
    <p:extLst>
      <p:ext uri="{BB962C8B-B14F-4D97-AF65-F5344CB8AC3E}">
        <p14:creationId xmlns:p14="http://schemas.microsoft.com/office/powerpoint/2010/main" val="27057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B2F18-DC12-7242-AC97-46C714BE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99" y="589677"/>
            <a:ext cx="11149188" cy="600744"/>
          </a:xfrm>
        </p:spPr>
        <p:txBody>
          <a:bodyPr/>
          <a:lstStyle/>
          <a:p>
            <a:r>
              <a:rPr lang="en-GB" dirty="0"/>
              <a:t>Other use cases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B1B235-11DB-F649-9F49-3FC3BA6C9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3101" y="1620597"/>
            <a:ext cx="5262379" cy="4219029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LOFAR</a:t>
            </a:r>
            <a:r>
              <a:rPr lang="en-GB" dirty="0"/>
              <a:t> (radio telescope) currently has a single download server, which is a bottleneck. They will convert the download server to a more scalable setup with macaroons. We currently have 144 pool nodes, so that scales well.</a:t>
            </a: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Spider</a:t>
            </a:r>
            <a:r>
              <a:rPr lang="en-GB" dirty="0"/>
              <a:t> (the new high throughput cluster) jobs could access dCache data without the need for certificates or for sending passwords into the cluster.</a:t>
            </a: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Third party copies</a:t>
            </a:r>
            <a:r>
              <a:rPr lang="en-GB" dirty="0"/>
              <a:t> are a very efficient way to move data directly from one storage system to another. dCache now supports it via WebDAV, powered by macaroons.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42127B-B29F-B54D-B740-2328ED9E4FF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2C3FEE-ABA9-6440-8B8C-E3976FB5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15</a:t>
            </a:fld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73EDCFD-B1B2-0A42-9D0B-BDE804C25955}"/>
              </a:ext>
            </a:extLst>
          </p:cNvPr>
          <p:cNvSpPr txBox="1"/>
          <p:nvPr/>
        </p:nvSpPr>
        <p:spPr>
          <a:xfrm>
            <a:off x="-444500" y="28956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GB" cap="all" dirty="0" err="1"/>
          </a:p>
        </p:txBody>
      </p:sp>
      <p:pic>
        <p:nvPicPr>
          <p:cNvPr id="7" name="Picture 2" descr="Afbeeldingsresultaat voor lofar">
            <a:extLst>
              <a:ext uri="{FF2B5EF4-FFF2-40B4-BE49-F238E27FC236}">
                <a16:creationId xmlns:a16="http://schemas.microsoft.com/office/drawing/2014/main" id="{DF9D3311-8C54-A44B-A4FD-287E388D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97" y="197601"/>
            <a:ext cx="3839489" cy="22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D8657B7C-C710-C94D-B236-9B43638270E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9230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16125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" name="Tijdelijke aanduiding voor tekst 49">
            <a:extLst>
              <a:ext uri="{FF2B5EF4-FFF2-40B4-BE49-F238E27FC236}">
                <a16:creationId xmlns:a16="http://schemas.microsoft.com/office/drawing/2014/main" id="{1DE29841-8A5B-46DD-BF20-4DC694C0A0B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GB" dirty="0"/>
              <a:t>Enjoy!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23E611B-040C-4D22-8A70-9DBA2ADB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E25CF5-0CDE-4D12-958C-294179436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GB"/>
              <a:t>Onno Zweers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08C437BE-2F6E-493E-8EBD-3B32BACFC8B5}"/>
              </a:ext>
            </a:extLst>
          </p:cNvPr>
          <p:cNvSpPr>
            <a:spLocks noGrp="1"/>
          </p:cNvSpPr>
          <p:nvPr>
            <p:ph type="body" orient="vert" idx="68"/>
          </p:nvPr>
        </p:nvSpPr>
        <p:spPr/>
        <p:txBody>
          <a:bodyPr/>
          <a:lstStyle/>
          <a:p>
            <a:r>
              <a:rPr lang="en-GB" dirty="0"/>
              <a:t>E-mail: </a:t>
            </a:r>
            <a:r>
              <a:rPr lang="en-GB" dirty="0" err="1"/>
              <a:t>onno.zweers@surfsara.nl</a:t>
            </a:r>
            <a:endParaRPr lang="en-GB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231326F0-B936-4FCE-92C7-F3674BA33E32}"/>
              </a:ext>
            </a:extLst>
          </p:cNvPr>
          <p:cNvSpPr>
            <a:spLocks noGrp="1"/>
          </p:cNvSpPr>
          <p:nvPr>
            <p:ph type="body" orient="vert" idx="69"/>
          </p:nvPr>
        </p:nvSpPr>
        <p:spPr/>
        <p:txBody>
          <a:bodyPr/>
          <a:lstStyle/>
          <a:p>
            <a:r>
              <a:rPr lang="en-GB" err="1"/>
              <a:t>www.surf.nl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9" name="Icoon computer">
            <a:extLst>
              <a:ext uri="{FF2B5EF4-FFF2-40B4-BE49-F238E27FC236}">
                <a16:creationId xmlns:a16="http://schemas.microsoft.com/office/drawing/2014/main" id="{3A9465C8-E8EF-4EA2-BFCA-E1D6E4C3A6A6}"/>
              </a:ext>
            </a:extLst>
          </p:cNvPr>
          <p:cNvGrpSpPr>
            <a:grpSpLocks/>
          </p:cNvGrpSpPr>
          <p:nvPr/>
        </p:nvGrpSpPr>
        <p:grpSpPr>
          <a:xfrm>
            <a:off x="1169849" y="4459952"/>
            <a:ext cx="309562" cy="233858"/>
            <a:chOff x="3614738" y="3806826"/>
            <a:chExt cx="655638" cy="495300"/>
          </a:xfrm>
        </p:grpSpPr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8DA14C1B-DC53-4202-9101-457CF9D0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4249738"/>
              <a:ext cx="655638" cy="52388"/>
            </a:xfrm>
            <a:custGeom>
              <a:avLst/>
              <a:gdLst>
                <a:gd name="T0" fmla="*/ 0 w 413"/>
                <a:gd name="T1" fmla="*/ 0 h 33"/>
                <a:gd name="T2" fmla="*/ 413 w 413"/>
                <a:gd name="T3" fmla="*/ 0 h 33"/>
                <a:gd name="T4" fmla="*/ 413 w 413"/>
                <a:gd name="T5" fmla="*/ 20 h 33"/>
                <a:gd name="T6" fmla="*/ 413 w 413"/>
                <a:gd name="T7" fmla="*/ 21 h 33"/>
                <a:gd name="T8" fmla="*/ 410 w 413"/>
                <a:gd name="T9" fmla="*/ 22 h 33"/>
                <a:gd name="T10" fmla="*/ 405 w 413"/>
                <a:gd name="T11" fmla="*/ 24 h 33"/>
                <a:gd name="T12" fmla="*/ 394 w 413"/>
                <a:gd name="T13" fmla="*/ 25 h 33"/>
                <a:gd name="T14" fmla="*/ 363 w 413"/>
                <a:gd name="T15" fmla="*/ 33 h 33"/>
                <a:gd name="T16" fmla="*/ 51 w 413"/>
                <a:gd name="T17" fmla="*/ 33 h 33"/>
                <a:gd name="T18" fmla="*/ 20 w 413"/>
                <a:gd name="T19" fmla="*/ 25 h 33"/>
                <a:gd name="T20" fmla="*/ 9 w 413"/>
                <a:gd name="T21" fmla="*/ 24 h 33"/>
                <a:gd name="T22" fmla="*/ 3 w 413"/>
                <a:gd name="T23" fmla="*/ 22 h 33"/>
                <a:gd name="T24" fmla="*/ 0 w 413"/>
                <a:gd name="T25" fmla="*/ 21 h 33"/>
                <a:gd name="T26" fmla="*/ 0 w 413"/>
                <a:gd name="T27" fmla="*/ 20 h 33"/>
                <a:gd name="T28" fmla="*/ 0 w 41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3">
                  <a:moveTo>
                    <a:pt x="0" y="0"/>
                  </a:moveTo>
                  <a:lnTo>
                    <a:pt x="413" y="0"/>
                  </a:lnTo>
                  <a:lnTo>
                    <a:pt x="413" y="20"/>
                  </a:lnTo>
                  <a:lnTo>
                    <a:pt x="413" y="21"/>
                  </a:lnTo>
                  <a:lnTo>
                    <a:pt x="410" y="22"/>
                  </a:lnTo>
                  <a:lnTo>
                    <a:pt x="405" y="24"/>
                  </a:lnTo>
                  <a:lnTo>
                    <a:pt x="394" y="25"/>
                  </a:lnTo>
                  <a:lnTo>
                    <a:pt x="363" y="33"/>
                  </a:lnTo>
                  <a:lnTo>
                    <a:pt x="51" y="33"/>
                  </a:lnTo>
                  <a:lnTo>
                    <a:pt x="20" y="25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899CA432-BC65-4650-A445-1AABFC498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806826"/>
              <a:ext cx="509588" cy="403225"/>
            </a:xfrm>
            <a:custGeom>
              <a:avLst/>
              <a:gdLst>
                <a:gd name="T0" fmla="*/ 41 w 321"/>
                <a:gd name="T1" fmla="*/ 36 h 254"/>
                <a:gd name="T2" fmla="*/ 41 w 321"/>
                <a:gd name="T3" fmla="*/ 223 h 254"/>
                <a:gd name="T4" fmla="*/ 279 w 321"/>
                <a:gd name="T5" fmla="*/ 223 h 254"/>
                <a:gd name="T6" fmla="*/ 279 w 321"/>
                <a:gd name="T7" fmla="*/ 36 h 254"/>
                <a:gd name="T8" fmla="*/ 41 w 321"/>
                <a:gd name="T9" fmla="*/ 36 h 254"/>
                <a:gd name="T10" fmla="*/ 7 w 321"/>
                <a:gd name="T11" fmla="*/ 0 h 254"/>
                <a:gd name="T12" fmla="*/ 314 w 321"/>
                <a:gd name="T13" fmla="*/ 0 h 254"/>
                <a:gd name="T14" fmla="*/ 316 w 321"/>
                <a:gd name="T15" fmla="*/ 1 h 254"/>
                <a:gd name="T16" fmla="*/ 319 w 321"/>
                <a:gd name="T17" fmla="*/ 2 h 254"/>
                <a:gd name="T18" fmla="*/ 320 w 321"/>
                <a:gd name="T19" fmla="*/ 5 h 254"/>
                <a:gd name="T20" fmla="*/ 321 w 321"/>
                <a:gd name="T21" fmla="*/ 8 h 254"/>
                <a:gd name="T22" fmla="*/ 321 w 321"/>
                <a:gd name="T23" fmla="*/ 254 h 254"/>
                <a:gd name="T24" fmla="*/ 0 w 321"/>
                <a:gd name="T25" fmla="*/ 254 h 254"/>
                <a:gd name="T26" fmla="*/ 0 w 321"/>
                <a:gd name="T27" fmla="*/ 8 h 254"/>
                <a:gd name="T28" fmla="*/ 0 w 321"/>
                <a:gd name="T29" fmla="*/ 5 h 254"/>
                <a:gd name="T30" fmla="*/ 2 w 321"/>
                <a:gd name="T31" fmla="*/ 2 h 254"/>
                <a:gd name="T32" fmla="*/ 4 w 321"/>
                <a:gd name="T33" fmla="*/ 1 h 254"/>
                <a:gd name="T34" fmla="*/ 7 w 321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54">
                  <a:moveTo>
                    <a:pt x="41" y="36"/>
                  </a:moveTo>
                  <a:lnTo>
                    <a:pt x="41" y="223"/>
                  </a:lnTo>
                  <a:lnTo>
                    <a:pt x="279" y="223"/>
                  </a:lnTo>
                  <a:lnTo>
                    <a:pt x="279" y="36"/>
                  </a:lnTo>
                  <a:lnTo>
                    <a:pt x="41" y="36"/>
                  </a:lnTo>
                  <a:close/>
                  <a:moveTo>
                    <a:pt x="7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0" y="5"/>
                  </a:lnTo>
                  <a:lnTo>
                    <a:pt x="321" y="8"/>
                  </a:lnTo>
                  <a:lnTo>
                    <a:pt x="321" y="254"/>
                  </a:lnTo>
                  <a:lnTo>
                    <a:pt x="0" y="254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Icoon envelopje">
            <a:extLst>
              <a:ext uri="{FF2B5EF4-FFF2-40B4-BE49-F238E27FC236}">
                <a16:creationId xmlns:a16="http://schemas.microsoft.com/office/drawing/2014/main" id="{B871A015-52C8-4CBE-9FC0-507A29933D5F}"/>
              </a:ext>
            </a:extLst>
          </p:cNvPr>
          <p:cNvGrpSpPr>
            <a:grpSpLocks/>
          </p:cNvGrpSpPr>
          <p:nvPr/>
        </p:nvGrpSpPr>
        <p:grpSpPr>
          <a:xfrm>
            <a:off x="1185645" y="3985199"/>
            <a:ext cx="277970" cy="200704"/>
            <a:chOff x="2487613" y="1470026"/>
            <a:chExt cx="468313" cy="338138"/>
          </a:xfrm>
        </p:grpSpPr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01E2A7A0-86EE-46F9-9365-648870B0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654176"/>
              <a:ext cx="393700" cy="153988"/>
            </a:xfrm>
            <a:custGeom>
              <a:avLst/>
              <a:gdLst>
                <a:gd name="T0" fmla="*/ 103 w 248"/>
                <a:gd name="T1" fmla="*/ 0 h 97"/>
                <a:gd name="T2" fmla="*/ 125 w 248"/>
                <a:gd name="T3" fmla="*/ 16 h 97"/>
                <a:gd name="T4" fmla="*/ 145 w 248"/>
                <a:gd name="T5" fmla="*/ 0 h 97"/>
                <a:gd name="T6" fmla="*/ 248 w 248"/>
                <a:gd name="T7" fmla="*/ 97 h 97"/>
                <a:gd name="T8" fmla="*/ 0 w 248"/>
                <a:gd name="T9" fmla="*/ 97 h 97"/>
                <a:gd name="T10" fmla="*/ 103 w 248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97">
                  <a:moveTo>
                    <a:pt x="103" y="0"/>
                  </a:moveTo>
                  <a:lnTo>
                    <a:pt x="125" y="16"/>
                  </a:lnTo>
                  <a:lnTo>
                    <a:pt x="145" y="0"/>
                  </a:lnTo>
                  <a:lnTo>
                    <a:pt x="248" y="97"/>
                  </a:lnTo>
                  <a:lnTo>
                    <a:pt x="0" y="9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2CB8D0A3-8A94-42D8-918C-CDE1A12DA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474788"/>
              <a:ext cx="179388" cy="330200"/>
            </a:xfrm>
            <a:custGeom>
              <a:avLst/>
              <a:gdLst>
                <a:gd name="T0" fmla="*/ 1 w 113"/>
                <a:gd name="T1" fmla="*/ 0 h 208"/>
                <a:gd name="T2" fmla="*/ 113 w 113"/>
                <a:gd name="T3" fmla="*/ 103 h 208"/>
                <a:gd name="T4" fmla="*/ 1 w 113"/>
                <a:gd name="T5" fmla="*/ 208 h 208"/>
                <a:gd name="T6" fmla="*/ 0 w 113"/>
                <a:gd name="T7" fmla="*/ 202 h 208"/>
                <a:gd name="T8" fmla="*/ 0 w 113"/>
                <a:gd name="T9" fmla="*/ 6 h 208"/>
                <a:gd name="T10" fmla="*/ 0 w 113"/>
                <a:gd name="T11" fmla="*/ 3 h 208"/>
                <a:gd name="T12" fmla="*/ 1 w 113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08">
                  <a:moveTo>
                    <a:pt x="1" y="0"/>
                  </a:moveTo>
                  <a:lnTo>
                    <a:pt x="113" y="103"/>
                  </a:lnTo>
                  <a:lnTo>
                    <a:pt x="1" y="208"/>
                  </a:lnTo>
                  <a:lnTo>
                    <a:pt x="0" y="202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A2FF76B-77EE-4714-A011-25DABE71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1474788"/>
              <a:ext cx="180975" cy="330200"/>
            </a:xfrm>
            <a:custGeom>
              <a:avLst/>
              <a:gdLst>
                <a:gd name="T0" fmla="*/ 113 w 114"/>
                <a:gd name="T1" fmla="*/ 0 h 208"/>
                <a:gd name="T2" fmla="*/ 114 w 114"/>
                <a:gd name="T3" fmla="*/ 3 h 208"/>
                <a:gd name="T4" fmla="*/ 114 w 114"/>
                <a:gd name="T5" fmla="*/ 6 h 208"/>
                <a:gd name="T6" fmla="*/ 114 w 114"/>
                <a:gd name="T7" fmla="*/ 202 h 208"/>
                <a:gd name="T8" fmla="*/ 114 w 114"/>
                <a:gd name="T9" fmla="*/ 208 h 208"/>
                <a:gd name="T10" fmla="*/ 0 w 114"/>
                <a:gd name="T11" fmla="*/ 103 h 208"/>
                <a:gd name="T12" fmla="*/ 113 w 114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08">
                  <a:moveTo>
                    <a:pt x="113" y="0"/>
                  </a:moveTo>
                  <a:lnTo>
                    <a:pt x="114" y="3"/>
                  </a:lnTo>
                  <a:lnTo>
                    <a:pt x="114" y="6"/>
                  </a:lnTo>
                  <a:lnTo>
                    <a:pt x="114" y="202"/>
                  </a:lnTo>
                  <a:lnTo>
                    <a:pt x="114" y="208"/>
                  </a:lnTo>
                  <a:lnTo>
                    <a:pt x="0" y="10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AE2BEB0B-0C99-409D-875F-3C9730C0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470026"/>
              <a:ext cx="393700" cy="177800"/>
            </a:xfrm>
            <a:custGeom>
              <a:avLst/>
              <a:gdLst>
                <a:gd name="T0" fmla="*/ 0 w 248"/>
                <a:gd name="T1" fmla="*/ 0 h 112"/>
                <a:gd name="T2" fmla="*/ 248 w 248"/>
                <a:gd name="T3" fmla="*/ 0 h 112"/>
                <a:gd name="T4" fmla="*/ 145 w 248"/>
                <a:gd name="T5" fmla="*/ 96 h 112"/>
                <a:gd name="T6" fmla="*/ 132 w 248"/>
                <a:gd name="T7" fmla="*/ 106 h 112"/>
                <a:gd name="T8" fmla="*/ 125 w 248"/>
                <a:gd name="T9" fmla="*/ 112 h 112"/>
                <a:gd name="T10" fmla="*/ 117 w 248"/>
                <a:gd name="T11" fmla="*/ 106 h 112"/>
                <a:gd name="T12" fmla="*/ 103 w 248"/>
                <a:gd name="T13" fmla="*/ 96 h 112"/>
                <a:gd name="T14" fmla="*/ 0 w 248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12">
                  <a:moveTo>
                    <a:pt x="0" y="0"/>
                  </a:moveTo>
                  <a:lnTo>
                    <a:pt x="248" y="0"/>
                  </a:lnTo>
                  <a:lnTo>
                    <a:pt x="145" y="96"/>
                  </a:lnTo>
                  <a:lnTo>
                    <a:pt x="132" y="106"/>
                  </a:lnTo>
                  <a:lnTo>
                    <a:pt x="125" y="112"/>
                  </a:lnTo>
                  <a:lnTo>
                    <a:pt x="117" y="106"/>
                  </a:lnTo>
                  <a:lnTo>
                    <a:pt x="103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3" name="Icoon buste">
            <a:extLst>
              <a:ext uri="{FF2B5EF4-FFF2-40B4-BE49-F238E27FC236}">
                <a16:creationId xmlns:a16="http://schemas.microsoft.com/office/drawing/2014/main" id="{605A9FB4-8401-405B-8FE9-FA7438AB46CA}"/>
              </a:ext>
            </a:extLst>
          </p:cNvPr>
          <p:cNvSpPr>
            <a:spLocks/>
          </p:cNvSpPr>
          <p:nvPr/>
        </p:nvSpPr>
        <p:spPr bwMode="auto">
          <a:xfrm>
            <a:off x="1186518" y="3436570"/>
            <a:ext cx="276224" cy="267992"/>
          </a:xfrm>
          <a:custGeom>
            <a:avLst/>
            <a:gdLst>
              <a:gd name="T0" fmla="*/ 152 w 302"/>
              <a:gd name="T1" fmla="*/ 0 h 293"/>
              <a:gd name="T2" fmla="*/ 170 w 302"/>
              <a:gd name="T3" fmla="*/ 2 h 293"/>
              <a:gd name="T4" fmla="*/ 188 w 302"/>
              <a:gd name="T5" fmla="*/ 9 h 293"/>
              <a:gd name="T6" fmla="*/ 202 w 302"/>
              <a:gd name="T7" fmla="*/ 20 h 293"/>
              <a:gd name="T8" fmla="*/ 212 w 302"/>
              <a:gd name="T9" fmla="*/ 35 h 293"/>
              <a:gd name="T10" fmla="*/ 218 w 302"/>
              <a:gd name="T11" fmla="*/ 53 h 293"/>
              <a:gd name="T12" fmla="*/ 220 w 302"/>
              <a:gd name="T13" fmla="*/ 73 h 293"/>
              <a:gd name="T14" fmla="*/ 220 w 302"/>
              <a:gd name="T15" fmla="*/ 94 h 293"/>
              <a:gd name="T16" fmla="*/ 218 w 302"/>
              <a:gd name="T17" fmla="*/ 115 h 293"/>
              <a:gd name="T18" fmla="*/ 211 w 302"/>
              <a:gd name="T19" fmla="*/ 135 h 293"/>
              <a:gd name="T20" fmla="*/ 201 w 302"/>
              <a:gd name="T21" fmla="*/ 152 h 293"/>
              <a:gd name="T22" fmla="*/ 192 w 302"/>
              <a:gd name="T23" fmla="*/ 164 h 293"/>
              <a:gd name="T24" fmla="*/ 188 w 302"/>
              <a:gd name="T25" fmla="*/ 173 h 293"/>
              <a:gd name="T26" fmla="*/ 187 w 302"/>
              <a:gd name="T27" fmla="*/ 180 h 293"/>
              <a:gd name="T28" fmla="*/ 188 w 302"/>
              <a:gd name="T29" fmla="*/ 185 h 293"/>
              <a:gd name="T30" fmla="*/ 189 w 302"/>
              <a:gd name="T31" fmla="*/ 188 h 293"/>
              <a:gd name="T32" fmla="*/ 189 w 302"/>
              <a:gd name="T33" fmla="*/ 189 h 293"/>
              <a:gd name="T34" fmla="*/ 201 w 302"/>
              <a:gd name="T35" fmla="*/ 201 h 293"/>
              <a:gd name="T36" fmla="*/ 214 w 302"/>
              <a:gd name="T37" fmla="*/ 208 h 293"/>
              <a:gd name="T38" fmla="*/ 228 w 302"/>
              <a:gd name="T39" fmla="*/ 214 h 293"/>
              <a:gd name="T40" fmla="*/ 242 w 302"/>
              <a:gd name="T41" fmla="*/ 217 h 293"/>
              <a:gd name="T42" fmla="*/ 256 w 302"/>
              <a:gd name="T43" fmla="*/ 220 h 293"/>
              <a:gd name="T44" fmla="*/ 270 w 302"/>
              <a:gd name="T45" fmla="*/ 225 h 293"/>
              <a:gd name="T46" fmla="*/ 282 w 302"/>
              <a:gd name="T47" fmla="*/ 231 h 293"/>
              <a:gd name="T48" fmla="*/ 291 w 302"/>
              <a:gd name="T49" fmla="*/ 241 h 293"/>
              <a:gd name="T50" fmla="*/ 297 w 302"/>
              <a:gd name="T51" fmla="*/ 252 h 293"/>
              <a:gd name="T52" fmla="*/ 300 w 302"/>
              <a:gd name="T53" fmla="*/ 264 h 293"/>
              <a:gd name="T54" fmla="*/ 302 w 302"/>
              <a:gd name="T55" fmla="*/ 274 h 293"/>
              <a:gd name="T56" fmla="*/ 302 w 302"/>
              <a:gd name="T57" fmla="*/ 284 h 293"/>
              <a:gd name="T58" fmla="*/ 302 w 302"/>
              <a:gd name="T59" fmla="*/ 291 h 293"/>
              <a:gd name="T60" fmla="*/ 301 w 302"/>
              <a:gd name="T61" fmla="*/ 293 h 293"/>
              <a:gd name="T62" fmla="*/ 2 w 302"/>
              <a:gd name="T63" fmla="*/ 293 h 293"/>
              <a:gd name="T64" fmla="*/ 2 w 302"/>
              <a:gd name="T65" fmla="*/ 291 h 293"/>
              <a:gd name="T66" fmla="*/ 0 w 302"/>
              <a:gd name="T67" fmla="*/ 284 h 293"/>
              <a:gd name="T68" fmla="*/ 2 w 302"/>
              <a:gd name="T69" fmla="*/ 274 h 293"/>
              <a:gd name="T70" fmla="*/ 3 w 302"/>
              <a:gd name="T71" fmla="*/ 264 h 293"/>
              <a:gd name="T72" fmla="*/ 6 w 302"/>
              <a:gd name="T73" fmla="*/ 252 h 293"/>
              <a:gd name="T74" fmla="*/ 12 w 302"/>
              <a:gd name="T75" fmla="*/ 241 h 293"/>
              <a:gd name="T76" fmla="*/ 22 w 302"/>
              <a:gd name="T77" fmla="*/ 231 h 293"/>
              <a:gd name="T78" fmla="*/ 34 w 302"/>
              <a:gd name="T79" fmla="*/ 225 h 293"/>
              <a:gd name="T80" fmla="*/ 47 w 302"/>
              <a:gd name="T81" fmla="*/ 220 h 293"/>
              <a:gd name="T82" fmla="*/ 61 w 302"/>
              <a:gd name="T83" fmla="*/ 217 h 293"/>
              <a:gd name="T84" fmla="*/ 75 w 302"/>
              <a:gd name="T85" fmla="*/ 214 h 293"/>
              <a:gd name="T86" fmla="*/ 89 w 302"/>
              <a:gd name="T87" fmla="*/ 208 h 293"/>
              <a:gd name="T88" fmla="*/ 102 w 302"/>
              <a:gd name="T89" fmla="*/ 201 h 293"/>
              <a:gd name="T90" fmla="*/ 114 w 302"/>
              <a:gd name="T91" fmla="*/ 189 h 293"/>
              <a:gd name="T92" fmla="*/ 115 w 302"/>
              <a:gd name="T93" fmla="*/ 188 h 293"/>
              <a:gd name="T94" fmla="*/ 116 w 302"/>
              <a:gd name="T95" fmla="*/ 185 h 293"/>
              <a:gd name="T96" fmla="*/ 116 w 302"/>
              <a:gd name="T97" fmla="*/ 180 h 293"/>
              <a:gd name="T98" fmla="*/ 115 w 302"/>
              <a:gd name="T99" fmla="*/ 173 h 293"/>
              <a:gd name="T100" fmla="*/ 111 w 302"/>
              <a:gd name="T101" fmla="*/ 164 h 293"/>
              <a:gd name="T102" fmla="*/ 102 w 302"/>
              <a:gd name="T103" fmla="*/ 152 h 293"/>
              <a:gd name="T104" fmla="*/ 92 w 302"/>
              <a:gd name="T105" fmla="*/ 135 h 293"/>
              <a:gd name="T106" fmla="*/ 86 w 302"/>
              <a:gd name="T107" fmla="*/ 115 h 293"/>
              <a:gd name="T108" fmla="*/ 83 w 302"/>
              <a:gd name="T109" fmla="*/ 94 h 293"/>
              <a:gd name="T110" fmla="*/ 83 w 302"/>
              <a:gd name="T111" fmla="*/ 73 h 293"/>
              <a:gd name="T112" fmla="*/ 85 w 302"/>
              <a:gd name="T113" fmla="*/ 53 h 293"/>
              <a:gd name="T114" fmla="*/ 91 w 302"/>
              <a:gd name="T115" fmla="*/ 35 h 293"/>
              <a:gd name="T116" fmla="*/ 102 w 302"/>
              <a:gd name="T117" fmla="*/ 20 h 293"/>
              <a:gd name="T118" fmla="*/ 116 w 302"/>
              <a:gd name="T119" fmla="*/ 9 h 293"/>
              <a:gd name="T120" fmla="*/ 134 w 302"/>
              <a:gd name="T121" fmla="*/ 2 h 293"/>
              <a:gd name="T122" fmla="*/ 152 w 302"/>
              <a:gd name="T12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2" h="293">
                <a:moveTo>
                  <a:pt x="152" y="0"/>
                </a:moveTo>
                <a:lnTo>
                  <a:pt x="170" y="2"/>
                </a:lnTo>
                <a:lnTo>
                  <a:pt x="188" y="9"/>
                </a:lnTo>
                <a:lnTo>
                  <a:pt x="202" y="20"/>
                </a:lnTo>
                <a:lnTo>
                  <a:pt x="212" y="35"/>
                </a:lnTo>
                <a:lnTo>
                  <a:pt x="218" y="53"/>
                </a:lnTo>
                <a:lnTo>
                  <a:pt x="220" y="73"/>
                </a:lnTo>
                <a:lnTo>
                  <a:pt x="220" y="94"/>
                </a:lnTo>
                <a:lnTo>
                  <a:pt x="218" y="115"/>
                </a:lnTo>
                <a:lnTo>
                  <a:pt x="211" y="135"/>
                </a:lnTo>
                <a:lnTo>
                  <a:pt x="201" y="152"/>
                </a:lnTo>
                <a:lnTo>
                  <a:pt x="192" y="164"/>
                </a:lnTo>
                <a:lnTo>
                  <a:pt x="188" y="173"/>
                </a:lnTo>
                <a:lnTo>
                  <a:pt x="187" y="180"/>
                </a:lnTo>
                <a:lnTo>
                  <a:pt x="188" y="185"/>
                </a:lnTo>
                <a:lnTo>
                  <a:pt x="189" y="188"/>
                </a:lnTo>
                <a:lnTo>
                  <a:pt x="189" y="189"/>
                </a:lnTo>
                <a:lnTo>
                  <a:pt x="201" y="201"/>
                </a:lnTo>
                <a:lnTo>
                  <a:pt x="214" y="208"/>
                </a:lnTo>
                <a:lnTo>
                  <a:pt x="228" y="214"/>
                </a:lnTo>
                <a:lnTo>
                  <a:pt x="242" y="217"/>
                </a:lnTo>
                <a:lnTo>
                  <a:pt x="256" y="220"/>
                </a:lnTo>
                <a:lnTo>
                  <a:pt x="270" y="225"/>
                </a:lnTo>
                <a:lnTo>
                  <a:pt x="282" y="231"/>
                </a:lnTo>
                <a:lnTo>
                  <a:pt x="291" y="241"/>
                </a:lnTo>
                <a:lnTo>
                  <a:pt x="297" y="252"/>
                </a:lnTo>
                <a:lnTo>
                  <a:pt x="300" y="264"/>
                </a:lnTo>
                <a:lnTo>
                  <a:pt x="302" y="274"/>
                </a:lnTo>
                <a:lnTo>
                  <a:pt x="302" y="284"/>
                </a:lnTo>
                <a:lnTo>
                  <a:pt x="302" y="291"/>
                </a:lnTo>
                <a:lnTo>
                  <a:pt x="301" y="293"/>
                </a:lnTo>
                <a:lnTo>
                  <a:pt x="2" y="293"/>
                </a:lnTo>
                <a:lnTo>
                  <a:pt x="2" y="291"/>
                </a:lnTo>
                <a:lnTo>
                  <a:pt x="0" y="284"/>
                </a:lnTo>
                <a:lnTo>
                  <a:pt x="2" y="274"/>
                </a:lnTo>
                <a:lnTo>
                  <a:pt x="3" y="264"/>
                </a:lnTo>
                <a:lnTo>
                  <a:pt x="6" y="252"/>
                </a:lnTo>
                <a:lnTo>
                  <a:pt x="12" y="241"/>
                </a:lnTo>
                <a:lnTo>
                  <a:pt x="22" y="231"/>
                </a:lnTo>
                <a:lnTo>
                  <a:pt x="34" y="225"/>
                </a:lnTo>
                <a:lnTo>
                  <a:pt x="47" y="220"/>
                </a:lnTo>
                <a:lnTo>
                  <a:pt x="61" y="217"/>
                </a:lnTo>
                <a:lnTo>
                  <a:pt x="75" y="214"/>
                </a:lnTo>
                <a:lnTo>
                  <a:pt x="89" y="208"/>
                </a:lnTo>
                <a:lnTo>
                  <a:pt x="102" y="201"/>
                </a:lnTo>
                <a:lnTo>
                  <a:pt x="114" y="189"/>
                </a:lnTo>
                <a:lnTo>
                  <a:pt x="115" y="188"/>
                </a:lnTo>
                <a:lnTo>
                  <a:pt x="116" y="185"/>
                </a:lnTo>
                <a:lnTo>
                  <a:pt x="116" y="180"/>
                </a:lnTo>
                <a:lnTo>
                  <a:pt x="115" y="173"/>
                </a:lnTo>
                <a:lnTo>
                  <a:pt x="111" y="164"/>
                </a:lnTo>
                <a:lnTo>
                  <a:pt x="102" y="152"/>
                </a:lnTo>
                <a:lnTo>
                  <a:pt x="92" y="135"/>
                </a:lnTo>
                <a:lnTo>
                  <a:pt x="86" y="115"/>
                </a:lnTo>
                <a:lnTo>
                  <a:pt x="83" y="94"/>
                </a:lnTo>
                <a:lnTo>
                  <a:pt x="83" y="73"/>
                </a:lnTo>
                <a:lnTo>
                  <a:pt x="85" y="53"/>
                </a:lnTo>
                <a:lnTo>
                  <a:pt x="91" y="35"/>
                </a:lnTo>
                <a:lnTo>
                  <a:pt x="102" y="20"/>
                </a:lnTo>
                <a:lnTo>
                  <a:pt x="116" y="9"/>
                </a:lnTo>
                <a:lnTo>
                  <a:pt x="134" y="2"/>
                </a:lnTo>
                <a:lnTo>
                  <a:pt x="15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83CE2-8250-B54C-ABE2-33A11873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13" y="540373"/>
            <a:ext cx="11149188" cy="600744"/>
          </a:xfrm>
        </p:spPr>
        <p:txBody>
          <a:bodyPr/>
          <a:lstStyle/>
          <a:p>
            <a:r>
              <a:rPr lang="nl-NL" dirty="0" err="1"/>
              <a:t>Outline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B85598-8331-B64B-9F41-FF476F963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get-</a:t>
            </a:r>
            <a:r>
              <a:rPr lang="nl-NL" dirty="0" err="1"/>
              <a:t>macaroon</a:t>
            </a:r>
            <a:r>
              <a:rPr lang="nl-NL" dirty="0"/>
              <a:t> script</a:t>
            </a:r>
          </a:p>
          <a:p>
            <a:r>
              <a:rPr lang="nl-NL" dirty="0" err="1"/>
              <a:t>Challenges</a:t>
            </a:r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cases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931558-3BFA-1F4D-A9C3-12E437DBA12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C06636-101E-C24F-A147-3A0ECA85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13B47-FC05-2246-862C-E0511CEB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get-macaroon script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6052D5A-46EB-9248-A93A-4E0FBA680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8938" y="1159182"/>
            <a:ext cx="8589032" cy="5101917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https://github.com/sara-nl/GridScripts/blob/master/get-macaroon</a:t>
            </a:r>
            <a:r>
              <a:rPr lang="en-GB" dirty="0"/>
              <a:t> </a:t>
            </a:r>
          </a:p>
          <a:p>
            <a:r>
              <a:rPr lang="en-GB" dirty="0"/>
              <a:t>Gives you </a:t>
            </a:r>
          </a:p>
          <a:p>
            <a:pPr lvl="1"/>
            <a:r>
              <a:rPr lang="en-GB" dirty="0"/>
              <a:t>a bare macaroon</a:t>
            </a:r>
          </a:p>
          <a:p>
            <a:pPr lvl="1"/>
            <a:r>
              <a:rPr lang="en-GB" dirty="0"/>
              <a:t>a share link</a:t>
            </a:r>
          </a:p>
          <a:p>
            <a:pPr lvl="1"/>
            <a:r>
              <a:rPr lang="en-GB" dirty="0"/>
              <a:t>an Rclone config file</a:t>
            </a:r>
          </a:p>
          <a:p>
            <a:pPr lvl="1"/>
            <a:r>
              <a:rPr lang="en-GB" dirty="0"/>
              <a:t>Curl command examples</a:t>
            </a:r>
          </a:p>
          <a:p>
            <a:pPr lvl="1"/>
            <a:r>
              <a:rPr lang="en-GB" dirty="0"/>
              <a:t>a QR image, containing a share link</a:t>
            </a:r>
          </a:p>
          <a:p>
            <a:r>
              <a:rPr lang="en-GB" dirty="0"/>
              <a:t>Authenticate with X509 or username/password to get a macaroon</a:t>
            </a:r>
          </a:p>
          <a:p>
            <a:r>
              <a:rPr lang="en-GB" dirty="0"/>
              <a:t>Sensible default caveats (IP ranges, duration)</a:t>
            </a:r>
          </a:p>
          <a:p>
            <a:r>
              <a:rPr lang="en-GB" dirty="0"/>
              <a:t>Macaroons properties are listed and logged</a:t>
            </a:r>
          </a:p>
          <a:p>
            <a:r>
              <a:rPr lang="en-GB" dirty="0"/>
              <a:t>Hides JSON (unless --debug)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C153B2-7B60-C744-8396-EC2320D51DA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B8FBF0-72DF-EF4B-834B-66AD3547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0EA12DE-C6E2-2B4C-9DC0-53CD1AB2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4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124336-BDF0-E543-A304-D04192A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get-macaroon in action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C860CE5-7488-9E46-B955-EFD075F76418}"/>
              </a:ext>
            </a:extLst>
          </p:cNvPr>
          <p:cNvSpPr txBox="1"/>
          <p:nvPr/>
        </p:nvSpPr>
        <p:spPr>
          <a:xfrm>
            <a:off x="516363" y="1140031"/>
            <a:ext cx="111462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dirty="0"/>
              <a:t>13:18 </a:t>
            </a:r>
            <a:r>
              <a:rPr lang="nl-NL" sz="2000" dirty="0" err="1"/>
              <a:t>ui.grid.surfsara.nl</a:t>
            </a:r>
            <a:r>
              <a:rPr lang="nl-NL" sz="2000" dirty="0"/>
              <a:t>:/home/</a:t>
            </a:r>
            <a:r>
              <a:rPr lang="nl-NL" sz="2000" dirty="0" err="1"/>
              <a:t>onno</a:t>
            </a:r>
            <a:r>
              <a:rPr lang="nl-NL" sz="2000" dirty="0"/>
              <a:t> </a:t>
            </a:r>
          </a:p>
          <a:p>
            <a:r>
              <a:rPr lang="nl-NL" sz="2000" dirty="0" err="1"/>
              <a:t>onno</a:t>
            </a:r>
            <a:r>
              <a:rPr lang="nl-NL" sz="2000" dirty="0"/>
              <a:t>$ </a:t>
            </a:r>
            <a:r>
              <a:rPr lang="nl-NL" sz="2000" dirty="0">
                <a:solidFill>
                  <a:schemeClr val="accent2"/>
                </a:solidFill>
              </a:rPr>
              <a:t>get-</a:t>
            </a:r>
            <a:r>
              <a:rPr lang="nl-NL" sz="2000" dirty="0" err="1">
                <a:solidFill>
                  <a:schemeClr val="accent2"/>
                </a:solidFill>
              </a:rPr>
              <a:t>macaroon</a:t>
            </a:r>
            <a:r>
              <a:rPr lang="nl-NL" sz="2000" dirty="0">
                <a:solidFill>
                  <a:schemeClr val="accent2"/>
                </a:solidFill>
              </a:rPr>
              <a:t> --</a:t>
            </a:r>
            <a:r>
              <a:rPr lang="nl-NL" sz="2000" dirty="0" err="1">
                <a:solidFill>
                  <a:schemeClr val="accent2"/>
                </a:solidFill>
              </a:rPr>
              <a:t>url</a:t>
            </a:r>
            <a:r>
              <a:rPr lang="nl-NL" sz="2000" dirty="0">
                <a:solidFill>
                  <a:schemeClr val="accent2"/>
                </a:solidFill>
              </a:rPr>
              <a:t> </a:t>
            </a:r>
            <a:r>
              <a:rPr lang="nl-NL" sz="2000" dirty="0" err="1">
                <a:solidFill>
                  <a:schemeClr val="accent2"/>
                </a:solidFill>
              </a:rPr>
              <a:t>https</a:t>
            </a:r>
            <a:r>
              <a:rPr lang="nl-NL" sz="2000" dirty="0">
                <a:solidFill>
                  <a:schemeClr val="accent2"/>
                </a:solidFill>
              </a:rPr>
              <a:t>://webdav.grid.surfsara.nl:2880/</a:t>
            </a:r>
            <a:r>
              <a:rPr lang="nl-NL" sz="2000" dirty="0" err="1">
                <a:solidFill>
                  <a:schemeClr val="accent2"/>
                </a:solidFill>
              </a:rPr>
              <a:t>pnfs</a:t>
            </a:r>
            <a:r>
              <a:rPr lang="nl-NL" sz="2000" dirty="0">
                <a:solidFill>
                  <a:schemeClr val="accent2"/>
                </a:solidFill>
              </a:rPr>
              <a:t>/</a:t>
            </a:r>
            <a:r>
              <a:rPr lang="nl-NL" sz="2000" dirty="0" err="1">
                <a:solidFill>
                  <a:schemeClr val="accent2"/>
                </a:solidFill>
              </a:rPr>
              <a:t>grid.sara.nl</a:t>
            </a:r>
            <a:r>
              <a:rPr lang="nl-NL" sz="2000" dirty="0">
                <a:solidFill>
                  <a:schemeClr val="accent2"/>
                </a:solidFill>
              </a:rPr>
              <a:t>/data/users/</a:t>
            </a:r>
            <a:r>
              <a:rPr lang="nl-NL" sz="2000" dirty="0" err="1">
                <a:solidFill>
                  <a:schemeClr val="accent2"/>
                </a:solidFill>
              </a:rPr>
              <a:t>onno</a:t>
            </a:r>
            <a:r>
              <a:rPr lang="nl-NL" sz="2000" dirty="0">
                <a:solidFill>
                  <a:schemeClr val="accent2"/>
                </a:solidFill>
              </a:rPr>
              <a:t>/disk-shared/ --user </a:t>
            </a:r>
            <a:r>
              <a:rPr lang="nl-NL" sz="2000" dirty="0" err="1">
                <a:solidFill>
                  <a:schemeClr val="accent2"/>
                </a:solidFill>
              </a:rPr>
              <a:t>onno</a:t>
            </a:r>
            <a:r>
              <a:rPr lang="nl-NL" sz="2000" dirty="0">
                <a:solidFill>
                  <a:schemeClr val="accent2"/>
                </a:solidFill>
              </a:rPr>
              <a:t> --</a:t>
            </a:r>
            <a:r>
              <a:rPr lang="nl-NL" sz="2000" dirty="0" err="1">
                <a:solidFill>
                  <a:schemeClr val="accent2"/>
                </a:solidFill>
              </a:rPr>
              <a:t>duration</a:t>
            </a:r>
            <a:r>
              <a:rPr lang="nl-NL" sz="2000" dirty="0">
                <a:solidFill>
                  <a:schemeClr val="accent2"/>
                </a:solidFill>
              </a:rPr>
              <a:t> PT10M --</a:t>
            </a:r>
            <a:r>
              <a:rPr lang="nl-NL" sz="2000" dirty="0" err="1">
                <a:solidFill>
                  <a:schemeClr val="accent2"/>
                </a:solidFill>
              </a:rPr>
              <a:t>chroot</a:t>
            </a:r>
            <a:endParaRPr lang="nl-NL" sz="2000" dirty="0">
              <a:solidFill>
                <a:schemeClr val="accent2"/>
              </a:solidFill>
            </a:endParaRPr>
          </a:p>
          <a:p>
            <a:endParaRPr lang="nl-NL" sz="2000" dirty="0"/>
          </a:p>
          <a:p>
            <a:r>
              <a:rPr lang="nl-NL" sz="2000" dirty="0" err="1"/>
              <a:t>Loading</a:t>
            </a:r>
            <a:r>
              <a:rPr lang="nl-NL" sz="2000" dirty="0"/>
              <a:t> /</a:t>
            </a:r>
            <a:r>
              <a:rPr lang="nl-NL" sz="2000" dirty="0" err="1"/>
              <a:t>etc</a:t>
            </a:r>
            <a:r>
              <a:rPr lang="nl-NL" sz="2000" dirty="0"/>
              <a:t>/get-</a:t>
            </a:r>
            <a:r>
              <a:rPr lang="nl-NL" sz="2000" dirty="0" err="1"/>
              <a:t>macaroon.conf</a:t>
            </a:r>
            <a:endParaRPr lang="nl-NL" sz="2000" dirty="0"/>
          </a:p>
          <a:p>
            <a:r>
              <a:rPr lang="nl-NL" sz="2000" dirty="0" err="1"/>
              <a:t>Loading</a:t>
            </a:r>
            <a:r>
              <a:rPr lang="nl-NL" sz="2000" dirty="0"/>
              <a:t> /home/</a:t>
            </a:r>
            <a:r>
              <a:rPr lang="nl-NL" sz="2000" dirty="0" err="1"/>
              <a:t>onno</a:t>
            </a:r>
            <a:r>
              <a:rPr lang="nl-NL" sz="2000" dirty="0"/>
              <a:t>/.get-</a:t>
            </a:r>
            <a:r>
              <a:rPr lang="nl-NL" sz="2000" dirty="0" err="1"/>
              <a:t>macaroon.conf</a:t>
            </a:r>
            <a:endParaRPr lang="nl-NL" sz="2000" dirty="0"/>
          </a:p>
          <a:p>
            <a:r>
              <a:rPr lang="nl-NL" sz="2000" dirty="0"/>
              <a:t>Enter host password </a:t>
            </a:r>
            <a:r>
              <a:rPr lang="nl-NL" sz="2000" dirty="0" err="1"/>
              <a:t>for</a:t>
            </a:r>
            <a:r>
              <a:rPr lang="nl-NL" sz="2000" dirty="0"/>
              <a:t> user '</a:t>
            </a:r>
            <a:r>
              <a:rPr lang="nl-NL" sz="2000" dirty="0" err="1"/>
              <a:t>onno</a:t>
            </a:r>
            <a:r>
              <a:rPr lang="nl-NL" sz="2000" dirty="0"/>
              <a:t>’:</a:t>
            </a:r>
          </a:p>
          <a:p>
            <a:r>
              <a:rPr lang="nl-NL" sz="2000" dirty="0"/>
              <a:t>……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D30370-866E-544C-9E42-8333462F52B6}"/>
              </a:ext>
            </a:extLst>
          </p:cNvPr>
          <p:cNvSpPr txBox="1"/>
          <p:nvPr/>
        </p:nvSpPr>
        <p:spPr>
          <a:xfrm>
            <a:off x="4432299" y="5266902"/>
            <a:ext cx="43346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dirty="0" err="1"/>
              <a:t>Let’s</a:t>
            </a:r>
            <a:r>
              <a:rPr lang="nl-NL" sz="2000" dirty="0"/>
              <a:t> </a:t>
            </a:r>
            <a:r>
              <a:rPr lang="nl-NL" sz="2000" dirty="0" err="1"/>
              <a:t>see</a:t>
            </a:r>
            <a:r>
              <a:rPr lang="nl-NL" sz="2000" dirty="0"/>
              <a:t> </a:t>
            </a:r>
            <a:r>
              <a:rPr lang="nl-NL" sz="2000" dirty="0" err="1"/>
              <a:t>what</a:t>
            </a:r>
            <a:r>
              <a:rPr lang="nl-NL" sz="2000" dirty="0"/>
              <a:t> we get…</a:t>
            </a:r>
          </a:p>
        </p:txBody>
      </p:sp>
    </p:spTree>
    <p:extLst>
      <p:ext uri="{BB962C8B-B14F-4D97-AF65-F5344CB8AC3E}">
        <p14:creationId xmlns:p14="http://schemas.microsoft.com/office/powerpoint/2010/main" val="20607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0EA12DE-C6E2-2B4C-9DC0-53CD1AB2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C860CE5-7488-9E46-B955-EFD075F76418}"/>
              </a:ext>
            </a:extLst>
          </p:cNvPr>
          <p:cNvSpPr txBox="1"/>
          <p:nvPr/>
        </p:nvSpPr>
        <p:spPr>
          <a:xfrm>
            <a:off x="516362" y="320637"/>
            <a:ext cx="11151725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=== View </a:t>
            </a:r>
            <a:r>
              <a:rPr lang="nl-NL" dirty="0" err="1">
                <a:solidFill>
                  <a:schemeClr val="accent4"/>
                </a:solidFill>
              </a:rPr>
              <a:t>deserialized</a:t>
            </a:r>
            <a:r>
              <a:rPr lang="nl-NL" dirty="0">
                <a:solidFill>
                  <a:schemeClr val="accent4"/>
                </a:solidFill>
              </a:rPr>
              <a:t> </a:t>
            </a:r>
            <a:r>
              <a:rPr lang="nl-NL" dirty="0" err="1">
                <a:solidFill>
                  <a:schemeClr val="accent4"/>
                </a:solidFill>
              </a:rPr>
              <a:t>macaroon</a:t>
            </a:r>
            <a:r>
              <a:rPr lang="nl-NL" dirty="0">
                <a:solidFill>
                  <a:schemeClr val="accent4"/>
                </a:solidFill>
              </a:rPr>
              <a:t> ===</a:t>
            </a:r>
          </a:p>
          <a:p>
            <a:r>
              <a:rPr lang="nl-NL" dirty="0" err="1"/>
              <a:t>location</a:t>
            </a:r>
            <a:r>
              <a:rPr lang="nl-NL" dirty="0"/>
              <a:t> </a:t>
            </a:r>
            <a:r>
              <a:rPr lang="nl-NL" dirty="0" err="1"/>
              <a:t>Optional.empty</a:t>
            </a:r>
            <a:endParaRPr lang="nl-NL" dirty="0"/>
          </a:p>
          <a:p>
            <a:r>
              <a:rPr lang="nl-NL" dirty="0" err="1"/>
              <a:t>identifier</a:t>
            </a:r>
            <a:r>
              <a:rPr lang="nl-NL" dirty="0"/>
              <a:t> /7lOXMXm</a:t>
            </a: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 id:31029;31040,40304,44436,41385,30013;onno</a:t>
            </a: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 before:2019-03-21T12:28:25.333Z</a:t>
            </a: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 root:/</a:t>
            </a:r>
            <a:r>
              <a:rPr lang="nl-NL" dirty="0" err="1">
                <a:solidFill>
                  <a:schemeClr val="accent2"/>
                </a:solidFill>
              </a:rPr>
              <a:t>pnfs</a:t>
            </a:r>
            <a:r>
              <a:rPr lang="nl-NL" dirty="0">
                <a:solidFill>
                  <a:schemeClr val="accent2"/>
                </a:solidFill>
              </a:rPr>
              <a:t>/</a:t>
            </a:r>
            <a:r>
              <a:rPr lang="nl-NL" dirty="0" err="1">
                <a:solidFill>
                  <a:schemeClr val="accent2"/>
                </a:solidFill>
              </a:rPr>
              <a:t>grid.sara.nl</a:t>
            </a:r>
            <a:r>
              <a:rPr lang="nl-NL" dirty="0">
                <a:solidFill>
                  <a:schemeClr val="accent2"/>
                </a:solidFill>
              </a:rPr>
              <a:t>/data/users/</a:t>
            </a:r>
            <a:r>
              <a:rPr lang="nl-NL" dirty="0" err="1">
                <a:solidFill>
                  <a:schemeClr val="accent2"/>
                </a:solidFill>
              </a:rPr>
              <a:t>onno</a:t>
            </a:r>
            <a:r>
              <a:rPr lang="nl-NL" dirty="0">
                <a:solidFill>
                  <a:schemeClr val="accent2"/>
                </a:solidFill>
              </a:rPr>
              <a:t>/disk-shared/</a:t>
            </a: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activity:DOWNLOAD,LIST</a:t>
            </a:r>
            <a:endParaRPr lang="nl-NL" dirty="0">
              <a:solidFill>
                <a:schemeClr val="accent2"/>
              </a:solidFill>
            </a:endParaRP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 ip:145.38.0.0/16,145.100.5.210/26,145.100.48.0/23,145.100.50.0/23,145.100.200.0/21,145.100.9.64/29,145.101.32.0/21,145.100.56.0/22,2001:610:108::/48</a:t>
            </a:r>
          </a:p>
          <a:p>
            <a:r>
              <a:rPr lang="nl-NL" dirty="0" err="1">
                <a:solidFill>
                  <a:schemeClr val="accent3"/>
                </a:solidFill>
              </a:rPr>
              <a:t>signature</a:t>
            </a:r>
            <a:r>
              <a:rPr lang="nl-NL" dirty="0">
                <a:solidFill>
                  <a:schemeClr val="accent3"/>
                </a:solidFill>
              </a:rPr>
              <a:t> 516b22a3eaef2ab2a1ed6c738032912e419312dc0a74310f18f4a421bf7a0c40</a:t>
            </a:r>
          </a:p>
          <a:p>
            <a:r>
              <a:rPr lang="nl-NL" dirty="0">
                <a:solidFill>
                  <a:schemeClr val="accent4"/>
                </a:solidFill>
              </a:rPr>
              <a:t>=== End </a:t>
            </a:r>
            <a:r>
              <a:rPr lang="nl-NL" dirty="0" err="1">
                <a:solidFill>
                  <a:schemeClr val="accent4"/>
                </a:solidFill>
              </a:rPr>
              <a:t>deserialized</a:t>
            </a:r>
            <a:r>
              <a:rPr lang="nl-NL" dirty="0">
                <a:solidFill>
                  <a:schemeClr val="accent4"/>
                </a:solidFill>
              </a:rPr>
              <a:t> </a:t>
            </a:r>
            <a:r>
              <a:rPr lang="nl-NL" dirty="0" err="1">
                <a:solidFill>
                  <a:schemeClr val="accent4"/>
                </a:solidFill>
              </a:rPr>
              <a:t>macaroon</a:t>
            </a:r>
            <a:r>
              <a:rPr lang="nl-NL" dirty="0">
                <a:solidFill>
                  <a:schemeClr val="accent4"/>
                </a:solidFill>
              </a:rPr>
              <a:t> ===</a:t>
            </a:r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://webdav.grid.surfsara.nl:2880/?</a:t>
            </a:r>
            <a:r>
              <a:rPr lang="nl-NL" dirty="0" err="1"/>
              <a:t>authz</a:t>
            </a:r>
            <a:r>
              <a:rPr lang="nl-NL" dirty="0"/>
              <a:t>=</a:t>
            </a:r>
            <a:r>
              <a:rPr lang="nl-NL" dirty="0">
                <a:solidFill>
                  <a:schemeClr val="accent6"/>
                </a:solidFill>
              </a:rPr>
              <a:t>MDAxY2xvY2F0aW9uIE9wdGlvbmFsLmVtcHR5CjAwMThpZGVudGlmaWVyIC83bE9YTVhtCjAwMzRjaWQgaWQ6MzEwMjk7MzEwNDAsNDAzMDQsNDQ0MzYsNDEzODUsMzAwMTM7b25ubwowMDI4Y2lkIGJlZm9yZToyMDE5LTAzLTIxVDEyOjI4OjI1LjMzM1oKMDAzZGNpZCByb290Oi9wbmZzL2dyaWQuc2FyYS5ubC9kYXRhL3VzZXJzL29ubm8vZGlzay1zaGFyZWQvCjAwMWZjaWQgYWN0aXZpdHk6RE9XTkxPQUQsTElTVAowMDlkY2lkIGlwOjE0NS4zOC4wLjAvMTYsMTQ1LjEwMC41LjIxMC8yNiwxNDUuMTAwLjQ4LjAvMjMsMTQ1LjEwMC41MC4wLzIzLDE0NS4xMDAuMjAwLjAvMjEsMTQ1LjEwMC45LjY0LzI5LDE0NS4xMDEuMzIuMC8yMSwxNDUuMTAwLjU2LjAvMjIsMjAwMTo2MTA6MTA4OjovNDgKMDAyZnNpZ25hdHVyZSBRayKj6u8qsqHtbHWAMpEuQZMi3Ap0MQ8Y9KQhv3oMQA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5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5242875-1BE6-1F43-A923-2B7DEF02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6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285FDF-5432-AD43-86A0-F876E446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macaroon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06D58C-8DE4-784B-9914-1943CF5C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6" y="482600"/>
            <a:ext cx="10652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E28BC82-48D0-864D-9A9E-7B5005E2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7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0D9FD9-E5EA-6843-BD50-028FDE55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macaroon identity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F93D81-AF34-A64F-A0A1-74D127DE2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841500"/>
            <a:ext cx="3530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E3E9617-DD7E-8C49-A2B1-6BA87BA4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8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8D5B41-FFB2-5640-9762-FCD586CE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973977"/>
            <a:ext cx="10392586" cy="600744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08B37FD-2810-524D-B787-E09ED1C7BE6A}"/>
              </a:ext>
            </a:extLst>
          </p:cNvPr>
          <p:cNvSpPr txBox="1"/>
          <p:nvPr/>
        </p:nvSpPr>
        <p:spPr>
          <a:xfrm>
            <a:off x="1270000" y="3429000"/>
            <a:ext cx="33274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/>
              <a:t>Lifetime of secrets</a:t>
            </a:r>
          </a:p>
          <a:p>
            <a:pPr marL="342900" indent="-342900" algn="l">
              <a:buAutoNum type="arabicPeriod"/>
            </a:pPr>
            <a:r>
              <a:rPr lang="en-US" sz="2400" dirty="0"/>
              <a:t>Revocation</a:t>
            </a:r>
          </a:p>
        </p:txBody>
      </p:sp>
    </p:spTree>
    <p:extLst>
      <p:ext uri="{BB962C8B-B14F-4D97-AF65-F5344CB8AC3E}">
        <p14:creationId xmlns:p14="http://schemas.microsoft.com/office/powerpoint/2010/main" val="36624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FF5B2-300B-4243-A0CE-8BD9F2A4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Macaroon secrets are shared…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057421-9ED3-9944-B43A-0650080DB10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59769D-EECD-D140-BB29-1628E76E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9</a:t>
            </a:fld>
            <a:endParaRPr lang="en-GB"/>
          </a:p>
        </p:txBody>
      </p:sp>
      <p:sp>
        <p:nvSpPr>
          <p:cNvPr id="10" name="Beslissing 9">
            <a:extLst>
              <a:ext uri="{FF2B5EF4-FFF2-40B4-BE49-F238E27FC236}">
                <a16:creationId xmlns:a16="http://schemas.microsoft.com/office/drawing/2014/main" id="{B87D603E-DE70-FD46-9C82-B3DD5362D689}"/>
              </a:ext>
            </a:extLst>
          </p:cNvPr>
          <p:cNvSpPr/>
          <p:nvPr/>
        </p:nvSpPr>
        <p:spPr>
          <a:xfrm>
            <a:off x="1003300" y="2120900"/>
            <a:ext cx="3924300" cy="1473200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there a secret valid long enough?</a:t>
            </a:r>
          </a:p>
        </p:txBody>
      </p:sp>
      <p:sp>
        <p:nvSpPr>
          <p:cNvPr id="11" name="Proces 10">
            <a:extLst>
              <a:ext uri="{FF2B5EF4-FFF2-40B4-BE49-F238E27FC236}">
                <a16:creationId xmlns:a16="http://schemas.microsoft.com/office/drawing/2014/main" id="{3E163D2A-6D95-B242-8254-9CCACA0E34A4}"/>
              </a:ext>
            </a:extLst>
          </p:cNvPr>
          <p:cNvSpPr/>
          <p:nvPr/>
        </p:nvSpPr>
        <p:spPr>
          <a:xfrm>
            <a:off x="1231900" y="1074431"/>
            <a:ext cx="3492500" cy="7747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wants a macaroon</a:t>
            </a:r>
          </a:p>
        </p:txBody>
      </p:sp>
      <p:sp>
        <p:nvSpPr>
          <p:cNvPr id="12" name="Proces 11">
            <a:extLst>
              <a:ext uri="{FF2B5EF4-FFF2-40B4-BE49-F238E27FC236}">
                <a16:creationId xmlns:a16="http://schemas.microsoft.com/office/drawing/2014/main" id="{D4436489-AA10-B744-A87D-3961670CB3FD}"/>
              </a:ext>
            </a:extLst>
          </p:cNvPr>
          <p:cNvSpPr/>
          <p:nvPr/>
        </p:nvSpPr>
        <p:spPr>
          <a:xfrm>
            <a:off x="1231900" y="3797300"/>
            <a:ext cx="3492500" cy="10541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secret with </a:t>
            </a:r>
            <a:r>
              <a:rPr lang="en-US" b="1" i="1" dirty="0"/>
              <a:t>twice the duration </a:t>
            </a:r>
            <a:r>
              <a:rPr lang="en-US" dirty="0"/>
              <a:t>of the macaroon</a:t>
            </a:r>
          </a:p>
        </p:txBody>
      </p:sp>
      <p:sp>
        <p:nvSpPr>
          <p:cNvPr id="13" name="Proces 12">
            <a:extLst>
              <a:ext uri="{FF2B5EF4-FFF2-40B4-BE49-F238E27FC236}">
                <a16:creationId xmlns:a16="http://schemas.microsoft.com/office/drawing/2014/main" id="{DF8E6985-87DF-F04D-B262-CB3AC7C01A62}"/>
              </a:ext>
            </a:extLst>
          </p:cNvPr>
          <p:cNvSpPr/>
          <p:nvPr/>
        </p:nvSpPr>
        <p:spPr>
          <a:xfrm>
            <a:off x="1231900" y="5397500"/>
            <a:ext cx="5524500" cy="10541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secret to sign macaroon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F0BD844E-77F3-EA4C-94E9-0F2F22C4F520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flipH="1">
            <a:off x="2965450" y="1849131"/>
            <a:ext cx="12700" cy="271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968CA1EA-B900-1B49-9FA6-7F0190BBB344}"/>
              </a:ext>
            </a:extLst>
          </p:cNvPr>
          <p:cNvCxnSpPr/>
          <p:nvPr/>
        </p:nvCxnSpPr>
        <p:spPr>
          <a:xfrm>
            <a:off x="2946400" y="3525531"/>
            <a:ext cx="0" cy="271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AB4BE66B-0B37-F74D-A8CD-9176C5459DE5}"/>
              </a:ext>
            </a:extLst>
          </p:cNvPr>
          <p:cNvCxnSpPr>
            <a:cxnSpLocks/>
          </p:cNvCxnSpPr>
          <p:nvPr/>
        </p:nvCxnSpPr>
        <p:spPr>
          <a:xfrm>
            <a:off x="2965450" y="4749800"/>
            <a:ext cx="0" cy="647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bogen verbindingslijn 19">
            <a:extLst>
              <a:ext uri="{FF2B5EF4-FFF2-40B4-BE49-F238E27FC236}">
                <a16:creationId xmlns:a16="http://schemas.microsoft.com/office/drawing/2014/main" id="{0080A1FF-ADF5-7D46-90EA-0782C1E2BCCB}"/>
              </a:ext>
            </a:extLst>
          </p:cNvPr>
          <p:cNvCxnSpPr>
            <a:cxnSpLocks/>
          </p:cNvCxnSpPr>
          <p:nvPr/>
        </p:nvCxnSpPr>
        <p:spPr>
          <a:xfrm>
            <a:off x="4445000" y="2857500"/>
            <a:ext cx="1524000" cy="25400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A7C7A830-BC3E-D543-B617-8BBBD2036801}"/>
              </a:ext>
            </a:extLst>
          </p:cNvPr>
          <p:cNvSpPr txBox="1"/>
          <p:nvPr/>
        </p:nvSpPr>
        <p:spPr>
          <a:xfrm>
            <a:off x="4927600" y="2552700"/>
            <a:ext cx="3085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28" name="Lijntoelichting 2 27">
            <a:extLst>
              <a:ext uri="{FF2B5EF4-FFF2-40B4-BE49-F238E27FC236}">
                <a16:creationId xmlns:a16="http://schemas.microsoft.com/office/drawing/2014/main" id="{546D090C-E8C9-404A-8E04-B0F6873AE720}"/>
              </a:ext>
            </a:extLst>
          </p:cNvPr>
          <p:cNvSpPr/>
          <p:nvPr/>
        </p:nvSpPr>
        <p:spPr>
          <a:xfrm>
            <a:off x="7086600" y="1457963"/>
            <a:ext cx="2139950" cy="1473201"/>
          </a:xfrm>
          <a:prstGeom prst="borderCallout2">
            <a:avLst>
              <a:gd name="adj1" fmla="val 85604"/>
              <a:gd name="adj2" fmla="val -846"/>
              <a:gd name="adj3" fmla="val 121094"/>
              <a:gd name="adj4" fmla="val -38597"/>
              <a:gd name="adj5" fmla="val 172903"/>
              <a:gd name="adj6" fmla="val -96111"/>
            </a:avLst>
          </a:prstGeom>
          <a:noFill/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macaroon of a month will create a secret that’s valid for 2 months!</a:t>
            </a:r>
          </a:p>
        </p:txBody>
      </p:sp>
    </p:spTree>
    <p:extLst>
      <p:ext uri="{BB962C8B-B14F-4D97-AF65-F5344CB8AC3E}">
        <p14:creationId xmlns:p14="http://schemas.microsoft.com/office/powerpoint/2010/main" val="7003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  <p:tag name="JUTAG_EINDMACROS_PRESERVEGUIDES" val="1"/>
</p:tagLst>
</file>

<file path=ppt/theme/theme1.xml><?xml version="1.0" encoding="utf-8"?>
<a:theme xmlns:a="http://schemas.openxmlformats.org/drawingml/2006/main" name="SURF">
  <a:themeElements>
    <a:clrScheme name="Aangepast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SUR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cap="all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(EN) SURFsara.potx" id="{BD656230-E89E-412F-9A78-400C0778A3E3}" vid="{AC7FE835-F783-41C0-83C2-368E470260AF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Notes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Handout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SURF</Template>
  <TotalTime>48269</TotalTime>
  <Words>754</Words>
  <Application>Microsoft Macintosh PowerPoint</Application>
  <PresentationFormat>Breedbeeld</PresentationFormat>
  <Paragraphs>120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SURF</vt:lpstr>
      <vt:lpstr>PowerPoint-presentatie</vt:lpstr>
      <vt:lpstr>Outline</vt:lpstr>
      <vt:lpstr>get-macaroon script</vt:lpstr>
      <vt:lpstr>get-macaroon in action</vt:lpstr>
      <vt:lpstr>PowerPoint-presentatie</vt:lpstr>
      <vt:lpstr>Using a macaroon</vt:lpstr>
      <vt:lpstr>View macaroon identity</vt:lpstr>
      <vt:lpstr>Issues</vt:lpstr>
      <vt:lpstr>Macaroon secrets are shared…</vt:lpstr>
      <vt:lpstr>Secret lifetime issue</vt:lpstr>
      <vt:lpstr>Server side revocation options</vt:lpstr>
      <vt:lpstr>Abuse management</vt:lpstr>
      <vt:lpstr>Use cases</vt:lpstr>
      <vt:lpstr>Use case: Project MinE</vt:lpstr>
      <vt:lpstr>Other use cases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Microsoft Office User</dc:creator>
  <cp:keywords/>
  <dc:description>_x000d_
Template version 2.1 - 9 November 2018</dc:description>
  <cp:lastModifiedBy>Microsoft Office User</cp:lastModifiedBy>
  <cp:revision>106</cp:revision>
  <dcterms:created xsi:type="dcterms:W3CDTF">2019-03-21T10:02:45Z</dcterms:created>
  <dcterms:modified xsi:type="dcterms:W3CDTF">2019-10-09T08:22:39Z</dcterms:modified>
  <cp:category/>
</cp:coreProperties>
</file>