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4" r:id="rId2"/>
    <p:sldId id="266" r:id="rId3"/>
    <p:sldId id="262" r:id="rId4"/>
    <p:sldId id="263" r:id="rId5"/>
    <p:sldId id="267" r:id="rId6"/>
    <p:sldId id="268" r:id="rId7"/>
    <p:sldId id="259" r:id="rId8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Martinez Lavanchy" initials="PML" lastIdx="9" clrIdx="0">
    <p:extLst>
      <p:ext uri="{19B8F6BF-5375-455C-9EA6-DF929625EA0E}">
        <p15:presenceInfo xmlns:p15="http://schemas.microsoft.com/office/powerpoint/2012/main" userId="S-1-5-21-2082945442-480271342-340043625-372953" providerId="AD"/>
      </p:ext>
    </p:extLst>
  </p:cmAuthor>
  <p:cmAuthor id="2" name="Roséane Cathy Singotani" initials="RCS" lastIdx="4" clrIdx="1">
    <p:extLst>
      <p:ext uri="{19B8F6BF-5375-455C-9EA6-DF929625EA0E}">
        <p15:presenceInfo xmlns:p15="http://schemas.microsoft.com/office/powerpoint/2012/main" userId="34ead2054ce1a2c8" providerId="Windows Live"/>
      </p:ext>
    </p:extLst>
  </p:cmAuthor>
  <p:cmAuthor id="3" name="Eirini Zormpa" initials="EZ" lastIdx="1" clrIdx="2">
    <p:extLst>
      <p:ext uri="{19B8F6BF-5375-455C-9EA6-DF929625EA0E}">
        <p15:presenceInfo xmlns:p15="http://schemas.microsoft.com/office/powerpoint/2012/main" userId="Eirini Zormp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EEF4"/>
    <a:srgbClr val="AC5454"/>
    <a:srgbClr val="BDD7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52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C05A589C-A2D5-4267-8398-1AF30D56CEA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A07BF67D-60C1-4DC9-BD4E-0CAC049E6F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98D61D-71EB-4B5A-B3E6-2F6314515180}" type="datetimeFigureOut">
              <a:rPr lang="nl-NL" smtClean="0"/>
              <a:t>30-05-2023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4B595940-148C-4ED4-BE7C-3C8BCDCFD6A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3C7991ED-9021-4F97-80BE-E8FCEF4A01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BEF2D1-45E7-4A60-ACDD-C5070BFF5A20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2805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F404A9-005B-45EE-BDCB-A19A55D19366}" type="datetimeFigureOut">
              <a:rPr lang="nl-NL" smtClean="0"/>
              <a:t>30-05-2023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5DF202-4D12-43B8-A985-AF801F7D8C26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614629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222C307-CA8D-4640-ABA8-C308965FC9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AEEAB-5A89-42FC-B6B6-5EB5286E7132}" type="datetime1">
              <a:rPr lang="nl-NL" smtClean="0"/>
              <a:t>30-05-2023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6486069-704F-403C-840C-9EB1618E2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95BF50C-0588-4DAF-9C2B-0F9039141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3C7F4EA6-49EA-42B5-BB64-6BD28EC90A37}"/>
              </a:ext>
            </a:extLst>
          </p:cNvPr>
          <p:cNvSpPr txBox="1"/>
          <p:nvPr userDrawn="1"/>
        </p:nvSpPr>
        <p:spPr>
          <a:xfrm>
            <a:off x="838200" y="365125"/>
            <a:ext cx="1051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en-GB" sz="4000" dirty="0">
                <a:latin typeface="Abadi Extra Light" panose="020B0204020104020204" pitchFamily="34" charset="0"/>
              </a:rPr>
              <a:t>Overview data flow map week 2:</a:t>
            </a:r>
            <a:endParaRPr lang="en-GB" sz="4000" baseline="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0673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5">
            <a:extLst>
              <a:ext uri="{FF2B5EF4-FFF2-40B4-BE49-F238E27FC236}">
                <a16:creationId xmlns:a16="http://schemas.microsoft.com/office/drawing/2014/main" id="{791252B6-1C24-47A4-BA9D-3F9ADB40D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0" name="Text Placeholder 5">
            <a:extLst>
              <a:ext uri="{FF2B5EF4-FFF2-40B4-BE49-F238E27FC236}">
                <a16:creationId xmlns:a16="http://schemas.microsoft.com/office/drawing/2014/main" id="{8447B0E6-56F9-4500-B6B2-7106DD4685F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29" name="Text Placeholder 5">
            <a:extLst>
              <a:ext uri="{FF2B5EF4-FFF2-40B4-BE49-F238E27FC236}">
                <a16:creationId xmlns:a16="http://schemas.microsoft.com/office/drawing/2014/main" id="{10C4E82B-09CE-4E21-9DCE-E8D794EA6A00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540D1A8D-A61C-4FDC-A38E-9AF04443AB9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C200F6C9-DE3C-40F0-B214-6F2BA168A29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FB9B34A4-69E8-42F0-B3A3-D9477B647FD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21" name="Right Arrow 29">
            <a:extLst>
              <a:ext uri="{FF2B5EF4-FFF2-40B4-BE49-F238E27FC236}">
                <a16:creationId xmlns:a16="http://schemas.microsoft.com/office/drawing/2014/main" id="{15B26CF0-475E-4227-9E1C-90D43C9C946F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30">
            <a:extLst>
              <a:ext uri="{FF2B5EF4-FFF2-40B4-BE49-F238E27FC236}">
                <a16:creationId xmlns:a16="http://schemas.microsoft.com/office/drawing/2014/main" id="{4A09287A-E999-427B-933B-5ECDA6DFE642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31">
            <a:extLst>
              <a:ext uri="{FF2B5EF4-FFF2-40B4-BE49-F238E27FC236}">
                <a16:creationId xmlns:a16="http://schemas.microsoft.com/office/drawing/2014/main" id="{60C5E5B0-F490-48E2-9D67-F78102C71829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41">
            <a:extLst>
              <a:ext uri="{FF2B5EF4-FFF2-40B4-BE49-F238E27FC236}">
                <a16:creationId xmlns:a16="http://schemas.microsoft.com/office/drawing/2014/main" id="{751EF0A4-36DA-4376-8D2D-C1B985B2670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27" name="TextBox 42">
            <a:extLst>
              <a:ext uri="{FF2B5EF4-FFF2-40B4-BE49-F238E27FC236}">
                <a16:creationId xmlns:a16="http://schemas.microsoft.com/office/drawing/2014/main" id="{4FCE7D80-D8FF-4A90-ABAF-34B3E9EBDF32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34" name="Rechte verbindingslijn 33">
            <a:extLst>
              <a:ext uri="{FF2B5EF4-FFF2-40B4-BE49-F238E27FC236}">
                <a16:creationId xmlns:a16="http://schemas.microsoft.com/office/drawing/2014/main" id="{4A0472FF-7C7C-4E21-83D8-F213A427DCD1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" name="Isosceles Triangle 33">
            <a:extLst>
              <a:ext uri="{FF2B5EF4-FFF2-40B4-BE49-F238E27FC236}">
                <a16:creationId xmlns:a16="http://schemas.microsoft.com/office/drawing/2014/main" id="{BB22EB3E-1940-4027-8042-8DAEA8BC69E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1"/>
            <a:ext cx="3855708" cy="395672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A5817B8-9933-4265-AAA1-959572D8D0F3}"/>
              </a:ext>
            </a:extLst>
          </p:cNvPr>
          <p:cNvSpPr txBox="1"/>
          <p:nvPr userDrawn="1"/>
        </p:nvSpPr>
        <p:spPr>
          <a:xfrm>
            <a:off x="7498089" y="586984"/>
            <a:ext cx="383463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0" indent="0">
              <a:buFont typeface="+mj-lt"/>
              <a:buNone/>
            </a:pPr>
            <a:r>
              <a:rPr lang="en-US" sz="1000"/>
              <a:t>Q1.  What </a:t>
            </a:r>
            <a:r>
              <a:rPr lang="en-US" sz="1000" dirty="0"/>
              <a:t>folder structure will you use for your project? (and </a:t>
            </a:r>
            <a:r>
              <a:rPr lang="en-US" sz="1000"/>
              <a:t>how 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         does </a:t>
            </a:r>
            <a:r>
              <a:rPr lang="en-US" sz="1000" dirty="0"/>
              <a:t>data fit in there)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Q2.  What </a:t>
            </a:r>
            <a:r>
              <a:rPr lang="en-US" sz="1000" dirty="0"/>
              <a:t>naming convention are you going to use? (show </a:t>
            </a:r>
            <a:r>
              <a:rPr lang="en-US" sz="1000"/>
              <a:t>us an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          </a:t>
            </a:r>
            <a:r>
              <a:rPr lang="en-US" sz="1000" dirty="0"/>
              <a:t>example based on your expected dataset)</a:t>
            </a:r>
          </a:p>
          <a:p>
            <a:pPr marL="0" lvl="0" indent="0">
              <a:buFont typeface="+mj-lt"/>
              <a:buNone/>
            </a:pPr>
            <a:r>
              <a:rPr lang="en-US" sz="1000"/>
              <a:t>Q3.  Additional </a:t>
            </a:r>
            <a:r>
              <a:rPr lang="en-US" sz="1000" dirty="0"/>
              <a:t>remarks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000" dirty="0"/>
          </a:p>
        </p:txBody>
      </p:sp>
      <p:sp>
        <p:nvSpPr>
          <p:cNvPr id="14" name="TextBox 20">
            <a:extLst>
              <a:ext uri="{FF2B5EF4-FFF2-40B4-BE49-F238E27FC236}">
                <a16:creationId xmlns:a16="http://schemas.microsoft.com/office/drawing/2014/main" id="{98D5DD1E-DB89-45DC-A5CB-3924546ADE33}"/>
              </a:ext>
            </a:extLst>
          </p:cNvPr>
          <p:cNvSpPr txBox="1"/>
          <p:nvPr userDrawn="1"/>
        </p:nvSpPr>
        <p:spPr>
          <a:xfrm>
            <a:off x="6272596" y="125319"/>
            <a:ext cx="6306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Data organization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2E70B4A4-CA4B-4299-819F-49CBE1C14BA9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015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US" sz="2400" b="0" dirty="0">
                <a:latin typeface="Abadi Extra Light" panose="020B0204020104020204" pitchFamily="34" charset="0"/>
              </a:rPr>
              <a:t>Documentation</a:t>
            </a:r>
            <a:endParaRPr lang="en-GB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77744"/>
            <a:ext cx="3855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Q1.  What </a:t>
            </a:r>
            <a:r>
              <a:rPr lang="en-US" sz="1000" dirty="0">
                <a:effectLst/>
                <a:latin typeface="+mn-lt"/>
              </a:rPr>
              <a:t>type of documentation do you need to generate/write? (e.g</a:t>
            </a:r>
            <a:r>
              <a:rPr lang="en-US" sz="1000">
                <a:effectLst/>
                <a:latin typeface="+mn-lt"/>
              </a:rPr>
              <a:t>. 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metadata</a:t>
            </a:r>
            <a:r>
              <a:rPr lang="en-US" sz="1000" dirty="0">
                <a:effectLst/>
                <a:latin typeface="+mn-lt"/>
              </a:rPr>
              <a:t>, data collection process/method, data dictionary</a:t>
            </a:r>
            <a:r>
              <a:rPr lang="en-US" sz="1000">
                <a:effectLst/>
                <a:latin typeface="+mn-lt"/>
              </a:rPr>
              <a:t>, code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</a:t>
            </a:r>
            <a:r>
              <a:rPr lang="en-US" sz="1000" dirty="0">
                <a:effectLst/>
                <a:latin typeface="+mn-lt"/>
              </a:rPr>
              <a:t>versioning, etc.)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Q2.  What </a:t>
            </a:r>
            <a:r>
              <a:rPr lang="en-US" sz="1000" dirty="0">
                <a:effectLst/>
                <a:latin typeface="+mn-lt"/>
              </a:rPr>
              <a:t>documentation tools are helpful to generate/</a:t>
            </a:r>
            <a:r>
              <a:rPr lang="en-US" sz="1000">
                <a:effectLst/>
                <a:latin typeface="+mn-lt"/>
              </a:rPr>
              <a:t>write the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         </a:t>
            </a:r>
            <a:r>
              <a:rPr lang="en-US" sz="1000" dirty="0">
                <a:effectLst/>
                <a:latin typeface="+mn-lt"/>
              </a:rPr>
              <a:t>documentation needed?</a:t>
            </a:r>
          </a:p>
          <a:p>
            <a:pPr marL="0" indent="0">
              <a:buFont typeface="+mj-lt"/>
              <a:buNone/>
            </a:pPr>
            <a:r>
              <a:rPr lang="en-US" sz="1000">
                <a:effectLst/>
                <a:latin typeface="+mn-lt"/>
              </a:rPr>
              <a:t>Q3.  Additional </a:t>
            </a:r>
            <a:r>
              <a:rPr lang="en-US" sz="1000" dirty="0">
                <a:effectLst/>
                <a:latin typeface="+mn-lt"/>
              </a:rPr>
              <a:t>remarks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8F7EC458-2077-435F-83E0-368CED85C26D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3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Metadata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98190"/>
            <a:ext cx="385569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sz="1000" dirty="0">
                <a:effectLst/>
                <a:latin typeface="+mn-lt"/>
              </a:rPr>
              <a:t>List some of the relevant metadata you need to record for each dataset and/or indicate (and provide the link to it) if you will use a metadata standard existing in your discipline.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32AFF8EB-5F92-44AC-B8D2-E3DFB8208B41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3819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16" name="TextBox 20">
            <a:extLst>
              <a:ext uri="{FF2B5EF4-FFF2-40B4-BE49-F238E27FC236}">
                <a16:creationId xmlns:a16="http://schemas.microsoft.com/office/drawing/2014/main" id="{9FD3CB04-243F-4928-BF42-AA182E3D6BCD}"/>
              </a:ext>
            </a:extLst>
          </p:cNvPr>
          <p:cNvSpPr txBox="1"/>
          <p:nvPr userDrawn="1"/>
        </p:nvSpPr>
        <p:spPr>
          <a:xfrm>
            <a:off x="7705374" y="105652"/>
            <a:ext cx="3707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File formats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2D9BD2-607D-4B38-AF11-58B16A92C55A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498089" y="3048847"/>
            <a:ext cx="3855696" cy="1056250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4518747"/>
            <a:ext cx="3855698" cy="1061146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 marL="0" indent="0">
              <a:buNone/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5E240067-BAEB-4198-987B-7482135D564F}"/>
              </a:ext>
            </a:extLst>
          </p:cNvPr>
          <p:cNvSpPr txBox="1"/>
          <p:nvPr userDrawn="1"/>
        </p:nvSpPr>
        <p:spPr>
          <a:xfrm>
            <a:off x="7498089" y="565301"/>
            <a:ext cx="38556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>
                <a:effectLst/>
                <a:latin typeface="+mn-lt"/>
              </a:rPr>
              <a:t>Q1. Are </a:t>
            </a:r>
            <a:r>
              <a:rPr lang="en-US" sz="1000" dirty="0">
                <a:effectLst/>
                <a:latin typeface="+mn-lt"/>
              </a:rPr>
              <a:t>your files in an open file format? Or, is the code in </a:t>
            </a:r>
            <a:r>
              <a:rPr lang="en-US" sz="1000">
                <a:effectLst/>
                <a:latin typeface="+mn-lt"/>
              </a:rPr>
              <a:t>an open</a:t>
            </a:r>
          </a:p>
          <a:p>
            <a:r>
              <a:rPr lang="en-US" sz="1000">
                <a:effectLst/>
                <a:latin typeface="+mn-lt"/>
              </a:rPr>
              <a:t>        programming </a:t>
            </a:r>
            <a:r>
              <a:rPr lang="en-US" sz="1000" dirty="0">
                <a:effectLst/>
                <a:latin typeface="+mn-lt"/>
              </a:rPr>
              <a:t>language?</a:t>
            </a:r>
          </a:p>
          <a:p>
            <a:r>
              <a:rPr lang="en-US" sz="1000">
                <a:effectLst/>
                <a:latin typeface="+mn-lt"/>
              </a:rPr>
              <a:t>Q2. </a:t>
            </a:r>
            <a:r>
              <a:rPr lang="en-US" sz="1000" dirty="0">
                <a:effectLst/>
                <a:latin typeface="+mn-lt"/>
              </a:rPr>
              <a:t>Can you convert the proprietary file formats to an </a:t>
            </a:r>
            <a:r>
              <a:rPr lang="en-US" sz="1000">
                <a:effectLst/>
                <a:latin typeface="+mn-lt"/>
              </a:rPr>
              <a:t>open file</a:t>
            </a:r>
          </a:p>
          <a:p>
            <a:r>
              <a:rPr lang="en-US" sz="1000">
                <a:effectLst/>
                <a:latin typeface="+mn-lt"/>
              </a:rPr>
              <a:t>       </a:t>
            </a:r>
            <a:r>
              <a:rPr lang="en-US" sz="1000" dirty="0">
                <a:effectLst/>
                <a:latin typeface="+mn-lt"/>
              </a:rPr>
              <a:t>format? If yes, to which open file format? </a:t>
            </a:r>
          </a:p>
          <a:p>
            <a:r>
              <a:rPr lang="en-US" sz="1000">
                <a:effectLst/>
                <a:latin typeface="+mn-lt"/>
              </a:rPr>
              <a:t>Q3. If </a:t>
            </a:r>
            <a:r>
              <a:rPr lang="en-US" sz="1000" dirty="0">
                <a:effectLst/>
                <a:latin typeface="+mn-lt"/>
              </a:rPr>
              <a:t>the data/code is in a proprietary format</a:t>
            </a:r>
            <a:r>
              <a:rPr lang="en-US" sz="1000">
                <a:effectLst/>
                <a:latin typeface="+mn-lt"/>
              </a:rPr>
              <a:t>, what</a:t>
            </a:r>
          </a:p>
          <a:p>
            <a:r>
              <a:rPr lang="en-US" sz="1000">
                <a:effectLst/>
                <a:latin typeface="+mn-lt"/>
              </a:rPr>
              <a:t>        </a:t>
            </a:r>
            <a:r>
              <a:rPr lang="en-US" sz="1000" dirty="0">
                <a:effectLst/>
                <a:latin typeface="+mn-lt"/>
              </a:rPr>
              <a:t>information/software would others need to re-use the data/code?</a:t>
            </a:r>
          </a:p>
        </p:txBody>
      </p:sp>
      <p:cxnSp>
        <p:nvCxnSpPr>
          <p:cNvPr id="33" name="Rechte verbindingslijn 32">
            <a:extLst>
              <a:ext uri="{FF2B5EF4-FFF2-40B4-BE49-F238E27FC236}">
                <a16:creationId xmlns:a16="http://schemas.microsoft.com/office/drawing/2014/main" id="{FAC86626-4ED3-496C-8C2E-DC828EDE58AB}"/>
              </a:ext>
            </a:extLst>
          </p:cNvPr>
          <p:cNvCxnSpPr/>
          <p:nvPr userDrawn="1"/>
        </p:nvCxnSpPr>
        <p:spPr>
          <a:xfrm>
            <a:off x="6964452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E21F4849-F0C7-4D3F-8043-CDAAFCE2610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FF495CE-2992-4642-A6BC-E90061A244C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2EACDEEB-81EF-4BDD-9AB5-D6FF23C308C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EEF3290E-0B3A-409C-8CD3-05542DA1707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7B09CB8F-276F-41BC-AE44-B5A6D960D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48A96DF3-DB76-4A03-B941-5B9B81A6E8F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3531127F-59AF-45FF-9B27-4BE769B6DA90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C102F00B-41E5-4579-A0AC-B8FB8CDC51F9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26CC0898-A3CD-4BC1-9FA7-619BB0F65A76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282B8DB4-6AD3-4CA7-8C5A-35607AC061DB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24C79344-141C-4A12-B69A-C545C05821ED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A3D3BD7C-F9D3-4A5B-861B-CF0BA2479B45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5E1F1EB4-B6C2-450B-847C-761E793A4919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403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498088" y="567317"/>
            <a:ext cx="397431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Q1.  Who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will have access to this dataset during the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Q2.  If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others than you will have access to the dataset during the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project,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how will you share the data?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Q3.  At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the end of the project this dataset can be: ‘open’,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‘restricted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access’ or ‘restricted access with public metadata’?</a:t>
            </a:r>
            <a:endParaRPr lang="en-US" sz="1000" b="0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Access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47DE46A8-E29B-43F5-941B-1A86768B0CD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5FF15DE9-BF7D-47C4-9F87-3BC5D348444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28DF8B1A-28F1-4E19-8CE6-E73EE7276BF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1196FB84-E268-4C2D-8281-E804F3FFADF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53" name="Text Placeholder 5">
            <a:extLst>
              <a:ext uri="{FF2B5EF4-FFF2-40B4-BE49-F238E27FC236}">
                <a16:creationId xmlns:a16="http://schemas.microsoft.com/office/drawing/2014/main" id="{087874EB-0EC4-4E0D-ADB0-FA3DF7B96A9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54" name="Text Placeholder 5">
            <a:extLst>
              <a:ext uri="{FF2B5EF4-FFF2-40B4-BE49-F238E27FC236}">
                <a16:creationId xmlns:a16="http://schemas.microsoft.com/office/drawing/2014/main" id="{DE0815C9-56A7-4E0D-82A3-DB24FC8FA75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55" name="Right Arrow 29">
            <a:extLst>
              <a:ext uri="{FF2B5EF4-FFF2-40B4-BE49-F238E27FC236}">
                <a16:creationId xmlns:a16="http://schemas.microsoft.com/office/drawing/2014/main" id="{B14CA55B-76B1-4932-B18C-38CDE9739B4E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ight Arrow 30">
            <a:extLst>
              <a:ext uri="{FF2B5EF4-FFF2-40B4-BE49-F238E27FC236}">
                <a16:creationId xmlns:a16="http://schemas.microsoft.com/office/drawing/2014/main" id="{CA0FA84D-361E-40D3-83A0-20B4A93E0AA5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ight Arrow 31">
            <a:extLst>
              <a:ext uri="{FF2B5EF4-FFF2-40B4-BE49-F238E27FC236}">
                <a16:creationId xmlns:a16="http://schemas.microsoft.com/office/drawing/2014/main" id="{FB85AF83-862F-437D-8493-44B21E54E04D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extBox 41">
            <a:extLst>
              <a:ext uri="{FF2B5EF4-FFF2-40B4-BE49-F238E27FC236}">
                <a16:creationId xmlns:a16="http://schemas.microsoft.com/office/drawing/2014/main" id="{281D74E4-C27E-4FE5-9AC2-DF9841E6388F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59" name="TextBox 42">
            <a:extLst>
              <a:ext uri="{FF2B5EF4-FFF2-40B4-BE49-F238E27FC236}">
                <a16:creationId xmlns:a16="http://schemas.microsoft.com/office/drawing/2014/main" id="{580325D9-0438-4DE3-B0B9-91D3D5C40F6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60" name="Isosceles Triangle 33">
            <a:extLst>
              <a:ext uri="{FF2B5EF4-FFF2-40B4-BE49-F238E27FC236}">
                <a16:creationId xmlns:a16="http://schemas.microsoft.com/office/drawing/2014/main" id="{63161DB0-F9F9-4878-8100-E3F76C02D2BD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TextBox 19">
            <a:extLst>
              <a:ext uri="{FF2B5EF4-FFF2-40B4-BE49-F238E27FC236}">
                <a16:creationId xmlns:a16="http://schemas.microsoft.com/office/drawing/2014/main" id="{A7B29BFC-17DF-4A74-9590-9A1A9990D49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389534" y="538177"/>
            <a:ext cx="40570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Q1.  Who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will have access to this dataset during the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Q2.   If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others than you will have access to the dataset during the 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project,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how will you share the data (e.g. </a:t>
            </a:r>
            <a:r>
              <a:rPr lang="en-US" sz="1000" b="0" i="0" dirty="0" err="1">
                <a:solidFill>
                  <a:schemeClr val="tx1"/>
                </a:solidFill>
                <a:effectLst/>
                <a:latin typeface="+mn-lt"/>
              </a:rPr>
              <a:t>SURFdrive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, SURF file sender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, Project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Data (U:) drive, etc.)?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Q3.   At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the end of the project, this dataset can be described as: ‘</a:t>
            </a: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open’,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1000" b="0" i="0">
                <a:solidFill>
                  <a:schemeClr val="tx1"/>
                </a:solidFill>
                <a:effectLst/>
                <a:latin typeface="+mn-lt"/>
              </a:rPr>
              <a:t>         </a:t>
            </a:r>
            <a:r>
              <a:rPr lang="en-US" sz="1000" b="0" i="0" dirty="0">
                <a:solidFill>
                  <a:schemeClr val="tx1"/>
                </a:solidFill>
                <a:effectLst/>
                <a:latin typeface="+mn-lt"/>
              </a:rPr>
              <a:t>‘restricted access’ or ‘restricted access with public metadata’?</a:t>
            </a:r>
            <a:endParaRPr lang="en-US" sz="1000" b="0" i="0" u="none" strike="noStrike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Access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8429216-35DB-452E-AA53-56713BE3F1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2777A3C-1B00-470A-BD15-00B666AD74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AB1A11CB-53D8-4703-8B8F-9B633BAB2A7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E77894C-94DA-4416-9B2F-C2919F3F4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3754359B-1AD2-411E-BF71-D888B47CD3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0D3A0F36-E128-4C1F-8FCF-33CA0B6F2D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F583D03F-AAFE-4780-B0A2-66D61F04C78C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0BFB65AF-2F7A-48EA-84D2-FA119794E0D1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8A1945DA-8FBA-44C6-8513-C3D01A44B4F5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422EDDBB-D8C5-47A1-8E66-D77571888C43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B49813E3-8CF4-44E7-B548-449C8B1A4B7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CA333CCA-5283-471F-9225-EF73B86C6F3B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E359B435-1FCA-416B-9DD9-E233A86FE63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18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9635D73D-BD39-455E-B5F0-2FC6FD245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3227387" cy="365125"/>
          </a:xfrm>
        </p:spPr>
        <p:txBody>
          <a:bodyPr/>
          <a:lstStyle/>
          <a:p>
            <a:endParaRPr lang="nl-NL" dirty="0"/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4B5BC8E5-2F45-4F64-914B-3D469AD5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43579-2101-4C6F-A808-99EB0857814B}" type="datetime1">
              <a:rPr lang="nl-NL" smtClean="0"/>
              <a:t>30-05-2023</a:t>
            </a:fld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88C2697-4825-4B51-8AF6-1A142A505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44" name="Title 1">
            <a:extLst>
              <a:ext uri="{FF2B5EF4-FFF2-40B4-BE49-F238E27FC236}">
                <a16:creationId xmlns:a16="http://schemas.microsoft.com/office/drawing/2014/main" id="{B5179270-DDA6-405F-966E-51AA8E8B4967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35631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400" dirty="0">
                <a:latin typeface="Abadi Extra Light" panose="020B0204020104020204" pitchFamily="34" charset="0"/>
              </a:rPr>
              <a:t>DATASET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  <p:sp>
        <p:nvSpPr>
          <p:cNvPr id="24" name="Text Placeholder 23">
            <a:extLst>
              <a:ext uri="{FF2B5EF4-FFF2-40B4-BE49-F238E27FC236}">
                <a16:creationId xmlns:a16="http://schemas.microsoft.com/office/drawing/2014/main" id="{2CB412F6-1D2D-49C4-93F8-73F22A28276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28" name="Text Placeholder 23">
            <a:extLst>
              <a:ext uri="{FF2B5EF4-FFF2-40B4-BE49-F238E27FC236}">
                <a16:creationId xmlns:a16="http://schemas.microsoft.com/office/drawing/2014/main" id="{96829941-6ED5-4121-9DA1-EBE9B1896D53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498089" y="3061555"/>
            <a:ext cx="3855689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sp>
        <p:nvSpPr>
          <p:cNvPr id="35" name="Text Placeholder 23">
            <a:extLst>
              <a:ext uri="{FF2B5EF4-FFF2-40B4-BE49-F238E27FC236}">
                <a16:creationId xmlns:a16="http://schemas.microsoft.com/office/drawing/2014/main" id="{1BE2461F-F307-498D-9517-1AFE0730EBC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7498088" y="4521666"/>
            <a:ext cx="3855685" cy="1056249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endParaRPr lang="en-US" dirty="0"/>
          </a:p>
        </p:txBody>
      </p:sp>
      <p:cxnSp>
        <p:nvCxnSpPr>
          <p:cNvPr id="36" name="Rechte verbindingslijn 35">
            <a:extLst>
              <a:ext uri="{FF2B5EF4-FFF2-40B4-BE49-F238E27FC236}">
                <a16:creationId xmlns:a16="http://schemas.microsoft.com/office/drawing/2014/main" id="{CBF57A33-E222-45AF-9213-5D0F328E0FB2}"/>
              </a:ext>
            </a:extLst>
          </p:cNvPr>
          <p:cNvCxnSpPr/>
          <p:nvPr userDrawn="1"/>
        </p:nvCxnSpPr>
        <p:spPr>
          <a:xfrm>
            <a:off x="6969667" y="208245"/>
            <a:ext cx="0" cy="5559214"/>
          </a:xfrm>
          <a:prstGeom prst="line">
            <a:avLst/>
          </a:prstGeom>
          <a:ln w="28575">
            <a:prstDash val="sysDot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" name="Tekstvak 1">
            <a:extLst>
              <a:ext uri="{FF2B5EF4-FFF2-40B4-BE49-F238E27FC236}">
                <a16:creationId xmlns:a16="http://schemas.microsoft.com/office/drawing/2014/main" id="{F107BC1A-4292-4ED6-BB88-97B8D1EC3769}"/>
              </a:ext>
            </a:extLst>
          </p:cNvPr>
          <p:cNvSpPr txBox="1"/>
          <p:nvPr userDrawn="1"/>
        </p:nvSpPr>
        <p:spPr>
          <a:xfrm>
            <a:off x="7389534" y="538177"/>
            <a:ext cx="40570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Q1.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as ‘open’ in which repository would you publish it? 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Q2.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as  ‘restricted access’ how can somebody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request the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data after you finish your project?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Q3.   If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dataset is marked ‘restricted access with public metadata’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where you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will publish the metadata and where will be the data stored?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Q4.   Do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the repositories you plan to use provide a DOI for the dataset? </a:t>
            </a: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Does it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Font typeface="+mj-lt"/>
              <a:buNone/>
            </a:pPr>
            <a:r>
              <a:rPr lang="en-US" sz="900" b="0" i="0" u="none" strike="noStrike">
                <a:solidFill>
                  <a:srgbClr val="000000"/>
                </a:solidFill>
                <a:effectLst/>
                <a:latin typeface="+mn-lt"/>
              </a:rPr>
              <a:t>          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allow you to provide a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licence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? Which </a:t>
            </a:r>
            <a:r>
              <a:rPr lang="en-US" sz="900" b="0" i="0" u="none" strike="noStrike" dirty="0" err="1">
                <a:solidFill>
                  <a:srgbClr val="000000"/>
                </a:solidFill>
                <a:effectLst/>
                <a:latin typeface="+mn-lt"/>
              </a:rPr>
              <a:t>licence</a:t>
            </a:r>
            <a:r>
              <a:rPr lang="en-US" sz="900" b="0" i="0" u="none" strike="noStrike" dirty="0">
                <a:solidFill>
                  <a:srgbClr val="000000"/>
                </a:solidFill>
                <a:effectLst/>
                <a:latin typeface="+mn-lt"/>
              </a:rPr>
              <a:t> would you use ?</a:t>
            </a:r>
          </a:p>
        </p:txBody>
      </p:sp>
      <p:sp>
        <p:nvSpPr>
          <p:cNvPr id="10" name="TextBox 20">
            <a:extLst>
              <a:ext uri="{FF2B5EF4-FFF2-40B4-BE49-F238E27FC236}">
                <a16:creationId xmlns:a16="http://schemas.microsoft.com/office/drawing/2014/main" id="{121A9F01-3125-454F-B8A8-61751E3F0A1B}"/>
              </a:ext>
            </a:extLst>
          </p:cNvPr>
          <p:cNvSpPr txBox="1"/>
          <p:nvPr userDrawn="1"/>
        </p:nvSpPr>
        <p:spPr>
          <a:xfrm>
            <a:off x="6288023" y="105652"/>
            <a:ext cx="59039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latin typeface="Abadi Extra Light" panose="020B0204020104020204" pitchFamily="34" charset="0"/>
              </a:rPr>
              <a:t>Theme: </a:t>
            </a:r>
            <a:r>
              <a:rPr lang="en-GB" sz="2400" b="0" dirty="0">
                <a:latin typeface="Abadi Extra Light" panose="020B0204020104020204" pitchFamily="34" charset="0"/>
              </a:rPr>
              <a:t>Data publication</a:t>
            </a:r>
            <a:endParaRPr lang="en-US" sz="2400" b="0" dirty="0">
              <a:latin typeface="Abadi Extra Light" panose="020B0204020104020204" pitchFamily="34" charset="0"/>
            </a:endParaRP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08429216-35DB-452E-AA53-56713BE3F1E6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180186" y="4518747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3*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22777A3C-1B00-470A-BD15-00B666AD747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180186" y="3046004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2*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AB1A11CB-53D8-4703-8B8F-9B633BAB2A7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180187" y="1621112"/>
            <a:ext cx="2208931" cy="1059093"/>
          </a:xfrm>
          <a:solidFill>
            <a:schemeClr val="accent3">
              <a:lumMod val="40000"/>
              <a:lumOff val="60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Description of data 1*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CE77894C-94DA-4416-9B2F-C2919F3F458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689977" y="1754673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 u="none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1*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3754359B-1AD2-411E-BF71-D888B47CD3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689977" y="3192499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2*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0D3A0F36-E128-4C1F-8FCF-33CA0B6F2DF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689977" y="4693771"/>
            <a:ext cx="1589586" cy="766104"/>
          </a:xfrm>
          <a:solidFill>
            <a:schemeClr val="accent3">
              <a:lumMod val="75000"/>
            </a:schemeClr>
          </a:solidFill>
        </p:spPr>
        <p:txBody>
          <a:bodyPr anchor="ctr">
            <a:normAutofit/>
          </a:bodyPr>
          <a:lstStyle>
            <a:lvl1pPr marL="0" indent="0" algn="ctr">
              <a:buNone/>
              <a:defRPr sz="1600" b="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Dataset 3*</a:t>
            </a:r>
          </a:p>
        </p:txBody>
      </p:sp>
      <p:sp>
        <p:nvSpPr>
          <p:cNvPr id="42" name="Right Arrow 29">
            <a:extLst>
              <a:ext uri="{FF2B5EF4-FFF2-40B4-BE49-F238E27FC236}">
                <a16:creationId xmlns:a16="http://schemas.microsoft.com/office/drawing/2014/main" id="{F583D03F-AAFE-4780-B0A2-66D61F04C78C}"/>
              </a:ext>
            </a:extLst>
          </p:cNvPr>
          <p:cNvSpPr/>
          <p:nvPr userDrawn="1"/>
        </p:nvSpPr>
        <p:spPr>
          <a:xfrm>
            <a:off x="925719" y="1846646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Arrow 30">
            <a:extLst>
              <a:ext uri="{FF2B5EF4-FFF2-40B4-BE49-F238E27FC236}">
                <a16:creationId xmlns:a16="http://schemas.microsoft.com/office/drawing/2014/main" id="{0BFB65AF-2F7A-48EA-84D2-FA119794E0D1}"/>
              </a:ext>
            </a:extLst>
          </p:cNvPr>
          <p:cNvSpPr/>
          <p:nvPr userDrawn="1"/>
        </p:nvSpPr>
        <p:spPr>
          <a:xfrm>
            <a:off x="925719" y="3261479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31">
            <a:extLst>
              <a:ext uri="{FF2B5EF4-FFF2-40B4-BE49-F238E27FC236}">
                <a16:creationId xmlns:a16="http://schemas.microsoft.com/office/drawing/2014/main" id="{8A1945DA-8FBA-44C6-8513-C3D01A44B4F5}"/>
              </a:ext>
            </a:extLst>
          </p:cNvPr>
          <p:cNvSpPr/>
          <p:nvPr userDrawn="1"/>
        </p:nvSpPr>
        <p:spPr>
          <a:xfrm>
            <a:off x="925719" y="4785744"/>
            <a:ext cx="1172890" cy="674131"/>
          </a:xfrm>
          <a:prstGeom prst="rightArrow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extBox 41">
            <a:extLst>
              <a:ext uri="{FF2B5EF4-FFF2-40B4-BE49-F238E27FC236}">
                <a16:creationId xmlns:a16="http://schemas.microsoft.com/office/drawing/2014/main" id="{422EDDBB-D8C5-47A1-8E66-D77571888C43}"/>
              </a:ext>
            </a:extLst>
          </p:cNvPr>
          <p:cNvSpPr txBox="1"/>
          <p:nvPr userDrawn="1"/>
        </p:nvSpPr>
        <p:spPr>
          <a:xfrm>
            <a:off x="1007725" y="1999045"/>
            <a:ext cx="852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Action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7" name="TextBox 42">
            <a:extLst>
              <a:ext uri="{FF2B5EF4-FFF2-40B4-BE49-F238E27FC236}">
                <a16:creationId xmlns:a16="http://schemas.microsoft.com/office/drawing/2014/main" id="{B49813E3-8CF4-44E7-B548-449C8B1A4B73}"/>
              </a:ext>
            </a:extLst>
          </p:cNvPr>
          <p:cNvSpPr txBox="1"/>
          <p:nvPr userDrawn="1"/>
        </p:nvSpPr>
        <p:spPr>
          <a:xfrm>
            <a:off x="4012140" y="1245117"/>
            <a:ext cx="649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>
                    <a:lumMod val="75000"/>
                  </a:schemeClr>
                </a:solidFill>
              </a:rPr>
              <a:t>Flags</a:t>
            </a:r>
            <a:endParaRPr lang="en-US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8" name="Isosceles Triangle 33">
            <a:extLst>
              <a:ext uri="{FF2B5EF4-FFF2-40B4-BE49-F238E27FC236}">
                <a16:creationId xmlns:a16="http://schemas.microsoft.com/office/drawing/2014/main" id="{CA333CCA-5283-471F-9225-EF73B86C6F3B}"/>
              </a:ext>
            </a:extLst>
          </p:cNvPr>
          <p:cNvSpPr/>
          <p:nvPr userDrawn="1"/>
        </p:nvSpPr>
        <p:spPr>
          <a:xfrm rot="5400000">
            <a:off x="4013662" y="1030585"/>
            <a:ext cx="835503" cy="912517"/>
          </a:xfrm>
          <a:prstGeom prst="triangle">
            <a:avLst/>
          </a:prstGeom>
          <a:noFill/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19">
            <a:extLst>
              <a:ext uri="{FF2B5EF4-FFF2-40B4-BE49-F238E27FC236}">
                <a16:creationId xmlns:a16="http://schemas.microsoft.com/office/drawing/2014/main" id="{5AEA6C62-AD1A-43AB-9294-40604CE5F3C2}"/>
              </a:ext>
            </a:extLst>
          </p:cNvPr>
          <p:cNvSpPr txBox="1"/>
          <p:nvPr userDrawn="1"/>
        </p:nvSpPr>
        <p:spPr>
          <a:xfrm>
            <a:off x="840644" y="136525"/>
            <a:ext cx="59541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latin typeface="Abadi Extra Light" panose="020B0204020104020204" pitchFamily="34" charset="0"/>
              </a:rPr>
              <a:t>Data: </a:t>
            </a:r>
            <a:r>
              <a:rPr lang="en-GB" sz="2400" b="0" dirty="0">
                <a:latin typeface="Abadi Extra Light" panose="020B0204020104020204" pitchFamily="34" charset="0"/>
              </a:rPr>
              <a:t>(i</a:t>
            </a:r>
            <a:r>
              <a:rPr lang="en-GB" sz="2400" dirty="0">
                <a:latin typeface="Abadi Extra Light" panose="020B0204020104020204" pitchFamily="34" charset="0"/>
              </a:rPr>
              <a:t>ncl. code, </a:t>
            </a:r>
            <a:r>
              <a:rPr lang="nl-NL" sz="2400" dirty="0" err="1">
                <a:effectLst/>
                <a:latin typeface="Abadi Extra Light" panose="020B0204020104020204" pitchFamily="34" charset="0"/>
              </a:rPr>
              <a:t>models</a:t>
            </a:r>
            <a:r>
              <a:rPr lang="nl-NL" sz="2400" dirty="0">
                <a:effectLst/>
                <a:latin typeface="Abadi Extra Light" panose="020B0204020104020204" pitchFamily="34" charset="0"/>
              </a:rPr>
              <a:t>, design sketches, etc.</a:t>
            </a:r>
            <a:r>
              <a:rPr lang="en-GB" sz="2400" dirty="0">
                <a:latin typeface="Abadi Extra Light" panose="020B0204020104020204" pitchFamily="34" charset="0"/>
              </a:rPr>
              <a:t>)</a:t>
            </a:r>
            <a:endParaRPr lang="en-US" sz="2400" dirty="0">
              <a:latin typeface="Abadi Extra Light" panose="020B02040201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434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BA94098-4AB4-4B62-B6AD-235C5A362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0BB17C-BEC6-423A-92E3-BDBEAB662457}" type="datetime1">
              <a:rPr lang="nl-NL" smtClean="0"/>
              <a:t>30-05-2023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E72532F-3CAD-4DC9-A8E7-B235A5A27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14E8F5E-7CC8-4447-BCA9-FD4BFE7FA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506C832-C168-40F2-9487-AA1F9BBF950D}"/>
              </a:ext>
            </a:extLst>
          </p:cNvPr>
          <p:cNvSpPr/>
          <p:nvPr userDrawn="1"/>
        </p:nvSpPr>
        <p:spPr>
          <a:xfrm>
            <a:off x="854151" y="1169581"/>
            <a:ext cx="4985314" cy="424239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6EBDEC42-38D4-472D-AA74-FCD318E54CD6}"/>
              </a:ext>
            </a:extLst>
          </p:cNvPr>
          <p:cNvSpPr/>
          <p:nvPr userDrawn="1"/>
        </p:nvSpPr>
        <p:spPr>
          <a:xfrm>
            <a:off x="6352536" y="1169579"/>
            <a:ext cx="4985314" cy="424239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D701D480-C9C8-4176-823B-6CE803CA9312}"/>
              </a:ext>
            </a:extLst>
          </p:cNvPr>
          <p:cNvSpPr txBox="1">
            <a:spLocks/>
          </p:cNvSpPr>
          <p:nvPr userDrawn="1"/>
        </p:nvSpPr>
        <p:spPr>
          <a:xfrm rot="16200000">
            <a:off x="-1657012" y="3231772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400" dirty="0">
                <a:latin typeface="Abadi Extra Light" panose="020B0204020104020204" pitchFamily="34" charset="0"/>
              </a:rPr>
              <a:t>TOOLBOX</a:t>
            </a:r>
          </a:p>
        </p:txBody>
      </p:sp>
    </p:spTree>
    <p:extLst>
      <p:ext uri="{BB962C8B-B14F-4D97-AF65-F5344CB8AC3E}">
        <p14:creationId xmlns:p14="http://schemas.microsoft.com/office/powerpoint/2010/main" val="973505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emf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FD2602A-E602-45FE-BA20-37D35BCAA0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20B349E0-1FFE-4421-81C8-70F195A68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CB1A798-F672-4594-9FC6-D9E850B500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C3D0D-D107-4BE0-AB6B-D8A37DB967C3}" type="datetime1">
              <a:rPr lang="nl-NL" smtClean="0"/>
              <a:t>30-05-2023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CC3BAE2-ADA6-46C4-B1DB-D0F6B4CDC0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DF57C7-98A8-4E26-B87E-BD49AED82F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9ED902-D6D9-4EE0-97FF-47651DD2F3D6}" type="slidenum">
              <a:rPr lang="nl-NL" smtClean="0"/>
              <a:t>‹#›</a:t>
            </a:fld>
            <a:endParaRPr lang="nl-NL"/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91CB693A-D9E9-42E4-84A6-D30AC78AB393}"/>
              </a:ext>
            </a:extLst>
          </p:cNvPr>
          <p:cNvSpPr/>
          <p:nvPr userDrawn="1"/>
        </p:nvSpPr>
        <p:spPr>
          <a:xfrm>
            <a:off x="0" y="6001808"/>
            <a:ext cx="12192000" cy="85619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pic>
        <p:nvPicPr>
          <p:cNvPr id="10" name="Afbeelding 8" descr="TUDelft_LogoZWART.eps">
            <a:extLst>
              <a:ext uri="{FF2B5EF4-FFF2-40B4-BE49-F238E27FC236}">
                <a16:creationId xmlns:a16="http://schemas.microsoft.com/office/drawing/2014/main" id="{A5C5EE27-DBE4-4968-8566-18355F5976B1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5420" y="6150769"/>
            <a:ext cx="1104294" cy="430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4696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0" r:id="rId2"/>
    <p:sldLayoutId id="2147483680" r:id="rId3"/>
    <p:sldLayoutId id="2147483682" r:id="rId4"/>
    <p:sldLayoutId id="2147483681" r:id="rId5"/>
    <p:sldLayoutId id="2147483677" r:id="rId6"/>
    <p:sldLayoutId id="2147483684" r:id="rId7"/>
    <p:sldLayoutId id="2147483683" r:id="rId8"/>
    <p:sldLayoutId id="2147483655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cxidb.org/" TargetMode="Externa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056A002E-27AA-4869-8691-5871AD091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1</a:t>
            </a:fld>
            <a:endParaRPr lang="nl-NL"/>
          </a:p>
        </p:txBody>
      </p:sp>
      <p:sp>
        <p:nvSpPr>
          <p:cNvPr id="18" name="Tijdelijke aanduiding voor tekst 17">
            <a:extLst>
              <a:ext uri="{FF2B5EF4-FFF2-40B4-BE49-F238E27FC236}">
                <a16:creationId xmlns:a16="http://schemas.microsoft.com/office/drawing/2014/main" id="{0D69E815-9E44-44AE-B5FF-300E516B06CB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lvl="0"/>
            <a:r>
              <a:rPr lang="en-US" sz="900" dirty="0"/>
              <a:t>Q1. Folder structure: </a:t>
            </a:r>
          </a:p>
          <a:p>
            <a:pPr lvl="0"/>
            <a:r>
              <a:rPr lang="en-US" sz="900" dirty="0"/>
              <a:t>Experiments -&gt; </a:t>
            </a:r>
            <a:r>
              <a:rPr lang="en-US" sz="900" dirty="0" err="1"/>
              <a:t>EXxxxx</a:t>
            </a:r>
            <a:r>
              <a:rPr lang="en-US" sz="900" dirty="0"/>
              <a:t> -&gt; </a:t>
            </a:r>
            <a:r>
              <a:rPr lang="en-US" sz="900" dirty="0" err="1"/>
              <a:t>Exxxxx_yyy</a:t>
            </a:r>
            <a:r>
              <a:rPr lang="en-US" sz="900" dirty="0"/>
              <a:t> for specific versions, containing:</a:t>
            </a:r>
          </a:p>
          <a:p>
            <a:pPr lvl="0"/>
            <a:r>
              <a:rPr lang="en-US" sz="900" dirty="0"/>
              <a:t>RAW (all separate files) and Processed a single gathered, background subtracted and possibly tilt-corrected version of the entire dataset (including a commit ID of the processing software).</a:t>
            </a:r>
          </a:p>
          <a:p>
            <a:pPr lvl="0"/>
            <a:r>
              <a:rPr lang="en-US" sz="900" dirty="0"/>
              <a:t>Experiments -&gt; </a:t>
            </a:r>
            <a:r>
              <a:rPr lang="en-US" sz="900" dirty="0" err="1"/>
              <a:t>EXxxxx</a:t>
            </a:r>
            <a:r>
              <a:rPr lang="en-US" sz="900" dirty="0"/>
              <a:t> -&gt; Reconstructions -&gt; </a:t>
            </a:r>
            <a:r>
              <a:rPr lang="en-US" sz="900" dirty="0" err="1"/>
              <a:t>EXxxxx_yyy_rnn</a:t>
            </a:r>
            <a:r>
              <a:rPr lang="en-US" sz="900" dirty="0"/>
              <a:t> with </a:t>
            </a:r>
            <a:r>
              <a:rPr lang="en-US" sz="900" dirty="0" err="1"/>
              <a:t>nn</a:t>
            </a:r>
            <a:r>
              <a:rPr lang="en-US" sz="900" dirty="0"/>
              <a:t> an incremental reconstruction identifier</a:t>
            </a:r>
          </a:p>
          <a:p>
            <a:pPr lvl="0"/>
            <a:r>
              <a:rPr lang="en-US" sz="900" dirty="0"/>
              <a:t>Reconstructions consist of a single .</a:t>
            </a:r>
            <a:r>
              <a:rPr lang="en-US" sz="900" dirty="0" err="1"/>
              <a:t>npy</a:t>
            </a:r>
            <a:r>
              <a:rPr lang="en-US" sz="900" dirty="0"/>
              <a:t>/.mat file containing the outputs of the reconstruction algorithm, including a commit ID of the algorithm version used.</a:t>
            </a:r>
          </a:p>
          <a:p>
            <a:pPr lvl="0"/>
            <a:r>
              <a:rPr lang="en-US" sz="900" dirty="0"/>
              <a:t>Experiments -&gt; </a:t>
            </a:r>
            <a:r>
              <a:rPr lang="en-US" sz="900" dirty="0" err="1"/>
              <a:t>EXxxxx</a:t>
            </a:r>
            <a:r>
              <a:rPr lang="en-US" sz="900" dirty="0"/>
              <a:t> -&gt; Analysis [-&gt; Figures]</a:t>
            </a:r>
          </a:p>
          <a:p>
            <a:pPr lvl="0"/>
            <a:r>
              <a:rPr lang="en-US" sz="900" dirty="0" err="1"/>
              <a:t>Contaning</a:t>
            </a:r>
            <a:r>
              <a:rPr lang="en-US" sz="900" dirty="0"/>
              <a:t> all analysis done on possibly multiple different reconstructions</a:t>
            </a:r>
          </a:p>
          <a:p>
            <a:pPr lvl="0"/>
            <a:r>
              <a:rPr lang="en-US" sz="900" dirty="0"/>
              <a:t>Q2.</a:t>
            </a:r>
          </a:p>
          <a:p>
            <a:pPr lvl="0"/>
            <a:r>
              <a:rPr lang="en-US" sz="900" dirty="0"/>
              <a:t>Naming convention:</a:t>
            </a:r>
          </a:p>
          <a:p>
            <a:pPr lvl="0">
              <a:lnSpc>
                <a:spcPct val="100000"/>
              </a:lnSpc>
              <a:spcBef>
                <a:spcPts val="500"/>
              </a:spcBef>
            </a:pPr>
            <a:r>
              <a:rPr lang="en-US" sz="900" dirty="0" err="1"/>
              <a:t>EXxxxx_yyy</a:t>
            </a:r>
            <a:r>
              <a:rPr lang="en-US" sz="900" dirty="0"/>
              <a:t>: </a:t>
            </a:r>
            <a:r>
              <a:rPr lang="en-US" sz="900" dirty="0" err="1"/>
              <a:t>xxxx</a:t>
            </a:r>
            <a:r>
              <a:rPr lang="en-US" sz="900" dirty="0"/>
              <a:t> experiments increase ID incrementally. same for </a:t>
            </a:r>
            <a:r>
              <a:rPr lang="en-US" sz="900" dirty="0" err="1"/>
              <a:t>yyy</a:t>
            </a:r>
            <a:endParaRPr lang="en-US" sz="900" dirty="0"/>
          </a:p>
          <a:p>
            <a:pPr lvl="0">
              <a:lnSpc>
                <a:spcPct val="100000"/>
              </a:lnSpc>
              <a:spcBef>
                <a:spcPts val="500"/>
              </a:spcBef>
            </a:pPr>
            <a:r>
              <a:rPr lang="en-US" sz="900" dirty="0" err="1"/>
              <a:t>EXxxxx_yyy_rnn</a:t>
            </a:r>
            <a:r>
              <a:rPr lang="en-US" sz="900" dirty="0"/>
              <a:t>: specific reconstruction, </a:t>
            </a:r>
            <a:r>
              <a:rPr lang="en-US" sz="900" dirty="0" err="1"/>
              <a:t>nn</a:t>
            </a:r>
            <a:r>
              <a:rPr lang="en-US" sz="900" dirty="0"/>
              <a:t> incremental.</a:t>
            </a:r>
          </a:p>
          <a:p>
            <a:pPr lvl="0">
              <a:lnSpc>
                <a:spcPct val="100000"/>
              </a:lnSpc>
              <a:spcBef>
                <a:spcPts val="500"/>
              </a:spcBef>
            </a:pPr>
            <a:r>
              <a:rPr lang="en-US" sz="900" dirty="0" err="1"/>
              <a:t>YYYY_M_DD_xx_yy_nn.spe</a:t>
            </a:r>
            <a:r>
              <a:rPr lang="en-US" sz="900" dirty="0"/>
              <a:t>, with YMD the date, </a:t>
            </a:r>
            <a:r>
              <a:rPr lang="en-US" sz="900" dirty="0" err="1"/>
              <a:t>xx,yy</a:t>
            </a:r>
            <a:r>
              <a:rPr lang="en-US" sz="900" dirty="0"/>
              <a:t> the scanning position and </a:t>
            </a:r>
            <a:r>
              <a:rPr lang="en-US" sz="900" dirty="0" err="1"/>
              <a:t>nn</a:t>
            </a:r>
            <a:r>
              <a:rPr lang="en-US" sz="900" dirty="0"/>
              <a:t> possible </a:t>
            </a:r>
            <a:r>
              <a:rPr lang="en-US" sz="900" dirty="0" err="1"/>
              <a:t>hdr</a:t>
            </a:r>
            <a:r>
              <a:rPr lang="en-US" sz="900" dirty="0"/>
              <a:t> references.</a:t>
            </a:r>
          </a:p>
          <a:p>
            <a:pPr lvl="0">
              <a:lnSpc>
                <a:spcPct val="100000"/>
              </a:lnSpc>
              <a:spcBef>
                <a:spcPts val="500"/>
              </a:spcBef>
            </a:pPr>
            <a:r>
              <a:rPr lang="en-US" sz="900" dirty="0" err="1"/>
              <a:t>YYYY_M_DD_dark_nn.spe</a:t>
            </a:r>
            <a:r>
              <a:rPr lang="en-US" sz="900" dirty="0"/>
              <a:t> for dark frames</a:t>
            </a:r>
          </a:p>
          <a:p>
            <a:pPr lvl="0">
              <a:lnSpc>
                <a:spcPct val="100000"/>
              </a:lnSpc>
              <a:spcBef>
                <a:spcPts val="500"/>
              </a:spcBef>
            </a:pPr>
            <a:r>
              <a:rPr lang="en-US" sz="900" dirty="0" err="1"/>
              <a:t>EXxxxx_yyy_positions.csv</a:t>
            </a:r>
            <a:r>
              <a:rPr lang="en-US" sz="900" dirty="0"/>
              <a:t> to hold the positions used for the measurements (tabular)</a:t>
            </a:r>
          </a:p>
          <a:p>
            <a:pPr lvl="0"/>
            <a:endParaRPr lang="en-US" sz="900" dirty="0"/>
          </a:p>
          <a:p>
            <a:pPr lvl="0"/>
            <a:endParaRPr lang="en-US" sz="900" dirty="0"/>
          </a:p>
          <a:p>
            <a:pPr lvl="0"/>
            <a:endParaRPr lang="en-US" sz="900" dirty="0"/>
          </a:p>
          <a:p>
            <a:pPr lvl="0"/>
            <a:r>
              <a:rPr lang="en-US" sz="900" dirty="0"/>
              <a:t>Q3</a:t>
            </a:r>
            <a:r>
              <a:rPr lang="en-US" dirty="0"/>
              <a:t>.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7B49FF1-DF86-41C0-9047-9690E5207E5D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DEB967F-AA40-495D-8C09-4B031E02545A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Isosceles Triangle 71">
            <a:extLst>
              <a:ext uri="{FF2B5EF4-FFF2-40B4-BE49-F238E27FC236}">
                <a16:creationId xmlns:a16="http://schemas.microsoft.com/office/drawing/2014/main" id="{F7EDA401-8B0B-35BE-8ECB-38219C185B65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ijdelijke aanduiding voor tekst 23">
            <a:extLst>
              <a:ext uri="{FF2B5EF4-FFF2-40B4-BE49-F238E27FC236}">
                <a16:creationId xmlns:a16="http://schemas.microsoft.com/office/drawing/2014/main" id="{78BEA5C8-7B17-990A-88EE-C09611510E49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5" name="Tijdelijke aanduiding voor tekst 25">
            <a:extLst>
              <a:ext uri="{FF2B5EF4-FFF2-40B4-BE49-F238E27FC236}">
                <a16:creationId xmlns:a16="http://schemas.microsoft.com/office/drawing/2014/main" id="{34226800-FAF1-BFB9-DA08-76FAC2D4B5F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6" name="Tijdelijke aanduiding voor tekst 24">
            <a:extLst>
              <a:ext uri="{FF2B5EF4-FFF2-40B4-BE49-F238E27FC236}">
                <a16:creationId xmlns:a16="http://schemas.microsoft.com/office/drawing/2014/main" id="{BEC2BC57-C7D6-4E59-2810-6EC462712C9A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7" name="Tijdelijke aanduiding voor tekst 23">
            <a:extLst>
              <a:ext uri="{FF2B5EF4-FFF2-40B4-BE49-F238E27FC236}">
                <a16:creationId xmlns:a16="http://schemas.microsoft.com/office/drawing/2014/main" id="{44533E55-203E-E2A0-5711-D44DD67998E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8" name="Tijdelijke aanduiding voor tekst 19">
            <a:extLst>
              <a:ext uri="{FF2B5EF4-FFF2-40B4-BE49-F238E27FC236}">
                <a16:creationId xmlns:a16="http://schemas.microsoft.com/office/drawing/2014/main" id="{6C61AE4D-20BD-97C1-5654-C13AF083F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6B1A26E6-83E9-F4FD-822A-BD9EF86E55D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13" name="Tijdelijke aanduiding voor tekst 21">
            <a:extLst>
              <a:ext uri="{FF2B5EF4-FFF2-40B4-BE49-F238E27FC236}">
                <a16:creationId xmlns:a16="http://schemas.microsoft.com/office/drawing/2014/main" id="{4F6DE49A-F45B-3946-E5FE-5E1E2A1438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14" name="Right Arrow 37">
            <a:extLst>
              <a:ext uri="{FF2B5EF4-FFF2-40B4-BE49-F238E27FC236}">
                <a16:creationId xmlns:a16="http://schemas.microsoft.com/office/drawing/2014/main" id="{800C918B-71B6-4539-845B-DB091E7BC487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9" name="Right Arrow 32">
            <a:extLst>
              <a:ext uri="{FF2B5EF4-FFF2-40B4-BE49-F238E27FC236}">
                <a16:creationId xmlns:a16="http://schemas.microsoft.com/office/drawing/2014/main" id="{19402BBD-3618-039E-5106-BB1E04D0FC9B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21" name="Tijdelijke aanduiding voor tekst 19">
            <a:extLst>
              <a:ext uri="{FF2B5EF4-FFF2-40B4-BE49-F238E27FC236}">
                <a16:creationId xmlns:a16="http://schemas.microsoft.com/office/drawing/2014/main" id="{48FCD66C-E345-7813-084D-ACCFB6561D53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23" name="Right Arrow 46">
            <a:extLst>
              <a:ext uri="{FF2B5EF4-FFF2-40B4-BE49-F238E27FC236}">
                <a16:creationId xmlns:a16="http://schemas.microsoft.com/office/drawing/2014/main" id="{9702FC4E-2AC3-1F13-AA3B-46E5E8E19AD2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24" name="Right Arrow 46">
            <a:extLst>
              <a:ext uri="{FF2B5EF4-FFF2-40B4-BE49-F238E27FC236}">
                <a16:creationId xmlns:a16="http://schemas.microsoft.com/office/drawing/2014/main" id="{A41D78E8-3344-DC2B-1E11-FCDC4B71A82B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25" name="Right Arrow 49">
            <a:extLst>
              <a:ext uri="{FF2B5EF4-FFF2-40B4-BE49-F238E27FC236}">
                <a16:creationId xmlns:a16="http://schemas.microsoft.com/office/drawing/2014/main" id="{1C1C8A07-547C-8567-5E5D-A6AE934F108E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26" name="Tijdelijke aanduiding voor tekst 25">
            <a:extLst>
              <a:ext uri="{FF2B5EF4-FFF2-40B4-BE49-F238E27FC236}">
                <a16:creationId xmlns:a16="http://schemas.microsoft.com/office/drawing/2014/main" id="{F65CCACE-C383-B483-6A93-0470AEA4FBBC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27" name="Tijdelijke aanduiding voor tekst 21">
            <a:extLst>
              <a:ext uri="{FF2B5EF4-FFF2-40B4-BE49-F238E27FC236}">
                <a16:creationId xmlns:a16="http://schemas.microsoft.com/office/drawing/2014/main" id="{155289D6-B20B-4B2E-DB54-C1E9FDCC3E39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28" name="Right Arrow 61">
            <a:extLst>
              <a:ext uri="{FF2B5EF4-FFF2-40B4-BE49-F238E27FC236}">
                <a16:creationId xmlns:a16="http://schemas.microsoft.com/office/drawing/2014/main" id="{64AADED5-F2BB-FF72-7D24-4F06937323C3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29" name="Right Arrow 61">
            <a:extLst>
              <a:ext uri="{FF2B5EF4-FFF2-40B4-BE49-F238E27FC236}">
                <a16:creationId xmlns:a16="http://schemas.microsoft.com/office/drawing/2014/main" id="{74A5490E-8CA2-F2EF-2594-9A3FFEC3CE38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0" name="Right Arrow 61">
            <a:extLst>
              <a:ext uri="{FF2B5EF4-FFF2-40B4-BE49-F238E27FC236}">
                <a16:creationId xmlns:a16="http://schemas.microsoft.com/office/drawing/2014/main" id="{3C4B30BF-3060-B91B-7ACD-E8AD04EA06DE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1" name="Right Arrow 37">
            <a:extLst>
              <a:ext uri="{FF2B5EF4-FFF2-40B4-BE49-F238E27FC236}">
                <a16:creationId xmlns:a16="http://schemas.microsoft.com/office/drawing/2014/main" id="{300F8ED0-6B7A-DC8D-4923-20EA8A9F6219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</p:spTree>
    <p:extLst>
      <p:ext uri="{BB962C8B-B14F-4D97-AF65-F5344CB8AC3E}">
        <p14:creationId xmlns:p14="http://schemas.microsoft.com/office/powerpoint/2010/main" val="3983167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FD91705-6ADF-471B-81D9-BA998A25AB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2</a:t>
            </a:fld>
            <a:endParaRPr lang="nl-NL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08C5D8D9-0D7F-4CCE-BD29-C87DDCA5228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sz="900" dirty="0" err="1"/>
              <a:t>Ptychogram</a:t>
            </a:r>
            <a:r>
              <a:rPr lang="nl-NL" sz="900" dirty="0"/>
              <a:t>:</a:t>
            </a:r>
          </a:p>
          <a:p>
            <a:r>
              <a:rPr lang="nl-NL" sz="900" dirty="0"/>
              <a:t>Q1. Data </a:t>
            </a:r>
            <a:r>
              <a:rPr lang="nl-NL" sz="900" dirty="0" err="1"/>
              <a:t>collection</a:t>
            </a:r>
            <a:r>
              <a:rPr lang="nl-NL" sz="900" dirty="0"/>
              <a:t> </a:t>
            </a:r>
            <a:r>
              <a:rPr lang="nl-NL" sz="900" dirty="0" err="1"/>
              <a:t>process</a:t>
            </a:r>
            <a:r>
              <a:rPr lang="nl-NL" sz="900" dirty="0"/>
              <a:t>, data </a:t>
            </a:r>
            <a:r>
              <a:rPr lang="nl-NL" sz="900" dirty="0" err="1"/>
              <a:t>dictionary</a:t>
            </a:r>
            <a:r>
              <a:rPr lang="nl-NL" sz="900" dirty="0"/>
              <a:t> </a:t>
            </a:r>
            <a:r>
              <a:rPr lang="nl-NL" sz="900" dirty="0" err="1"/>
              <a:t>for</a:t>
            </a:r>
            <a:r>
              <a:rPr lang="nl-NL" sz="900" dirty="0"/>
              <a:t> scanning parameters, processing software </a:t>
            </a:r>
            <a:r>
              <a:rPr lang="nl-NL" sz="900" dirty="0" err="1"/>
              <a:t>version</a:t>
            </a:r>
            <a:endParaRPr lang="nl-NL" sz="900" dirty="0"/>
          </a:p>
          <a:p>
            <a:r>
              <a:rPr lang="nl-NL" sz="900" dirty="0"/>
              <a:t>Q2. Most of </a:t>
            </a:r>
            <a:r>
              <a:rPr lang="nl-NL" sz="900" dirty="0" err="1"/>
              <a:t>it</a:t>
            </a:r>
            <a:r>
              <a:rPr lang="nl-NL" sz="900" dirty="0"/>
              <a:t> </a:t>
            </a:r>
            <a:r>
              <a:rPr lang="nl-NL" sz="900" dirty="0" err="1"/>
              <a:t>can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</a:t>
            </a:r>
            <a:r>
              <a:rPr lang="nl-NL" sz="900" dirty="0" err="1"/>
              <a:t>generated</a:t>
            </a:r>
            <a:r>
              <a:rPr lang="nl-NL" sz="900" dirty="0"/>
              <a:t> </a:t>
            </a:r>
            <a:r>
              <a:rPr lang="nl-NL" sz="900" dirty="0" err="1"/>
              <a:t>by</a:t>
            </a:r>
            <a:r>
              <a:rPr lang="nl-NL" sz="900" dirty="0"/>
              <a:t> </a:t>
            </a:r>
            <a:r>
              <a:rPr lang="nl-NL" sz="900" dirty="0" err="1"/>
              <a:t>modification</a:t>
            </a:r>
            <a:r>
              <a:rPr lang="nl-NL" sz="900" dirty="0"/>
              <a:t> of </a:t>
            </a:r>
            <a:r>
              <a:rPr lang="nl-NL" sz="900" dirty="0" err="1"/>
              <a:t>the</a:t>
            </a:r>
            <a:r>
              <a:rPr lang="nl-NL" sz="900" dirty="0"/>
              <a:t> data </a:t>
            </a:r>
            <a:r>
              <a:rPr lang="nl-NL" sz="900" dirty="0" err="1"/>
              <a:t>collection</a:t>
            </a:r>
            <a:r>
              <a:rPr lang="nl-NL" sz="900" dirty="0"/>
              <a:t> script.</a:t>
            </a:r>
          </a:p>
          <a:p>
            <a:r>
              <a:rPr lang="nl-NL" sz="900" dirty="0"/>
              <a:t>Q3. N/A</a:t>
            </a:r>
          </a:p>
        </p:txBody>
      </p:sp>
      <p:sp>
        <p:nvSpPr>
          <p:cNvPr id="6" name="Tijdelijke aanduiding voor tekst 5">
            <a:extLst>
              <a:ext uri="{FF2B5EF4-FFF2-40B4-BE49-F238E27FC236}">
                <a16:creationId xmlns:a16="http://schemas.microsoft.com/office/drawing/2014/main" id="{47663003-7CD4-41A4-8623-0AABC41282F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nl-NL" sz="900" dirty="0"/>
              <a:t>Field </a:t>
            </a:r>
            <a:r>
              <a:rPr lang="nl-NL" sz="900" dirty="0" err="1"/>
              <a:t>reconstruction</a:t>
            </a:r>
            <a:endParaRPr lang="nl-NL" sz="900" dirty="0"/>
          </a:p>
          <a:p>
            <a:r>
              <a:rPr lang="nl-NL" sz="900" dirty="0"/>
              <a:t>Q1. </a:t>
            </a:r>
            <a:r>
              <a:rPr lang="nl-NL" sz="900" dirty="0" err="1"/>
              <a:t>Reconstruction</a:t>
            </a:r>
            <a:r>
              <a:rPr lang="nl-NL" sz="900" dirty="0"/>
              <a:t> </a:t>
            </a:r>
            <a:r>
              <a:rPr lang="nl-NL" sz="900" dirty="0" err="1"/>
              <a:t>algorithm</a:t>
            </a:r>
            <a:r>
              <a:rPr lang="nl-NL" sz="900" dirty="0"/>
              <a:t> </a:t>
            </a:r>
            <a:r>
              <a:rPr lang="nl-NL" sz="900" dirty="0" err="1"/>
              <a:t>version</a:t>
            </a:r>
            <a:r>
              <a:rPr lang="nl-NL" sz="900" dirty="0"/>
              <a:t> (</a:t>
            </a:r>
            <a:r>
              <a:rPr lang="nl-NL" sz="900" dirty="0" err="1"/>
              <a:t>commit</a:t>
            </a:r>
            <a:r>
              <a:rPr lang="nl-NL" sz="900" dirty="0"/>
              <a:t> ID), </a:t>
            </a:r>
            <a:r>
              <a:rPr lang="nl-NL" sz="900" dirty="0" err="1"/>
              <a:t>algorithm</a:t>
            </a:r>
            <a:r>
              <a:rPr lang="nl-NL" sz="900" dirty="0"/>
              <a:t> hyperparameters, </a:t>
            </a:r>
            <a:r>
              <a:rPr lang="nl-NL" sz="900" dirty="0" err="1"/>
              <a:t>ptychogram</a:t>
            </a:r>
            <a:r>
              <a:rPr lang="nl-NL" sz="900" dirty="0"/>
              <a:t> dataset </a:t>
            </a:r>
            <a:r>
              <a:rPr lang="nl-NL" sz="900" dirty="0" err="1"/>
              <a:t>used</a:t>
            </a:r>
            <a:r>
              <a:rPr lang="nl-NL" sz="900" dirty="0"/>
              <a:t>.</a:t>
            </a:r>
          </a:p>
          <a:p>
            <a:r>
              <a:rPr lang="nl-NL" sz="900" dirty="0"/>
              <a:t>Q2. Git </a:t>
            </a:r>
            <a:r>
              <a:rPr lang="nl-NL" sz="900" dirty="0" err="1"/>
              <a:t>for</a:t>
            </a:r>
            <a:r>
              <a:rPr lang="nl-NL" sz="900" dirty="0"/>
              <a:t> </a:t>
            </a:r>
            <a:r>
              <a:rPr lang="nl-NL" sz="900" dirty="0" err="1"/>
              <a:t>version</a:t>
            </a:r>
            <a:r>
              <a:rPr lang="nl-NL" sz="900" dirty="0"/>
              <a:t> control</a:t>
            </a:r>
          </a:p>
          <a:p>
            <a:r>
              <a:rPr lang="nl-NL" sz="900" dirty="0"/>
              <a:t>Q3.</a:t>
            </a:r>
          </a:p>
          <a:p>
            <a:endParaRPr lang="nl-NL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A342483-EB1B-4C73-B4F1-E388D0D40719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421AD94-365B-4868-B921-943124EBDB29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4" name="Isosceles Triangle 71">
            <a:extLst>
              <a:ext uri="{FF2B5EF4-FFF2-40B4-BE49-F238E27FC236}">
                <a16:creationId xmlns:a16="http://schemas.microsoft.com/office/drawing/2014/main" id="{9F3101A5-D633-A4CD-9E1E-FAAD36428036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5" name="Tijdelijke aanduiding voor tekst 23">
            <a:extLst>
              <a:ext uri="{FF2B5EF4-FFF2-40B4-BE49-F238E27FC236}">
                <a16:creationId xmlns:a16="http://schemas.microsoft.com/office/drawing/2014/main" id="{B4977039-5E77-ABCC-B73B-7C77A7C4D685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16" name="Tijdelijke aanduiding voor tekst 25">
            <a:extLst>
              <a:ext uri="{FF2B5EF4-FFF2-40B4-BE49-F238E27FC236}">
                <a16:creationId xmlns:a16="http://schemas.microsoft.com/office/drawing/2014/main" id="{F323496E-CAB1-0431-9EE5-F60AEE0B96C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17" name="Tijdelijke aanduiding voor tekst 24">
            <a:extLst>
              <a:ext uri="{FF2B5EF4-FFF2-40B4-BE49-F238E27FC236}">
                <a16:creationId xmlns:a16="http://schemas.microsoft.com/office/drawing/2014/main" id="{18255E45-04D0-E36D-3F3C-C044CAF6FEA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18" name="Tijdelijke aanduiding voor tekst 23">
            <a:extLst>
              <a:ext uri="{FF2B5EF4-FFF2-40B4-BE49-F238E27FC236}">
                <a16:creationId xmlns:a16="http://schemas.microsoft.com/office/drawing/2014/main" id="{BF521F7F-D58F-9DDE-C9B7-97712A8117B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19" name="Tijdelijke aanduiding voor tekst 19">
            <a:extLst>
              <a:ext uri="{FF2B5EF4-FFF2-40B4-BE49-F238E27FC236}">
                <a16:creationId xmlns:a16="http://schemas.microsoft.com/office/drawing/2014/main" id="{14E2DE6B-5BC7-E151-8DC5-FD5B975B81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20" name="Tijdelijke aanduiding voor tekst 20">
            <a:extLst>
              <a:ext uri="{FF2B5EF4-FFF2-40B4-BE49-F238E27FC236}">
                <a16:creationId xmlns:a16="http://schemas.microsoft.com/office/drawing/2014/main" id="{A567085F-5371-E162-B902-F4ABB55E3D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21" name="Tijdelijke aanduiding voor tekst 21">
            <a:extLst>
              <a:ext uri="{FF2B5EF4-FFF2-40B4-BE49-F238E27FC236}">
                <a16:creationId xmlns:a16="http://schemas.microsoft.com/office/drawing/2014/main" id="{02163DEA-77A6-E29B-7B19-1F2C4D043865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22" name="Right Arrow 37">
            <a:extLst>
              <a:ext uri="{FF2B5EF4-FFF2-40B4-BE49-F238E27FC236}">
                <a16:creationId xmlns:a16="http://schemas.microsoft.com/office/drawing/2014/main" id="{53EEEF96-D0CF-AE01-0BD5-B27BC3E512E9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23" name="Right Arrow 32">
            <a:extLst>
              <a:ext uri="{FF2B5EF4-FFF2-40B4-BE49-F238E27FC236}">
                <a16:creationId xmlns:a16="http://schemas.microsoft.com/office/drawing/2014/main" id="{9B7BC5D3-80D8-4A18-B004-B89CEAFB645E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24" name="Tijdelijke aanduiding voor tekst 19">
            <a:extLst>
              <a:ext uri="{FF2B5EF4-FFF2-40B4-BE49-F238E27FC236}">
                <a16:creationId xmlns:a16="http://schemas.microsoft.com/office/drawing/2014/main" id="{30574422-D9A9-BC2A-202A-3CDFE278E021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25" name="Right Arrow 46">
            <a:extLst>
              <a:ext uri="{FF2B5EF4-FFF2-40B4-BE49-F238E27FC236}">
                <a16:creationId xmlns:a16="http://schemas.microsoft.com/office/drawing/2014/main" id="{52E7B670-D862-489A-F82D-62318F96352A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26" name="Right Arrow 46">
            <a:extLst>
              <a:ext uri="{FF2B5EF4-FFF2-40B4-BE49-F238E27FC236}">
                <a16:creationId xmlns:a16="http://schemas.microsoft.com/office/drawing/2014/main" id="{0A99D378-AE28-4754-49D2-3F4B973C58B5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27" name="Right Arrow 49">
            <a:extLst>
              <a:ext uri="{FF2B5EF4-FFF2-40B4-BE49-F238E27FC236}">
                <a16:creationId xmlns:a16="http://schemas.microsoft.com/office/drawing/2014/main" id="{7CA7813F-67B7-A58B-46E7-C13E93C7731B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28" name="Tijdelijke aanduiding voor tekst 25">
            <a:extLst>
              <a:ext uri="{FF2B5EF4-FFF2-40B4-BE49-F238E27FC236}">
                <a16:creationId xmlns:a16="http://schemas.microsoft.com/office/drawing/2014/main" id="{766381C6-D924-D681-DE82-21FE62570C51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29" name="Tijdelijke aanduiding voor tekst 21">
            <a:extLst>
              <a:ext uri="{FF2B5EF4-FFF2-40B4-BE49-F238E27FC236}">
                <a16:creationId xmlns:a16="http://schemas.microsoft.com/office/drawing/2014/main" id="{D27512FD-2DCB-39CC-486C-71A6ACD0A732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30" name="Right Arrow 61">
            <a:extLst>
              <a:ext uri="{FF2B5EF4-FFF2-40B4-BE49-F238E27FC236}">
                <a16:creationId xmlns:a16="http://schemas.microsoft.com/office/drawing/2014/main" id="{D39CA668-351B-DA7E-4F64-25822049FCAC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1" name="Right Arrow 61">
            <a:extLst>
              <a:ext uri="{FF2B5EF4-FFF2-40B4-BE49-F238E27FC236}">
                <a16:creationId xmlns:a16="http://schemas.microsoft.com/office/drawing/2014/main" id="{5698A8E5-0CCD-ED23-C53A-73E9C433CFCA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2" name="Right Arrow 61">
            <a:extLst>
              <a:ext uri="{FF2B5EF4-FFF2-40B4-BE49-F238E27FC236}">
                <a16:creationId xmlns:a16="http://schemas.microsoft.com/office/drawing/2014/main" id="{CC2BC494-0F4D-9728-9ACD-4922C87E1821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3" name="Right Arrow 37">
            <a:extLst>
              <a:ext uri="{FF2B5EF4-FFF2-40B4-BE49-F238E27FC236}">
                <a16:creationId xmlns:a16="http://schemas.microsoft.com/office/drawing/2014/main" id="{EA764F70-5F1F-2F42-DCA1-33ED5A138AF9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3667F446-36A6-BC86-2ED5-8A948AD3978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79606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FD6F7E70-F98F-4431-B236-2F66AF142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3</a:t>
            </a:fld>
            <a:endParaRPr lang="nl-NL"/>
          </a:p>
        </p:txBody>
      </p:sp>
      <p:sp>
        <p:nvSpPr>
          <p:cNvPr id="11" name="Tijdelijke aanduiding voor tekst 10">
            <a:extLst>
              <a:ext uri="{FF2B5EF4-FFF2-40B4-BE49-F238E27FC236}">
                <a16:creationId xmlns:a16="http://schemas.microsoft.com/office/drawing/2014/main" id="{E118C7ED-1AD5-46FE-BDC8-664149D7704A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498089" y="1621112"/>
            <a:ext cx="3855692" cy="418688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****SAMPLE****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    Sample, Sample </a:t>
            </a:r>
            <a:r>
              <a:rPr lang="nl-NL" sz="800" dirty="0" err="1"/>
              <a:t>description</a:t>
            </a:r>
            <a:r>
              <a:rPr lang="nl-NL" sz="800" dirty="0"/>
              <a:t>, Camera model,  Pixel </a:t>
            </a:r>
            <a:r>
              <a:rPr lang="nl-NL" sz="800" dirty="0" err="1"/>
              <a:t>number</a:t>
            </a:r>
            <a:r>
              <a:rPr lang="nl-NL" sz="800" dirty="0"/>
              <a:t>, Pixel </a:t>
            </a:r>
            <a:r>
              <a:rPr lang="nl-NL" sz="800" dirty="0" err="1"/>
              <a:t>size,pixel</a:t>
            </a:r>
            <a:r>
              <a:rPr lang="nl-NL" sz="800" dirty="0"/>
              <a:t> mode, frame </a:t>
            </a:r>
            <a:r>
              <a:rPr lang="nl-NL" sz="800" dirty="0" err="1"/>
              <a:t>rate</a:t>
            </a:r>
            <a:r>
              <a:rPr lang="nl-NL" sz="800" dirty="0"/>
              <a:t>, exposure time, </a:t>
            </a:r>
            <a:r>
              <a:rPr lang="nl-NL" sz="800" dirty="0" err="1"/>
              <a:t>averaging</a:t>
            </a:r>
            <a:endParaRPr lang="nl-NL" sz="8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****SCANNING****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Scanning </a:t>
            </a:r>
            <a:r>
              <a:rPr lang="nl-NL" sz="800" dirty="0" err="1"/>
              <a:t>pattern</a:t>
            </a:r>
            <a:r>
              <a:rPr lang="nl-NL" sz="800" dirty="0"/>
              <a:t>, scanning range, </a:t>
            </a:r>
            <a:r>
              <a:rPr lang="nl-NL" sz="800" dirty="0" err="1"/>
              <a:t>central</a:t>
            </a:r>
            <a:r>
              <a:rPr lang="nl-NL" sz="800" dirty="0"/>
              <a:t> scanning point, </a:t>
            </a:r>
            <a:r>
              <a:rPr lang="nl-NL" sz="800" dirty="0" err="1"/>
              <a:t>number</a:t>
            </a:r>
            <a:r>
              <a:rPr lang="nl-NL" sz="800" dirty="0"/>
              <a:t> of </a:t>
            </a:r>
            <a:r>
              <a:rPr lang="nl-NL" sz="800" dirty="0" err="1"/>
              <a:t>stops</a:t>
            </a:r>
            <a:r>
              <a:rPr lang="nl-NL" sz="800" dirty="0"/>
              <a:t>, </a:t>
            </a:r>
            <a:r>
              <a:rPr lang="nl-NL" sz="800" dirty="0" err="1"/>
              <a:t>spacing</a:t>
            </a:r>
            <a:r>
              <a:rPr lang="nl-NL" sz="800" dirty="0"/>
              <a:t>, overlap, absolute overlap. 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****IMAGING****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 err="1"/>
              <a:t>Propagation</a:t>
            </a:r>
            <a:r>
              <a:rPr lang="nl-NL" sz="800" dirty="0"/>
              <a:t> </a:t>
            </a:r>
            <a:r>
              <a:rPr lang="nl-NL" sz="800" dirty="0" err="1"/>
              <a:t>distance</a:t>
            </a:r>
            <a:r>
              <a:rPr lang="nl-NL" sz="800" dirty="0"/>
              <a:t>, </a:t>
            </a:r>
            <a:r>
              <a:rPr lang="nl-NL" sz="800" dirty="0" err="1"/>
              <a:t>angle</a:t>
            </a:r>
            <a:r>
              <a:rPr lang="nl-NL" sz="800" dirty="0"/>
              <a:t> of </a:t>
            </a:r>
            <a:r>
              <a:rPr lang="nl-NL" sz="800" dirty="0" err="1"/>
              <a:t>incidence</a:t>
            </a:r>
            <a:r>
              <a:rPr lang="nl-NL" sz="800" dirty="0"/>
              <a:t>, </a:t>
            </a:r>
            <a:r>
              <a:rPr lang="nl-NL" sz="800" dirty="0" err="1"/>
              <a:t>rotation</a:t>
            </a:r>
            <a:r>
              <a:rPr lang="nl-NL" sz="800" dirty="0"/>
              <a:t> </a:t>
            </a:r>
            <a:r>
              <a:rPr lang="nl-NL" sz="800" dirty="0" err="1"/>
              <a:t>angle</a:t>
            </a:r>
            <a:r>
              <a:rPr lang="nl-NL" sz="800" dirty="0"/>
              <a:t>, </a:t>
            </a:r>
            <a:r>
              <a:rPr lang="nl-NL" sz="800" dirty="0" err="1"/>
              <a:t>ideal</a:t>
            </a:r>
            <a:r>
              <a:rPr lang="nl-NL" sz="800" dirty="0"/>
              <a:t> </a:t>
            </a:r>
            <a:r>
              <a:rPr lang="nl-NL" sz="800" dirty="0" err="1"/>
              <a:t>angle</a:t>
            </a:r>
            <a:r>
              <a:rPr lang="nl-NL" sz="800" dirty="0"/>
              <a:t>, camera </a:t>
            </a:r>
            <a:r>
              <a:rPr lang="nl-NL" sz="800" dirty="0" err="1"/>
              <a:t>angle</a:t>
            </a:r>
            <a:r>
              <a:rPr lang="nl-NL" sz="800" dirty="0"/>
              <a:t>, TPC </a:t>
            </a:r>
            <a:r>
              <a:rPr lang="nl-NL" sz="800" dirty="0" err="1"/>
              <a:t>angle</a:t>
            </a:r>
            <a:r>
              <a:rPr lang="nl-NL" sz="800" dirty="0"/>
              <a:t>, HDR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****PROBE****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    </a:t>
            </a:r>
            <a:r>
              <a:rPr lang="nl-NL" sz="800" dirty="0" err="1"/>
              <a:t>Probe_diameter</a:t>
            </a:r>
            <a:r>
              <a:rPr lang="nl-NL" sz="800" dirty="0"/>
              <a:t>, diffuser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****Source****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    Source name, wavelength, power percentage,  Laser </a:t>
            </a:r>
            <a:r>
              <a:rPr lang="nl-NL" sz="800" dirty="0" err="1"/>
              <a:t>intensity</a:t>
            </a:r>
            <a:r>
              <a:rPr lang="nl-NL" sz="800" dirty="0"/>
              <a:t> mode, </a:t>
            </a:r>
            <a:r>
              <a:rPr lang="nl-NL" sz="800" dirty="0" err="1"/>
              <a:t>intensity</a:t>
            </a:r>
            <a:r>
              <a:rPr lang="nl-NL" sz="800" dirty="0"/>
              <a:t> </a:t>
            </a:r>
            <a:r>
              <a:rPr lang="nl-NL" sz="800" dirty="0" err="1"/>
              <a:t>deviation</a:t>
            </a:r>
            <a:endParaRPr lang="nl-NL" sz="800" dirty="0"/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****INSPECTION CAMERA****</a:t>
            </a:r>
          </a:p>
          <a:p>
            <a:pPr>
              <a:lnSpc>
                <a:spcPct val="100000"/>
              </a:lnSpc>
              <a:spcBef>
                <a:spcPts val="300"/>
              </a:spcBef>
            </a:pPr>
            <a:r>
              <a:rPr lang="nl-NL" sz="800" dirty="0"/>
              <a:t>    </a:t>
            </a:r>
            <a:r>
              <a:rPr lang="nl-NL" sz="800" dirty="0" err="1"/>
              <a:t>Inspection</a:t>
            </a:r>
            <a:r>
              <a:rPr lang="nl-NL" sz="800" dirty="0"/>
              <a:t> camera model,  Pixel </a:t>
            </a:r>
            <a:r>
              <a:rPr lang="nl-NL" sz="800" dirty="0" err="1"/>
              <a:t>number</a:t>
            </a:r>
            <a:r>
              <a:rPr lang="nl-NL" sz="800" dirty="0"/>
              <a:t>,  Pixel </a:t>
            </a:r>
            <a:r>
              <a:rPr lang="nl-NL" sz="800" dirty="0" err="1"/>
              <a:t>Size</a:t>
            </a:r>
            <a:r>
              <a:rPr lang="nl-NL" sz="800" dirty="0"/>
              <a:t>,  Pixel </a:t>
            </a:r>
            <a:r>
              <a:rPr lang="nl-NL" sz="800" dirty="0" err="1"/>
              <a:t>clock</a:t>
            </a:r>
            <a:r>
              <a:rPr lang="nl-NL" sz="800" dirty="0"/>
              <a:t>, Frame </a:t>
            </a:r>
            <a:r>
              <a:rPr lang="nl-NL" sz="800" dirty="0" err="1"/>
              <a:t>rate</a:t>
            </a:r>
            <a:r>
              <a:rPr lang="nl-NL" sz="800" dirty="0"/>
              <a:t>, Exposure time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92F699F-1ADC-4613-AEED-7AB0BA0A304B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FEB0831B-0E4B-4CBC-9AE9-66FD9AD8571B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2" name="Isosceles Triangle 71">
            <a:extLst>
              <a:ext uri="{FF2B5EF4-FFF2-40B4-BE49-F238E27FC236}">
                <a16:creationId xmlns:a16="http://schemas.microsoft.com/office/drawing/2014/main" id="{38519638-0086-83B4-C7B3-104DE32B5A4D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Tijdelijke aanduiding voor tekst 23">
            <a:extLst>
              <a:ext uri="{FF2B5EF4-FFF2-40B4-BE49-F238E27FC236}">
                <a16:creationId xmlns:a16="http://schemas.microsoft.com/office/drawing/2014/main" id="{6EB8139A-AE3A-49D7-92A7-7E52638729BF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14" name="Tijdelijke aanduiding voor tekst 25">
            <a:extLst>
              <a:ext uri="{FF2B5EF4-FFF2-40B4-BE49-F238E27FC236}">
                <a16:creationId xmlns:a16="http://schemas.microsoft.com/office/drawing/2014/main" id="{5CBEBC38-949C-5FAF-07E3-6E7CA9FF48B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15" name="Tijdelijke aanduiding voor tekst 24">
            <a:extLst>
              <a:ext uri="{FF2B5EF4-FFF2-40B4-BE49-F238E27FC236}">
                <a16:creationId xmlns:a16="http://schemas.microsoft.com/office/drawing/2014/main" id="{B3941C71-140A-1DAD-F584-06D43A669EA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16" name="Tijdelijke aanduiding voor tekst 23">
            <a:extLst>
              <a:ext uri="{FF2B5EF4-FFF2-40B4-BE49-F238E27FC236}">
                <a16:creationId xmlns:a16="http://schemas.microsoft.com/office/drawing/2014/main" id="{9F2B9E3B-A26B-7357-F476-39EF7F12722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17" name="Tijdelijke aanduiding voor tekst 19">
            <a:extLst>
              <a:ext uri="{FF2B5EF4-FFF2-40B4-BE49-F238E27FC236}">
                <a16:creationId xmlns:a16="http://schemas.microsoft.com/office/drawing/2014/main" id="{3FE2B3D6-D05E-8E0F-D65C-E5D257AFCA8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18" name="Tijdelijke aanduiding voor tekst 20">
            <a:extLst>
              <a:ext uri="{FF2B5EF4-FFF2-40B4-BE49-F238E27FC236}">
                <a16:creationId xmlns:a16="http://schemas.microsoft.com/office/drawing/2014/main" id="{2B14B088-A63E-D255-957D-48278DD1BF5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19" name="Tijdelijke aanduiding voor tekst 21">
            <a:extLst>
              <a:ext uri="{FF2B5EF4-FFF2-40B4-BE49-F238E27FC236}">
                <a16:creationId xmlns:a16="http://schemas.microsoft.com/office/drawing/2014/main" id="{8F7B9824-2C6C-D9CB-E3B4-CC9AE434EF4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21" name="Right Arrow 37">
            <a:extLst>
              <a:ext uri="{FF2B5EF4-FFF2-40B4-BE49-F238E27FC236}">
                <a16:creationId xmlns:a16="http://schemas.microsoft.com/office/drawing/2014/main" id="{6F0FC2AF-91CE-6295-B5AE-73245503AE84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23" name="Right Arrow 32">
            <a:extLst>
              <a:ext uri="{FF2B5EF4-FFF2-40B4-BE49-F238E27FC236}">
                <a16:creationId xmlns:a16="http://schemas.microsoft.com/office/drawing/2014/main" id="{3A9D8814-2A79-FF44-A07F-F2BA47B45FC8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24" name="Tijdelijke aanduiding voor tekst 19">
            <a:extLst>
              <a:ext uri="{FF2B5EF4-FFF2-40B4-BE49-F238E27FC236}">
                <a16:creationId xmlns:a16="http://schemas.microsoft.com/office/drawing/2014/main" id="{3A110614-1EE1-C8AD-DBD4-3C3EAF3090C0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25" name="Right Arrow 46">
            <a:extLst>
              <a:ext uri="{FF2B5EF4-FFF2-40B4-BE49-F238E27FC236}">
                <a16:creationId xmlns:a16="http://schemas.microsoft.com/office/drawing/2014/main" id="{04E43EC6-55A1-EC1E-6D1B-A33EF9F21218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26" name="Right Arrow 46">
            <a:extLst>
              <a:ext uri="{FF2B5EF4-FFF2-40B4-BE49-F238E27FC236}">
                <a16:creationId xmlns:a16="http://schemas.microsoft.com/office/drawing/2014/main" id="{93738B17-CA8F-DF67-5A03-01B48ABF9D3C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27" name="Right Arrow 49">
            <a:extLst>
              <a:ext uri="{FF2B5EF4-FFF2-40B4-BE49-F238E27FC236}">
                <a16:creationId xmlns:a16="http://schemas.microsoft.com/office/drawing/2014/main" id="{621DB54F-9CE0-B958-5883-8F3E44B1CB13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28" name="Tijdelijke aanduiding voor tekst 25">
            <a:extLst>
              <a:ext uri="{FF2B5EF4-FFF2-40B4-BE49-F238E27FC236}">
                <a16:creationId xmlns:a16="http://schemas.microsoft.com/office/drawing/2014/main" id="{867A75B1-37B7-74FD-F505-A471BA67BEE4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29" name="Tijdelijke aanduiding voor tekst 21">
            <a:extLst>
              <a:ext uri="{FF2B5EF4-FFF2-40B4-BE49-F238E27FC236}">
                <a16:creationId xmlns:a16="http://schemas.microsoft.com/office/drawing/2014/main" id="{E394EF38-227D-6CDF-1C53-469D9465DAE1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30" name="Right Arrow 61">
            <a:extLst>
              <a:ext uri="{FF2B5EF4-FFF2-40B4-BE49-F238E27FC236}">
                <a16:creationId xmlns:a16="http://schemas.microsoft.com/office/drawing/2014/main" id="{9F613417-3641-D981-970A-950483BD9684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1" name="Right Arrow 61">
            <a:extLst>
              <a:ext uri="{FF2B5EF4-FFF2-40B4-BE49-F238E27FC236}">
                <a16:creationId xmlns:a16="http://schemas.microsoft.com/office/drawing/2014/main" id="{D05751B1-24BA-8FD4-A079-E77DEF11F3A4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2" name="Right Arrow 61">
            <a:extLst>
              <a:ext uri="{FF2B5EF4-FFF2-40B4-BE49-F238E27FC236}">
                <a16:creationId xmlns:a16="http://schemas.microsoft.com/office/drawing/2014/main" id="{2C2E96FF-FDB8-7327-215F-E294C1CC0F50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3" name="Right Arrow 37">
            <a:extLst>
              <a:ext uri="{FF2B5EF4-FFF2-40B4-BE49-F238E27FC236}">
                <a16:creationId xmlns:a16="http://schemas.microsoft.com/office/drawing/2014/main" id="{2FD388B2-CBA7-3D42-2BA3-FDBFE86447F4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</p:spTree>
    <p:extLst>
      <p:ext uri="{BB962C8B-B14F-4D97-AF65-F5344CB8AC3E}">
        <p14:creationId xmlns:p14="http://schemas.microsoft.com/office/powerpoint/2010/main" val="1689771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EFFAE5B7-F5EC-47AC-B2F5-27D33545D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4</a:t>
            </a:fld>
            <a:endParaRPr lang="nl-NL"/>
          </a:p>
        </p:txBody>
      </p:sp>
      <p:sp>
        <p:nvSpPr>
          <p:cNvPr id="34" name="Tijdelijke aanduiding voor tekst 33">
            <a:extLst>
              <a:ext uri="{FF2B5EF4-FFF2-40B4-BE49-F238E27FC236}">
                <a16:creationId xmlns:a16="http://schemas.microsoft.com/office/drawing/2014/main" id="{988AFED2-E798-4F3D-B33F-B5A2FEA20FE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r>
              <a:rPr lang="nl-NL" sz="900" dirty="0"/>
              <a:t>Q1.SPE is </a:t>
            </a:r>
            <a:r>
              <a:rPr lang="nl-NL" sz="900" dirty="0" err="1"/>
              <a:t>proprietary</a:t>
            </a:r>
            <a:r>
              <a:rPr lang="nl-NL" sz="900" dirty="0"/>
              <a:t> </a:t>
            </a:r>
            <a:r>
              <a:rPr lang="nl-NL" sz="900" dirty="0" err="1"/>
              <a:t>from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</a:t>
            </a:r>
            <a:r>
              <a:rPr lang="nl-NL" sz="900" dirty="0" err="1"/>
              <a:t>vendor</a:t>
            </a:r>
            <a:r>
              <a:rPr lang="nl-NL" sz="900" dirty="0"/>
              <a:t>. </a:t>
            </a:r>
          </a:p>
          <a:p>
            <a:r>
              <a:rPr lang="nl-NL" sz="900" dirty="0"/>
              <a:t>Q2. </a:t>
            </a:r>
            <a:r>
              <a:rPr lang="nl-NL" sz="900" dirty="0" err="1"/>
              <a:t>Converted</a:t>
            </a:r>
            <a:r>
              <a:rPr lang="nl-NL" sz="900" dirty="0"/>
              <a:t> files are open (hd5 or </a:t>
            </a:r>
            <a:r>
              <a:rPr lang="nl-NL" sz="900" dirty="0" err="1"/>
              <a:t>npy</a:t>
            </a:r>
            <a:r>
              <a:rPr lang="nl-NL" sz="900" dirty="0"/>
              <a:t>). It </a:t>
            </a:r>
            <a:r>
              <a:rPr lang="nl-NL" sz="900" dirty="0" err="1"/>
              <a:t>might</a:t>
            </a:r>
            <a:r>
              <a:rPr lang="nl-NL" sz="900" dirty="0"/>
              <a:t> </a:t>
            </a:r>
            <a:r>
              <a:rPr lang="nl-NL" sz="900" dirty="0" err="1"/>
              <a:t>also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</a:t>
            </a:r>
            <a:r>
              <a:rPr lang="nl-NL" sz="900" dirty="0" err="1"/>
              <a:t>convert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</a:t>
            </a:r>
            <a:r>
              <a:rPr lang="nl-NL" sz="900" dirty="0" err="1"/>
              <a:t>raw</a:t>
            </a:r>
            <a:r>
              <a:rPr lang="nl-NL" sz="900" dirty="0"/>
              <a:t> data, but I </a:t>
            </a:r>
            <a:r>
              <a:rPr lang="nl-NL" sz="900" dirty="0" err="1"/>
              <a:t>don;t</a:t>
            </a:r>
            <a:r>
              <a:rPr lang="nl-NL" sz="900" dirty="0"/>
              <a:t> </a:t>
            </a:r>
            <a:r>
              <a:rPr lang="nl-NL" sz="900" dirty="0" err="1"/>
              <a:t>know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</a:t>
            </a:r>
            <a:r>
              <a:rPr lang="nl-NL" sz="900" dirty="0" err="1"/>
              <a:t>specific</a:t>
            </a:r>
            <a:r>
              <a:rPr lang="nl-NL" sz="900" dirty="0"/>
              <a:t> </a:t>
            </a:r>
            <a:r>
              <a:rPr lang="nl-NL" sz="900" dirty="0" err="1"/>
              <a:t>consequences</a:t>
            </a:r>
            <a:r>
              <a:rPr lang="nl-NL" sz="900" dirty="0"/>
              <a:t> of SPE </a:t>
            </a:r>
            <a:r>
              <a:rPr lang="nl-NL" sz="900" dirty="0" err="1"/>
              <a:t>vs</a:t>
            </a:r>
            <a:r>
              <a:rPr lang="nl-NL" sz="900" dirty="0"/>
              <a:t> TIFF </a:t>
            </a:r>
            <a:r>
              <a:rPr lang="nl-NL" sz="900" dirty="0" err="1"/>
              <a:t>for</a:t>
            </a:r>
            <a:r>
              <a:rPr lang="nl-NL" sz="900" dirty="0"/>
              <a:t> </a:t>
            </a:r>
            <a:r>
              <a:rPr lang="nl-NL" sz="900" dirty="0" err="1"/>
              <a:t>example</a:t>
            </a:r>
            <a:r>
              <a:rPr lang="nl-NL" sz="900" dirty="0"/>
              <a:t>.</a:t>
            </a:r>
          </a:p>
          <a:p>
            <a:r>
              <a:rPr lang="nl-NL" sz="900" dirty="0"/>
              <a:t>Q3. </a:t>
            </a:r>
            <a:r>
              <a:rPr lang="nl-NL" sz="900" dirty="0" err="1"/>
              <a:t>There</a:t>
            </a:r>
            <a:r>
              <a:rPr lang="nl-NL" sz="900" dirty="0"/>
              <a:t> are open source packages </a:t>
            </a:r>
            <a:r>
              <a:rPr lang="nl-NL" sz="900" dirty="0" err="1"/>
              <a:t>which</a:t>
            </a:r>
            <a:r>
              <a:rPr lang="nl-NL" sz="900" dirty="0"/>
              <a:t> </a:t>
            </a:r>
            <a:r>
              <a:rPr lang="nl-NL" sz="900" dirty="0" err="1"/>
              <a:t>can</a:t>
            </a:r>
            <a:r>
              <a:rPr lang="nl-NL" sz="900" dirty="0"/>
              <a:t> </a:t>
            </a:r>
            <a:r>
              <a:rPr lang="nl-NL" sz="900" dirty="0" err="1"/>
              <a:t>read</a:t>
            </a:r>
            <a:r>
              <a:rPr lang="nl-NL" sz="900" dirty="0"/>
              <a:t> SPE files (e.g. </a:t>
            </a:r>
            <a:r>
              <a:rPr lang="nl-NL" sz="900" dirty="0" err="1"/>
              <a:t>imageio</a:t>
            </a:r>
            <a:r>
              <a:rPr lang="nl-NL" sz="900" dirty="0"/>
              <a:t>)</a:t>
            </a:r>
          </a:p>
          <a:p>
            <a:endParaRPr lang="nl-NL" dirty="0"/>
          </a:p>
        </p:txBody>
      </p:sp>
      <p:sp>
        <p:nvSpPr>
          <p:cNvPr id="29" name="Tijdelijke aanduiding voor tekst 28">
            <a:extLst>
              <a:ext uri="{FF2B5EF4-FFF2-40B4-BE49-F238E27FC236}">
                <a16:creationId xmlns:a16="http://schemas.microsoft.com/office/drawing/2014/main" id="{0FBD8B97-6128-45E7-9999-415EE48646B2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nl-NL" sz="900" dirty="0"/>
              <a:t>Q1. Code is </a:t>
            </a:r>
            <a:r>
              <a:rPr lang="nl-NL" sz="900" dirty="0" err="1"/>
              <a:t>written</a:t>
            </a:r>
            <a:r>
              <a:rPr lang="nl-NL" sz="900" dirty="0"/>
              <a:t> in python, </a:t>
            </a:r>
            <a:r>
              <a:rPr lang="nl-NL" sz="900" dirty="0" err="1"/>
              <a:t>so</a:t>
            </a:r>
            <a:r>
              <a:rPr lang="nl-NL" sz="900" dirty="0"/>
              <a:t> </a:t>
            </a:r>
            <a:r>
              <a:rPr lang="nl-NL" sz="900" dirty="0" err="1"/>
              <a:t>fully</a:t>
            </a:r>
            <a:r>
              <a:rPr lang="nl-NL" sz="900" dirty="0"/>
              <a:t> open. No </a:t>
            </a:r>
            <a:r>
              <a:rPr lang="nl-NL" sz="900" dirty="0" err="1"/>
              <a:t>use</a:t>
            </a:r>
            <a:r>
              <a:rPr lang="nl-NL" sz="900" dirty="0"/>
              <a:t> is made of </a:t>
            </a:r>
            <a:r>
              <a:rPr lang="nl-NL" sz="900" dirty="0" err="1"/>
              <a:t>proprietary</a:t>
            </a:r>
            <a:r>
              <a:rPr lang="nl-NL" sz="900" dirty="0"/>
              <a:t> packages.</a:t>
            </a:r>
          </a:p>
          <a:p>
            <a:endParaRPr lang="nl-NL" dirty="0"/>
          </a:p>
        </p:txBody>
      </p:sp>
      <p:sp>
        <p:nvSpPr>
          <p:cNvPr id="30" name="Tijdelijke aanduiding voor tekst 29">
            <a:extLst>
              <a:ext uri="{FF2B5EF4-FFF2-40B4-BE49-F238E27FC236}">
                <a16:creationId xmlns:a16="http://schemas.microsoft.com/office/drawing/2014/main" id="{5E29CADD-6018-4AFB-ACCF-420C0FF850F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nl-NL" sz="900" dirty="0"/>
              <a:t>Q1. </a:t>
            </a:r>
            <a:r>
              <a:rPr lang="nl-NL" sz="900" dirty="0" err="1"/>
              <a:t>Figures</a:t>
            </a:r>
            <a:r>
              <a:rPr lang="nl-NL" sz="900" dirty="0"/>
              <a:t> are made in illustrator (.ai) but </a:t>
            </a:r>
            <a:r>
              <a:rPr lang="nl-NL" sz="900" dirty="0" err="1"/>
              <a:t>also</a:t>
            </a:r>
            <a:r>
              <a:rPr lang="nl-NL" sz="900" dirty="0"/>
              <a:t> </a:t>
            </a:r>
            <a:r>
              <a:rPr lang="nl-NL" sz="900" dirty="0" err="1"/>
              <a:t>stored</a:t>
            </a:r>
            <a:r>
              <a:rPr lang="nl-NL" sz="900" dirty="0"/>
              <a:t> in </a:t>
            </a:r>
            <a:r>
              <a:rPr lang="nl-NL" sz="900" dirty="0" err="1"/>
              <a:t>svg</a:t>
            </a:r>
            <a:r>
              <a:rPr lang="nl-NL" sz="900" dirty="0"/>
              <a:t> </a:t>
            </a:r>
            <a:r>
              <a:rPr lang="nl-NL" sz="900" dirty="0" err="1"/>
              <a:t>so</a:t>
            </a:r>
            <a:r>
              <a:rPr lang="nl-NL" sz="900" dirty="0"/>
              <a:t> </a:t>
            </a:r>
            <a:r>
              <a:rPr lang="nl-NL" sz="900" dirty="0" err="1"/>
              <a:t>they</a:t>
            </a:r>
            <a:r>
              <a:rPr lang="nl-NL" sz="900" dirty="0"/>
              <a:t> </a:t>
            </a:r>
            <a:r>
              <a:rPr lang="nl-NL" sz="900" dirty="0" err="1"/>
              <a:t>can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</a:t>
            </a:r>
            <a:r>
              <a:rPr lang="nl-NL" sz="900" dirty="0" err="1"/>
              <a:t>edited</a:t>
            </a:r>
            <a:r>
              <a:rPr lang="nl-NL" sz="900" dirty="0"/>
              <a:t> / </a:t>
            </a:r>
            <a:r>
              <a:rPr lang="nl-NL" sz="900" dirty="0" err="1"/>
              <a:t>reused</a:t>
            </a:r>
            <a:r>
              <a:rPr lang="nl-NL" sz="900" dirty="0"/>
              <a:t> later on without </a:t>
            </a:r>
            <a:r>
              <a:rPr lang="nl-NL" sz="900" dirty="0" err="1"/>
              <a:t>needing</a:t>
            </a:r>
            <a:r>
              <a:rPr lang="nl-NL" sz="900" dirty="0"/>
              <a:t> illustrator.</a:t>
            </a:r>
          </a:p>
          <a:p>
            <a:endParaRPr lang="nl-NL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C1384D74-099E-446D-B18A-2A9262EA2E3F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3F77636-3E24-48AE-A429-B9F87622F4F4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Isosceles Triangle 71">
            <a:extLst>
              <a:ext uri="{FF2B5EF4-FFF2-40B4-BE49-F238E27FC236}">
                <a16:creationId xmlns:a16="http://schemas.microsoft.com/office/drawing/2014/main" id="{DDEFFC71-5CBF-6802-D55F-21802A13C884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ijdelijke aanduiding voor tekst 23">
            <a:extLst>
              <a:ext uri="{FF2B5EF4-FFF2-40B4-BE49-F238E27FC236}">
                <a16:creationId xmlns:a16="http://schemas.microsoft.com/office/drawing/2014/main" id="{72CDD7A2-B1B3-916B-1FD6-A4627D67E4FE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5" name="Tijdelijke aanduiding voor tekst 25">
            <a:extLst>
              <a:ext uri="{FF2B5EF4-FFF2-40B4-BE49-F238E27FC236}">
                <a16:creationId xmlns:a16="http://schemas.microsoft.com/office/drawing/2014/main" id="{5F7DF786-2BF0-A19C-2ABC-4D40D2506DC0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6" name="Tijdelijke aanduiding voor tekst 24">
            <a:extLst>
              <a:ext uri="{FF2B5EF4-FFF2-40B4-BE49-F238E27FC236}">
                <a16:creationId xmlns:a16="http://schemas.microsoft.com/office/drawing/2014/main" id="{C36414A8-4C58-9807-D458-2339E8EEC909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7" name="Tijdelijke aanduiding voor tekst 23">
            <a:extLst>
              <a:ext uri="{FF2B5EF4-FFF2-40B4-BE49-F238E27FC236}">
                <a16:creationId xmlns:a16="http://schemas.microsoft.com/office/drawing/2014/main" id="{57532ACA-38EE-F19F-51A2-D74B412E76E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8" name="Tijdelijke aanduiding voor tekst 19">
            <a:extLst>
              <a:ext uri="{FF2B5EF4-FFF2-40B4-BE49-F238E27FC236}">
                <a16:creationId xmlns:a16="http://schemas.microsoft.com/office/drawing/2014/main" id="{2A477BB1-8EDF-AFCE-8F19-157FA7E58A0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1D0E558E-0BFE-B573-E6A8-FDF899E41FF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10" name="Tijdelijke aanduiding voor tekst 21">
            <a:extLst>
              <a:ext uri="{FF2B5EF4-FFF2-40B4-BE49-F238E27FC236}">
                <a16:creationId xmlns:a16="http://schemas.microsoft.com/office/drawing/2014/main" id="{00FE1A9D-9804-6C87-C660-62152D69886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11" name="Right Arrow 37">
            <a:extLst>
              <a:ext uri="{FF2B5EF4-FFF2-40B4-BE49-F238E27FC236}">
                <a16:creationId xmlns:a16="http://schemas.microsoft.com/office/drawing/2014/main" id="{C3D9ED2E-9655-D31C-B7C5-74EFED976CD4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2" name="Right Arrow 32">
            <a:extLst>
              <a:ext uri="{FF2B5EF4-FFF2-40B4-BE49-F238E27FC236}">
                <a16:creationId xmlns:a16="http://schemas.microsoft.com/office/drawing/2014/main" id="{392C167F-2F68-C045-77A7-CD10C94CBE27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13" name="Tijdelijke aanduiding voor tekst 19">
            <a:extLst>
              <a:ext uri="{FF2B5EF4-FFF2-40B4-BE49-F238E27FC236}">
                <a16:creationId xmlns:a16="http://schemas.microsoft.com/office/drawing/2014/main" id="{6094EB2B-8556-7671-685D-99D5F8801491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14" name="Right Arrow 46">
            <a:extLst>
              <a:ext uri="{FF2B5EF4-FFF2-40B4-BE49-F238E27FC236}">
                <a16:creationId xmlns:a16="http://schemas.microsoft.com/office/drawing/2014/main" id="{AD2A5B19-3A23-2F7C-00DB-F440BEEB217C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15" name="Right Arrow 46">
            <a:extLst>
              <a:ext uri="{FF2B5EF4-FFF2-40B4-BE49-F238E27FC236}">
                <a16:creationId xmlns:a16="http://schemas.microsoft.com/office/drawing/2014/main" id="{E3C8CA40-06DF-B192-08BD-2D9BE329D66A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16" name="Right Arrow 49">
            <a:extLst>
              <a:ext uri="{FF2B5EF4-FFF2-40B4-BE49-F238E27FC236}">
                <a16:creationId xmlns:a16="http://schemas.microsoft.com/office/drawing/2014/main" id="{E3F26DED-56BA-9E89-892C-8EC552D03078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17" name="Tijdelijke aanduiding voor tekst 25">
            <a:extLst>
              <a:ext uri="{FF2B5EF4-FFF2-40B4-BE49-F238E27FC236}">
                <a16:creationId xmlns:a16="http://schemas.microsoft.com/office/drawing/2014/main" id="{05C5BBBC-834A-9E5C-CE70-9B92233EE17B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18" name="Tijdelijke aanduiding voor tekst 21">
            <a:extLst>
              <a:ext uri="{FF2B5EF4-FFF2-40B4-BE49-F238E27FC236}">
                <a16:creationId xmlns:a16="http://schemas.microsoft.com/office/drawing/2014/main" id="{E0C76C32-0933-F9A4-32A8-E2216DED7AEF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19" name="Right Arrow 61">
            <a:extLst>
              <a:ext uri="{FF2B5EF4-FFF2-40B4-BE49-F238E27FC236}">
                <a16:creationId xmlns:a16="http://schemas.microsoft.com/office/drawing/2014/main" id="{E4F8844B-9A8C-0DFF-6EE0-D69976A53B68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21" name="Right Arrow 61">
            <a:extLst>
              <a:ext uri="{FF2B5EF4-FFF2-40B4-BE49-F238E27FC236}">
                <a16:creationId xmlns:a16="http://schemas.microsoft.com/office/drawing/2014/main" id="{DAAA3D61-CA64-7FA8-FF7C-954E5CFCAC08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23" name="Right Arrow 61">
            <a:extLst>
              <a:ext uri="{FF2B5EF4-FFF2-40B4-BE49-F238E27FC236}">
                <a16:creationId xmlns:a16="http://schemas.microsoft.com/office/drawing/2014/main" id="{F5D8AD29-60B2-844E-F5E5-620C5D82FA95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24" name="Right Arrow 37">
            <a:extLst>
              <a:ext uri="{FF2B5EF4-FFF2-40B4-BE49-F238E27FC236}">
                <a16:creationId xmlns:a16="http://schemas.microsoft.com/office/drawing/2014/main" id="{8BEF3BF1-5C21-F10A-E981-433CA1FEC751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</p:spTree>
    <p:extLst>
      <p:ext uri="{BB962C8B-B14F-4D97-AF65-F5344CB8AC3E}">
        <p14:creationId xmlns:p14="http://schemas.microsoft.com/office/powerpoint/2010/main" val="30251104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1873FD13-CEBE-4F11-B2A2-57A41506A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5</a:t>
            </a:fld>
            <a:endParaRPr lang="nl-NL"/>
          </a:p>
        </p:txBody>
      </p:sp>
      <p:sp>
        <p:nvSpPr>
          <p:cNvPr id="24" name="Tijdelijke aanduiding voor tekst 23">
            <a:extLst>
              <a:ext uri="{FF2B5EF4-FFF2-40B4-BE49-F238E27FC236}">
                <a16:creationId xmlns:a16="http://schemas.microsoft.com/office/drawing/2014/main" id="{8EB1D9C8-3A63-4D58-862F-1958419D270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900" dirty="0" err="1"/>
              <a:t>Ptychograms</a:t>
            </a:r>
            <a:endParaRPr lang="nl-NL" sz="900" dirty="0"/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Q1. Access </a:t>
            </a:r>
            <a:r>
              <a:rPr lang="nl-NL" sz="900" dirty="0" err="1"/>
              <a:t>to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</a:t>
            </a:r>
            <a:r>
              <a:rPr lang="nl-NL" sz="900" dirty="0" err="1"/>
              <a:t>ptychograms</a:t>
            </a:r>
            <a:r>
              <a:rPr lang="nl-NL" sz="900" dirty="0"/>
              <a:t> </a:t>
            </a:r>
            <a:r>
              <a:rPr lang="nl-NL" sz="900" dirty="0" err="1"/>
              <a:t>during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project is </a:t>
            </a:r>
            <a:r>
              <a:rPr lang="nl-NL" sz="900" dirty="0" err="1"/>
              <a:t>restricted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</a:t>
            </a:r>
            <a:r>
              <a:rPr lang="nl-NL" sz="900" dirty="0" err="1"/>
              <a:t>parties</a:t>
            </a:r>
            <a:r>
              <a:rPr lang="nl-NL" sz="900" dirty="0"/>
              <a:t> </a:t>
            </a:r>
            <a:r>
              <a:rPr lang="nl-NL" sz="900" dirty="0" err="1"/>
              <a:t>which</a:t>
            </a:r>
            <a:r>
              <a:rPr lang="nl-NL" sz="900" dirty="0"/>
              <a:t> have </a:t>
            </a:r>
            <a:r>
              <a:rPr lang="nl-NL" sz="900" dirty="0" err="1"/>
              <a:t>signed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project agreement. In </a:t>
            </a:r>
            <a:r>
              <a:rPr lang="nl-NL" sz="900" dirty="0" err="1"/>
              <a:t>practice</a:t>
            </a:r>
            <a:r>
              <a:rPr lang="nl-NL" sz="900" dirty="0"/>
              <a:t> </a:t>
            </a:r>
            <a:r>
              <a:rPr lang="nl-NL" sz="900" dirty="0" err="1"/>
              <a:t>this</a:t>
            </a:r>
            <a:r>
              <a:rPr lang="nl-NL" sz="900" dirty="0"/>
              <a:t> means </a:t>
            </a:r>
            <a:r>
              <a:rPr lang="nl-NL" sz="900" dirty="0" err="1"/>
              <a:t>only</a:t>
            </a:r>
            <a:r>
              <a:rPr lang="nl-NL" sz="900" dirty="0"/>
              <a:t> </a:t>
            </a:r>
            <a:r>
              <a:rPr lang="nl-NL" sz="900" dirty="0" err="1"/>
              <a:t>other</a:t>
            </a:r>
            <a:r>
              <a:rPr lang="nl-NL" sz="900" dirty="0"/>
              <a:t> users </a:t>
            </a:r>
            <a:r>
              <a:rPr lang="nl-NL" sz="900" dirty="0" err="1"/>
              <a:t>from</a:t>
            </a:r>
            <a:r>
              <a:rPr lang="nl-NL" sz="900" dirty="0"/>
              <a:t> </a:t>
            </a:r>
            <a:r>
              <a:rPr lang="nl-NL" sz="900" dirty="0" err="1"/>
              <a:t>our</a:t>
            </a:r>
            <a:r>
              <a:rPr lang="nl-NL" sz="900" dirty="0"/>
              <a:t> </a:t>
            </a:r>
            <a:r>
              <a:rPr lang="nl-NL" sz="900" dirty="0" err="1"/>
              <a:t>specific</a:t>
            </a:r>
            <a:r>
              <a:rPr lang="nl-NL" sz="900" dirty="0"/>
              <a:t> research </a:t>
            </a:r>
            <a:r>
              <a:rPr lang="nl-NL" sz="900" dirty="0" err="1"/>
              <a:t>group</a:t>
            </a:r>
            <a:r>
              <a:rPr lang="nl-NL" sz="900" dirty="0"/>
              <a:t>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Q2: Project U: drive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Q3. </a:t>
            </a:r>
            <a:r>
              <a:rPr lang="nl-NL" sz="900" dirty="0" err="1"/>
              <a:t>Should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open, as per </a:t>
            </a:r>
            <a:r>
              <a:rPr lang="nl-NL" sz="900" dirty="0" err="1"/>
              <a:t>the</a:t>
            </a:r>
            <a:r>
              <a:rPr lang="nl-NL" sz="900" dirty="0"/>
              <a:t> project agreement. </a:t>
            </a:r>
            <a:r>
              <a:rPr lang="nl-NL" sz="900" dirty="0" err="1"/>
              <a:t>Any</a:t>
            </a:r>
            <a:r>
              <a:rPr lang="nl-NL" sz="900" dirty="0"/>
              <a:t> </a:t>
            </a:r>
            <a:r>
              <a:rPr lang="nl-NL" sz="900" dirty="0" err="1"/>
              <a:t>intermediate</a:t>
            </a:r>
            <a:r>
              <a:rPr lang="nl-NL" sz="900" dirty="0"/>
              <a:t> </a:t>
            </a:r>
            <a:r>
              <a:rPr lang="nl-NL" sz="900" dirty="0" err="1"/>
              <a:t>publications</a:t>
            </a:r>
            <a:r>
              <a:rPr lang="nl-NL" sz="900" dirty="0"/>
              <a:t> are </a:t>
            </a:r>
            <a:r>
              <a:rPr lang="nl-NL" sz="900" dirty="0" err="1"/>
              <a:t>restricted</a:t>
            </a:r>
            <a:r>
              <a:rPr lang="nl-NL" sz="900" dirty="0"/>
              <a:t> access </a:t>
            </a:r>
            <a:r>
              <a:rPr lang="nl-NL" sz="900" dirty="0" err="1"/>
              <a:t>with</a:t>
            </a:r>
            <a:r>
              <a:rPr lang="nl-NL" sz="900" dirty="0"/>
              <a:t> public metadata.</a:t>
            </a:r>
          </a:p>
        </p:txBody>
      </p:sp>
      <p:sp>
        <p:nvSpPr>
          <p:cNvPr id="20" name="Tijdelijke aanduiding voor tekst 19">
            <a:extLst>
              <a:ext uri="{FF2B5EF4-FFF2-40B4-BE49-F238E27FC236}">
                <a16:creationId xmlns:a16="http://schemas.microsoft.com/office/drawing/2014/main" id="{75918D95-A5AF-4ED3-BD93-622325ECD83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nl-NL" sz="900" dirty="0" err="1"/>
              <a:t>Reconstruction</a:t>
            </a:r>
            <a:r>
              <a:rPr lang="nl-NL" sz="900" dirty="0"/>
              <a:t> code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Q1 The users of </a:t>
            </a:r>
            <a:r>
              <a:rPr lang="nl-NL" sz="900" dirty="0" err="1"/>
              <a:t>the</a:t>
            </a:r>
            <a:r>
              <a:rPr lang="nl-NL" sz="900" dirty="0"/>
              <a:t> </a:t>
            </a:r>
            <a:r>
              <a:rPr lang="nl-NL" sz="900" dirty="0" err="1"/>
              <a:t>previous</a:t>
            </a:r>
            <a:r>
              <a:rPr lang="nl-NL" sz="900" dirty="0"/>
              <a:t> consortium, up </a:t>
            </a:r>
            <a:r>
              <a:rPr lang="nl-NL" sz="900" dirty="0" err="1"/>
              <a:t>until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end of </a:t>
            </a:r>
            <a:r>
              <a:rPr lang="nl-NL" sz="900" dirty="0" err="1"/>
              <a:t>the</a:t>
            </a:r>
            <a:r>
              <a:rPr lang="nl-NL" sz="900" dirty="0"/>
              <a:t> consortium (</a:t>
            </a:r>
            <a:r>
              <a:rPr lang="nl-NL" sz="900" dirty="0" err="1"/>
              <a:t>setpember</a:t>
            </a:r>
            <a:r>
              <a:rPr lang="nl-NL" sz="900" dirty="0"/>
              <a:t> 2023). </a:t>
            </a:r>
            <a:r>
              <a:rPr lang="nl-NL" sz="900" dirty="0" err="1"/>
              <a:t>Afterwards</a:t>
            </a:r>
            <a:r>
              <a:rPr lang="nl-NL" sz="900" dirty="0"/>
              <a:t>, </a:t>
            </a:r>
            <a:r>
              <a:rPr lang="nl-NL" sz="900" dirty="0" err="1"/>
              <a:t>only</a:t>
            </a:r>
            <a:r>
              <a:rPr lang="nl-NL" sz="900" dirty="0"/>
              <a:t> project </a:t>
            </a:r>
            <a:r>
              <a:rPr lang="nl-NL" sz="900" dirty="0" err="1"/>
              <a:t>participation</a:t>
            </a:r>
            <a:r>
              <a:rPr lang="nl-NL" sz="900" dirty="0"/>
              <a:t> members.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Q2: U: drive</a:t>
            </a:r>
          </a:p>
          <a:p>
            <a:pPr marL="0" indent="0">
              <a:spcBef>
                <a:spcPts val="300"/>
              </a:spcBef>
              <a:buNone/>
            </a:pPr>
            <a:r>
              <a:rPr lang="nl-NL" sz="900" dirty="0"/>
              <a:t>Q3: most </a:t>
            </a:r>
            <a:r>
              <a:rPr lang="nl-NL" sz="900" dirty="0" err="1"/>
              <a:t>likely</a:t>
            </a:r>
            <a:r>
              <a:rPr lang="nl-NL" sz="900" dirty="0"/>
              <a:t> </a:t>
            </a:r>
            <a:r>
              <a:rPr lang="nl-NL" sz="900" dirty="0" err="1"/>
              <a:t>restricted</a:t>
            </a:r>
            <a:r>
              <a:rPr lang="nl-NL" sz="900" dirty="0"/>
              <a:t> access, </a:t>
            </a:r>
            <a:r>
              <a:rPr lang="nl-NL" sz="900" dirty="0" err="1"/>
              <a:t>due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</a:t>
            </a:r>
            <a:r>
              <a:rPr lang="nl-NL" sz="900" dirty="0" err="1"/>
              <a:t>the</a:t>
            </a:r>
            <a:r>
              <a:rPr lang="nl-NL" sz="900" dirty="0"/>
              <a:t> IP </a:t>
            </a:r>
            <a:r>
              <a:rPr lang="nl-NL" sz="900" dirty="0" err="1"/>
              <a:t>sensitive</a:t>
            </a:r>
            <a:r>
              <a:rPr lang="nl-NL" sz="900" dirty="0"/>
              <a:t> nature of </a:t>
            </a:r>
            <a:r>
              <a:rPr lang="nl-NL" sz="900" dirty="0" err="1"/>
              <a:t>the</a:t>
            </a:r>
            <a:r>
              <a:rPr lang="nl-NL" sz="900" dirty="0"/>
              <a:t> code.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C505B27A-2CA8-4140-B2E7-792DDB59F51A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E53A4C6-B14E-44E4-BA1B-BF1918A0643D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Isosceles Triangle 71">
            <a:extLst>
              <a:ext uri="{FF2B5EF4-FFF2-40B4-BE49-F238E27FC236}">
                <a16:creationId xmlns:a16="http://schemas.microsoft.com/office/drawing/2014/main" id="{12FCEC63-5CCC-42B4-5D52-606C0AE14FE3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ijdelijke aanduiding voor tekst 23">
            <a:extLst>
              <a:ext uri="{FF2B5EF4-FFF2-40B4-BE49-F238E27FC236}">
                <a16:creationId xmlns:a16="http://schemas.microsoft.com/office/drawing/2014/main" id="{C6D8740E-D0C7-6214-A4B3-DC7E3FEF4AD4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5" name="Tijdelijke aanduiding voor tekst 25">
            <a:extLst>
              <a:ext uri="{FF2B5EF4-FFF2-40B4-BE49-F238E27FC236}">
                <a16:creationId xmlns:a16="http://schemas.microsoft.com/office/drawing/2014/main" id="{107B102F-0B16-3E8F-2CBA-E6F64D5647A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6" name="Tijdelijke aanduiding voor tekst 24">
            <a:extLst>
              <a:ext uri="{FF2B5EF4-FFF2-40B4-BE49-F238E27FC236}">
                <a16:creationId xmlns:a16="http://schemas.microsoft.com/office/drawing/2014/main" id="{A487E679-7303-5C64-61F4-2A072D6593B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7" name="Tijdelijke aanduiding voor tekst 23">
            <a:extLst>
              <a:ext uri="{FF2B5EF4-FFF2-40B4-BE49-F238E27FC236}">
                <a16:creationId xmlns:a16="http://schemas.microsoft.com/office/drawing/2014/main" id="{1BF62BC8-02F7-0FDC-0D31-0802A9AC771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8" name="Tijdelijke aanduiding voor tekst 19">
            <a:extLst>
              <a:ext uri="{FF2B5EF4-FFF2-40B4-BE49-F238E27FC236}">
                <a16:creationId xmlns:a16="http://schemas.microsoft.com/office/drawing/2014/main" id="{07D1DF04-95C3-B8E5-F618-FDE9679081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E479CAC0-742B-401B-F012-C90BD6A00CF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10" name="Tijdelijke aanduiding voor tekst 21">
            <a:extLst>
              <a:ext uri="{FF2B5EF4-FFF2-40B4-BE49-F238E27FC236}">
                <a16:creationId xmlns:a16="http://schemas.microsoft.com/office/drawing/2014/main" id="{66D68C10-BE8E-89D2-12CC-D10AD6893EAB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11" name="Right Arrow 37">
            <a:extLst>
              <a:ext uri="{FF2B5EF4-FFF2-40B4-BE49-F238E27FC236}">
                <a16:creationId xmlns:a16="http://schemas.microsoft.com/office/drawing/2014/main" id="{113CC82A-1595-0939-D24C-ED75B6B7044D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12" name="Right Arrow 32">
            <a:extLst>
              <a:ext uri="{FF2B5EF4-FFF2-40B4-BE49-F238E27FC236}">
                <a16:creationId xmlns:a16="http://schemas.microsoft.com/office/drawing/2014/main" id="{CCDF861D-E970-2CE5-9B46-14790986BA5D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13" name="Tijdelijke aanduiding voor tekst 19">
            <a:extLst>
              <a:ext uri="{FF2B5EF4-FFF2-40B4-BE49-F238E27FC236}">
                <a16:creationId xmlns:a16="http://schemas.microsoft.com/office/drawing/2014/main" id="{9E5FB732-C668-C472-D014-58D56D4AC773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14" name="Right Arrow 46">
            <a:extLst>
              <a:ext uri="{FF2B5EF4-FFF2-40B4-BE49-F238E27FC236}">
                <a16:creationId xmlns:a16="http://schemas.microsoft.com/office/drawing/2014/main" id="{FFD7D84E-C7A9-C7AF-F368-93A446CE97DA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26" name="Right Arrow 46">
            <a:extLst>
              <a:ext uri="{FF2B5EF4-FFF2-40B4-BE49-F238E27FC236}">
                <a16:creationId xmlns:a16="http://schemas.microsoft.com/office/drawing/2014/main" id="{C06ABA29-4A03-1C27-5AA1-F943B440E43F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27" name="Right Arrow 49">
            <a:extLst>
              <a:ext uri="{FF2B5EF4-FFF2-40B4-BE49-F238E27FC236}">
                <a16:creationId xmlns:a16="http://schemas.microsoft.com/office/drawing/2014/main" id="{186CD941-D2D6-D698-24E6-E29783E5B19C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28" name="Tijdelijke aanduiding voor tekst 25">
            <a:extLst>
              <a:ext uri="{FF2B5EF4-FFF2-40B4-BE49-F238E27FC236}">
                <a16:creationId xmlns:a16="http://schemas.microsoft.com/office/drawing/2014/main" id="{A7374CEC-507D-F3BA-1950-44036C123CDA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29" name="Tijdelijke aanduiding voor tekst 21">
            <a:extLst>
              <a:ext uri="{FF2B5EF4-FFF2-40B4-BE49-F238E27FC236}">
                <a16:creationId xmlns:a16="http://schemas.microsoft.com/office/drawing/2014/main" id="{A7F01C8D-0D44-B64F-5C41-66FCE0C8CA6C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30" name="Right Arrow 61">
            <a:extLst>
              <a:ext uri="{FF2B5EF4-FFF2-40B4-BE49-F238E27FC236}">
                <a16:creationId xmlns:a16="http://schemas.microsoft.com/office/drawing/2014/main" id="{C1A40309-FDFD-05CB-8117-FF01FD3224C5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1" name="Right Arrow 61">
            <a:extLst>
              <a:ext uri="{FF2B5EF4-FFF2-40B4-BE49-F238E27FC236}">
                <a16:creationId xmlns:a16="http://schemas.microsoft.com/office/drawing/2014/main" id="{3BAC0302-CD18-38FD-B832-467D45EAAD39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2" name="Right Arrow 61">
            <a:extLst>
              <a:ext uri="{FF2B5EF4-FFF2-40B4-BE49-F238E27FC236}">
                <a16:creationId xmlns:a16="http://schemas.microsoft.com/office/drawing/2014/main" id="{66EFA8D2-72DD-0932-80C0-40FA3284E99D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3" name="Right Arrow 37">
            <a:extLst>
              <a:ext uri="{FF2B5EF4-FFF2-40B4-BE49-F238E27FC236}">
                <a16:creationId xmlns:a16="http://schemas.microsoft.com/office/drawing/2014/main" id="{079013A3-E4C7-CB15-3915-5D3BDB253B33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517B3F44-834E-648B-5184-6C821C45E859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191386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nummer 1">
            <a:extLst>
              <a:ext uri="{FF2B5EF4-FFF2-40B4-BE49-F238E27FC236}">
                <a16:creationId xmlns:a16="http://schemas.microsoft.com/office/drawing/2014/main" id="{4DB399CB-FBBD-4C7D-9E70-DFA7FF145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6</a:t>
            </a:fld>
            <a:endParaRPr lang="nl-NL"/>
          </a:p>
        </p:txBody>
      </p:sp>
      <p:sp>
        <p:nvSpPr>
          <p:cNvPr id="19" name="Tijdelijke aanduiding voor tekst 18">
            <a:extLst>
              <a:ext uri="{FF2B5EF4-FFF2-40B4-BE49-F238E27FC236}">
                <a16:creationId xmlns:a16="http://schemas.microsoft.com/office/drawing/2014/main" id="{FE4905C8-4DFC-4C0B-BD21-1DF9A04120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 dirty="0"/>
              <a:t>Q1. </a:t>
            </a:r>
            <a:r>
              <a:rPr lang="nl-NL" sz="900" dirty="0" err="1"/>
              <a:t>There</a:t>
            </a:r>
            <a:r>
              <a:rPr lang="nl-NL" sz="900" dirty="0"/>
              <a:t> is </a:t>
            </a:r>
            <a:r>
              <a:rPr lang="nl-NL" sz="900" dirty="0" err="1"/>
              <a:t>an</a:t>
            </a:r>
            <a:r>
              <a:rPr lang="nl-NL" sz="900" dirty="0"/>
              <a:t> x-</a:t>
            </a:r>
            <a:r>
              <a:rPr lang="nl-NL" sz="900" dirty="0" err="1"/>
              <a:t>ray</a:t>
            </a:r>
            <a:r>
              <a:rPr lang="nl-NL" sz="900" dirty="0"/>
              <a:t> </a:t>
            </a:r>
            <a:r>
              <a:rPr lang="nl-NL" sz="900" dirty="0" err="1"/>
              <a:t>repository</a:t>
            </a:r>
            <a:r>
              <a:rPr lang="nl-NL" sz="900" dirty="0"/>
              <a:t> </a:t>
            </a:r>
            <a:r>
              <a:rPr lang="nl-NL" sz="900" dirty="0" err="1"/>
              <a:t>which</a:t>
            </a:r>
            <a:r>
              <a:rPr lang="nl-NL" sz="900" dirty="0"/>
              <a:t> is </a:t>
            </a:r>
            <a:r>
              <a:rPr lang="nl-NL" sz="900" dirty="0" err="1"/>
              <a:t>suitable</a:t>
            </a:r>
            <a:r>
              <a:rPr lang="nl-NL" sz="900" dirty="0"/>
              <a:t> (</a:t>
            </a:r>
            <a:r>
              <a:rPr lang="nl-NL" sz="900" dirty="0">
                <a:hlinkClick r:id="rId2"/>
              </a:rPr>
              <a:t>https://cxidb.org/</a:t>
            </a:r>
            <a:r>
              <a:rPr lang="nl-NL" sz="900" dirty="0"/>
              <a:t> </a:t>
            </a:r>
          </a:p>
          <a:p>
            <a:pPr marL="0" indent="0">
              <a:buNone/>
            </a:pPr>
            <a:r>
              <a:rPr lang="nl-NL" sz="900" dirty="0"/>
              <a:t>Q4. A DOI is </a:t>
            </a:r>
            <a:r>
              <a:rPr lang="nl-NL" sz="900" dirty="0" err="1"/>
              <a:t>provided</a:t>
            </a:r>
            <a:r>
              <a:rPr lang="nl-NL" sz="900" dirty="0"/>
              <a:t>. </a:t>
            </a:r>
            <a:r>
              <a:rPr lang="nl-NL" sz="900" dirty="0" err="1"/>
              <a:t>Licensing</a:t>
            </a:r>
            <a:r>
              <a:rPr lang="nl-NL" sz="900" dirty="0"/>
              <a:t> </a:t>
            </a:r>
            <a:r>
              <a:rPr lang="nl-NL" sz="900" dirty="0" err="1"/>
              <a:t>seems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</a:t>
            </a:r>
            <a:r>
              <a:rPr lang="nl-NL" sz="900" dirty="0" err="1"/>
              <a:t>only</a:t>
            </a:r>
            <a:r>
              <a:rPr lang="nl-NL" sz="900" dirty="0"/>
              <a:t> public domain, </a:t>
            </a:r>
            <a:r>
              <a:rPr lang="nl-NL" sz="900" dirty="0" err="1"/>
              <a:t>though</a:t>
            </a:r>
            <a:r>
              <a:rPr lang="nl-NL" sz="900" dirty="0"/>
              <a:t> I </a:t>
            </a:r>
            <a:r>
              <a:rPr lang="nl-NL" sz="900" dirty="0" err="1"/>
              <a:t>would</a:t>
            </a:r>
            <a:r>
              <a:rPr lang="nl-NL" sz="900" dirty="0"/>
              <a:t> have </a:t>
            </a:r>
            <a:r>
              <a:rPr lang="nl-NL" sz="900" dirty="0" err="1"/>
              <a:t>to</a:t>
            </a:r>
            <a:r>
              <a:rPr lang="nl-NL" sz="900" dirty="0"/>
              <a:t> check </a:t>
            </a:r>
            <a:r>
              <a:rPr lang="nl-NL" sz="900" dirty="0" err="1"/>
              <a:t>this</a:t>
            </a:r>
            <a:r>
              <a:rPr lang="nl-NL" sz="900" dirty="0"/>
              <a:t>.</a:t>
            </a:r>
          </a:p>
        </p:txBody>
      </p:sp>
      <p:sp>
        <p:nvSpPr>
          <p:cNvPr id="15" name="Tijdelijke aanduiding voor tekst 14">
            <a:extLst>
              <a:ext uri="{FF2B5EF4-FFF2-40B4-BE49-F238E27FC236}">
                <a16:creationId xmlns:a16="http://schemas.microsoft.com/office/drawing/2014/main" id="{BFC54975-777E-4174-8CCF-0C806706DE0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900" dirty="0"/>
              <a:t>Q2. </a:t>
            </a:r>
            <a:r>
              <a:rPr lang="nl-NL" sz="900" dirty="0" err="1"/>
              <a:t>This</a:t>
            </a:r>
            <a:r>
              <a:rPr lang="nl-NL" sz="900" dirty="0"/>
              <a:t> is a </a:t>
            </a:r>
            <a:r>
              <a:rPr lang="nl-NL" sz="900" dirty="0" err="1"/>
              <a:t>good</a:t>
            </a:r>
            <a:r>
              <a:rPr lang="nl-NL" sz="900" dirty="0"/>
              <a:t> question. I </a:t>
            </a:r>
            <a:r>
              <a:rPr lang="nl-NL" sz="900" dirty="0" err="1"/>
              <a:t>don’t</a:t>
            </a:r>
            <a:r>
              <a:rPr lang="nl-NL" sz="900" dirty="0"/>
              <a:t> </a:t>
            </a:r>
            <a:r>
              <a:rPr lang="nl-NL" sz="900" dirty="0" err="1"/>
              <a:t>quite</a:t>
            </a:r>
            <a:r>
              <a:rPr lang="nl-NL" sz="900" dirty="0"/>
              <a:t> </a:t>
            </a:r>
            <a:r>
              <a:rPr lang="nl-NL" sz="900" dirty="0" err="1"/>
              <a:t>know</a:t>
            </a:r>
            <a:r>
              <a:rPr lang="nl-NL" sz="900" dirty="0"/>
              <a:t> </a:t>
            </a:r>
            <a:r>
              <a:rPr lang="nl-NL" sz="900" dirty="0" err="1"/>
              <a:t>yet</a:t>
            </a:r>
            <a:r>
              <a:rPr lang="nl-NL" sz="900" dirty="0"/>
              <a:t> </a:t>
            </a:r>
            <a:r>
              <a:rPr lang="nl-NL" sz="900" dirty="0" err="1"/>
              <a:t>what</a:t>
            </a:r>
            <a:r>
              <a:rPr lang="nl-NL" sz="900" dirty="0"/>
              <a:t> is a </a:t>
            </a:r>
            <a:r>
              <a:rPr lang="nl-NL" sz="900" dirty="0" err="1"/>
              <a:t>good</a:t>
            </a:r>
            <a:r>
              <a:rPr lang="nl-NL" sz="900" dirty="0"/>
              <a:t> way </a:t>
            </a:r>
            <a:r>
              <a:rPr lang="nl-NL" sz="900" dirty="0" err="1"/>
              <a:t>to</a:t>
            </a:r>
            <a:r>
              <a:rPr lang="nl-NL" sz="900" dirty="0"/>
              <a:t> do </a:t>
            </a:r>
            <a:r>
              <a:rPr lang="nl-NL" sz="900" dirty="0" err="1"/>
              <a:t>this</a:t>
            </a:r>
            <a:r>
              <a:rPr lang="nl-NL" sz="900" dirty="0"/>
              <a:t>. It is </a:t>
            </a:r>
            <a:r>
              <a:rPr lang="nl-NL" sz="900" dirty="0" err="1"/>
              <a:t>also</a:t>
            </a:r>
            <a:r>
              <a:rPr lang="nl-NL" sz="900" dirty="0"/>
              <a:t> </a:t>
            </a:r>
            <a:r>
              <a:rPr lang="nl-NL" sz="900" dirty="0" err="1"/>
              <a:t>an</a:t>
            </a:r>
            <a:r>
              <a:rPr lang="nl-NL" sz="900" dirty="0"/>
              <a:t> issue we </a:t>
            </a:r>
            <a:r>
              <a:rPr lang="nl-NL" sz="900" dirty="0" err="1"/>
              <a:t>could</a:t>
            </a:r>
            <a:r>
              <a:rPr lang="nl-NL" sz="900" dirty="0"/>
              <a:t> </a:t>
            </a:r>
            <a:r>
              <a:rPr lang="nl-NL" sz="900" dirty="0" err="1"/>
              <a:t>currently</a:t>
            </a:r>
            <a:r>
              <a:rPr lang="nl-NL" sz="900" dirty="0"/>
              <a:t> </a:t>
            </a:r>
            <a:r>
              <a:rPr lang="nl-NL" sz="900" dirty="0" err="1"/>
              <a:t>be</a:t>
            </a:r>
            <a:r>
              <a:rPr lang="nl-NL" sz="900" dirty="0"/>
              <a:t> </a:t>
            </a:r>
            <a:r>
              <a:rPr lang="nl-NL" sz="900" dirty="0" err="1"/>
              <a:t>facing</a:t>
            </a:r>
            <a:r>
              <a:rPr lang="nl-NL" sz="900" dirty="0"/>
              <a:t>.</a:t>
            </a:r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4CD9ED45-1B56-4FD7-B0B7-F389E5D115B4}"/>
              </a:ext>
            </a:extLst>
          </p:cNvPr>
          <p:cNvSpPr txBox="1">
            <a:spLocks/>
          </p:cNvSpPr>
          <p:nvPr/>
        </p:nvSpPr>
        <p:spPr>
          <a:xfrm>
            <a:off x="2779842" y="6356349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Name: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48232D59-D107-46CA-B001-2B7D8D79111D}"/>
              </a:ext>
            </a:extLst>
          </p:cNvPr>
          <p:cNvSpPr txBox="1">
            <a:spLocks/>
          </p:cNvSpPr>
          <p:nvPr/>
        </p:nvSpPr>
        <p:spPr>
          <a:xfrm>
            <a:off x="7354759" y="6356350"/>
            <a:ext cx="4114798" cy="394457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200" dirty="0">
                <a:latin typeface="Abadi Extra Light" panose="020B0204020104020204" pitchFamily="34" charset="0"/>
              </a:rPr>
              <a:t>Topic:</a:t>
            </a:r>
            <a:endParaRPr lang="en-US" sz="1200" dirty="0">
              <a:latin typeface="Abadi Extra Light" panose="020B0204020104020204" pitchFamily="34" charset="0"/>
            </a:endParaRPr>
          </a:p>
        </p:txBody>
      </p:sp>
      <p:sp>
        <p:nvSpPr>
          <p:cNvPr id="3" name="Isosceles Triangle 71">
            <a:extLst>
              <a:ext uri="{FF2B5EF4-FFF2-40B4-BE49-F238E27FC236}">
                <a16:creationId xmlns:a16="http://schemas.microsoft.com/office/drawing/2014/main" id="{B3365FB2-3C1D-95FD-75CC-681DD77DB576}"/>
              </a:ext>
            </a:extLst>
          </p:cNvPr>
          <p:cNvSpPr/>
          <p:nvPr/>
        </p:nvSpPr>
        <p:spPr>
          <a:xfrm>
            <a:off x="1421466" y="2613406"/>
            <a:ext cx="930674" cy="1009365"/>
          </a:xfrm>
          <a:custGeom>
            <a:avLst/>
            <a:gdLst>
              <a:gd name="connsiteX0" fmla="*/ 0 w 1240432"/>
              <a:gd name="connsiteY0" fmla="*/ 865928 h 865928"/>
              <a:gd name="connsiteX1" fmla="*/ 1059490 w 1240432"/>
              <a:gd name="connsiteY1" fmla="*/ 0 h 865928"/>
              <a:gd name="connsiteX2" fmla="*/ 1240432 w 1240432"/>
              <a:gd name="connsiteY2" fmla="*/ 865928 h 865928"/>
              <a:gd name="connsiteX3" fmla="*/ 0 w 1240432"/>
              <a:gd name="connsiteY3" fmla="*/ 865928 h 865928"/>
              <a:gd name="connsiteX0" fmla="*/ 0 w 1168714"/>
              <a:gd name="connsiteY0" fmla="*/ 435622 h 865928"/>
              <a:gd name="connsiteX1" fmla="*/ 987772 w 1168714"/>
              <a:gd name="connsiteY1" fmla="*/ 0 h 865928"/>
              <a:gd name="connsiteX2" fmla="*/ 1168714 w 1168714"/>
              <a:gd name="connsiteY2" fmla="*/ 865928 h 865928"/>
              <a:gd name="connsiteX3" fmla="*/ 0 w 1168714"/>
              <a:gd name="connsiteY3" fmla="*/ 435622 h 865928"/>
              <a:gd name="connsiteX0" fmla="*/ 0 w 987772"/>
              <a:gd name="connsiteY0" fmla="*/ 435622 h 910752"/>
              <a:gd name="connsiteX1" fmla="*/ 987772 w 987772"/>
              <a:gd name="connsiteY1" fmla="*/ 0 h 910752"/>
              <a:gd name="connsiteX2" fmla="*/ 702550 w 987772"/>
              <a:gd name="connsiteY2" fmla="*/ 910752 h 910752"/>
              <a:gd name="connsiteX3" fmla="*/ 0 w 987772"/>
              <a:gd name="connsiteY3" fmla="*/ 435622 h 910752"/>
              <a:gd name="connsiteX0" fmla="*/ 0 w 987772"/>
              <a:gd name="connsiteY0" fmla="*/ 435622 h 937647"/>
              <a:gd name="connsiteX1" fmla="*/ 987772 w 987772"/>
              <a:gd name="connsiteY1" fmla="*/ 0 h 937647"/>
              <a:gd name="connsiteX2" fmla="*/ 523256 w 987772"/>
              <a:gd name="connsiteY2" fmla="*/ 937647 h 937647"/>
              <a:gd name="connsiteX3" fmla="*/ 0 w 987772"/>
              <a:gd name="connsiteY3" fmla="*/ 435622 h 937647"/>
              <a:gd name="connsiteX0" fmla="*/ 0 w 539537"/>
              <a:gd name="connsiteY0" fmla="*/ 561128 h 1063153"/>
              <a:gd name="connsiteX1" fmla="*/ 539537 w 539537"/>
              <a:gd name="connsiteY1" fmla="*/ 0 h 1063153"/>
              <a:gd name="connsiteX2" fmla="*/ 523256 w 539537"/>
              <a:gd name="connsiteY2" fmla="*/ 1063153 h 1063153"/>
              <a:gd name="connsiteX3" fmla="*/ 0 w 539537"/>
              <a:gd name="connsiteY3" fmla="*/ 561128 h 1063153"/>
              <a:gd name="connsiteX0" fmla="*/ 0 w 835372"/>
              <a:gd name="connsiteY0" fmla="*/ 596987 h 1063153"/>
              <a:gd name="connsiteX1" fmla="*/ 835372 w 835372"/>
              <a:gd name="connsiteY1" fmla="*/ 0 h 1063153"/>
              <a:gd name="connsiteX2" fmla="*/ 819091 w 835372"/>
              <a:gd name="connsiteY2" fmla="*/ 1063153 h 1063153"/>
              <a:gd name="connsiteX3" fmla="*/ 0 w 835372"/>
              <a:gd name="connsiteY3" fmla="*/ 596987 h 1063153"/>
              <a:gd name="connsiteX0" fmla="*/ 911097 w 911097"/>
              <a:gd name="connsiteY0" fmla="*/ 579058 h 1063153"/>
              <a:gd name="connsiteX1" fmla="*/ 16281 w 911097"/>
              <a:gd name="connsiteY1" fmla="*/ 0 h 1063153"/>
              <a:gd name="connsiteX2" fmla="*/ 0 w 911097"/>
              <a:gd name="connsiteY2" fmla="*/ 1063153 h 1063153"/>
              <a:gd name="connsiteX3" fmla="*/ 911097 w 911097"/>
              <a:gd name="connsiteY3" fmla="*/ 579058 h 1063153"/>
              <a:gd name="connsiteX0" fmla="*/ 946955 w 946955"/>
              <a:gd name="connsiteY0" fmla="*/ 588022 h 1063153"/>
              <a:gd name="connsiteX1" fmla="*/ 16281 w 946955"/>
              <a:gd name="connsiteY1" fmla="*/ 0 h 1063153"/>
              <a:gd name="connsiteX2" fmla="*/ 0 w 946955"/>
              <a:gd name="connsiteY2" fmla="*/ 1063153 h 1063153"/>
              <a:gd name="connsiteX3" fmla="*/ 946955 w 946955"/>
              <a:gd name="connsiteY3" fmla="*/ 588022 h 1063153"/>
              <a:gd name="connsiteX0" fmla="*/ 930674 w 930674"/>
              <a:gd name="connsiteY0" fmla="*/ 588022 h 1045224"/>
              <a:gd name="connsiteX1" fmla="*/ 0 w 930674"/>
              <a:gd name="connsiteY1" fmla="*/ 0 h 1045224"/>
              <a:gd name="connsiteX2" fmla="*/ 28543 w 930674"/>
              <a:gd name="connsiteY2" fmla="*/ 1045224 h 1045224"/>
              <a:gd name="connsiteX3" fmla="*/ 930674 w 930674"/>
              <a:gd name="connsiteY3" fmla="*/ 588022 h 1045224"/>
              <a:gd name="connsiteX0" fmla="*/ 930674 w 930674"/>
              <a:gd name="connsiteY0" fmla="*/ 588022 h 1009365"/>
              <a:gd name="connsiteX1" fmla="*/ 0 w 930674"/>
              <a:gd name="connsiteY1" fmla="*/ 0 h 1009365"/>
              <a:gd name="connsiteX2" fmla="*/ 1649 w 930674"/>
              <a:gd name="connsiteY2" fmla="*/ 1009365 h 1009365"/>
              <a:gd name="connsiteX3" fmla="*/ 930674 w 930674"/>
              <a:gd name="connsiteY3" fmla="*/ 588022 h 10093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30674" h="1009365">
                <a:moveTo>
                  <a:pt x="930674" y="588022"/>
                </a:moveTo>
                <a:lnTo>
                  <a:pt x="0" y="0"/>
                </a:lnTo>
                <a:cubicBezTo>
                  <a:pt x="550" y="336455"/>
                  <a:pt x="1099" y="672910"/>
                  <a:pt x="1649" y="1009365"/>
                </a:cubicBezTo>
                <a:lnTo>
                  <a:pt x="930674" y="588022"/>
                </a:lnTo>
                <a:close/>
              </a:path>
            </a:pathLst>
          </a:cu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endParaRPr lang="en-GB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  <a:p>
            <a:pPr algn="ctr"/>
            <a:r>
              <a:rPr lang="en-GB" sz="1100" dirty="0">
                <a:ln>
                  <a:solidFill>
                    <a:sysClr val="windowText" lastClr="000000"/>
                  </a:solidFill>
                </a:ln>
                <a:solidFill>
                  <a:schemeClr val="tx1"/>
                </a:solidFill>
              </a:rPr>
              <a:t>Possible IP issues</a:t>
            </a:r>
          </a:p>
          <a:p>
            <a:pPr algn="ctr"/>
            <a:endParaRPr lang="en-US" sz="1100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4" name="Tijdelijke aanduiding voor tekst 23">
            <a:extLst>
              <a:ext uri="{FF2B5EF4-FFF2-40B4-BE49-F238E27FC236}">
                <a16:creationId xmlns:a16="http://schemas.microsoft.com/office/drawing/2014/main" id="{E06A5506-FF94-5155-CD7A-95E0C9C6236B}"/>
              </a:ext>
            </a:extLst>
          </p:cNvPr>
          <p:cNvSpPr txBox="1">
            <a:spLocks/>
          </p:cNvSpPr>
          <p:nvPr/>
        </p:nvSpPr>
        <p:spPr>
          <a:xfrm>
            <a:off x="912904" y="4062684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700" dirty="0" err="1"/>
              <a:t>Many</a:t>
            </a:r>
            <a:r>
              <a:rPr lang="nl-NL" sz="700" dirty="0"/>
              <a:t> </a:t>
            </a:r>
            <a:r>
              <a:rPr lang="nl-NL" sz="700" dirty="0" err="1"/>
              <a:t>versions</a:t>
            </a:r>
            <a:r>
              <a:rPr lang="nl-NL" sz="700" dirty="0"/>
              <a:t>, </a:t>
            </a:r>
            <a:r>
              <a:rPr lang="nl-NL" sz="700" b="1" dirty="0" err="1"/>
              <a:t>many</a:t>
            </a:r>
            <a:r>
              <a:rPr lang="nl-NL" sz="700" b="1" dirty="0"/>
              <a:t> hyperparameters</a:t>
            </a:r>
            <a:r>
              <a:rPr lang="nl-NL" sz="700" dirty="0"/>
              <a:t>. </a:t>
            </a:r>
            <a:r>
              <a:rPr lang="nl-NL" sz="700" dirty="0" err="1"/>
              <a:t>Requires</a:t>
            </a:r>
            <a:r>
              <a:rPr lang="nl-NL" sz="700" dirty="0"/>
              <a:t> </a:t>
            </a:r>
            <a:r>
              <a:rPr lang="nl-NL" sz="700" dirty="0" err="1"/>
              <a:t>documentation</a:t>
            </a:r>
            <a:r>
              <a:rPr lang="nl-NL" sz="700" dirty="0"/>
              <a:t>. Original </a:t>
            </a:r>
            <a:r>
              <a:rPr lang="nl-NL" sz="700" dirty="0" err="1"/>
              <a:t>algorithm</a:t>
            </a:r>
            <a:r>
              <a:rPr lang="nl-NL" sz="700" dirty="0"/>
              <a:t> </a:t>
            </a:r>
            <a:r>
              <a:rPr lang="nl-NL" sz="700" dirty="0" err="1"/>
              <a:t>from</a:t>
            </a:r>
            <a:r>
              <a:rPr lang="nl-NL" sz="700" dirty="0"/>
              <a:t> a </a:t>
            </a:r>
            <a:r>
              <a:rPr lang="nl-NL" sz="700" dirty="0" err="1"/>
              <a:t>previous</a:t>
            </a:r>
            <a:r>
              <a:rPr lang="nl-NL" sz="700" dirty="0"/>
              <a:t> project, make </a:t>
            </a:r>
            <a:r>
              <a:rPr lang="nl-NL" sz="700" dirty="0" err="1"/>
              <a:t>adjustments</a:t>
            </a:r>
            <a:r>
              <a:rPr lang="nl-NL" sz="700" dirty="0"/>
              <a:t> </a:t>
            </a:r>
            <a:r>
              <a:rPr lang="nl-NL" sz="700" dirty="0" err="1"/>
              <a:t>for</a:t>
            </a:r>
            <a:r>
              <a:rPr lang="nl-NL" sz="700" dirty="0"/>
              <a:t> </a:t>
            </a:r>
            <a:r>
              <a:rPr lang="nl-NL" sz="700" dirty="0" err="1"/>
              <a:t>this</a:t>
            </a:r>
            <a:r>
              <a:rPr lang="nl-NL" sz="700" dirty="0"/>
              <a:t> project.</a:t>
            </a:r>
          </a:p>
          <a:p>
            <a:r>
              <a:rPr lang="nl-NL" sz="700" dirty="0"/>
              <a:t>Version management git, </a:t>
            </a:r>
            <a:r>
              <a:rPr lang="nl-NL" sz="700" dirty="0" err="1"/>
              <a:t>core</a:t>
            </a:r>
            <a:r>
              <a:rPr lang="nl-NL" sz="700" dirty="0"/>
              <a:t> </a:t>
            </a:r>
            <a:r>
              <a:rPr lang="nl-NL" sz="700" dirty="0" err="1"/>
              <a:t>language</a:t>
            </a:r>
            <a:r>
              <a:rPr lang="nl-NL" sz="700" dirty="0"/>
              <a:t> python</a:t>
            </a:r>
          </a:p>
        </p:txBody>
      </p:sp>
      <p:sp>
        <p:nvSpPr>
          <p:cNvPr id="5" name="Tijdelijke aanduiding voor tekst 25">
            <a:extLst>
              <a:ext uri="{FF2B5EF4-FFF2-40B4-BE49-F238E27FC236}">
                <a16:creationId xmlns:a16="http://schemas.microsoft.com/office/drawing/2014/main" id="{85586B2E-AA28-91FC-43E3-D1A94571699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714856" y="4066273"/>
            <a:ext cx="1723739" cy="826463"/>
          </a:xfrm>
        </p:spPr>
        <p:txBody>
          <a:bodyPr>
            <a:normAutofit/>
          </a:bodyPr>
          <a:lstStyle/>
          <a:p>
            <a:r>
              <a:rPr lang="nl-NL" sz="800" dirty="0"/>
              <a:t>~6000 x 6000 </a:t>
            </a:r>
            <a:r>
              <a:rPr lang="nl-NL" sz="800" dirty="0" err="1"/>
              <a:t>reconstructed</a:t>
            </a:r>
            <a:r>
              <a:rPr lang="nl-NL" sz="800" dirty="0"/>
              <a:t> (complex) object image </a:t>
            </a:r>
            <a:r>
              <a:rPr lang="nl-NL" sz="800" dirty="0" err="1"/>
              <a:t>combined</a:t>
            </a:r>
            <a:r>
              <a:rPr lang="nl-NL" sz="800" dirty="0"/>
              <a:t> </a:t>
            </a:r>
            <a:r>
              <a:rPr lang="nl-NL" sz="800" dirty="0" err="1"/>
              <a:t>with</a:t>
            </a:r>
            <a:r>
              <a:rPr lang="nl-NL" sz="800" dirty="0"/>
              <a:t> ca 10 x 2000x2000 </a:t>
            </a:r>
            <a:r>
              <a:rPr lang="nl-NL" sz="800" dirty="0" err="1"/>
              <a:t>reconstructed</a:t>
            </a:r>
            <a:r>
              <a:rPr lang="nl-NL" sz="800" dirty="0"/>
              <a:t> (complex) </a:t>
            </a:r>
            <a:r>
              <a:rPr lang="nl-NL" sz="800" dirty="0" err="1"/>
              <a:t>probes</a:t>
            </a:r>
            <a:endParaRPr lang="nl-NL" sz="800" dirty="0"/>
          </a:p>
          <a:p>
            <a:r>
              <a:rPr lang="nl-NL" sz="800" dirty="0"/>
              <a:t>File format: .</a:t>
            </a:r>
            <a:r>
              <a:rPr lang="nl-NL" sz="800" dirty="0" err="1"/>
              <a:t>npy</a:t>
            </a:r>
            <a:endParaRPr lang="nl-NL" sz="800" dirty="0"/>
          </a:p>
        </p:txBody>
      </p:sp>
      <p:sp>
        <p:nvSpPr>
          <p:cNvPr id="6" name="Tijdelijke aanduiding voor tekst 24">
            <a:extLst>
              <a:ext uri="{FF2B5EF4-FFF2-40B4-BE49-F238E27FC236}">
                <a16:creationId xmlns:a16="http://schemas.microsoft.com/office/drawing/2014/main" id="{804D89ED-D6B0-DF68-3EFF-BEA8DB47E94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209653" y="1575220"/>
            <a:ext cx="1723739" cy="826463"/>
          </a:xfrm>
        </p:spPr>
        <p:txBody>
          <a:bodyPr>
            <a:normAutofit fontScale="92500" lnSpcReduction="10000"/>
          </a:bodyPr>
          <a:lstStyle/>
          <a:p>
            <a:r>
              <a:rPr lang="nl-NL" sz="900" dirty="0"/>
              <a:t>Collection of </a:t>
            </a:r>
            <a:r>
              <a:rPr lang="nl-NL" sz="900" dirty="0" err="1"/>
              <a:t>interpolated</a:t>
            </a:r>
            <a:r>
              <a:rPr lang="nl-NL" sz="900" dirty="0"/>
              <a:t> </a:t>
            </a:r>
            <a:r>
              <a:rPr lang="nl-NL" sz="900" dirty="0" err="1"/>
              <a:t>diffraction</a:t>
            </a:r>
            <a:r>
              <a:rPr lang="nl-NL" sz="900" dirty="0"/>
              <a:t> </a:t>
            </a:r>
            <a:r>
              <a:rPr lang="nl-NL" sz="900" dirty="0" err="1"/>
              <a:t>patterns</a:t>
            </a:r>
            <a:r>
              <a:rPr lang="nl-NL" sz="900" dirty="0"/>
              <a:t> </a:t>
            </a:r>
            <a:r>
              <a:rPr lang="nl-NL" sz="900" dirty="0" err="1"/>
              <a:t>together</a:t>
            </a:r>
            <a:r>
              <a:rPr lang="nl-NL" sz="900" dirty="0"/>
              <a:t> </a:t>
            </a:r>
            <a:r>
              <a:rPr lang="nl-NL" sz="900" dirty="0" err="1"/>
              <a:t>with</a:t>
            </a:r>
            <a:r>
              <a:rPr lang="nl-NL" sz="900" dirty="0"/>
              <a:t> metadata on scanning </a:t>
            </a:r>
            <a:r>
              <a:rPr lang="nl-NL" sz="900" dirty="0" err="1"/>
              <a:t>positions</a:t>
            </a:r>
            <a:r>
              <a:rPr lang="nl-NL" sz="900" dirty="0"/>
              <a:t>, sample </a:t>
            </a:r>
            <a:r>
              <a:rPr lang="nl-NL" sz="900" dirty="0" err="1"/>
              <a:t>used</a:t>
            </a:r>
            <a:r>
              <a:rPr lang="nl-NL" sz="900" dirty="0"/>
              <a:t>, date &amp; time, </a:t>
            </a:r>
            <a:r>
              <a:rPr lang="nl-NL" sz="900" dirty="0" err="1"/>
              <a:t>wavelengths</a:t>
            </a:r>
            <a:r>
              <a:rPr lang="nl-NL" sz="900" dirty="0"/>
              <a:t>, etc.</a:t>
            </a:r>
          </a:p>
          <a:p>
            <a:r>
              <a:rPr lang="nl-NL" sz="900" dirty="0"/>
              <a:t>.hd5 file format (</a:t>
            </a:r>
            <a:r>
              <a:rPr lang="nl-NL" sz="900" dirty="0" err="1"/>
              <a:t>possible</a:t>
            </a:r>
            <a:r>
              <a:rPr lang="nl-NL" sz="900" dirty="0"/>
              <a:t> </a:t>
            </a:r>
            <a:r>
              <a:rPr lang="nl-NL" sz="900" dirty="0" err="1"/>
              <a:t>conversion</a:t>
            </a:r>
            <a:r>
              <a:rPr lang="nl-NL" sz="900" dirty="0"/>
              <a:t> </a:t>
            </a:r>
            <a:r>
              <a:rPr lang="nl-NL" sz="900" dirty="0" err="1"/>
              <a:t>to</a:t>
            </a:r>
            <a:r>
              <a:rPr lang="nl-NL" sz="900" dirty="0"/>
              <a:t> .CXI)</a:t>
            </a:r>
          </a:p>
        </p:txBody>
      </p:sp>
      <p:sp>
        <p:nvSpPr>
          <p:cNvPr id="7" name="Tijdelijke aanduiding voor tekst 23">
            <a:extLst>
              <a:ext uri="{FF2B5EF4-FFF2-40B4-BE49-F238E27FC236}">
                <a16:creationId xmlns:a16="http://schemas.microsoft.com/office/drawing/2014/main" id="{EBD0E524-19FE-EF29-1D3D-88F2F4B1A6D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7696" y="1568815"/>
            <a:ext cx="1723739" cy="826463"/>
          </a:xfrm>
        </p:spPr>
        <p:txBody>
          <a:bodyPr>
            <a:normAutofit/>
          </a:bodyPr>
          <a:lstStyle/>
          <a:p>
            <a:r>
              <a:rPr lang="nl-NL" sz="1100" dirty="0"/>
              <a:t>2000x2000 </a:t>
            </a:r>
            <a:r>
              <a:rPr lang="nl-NL" sz="1100" dirty="0" err="1"/>
              <a:t>px</a:t>
            </a:r>
            <a:r>
              <a:rPr lang="nl-NL" sz="1100" dirty="0"/>
              <a:t> images, </a:t>
            </a:r>
            <a:r>
              <a:rPr lang="nl-NL" sz="1100" dirty="0" err="1"/>
              <a:t>one</a:t>
            </a:r>
            <a:r>
              <a:rPr lang="nl-NL" sz="1100" dirty="0"/>
              <a:t> </a:t>
            </a:r>
            <a:r>
              <a:rPr lang="nl-NL" sz="1100" dirty="0" err="1"/>
              <a:t>for</a:t>
            </a:r>
            <a:r>
              <a:rPr lang="nl-NL" sz="1100" dirty="0"/>
              <a:t> </a:t>
            </a:r>
            <a:r>
              <a:rPr lang="nl-NL" sz="1100" dirty="0" err="1"/>
              <a:t>every</a:t>
            </a:r>
            <a:r>
              <a:rPr lang="nl-NL" sz="1100" dirty="0"/>
              <a:t> scanning </a:t>
            </a:r>
            <a:r>
              <a:rPr lang="nl-NL" sz="1100" dirty="0" err="1"/>
              <a:t>position</a:t>
            </a:r>
            <a:r>
              <a:rPr lang="nl-NL" sz="1100" dirty="0"/>
              <a:t> (ca 200 </a:t>
            </a:r>
            <a:r>
              <a:rPr lang="nl-NL" sz="1100" dirty="0" err="1"/>
              <a:t>total</a:t>
            </a:r>
            <a:r>
              <a:rPr lang="nl-NL" sz="1100" dirty="0"/>
              <a:t>)</a:t>
            </a:r>
          </a:p>
          <a:p>
            <a:r>
              <a:rPr lang="nl-NL" sz="1100" dirty="0"/>
              <a:t>.spe file format</a:t>
            </a:r>
          </a:p>
        </p:txBody>
      </p:sp>
      <p:sp>
        <p:nvSpPr>
          <p:cNvPr id="8" name="Tijdelijke aanduiding voor tekst 19">
            <a:extLst>
              <a:ext uri="{FF2B5EF4-FFF2-40B4-BE49-F238E27FC236}">
                <a16:creationId xmlns:a16="http://schemas.microsoft.com/office/drawing/2014/main" id="{FAC614F8-2A40-A3C8-C60A-ACE7D311F40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7475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Diffraction</a:t>
            </a:r>
            <a:r>
              <a:rPr lang="nl-NL" sz="1400" dirty="0"/>
              <a:t> </a:t>
            </a:r>
            <a:r>
              <a:rPr lang="nl-NL" sz="1400" dirty="0" err="1"/>
              <a:t>patterns</a:t>
            </a:r>
            <a:endParaRPr lang="nl-NL" sz="1400" dirty="0"/>
          </a:p>
        </p:txBody>
      </p:sp>
      <p:sp>
        <p:nvSpPr>
          <p:cNvPr id="9" name="Tijdelijke aanduiding voor tekst 20">
            <a:extLst>
              <a:ext uri="{FF2B5EF4-FFF2-40B4-BE49-F238E27FC236}">
                <a16:creationId xmlns:a16="http://schemas.microsoft.com/office/drawing/2014/main" id="{5B5DD988-DE60-AC39-6A5F-B18F1D97537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421182" y="1003932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 err="1"/>
              <a:t>Ptychogram</a:t>
            </a:r>
            <a:endParaRPr lang="nl-NL" sz="1400" dirty="0"/>
          </a:p>
        </p:txBody>
      </p:sp>
      <p:sp>
        <p:nvSpPr>
          <p:cNvPr id="10" name="Tijdelijke aanduiding voor tekst 21">
            <a:extLst>
              <a:ext uri="{FF2B5EF4-FFF2-40B4-BE49-F238E27FC236}">
                <a16:creationId xmlns:a16="http://schemas.microsoft.com/office/drawing/2014/main" id="{B202F40A-ECAF-778B-0F8B-7C78A063A08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37027" y="3490443"/>
            <a:ext cx="1240433" cy="597829"/>
          </a:xfrm>
        </p:spPr>
        <p:txBody>
          <a:bodyPr>
            <a:normAutofit/>
          </a:bodyPr>
          <a:lstStyle/>
          <a:p>
            <a:r>
              <a:rPr lang="nl-NL" sz="1400" dirty="0"/>
              <a:t>Field </a:t>
            </a:r>
            <a:r>
              <a:rPr lang="nl-NL" sz="1400" dirty="0" err="1"/>
              <a:t>reconstruction</a:t>
            </a:r>
            <a:endParaRPr lang="nl-NL" sz="1400" dirty="0"/>
          </a:p>
        </p:txBody>
      </p:sp>
      <p:sp>
        <p:nvSpPr>
          <p:cNvPr id="11" name="Right Arrow 37">
            <a:extLst>
              <a:ext uri="{FF2B5EF4-FFF2-40B4-BE49-F238E27FC236}">
                <a16:creationId xmlns:a16="http://schemas.microsoft.com/office/drawing/2014/main" id="{A687EB8B-DEC8-DBEF-F7AF-FC1738F459F6}"/>
              </a:ext>
            </a:extLst>
          </p:cNvPr>
          <p:cNvSpPr/>
          <p:nvPr/>
        </p:nvSpPr>
        <p:spPr>
          <a:xfrm>
            <a:off x="56160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23" name="Right Arrow 37">
            <a:extLst>
              <a:ext uri="{FF2B5EF4-FFF2-40B4-BE49-F238E27FC236}">
                <a16:creationId xmlns:a16="http://schemas.microsoft.com/office/drawing/2014/main" id="{DD7AB5FD-3E42-7341-C405-0DB02A4AB7A3}"/>
              </a:ext>
            </a:extLst>
          </p:cNvPr>
          <p:cNvSpPr/>
          <p:nvPr/>
        </p:nvSpPr>
        <p:spPr>
          <a:xfrm>
            <a:off x="2217908" y="882043"/>
            <a:ext cx="1302376" cy="82646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Correct &amp; convert</a:t>
            </a:r>
          </a:p>
        </p:txBody>
      </p:sp>
      <p:sp>
        <p:nvSpPr>
          <p:cNvPr id="24" name="Right Arrow 32">
            <a:extLst>
              <a:ext uri="{FF2B5EF4-FFF2-40B4-BE49-F238E27FC236}">
                <a16:creationId xmlns:a16="http://schemas.microsoft.com/office/drawing/2014/main" id="{81B6816C-EC9D-8963-E539-CA6212A753E3}"/>
              </a:ext>
            </a:extLst>
          </p:cNvPr>
          <p:cNvSpPr/>
          <p:nvPr/>
        </p:nvSpPr>
        <p:spPr>
          <a:xfrm>
            <a:off x="-9700" y="3537327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25" name="Tijdelijke aanduiding voor tekst 19">
            <a:extLst>
              <a:ext uri="{FF2B5EF4-FFF2-40B4-BE49-F238E27FC236}">
                <a16:creationId xmlns:a16="http://schemas.microsoft.com/office/drawing/2014/main" id="{84735F0B-E1E5-CD2A-7899-DA8585F59311}"/>
              </a:ext>
            </a:extLst>
          </p:cNvPr>
          <p:cNvSpPr txBox="1">
            <a:spLocks/>
          </p:cNvSpPr>
          <p:nvPr/>
        </p:nvSpPr>
        <p:spPr>
          <a:xfrm>
            <a:off x="1154558" y="3469222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Reconstruction</a:t>
            </a:r>
            <a:r>
              <a:rPr lang="nl-NL" sz="1400" dirty="0"/>
              <a:t> </a:t>
            </a:r>
            <a:r>
              <a:rPr lang="nl-NL" sz="1400" dirty="0" err="1"/>
              <a:t>algorithm</a:t>
            </a:r>
            <a:endParaRPr lang="nl-NL" sz="1400" dirty="0"/>
          </a:p>
        </p:txBody>
      </p:sp>
      <p:sp>
        <p:nvSpPr>
          <p:cNvPr id="26" name="Right Arrow 46">
            <a:extLst>
              <a:ext uri="{FF2B5EF4-FFF2-40B4-BE49-F238E27FC236}">
                <a16:creationId xmlns:a16="http://schemas.microsoft.com/office/drawing/2014/main" id="{DA448602-995E-7C48-71B2-5B6E376E943C}"/>
              </a:ext>
            </a:extLst>
          </p:cNvPr>
          <p:cNvSpPr/>
          <p:nvPr/>
        </p:nvSpPr>
        <p:spPr>
          <a:xfrm rot="5400000">
            <a:off x="3328422" y="2676132"/>
            <a:ext cx="1060122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27" name="Right Arrow 46">
            <a:extLst>
              <a:ext uri="{FF2B5EF4-FFF2-40B4-BE49-F238E27FC236}">
                <a16:creationId xmlns:a16="http://schemas.microsoft.com/office/drawing/2014/main" id="{FBB9413C-CAE8-6AB9-FFF3-8A250A2575F7}"/>
              </a:ext>
            </a:extLst>
          </p:cNvPr>
          <p:cNvSpPr/>
          <p:nvPr/>
        </p:nvSpPr>
        <p:spPr>
          <a:xfrm>
            <a:off x="2394991" y="3505107"/>
            <a:ext cx="626823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Use</a:t>
            </a:r>
          </a:p>
        </p:txBody>
      </p:sp>
      <p:sp>
        <p:nvSpPr>
          <p:cNvPr id="28" name="Right Arrow 49">
            <a:extLst>
              <a:ext uri="{FF2B5EF4-FFF2-40B4-BE49-F238E27FC236}">
                <a16:creationId xmlns:a16="http://schemas.microsoft.com/office/drawing/2014/main" id="{C9261A6A-C912-FD19-3F0A-1FE9091E7245}"/>
              </a:ext>
            </a:extLst>
          </p:cNvPr>
          <p:cNvSpPr/>
          <p:nvPr/>
        </p:nvSpPr>
        <p:spPr>
          <a:xfrm>
            <a:off x="4155989" y="3402589"/>
            <a:ext cx="1224916" cy="819399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post-process</a:t>
            </a:r>
          </a:p>
        </p:txBody>
      </p:sp>
      <p:sp>
        <p:nvSpPr>
          <p:cNvPr id="29" name="Tijdelijke aanduiding voor tekst 25">
            <a:extLst>
              <a:ext uri="{FF2B5EF4-FFF2-40B4-BE49-F238E27FC236}">
                <a16:creationId xmlns:a16="http://schemas.microsoft.com/office/drawing/2014/main" id="{C5D81F92-E046-8D22-8E3B-8885326D3EC7}"/>
              </a:ext>
            </a:extLst>
          </p:cNvPr>
          <p:cNvSpPr txBox="1">
            <a:spLocks/>
          </p:cNvSpPr>
          <p:nvPr/>
        </p:nvSpPr>
        <p:spPr>
          <a:xfrm>
            <a:off x="5129887" y="4097343"/>
            <a:ext cx="1723739" cy="82646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000" dirty="0"/>
              <a:t>e.g. </a:t>
            </a:r>
            <a:r>
              <a:rPr lang="nl-NL" sz="1000" dirty="0" err="1"/>
              <a:t>surface</a:t>
            </a:r>
            <a:r>
              <a:rPr lang="nl-NL" sz="1000" dirty="0"/>
              <a:t> </a:t>
            </a:r>
            <a:r>
              <a:rPr lang="nl-NL" sz="1000" dirty="0" err="1"/>
              <a:t>profiles</a:t>
            </a:r>
            <a:r>
              <a:rPr lang="nl-NL" sz="1000" dirty="0"/>
              <a:t>, </a:t>
            </a:r>
            <a:r>
              <a:rPr lang="nl-NL" sz="1000" dirty="0" err="1"/>
              <a:t>material</a:t>
            </a:r>
            <a:r>
              <a:rPr lang="nl-NL" sz="1000" dirty="0"/>
              <a:t> </a:t>
            </a:r>
            <a:r>
              <a:rPr lang="nl-NL" sz="1000" dirty="0" err="1"/>
              <a:t>composition</a:t>
            </a:r>
            <a:r>
              <a:rPr lang="nl-NL" sz="1000" dirty="0"/>
              <a:t> plots, </a:t>
            </a:r>
            <a:r>
              <a:rPr lang="nl-NL" sz="1000" dirty="0" err="1"/>
              <a:t>refocused</a:t>
            </a:r>
            <a:r>
              <a:rPr lang="nl-NL" sz="1000" dirty="0"/>
              <a:t> images, </a:t>
            </a:r>
            <a:r>
              <a:rPr lang="nl-NL" sz="1000" dirty="0" err="1"/>
              <a:t>ROI’s</a:t>
            </a:r>
            <a:r>
              <a:rPr lang="nl-NL" sz="1000" dirty="0"/>
              <a:t>.</a:t>
            </a:r>
          </a:p>
          <a:p>
            <a:r>
              <a:rPr lang="nl-NL" sz="1000" dirty="0"/>
              <a:t>File format: .</a:t>
            </a:r>
            <a:r>
              <a:rPr lang="nl-NL" sz="1000" dirty="0" err="1"/>
              <a:t>npy</a:t>
            </a:r>
            <a:r>
              <a:rPr lang="nl-NL" sz="1000" dirty="0"/>
              <a:t>, .</a:t>
            </a:r>
            <a:r>
              <a:rPr lang="nl-NL" sz="1000" dirty="0" err="1"/>
              <a:t>svg</a:t>
            </a:r>
            <a:endParaRPr lang="nl-NL" sz="1000" dirty="0"/>
          </a:p>
        </p:txBody>
      </p:sp>
      <p:sp>
        <p:nvSpPr>
          <p:cNvPr id="30" name="Tijdelijke aanduiding voor tekst 21">
            <a:extLst>
              <a:ext uri="{FF2B5EF4-FFF2-40B4-BE49-F238E27FC236}">
                <a16:creationId xmlns:a16="http://schemas.microsoft.com/office/drawing/2014/main" id="{33713745-3369-38F9-1240-18EEEAEA47E0}"/>
              </a:ext>
            </a:extLst>
          </p:cNvPr>
          <p:cNvSpPr txBox="1">
            <a:spLocks/>
          </p:cNvSpPr>
          <p:nvPr/>
        </p:nvSpPr>
        <p:spPr>
          <a:xfrm>
            <a:off x="5333048" y="3498638"/>
            <a:ext cx="1240433" cy="597829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b="0" i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NL" sz="1400" dirty="0" err="1"/>
              <a:t>Derived</a:t>
            </a:r>
            <a:r>
              <a:rPr lang="nl-NL" sz="1400" dirty="0"/>
              <a:t> </a:t>
            </a:r>
            <a:r>
              <a:rPr lang="nl-NL" sz="1400" dirty="0" err="1"/>
              <a:t>quantities</a:t>
            </a:r>
            <a:endParaRPr lang="nl-NL" sz="1400" dirty="0"/>
          </a:p>
        </p:txBody>
      </p:sp>
      <p:sp>
        <p:nvSpPr>
          <p:cNvPr id="31" name="Right Arrow 61">
            <a:extLst>
              <a:ext uri="{FF2B5EF4-FFF2-40B4-BE49-F238E27FC236}">
                <a16:creationId xmlns:a16="http://schemas.microsoft.com/office/drawing/2014/main" id="{3C41624D-BAD0-5E78-2A6B-1E64F6D0C3E8}"/>
              </a:ext>
            </a:extLst>
          </p:cNvPr>
          <p:cNvSpPr/>
          <p:nvPr/>
        </p:nvSpPr>
        <p:spPr>
          <a:xfrm rot="5400000">
            <a:off x="3093894" y="5087339"/>
            <a:ext cx="915264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2" name="Right Arrow 61">
            <a:extLst>
              <a:ext uri="{FF2B5EF4-FFF2-40B4-BE49-F238E27FC236}">
                <a16:creationId xmlns:a16="http://schemas.microsoft.com/office/drawing/2014/main" id="{549E9E7E-361E-77D0-3E1C-EE2B9FCE0DF4}"/>
              </a:ext>
            </a:extLst>
          </p:cNvPr>
          <p:cNvSpPr/>
          <p:nvPr/>
        </p:nvSpPr>
        <p:spPr>
          <a:xfrm>
            <a:off x="6532519" y="3497761"/>
            <a:ext cx="935415" cy="536993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3" name="Right Arrow 61">
            <a:extLst>
              <a:ext uri="{FF2B5EF4-FFF2-40B4-BE49-F238E27FC236}">
                <a16:creationId xmlns:a16="http://schemas.microsoft.com/office/drawing/2014/main" id="{1C295161-0D53-5404-307A-0030BA19E081}"/>
              </a:ext>
            </a:extLst>
          </p:cNvPr>
          <p:cNvSpPr/>
          <p:nvPr/>
        </p:nvSpPr>
        <p:spPr>
          <a:xfrm>
            <a:off x="4661615" y="1048538"/>
            <a:ext cx="915265" cy="52605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35" name="Text Placeholder 34">
            <a:extLst>
              <a:ext uri="{FF2B5EF4-FFF2-40B4-BE49-F238E27FC236}">
                <a16:creationId xmlns:a16="http://schemas.microsoft.com/office/drawing/2014/main" id="{4D8D602E-CBC8-52DA-BEE9-5E58164D42B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29618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sosceles Triangle 71">
            <a:extLst>
              <a:ext uri="{FF2B5EF4-FFF2-40B4-BE49-F238E27FC236}">
                <a16:creationId xmlns:a16="http://schemas.microsoft.com/office/drawing/2014/main" id="{EFB833D1-0188-4348-8FE3-C76EF7392739}"/>
              </a:ext>
            </a:extLst>
          </p:cNvPr>
          <p:cNvSpPr/>
          <p:nvPr/>
        </p:nvSpPr>
        <p:spPr>
          <a:xfrm rot="5400000">
            <a:off x="8507100" y="-25394"/>
            <a:ext cx="1097169" cy="1198302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Tijdelijke aanduiding voor dianummer 67">
            <a:extLst>
              <a:ext uri="{FF2B5EF4-FFF2-40B4-BE49-F238E27FC236}">
                <a16:creationId xmlns:a16="http://schemas.microsoft.com/office/drawing/2014/main" id="{73AA4B89-039E-4A12-891B-ACE9B9D49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ED902-D6D9-4EE0-97FF-47651DD2F3D6}" type="slidenum">
              <a:rPr lang="nl-NL" smtClean="0"/>
              <a:t>7</a:t>
            </a:fld>
            <a:endParaRPr lang="nl-NL"/>
          </a:p>
        </p:txBody>
      </p:sp>
      <p:sp>
        <p:nvSpPr>
          <p:cNvPr id="55" name="Right Arrow 52">
            <a:extLst>
              <a:ext uri="{FF2B5EF4-FFF2-40B4-BE49-F238E27FC236}">
                <a16:creationId xmlns:a16="http://schemas.microsoft.com/office/drawing/2014/main" id="{FBFEF265-29A5-4DD3-8B11-F229C0984D7B}"/>
              </a:ext>
            </a:extLst>
          </p:cNvPr>
          <p:cNvSpPr/>
          <p:nvPr/>
        </p:nvSpPr>
        <p:spPr>
          <a:xfrm>
            <a:off x="4010133" y="21487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Anonymize</a:t>
            </a:r>
          </a:p>
        </p:txBody>
      </p:sp>
      <p:sp>
        <p:nvSpPr>
          <p:cNvPr id="56" name="Right Arrow 49">
            <a:extLst>
              <a:ext uri="{FF2B5EF4-FFF2-40B4-BE49-F238E27FC236}">
                <a16:creationId xmlns:a16="http://schemas.microsoft.com/office/drawing/2014/main" id="{631F9BA4-58CF-44E0-952A-FB82DDEC35E6}"/>
              </a:ext>
            </a:extLst>
          </p:cNvPr>
          <p:cNvSpPr/>
          <p:nvPr/>
        </p:nvSpPr>
        <p:spPr>
          <a:xfrm>
            <a:off x="3972340" y="131668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Analyze</a:t>
            </a:r>
          </a:p>
        </p:txBody>
      </p:sp>
      <p:sp>
        <p:nvSpPr>
          <p:cNvPr id="57" name="Right Arrow 46">
            <a:extLst>
              <a:ext uri="{FF2B5EF4-FFF2-40B4-BE49-F238E27FC236}">
                <a16:creationId xmlns:a16="http://schemas.microsoft.com/office/drawing/2014/main" id="{7823ACDD-88D0-4361-94E2-4D16B68C32AB}"/>
              </a:ext>
            </a:extLst>
          </p:cNvPr>
          <p:cNvSpPr/>
          <p:nvPr/>
        </p:nvSpPr>
        <p:spPr>
          <a:xfrm>
            <a:off x="2653298" y="3784032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Convert</a:t>
            </a:r>
          </a:p>
        </p:txBody>
      </p:sp>
      <p:sp>
        <p:nvSpPr>
          <p:cNvPr id="60" name="Right Arrow 61">
            <a:extLst>
              <a:ext uri="{FF2B5EF4-FFF2-40B4-BE49-F238E27FC236}">
                <a16:creationId xmlns:a16="http://schemas.microsoft.com/office/drawing/2014/main" id="{E72C7BD5-7FA7-4F11-9D68-43AA168B0A71}"/>
              </a:ext>
            </a:extLst>
          </p:cNvPr>
          <p:cNvSpPr/>
          <p:nvPr/>
        </p:nvSpPr>
        <p:spPr>
          <a:xfrm>
            <a:off x="2654047" y="2988555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Publish</a:t>
            </a:r>
          </a:p>
        </p:txBody>
      </p:sp>
      <p:sp>
        <p:nvSpPr>
          <p:cNvPr id="61" name="Right Arrow 58">
            <a:extLst>
              <a:ext uri="{FF2B5EF4-FFF2-40B4-BE49-F238E27FC236}">
                <a16:creationId xmlns:a16="http://schemas.microsoft.com/office/drawing/2014/main" id="{13EA4DAB-A308-4297-9AAE-CE65A882991E}"/>
              </a:ext>
            </a:extLst>
          </p:cNvPr>
          <p:cNvSpPr/>
          <p:nvPr/>
        </p:nvSpPr>
        <p:spPr>
          <a:xfrm>
            <a:off x="2653795" y="213948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Transcribe</a:t>
            </a:r>
          </a:p>
        </p:txBody>
      </p:sp>
      <p:sp>
        <p:nvSpPr>
          <p:cNvPr id="62" name="Right Arrow 55">
            <a:extLst>
              <a:ext uri="{FF2B5EF4-FFF2-40B4-BE49-F238E27FC236}">
                <a16:creationId xmlns:a16="http://schemas.microsoft.com/office/drawing/2014/main" id="{C2F92C5F-788D-424F-BCAB-4B2E45506F92}"/>
              </a:ext>
            </a:extLst>
          </p:cNvPr>
          <p:cNvSpPr/>
          <p:nvPr/>
        </p:nvSpPr>
        <p:spPr>
          <a:xfrm>
            <a:off x="2653795" y="130974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Delete</a:t>
            </a:r>
          </a:p>
        </p:txBody>
      </p:sp>
      <p:sp>
        <p:nvSpPr>
          <p:cNvPr id="63" name="Right Arrow 43">
            <a:extLst>
              <a:ext uri="{FF2B5EF4-FFF2-40B4-BE49-F238E27FC236}">
                <a16:creationId xmlns:a16="http://schemas.microsoft.com/office/drawing/2014/main" id="{BD36FDEE-EF21-443F-AB7C-53A450F52829}"/>
              </a:ext>
            </a:extLst>
          </p:cNvPr>
          <p:cNvSpPr/>
          <p:nvPr/>
        </p:nvSpPr>
        <p:spPr>
          <a:xfrm>
            <a:off x="1322719" y="37562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Merge</a:t>
            </a:r>
          </a:p>
        </p:txBody>
      </p:sp>
      <p:sp>
        <p:nvSpPr>
          <p:cNvPr id="64" name="Right Arrow 40">
            <a:extLst>
              <a:ext uri="{FF2B5EF4-FFF2-40B4-BE49-F238E27FC236}">
                <a16:creationId xmlns:a16="http://schemas.microsoft.com/office/drawing/2014/main" id="{916FAEAD-1B9A-4864-B9AF-0DB50059CE96}"/>
              </a:ext>
            </a:extLst>
          </p:cNvPr>
          <p:cNvSpPr/>
          <p:nvPr/>
        </p:nvSpPr>
        <p:spPr>
          <a:xfrm>
            <a:off x="1322719" y="2938278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Pseudo-anonymize</a:t>
            </a:r>
          </a:p>
        </p:txBody>
      </p:sp>
      <p:grpSp>
        <p:nvGrpSpPr>
          <p:cNvPr id="66" name="Group 98">
            <a:extLst>
              <a:ext uri="{FF2B5EF4-FFF2-40B4-BE49-F238E27FC236}">
                <a16:creationId xmlns:a16="http://schemas.microsoft.com/office/drawing/2014/main" id="{3D83B16F-BBC4-48E7-8F55-DC666F716695}"/>
              </a:ext>
            </a:extLst>
          </p:cNvPr>
          <p:cNvGrpSpPr/>
          <p:nvPr/>
        </p:nvGrpSpPr>
        <p:grpSpPr>
          <a:xfrm>
            <a:off x="9768269" y="3849802"/>
            <a:ext cx="1296148" cy="1097169"/>
            <a:chOff x="5577229" y="2537720"/>
            <a:chExt cx="1421560" cy="1097169"/>
          </a:xfrm>
          <a:solidFill>
            <a:srgbClr val="AC5454"/>
          </a:solidFill>
        </p:grpSpPr>
        <p:sp>
          <p:nvSpPr>
            <p:cNvPr id="69" name="Isosceles Triangle 99">
              <a:extLst>
                <a:ext uri="{FF2B5EF4-FFF2-40B4-BE49-F238E27FC236}">
                  <a16:creationId xmlns:a16="http://schemas.microsoft.com/office/drawing/2014/main" id="{25CA7D38-A5A0-446F-A1E6-A66BCD06C9BE}"/>
                </a:ext>
              </a:extLst>
            </p:cNvPr>
            <p:cNvSpPr/>
            <p:nvPr/>
          </p:nvSpPr>
          <p:spPr>
            <a:xfrm rot="5400000">
              <a:off x="5730010" y="2429182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TextBox 100">
              <a:extLst>
                <a:ext uri="{FF2B5EF4-FFF2-40B4-BE49-F238E27FC236}">
                  <a16:creationId xmlns:a16="http://schemas.microsoft.com/office/drawing/2014/main" id="{8CDE1BDF-793A-48D4-A8AF-3A9865E15BE6}"/>
                </a:ext>
              </a:extLst>
            </p:cNvPr>
            <p:cNvSpPr txBox="1"/>
            <p:nvPr/>
          </p:nvSpPr>
          <p:spPr>
            <a:xfrm>
              <a:off x="5577229" y="2928647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1" name="Right Arrow 37">
            <a:extLst>
              <a:ext uri="{FF2B5EF4-FFF2-40B4-BE49-F238E27FC236}">
                <a16:creationId xmlns:a16="http://schemas.microsoft.com/office/drawing/2014/main" id="{134B7DE0-8772-4C1D-B726-07EE11A4CDE4}"/>
              </a:ext>
            </a:extLst>
          </p:cNvPr>
          <p:cNvSpPr/>
          <p:nvPr/>
        </p:nvSpPr>
        <p:spPr>
          <a:xfrm>
            <a:off x="1297213" y="211542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Collect</a:t>
            </a:r>
          </a:p>
        </p:txBody>
      </p:sp>
      <p:sp>
        <p:nvSpPr>
          <p:cNvPr id="72" name="Right Arrow 32">
            <a:extLst>
              <a:ext uri="{FF2B5EF4-FFF2-40B4-BE49-F238E27FC236}">
                <a16:creationId xmlns:a16="http://schemas.microsoft.com/office/drawing/2014/main" id="{6B60EB7A-2CC3-4D09-A207-3A5C25F9C296}"/>
              </a:ext>
            </a:extLst>
          </p:cNvPr>
          <p:cNvSpPr/>
          <p:nvPr/>
        </p:nvSpPr>
        <p:spPr>
          <a:xfrm>
            <a:off x="1297213" y="1292570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Create</a:t>
            </a:r>
          </a:p>
        </p:txBody>
      </p:sp>
      <p:grpSp>
        <p:nvGrpSpPr>
          <p:cNvPr id="73" name="Group 9">
            <a:extLst>
              <a:ext uri="{FF2B5EF4-FFF2-40B4-BE49-F238E27FC236}">
                <a16:creationId xmlns:a16="http://schemas.microsoft.com/office/drawing/2014/main" id="{1C3B0E76-2F0B-4BC2-97FA-82151140BBD9}"/>
              </a:ext>
            </a:extLst>
          </p:cNvPr>
          <p:cNvGrpSpPr/>
          <p:nvPr/>
        </p:nvGrpSpPr>
        <p:grpSpPr>
          <a:xfrm>
            <a:off x="9768269" y="2686327"/>
            <a:ext cx="1296148" cy="1097169"/>
            <a:chOff x="5578298" y="2172539"/>
            <a:chExt cx="1421560" cy="1097169"/>
          </a:xfrm>
          <a:solidFill>
            <a:srgbClr val="AC5454"/>
          </a:solidFill>
        </p:grpSpPr>
        <p:sp>
          <p:nvSpPr>
            <p:cNvPr id="74" name="Isosceles Triangle 79">
              <a:extLst>
                <a:ext uri="{FF2B5EF4-FFF2-40B4-BE49-F238E27FC236}">
                  <a16:creationId xmlns:a16="http://schemas.microsoft.com/office/drawing/2014/main" id="{DD1D9DB8-E72A-4A7E-B03A-C3041DE62C87}"/>
                </a:ext>
              </a:extLst>
            </p:cNvPr>
            <p:cNvSpPr/>
            <p:nvPr/>
          </p:nvSpPr>
          <p:spPr>
            <a:xfrm rot="5400000">
              <a:off x="5718962" y="2064001"/>
              <a:ext cx="1097169" cy="1314246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TextBox 80">
              <a:extLst>
                <a:ext uri="{FF2B5EF4-FFF2-40B4-BE49-F238E27FC236}">
                  <a16:creationId xmlns:a16="http://schemas.microsoft.com/office/drawing/2014/main" id="{F69C984E-BDF1-40A2-8EBB-E3BD47BF3F86}"/>
                </a:ext>
              </a:extLst>
            </p:cNvPr>
            <p:cNvSpPr txBox="1"/>
            <p:nvPr/>
          </p:nvSpPr>
          <p:spPr>
            <a:xfrm>
              <a:off x="5578298" y="2556998"/>
              <a:ext cx="142156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…</a:t>
              </a:r>
            </a:p>
          </p:txBody>
        </p:sp>
      </p:grpSp>
      <p:sp>
        <p:nvSpPr>
          <p:cNvPr id="76" name="Isosceles Triangle 77">
            <a:extLst>
              <a:ext uri="{FF2B5EF4-FFF2-40B4-BE49-F238E27FC236}">
                <a16:creationId xmlns:a16="http://schemas.microsoft.com/office/drawing/2014/main" id="{6DC4134D-0BD4-496A-BD5D-6314BD076010}"/>
              </a:ext>
            </a:extLst>
          </p:cNvPr>
          <p:cNvSpPr/>
          <p:nvPr/>
        </p:nvSpPr>
        <p:spPr>
          <a:xfrm rot="5400000">
            <a:off x="9848136" y="1468218"/>
            <a:ext cx="1097169" cy="1198301"/>
          </a:xfrm>
          <a:prstGeom prst="triangle">
            <a:avLst/>
          </a:prstGeom>
          <a:solidFill>
            <a:srgbClr val="AC5454"/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0">
            <a:extLst>
              <a:ext uri="{FF2B5EF4-FFF2-40B4-BE49-F238E27FC236}">
                <a16:creationId xmlns:a16="http://schemas.microsoft.com/office/drawing/2014/main" id="{0E574A5D-04D3-4A53-81ED-958992FDC8E3}"/>
              </a:ext>
            </a:extLst>
          </p:cNvPr>
          <p:cNvGrpSpPr/>
          <p:nvPr/>
        </p:nvGrpSpPr>
        <p:grpSpPr>
          <a:xfrm>
            <a:off x="8380328" y="2103156"/>
            <a:ext cx="1250656" cy="1097169"/>
            <a:chOff x="4469046" y="-227485"/>
            <a:chExt cx="937661" cy="515983"/>
          </a:xfrm>
          <a:solidFill>
            <a:srgbClr val="AC5454"/>
          </a:solidFill>
        </p:grpSpPr>
        <p:sp>
          <p:nvSpPr>
            <p:cNvPr id="78" name="Isosceles Triangle 71">
              <a:extLst>
                <a:ext uri="{FF2B5EF4-FFF2-40B4-BE49-F238E27FC236}">
                  <a16:creationId xmlns:a16="http://schemas.microsoft.com/office/drawing/2014/main" id="{22A6D05E-F6C6-45ED-B8B4-BEFA2FBDD9FB}"/>
                </a:ext>
              </a:extLst>
            </p:cNvPr>
            <p:cNvSpPr/>
            <p:nvPr/>
          </p:nvSpPr>
          <p:spPr>
            <a:xfrm rot="5400000">
              <a:off x="4699511" y="-418698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9" name="TextBox 72">
              <a:extLst>
                <a:ext uri="{FF2B5EF4-FFF2-40B4-BE49-F238E27FC236}">
                  <a16:creationId xmlns:a16="http://schemas.microsoft.com/office/drawing/2014/main" id="{497E82D2-5EB4-48DB-9CD0-5020B4DA2D2E}"/>
                </a:ext>
              </a:extLst>
            </p:cNvPr>
            <p:cNvSpPr txBox="1"/>
            <p:nvPr/>
          </p:nvSpPr>
          <p:spPr>
            <a:xfrm>
              <a:off x="4469046" y="-48513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Commercial</a:t>
              </a:r>
            </a:p>
            <a:p>
              <a:r>
                <a:rPr lang="en-GB" sz="1400" dirty="0"/>
                <a:t>data</a:t>
              </a:r>
            </a:p>
          </p:txBody>
        </p:sp>
      </p:grpSp>
      <p:grpSp>
        <p:nvGrpSpPr>
          <p:cNvPr id="80" name="Group 67">
            <a:extLst>
              <a:ext uri="{FF2B5EF4-FFF2-40B4-BE49-F238E27FC236}">
                <a16:creationId xmlns:a16="http://schemas.microsoft.com/office/drawing/2014/main" id="{69FF3122-79FE-4F52-BF7A-AB0A9A252AD8}"/>
              </a:ext>
            </a:extLst>
          </p:cNvPr>
          <p:cNvGrpSpPr/>
          <p:nvPr/>
        </p:nvGrpSpPr>
        <p:grpSpPr>
          <a:xfrm>
            <a:off x="7007314" y="3882890"/>
            <a:ext cx="1274352" cy="1097169"/>
            <a:chOff x="3528896" y="946217"/>
            <a:chExt cx="955427" cy="515983"/>
          </a:xfrm>
          <a:solidFill>
            <a:srgbClr val="AC5454"/>
          </a:solidFill>
        </p:grpSpPr>
        <p:sp>
          <p:nvSpPr>
            <p:cNvPr id="81" name="Isosceles Triangle 68">
              <a:extLst>
                <a:ext uri="{FF2B5EF4-FFF2-40B4-BE49-F238E27FC236}">
                  <a16:creationId xmlns:a16="http://schemas.microsoft.com/office/drawing/2014/main" id="{61365551-56B1-4B31-8731-B5087A84D522}"/>
                </a:ext>
              </a:extLst>
            </p:cNvPr>
            <p:cNvSpPr/>
            <p:nvPr/>
          </p:nvSpPr>
          <p:spPr>
            <a:xfrm rot="5400000">
              <a:off x="3777127" y="755004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TextBox 69">
              <a:extLst>
                <a:ext uri="{FF2B5EF4-FFF2-40B4-BE49-F238E27FC236}">
                  <a16:creationId xmlns:a16="http://schemas.microsoft.com/office/drawing/2014/main" id="{703B638B-9414-4E31-8D16-096345C988B2}"/>
                </a:ext>
              </a:extLst>
            </p:cNvPr>
            <p:cNvSpPr txBox="1"/>
            <p:nvPr/>
          </p:nvSpPr>
          <p:spPr>
            <a:xfrm>
              <a:off x="3528896" y="1124600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Check usage rights</a:t>
              </a:r>
            </a:p>
          </p:txBody>
        </p:sp>
      </p:grpSp>
      <p:grpSp>
        <p:nvGrpSpPr>
          <p:cNvPr id="83" name="Group 63">
            <a:extLst>
              <a:ext uri="{FF2B5EF4-FFF2-40B4-BE49-F238E27FC236}">
                <a16:creationId xmlns:a16="http://schemas.microsoft.com/office/drawing/2014/main" id="{39DFDD24-BDE8-4406-8737-2CF9E47D7587}"/>
              </a:ext>
            </a:extLst>
          </p:cNvPr>
          <p:cNvGrpSpPr/>
          <p:nvPr/>
        </p:nvGrpSpPr>
        <p:grpSpPr>
          <a:xfrm>
            <a:off x="7024251" y="2717404"/>
            <a:ext cx="1250652" cy="1097169"/>
            <a:chOff x="3542040" y="734824"/>
            <a:chExt cx="937658" cy="515983"/>
          </a:xfrm>
          <a:solidFill>
            <a:srgbClr val="AC5454"/>
          </a:solidFill>
        </p:grpSpPr>
        <p:sp>
          <p:nvSpPr>
            <p:cNvPr id="84" name="Isosceles Triangle 64">
              <a:extLst>
                <a:ext uri="{FF2B5EF4-FFF2-40B4-BE49-F238E27FC236}">
                  <a16:creationId xmlns:a16="http://schemas.microsoft.com/office/drawing/2014/main" id="{D701900D-BB9A-48A3-B6AB-A7CA9545F20B}"/>
                </a:ext>
              </a:extLst>
            </p:cNvPr>
            <p:cNvSpPr/>
            <p:nvPr/>
          </p:nvSpPr>
          <p:spPr>
            <a:xfrm rot="5400000">
              <a:off x="3772501" y="543611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5" name="TextBox 65">
              <a:extLst>
                <a:ext uri="{FF2B5EF4-FFF2-40B4-BE49-F238E27FC236}">
                  <a16:creationId xmlns:a16="http://schemas.microsoft.com/office/drawing/2014/main" id="{E8F79C82-2EB0-4E85-9E5B-B56BCACD94E6}"/>
                </a:ext>
              </a:extLst>
            </p:cNvPr>
            <p:cNvSpPr txBox="1"/>
            <p:nvPr/>
          </p:nvSpPr>
          <p:spPr>
            <a:xfrm>
              <a:off x="3542040" y="862734"/>
              <a:ext cx="937658" cy="27501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Personal data</a:t>
              </a:r>
            </a:p>
          </p:txBody>
        </p:sp>
      </p:grpSp>
      <p:grpSp>
        <p:nvGrpSpPr>
          <p:cNvPr id="86" name="Group 5">
            <a:extLst>
              <a:ext uri="{FF2B5EF4-FFF2-40B4-BE49-F238E27FC236}">
                <a16:creationId xmlns:a16="http://schemas.microsoft.com/office/drawing/2014/main" id="{1E09AC5C-23E3-4385-89A4-D3CF432D7576}"/>
              </a:ext>
            </a:extLst>
          </p:cNvPr>
          <p:cNvGrpSpPr/>
          <p:nvPr/>
        </p:nvGrpSpPr>
        <p:grpSpPr>
          <a:xfrm>
            <a:off x="7025302" y="1515729"/>
            <a:ext cx="1250652" cy="1097169"/>
            <a:chOff x="3542759" y="506412"/>
            <a:chExt cx="937658" cy="515983"/>
          </a:xfrm>
          <a:solidFill>
            <a:srgbClr val="AC5454"/>
          </a:solidFill>
        </p:grpSpPr>
        <p:sp>
          <p:nvSpPr>
            <p:cNvPr id="87" name="Isosceles Triangle 33">
              <a:extLst>
                <a:ext uri="{FF2B5EF4-FFF2-40B4-BE49-F238E27FC236}">
                  <a16:creationId xmlns:a16="http://schemas.microsoft.com/office/drawing/2014/main" id="{89BF6AD3-9E64-45CD-8231-228FE88A5C25}"/>
                </a:ext>
              </a:extLst>
            </p:cNvPr>
            <p:cNvSpPr/>
            <p:nvPr/>
          </p:nvSpPr>
          <p:spPr>
            <a:xfrm rot="5400000">
              <a:off x="3773220" y="315199"/>
              <a:ext cx="515983" cy="898409"/>
            </a:xfrm>
            <a:prstGeom prst="triangle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8" name="TextBox 35">
              <a:extLst>
                <a:ext uri="{FF2B5EF4-FFF2-40B4-BE49-F238E27FC236}">
                  <a16:creationId xmlns:a16="http://schemas.microsoft.com/office/drawing/2014/main" id="{47E80AA4-1518-473C-A07D-C9CEA99EB89B}"/>
                </a:ext>
              </a:extLst>
            </p:cNvPr>
            <p:cNvSpPr txBox="1"/>
            <p:nvPr/>
          </p:nvSpPr>
          <p:spPr>
            <a:xfrm>
              <a:off x="3542759" y="666897"/>
              <a:ext cx="937658" cy="2460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Confidential data </a:t>
              </a:r>
              <a:endParaRPr lang="en-US" sz="1400" dirty="0"/>
            </a:p>
          </p:txBody>
        </p:sp>
      </p:grpSp>
      <p:sp>
        <p:nvSpPr>
          <p:cNvPr id="89" name="Right Arrow 82">
            <a:extLst>
              <a:ext uri="{FF2B5EF4-FFF2-40B4-BE49-F238E27FC236}">
                <a16:creationId xmlns:a16="http://schemas.microsoft.com/office/drawing/2014/main" id="{821F8064-102D-40E4-969A-2E9164D74362}"/>
              </a:ext>
            </a:extLst>
          </p:cNvPr>
          <p:cNvSpPr/>
          <p:nvPr/>
        </p:nvSpPr>
        <p:spPr>
          <a:xfrm>
            <a:off x="2575756" y="287643"/>
            <a:ext cx="1250432" cy="572228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Actions</a:t>
            </a:r>
          </a:p>
        </p:txBody>
      </p:sp>
      <p:sp>
        <p:nvSpPr>
          <p:cNvPr id="90" name="Right Arrow 93">
            <a:extLst>
              <a:ext uri="{FF2B5EF4-FFF2-40B4-BE49-F238E27FC236}">
                <a16:creationId xmlns:a16="http://schemas.microsoft.com/office/drawing/2014/main" id="{EE275911-E4A4-4CC1-9155-8BE4157F62A1}"/>
              </a:ext>
            </a:extLst>
          </p:cNvPr>
          <p:cNvSpPr/>
          <p:nvPr/>
        </p:nvSpPr>
        <p:spPr>
          <a:xfrm>
            <a:off x="4011797" y="298855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Copy</a:t>
            </a:r>
          </a:p>
        </p:txBody>
      </p:sp>
      <p:sp>
        <p:nvSpPr>
          <p:cNvPr id="91" name="Right Arrow 96">
            <a:extLst>
              <a:ext uri="{FF2B5EF4-FFF2-40B4-BE49-F238E27FC236}">
                <a16:creationId xmlns:a16="http://schemas.microsoft.com/office/drawing/2014/main" id="{59E667D7-2805-432B-933F-2CD5CD651182}"/>
              </a:ext>
            </a:extLst>
          </p:cNvPr>
          <p:cNvSpPr/>
          <p:nvPr/>
        </p:nvSpPr>
        <p:spPr>
          <a:xfrm>
            <a:off x="4010133" y="3815084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Re-use</a:t>
            </a:r>
          </a:p>
        </p:txBody>
      </p:sp>
      <p:sp>
        <p:nvSpPr>
          <p:cNvPr id="92" name="TextBox 72">
            <a:extLst>
              <a:ext uri="{FF2B5EF4-FFF2-40B4-BE49-F238E27FC236}">
                <a16:creationId xmlns:a16="http://schemas.microsoft.com/office/drawing/2014/main" id="{10C4D14A-4EFE-4394-A7FB-89FF45D33243}"/>
              </a:ext>
            </a:extLst>
          </p:cNvPr>
          <p:cNvSpPr txBox="1"/>
          <p:nvPr/>
        </p:nvSpPr>
        <p:spPr>
          <a:xfrm>
            <a:off x="8365814" y="366546"/>
            <a:ext cx="1250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Flags</a:t>
            </a:r>
          </a:p>
        </p:txBody>
      </p:sp>
      <p:grpSp>
        <p:nvGrpSpPr>
          <p:cNvPr id="93" name="Groep 92">
            <a:extLst>
              <a:ext uri="{FF2B5EF4-FFF2-40B4-BE49-F238E27FC236}">
                <a16:creationId xmlns:a16="http://schemas.microsoft.com/office/drawing/2014/main" id="{1DACA85D-E3F6-41C4-93D2-65BB9824B0F7}"/>
              </a:ext>
            </a:extLst>
          </p:cNvPr>
          <p:cNvGrpSpPr/>
          <p:nvPr/>
        </p:nvGrpSpPr>
        <p:grpSpPr>
          <a:xfrm>
            <a:off x="8407606" y="3293243"/>
            <a:ext cx="1296148" cy="1097169"/>
            <a:chOff x="8407606" y="3293243"/>
            <a:chExt cx="1296148" cy="1097169"/>
          </a:xfrm>
        </p:grpSpPr>
        <p:sp>
          <p:nvSpPr>
            <p:cNvPr id="94" name="Isosceles Triangle 74">
              <a:extLst>
                <a:ext uri="{FF2B5EF4-FFF2-40B4-BE49-F238E27FC236}">
                  <a16:creationId xmlns:a16="http://schemas.microsoft.com/office/drawing/2014/main" id="{68601581-C864-49A3-85A5-6D92B6191AA2}"/>
                </a:ext>
              </a:extLst>
            </p:cNvPr>
            <p:cNvSpPr/>
            <p:nvPr/>
          </p:nvSpPr>
          <p:spPr>
            <a:xfrm rot="5400000">
              <a:off x="8507096" y="3242677"/>
              <a:ext cx="1097169" cy="1198301"/>
            </a:xfrm>
            <a:prstGeom prst="triangle">
              <a:avLst/>
            </a:prstGeom>
            <a:solidFill>
              <a:srgbClr val="AC5454"/>
            </a:solidFill>
            <a:ln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TextBox 78">
              <a:extLst>
                <a:ext uri="{FF2B5EF4-FFF2-40B4-BE49-F238E27FC236}">
                  <a16:creationId xmlns:a16="http://schemas.microsoft.com/office/drawing/2014/main" id="{FFBAB35F-D035-48D7-8631-F81DEB809041}"/>
                </a:ext>
              </a:extLst>
            </p:cNvPr>
            <p:cNvSpPr txBox="1"/>
            <p:nvPr/>
          </p:nvSpPr>
          <p:spPr>
            <a:xfrm>
              <a:off x="8407606" y="3682127"/>
              <a:ext cx="12961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400" dirty="0"/>
                <a:t>Closed access</a:t>
              </a:r>
            </a:p>
          </p:txBody>
        </p:sp>
      </p:grpSp>
      <p:sp>
        <p:nvSpPr>
          <p:cNvPr id="96" name="TextBox 80">
            <a:extLst>
              <a:ext uri="{FF2B5EF4-FFF2-40B4-BE49-F238E27FC236}">
                <a16:creationId xmlns:a16="http://schemas.microsoft.com/office/drawing/2014/main" id="{44A71418-0871-4B37-9E04-47CCC16845DE}"/>
              </a:ext>
            </a:extLst>
          </p:cNvPr>
          <p:cNvSpPr txBox="1"/>
          <p:nvPr/>
        </p:nvSpPr>
        <p:spPr>
          <a:xfrm>
            <a:off x="9787713" y="1899243"/>
            <a:ext cx="1296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…</a:t>
            </a:r>
          </a:p>
        </p:txBody>
      </p:sp>
      <p:sp>
        <p:nvSpPr>
          <p:cNvPr id="41" name="Right Arrow 96">
            <a:extLst>
              <a:ext uri="{FF2B5EF4-FFF2-40B4-BE49-F238E27FC236}">
                <a16:creationId xmlns:a16="http://schemas.microsoft.com/office/drawing/2014/main" id="{7418E106-1384-450F-9B63-1292FEF461EB}"/>
              </a:ext>
            </a:extLst>
          </p:cNvPr>
          <p:cNvSpPr/>
          <p:nvPr/>
        </p:nvSpPr>
        <p:spPr>
          <a:xfrm>
            <a:off x="2653298" y="4633107"/>
            <a:ext cx="1172890" cy="674131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38660774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bg1"/>
        </a:solidFill>
        <a:ln>
          <a:solidFill>
            <a:schemeClr val="tx1"/>
          </a:solidFill>
        </a:ln>
      </a:spPr>
      <a:bodyPr wrap="square" rtlCol="0">
        <a:spAutoFit/>
      </a:bodyPr>
      <a:lstStyle>
        <a:defPPr algn="l">
          <a:defRPr sz="12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1171</TotalTime>
  <Words>1679</Words>
  <Application>Microsoft Macintosh PowerPoint</Application>
  <PresentationFormat>Widescreen</PresentationFormat>
  <Paragraphs>259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Abadi Extra Light</vt:lpstr>
      <vt:lpstr>Arial</vt:lpstr>
      <vt:lpstr>Calibri</vt:lpstr>
      <vt:lpstr>Calibri Light</vt:lpstr>
      <vt:lpstr>Kantoorthema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Roséane Cathy Singotani</dc:creator>
  <cp:lastModifiedBy>Sander Senhorst</cp:lastModifiedBy>
  <cp:revision>62</cp:revision>
  <dcterms:created xsi:type="dcterms:W3CDTF">2020-09-21T08:33:40Z</dcterms:created>
  <dcterms:modified xsi:type="dcterms:W3CDTF">2023-05-30T12:32:48Z</dcterms:modified>
</cp:coreProperties>
</file>