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8"/>
  </p:notesMasterIdLst>
  <p:sldIdLst>
    <p:sldId id="256" r:id="rId5"/>
    <p:sldId id="271" r:id="rId6"/>
    <p:sldId id="282" r:id="rId7"/>
    <p:sldId id="303" r:id="rId8"/>
    <p:sldId id="296" r:id="rId9"/>
    <p:sldId id="298" r:id="rId10"/>
    <p:sldId id="299" r:id="rId11"/>
    <p:sldId id="300" r:id="rId12"/>
    <p:sldId id="301" r:id="rId13"/>
    <p:sldId id="302" r:id="rId14"/>
    <p:sldId id="305" r:id="rId15"/>
    <p:sldId id="306" r:id="rId16"/>
    <p:sldId id="307" r:id="rId17"/>
    <p:sldId id="304" r:id="rId18"/>
    <p:sldId id="295" r:id="rId19"/>
    <p:sldId id="308" r:id="rId20"/>
    <p:sldId id="309" r:id="rId21"/>
    <p:sldId id="310" r:id="rId22"/>
    <p:sldId id="311" r:id="rId23"/>
    <p:sldId id="312" r:id="rId24"/>
    <p:sldId id="313" r:id="rId25"/>
    <p:sldId id="293" r:id="rId26"/>
    <p:sldId id="263" r:id="rId27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5768E"/>
    <a:srgbClr val="2EB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FD4443E-F989-4FC4-A0C8-D5A2AF1F390B}" styleName="Dark Style 1 - Accent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152"/>
    <p:restoredTop sz="94696"/>
  </p:normalViewPr>
  <p:slideViewPr>
    <p:cSldViewPr snapToGrid="0">
      <p:cViewPr varScale="1">
        <p:scale>
          <a:sx n="79" d="100"/>
          <a:sy n="79" d="100"/>
        </p:scale>
        <p:origin x="224" y="744"/>
      </p:cViewPr>
      <p:guideLst/>
    </p:cSldViewPr>
  </p:slideViewPr>
  <p:notesTextViewPr>
    <p:cViewPr>
      <p:scale>
        <a:sx n="1" d="1"/>
        <a:sy n="1" d="1"/>
      </p:scale>
      <p:origin x="0" y="-128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2C951C-77CC-2942-A1AA-20187E407A6F}" type="datetimeFigureOut">
              <a:rPr lang="en-NL" smtClean="0"/>
              <a:t>05/04/2022</a:t>
            </a:fld>
            <a:endParaRPr lang="en-N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105B91-B3DE-F742-813F-36AD40D2FF5A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1521905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NL" dirty="0"/>
              <a:t>This is the first tab of the tool. It’s meant to help you understand the 2 European projects that collaboratively brought you this tool.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105B91-B3DE-F742-813F-36AD40D2FF5A}" type="slidenum">
              <a:rPr lang="en-NL" smtClean="0"/>
              <a:t>17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0524147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NL" dirty="0"/>
              <a:t>This is the storyboard tab that you will use as a course design template. This is where you will mainly work throughout modules 2 and 3.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105B91-B3DE-F742-813F-36AD40D2FF5A}" type="slidenum">
              <a:rPr lang="en-NL" smtClean="0"/>
              <a:t>18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8479918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NL" dirty="0"/>
              <a:t>This is a part of the storyboard process and is on the tab marked ‘Course Design template’. This section is a guide for you to plan your course.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105B91-B3DE-F742-813F-36AD40D2FF5A}" type="slidenum">
              <a:rPr lang="en-NL" smtClean="0"/>
              <a:t>19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41410645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NL" dirty="0"/>
              <a:t>This is the tab for the EMBED Course level self-assessment. You will be using this tab throughout the rest of the course and we will break this portion down into 1 dimension per module. During each module, you will complete a poll about 1 of the dimensions from this tab. After you complete that poll, you will be able to </a:t>
            </a:r>
            <a:r>
              <a:rPr lang="en-NL"/>
              <a:t>see your peer’s responses so you can see where you are compared to your peers.</a:t>
            </a:r>
            <a:endParaRPr lang="en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105B91-B3DE-F742-813F-36AD40D2FF5A}" type="slidenum">
              <a:rPr lang="en-NL" smtClean="0"/>
              <a:t>20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2455308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NL" dirty="0"/>
              <a:t>This is the Course Level EMBED Report. After you complete all the modules of this course and your storyboard, you will be able to see where your course ranks in a maturity level.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105B91-B3DE-F742-813F-36AD40D2FF5A}" type="slidenum">
              <a:rPr lang="en-NL" smtClean="0"/>
              <a:t>21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9438845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DE1794B-D39A-46EC-A413-7199E4CFEE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A7919016-1637-44CA-8F92-22B5060BE94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ABF6893-0DAF-460C-9A84-692A31311F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68FD0-53B1-49A7-82F2-7FD7580EDDE2}" type="datetimeFigureOut">
              <a:rPr lang="nl-NL" smtClean="0"/>
              <a:t>05-04-22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5E83657-AF29-4372-A9A4-F72F47C980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13805145-C39F-4CA2-B125-1E85C33BC9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53E9E0-9C2E-4EEF-914B-42ED442F6102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158821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9BE83B7-4FEB-460A-B78F-7E4647E2ED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0DC532F7-9CA1-4FF6-B25B-0AAE9FF4E4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3084958-60A8-4EF0-8EDE-C7BC7DE58C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68FD0-53B1-49A7-82F2-7FD7580EDDE2}" type="datetimeFigureOut">
              <a:rPr lang="nl-NL" smtClean="0"/>
              <a:t>05-04-22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5E7948D-99ED-4968-9CC5-9011EAC822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FF97E80F-3355-4563-B25F-5A2BF2CBFF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53E9E0-9C2E-4EEF-914B-42ED442F6102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722004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47373E72-C553-4BCA-AF5D-8583BEA6736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7D0CEEEC-1087-4FF8-B943-E2EEC4F674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8885A89-990E-4B2C-AC23-DB60E13CF1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68FD0-53B1-49A7-82F2-7FD7580EDDE2}" type="datetimeFigureOut">
              <a:rPr lang="nl-NL" smtClean="0"/>
              <a:t>05-04-22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806F2B65-94A7-4F42-B270-995BD89D75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9DFA270-05A7-4758-98DE-3059C344F8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53E9E0-9C2E-4EEF-914B-42ED442F6102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609789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8A12AB0-3CCA-47E0-9858-6BE7A2E0E3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4ED1842-B52A-4E26-9051-F213C22FC4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B49F6E2-B2E7-4E62-9019-C6BAD25FE0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68FD0-53B1-49A7-82F2-7FD7580EDDE2}" type="datetimeFigureOut">
              <a:rPr lang="nl-NL" smtClean="0"/>
              <a:t>05-04-22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83773CF-7E47-497A-9D2F-35F21DF711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E2D96EA-E819-47D0-B656-799CC71ED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53E9E0-9C2E-4EEF-914B-42ED442F6102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133527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7AE6847-0648-458E-9A22-9289600F5B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7E2C29FA-FCC0-42D3-B9F0-F5519C61EA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63CC7F25-B35B-4553-B0A3-ADD34B577E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68FD0-53B1-49A7-82F2-7FD7580EDDE2}" type="datetimeFigureOut">
              <a:rPr lang="nl-NL" smtClean="0"/>
              <a:t>05-04-22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885B68E2-760C-457E-9DB5-16C310FAB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4122D4E-7493-4F23-8959-71E226D981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53E9E0-9C2E-4EEF-914B-42ED442F6102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844144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9DC954D-73B7-4FF5-BED1-8FCAF7CA64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1175C37-8C51-49CF-AFC9-4EEBCA912E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31C0FA24-F05C-45CA-9C81-8C4398CC2B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1BC2DD81-6DA0-4B11-818D-6FC8A232BB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68FD0-53B1-49A7-82F2-7FD7580EDDE2}" type="datetimeFigureOut">
              <a:rPr lang="nl-NL" smtClean="0"/>
              <a:t>05-04-22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0D0AACD6-60FC-41FA-BB94-12867DBF61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5D33361E-ACF9-42FD-A4C5-76BAC39CEB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53E9E0-9C2E-4EEF-914B-42ED442F6102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371663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0A0E666-792C-49A4-A89D-37171CE379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C898BCE8-E1D7-4D6A-80C1-989014F9E4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8D05F96A-2993-423C-B86F-73B201E3DD0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1E1737FC-9312-4226-8DF9-30BD2C7F0C7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2E4C3888-9C7F-4E20-B204-55D0903F1AB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F1A99A14-88E4-491F-B761-E3FD9367A2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68FD0-53B1-49A7-82F2-7FD7580EDDE2}" type="datetimeFigureOut">
              <a:rPr lang="nl-NL" smtClean="0"/>
              <a:t>05-04-22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D2C2BBE3-A6C4-432D-B768-D863AB498B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58B7D886-3143-447F-810C-781CC54439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53E9E0-9C2E-4EEF-914B-42ED442F6102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491296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FB59AB-A212-453F-AB0B-599707D86C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064400AB-629E-4E6D-9C71-9A9424D5DB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68FD0-53B1-49A7-82F2-7FD7580EDDE2}" type="datetimeFigureOut">
              <a:rPr lang="nl-NL" smtClean="0"/>
              <a:t>05-04-22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0337049B-383A-4224-B4FB-F4725906C2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96355581-A952-4E84-AC85-8F6E4FD357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53E9E0-9C2E-4EEF-914B-42ED442F6102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825548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6D6295A9-57D9-42DB-BE0A-1B86F7184B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68FD0-53B1-49A7-82F2-7FD7580EDDE2}" type="datetimeFigureOut">
              <a:rPr lang="nl-NL" smtClean="0"/>
              <a:t>05-04-22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BE4B1C79-7A82-4158-ACA7-EA941A3DFC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F85191BA-D835-4970-92FF-CDA68A01C8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53E9E0-9C2E-4EEF-914B-42ED442F6102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341816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D022B65-F74C-443D-BF34-7E2E9B47F5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F729018-F678-4C3B-9EE5-5BF9F2179A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9CF0E5D0-12D7-40EC-83DD-9CD6A3E1C9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922B8660-235B-43CA-A1E5-A042D4BEF4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68FD0-53B1-49A7-82F2-7FD7580EDDE2}" type="datetimeFigureOut">
              <a:rPr lang="nl-NL" smtClean="0"/>
              <a:t>05-04-22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6098C1DC-AA80-4D4B-B14B-BC5A9A4514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9910813B-9A74-4F54-AC2E-835AD88718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53E9E0-9C2E-4EEF-914B-42ED442F6102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519897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58B463F-BC65-4DDC-96B6-26A33B7F7E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74988EFB-E5C9-4D78-BA1F-87C84BDDF3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2DFB02A1-2716-44B9-959D-B73D87157A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C5414D6A-5C5D-4F12-B5F0-142BEC2BC2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68FD0-53B1-49A7-82F2-7FD7580EDDE2}" type="datetimeFigureOut">
              <a:rPr lang="nl-NL" smtClean="0"/>
              <a:t>05-04-22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23DF07F2-5C7C-40E9-8CE0-547F4B90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CBF6CA37-D93C-40BF-B6B3-DE8436C627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53E9E0-9C2E-4EEF-914B-42ED442F6102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355991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5498F90B-CA69-41B2-B0AA-907B6A123E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1B98B270-41BC-41F5-A066-3813A9968C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C258FEF-1668-435C-BC14-A9D752852CF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A68FD0-53B1-49A7-82F2-7FD7580EDDE2}" type="datetimeFigureOut">
              <a:rPr lang="nl-NL" smtClean="0"/>
              <a:t>05-04-22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3ACD1FB-329A-41F9-8ACA-2410E7F7D58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EDD2E617-EB4D-49D0-9D0F-A80EB49DAC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53E9E0-9C2E-4EEF-914B-42ED442F6102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5676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studio.onlinecourses.tudelft.nl/course/course-v1:TUDelft+BYEd1+2021_Q3" TargetMode="Externa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0" Type="http://schemas.openxmlformats.org/officeDocument/2006/relationships/image" Target="../media/image24.jpe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>
            <a:extLst>
              <a:ext uri="{FF2B5EF4-FFF2-40B4-BE49-F238E27FC236}">
                <a16:creationId xmlns:a16="http://schemas.microsoft.com/office/drawing/2014/main" id="{BBA93B03-5DE4-4375-8FA8-CDBF64256B0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33581" y="5810503"/>
            <a:ext cx="6667500" cy="619124"/>
          </a:xfrm>
        </p:spPr>
        <p:txBody>
          <a:bodyPr>
            <a:normAutofit/>
          </a:bodyPr>
          <a:lstStyle/>
          <a:p>
            <a:r>
              <a:rPr lang="nl-NL" sz="1800">
                <a:solidFill>
                  <a:srgbClr val="65768E"/>
                </a:solidFill>
              </a:rPr>
              <a:t>CC-BY-SA 4.0</a:t>
            </a:r>
          </a:p>
        </p:txBody>
      </p:sp>
      <p:pic>
        <p:nvPicPr>
          <p:cNvPr id="5" name="Afbeelding 4" descr="Afbeelding met tekst&#10;&#10;Automatisch gegenereerde beschrijving">
            <a:extLst>
              <a:ext uri="{FF2B5EF4-FFF2-40B4-BE49-F238E27FC236}">
                <a16:creationId xmlns:a16="http://schemas.microsoft.com/office/drawing/2014/main" id="{D06C80EF-91C5-444A-94CD-A0A1208060F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798" b="26797"/>
          <a:stretch/>
        </p:blipFill>
        <p:spPr>
          <a:xfrm>
            <a:off x="1583674" y="1155387"/>
            <a:ext cx="9274826" cy="3654738"/>
          </a:xfrm>
          <a:prstGeom prst="rect">
            <a:avLst/>
          </a:prstGeom>
        </p:spPr>
      </p:pic>
      <p:sp>
        <p:nvSpPr>
          <p:cNvPr id="9" name="Ondertitel 2">
            <a:extLst>
              <a:ext uri="{FF2B5EF4-FFF2-40B4-BE49-F238E27FC236}">
                <a16:creationId xmlns:a16="http://schemas.microsoft.com/office/drawing/2014/main" id="{1FD8DA9A-104F-4F06-974B-B21398083C1F}"/>
              </a:ext>
            </a:extLst>
          </p:cNvPr>
          <p:cNvSpPr txBox="1">
            <a:spLocks/>
          </p:cNvSpPr>
          <p:nvPr/>
        </p:nvSpPr>
        <p:spPr>
          <a:xfrm>
            <a:off x="3033581" y="5000752"/>
            <a:ext cx="6667500" cy="6191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b="1" dirty="0" err="1">
                <a:solidFill>
                  <a:srgbClr val="65768E"/>
                </a:solidFill>
              </a:rPr>
              <a:t>www.digitelpro.eadtu.eu</a:t>
            </a:r>
            <a:endParaRPr lang="nl-NL" b="1" dirty="0">
              <a:solidFill>
                <a:srgbClr val="65768E"/>
              </a:solidFill>
            </a:endParaRPr>
          </a:p>
        </p:txBody>
      </p:sp>
      <p:sp>
        <p:nvSpPr>
          <p:cNvPr id="6" name="Ondertitel 2">
            <a:extLst>
              <a:ext uri="{FF2B5EF4-FFF2-40B4-BE49-F238E27FC236}">
                <a16:creationId xmlns:a16="http://schemas.microsoft.com/office/drawing/2014/main" id="{3AD0D52A-E0EA-284B-AA5A-55021F3C5D64}"/>
              </a:ext>
            </a:extLst>
          </p:cNvPr>
          <p:cNvSpPr txBox="1">
            <a:spLocks/>
          </p:cNvSpPr>
          <p:nvPr/>
        </p:nvSpPr>
        <p:spPr>
          <a:xfrm>
            <a:off x="3033581" y="4286315"/>
            <a:ext cx="6667500" cy="61912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4000" b="1" dirty="0" err="1">
                <a:solidFill>
                  <a:schemeClr val="accent5"/>
                </a:solidFill>
              </a:rPr>
              <a:t>Blending</a:t>
            </a:r>
            <a:r>
              <a:rPr lang="nl-NL" sz="4000" b="1" dirty="0">
                <a:solidFill>
                  <a:schemeClr val="accent5"/>
                </a:solidFill>
              </a:rPr>
              <a:t> </a:t>
            </a:r>
            <a:r>
              <a:rPr lang="nl-NL" sz="4000" b="1" dirty="0" err="1">
                <a:solidFill>
                  <a:schemeClr val="accent5"/>
                </a:solidFill>
              </a:rPr>
              <a:t>your</a:t>
            </a:r>
            <a:r>
              <a:rPr lang="nl-NL" sz="4000" b="1" dirty="0">
                <a:solidFill>
                  <a:schemeClr val="accent5"/>
                </a:solidFill>
              </a:rPr>
              <a:t> </a:t>
            </a:r>
            <a:r>
              <a:rPr lang="nl-NL" sz="4000" b="1" dirty="0" err="1">
                <a:solidFill>
                  <a:schemeClr val="accent5"/>
                </a:solidFill>
              </a:rPr>
              <a:t>Education</a:t>
            </a:r>
            <a:endParaRPr lang="nl-NL" sz="4000" b="1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7286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7A7B64EF-01FF-314A-9F41-CE52EF40A3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00150"/>
            <a:ext cx="1219200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3122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BF7B63B-21A5-BF44-9307-E719ABF24B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L" dirty="0"/>
              <a:t>Tool Exploration Results 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9006EB-FB6C-9547-A101-28C34868E98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  <p:pic>
        <p:nvPicPr>
          <p:cNvPr id="19" name="Afbeelding 4" descr="Afbeelding met tekst&#10;&#10;Automatisch gegenereerde beschrijving">
            <a:extLst>
              <a:ext uri="{FF2B5EF4-FFF2-40B4-BE49-F238E27FC236}">
                <a16:creationId xmlns:a16="http://schemas.microsoft.com/office/drawing/2014/main" id="{58B5D3BA-ADF3-774B-B464-7B17BB63064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798" b="38557"/>
          <a:stretch/>
        </p:blipFill>
        <p:spPr>
          <a:xfrm>
            <a:off x="2475298" y="427739"/>
            <a:ext cx="9274826" cy="2563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26396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20839443-F717-3747-9928-82A7B748D9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26499"/>
            <a:ext cx="12192000" cy="3205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51034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C55DEB85-9B2B-2144-8966-EEDB7C15E7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9939" y="0"/>
            <a:ext cx="677212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81515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BF7B63B-21A5-BF44-9307-E719ABF24B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L" dirty="0"/>
              <a:t>Blended Learning Wave 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9006EB-FB6C-9547-A101-28C34868E98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  <p:pic>
        <p:nvPicPr>
          <p:cNvPr id="19" name="Afbeelding 4" descr="Afbeelding met tekst&#10;&#10;Automatisch gegenereerde beschrijving">
            <a:extLst>
              <a:ext uri="{FF2B5EF4-FFF2-40B4-BE49-F238E27FC236}">
                <a16:creationId xmlns:a16="http://schemas.microsoft.com/office/drawing/2014/main" id="{58B5D3BA-ADF3-774B-B464-7B17BB63064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798" b="38557"/>
          <a:stretch/>
        </p:blipFill>
        <p:spPr>
          <a:xfrm>
            <a:off x="2475298" y="427739"/>
            <a:ext cx="9274826" cy="2563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9491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8950AD4C-6AF3-49F8-94E1-DBCAFB3947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tint val="95000"/>
              <a:satMod val="1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Meiryo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D967F3CD-B7D5-4CD4-B546-13C8A8F612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08673" y="0"/>
            <a:ext cx="2486322" cy="6858000"/>
          </a:xfrm>
          <a:custGeom>
            <a:avLst/>
            <a:gdLst>
              <a:gd name="connsiteX0" fmla="*/ 879731 w 2521425"/>
              <a:gd name="connsiteY0" fmla="*/ 0 h 6858000"/>
              <a:gd name="connsiteX1" fmla="*/ 898402 w 2521425"/>
              <a:gd name="connsiteY1" fmla="*/ 0 h 6858000"/>
              <a:gd name="connsiteX2" fmla="*/ 920526 w 2521425"/>
              <a:gd name="connsiteY2" fmla="*/ 14997 h 6858000"/>
              <a:gd name="connsiteX3" fmla="*/ 2521425 w 2521425"/>
              <a:gd name="connsiteY3" fmla="*/ 3621656 h 6858000"/>
              <a:gd name="connsiteX4" fmla="*/ 647075 w 2521425"/>
              <a:gd name="connsiteY4" fmla="*/ 6374814 h 6858000"/>
              <a:gd name="connsiteX5" fmla="*/ 130427 w 2521425"/>
              <a:gd name="connsiteY5" fmla="*/ 6780599 h 6858000"/>
              <a:gd name="connsiteX6" fmla="*/ 18671 w 2521425"/>
              <a:gd name="connsiteY6" fmla="*/ 6858000 h 6858000"/>
              <a:gd name="connsiteX7" fmla="*/ 0 w 2521425"/>
              <a:gd name="connsiteY7" fmla="*/ 6858000 h 6858000"/>
              <a:gd name="connsiteX8" fmla="*/ 111756 w 2521425"/>
              <a:gd name="connsiteY8" fmla="*/ 6780599 h 6858000"/>
              <a:gd name="connsiteX9" fmla="*/ 628404 w 2521425"/>
              <a:gd name="connsiteY9" fmla="*/ 6374814 h 6858000"/>
              <a:gd name="connsiteX10" fmla="*/ 2502754 w 2521425"/>
              <a:gd name="connsiteY10" fmla="*/ 3621656 h 6858000"/>
              <a:gd name="connsiteX11" fmla="*/ 901855 w 2521425"/>
              <a:gd name="connsiteY11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rgbClr val="FFFFF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F9528C64-B611-4A0E-AED3-355EAA4E2D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75235" y="0"/>
            <a:ext cx="2486322" cy="6858000"/>
          </a:xfrm>
          <a:custGeom>
            <a:avLst/>
            <a:gdLst>
              <a:gd name="connsiteX0" fmla="*/ 879731 w 2521425"/>
              <a:gd name="connsiteY0" fmla="*/ 0 h 6858000"/>
              <a:gd name="connsiteX1" fmla="*/ 898402 w 2521425"/>
              <a:gd name="connsiteY1" fmla="*/ 0 h 6858000"/>
              <a:gd name="connsiteX2" fmla="*/ 920526 w 2521425"/>
              <a:gd name="connsiteY2" fmla="*/ 14997 h 6858000"/>
              <a:gd name="connsiteX3" fmla="*/ 2521425 w 2521425"/>
              <a:gd name="connsiteY3" fmla="*/ 3621656 h 6858000"/>
              <a:gd name="connsiteX4" fmla="*/ 647075 w 2521425"/>
              <a:gd name="connsiteY4" fmla="*/ 6374814 h 6858000"/>
              <a:gd name="connsiteX5" fmla="*/ 130427 w 2521425"/>
              <a:gd name="connsiteY5" fmla="*/ 6780599 h 6858000"/>
              <a:gd name="connsiteX6" fmla="*/ 18671 w 2521425"/>
              <a:gd name="connsiteY6" fmla="*/ 6858000 h 6858000"/>
              <a:gd name="connsiteX7" fmla="*/ 0 w 2521425"/>
              <a:gd name="connsiteY7" fmla="*/ 6858000 h 6858000"/>
              <a:gd name="connsiteX8" fmla="*/ 111756 w 2521425"/>
              <a:gd name="connsiteY8" fmla="*/ 6780599 h 6858000"/>
              <a:gd name="connsiteX9" fmla="*/ 628404 w 2521425"/>
              <a:gd name="connsiteY9" fmla="*/ 6374814 h 6858000"/>
              <a:gd name="connsiteX10" fmla="*/ 2502754 w 2521425"/>
              <a:gd name="connsiteY10" fmla="*/ 3621656 h 6858000"/>
              <a:gd name="connsiteX11" fmla="*/ 901855 w 2521425"/>
              <a:gd name="connsiteY11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rgbClr val="FFFFF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pic>
        <p:nvPicPr>
          <p:cNvPr id="5" name="Picture 1" descr="page9image14976544">
            <a:extLst>
              <a:ext uri="{FF2B5EF4-FFF2-40B4-BE49-F238E27FC236}">
                <a16:creationId xmlns:a16="http://schemas.microsoft.com/office/drawing/2014/main" id="{405B4F0A-ABB8-E240-8F32-1DA832BB66A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7" r="7580"/>
          <a:stretch/>
        </p:blipFill>
        <p:spPr bwMode="auto">
          <a:xfrm>
            <a:off x="967853" y="10"/>
            <a:ext cx="10256294" cy="6857990"/>
          </a:xfrm>
          <a:custGeom>
            <a:avLst/>
            <a:gdLst/>
            <a:ahLst/>
            <a:cxnLst/>
            <a:rect l="l" t="t" r="r" b="b"/>
            <a:pathLst>
              <a:path w="10256294" h="6858000">
                <a:moveTo>
                  <a:pt x="1691450" y="0"/>
                </a:moveTo>
                <a:lnTo>
                  <a:pt x="4470259" y="0"/>
                </a:lnTo>
                <a:lnTo>
                  <a:pt x="4542814" y="0"/>
                </a:lnTo>
                <a:lnTo>
                  <a:pt x="5713480" y="0"/>
                </a:lnTo>
                <a:lnTo>
                  <a:pt x="5786036" y="0"/>
                </a:lnTo>
                <a:lnTo>
                  <a:pt x="8564844" y="0"/>
                </a:lnTo>
                <a:lnTo>
                  <a:pt x="8587900" y="14997"/>
                </a:lnTo>
                <a:cubicBezTo>
                  <a:pt x="9658369" y="754641"/>
                  <a:pt x="10256294" y="2093192"/>
                  <a:pt x="10256294" y="3621656"/>
                </a:cubicBezTo>
                <a:cubicBezTo>
                  <a:pt x="10256294" y="4969131"/>
                  <a:pt x="9288413" y="5602839"/>
                  <a:pt x="8302921" y="6374814"/>
                </a:cubicBezTo>
                <a:cubicBezTo>
                  <a:pt x="8123457" y="6515397"/>
                  <a:pt x="7945637" y="6653108"/>
                  <a:pt x="7764491" y="6780599"/>
                </a:cubicBezTo>
                <a:lnTo>
                  <a:pt x="7648023" y="6858000"/>
                </a:lnTo>
                <a:lnTo>
                  <a:pt x="5786036" y="6858000"/>
                </a:lnTo>
                <a:lnTo>
                  <a:pt x="5713480" y="6858000"/>
                </a:lnTo>
                <a:lnTo>
                  <a:pt x="4542814" y="6858000"/>
                </a:lnTo>
                <a:lnTo>
                  <a:pt x="4470259" y="6858000"/>
                </a:lnTo>
                <a:lnTo>
                  <a:pt x="2608272" y="6858000"/>
                </a:lnTo>
                <a:lnTo>
                  <a:pt x="2491804" y="6780599"/>
                </a:lnTo>
                <a:cubicBezTo>
                  <a:pt x="2310658" y="6653108"/>
                  <a:pt x="2132837" y="6515397"/>
                  <a:pt x="1953374" y="6374814"/>
                </a:cubicBezTo>
                <a:cubicBezTo>
                  <a:pt x="967880" y="5602839"/>
                  <a:pt x="0" y="4969131"/>
                  <a:pt x="0" y="3621656"/>
                </a:cubicBezTo>
                <a:cubicBezTo>
                  <a:pt x="0" y="2093192"/>
                  <a:pt x="597925" y="754641"/>
                  <a:pt x="1668394" y="14997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479A80B-8CA9-4EA1-9408-D2A7B0466B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967853" y="0"/>
            <a:ext cx="10256294" cy="6858000"/>
          </a:xfrm>
          <a:custGeom>
            <a:avLst/>
            <a:gdLst>
              <a:gd name="connsiteX0" fmla="*/ 1910015 w 10256294"/>
              <a:gd name="connsiteY0" fmla="*/ 0 h 6858000"/>
              <a:gd name="connsiteX1" fmla="*/ 1691450 w 10256294"/>
              <a:gd name="connsiteY1" fmla="*/ 0 h 6858000"/>
              <a:gd name="connsiteX2" fmla="*/ 1668394 w 10256294"/>
              <a:gd name="connsiteY2" fmla="*/ 14997 h 6858000"/>
              <a:gd name="connsiteX3" fmla="*/ 0 w 10256294"/>
              <a:gd name="connsiteY3" fmla="*/ 3621656 h 6858000"/>
              <a:gd name="connsiteX4" fmla="*/ 1953374 w 10256294"/>
              <a:gd name="connsiteY4" fmla="*/ 6374814 h 6858000"/>
              <a:gd name="connsiteX5" fmla="*/ 2491804 w 10256294"/>
              <a:gd name="connsiteY5" fmla="*/ 6780599 h 6858000"/>
              <a:gd name="connsiteX6" fmla="*/ 2608271 w 10256294"/>
              <a:gd name="connsiteY6" fmla="*/ 6858000 h 6858000"/>
              <a:gd name="connsiteX7" fmla="*/ 2864721 w 10256294"/>
              <a:gd name="connsiteY7" fmla="*/ 6858000 h 6858000"/>
              <a:gd name="connsiteX8" fmla="*/ 2743439 w 10256294"/>
              <a:gd name="connsiteY8" fmla="*/ 6780599 h 6858000"/>
              <a:gd name="connsiteX9" fmla="*/ 2182760 w 10256294"/>
              <a:gd name="connsiteY9" fmla="*/ 6374814 h 6858000"/>
              <a:gd name="connsiteX10" fmla="*/ 148672 w 10256294"/>
              <a:gd name="connsiteY10" fmla="*/ 3621656 h 6858000"/>
              <a:gd name="connsiteX11" fmla="*/ 1886006 w 10256294"/>
              <a:gd name="connsiteY11" fmla="*/ 14997 h 6858000"/>
              <a:gd name="connsiteX12" fmla="*/ 8564844 w 10256294"/>
              <a:gd name="connsiteY12" fmla="*/ 0 h 6858000"/>
              <a:gd name="connsiteX13" fmla="*/ 8346278 w 10256294"/>
              <a:gd name="connsiteY13" fmla="*/ 0 h 6858000"/>
              <a:gd name="connsiteX14" fmla="*/ 8370288 w 10256294"/>
              <a:gd name="connsiteY14" fmla="*/ 14997 h 6858000"/>
              <a:gd name="connsiteX15" fmla="*/ 10107622 w 10256294"/>
              <a:gd name="connsiteY15" fmla="*/ 3621656 h 6858000"/>
              <a:gd name="connsiteX16" fmla="*/ 8073532 w 10256294"/>
              <a:gd name="connsiteY16" fmla="*/ 6374814 h 6858000"/>
              <a:gd name="connsiteX17" fmla="*/ 7512854 w 10256294"/>
              <a:gd name="connsiteY17" fmla="*/ 6780599 h 6858000"/>
              <a:gd name="connsiteX18" fmla="*/ 7391575 w 10256294"/>
              <a:gd name="connsiteY18" fmla="*/ 6858000 h 6858000"/>
              <a:gd name="connsiteX19" fmla="*/ 7648023 w 10256294"/>
              <a:gd name="connsiteY19" fmla="*/ 6858000 h 6858000"/>
              <a:gd name="connsiteX20" fmla="*/ 7764490 w 10256294"/>
              <a:gd name="connsiteY20" fmla="*/ 6780599 h 6858000"/>
              <a:gd name="connsiteX21" fmla="*/ 8302920 w 10256294"/>
              <a:gd name="connsiteY21" fmla="*/ 6374814 h 6858000"/>
              <a:gd name="connsiteX22" fmla="*/ 10256294 w 10256294"/>
              <a:gd name="connsiteY22" fmla="*/ 3621656 h 6858000"/>
              <a:gd name="connsiteX23" fmla="*/ 8587900 w 10256294"/>
              <a:gd name="connsiteY23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0256294" h="6858000">
                <a:moveTo>
                  <a:pt x="1910015" y="0"/>
                </a:moveTo>
                <a:lnTo>
                  <a:pt x="1691450" y="0"/>
                </a:lnTo>
                <a:lnTo>
                  <a:pt x="1668394" y="14997"/>
                </a:lnTo>
                <a:cubicBezTo>
                  <a:pt x="597925" y="754641"/>
                  <a:pt x="0" y="2093192"/>
                  <a:pt x="0" y="3621656"/>
                </a:cubicBezTo>
                <a:cubicBezTo>
                  <a:pt x="0" y="4969131"/>
                  <a:pt x="967880" y="5602839"/>
                  <a:pt x="1953374" y="6374814"/>
                </a:cubicBezTo>
                <a:cubicBezTo>
                  <a:pt x="2132836" y="6515397"/>
                  <a:pt x="2310657" y="6653108"/>
                  <a:pt x="2491804" y="6780599"/>
                </a:cubicBezTo>
                <a:lnTo>
                  <a:pt x="2608271" y="6858000"/>
                </a:lnTo>
                <a:lnTo>
                  <a:pt x="2864721" y="6858000"/>
                </a:lnTo>
                <a:lnTo>
                  <a:pt x="2743439" y="6780599"/>
                </a:lnTo>
                <a:cubicBezTo>
                  <a:pt x="2554808" y="6653108"/>
                  <a:pt x="2369639" y="6515397"/>
                  <a:pt x="2182760" y="6374814"/>
                </a:cubicBezTo>
                <a:cubicBezTo>
                  <a:pt x="1156547" y="5602839"/>
                  <a:pt x="148672" y="4969131"/>
                  <a:pt x="148672" y="3621656"/>
                </a:cubicBezTo>
                <a:cubicBezTo>
                  <a:pt x="148672" y="2093192"/>
                  <a:pt x="771304" y="754641"/>
                  <a:pt x="1886006" y="14997"/>
                </a:cubicBezTo>
                <a:close/>
                <a:moveTo>
                  <a:pt x="8564844" y="0"/>
                </a:moveTo>
                <a:lnTo>
                  <a:pt x="8346278" y="0"/>
                </a:lnTo>
                <a:lnTo>
                  <a:pt x="8370288" y="14997"/>
                </a:lnTo>
                <a:cubicBezTo>
                  <a:pt x="9484990" y="754641"/>
                  <a:pt x="10107622" y="2093192"/>
                  <a:pt x="10107622" y="3621656"/>
                </a:cubicBezTo>
                <a:cubicBezTo>
                  <a:pt x="10107622" y="4969131"/>
                  <a:pt x="9099748" y="5602839"/>
                  <a:pt x="8073532" y="6374814"/>
                </a:cubicBezTo>
                <a:cubicBezTo>
                  <a:pt x="7886654" y="6515397"/>
                  <a:pt x="7701485" y="6653108"/>
                  <a:pt x="7512854" y="6780599"/>
                </a:cubicBezTo>
                <a:lnTo>
                  <a:pt x="7391575" y="6858000"/>
                </a:lnTo>
                <a:lnTo>
                  <a:pt x="7648023" y="6858000"/>
                </a:lnTo>
                <a:lnTo>
                  <a:pt x="7764490" y="6780599"/>
                </a:lnTo>
                <a:cubicBezTo>
                  <a:pt x="7945636" y="6653108"/>
                  <a:pt x="8123457" y="6515397"/>
                  <a:pt x="8302920" y="6374814"/>
                </a:cubicBezTo>
                <a:cubicBezTo>
                  <a:pt x="9288414" y="5602839"/>
                  <a:pt x="10256294" y="4969131"/>
                  <a:pt x="10256294" y="3621656"/>
                </a:cubicBezTo>
                <a:cubicBezTo>
                  <a:pt x="10256294" y="2093192"/>
                  <a:pt x="9658369" y="754641"/>
                  <a:pt x="8587900" y="14997"/>
                </a:cubicBez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91400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BF7B63B-21A5-BF44-9307-E719ABF24B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L" dirty="0"/>
              <a:t>Blended Course Design Tool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9006EB-FB6C-9547-A101-28C34868E98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NL" dirty="0"/>
              <a:t>EMBED Course-Level Self-Assess Tool + Storyboard Template</a:t>
            </a:r>
          </a:p>
        </p:txBody>
      </p:sp>
      <p:pic>
        <p:nvPicPr>
          <p:cNvPr id="19" name="Afbeelding 4" descr="Afbeelding met tekst&#10;&#10;Automatisch gegenereerde beschrijving">
            <a:extLst>
              <a:ext uri="{FF2B5EF4-FFF2-40B4-BE49-F238E27FC236}">
                <a16:creationId xmlns:a16="http://schemas.microsoft.com/office/drawing/2014/main" id="{58B5D3BA-ADF3-774B-B464-7B17BB63064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798" b="38557"/>
          <a:stretch/>
        </p:blipFill>
        <p:spPr>
          <a:xfrm>
            <a:off x="2475298" y="427739"/>
            <a:ext cx="9274826" cy="2563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1107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4E2C3671-A26B-3B47-878C-874F78DD95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503"/>
            <a:ext cx="12192000" cy="6788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9054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Table&#10;&#10;Description automatically generated">
            <a:extLst>
              <a:ext uri="{FF2B5EF4-FFF2-40B4-BE49-F238E27FC236}">
                <a16:creationId xmlns:a16="http://schemas.microsoft.com/office/drawing/2014/main" id="{F9760C4E-42F7-9F4E-805C-68289F8CCC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9950" y="0"/>
            <a:ext cx="79121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43265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Text&#10;&#10;Description automatically generated with low confidence">
            <a:extLst>
              <a:ext uri="{FF2B5EF4-FFF2-40B4-BE49-F238E27FC236}">
                <a16:creationId xmlns:a16="http://schemas.microsoft.com/office/drawing/2014/main" id="{E173A527-5D70-0647-BD63-40F4107194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500" y="679450"/>
            <a:ext cx="6477000" cy="549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8283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FFA93AF8-C31F-4000-97FD-6F75FC31E35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335" b="34677"/>
          <a:stretch/>
        </p:blipFill>
        <p:spPr>
          <a:xfrm>
            <a:off x="7986423" y="134655"/>
            <a:ext cx="3963407" cy="1188519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E537D28B-ADCC-4436-BEC1-3B5A383B3C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2450" y="1122362"/>
            <a:ext cx="3810000" cy="5221287"/>
          </a:xfrm>
          <a:ln>
            <a:solidFill>
              <a:srgbClr val="2EB2FF"/>
            </a:solidFill>
          </a:ln>
        </p:spPr>
        <p:txBody>
          <a:bodyPr anchor="ctr" anchorCtr="0">
            <a:normAutofit/>
          </a:bodyPr>
          <a:lstStyle/>
          <a:p>
            <a:r>
              <a:rPr lang="nl-NL" b="1" dirty="0">
                <a:solidFill>
                  <a:srgbClr val="65768E"/>
                </a:solidFill>
              </a:rPr>
              <a:t>Webinar </a:t>
            </a:r>
            <a:br>
              <a:rPr lang="nl-NL" b="1" dirty="0">
                <a:solidFill>
                  <a:srgbClr val="65768E"/>
                </a:solidFill>
              </a:rPr>
            </a:br>
            <a:r>
              <a:rPr lang="nl-NL" b="1" dirty="0">
                <a:solidFill>
                  <a:srgbClr val="65768E"/>
                </a:solidFill>
              </a:rPr>
              <a:t>Agenda</a:t>
            </a:r>
            <a:endParaRPr lang="nl-NL" dirty="0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7AA7AB28-3F6B-4177-AAA8-BF79324147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10114" y="1225119"/>
            <a:ext cx="6238875" cy="5118530"/>
          </a:xfrm>
        </p:spPr>
        <p:txBody>
          <a:bodyPr>
            <a:normAutofit fontScale="92500" lnSpcReduction="10000"/>
          </a:bodyPr>
          <a:lstStyle/>
          <a:p>
            <a:pPr marL="342900" indent="-342900" algn="l" fontAlgn="base">
              <a:buFont typeface="Arial" panose="020B0604020202020204" pitchFamily="34" charset="0"/>
              <a:buChar char="•"/>
            </a:pPr>
            <a:r>
              <a:rPr lang="en-GB" dirty="0"/>
              <a:t>Review Course Schedule – Modules 0-3 released</a:t>
            </a:r>
          </a:p>
          <a:p>
            <a:pPr marL="342900" indent="-342900" algn="l" fontAlgn="base">
              <a:buFont typeface="Arial" panose="020B0604020202020204" pitchFamily="34" charset="0"/>
              <a:buChar char="•"/>
            </a:pPr>
            <a:r>
              <a:rPr lang="en-GB" dirty="0"/>
              <a:t>Pre-survey results</a:t>
            </a:r>
          </a:p>
          <a:p>
            <a:pPr marL="342900" indent="-342900" algn="l" fontAlgn="base">
              <a:buFont typeface="Arial" panose="020B0604020202020204" pitchFamily="34" charset="0"/>
              <a:buChar char="•"/>
            </a:pPr>
            <a:r>
              <a:rPr lang="en-GB" dirty="0"/>
              <a:t>Tool Exploration Results</a:t>
            </a:r>
          </a:p>
          <a:p>
            <a:pPr marL="342900" indent="-342900" algn="l" fontAlgn="base">
              <a:buFont typeface="Arial" panose="020B0604020202020204" pitchFamily="34" charset="0"/>
              <a:buChar char="•"/>
            </a:pPr>
            <a:r>
              <a:rPr lang="en-GB" dirty="0"/>
              <a:t>How is the course going?</a:t>
            </a:r>
          </a:p>
          <a:p>
            <a:pPr marL="342900" indent="-342900" algn="l" fontAlgn="base">
              <a:buFont typeface="Arial" panose="020B0604020202020204" pitchFamily="34" charset="0"/>
              <a:buChar char="•"/>
            </a:pPr>
            <a:r>
              <a:rPr lang="en-GB" dirty="0"/>
              <a:t>Breakout session: </a:t>
            </a:r>
          </a:p>
          <a:p>
            <a:pPr marL="800100" lvl="1" indent="-342900" algn="l" fontAlgn="base">
              <a:buFont typeface="Arial" panose="020B0604020202020204" pitchFamily="34" charset="0"/>
              <a:buChar char="•"/>
            </a:pPr>
            <a:r>
              <a:rPr lang="en-GB" dirty="0"/>
              <a:t>What you've learned so far</a:t>
            </a:r>
          </a:p>
          <a:p>
            <a:pPr marL="800100" lvl="1" indent="-342900" algn="l" fontAlgn="base">
              <a:buFont typeface="Arial" panose="020B0604020202020204" pitchFamily="34" charset="0"/>
              <a:buChar char="•"/>
            </a:pPr>
            <a:r>
              <a:rPr lang="en-GB" dirty="0"/>
              <a:t>What tools you've explored so far</a:t>
            </a:r>
          </a:p>
          <a:p>
            <a:pPr marL="800100" lvl="1" indent="-342900" algn="l" fontAlgn="base">
              <a:buFont typeface="Arial" panose="020B0604020202020204" pitchFamily="34" charset="0"/>
              <a:buChar char="•"/>
            </a:pPr>
            <a:r>
              <a:rPr lang="en-GB" dirty="0"/>
              <a:t>Discussing if your course is ready to blend</a:t>
            </a:r>
          </a:p>
          <a:p>
            <a:pPr marL="342900" indent="-342900" algn="l" fontAlgn="base">
              <a:buFont typeface="Arial" panose="020B0604020202020204" pitchFamily="34" charset="0"/>
              <a:buChar char="•"/>
            </a:pPr>
            <a:r>
              <a:rPr lang="en-GB" dirty="0"/>
              <a:t>Sharing out</a:t>
            </a:r>
          </a:p>
          <a:p>
            <a:pPr marL="342900" indent="-342900" algn="l" fontAlgn="base">
              <a:buFont typeface="Arial" panose="020B0604020202020204" pitchFamily="34" charset="0"/>
              <a:buChar char="•"/>
            </a:pPr>
            <a:r>
              <a:rPr lang="en-GB" dirty="0"/>
              <a:t>Course Design Template</a:t>
            </a:r>
          </a:p>
          <a:p>
            <a:pPr marL="342900" indent="-342900" algn="l" fontAlgn="base">
              <a:buFont typeface="Arial" panose="020B0604020202020204" pitchFamily="34" charset="0"/>
              <a:buChar char="•"/>
            </a:pPr>
            <a:r>
              <a:rPr lang="en-GB" dirty="0"/>
              <a:t>Your Blended Learning Wave so far</a:t>
            </a:r>
          </a:p>
          <a:p>
            <a:pPr marL="342900" indent="-342900" algn="l" fontAlgn="base">
              <a:buFont typeface="Arial" panose="020B0604020202020204" pitchFamily="34" charset="0"/>
              <a:buChar char="•"/>
            </a:pPr>
            <a:r>
              <a:rPr lang="en-GB" dirty="0"/>
              <a:t>Constructive Alignment</a:t>
            </a:r>
          </a:p>
          <a:p>
            <a:pPr marL="342900" indent="-342900" algn="l" fontAlgn="base">
              <a:buFont typeface="Arial" panose="020B0604020202020204" pitchFamily="34" charset="0"/>
              <a:buChar char="•"/>
            </a:pPr>
            <a:r>
              <a:rPr lang="en-GB" dirty="0"/>
              <a:t>Immediate questions/concerns regarding Blended Learning</a:t>
            </a:r>
            <a:endParaRPr lang="en-NL" sz="1600" dirty="0"/>
          </a:p>
          <a:p>
            <a:pPr marL="457200" indent="-457200" algn="l">
              <a:buFont typeface="Wingdings" panose="05000000000000000000" pitchFamily="2" charset="2"/>
              <a:buChar char="§"/>
            </a:pPr>
            <a:endParaRPr lang="nl-NL" sz="2000" dirty="0">
              <a:solidFill>
                <a:srgbClr val="65768E"/>
              </a:solidFill>
            </a:endParaRPr>
          </a:p>
          <a:p>
            <a:pPr marL="457200" indent="-457200" algn="l">
              <a:buFont typeface="Wingdings" panose="05000000000000000000" pitchFamily="2" charset="2"/>
              <a:buChar char="§"/>
            </a:pPr>
            <a:endParaRPr lang="nl-NL" sz="2000" dirty="0">
              <a:solidFill>
                <a:srgbClr val="65768E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1427191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Text&#10;&#10;Description automatically generated">
            <a:extLst>
              <a:ext uri="{FF2B5EF4-FFF2-40B4-BE49-F238E27FC236}">
                <a16:creationId xmlns:a16="http://schemas.microsoft.com/office/drawing/2014/main" id="{535D9268-2FEC-2F40-9300-22710EBFD1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7309"/>
            <a:ext cx="12192000" cy="6323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7250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Graphical user interface, table&#10;&#10;Description automatically generated">
            <a:extLst>
              <a:ext uri="{FF2B5EF4-FFF2-40B4-BE49-F238E27FC236}">
                <a16:creationId xmlns:a16="http://schemas.microsoft.com/office/drawing/2014/main" id="{D933CD5A-574D-DD4F-B21B-5C6B65636C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214" y="0"/>
            <a:ext cx="108315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979073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BF7B63B-21A5-BF44-9307-E719ABF24B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L" dirty="0"/>
              <a:t>Course Link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9006EB-FB6C-9547-A101-28C34868E98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2" tooltip="https://studio.onlinecourses.tudelft.nl/course/course-v1:TUDelft+BYEd1+2021_Q3"/>
              </a:rPr>
              <a:t>https://studio.onlinecourses.tudelft.nl/course/course-v1:TUDelft+BYEd1+2021_Q3</a:t>
            </a:r>
            <a:endParaRPr lang="en-NL" dirty="0"/>
          </a:p>
        </p:txBody>
      </p:sp>
      <p:pic>
        <p:nvPicPr>
          <p:cNvPr id="19" name="Afbeelding 4" descr="Afbeelding met tekst&#10;&#10;Automatisch gegenereerde beschrijving">
            <a:extLst>
              <a:ext uri="{FF2B5EF4-FFF2-40B4-BE49-F238E27FC236}">
                <a16:creationId xmlns:a16="http://schemas.microsoft.com/office/drawing/2014/main" id="{58B5D3BA-ADF3-774B-B464-7B17BB63064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798" b="38557"/>
          <a:stretch/>
        </p:blipFill>
        <p:spPr>
          <a:xfrm>
            <a:off x="2475298" y="427739"/>
            <a:ext cx="9274826" cy="2563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15808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FFA93AF8-C31F-4000-97FD-6F75FC31E35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335" b="34677"/>
          <a:stretch/>
        </p:blipFill>
        <p:spPr>
          <a:xfrm>
            <a:off x="7986423" y="134655"/>
            <a:ext cx="3963407" cy="1188519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E537D28B-ADCC-4436-BEC1-3B5A383B3C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2450" y="1122362"/>
            <a:ext cx="11112808" cy="5221287"/>
          </a:xfrm>
          <a:ln>
            <a:solidFill>
              <a:srgbClr val="2EB2FF"/>
            </a:solidFill>
          </a:ln>
        </p:spPr>
        <p:txBody>
          <a:bodyPr/>
          <a:lstStyle/>
          <a:p>
            <a:br>
              <a:rPr lang="nl-NL"/>
            </a:br>
            <a:br>
              <a:rPr lang="nl-NL"/>
            </a:br>
            <a:br>
              <a:rPr lang="nl-NL"/>
            </a:br>
            <a:endParaRPr lang="nl-NL"/>
          </a:p>
        </p:txBody>
      </p:sp>
      <p:pic>
        <p:nvPicPr>
          <p:cNvPr id="6" name="Picture 4">
            <a:extLst>
              <a:ext uri="{FF2B5EF4-FFF2-40B4-BE49-F238E27FC236}">
                <a16:creationId xmlns:a16="http://schemas.microsoft.com/office/drawing/2014/main" id="{F8D4904D-3898-4F25-A81F-43F5D66C5E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8185" y="5273674"/>
            <a:ext cx="3057525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88EDDEF3-B582-47B7-9B93-148B6B6D1B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163" y="1695450"/>
            <a:ext cx="2409825" cy="57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id="{5E1DEABD-A474-425A-A102-6FEB022C37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5775" y="1496947"/>
            <a:ext cx="3295650" cy="1179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B8247793-1381-43DA-8232-11CF5ECD5F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1745" y="1562993"/>
            <a:ext cx="2853193" cy="1047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>
            <a:extLst>
              <a:ext uri="{FF2B5EF4-FFF2-40B4-BE49-F238E27FC236}">
                <a16:creationId xmlns:a16="http://schemas.microsoft.com/office/drawing/2014/main" id="{DFCADCFD-9502-4ED6-9FE9-D4D8DC621E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025" y="3459475"/>
            <a:ext cx="4008039" cy="929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>
            <a:extLst>
              <a:ext uri="{FF2B5EF4-FFF2-40B4-BE49-F238E27FC236}">
                <a16:creationId xmlns:a16="http://schemas.microsoft.com/office/drawing/2014/main" id="{B62B80D6-E663-4C38-85D2-F623591322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6581" y="3135703"/>
            <a:ext cx="3248357" cy="1182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>
            <a:extLst>
              <a:ext uri="{FF2B5EF4-FFF2-40B4-BE49-F238E27FC236}">
                <a16:creationId xmlns:a16="http://schemas.microsoft.com/office/drawing/2014/main" id="{8EE85896-55FD-4BEF-86CC-A65E908EE3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5372" y="4888314"/>
            <a:ext cx="2461255" cy="1351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>
            <a:extLst>
              <a:ext uri="{FF2B5EF4-FFF2-40B4-BE49-F238E27FC236}">
                <a16:creationId xmlns:a16="http://schemas.microsoft.com/office/drawing/2014/main" id="{4D5C24B6-6FEA-43A4-9E08-21D9BCAA02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5863" y="4698754"/>
            <a:ext cx="2143125" cy="1440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>
            <a:extLst>
              <a:ext uri="{FF2B5EF4-FFF2-40B4-BE49-F238E27FC236}">
                <a16:creationId xmlns:a16="http://schemas.microsoft.com/office/drawing/2014/main" id="{85A153AE-9CE3-4AE8-A2F1-E3AD2D2E73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3525" y="2998724"/>
            <a:ext cx="1730375" cy="1889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71203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FFA93AF8-C31F-4000-97FD-6F75FC31E35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335" b="34677"/>
          <a:stretch/>
        </p:blipFill>
        <p:spPr>
          <a:xfrm>
            <a:off x="7986423" y="134655"/>
            <a:ext cx="3963407" cy="1188519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E537D28B-ADCC-4436-BEC1-3B5A383B3C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2450" y="1122362"/>
            <a:ext cx="3810000" cy="5221287"/>
          </a:xfrm>
          <a:ln>
            <a:solidFill>
              <a:srgbClr val="2EB2FF"/>
            </a:solidFill>
          </a:ln>
        </p:spPr>
        <p:txBody>
          <a:bodyPr anchor="ctr" anchorCtr="0">
            <a:normAutofit/>
          </a:bodyPr>
          <a:lstStyle/>
          <a:p>
            <a:r>
              <a:rPr lang="nl-NL" b="1" dirty="0">
                <a:solidFill>
                  <a:srgbClr val="65768E"/>
                </a:solidFill>
              </a:rPr>
              <a:t>Webinar </a:t>
            </a:r>
            <a:br>
              <a:rPr lang="nl-NL" b="1" dirty="0">
                <a:solidFill>
                  <a:srgbClr val="65768E"/>
                </a:solidFill>
              </a:rPr>
            </a:br>
            <a:r>
              <a:rPr lang="nl-NL" b="1" dirty="0">
                <a:solidFill>
                  <a:srgbClr val="65768E"/>
                </a:solidFill>
              </a:rPr>
              <a:t>Schedule</a:t>
            </a:r>
            <a:endParaRPr lang="nl-NL" dirty="0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7AA7AB28-3F6B-4177-AAA8-BF79324147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10114" y="1225119"/>
            <a:ext cx="6238875" cy="5118530"/>
          </a:xfrm>
        </p:spPr>
        <p:txBody>
          <a:bodyPr>
            <a:normAutofit fontScale="92500" lnSpcReduction="10000"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Getting started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dirty="0"/>
              <a:t>Webinar 23 March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Is your course ready to be blended?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dirty="0"/>
              <a:t>Webinar 6 April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Plan your course design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dirty="0"/>
              <a:t>Webinar 20 April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Prepare and teach your course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dirty="0"/>
              <a:t>Webinar 11 May </a:t>
            </a:r>
            <a:r>
              <a:rPr lang="en-US" i="1" dirty="0"/>
              <a:t>(guest speaker Mark Brown, IO5)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Build your blended course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dirty="0"/>
              <a:t>Webinar 25 May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Teach your blended course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dirty="0"/>
              <a:t>Webinar 8 June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Evaluate and improve your course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dirty="0"/>
              <a:t>Webinar 22 June</a:t>
            </a:r>
          </a:p>
        </p:txBody>
      </p:sp>
    </p:spTree>
    <p:extLst>
      <p:ext uri="{BB962C8B-B14F-4D97-AF65-F5344CB8AC3E}">
        <p14:creationId xmlns:p14="http://schemas.microsoft.com/office/powerpoint/2010/main" val="28358424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BF7B63B-21A5-BF44-9307-E719ABF24B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L" dirty="0"/>
              <a:t>Pre-survey results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9006EB-FB6C-9547-A101-28C34868E98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  <p:pic>
        <p:nvPicPr>
          <p:cNvPr id="19" name="Afbeelding 4" descr="Afbeelding met tekst&#10;&#10;Automatisch gegenereerde beschrijving">
            <a:extLst>
              <a:ext uri="{FF2B5EF4-FFF2-40B4-BE49-F238E27FC236}">
                <a16:creationId xmlns:a16="http://schemas.microsoft.com/office/drawing/2014/main" id="{58B5D3BA-ADF3-774B-B464-7B17BB63064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798" b="38557"/>
          <a:stretch/>
        </p:blipFill>
        <p:spPr>
          <a:xfrm>
            <a:off x="2475298" y="427739"/>
            <a:ext cx="9274826" cy="2563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62871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Freeform: Shape 69">
            <a:extLst>
              <a:ext uri="{FF2B5EF4-FFF2-40B4-BE49-F238E27FC236}">
                <a16:creationId xmlns:a16="http://schemas.microsoft.com/office/drawing/2014/main" id="{B670DBD5-770C-4383-9F54-5B86E86BD5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10277" y="0"/>
            <a:ext cx="9771446" cy="6858000"/>
          </a:xfrm>
          <a:custGeom>
            <a:avLst/>
            <a:gdLst>
              <a:gd name="connsiteX0" fmla="*/ 1422188 w 9771446"/>
              <a:gd name="connsiteY0" fmla="*/ 0 h 6858000"/>
              <a:gd name="connsiteX1" fmla="*/ 8349258 w 9771446"/>
              <a:gd name="connsiteY1" fmla="*/ 0 h 6858000"/>
              <a:gd name="connsiteX2" fmla="*/ 8502224 w 9771446"/>
              <a:gd name="connsiteY2" fmla="*/ 159673 h 6858000"/>
              <a:gd name="connsiteX3" fmla="*/ 9771446 w 9771446"/>
              <a:gd name="connsiteY3" fmla="*/ 3429001 h 6858000"/>
              <a:gd name="connsiteX4" fmla="*/ 8502224 w 9771446"/>
              <a:gd name="connsiteY4" fmla="*/ 6698330 h 6858000"/>
              <a:gd name="connsiteX5" fmla="*/ 8349260 w 9771446"/>
              <a:gd name="connsiteY5" fmla="*/ 6858000 h 6858000"/>
              <a:gd name="connsiteX6" fmla="*/ 1422186 w 9771446"/>
              <a:gd name="connsiteY6" fmla="*/ 6858000 h 6858000"/>
              <a:gd name="connsiteX7" fmla="*/ 1269223 w 9771446"/>
              <a:gd name="connsiteY7" fmla="*/ 6698330 h 6858000"/>
              <a:gd name="connsiteX8" fmla="*/ 0 w 9771446"/>
              <a:gd name="connsiteY8" fmla="*/ 3429001 h 6858000"/>
              <a:gd name="connsiteX9" fmla="*/ 1269223 w 9771446"/>
              <a:gd name="connsiteY9" fmla="*/ 15967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771446" h="6858000">
                <a:moveTo>
                  <a:pt x="1422188" y="0"/>
                </a:moveTo>
                <a:lnTo>
                  <a:pt x="8349258" y="0"/>
                </a:lnTo>
                <a:lnTo>
                  <a:pt x="8502224" y="159673"/>
                </a:lnTo>
                <a:cubicBezTo>
                  <a:pt x="9290813" y="1023162"/>
                  <a:pt x="9771446" y="2170221"/>
                  <a:pt x="9771446" y="3429001"/>
                </a:cubicBezTo>
                <a:cubicBezTo>
                  <a:pt x="9771446" y="4687781"/>
                  <a:pt x="9290813" y="5834840"/>
                  <a:pt x="8502224" y="6698330"/>
                </a:cubicBezTo>
                <a:lnTo>
                  <a:pt x="8349260" y="6858000"/>
                </a:lnTo>
                <a:lnTo>
                  <a:pt x="1422186" y="6858000"/>
                </a:lnTo>
                <a:lnTo>
                  <a:pt x="1269223" y="6698330"/>
                </a:lnTo>
                <a:cubicBezTo>
                  <a:pt x="480633" y="5834840"/>
                  <a:pt x="0" y="4687781"/>
                  <a:pt x="0" y="3429001"/>
                </a:cubicBezTo>
                <a:cubicBezTo>
                  <a:pt x="0" y="2170221"/>
                  <a:pt x="480633" y="1023162"/>
                  <a:pt x="1269223" y="159673"/>
                </a:cubicBezTo>
                <a:close/>
              </a:path>
            </a:pathLst>
          </a:custGeom>
          <a:solidFill>
            <a:schemeClr val="bg1">
              <a:lumMod val="85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5" name="Picture 4" descr="Chart, bar chart&#10;&#10;Description automatically generated">
            <a:extLst>
              <a:ext uri="{FF2B5EF4-FFF2-40B4-BE49-F238E27FC236}">
                <a16:creationId xmlns:a16="http://schemas.microsoft.com/office/drawing/2014/main" id="{626EA19E-4C05-E144-A613-73A02604E4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488"/>
            <a:ext cx="12192000" cy="6827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55616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94A9AEFE-B0A3-EA41-89AB-6BDBA14DFC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36017"/>
            <a:ext cx="12192000" cy="3385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4399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chart&#10;&#10;Description automatically generated">
            <a:extLst>
              <a:ext uri="{FF2B5EF4-FFF2-40B4-BE49-F238E27FC236}">
                <a16:creationId xmlns:a16="http://schemas.microsoft.com/office/drawing/2014/main" id="{C4F66DEA-DE9E-9A46-B77C-20F8A077F8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1999"/>
            <a:ext cx="12192000" cy="5054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07432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EE297404-6D3F-9046-8363-3A7DA15BEF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92871"/>
            <a:ext cx="12192000" cy="3272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3417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bar chart&#10;&#10;Description automatically generated">
            <a:extLst>
              <a:ext uri="{FF2B5EF4-FFF2-40B4-BE49-F238E27FC236}">
                <a16:creationId xmlns:a16="http://schemas.microsoft.com/office/drawing/2014/main" id="{05458F81-CBF9-E54E-82A8-690B4DB10C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92" y="0"/>
            <a:ext cx="1214101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2619597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79ba3f7-4246-4e04-8d90-aeb874bb0336" xsi:nil="true"/>
    <lcf76f155ced4ddcb4097134ff3c332f xmlns="0fd39b8e-89d9-4b2b-bb8a-2b077af0d656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3D07286777F7C4CBABF97E912B59ED7" ma:contentTypeVersion="15" ma:contentTypeDescription="Een nieuw document maken." ma:contentTypeScope="" ma:versionID="93db82b237d6a39458e84b8c01920246">
  <xsd:schema xmlns:xsd="http://www.w3.org/2001/XMLSchema" xmlns:xs="http://www.w3.org/2001/XMLSchema" xmlns:p="http://schemas.microsoft.com/office/2006/metadata/properties" xmlns:ns2="0fd39b8e-89d9-4b2b-bb8a-2b077af0d656" xmlns:ns3="d79ba3f7-4246-4e04-8d90-aeb874bb0336" targetNamespace="http://schemas.microsoft.com/office/2006/metadata/properties" ma:root="true" ma:fieldsID="c9427b00404d41f23b48e1a78c62e4b3" ns2:_="" ns3:_="">
    <xsd:import namespace="0fd39b8e-89d9-4b2b-bb8a-2b077af0d656"/>
    <xsd:import namespace="d79ba3f7-4246-4e04-8d90-aeb874bb033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d39b8e-89d9-4b2b-bb8a-2b077af0d65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Afbeeldingtags" ma:readOnly="false" ma:fieldId="{5cf76f15-5ced-4ddc-b409-7134ff3c332f}" ma:taxonomyMulti="true" ma:sspId="0d2f2e1c-c095-4710-afda-8e7acdb0334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79ba3f7-4246-4e04-8d90-aeb874bb0336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cd2adf84-e1a0-4505-a498-b11f501283d9}" ma:internalName="TaxCatchAll" ma:showField="CatchAllData" ma:web="d79ba3f7-4246-4e04-8d90-aeb874bb033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0E31163-AECF-4CC4-8E5B-500ED416435C}">
  <ds:schemaRefs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0fd39b8e-89d9-4b2b-bb8a-2b077af0d656"/>
    <ds:schemaRef ds:uri="http://schemas.microsoft.com/office/infopath/2007/PartnerControls"/>
    <ds:schemaRef ds:uri="http://schemas.microsoft.com/office/2006/documentManagement/types"/>
    <ds:schemaRef ds:uri="http://purl.org/dc/dcmitype/"/>
    <ds:schemaRef ds:uri="d79ba3f7-4246-4e04-8d90-aeb874bb0336"/>
    <ds:schemaRef ds:uri="http://www.w3.org/XML/1998/namespace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99A59AD5-4359-468B-BEB8-9C1F9D07AE9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fd39b8e-89d9-4b2b-bb8a-2b077af0d656"/>
    <ds:schemaRef ds:uri="d79ba3f7-4246-4e04-8d90-aeb874bb033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C88F9ED-C105-451E-8B70-191C6717300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722</TotalTime>
  <Words>389</Words>
  <Application>Microsoft Macintosh PowerPoint</Application>
  <PresentationFormat>Widescreen</PresentationFormat>
  <Paragraphs>51</Paragraphs>
  <Slides>23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9" baseType="lpstr">
      <vt:lpstr>Meiryo</vt:lpstr>
      <vt:lpstr>Arial</vt:lpstr>
      <vt:lpstr>Calibri</vt:lpstr>
      <vt:lpstr>Calibri Light</vt:lpstr>
      <vt:lpstr>Wingdings</vt:lpstr>
      <vt:lpstr>Kantoorthema</vt:lpstr>
      <vt:lpstr>PowerPoint Presentation</vt:lpstr>
      <vt:lpstr>Webinar  Agenda</vt:lpstr>
      <vt:lpstr>Webinar  Schedule</vt:lpstr>
      <vt:lpstr>Pre-survey results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Tool Exploration Results </vt:lpstr>
      <vt:lpstr>PowerPoint Presentation</vt:lpstr>
      <vt:lpstr>PowerPoint Presentation</vt:lpstr>
      <vt:lpstr>Blended Learning Wave </vt:lpstr>
      <vt:lpstr>PowerPoint Presentation</vt:lpstr>
      <vt:lpstr>Blended Course Design Tool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Course Link</vt:lpstr>
      <vt:lpstr> 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Beau Nijsten</dc:creator>
  <cp:lastModifiedBy>Naomi Wahls</cp:lastModifiedBy>
  <cp:revision>25</cp:revision>
  <dcterms:created xsi:type="dcterms:W3CDTF">2021-04-23T09:27:10Z</dcterms:created>
  <dcterms:modified xsi:type="dcterms:W3CDTF">2022-04-05T17:50:07Z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0x01010053D07286777F7C4CBABF97E912B59ED7</vt:lpwstr>
  </property>
  <property fmtid="{D5CDD505-2E9C-101B-9397-08002B2CF9AE}" pid="3" name="MediaServiceImageTags">
    <vt:lpwstr/>
  </property>
</Properties>
</file>