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331" r:id="rId3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00"/>
    <p:restoredTop sz="94731"/>
  </p:normalViewPr>
  <p:slideViewPr>
    <p:cSldViewPr snapToGrid="0" snapToObjects="1" showGuides="1">
      <p:cViewPr>
        <p:scale>
          <a:sx n="130" d="100"/>
          <a:sy n="130" d="100"/>
        </p:scale>
        <p:origin x="2216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F9F5D-DAB7-5B49-BF18-2FE6FA1F0674}" type="datetimeFigureOut">
              <a:rPr lang="en-NL" smtClean="0"/>
              <a:t>13/04/2021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A88C5-24D4-F24C-819A-C1730922E67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761727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102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B16B3-B7C3-C340-B503-F431CED16B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804C71-098A-5C47-AB4F-8AB3BE8815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6D218-9935-9B40-A42B-5D6AF9EDF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E86C9-E9B8-1643-9AD0-5D86E2DA8A9B}" type="datetimeFigureOut">
              <a:rPr lang="en-NL" smtClean="0"/>
              <a:t>13/04/2021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7DA81-DFEB-A942-8FC1-306AD73EF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386DC7-2AEE-BC48-AEB5-7BEF0718D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0733-C7E2-D44A-BB42-F44A7F731C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63530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DA87D-49C8-684A-B240-A95F2F85C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CA6E9-3834-EB45-AD3D-ACF39D028E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3ED20C-35AD-CA46-94EB-78C78A2F5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E86C9-E9B8-1643-9AD0-5D86E2DA8A9B}" type="datetimeFigureOut">
              <a:rPr lang="en-NL" smtClean="0"/>
              <a:t>13/04/2021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21E289-1ADF-3346-AB5C-DC2E52934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714234-AB42-BA4C-B6D8-C7D902230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0733-C7E2-D44A-BB42-F44A7F731C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532731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6E89923-B48C-6E43-A030-158630984952}"/>
              </a:ext>
            </a:extLst>
          </p:cNvPr>
          <p:cNvCxnSpPr>
            <a:cxnSpLocks/>
          </p:cNvCxnSpPr>
          <p:nvPr userDrawn="1"/>
        </p:nvCxnSpPr>
        <p:spPr>
          <a:xfrm>
            <a:off x="512384" y="3429000"/>
            <a:ext cx="1116723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5386748-8C9E-1F4D-8DF0-A8BB6190FA03}"/>
              </a:ext>
            </a:extLst>
          </p:cNvPr>
          <p:cNvGrpSpPr/>
          <p:nvPr userDrawn="1"/>
        </p:nvGrpSpPr>
        <p:grpSpPr>
          <a:xfrm>
            <a:off x="267315" y="1251898"/>
            <a:ext cx="776175" cy="4354205"/>
            <a:chOff x="267315" y="1185168"/>
            <a:chExt cx="776175" cy="4354205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A674175-35DB-EB49-BF6F-BE29BEDC195A}"/>
                </a:ext>
              </a:extLst>
            </p:cNvPr>
            <p:cNvGrpSpPr/>
            <p:nvPr userDrawn="1"/>
          </p:nvGrpSpPr>
          <p:grpSpPr>
            <a:xfrm>
              <a:off x="341360" y="4640835"/>
              <a:ext cx="601140" cy="898538"/>
              <a:chOff x="1430464" y="758643"/>
              <a:chExt cx="601140" cy="898538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F467488-6153-E44E-88A8-896821E57BFB}"/>
                  </a:ext>
                </a:extLst>
              </p:cNvPr>
              <p:cNvSpPr txBox="1"/>
              <p:nvPr userDrawn="1"/>
            </p:nvSpPr>
            <p:spPr>
              <a:xfrm>
                <a:off x="1483056" y="1318627"/>
                <a:ext cx="54854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F2F</a:t>
                </a:r>
              </a:p>
            </p:txBody>
          </p:sp>
          <p:pic>
            <p:nvPicPr>
              <p:cNvPr id="16" name="Graphic 15" descr="Users with solid fill">
                <a:extLst>
                  <a:ext uri="{FF2B5EF4-FFF2-40B4-BE49-F238E27FC236}">
                    <a16:creationId xmlns:a16="http://schemas.microsoft.com/office/drawing/2014/main" id="{B27B5576-1A7E-754E-BF16-9BF5ACA20823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430464" y="758643"/>
                <a:ext cx="583200" cy="583200"/>
              </a:xfrm>
              <a:prstGeom prst="rect">
                <a:avLst/>
              </a:prstGeom>
            </p:spPr>
          </p:pic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5F3CECA-1C61-F147-8359-2BCA5F669533}"/>
                </a:ext>
              </a:extLst>
            </p:cNvPr>
            <p:cNvGrpSpPr/>
            <p:nvPr userDrawn="1"/>
          </p:nvGrpSpPr>
          <p:grpSpPr>
            <a:xfrm>
              <a:off x="267315" y="1185168"/>
              <a:ext cx="776175" cy="897593"/>
              <a:chOff x="476318" y="759588"/>
              <a:chExt cx="776175" cy="897593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78ECDAC-0FB2-0243-A959-E8826CB7D830}"/>
                  </a:ext>
                </a:extLst>
              </p:cNvPr>
              <p:cNvSpPr txBox="1"/>
              <p:nvPr userDrawn="1"/>
            </p:nvSpPr>
            <p:spPr>
              <a:xfrm>
                <a:off x="476318" y="1318627"/>
                <a:ext cx="77617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Online</a:t>
                </a:r>
              </a:p>
            </p:txBody>
          </p:sp>
          <p:pic>
            <p:nvPicPr>
              <p:cNvPr id="18" name="Graphic 17" descr="Wireless with solid fill">
                <a:extLst>
                  <a:ext uri="{FF2B5EF4-FFF2-40B4-BE49-F238E27FC236}">
                    <a16:creationId xmlns:a16="http://schemas.microsoft.com/office/drawing/2014/main" id="{C0D4AE0B-8EBE-5B44-8E0A-EA2FC8A873E4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 rot="2700000">
                <a:off x="551307" y="759588"/>
                <a:ext cx="581311" cy="58131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735489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00919-F2A2-034E-BC4C-E1A83B78F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F13CCC-415B-4043-B7ED-DCB8AA2C35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288BCE-D0AC-E54A-8547-800C24F50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E86C9-E9B8-1643-9AD0-5D86E2DA8A9B}" type="datetimeFigureOut">
              <a:rPr lang="en-NL" smtClean="0"/>
              <a:t>13/04/2021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E11E0-0E8F-4648-8955-71F54C773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1030C-FC5D-B34E-BDCA-3723A0A74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0733-C7E2-D44A-BB42-F44A7F731C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577007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09878-6F5A-DA4C-A9E4-23FC788F4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D79E65-3FFB-EB46-AB60-C72CCA2750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AE7131-F33B-D945-83A2-45EB5A3AF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E86C9-E9B8-1643-9AD0-5D86E2DA8A9B}" type="datetimeFigureOut">
              <a:rPr lang="en-NL" smtClean="0"/>
              <a:t>13/04/2021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EE23D-85E6-B142-9C6B-05484FFA9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E84CC1-9278-9C48-8054-1C9F094E0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0733-C7E2-D44A-BB42-F44A7F731C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891420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F93E6-2A90-8048-B02B-B230FD90F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DFA863-40E3-284C-A2E2-46591EC70F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15697C-F15C-B848-B6EF-261194A24D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79094D-0894-8443-90B6-51FD001A3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E86C9-E9B8-1643-9AD0-5D86E2DA8A9B}" type="datetimeFigureOut">
              <a:rPr lang="en-NL" smtClean="0"/>
              <a:t>13/04/2021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FDC95C-3A28-5F45-BC19-306735A22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D8C3B6-EA67-EA44-9A10-5D19C0CE9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0733-C7E2-D44A-BB42-F44A7F731C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458615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A94F0-E9F8-2340-A72C-7819711DB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48CCC6-2C58-9842-8623-E527C23C24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AF970-3BDC-044C-9B5C-47EEF72290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294A02-EE7C-6F4B-AEE1-DADFA4B2E9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F22CE5-F020-3B4C-BDBE-2C3777FD9A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BB98C0-CF66-2044-8F4D-9878A04BF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E86C9-E9B8-1643-9AD0-5D86E2DA8A9B}" type="datetimeFigureOut">
              <a:rPr lang="en-NL" smtClean="0"/>
              <a:t>13/04/2021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C70A7A-7F7B-BC42-A0D5-4C79D0689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540C0F-FE4B-054F-B96B-4150CD980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0733-C7E2-D44A-BB42-F44A7F731C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723941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D0D12-CE9F-6C45-B744-148C0119B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43BE7E-F803-FF49-8344-1F4B690CC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E86C9-E9B8-1643-9AD0-5D86E2DA8A9B}" type="datetimeFigureOut">
              <a:rPr lang="en-NL" smtClean="0"/>
              <a:t>13/04/2021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F12305-491D-7E40-8FB8-D085BF699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A84B78-0D58-1947-B663-96CA1FB4A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0733-C7E2-D44A-BB42-F44A7F731C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011746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4947CB-455C-E94D-BDE2-7D2A3CCF8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E86C9-E9B8-1643-9AD0-5D86E2DA8A9B}" type="datetimeFigureOut">
              <a:rPr lang="en-NL" smtClean="0"/>
              <a:t>13/04/2021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99E6B8-716C-0344-9876-48F3C03AE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4B41AD-1815-5B4E-97D7-69231E541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0733-C7E2-D44A-BB42-F44A7F731C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681161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1ABE2-CCA6-284B-9964-638A9CDE5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62ACC7-C57E-A14A-9CD6-3ECDA8027D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DF5D55-6F69-D249-B25B-85F88466E9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B3331-7A76-4944-B99D-183DAB552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E86C9-E9B8-1643-9AD0-5D86E2DA8A9B}" type="datetimeFigureOut">
              <a:rPr lang="en-NL" smtClean="0"/>
              <a:t>13/04/2021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9E8594-5B39-5A43-8FDB-2B23457E2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5C8C5-B1BA-8F42-AA89-8C1AACFF6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0733-C7E2-D44A-BB42-F44A7F731C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279686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4C72F-468D-C64E-83C4-AAAB6A68F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F36143-FE25-D749-A8D3-B1D45C325B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F0E93B-3558-414B-8E59-FC5C86A8AE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057A4-3B39-914A-9BAA-0DCBD53A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E86C9-E9B8-1643-9AD0-5D86E2DA8A9B}" type="datetimeFigureOut">
              <a:rPr lang="en-NL" smtClean="0"/>
              <a:t>13/04/2021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CD6FC6-DB61-7A4E-BD68-F42524056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F5147C-9921-A842-A520-91E8A50E9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0733-C7E2-D44A-BB42-F44A7F731C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26475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9E86D9-1755-3746-B37D-A2EAE7163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D422B8-C73E-DB46-86A1-61C8DBFEE7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F0492-BC2C-5E42-A466-1AB9AAA256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E86C9-E9B8-1643-9AD0-5D86E2DA8A9B}" type="datetimeFigureOut">
              <a:rPr lang="en-NL" smtClean="0"/>
              <a:t>13/04/2021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5C52F-69E7-7248-99A4-C2D68B02F3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79423A-0817-9241-B1A6-D8B9411D3E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B0733-C7E2-D44A-BB42-F44A7F731C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349671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png"/><Relationship Id="rId11" Type="http://schemas.openxmlformats.org/officeDocument/2006/relationships/image" Target="../media/image15.png"/><Relationship Id="rId5" Type="http://schemas.openxmlformats.org/officeDocument/2006/relationships/image" Target="../media/image7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19" Type="http://schemas.openxmlformats.org/officeDocument/2006/relationships/image" Target="../media/image10.svg"/><Relationship Id="rId4" Type="http://schemas.openxmlformats.org/officeDocument/2006/relationships/image" Target="../media/image6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5B34561B-4164-B44B-8927-EAF560999867}"/>
              </a:ext>
            </a:extLst>
          </p:cNvPr>
          <p:cNvGrpSpPr/>
          <p:nvPr/>
        </p:nvGrpSpPr>
        <p:grpSpPr>
          <a:xfrm>
            <a:off x="1382028" y="322581"/>
            <a:ext cx="1093965" cy="1342543"/>
            <a:chOff x="1844806" y="241416"/>
            <a:chExt cx="820474" cy="100690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5BCAB11-8DDB-0D4C-AD94-B1DA39FDC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7D4ECA4-8AB1-5B4D-9AB2-053AA1C8005E}"/>
                </a:ext>
              </a:extLst>
            </p:cNvPr>
            <p:cNvSpPr txBox="1"/>
            <p:nvPr/>
          </p:nvSpPr>
          <p:spPr>
            <a:xfrm>
              <a:off x="1844806" y="748089"/>
              <a:ext cx="820474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 dirty="0"/>
                <a:t>Watch</a:t>
              </a:r>
            </a:p>
            <a:p>
              <a:pPr algn="ctr"/>
              <a:r>
                <a:rPr lang="en-US" sz="1867" dirty="0"/>
                <a:t>video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5773DF1-2772-3D46-83F1-95F6EA6442C9}"/>
              </a:ext>
            </a:extLst>
          </p:cNvPr>
          <p:cNvGrpSpPr/>
          <p:nvPr/>
        </p:nvGrpSpPr>
        <p:grpSpPr>
          <a:xfrm>
            <a:off x="2232752" y="1238627"/>
            <a:ext cx="1093965" cy="1342543"/>
            <a:chOff x="1844806" y="241416"/>
            <a:chExt cx="820474" cy="100690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0604BF3-C51A-3747-85AC-C72D283C6B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EAC69E3-0E9E-4548-90A4-56ED7ABF6A17}"/>
                </a:ext>
              </a:extLst>
            </p:cNvPr>
            <p:cNvSpPr txBox="1"/>
            <p:nvPr/>
          </p:nvSpPr>
          <p:spPr>
            <a:xfrm>
              <a:off x="1844806" y="748089"/>
              <a:ext cx="820474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 dirty="0"/>
                <a:t>Read</a:t>
              </a:r>
            </a:p>
            <a:p>
              <a:pPr algn="ctr"/>
              <a:r>
                <a:rPr lang="en-US" sz="1867" dirty="0"/>
                <a:t>Chapter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50CA10C-B64C-DE4C-8BBF-61A6E10C82FA}"/>
              </a:ext>
            </a:extLst>
          </p:cNvPr>
          <p:cNvGrpSpPr/>
          <p:nvPr/>
        </p:nvGrpSpPr>
        <p:grpSpPr>
          <a:xfrm>
            <a:off x="2912755" y="3730171"/>
            <a:ext cx="1403260" cy="1342542"/>
            <a:chOff x="1716554" y="241416"/>
            <a:chExt cx="1052445" cy="100690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B89D6E9-9AA7-B14E-AFCC-DE2ECBE0D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94A77EB-EBA3-C74C-B016-ED863F242A2D}"/>
                </a:ext>
              </a:extLst>
            </p:cNvPr>
            <p:cNvSpPr txBox="1"/>
            <p:nvPr/>
          </p:nvSpPr>
          <p:spPr>
            <a:xfrm>
              <a:off x="1716554" y="748089"/>
              <a:ext cx="1052445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/>
                <a:t>Peer Instruction</a:t>
              </a:r>
              <a:endParaRPr lang="en-US" sz="1867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3AC4EC-EE38-8D4E-AD99-7FBCD2973C45}"/>
              </a:ext>
            </a:extLst>
          </p:cNvPr>
          <p:cNvGrpSpPr/>
          <p:nvPr/>
        </p:nvGrpSpPr>
        <p:grpSpPr>
          <a:xfrm>
            <a:off x="4057237" y="4405735"/>
            <a:ext cx="1387723" cy="1055220"/>
            <a:chOff x="1744083" y="241416"/>
            <a:chExt cx="1040792" cy="791415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356D89A-BF0E-0B43-8B34-53BCA28D3E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772944D-A00A-DC4A-8BA7-263E2F59D382}"/>
                </a:ext>
              </a:extLst>
            </p:cNvPr>
            <p:cNvSpPr txBox="1"/>
            <p:nvPr/>
          </p:nvSpPr>
          <p:spPr>
            <a:xfrm>
              <a:off x="1744083" y="748089"/>
              <a:ext cx="1040792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 dirty="0"/>
                <a:t>Clickers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5225D622-31B7-5B42-9673-EDAE769B7D01}"/>
              </a:ext>
            </a:extLst>
          </p:cNvPr>
          <p:cNvSpPr txBox="1"/>
          <p:nvPr/>
        </p:nvSpPr>
        <p:spPr>
          <a:xfrm>
            <a:off x="-1333787" y="0"/>
            <a:ext cx="133378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Instruction: </a:t>
            </a:r>
            <a:r>
              <a:rPr lang="en-NL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 icons from slide 2 and past them on this slide. Y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NL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can also create your own labels (you don’t have to use an icons)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FC1335C-DDF8-BE43-BAB7-3A9186F37CD3}"/>
              </a:ext>
            </a:extLst>
          </p:cNvPr>
          <p:cNvGrpSpPr/>
          <p:nvPr/>
        </p:nvGrpSpPr>
        <p:grpSpPr>
          <a:xfrm>
            <a:off x="4751098" y="4881535"/>
            <a:ext cx="287321" cy="287321"/>
            <a:chOff x="11764109" y="4637471"/>
            <a:chExt cx="287321" cy="287321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1C80F8C-836D-DA4C-8EFA-69E2643C21B3}"/>
                </a:ext>
              </a:extLst>
            </p:cNvPr>
            <p:cNvSpPr/>
            <p:nvPr/>
          </p:nvSpPr>
          <p:spPr>
            <a:xfrm>
              <a:off x="11764109" y="4637471"/>
              <a:ext cx="287321" cy="287321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21" name="Graphic 20" descr="Speech with solid fill">
              <a:extLst>
                <a:ext uri="{FF2B5EF4-FFF2-40B4-BE49-F238E27FC236}">
                  <a16:creationId xmlns:a16="http://schemas.microsoft.com/office/drawing/2014/main" id="{3B7F4F1B-8EF5-DB4C-8DE7-7A6E4F1F3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792801" y="4681794"/>
              <a:ext cx="229936" cy="2299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74729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475992" y="158577"/>
            <a:ext cx="1093965" cy="1342543"/>
            <a:chOff x="1844806" y="241416"/>
            <a:chExt cx="820474" cy="1006906"/>
          </a:xfrm>
        </p:grpSpPr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1844806" y="748089"/>
              <a:ext cx="820474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 dirty="0"/>
                <a:t>Watch</a:t>
              </a:r>
            </a:p>
            <a:p>
              <a:pPr algn="ctr"/>
              <a:r>
                <a:rPr lang="en-US" sz="1867" dirty="0"/>
                <a:t>video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2475993" y="1769204"/>
            <a:ext cx="1093965" cy="1342543"/>
            <a:chOff x="1844806" y="241416"/>
            <a:chExt cx="820474" cy="1006906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70" name="TextBox 69"/>
            <p:cNvSpPr txBox="1"/>
            <p:nvPr/>
          </p:nvSpPr>
          <p:spPr>
            <a:xfrm>
              <a:off x="1844806" y="748089"/>
              <a:ext cx="820474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 dirty="0"/>
                <a:t>Read</a:t>
              </a:r>
            </a:p>
            <a:p>
              <a:pPr algn="ctr"/>
              <a:r>
                <a:rPr lang="en-US" sz="1867" dirty="0"/>
                <a:t>Chapter</a:t>
              </a: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4008897" y="158577"/>
            <a:ext cx="1485276" cy="1342543"/>
            <a:chOff x="1692885" y="241416"/>
            <a:chExt cx="1113956" cy="1006906"/>
          </a:xfrm>
        </p:grpSpPr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79" name="TextBox 78"/>
            <p:cNvSpPr txBox="1"/>
            <p:nvPr/>
          </p:nvSpPr>
          <p:spPr>
            <a:xfrm>
              <a:off x="1692885" y="748089"/>
              <a:ext cx="1113956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/>
                <a:t>Discussion board</a:t>
              </a:r>
              <a:endParaRPr lang="en-US" sz="1867" dirty="0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4224040" y="1769204"/>
            <a:ext cx="1093965" cy="1342543"/>
            <a:chOff x="1844806" y="241416"/>
            <a:chExt cx="820474" cy="1006906"/>
          </a:xfrm>
        </p:grpSpPr>
        <p:pic>
          <p:nvPicPr>
            <p:cNvPr id="81" name="Picture 8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82" name="TextBox 81"/>
            <p:cNvSpPr txBox="1"/>
            <p:nvPr/>
          </p:nvSpPr>
          <p:spPr>
            <a:xfrm>
              <a:off x="1844806" y="748089"/>
              <a:ext cx="820474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 dirty="0"/>
                <a:t>Online</a:t>
              </a:r>
            </a:p>
            <a:p>
              <a:pPr algn="ctr"/>
              <a:r>
                <a:rPr lang="en-US" sz="1867" dirty="0"/>
                <a:t>quiz</a:t>
              </a: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5909006" y="158577"/>
            <a:ext cx="1387723" cy="1342543"/>
            <a:chOff x="1744083" y="241416"/>
            <a:chExt cx="1040792" cy="1006906"/>
          </a:xfrm>
        </p:grpSpPr>
        <p:pic>
          <p:nvPicPr>
            <p:cNvPr id="84" name="Picture 8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85" name="TextBox 84"/>
            <p:cNvSpPr txBox="1"/>
            <p:nvPr/>
          </p:nvSpPr>
          <p:spPr>
            <a:xfrm>
              <a:off x="1744083" y="748089"/>
              <a:ext cx="1040792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 dirty="0"/>
                <a:t>Assign-</a:t>
              </a:r>
              <a:r>
                <a:rPr lang="en-US" sz="1867" dirty="0" err="1"/>
                <a:t>ments</a:t>
              </a:r>
              <a:endParaRPr lang="en-US" sz="1867" dirty="0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909006" y="1761152"/>
            <a:ext cx="1387723" cy="1358645"/>
            <a:chOff x="1734647" y="241416"/>
            <a:chExt cx="1040792" cy="1018984"/>
          </a:xfrm>
        </p:grpSpPr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88" name="TextBox 87"/>
            <p:cNvSpPr txBox="1"/>
            <p:nvPr/>
          </p:nvSpPr>
          <p:spPr>
            <a:xfrm>
              <a:off x="1734647" y="760167"/>
              <a:ext cx="1040792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 dirty="0"/>
                <a:t>Online</a:t>
              </a:r>
            </a:p>
            <a:p>
              <a:pPr algn="ctr"/>
              <a:r>
                <a:rPr lang="en-US" sz="1867" dirty="0"/>
                <a:t>brainstorm</a:t>
              </a: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7793578" y="302205"/>
            <a:ext cx="1387723" cy="1055220"/>
            <a:chOff x="1744083" y="241416"/>
            <a:chExt cx="1040792" cy="791415"/>
          </a:xfrm>
        </p:grpSpPr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91" name="TextBox 90"/>
            <p:cNvSpPr txBox="1"/>
            <p:nvPr/>
          </p:nvSpPr>
          <p:spPr>
            <a:xfrm>
              <a:off x="1744083" y="748089"/>
              <a:ext cx="1040792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 dirty="0"/>
                <a:t>Wiki</a:t>
              </a: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7793579" y="1904780"/>
            <a:ext cx="1387723" cy="1071324"/>
            <a:chOff x="1734647" y="241416"/>
            <a:chExt cx="1040792" cy="803493"/>
          </a:xfrm>
        </p:grpSpPr>
        <p:pic>
          <p:nvPicPr>
            <p:cNvPr id="93" name="Picture 92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94" name="TextBox 93"/>
            <p:cNvSpPr txBox="1"/>
            <p:nvPr/>
          </p:nvSpPr>
          <p:spPr>
            <a:xfrm>
              <a:off x="1734647" y="760167"/>
              <a:ext cx="1040792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 dirty="0"/>
                <a:t>Blog</a:t>
              </a: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9782659" y="158577"/>
            <a:ext cx="1387723" cy="1342543"/>
            <a:chOff x="1744083" y="241416"/>
            <a:chExt cx="1040792" cy="1006906"/>
          </a:xfrm>
        </p:grpSpPr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97" name="TextBox 96"/>
            <p:cNvSpPr txBox="1"/>
            <p:nvPr/>
          </p:nvSpPr>
          <p:spPr>
            <a:xfrm>
              <a:off x="1744083" y="748089"/>
              <a:ext cx="1040792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 dirty="0"/>
                <a:t>Peer</a:t>
              </a:r>
            </a:p>
            <a:p>
              <a:pPr algn="ctr"/>
              <a:r>
                <a:rPr lang="en-US" sz="1867" dirty="0"/>
                <a:t>feedback</a:t>
              </a: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9782662" y="1761152"/>
            <a:ext cx="1387723" cy="1071324"/>
            <a:chOff x="1734647" y="241416"/>
            <a:chExt cx="1040792" cy="803493"/>
          </a:xfrm>
        </p:grpSpPr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100" name="TextBox 99"/>
            <p:cNvSpPr txBox="1"/>
            <p:nvPr/>
          </p:nvSpPr>
          <p:spPr>
            <a:xfrm>
              <a:off x="1734647" y="760167"/>
              <a:ext cx="1040792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 dirty="0"/>
                <a:t>Case study</a:t>
              </a: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2423738" y="3582250"/>
            <a:ext cx="1104319" cy="1342542"/>
            <a:chOff x="1844805" y="241416"/>
            <a:chExt cx="828239" cy="1006906"/>
          </a:xfrm>
        </p:grpSpPr>
        <p:pic>
          <p:nvPicPr>
            <p:cNvPr id="161" name="Picture 160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162" name="TextBox 161"/>
            <p:cNvSpPr txBox="1"/>
            <p:nvPr/>
          </p:nvSpPr>
          <p:spPr>
            <a:xfrm>
              <a:off x="1844805" y="748089"/>
              <a:ext cx="828239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/>
                <a:t>In depth</a:t>
              </a:r>
              <a:endParaRPr lang="en-US" sz="1867" dirty="0"/>
            </a:p>
            <a:p>
              <a:pPr algn="ctr"/>
              <a:r>
                <a:rPr lang="en-US" sz="1867" dirty="0"/>
                <a:t>lecture</a:t>
              </a:r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2252737" y="5192877"/>
            <a:ext cx="1403260" cy="1342542"/>
            <a:chOff x="1716554" y="241416"/>
            <a:chExt cx="1052445" cy="1006906"/>
          </a:xfrm>
        </p:grpSpPr>
        <p:pic>
          <p:nvPicPr>
            <p:cNvPr id="159" name="Picture 15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160" name="TextBox 159"/>
            <p:cNvSpPr txBox="1"/>
            <p:nvPr/>
          </p:nvSpPr>
          <p:spPr>
            <a:xfrm>
              <a:off x="1716554" y="748089"/>
              <a:ext cx="1052445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/>
                <a:t>Peer Instruction</a:t>
              </a:r>
              <a:endParaRPr lang="en-US" sz="1867" dirty="0"/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4024908" y="3582250"/>
            <a:ext cx="1387723" cy="1055220"/>
            <a:chOff x="1744083" y="241416"/>
            <a:chExt cx="1040792" cy="791415"/>
          </a:xfrm>
        </p:grpSpPr>
        <p:pic>
          <p:nvPicPr>
            <p:cNvPr id="157" name="Picture 156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158" name="TextBox 157"/>
            <p:cNvSpPr txBox="1"/>
            <p:nvPr/>
          </p:nvSpPr>
          <p:spPr>
            <a:xfrm>
              <a:off x="1744083" y="748089"/>
              <a:ext cx="1040792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 dirty="0"/>
                <a:t>Lab work</a:t>
              </a: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4171786" y="5192877"/>
            <a:ext cx="1093965" cy="1342542"/>
            <a:chOff x="1844806" y="241416"/>
            <a:chExt cx="820474" cy="1006906"/>
          </a:xfrm>
        </p:grpSpPr>
        <p:pic>
          <p:nvPicPr>
            <p:cNvPr id="155" name="Picture 154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156" name="TextBox 155"/>
            <p:cNvSpPr txBox="1"/>
            <p:nvPr/>
          </p:nvSpPr>
          <p:spPr>
            <a:xfrm>
              <a:off x="1844806" y="748089"/>
              <a:ext cx="820474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 dirty="0"/>
                <a:t>Guest lecture</a:t>
              </a:r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5856753" y="3582250"/>
            <a:ext cx="1387723" cy="1342542"/>
            <a:chOff x="1744083" y="241416"/>
            <a:chExt cx="1040792" cy="1006906"/>
          </a:xfrm>
        </p:grpSpPr>
        <p:pic>
          <p:nvPicPr>
            <p:cNvPr id="153" name="Picture 15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154" name="TextBox 153"/>
            <p:cNvSpPr txBox="1"/>
            <p:nvPr/>
          </p:nvSpPr>
          <p:spPr>
            <a:xfrm>
              <a:off x="1744083" y="748089"/>
              <a:ext cx="1040792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 dirty="0"/>
                <a:t>Problem solving</a:t>
              </a: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5856753" y="5184825"/>
            <a:ext cx="1387723" cy="1071324"/>
            <a:chOff x="1734647" y="241416"/>
            <a:chExt cx="1040792" cy="803493"/>
          </a:xfrm>
        </p:grpSpPr>
        <p:pic>
          <p:nvPicPr>
            <p:cNvPr id="151" name="Picture 150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152" name="TextBox 151"/>
            <p:cNvSpPr txBox="1"/>
            <p:nvPr/>
          </p:nvSpPr>
          <p:spPr>
            <a:xfrm>
              <a:off x="1734647" y="760167"/>
              <a:ext cx="1040792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 dirty="0"/>
                <a:t>Excursion</a:t>
              </a: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7741325" y="3725878"/>
            <a:ext cx="1387723" cy="1055220"/>
            <a:chOff x="1744083" y="241416"/>
            <a:chExt cx="1040792" cy="791415"/>
          </a:xfrm>
        </p:grpSpPr>
        <p:pic>
          <p:nvPicPr>
            <p:cNvPr id="149" name="Picture 14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150" name="TextBox 149"/>
            <p:cNvSpPr txBox="1"/>
            <p:nvPr/>
          </p:nvSpPr>
          <p:spPr>
            <a:xfrm>
              <a:off x="1744083" y="748089"/>
              <a:ext cx="1040792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 dirty="0"/>
                <a:t>Clickers</a:t>
              </a:r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7741325" y="5189114"/>
            <a:ext cx="1387723" cy="1358646"/>
            <a:chOff x="1734647" y="136912"/>
            <a:chExt cx="1040792" cy="1018984"/>
          </a:xfrm>
        </p:grpSpPr>
        <p:pic>
          <p:nvPicPr>
            <p:cNvPr id="147" name="Picture 146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171" y="136912"/>
              <a:ext cx="639745" cy="639745"/>
            </a:xfrm>
            <a:prstGeom prst="rect">
              <a:avLst/>
            </a:prstGeom>
          </p:spPr>
        </p:pic>
        <p:sp>
          <p:nvSpPr>
            <p:cNvPr id="148" name="TextBox 147"/>
            <p:cNvSpPr txBox="1"/>
            <p:nvPr/>
          </p:nvSpPr>
          <p:spPr>
            <a:xfrm>
              <a:off x="1734647" y="655663"/>
              <a:ext cx="1040792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 dirty="0"/>
                <a:t>Difficult exercises</a:t>
              </a: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9530765" y="3582250"/>
            <a:ext cx="1686125" cy="1342542"/>
            <a:chOff x="1594355" y="241416"/>
            <a:chExt cx="1264594" cy="1006906"/>
          </a:xfrm>
        </p:grpSpPr>
        <p:pic>
          <p:nvPicPr>
            <p:cNvPr id="145" name="Picture 144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146" name="TextBox 145"/>
            <p:cNvSpPr txBox="1"/>
            <p:nvPr/>
          </p:nvSpPr>
          <p:spPr>
            <a:xfrm>
              <a:off x="1594355" y="748089"/>
              <a:ext cx="1264594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/>
                <a:t>Student presentations</a:t>
              </a:r>
              <a:endParaRPr lang="en-US" sz="1867" dirty="0"/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9678149" y="5184825"/>
            <a:ext cx="1492228" cy="1075614"/>
            <a:chOff x="1695457" y="241416"/>
            <a:chExt cx="1119171" cy="806710"/>
          </a:xfrm>
        </p:grpSpPr>
        <p:pic>
          <p:nvPicPr>
            <p:cNvPr id="143" name="Picture 14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171" y="241416"/>
              <a:ext cx="639745" cy="639745"/>
            </a:xfrm>
            <a:prstGeom prst="rect">
              <a:avLst/>
            </a:prstGeom>
          </p:spPr>
        </p:pic>
        <p:sp>
          <p:nvSpPr>
            <p:cNvPr id="144" name="TextBox 143"/>
            <p:cNvSpPr txBox="1"/>
            <p:nvPr/>
          </p:nvSpPr>
          <p:spPr>
            <a:xfrm>
              <a:off x="1695457" y="763384"/>
              <a:ext cx="1119171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/>
                <a:t>Discussion</a:t>
              </a:r>
              <a:endParaRPr lang="en-US" sz="1867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538D0F72-C806-0F4B-93E7-36B68761DD51}"/>
              </a:ext>
            </a:extLst>
          </p:cNvPr>
          <p:cNvGrpSpPr/>
          <p:nvPr/>
        </p:nvGrpSpPr>
        <p:grpSpPr>
          <a:xfrm>
            <a:off x="12739269" y="587134"/>
            <a:ext cx="287321" cy="287321"/>
            <a:chOff x="11764109" y="4637471"/>
            <a:chExt cx="287321" cy="287321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97AB9195-FC90-6E4F-9F5D-D76336327D6F}"/>
                </a:ext>
              </a:extLst>
            </p:cNvPr>
            <p:cNvSpPr/>
            <p:nvPr/>
          </p:nvSpPr>
          <p:spPr>
            <a:xfrm>
              <a:off x="11764109" y="4637471"/>
              <a:ext cx="287321" cy="287321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3" name="Graphic 2" descr="Speech with solid fill">
              <a:extLst>
                <a:ext uri="{FF2B5EF4-FFF2-40B4-BE49-F238E27FC236}">
                  <a16:creationId xmlns:a16="http://schemas.microsoft.com/office/drawing/2014/main" id="{897FA6F1-CC35-9643-A033-1EFFC3F7EFF1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11792801" y="4681794"/>
              <a:ext cx="229936" cy="229936"/>
            </a:xfrm>
            <a:prstGeom prst="rect">
              <a:avLst/>
            </a:prstGeom>
          </p:spPr>
        </p:pic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2587D09-18D5-5E47-8FFA-096D2E3AADD2}"/>
              </a:ext>
            </a:extLst>
          </p:cNvPr>
          <p:cNvSpPr txBox="1"/>
          <p:nvPr/>
        </p:nvSpPr>
        <p:spPr>
          <a:xfrm>
            <a:off x="-1333787" y="0"/>
            <a:ext cx="133378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Instruction: </a:t>
            </a:r>
            <a:r>
              <a:rPr lang="en-NL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 icons from slide 2 and past them on this slide. Y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NL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can also create your own labels (you don’t have to use an icons)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60B80B9-EAD8-5647-B2FA-06966E7DE0A1}"/>
              </a:ext>
            </a:extLst>
          </p:cNvPr>
          <p:cNvGrpSpPr/>
          <p:nvPr/>
        </p:nvGrpSpPr>
        <p:grpSpPr>
          <a:xfrm>
            <a:off x="12739269" y="918778"/>
            <a:ext cx="287321" cy="287321"/>
            <a:chOff x="11764109" y="4637471"/>
            <a:chExt cx="287321" cy="287321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727D2917-ABC4-3040-92BB-3D8ED3C9A5B1}"/>
                </a:ext>
              </a:extLst>
            </p:cNvPr>
            <p:cNvSpPr/>
            <p:nvPr/>
          </p:nvSpPr>
          <p:spPr>
            <a:xfrm>
              <a:off x="11764109" y="4637471"/>
              <a:ext cx="287321" cy="287321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72" name="Graphic 71" descr="Speech with solid fill">
              <a:extLst>
                <a:ext uri="{FF2B5EF4-FFF2-40B4-BE49-F238E27FC236}">
                  <a16:creationId xmlns:a16="http://schemas.microsoft.com/office/drawing/2014/main" id="{7300EFD6-3E3F-6347-B170-95CBF963E5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11792801" y="4681794"/>
              <a:ext cx="229936" cy="229936"/>
            </a:xfrm>
            <a:prstGeom prst="rect">
              <a:avLst/>
            </a:prstGeom>
          </p:spPr>
        </p:pic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DA910F2-7491-D14A-9996-39006A14BE3A}"/>
              </a:ext>
            </a:extLst>
          </p:cNvPr>
          <p:cNvGrpSpPr/>
          <p:nvPr/>
        </p:nvGrpSpPr>
        <p:grpSpPr>
          <a:xfrm>
            <a:off x="13055282" y="588776"/>
            <a:ext cx="287321" cy="287321"/>
            <a:chOff x="11764109" y="4637471"/>
            <a:chExt cx="287321" cy="287321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7D7466DB-7790-9D44-BD8C-9A84ADCEC932}"/>
                </a:ext>
              </a:extLst>
            </p:cNvPr>
            <p:cNvSpPr/>
            <p:nvPr/>
          </p:nvSpPr>
          <p:spPr>
            <a:xfrm>
              <a:off x="11764109" y="4637471"/>
              <a:ext cx="287321" cy="287321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75" name="Graphic 74" descr="Speech with solid fill">
              <a:extLst>
                <a:ext uri="{FF2B5EF4-FFF2-40B4-BE49-F238E27FC236}">
                  <a16:creationId xmlns:a16="http://schemas.microsoft.com/office/drawing/2014/main" id="{76147CEA-2F20-594C-9E27-6C11CEFB40EC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11792801" y="4681794"/>
              <a:ext cx="229936" cy="229936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7C77B247-B3C4-BC46-8E9A-479656DEF2E6}"/>
              </a:ext>
            </a:extLst>
          </p:cNvPr>
          <p:cNvGrpSpPr/>
          <p:nvPr/>
        </p:nvGrpSpPr>
        <p:grpSpPr>
          <a:xfrm>
            <a:off x="13055282" y="934408"/>
            <a:ext cx="287321" cy="287321"/>
            <a:chOff x="11764109" y="4637471"/>
            <a:chExt cx="287321" cy="287321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89B538CE-D299-F442-BC7C-619AA21DDEB6}"/>
                </a:ext>
              </a:extLst>
            </p:cNvPr>
            <p:cNvSpPr/>
            <p:nvPr/>
          </p:nvSpPr>
          <p:spPr>
            <a:xfrm>
              <a:off x="11764109" y="4637471"/>
              <a:ext cx="287321" cy="287321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102" name="Graphic 101" descr="Speech with solid fill">
              <a:extLst>
                <a:ext uri="{FF2B5EF4-FFF2-40B4-BE49-F238E27FC236}">
                  <a16:creationId xmlns:a16="http://schemas.microsoft.com/office/drawing/2014/main" id="{D265B2CD-DC0A-644A-91AC-6D96FA4BB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11792801" y="4681794"/>
              <a:ext cx="229936" cy="229936"/>
            </a:xfrm>
            <a:prstGeom prst="rect">
              <a:avLst/>
            </a:prstGeom>
          </p:spPr>
        </p:pic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74E81DAC-EC3B-9B41-973B-DE948142CFDC}"/>
              </a:ext>
            </a:extLst>
          </p:cNvPr>
          <p:cNvSpPr txBox="1"/>
          <p:nvPr/>
        </p:nvSpPr>
        <p:spPr>
          <a:xfrm>
            <a:off x="12647016" y="-103033"/>
            <a:ext cx="1333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 coins:</a:t>
            </a:r>
            <a:endParaRPr lang="en-NL" sz="1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747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U Delft">
      <a:dk1>
        <a:srgbClr val="000000"/>
      </a:dk1>
      <a:lt1>
        <a:srgbClr val="FFFFFF"/>
      </a:lt1>
      <a:dk2>
        <a:srgbClr val="00A6D6"/>
      </a:dk2>
      <a:lt2>
        <a:srgbClr val="FFFFFF"/>
      </a:lt2>
      <a:accent1>
        <a:srgbClr val="A5CA1A"/>
      </a:accent1>
      <a:accent2>
        <a:srgbClr val="E21A1A"/>
      </a:accent2>
      <a:accent3>
        <a:srgbClr val="6D177F"/>
      </a:accent3>
      <a:accent4>
        <a:srgbClr val="E64616"/>
      </a:accent4>
      <a:accent5>
        <a:srgbClr val="008891"/>
      </a:accent5>
      <a:accent6>
        <a:srgbClr val="6B8689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110</Words>
  <Application>Microsoft Macintosh PowerPoint</Application>
  <PresentationFormat>Widescreen</PresentationFormat>
  <Paragraphs>36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Wiebe Dijkstra</dc:creator>
  <cp:lastModifiedBy>Wiebe Pieter Dijkstra</cp:lastModifiedBy>
  <cp:revision>2</cp:revision>
  <dcterms:created xsi:type="dcterms:W3CDTF">2021-01-12T16:27:09Z</dcterms:created>
  <dcterms:modified xsi:type="dcterms:W3CDTF">2021-04-13T07:38:54Z</dcterms:modified>
</cp:coreProperties>
</file>