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85" r:id="rId3"/>
  </p:sldMasterIdLst>
  <p:notesMasterIdLst>
    <p:notesMasterId r:id="rId63"/>
  </p:notesMasterIdLst>
  <p:handoutMasterIdLst>
    <p:handoutMasterId r:id="rId64"/>
  </p:handoutMasterIdLst>
  <p:sldIdLst>
    <p:sldId id="634" r:id="rId4"/>
    <p:sldId id="648" r:id="rId5"/>
    <p:sldId id="749" r:id="rId6"/>
    <p:sldId id="682" r:id="rId7"/>
    <p:sldId id="639" r:id="rId8"/>
    <p:sldId id="640" r:id="rId9"/>
    <p:sldId id="755" r:id="rId10"/>
    <p:sldId id="756" r:id="rId11"/>
    <p:sldId id="757" r:id="rId12"/>
    <p:sldId id="750" r:id="rId13"/>
    <p:sldId id="697" r:id="rId14"/>
    <p:sldId id="699" r:id="rId15"/>
    <p:sldId id="698" r:id="rId16"/>
    <p:sldId id="701" r:id="rId17"/>
    <p:sldId id="702" r:id="rId18"/>
    <p:sldId id="758" r:id="rId19"/>
    <p:sldId id="759" r:id="rId20"/>
    <p:sldId id="719" r:id="rId21"/>
    <p:sldId id="720" r:id="rId22"/>
    <p:sldId id="662" r:id="rId23"/>
    <p:sldId id="722" r:id="rId24"/>
    <p:sldId id="723" r:id="rId25"/>
    <p:sldId id="724" r:id="rId26"/>
    <p:sldId id="725" r:id="rId27"/>
    <p:sldId id="726" r:id="rId28"/>
    <p:sldId id="728" r:id="rId29"/>
    <p:sldId id="657" r:id="rId30"/>
    <p:sldId id="729" r:id="rId31"/>
    <p:sldId id="730" r:id="rId32"/>
    <p:sldId id="731" r:id="rId33"/>
    <p:sldId id="732" r:id="rId34"/>
    <p:sldId id="733" r:id="rId35"/>
    <p:sldId id="734" r:id="rId36"/>
    <p:sldId id="735" r:id="rId37"/>
    <p:sldId id="711" r:id="rId38"/>
    <p:sldId id="736" r:id="rId39"/>
    <p:sldId id="737" r:id="rId40"/>
    <p:sldId id="738" r:id="rId41"/>
    <p:sldId id="716" r:id="rId42"/>
    <p:sldId id="739" r:id="rId43"/>
    <p:sldId id="740" r:id="rId44"/>
    <p:sldId id="703" r:id="rId45"/>
    <p:sldId id="704" r:id="rId46"/>
    <p:sldId id="754" r:id="rId47"/>
    <p:sldId id="649" r:id="rId48"/>
    <p:sldId id="752" r:id="rId49"/>
    <p:sldId id="753" r:id="rId50"/>
    <p:sldId id="721" r:id="rId51"/>
    <p:sldId id="684" r:id="rId52"/>
    <p:sldId id="686" r:id="rId53"/>
    <p:sldId id="687" r:id="rId54"/>
    <p:sldId id="689" r:id="rId55"/>
    <p:sldId id="690" r:id="rId56"/>
    <p:sldId id="678" r:id="rId57"/>
    <p:sldId id="691" r:id="rId58"/>
    <p:sldId id="692" r:id="rId59"/>
    <p:sldId id="718" r:id="rId60"/>
    <p:sldId id="748" r:id="rId61"/>
    <p:sldId id="760" r:id="rId62"/>
  </p:sldIdLst>
  <p:sldSz cx="9144000" cy="6858000" type="screen4x3"/>
  <p:notesSz cx="6810375" cy="9942513"/>
  <p:defaultTextStyle>
    <a:defPPr>
      <a:defRPr lang="en-US"/>
    </a:defPPr>
    <a:lvl1pPr algn="l" rtl="0" fontAlgn="base">
      <a:spcBef>
        <a:spcPct val="0"/>
      </a:spcBef>
      <a:spcAft>
        <a:spcPct val="0"/>
      </a:spcAft>
      <a:defRPr kern="1200">
        <a:solidFill>
          <a:schemeClr val="tx1"/>
        </a:solidFill>
        <a:latin typeface="Calibri"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mn-cs"/>
      </a:defRPr>
    </a:lvl2pPr>
    <a:lvl3pPr marL="914400" algn="l" rtl="0" fontAlgn="base">
      <a:spcBef>
        <a:spcPct val="0"/>
      </a:spcBef>
      <a:spcAft>
        <a:spcPct val="0"/>
      </a:spcAft>
      <a:defRPr kern="1200">
        <a:solidFill>
          <a:schemeClr val="tx1"/>
        </a:solidFill>
        <a:latin typeface="Calibri" pitchFamily="34" charset="0"/>
        <a:ea typeface="+mn-ea"/>
        <a:cs typeface="+mn-cs"/>
      </a:defRPr>
    </a:lvl3pPr>
    <a:lvl4pPr marL="1371600" algn="l" rtl="0" fontAlgn="base">
      <a:spcBef>
        <a:spcPct val="0"/>
      </a:spcBef>
      <a:spcAft>
        <a:spcPct val="0"/>
      </a:spcAft>
      <a:defRPr kern="1200">
        <a:solidFill>
          <a:schemeClr val="tx1"/>
        </a:solidFill>
        <a:latin typeface="Calibri" pitchFamily="34" charset="0"/>
        <a:ea typeface="+mn-ea"/>
        <a:cs typeface="+mn-cs"/>
      </a:defRPr>
    </a:lvl4pPr>
    <a:lvl5pPr marL="1828800" algn="l" rtl="0" fontAlgn="base">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00CC00"/>
    <a:srgbClr val="CC3300"/>
    <a:srgbClr val="FFCC00"/>
    <a:srgbClr val="FFFF00"/>
    <a:srgbClr val="FF0000"/>
    <a:srgbClr val="CC0099"/>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116" autoAdjust="0"/>
  </p:normalViewPr>
  <p:slideViewPr>
    <p:cSldViewPr>
      <p:cViewPr varScale="1">
        <p:scale>
          <a:sx n="98" d="100"/>
          <a:sy n="98" d="100"/>
        </p:scale>
        <p:origin x="1974"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12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951" cy="497047"/>
          </a:xfrm>
          <a:prstGeom prst="rect">
            <a:avLst/>
          </a:prstGeom>
        </p:spPr>
        <p:txBody>
          <a:bodyPr vert="horz" lIns="91467" tIns="45734" rIns="91467" bIns="45734" rtlCol="0"/>
          <a:lstStyle>
            <a:lvl1pPr algn="l">
              <a:defRPr sz="1200"/>
            </a:lvl1pPr>
          </a:lstStyle>
          <a:p>
            <a:endParaRPr lang="nl-NL"/>
          </a:p>
        </p:txBody>
      </p:sp>
      <p:sp>
        <p:nvSpPr>
          <p:cNvPr id="3" name="Date Placeholder 2"/>
          <p:cNvSpPr>
            <a:spLocks noGrp="1"/>
          </p:cNvSpPr>
          <p:nvPr>
            <p:ph type="dt" sz="quarter" idx="1"/>
          </p:nvPr>
        </p:nvSpPr>
        <p:spPr>
          <a:xfrm>
            <a:off x="3857837" y="0"/>
            <a:ext cx="2950951" cy="497047"/>
          </a:xfrm>
          <a:prstGeom prst="rect">
            <a:avLst/>
          </a:prstGeom>
        </p:spPr>
        <p:txBody>
          <a:bodyPr vert="horz" lIns="91467" tIns="45734" rIns="91467" bIns="45734" rtlCol="0"/>
          <a:lstStyle>
            <a:lvl1pPr algn="r">
              <a:defRPr sz="1200"/>
            </a:lvl1pPr>
          </a:lstStyle>
          <a:p>
            <a:fld id="{393AD9A2-65B5-44EC-BA2C-BC7886FBA2C9}" type="datetimeFigureOut">
              <a:rPr lang="nl-NL" smtClean="0"/>
              <a:t>13-3-2020</a:t>
            </a:fld>
            <a:endParaRPr lang="nl-NL"/>
          </a:p>
        </p:txBody>
      </p:sp>
      <p:sp>
        <p:nvSpPr>
          <p:cNvPr id="4" name="Footer Placeholder 3"/>
          <p:cNvSpPr>
            <a:spLocks noGrp="1"/>
          </p:cNvSpPr>
          <p:nvPr>
            <p:ph type="ftr" sz="quarter" idx="2"/>
          </p:nvPr>
        </p:nvSpPr>
        <p:spPr>
          <a:xfrm>
            <a:off x="0" y="9443879"/>
            <a:ext cx="2950951" cy="497046"/>
          </a:xfrm>
          <a:prstGeom prst="rect">
            <a:avLst/>
          </a:prstGeom>
        </p:spPr>
        <p:txBody>
          <a:bodyPr vert="horz" lIns="91467" tIns="45734" rIns="91467" bIns="45734" rtlCol="0" anchor="b"/>
          <a:lstStyle>
            <a:lvl1pPr algn="l">
              <a:defRPr sz="1200"/>
            </a:lvl1pPr>
          </a:lstStyle>
          <a:p>
            <a:endParaRPr lang="nl-NL"/>
          </a:p>
        </p:txBody>
      </p:sp>
      <p:sp>
        <p:nvSpPr>
          <p:cNvPr id="5" name="Slide Number Placeholder 4"/>
          <p:cNvSpPr>
            <a:spLocks noGrp="1"/>
          </p:cNvSpPr>
          <p:nvPr>
            <p:ph type="sldNum" sz="quarter" idx="3"/>
          </p:nvPr>
        </p:nvSpPr>
        <p:spPr>
          <a:xfrm>
            <a:off x="3857837" y="9443879"/>
            <a:ext cx="2950951" cy="497046"/>
          </a:xfrm>
          <a:prstGeom prst="rect">
            <a:avLst/>
          </a:prstGeom>
        </p:spPr>
        <p:txBody>
          <a:bodyPr vert="horz" lIns="91467" tIns="45734" rIns="91467" bIns="45734" rtlCol="0" anchor="b"/>
          <a:lstStyle>
            <a:lvl1pPr algn="r">
              <a:defRPr sz="1200"/>
            </a:lvl1pPr>
          </a:lstStyle>
          <a:p>
            <a:fld id="{F9962441-66BF-4B40-8077-730B9923B06A}" type="slidenum">
              <a:rPr lang="nl-NL" smtClean="0"/>
              <a:t>‹#›</a:t>
            </a:fld>
            <a:endParaRPr lang="nl-NL"/>
          </a:p>
        </p:txBody>
      </p:sp>
    </p:spTree>
    <p:extLst>
      <p:ext uri="{BB962C8B-B14F-4D97-AF65-F5344CB8AC3E}">
        <p14:creationId xmlns:p14="http://schemas.microsoft.com/office/powerpoint/2010/main" val="327873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951" cy="497047"/>
          </a:xfrm>
          <a:prstGeom prst="rect">
            <a:avLst/>
          </a:prstGeom>
        </p:spPr>
        <p:txBody>
          <a:bodyPr vert="horz" lIns="91467" tIns="45734" rIns="91467" bIns="45734" rtlCol="0"/>
          <a:lstStyle>
            <a:lvl1pPr algn="l" fontAlgn="auto">
              <a:spcBef>
                <a:spcPts val="0"/>
              </a:spcBef>
              <a:spcAft>
                <a:spcPts val="0"/>
              </a:spcAft>
              <a:defRPr sz="1200">
                <a:latin typeface="+mn-lt"/>
              </a:defRPr>
            </a:lvl1pPr>
          </a:lstStyle>
          <a:p>
            <a:pPr>
              <a:defRPr/>
            </a:pPr>
            <a:endParaRPr lang="en-GB"/>
          </a:p>
        </p:txBody>
      </p:sp>
      <p:sp>
        <p:nvSpPr>
          <p:cNvPr id="3" name="Date Placeholder 2"/>
          <p:cNvSpPr>
            <a:spLocks noGrp="1"/>
          </p:cNvSpPr>
          <p:nvPr>
            <p:ph type="dt" idx="1"/>
          </p:nvPr>
        </p:nvSpPr>
        <p:spPr>
          <a:xfrm>
            <a:off x="3857837" y="0"/>
            <a:ext cx="2950951" cy="497047"/>
          </a:xfrm>
          <a:prstGeom prst="rect">
            <a:avLst/>
          </a:prstGeom>
        </p:spPr>
        <p:txBody>
          <a:bodyPr vert="horz" lIns="91467" tIns="45734" rIns="91467" bIns="45734" rtlCol="0"/>
          <a:lstStyle>
            <a:lvl1pPr algn="r" fontAlgn="auto">
              <a:spcBef>
                <a:spcPts val="0"/>
              </a:spcBef>
              <a:spcAft>
                <a:spcPts val="0"/>
              </a:spcAft>
              <a:defRPr sz="1200">
                <a:latin typeface="+mn-lt"/>
              </a:defRPr>
            </a:lvl1pPr>
          </a:lstStyle>
          <a:p>
            <a:pPr>
              <a:defRPr/>
            </a:pPr>
            <a:fld id="{A326E37D-D0C9-4538-B667-883B5E7CBF29}" type="datetimeFigureOut">
              <a:rPr lang="en-GB"/>
              <a:pPr>
                <a:defRPr/>
              </a:pPr>
              <a:t>13/03/2020</a:t>
            </a:fld>
            <a:endParaRPr lang="en-GB"/>
          </a:p>
        </p:txBody>
      </p:sp>
      <p:sp>
        <p:nvSpPr>
          <p:cNvPr id="4" name="Slide Image Placeholder 3"/>
          <p:cNvSpPr>
            <a:spLocks noGrp="1" noRot="1" noChangeAspect="1"/>
          </p:cNvSpPr>
          <p:nvPr>
            <p:ph type="sldImg" idx="2"/>
          </p:nvPr>
        </p:nvSpPr>
        <p:spPr>
          <a:xfrm>
            <a:off x="920750" y="746125"/>
            <a:ext cx="4970463" cy="3727450"/>
          </a:xfrm>
          <a:prstGeom prst="rect">
            <a:avLst/>
          </a:prstGeom>
          <a:noFill/>
          <a:ln w="12700">
            <a:solidFill>
              <a:prstClr val="black"/>
            </a:solidFill>
          </a:ln>
        </p:spPr>
        <p:txBody>
          <a:bodyPr vert="horz" lIns="91467" tIns="45734" rIns="91467" bIns="45734" rtlCol="0" anchor="ctr"/>
          <a:lstStyle/>
          <a:p>
            <a:pPr lvl="0"/>
            <a:endParaRPr lang="en-GB" noProof="0"/>
          </a:p>
        </p:txBody>
      </p:sp>
      <p:sp>
        <p:nvSpPr>
          <p:cNvPr id="5" name="Notes Placeholder 4"/>
          <p:cNvSpPr>
            <a:spLocks noGrp="1"/>
          </p:cNvSpPr>
          <p:nvPr>
            <p:ph type="body" sz="quarter" idx="3"/>
          </p:nvPr>
        </p:nvSpPr>
        <p:spPr>
          <a:xfrm>
            <a:off x="681356" y="4722733"/>
            <a:ext cx="5447665" cy="4473417"/>
          </a:xfrm>
          <a:prstGeom prst="rect">
            <a:avLst/>
          </a:prstGeom>
        </p:spPr>
        <p:txBody>
          <a:bodyPr vert="horz" lIns="91467" tIns="45734" rIns="91467" bIns="4573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443879"/>
            <a:ext cx="2950951" cy="497046"/>
          </a:xfrm>
          <a:prstGeom prst="rect">
            <a:avLst/>
          </a:prstGeom>
        </p:spPr>
        <p:txBody>
          <a:bodyPr vert="horz" lIns="91467" tIns="45734" rIns="91467" bIns="45734" rtlCol="0" anchor="b"/>
          <a:lstStyle>
            <a:lvl1pPr algn="l" fontAlgn="auto">
              <a:spcBef>
                <a:spcPts val="0"/>
              </a:spcBef>
              <a:spcAft>
                <a:spcPts val="0"/>
              </a:spcAft>
              <a:defRPr sz="1200">
                <a:latin typeface="+mn-lt"/>
              </a:defRPr>
            </a:lvl1pPr>
          </a:lstStyle>
          <a:p>
            <a:pPr>
              <a:defRPr/>
            </a:pPr>
            <a:endParaRPr lang="en-GB"/>
          </a:p>
        </p:txBody>
      </p:sp>
      <p:sp>
        <p:nvSpPr>
          <p:cNvPr id="7" name="Slide Number Placeholder 6"/>
          <p:cNvSpPr>
            <a:spLocks noGrp="1"/>
          </p:cNvSpPr>
          <p:nvPr>
            <p:ph type="sldNum" sz="quarter" idx="5"/>
          </p:nvPr>
        </p:nvSpPr>
        <p:spPr>
          <a:xfrm>
            <a:off x="3857837" y="9443879"/>
            <a:ext cx="2950951" cy="497046"/>
          </a:xfrm>
          <a:prstGeom prst="rect">
            <a:avLst/>
          </a:prstGeom>
        </p:spPr>
        <p:txBody>
          <a:bodyPr vert="horz" lIns="91467" tIns="45734" rIns="91467" bIns="45734" rtlCol="0" anchor="b"/>
          <a:lstStyle>
            <a:lvl1pPr algn="r" fontAlgn="auto">
              <a:spcBef>
                <a:spcPts val="0"/>
              </a:spcBef>
              <a:spcAft>
                <a:spcPts val="0"/>
              </a:spcAft>
              <a:defRPr sz="1200">
                <a:latin typeface="+mn-lt"/>
              </a:defRPr>
            </a:lvl1pPr>
          </a:lstStyle>
          <a:p>
            <a:pPr>
              <a:defRPr/>
            </a:pPr>
            <a:fld id="{E4142D5A-2844-4E7C-9045-6F381BAA036C}" type="slidenum">
              <a:rPr lang="en-GB"/>
              <a:pPr>
                <a:defRPr/>
              </a:pPr>
              <a:t>‹#›</a:t>
            </a:fld>
            <a:endParaRPr lang="en-GB"/>
          </a:p>
        </p:txBody>
      </p:sp>
    </p:spTree>
    <p:extLst>
      <p:ext uri="{BB962C8B-B14F-4D97-AF65-F5344CB8AC3E}">
        <p14:creationId xmlns:p14="http://schemas.microsoft.com/office/powerpoint/2010/main" val="34291536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nar.oxfordjournals.org/cgi/content/full/36/21/e141?ijkey=d552ef26aa6f63d852b3367d0270204fe16986df"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genomebiology.com/2010/11/3/R25"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genomebiology.com/2011/12/3/R22/suppl/S3"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pPr>
              <a:defRPr/>
            </a:pPr>
            <a:fld id="{E4142D5A-2844-4E7C-9045-6F381BAA036C}" type="slidenum">
              <a:rPr lang="en-GB" smtClean="0"/>
              <a:pPr>
                <a:defRPr/>
              </a:pPr>
              <a:t>2</a:t>
            </a:fld>
            <a:endParaRPr lang="en-GB"/>
          </a:p>
        </p:txBody>
      </p:sp>
    </p:spTree>
    <p:extLst>
      <p:ext uri="{BB962C8B-B14F-4D97-AF65-F5344CB8AC3E}">
        <p14:creationId xmlns:p14="http://schemas.microsoft.com/office/powerpoint/2010/main" val="9182292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xfrm>
            <a:off x="919163" y="746125"/>
            <a:ext cx="4973637" cy="3729038"/>
          </a:xfrm>
          <a:noFill/>
          <a:ln>
            <a:solidFill>
              <a:srgbClr val="000000"/>
            </a:solidFill>
            <a:miter lim="800000"/>
            <a:headEnd/>
            <a:tailEnd/>
          </a:ln>
        </p:spPr>
      </p:sp>
      <p:sp>
        <p:nvSpPr>
          <p:cNvPr id="61442" name="Rectangle 3"/>
          <p:cNvSpPr>
            <a:spLocks noGrp="1"/>
          </p:cNvSpPr>
          <p:nvPr>
            <p:ph type="body" idx="1"/>
          </p:nvPr>
        </p:nvSpPr>
        <p:spPr bwMode="auto">
          <a:xfrm>
            <a:off x="908474" y="4722733"/>
            <a:ext cx="4993428" cy="4473417"/>
          </a:xfrm>
          <a:noFill/>
        </p:spPr>
        <p:txBody>
          <a:bodyPr wrap="square" numCol="1" anchor="t" anchorCtr="0" compatLnSpc="1">
            <a:prstTxWarp prst="textNoShape">
              <a:avLst/>
            </a:prstTxWarp>
          </a:bodyPr>
          <a:lstStyle/>
          <a:p>
            <a:r>
              <a:rPr lang="en-GB" smtClean="0"/>
              <a:t>Correlation between absolute expression level (DGE) and microarrays signal intensity. Correlation of the tag abundance (square root transformed; </a:t>
            </a:r>
            <a:r>
              <a:rPr lang="en-GB" i="1" smtClean="0"/>
              <a:t>x</a:t>
            </a:r>
            <a:r>
              <a:rPr lang="en-GB" smtClean="0"/>
              <a:t>-axis) and intensities [normalized as described in (</a:t>
            </a:r>
            <a:r>
              <a:rPr lang="en-GB" smtClean="0">
                <a:hlinkClick r:id="rId3"/>
              </a:rPr>
              <a:t>9</a:t>
            </a:r>
            <a:r>
              <a:rPr lang="en-GB" smtClean="0"/>
              <a:t>)] on the five microarray platforms (</a:t>
            </a:r>
            <a:r>
              <a:rPr lang="en-GB" i="1" smtClean="0"/>
              <a:t>y</a:t>
            </a:r>
            <a:r>
              <a:rPr lang="en-GB" smtClean="0"/>
              <a:t>-axis) for matching ENSEMBL transcripts, for wild-type sample 1. Pearson correlations are indicated in the graphs. ABI: Applied Biosystems; AFF: Affymetrix; ILL: Illumina; AGL: Agilent; LGTC: home-spotted long oligonucleotide arrays. </a:t>
            </a:r>
          </a:p>
          <a:p>
            <a:endParaRPr lang="nl-NL" smtClean="0"/>
          </a:p>
          <a:p>
            <a:r>
              <a:rPr lang="en-GB" smtClean="0"/>
              <a:t>Quantifying expression levels: RNA-Seq and microarray compared. expression levels are shown, as measured by RNA-Seq and tiling arrays, for Saccharomyces cerevisiae cells grown in nutrient rich media. The two methods agree fairly well for genes with medium levels of expression (middle), but correlation is very low for genes with either low or high expression levels. The tiling array data used in this figure is taken from Ref. 2, and the RNA-Seq data is taken from Ref. 18.</a:t>
            </a:r>
          </a:p>
          <a:p>
            <a:endParaRPr lang="nl-NL" smtClean="0"/>
          </a:p>
          <a:p>
            <a:r>
              <a:rPr lang="nl-NL" smtClean="0">
                <a:sym typeface="Wingdings" pitchFamily="2" charset="2"/>
              </a:rPr>
              <a:t> See also Marioni et al, Genome Res (2008): </a:t>
            </a:r>
            <a:r>
              <a:rPr lang="en-GB" smtClean="0">
                <a:sym typeface="Wingdings" pitchFamily="2" charset="2"/>
              </a:rPr>
              <a:t>http://genome.cshlp.org/content/18/9/1509.full</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xfrm>
            <a:off x="919163" y="746125"/>
            <a:ext cx="4973637" cy="3729038"/>
          </a:xfrm>
          <a:noFill/>
          <a:ln>
            <a:solidFill>
              <a:srgbClr val="000000"/>
            </a:solidFill>
            <a:miter lim="800000"/>
            <a:headEnd/>
            <a:tailEnd/>
          </a:ln>
        </p:spPr>
      </p:sp>
      <p:sp>
        <p:nvSpPr>
          <p:cNvPr id="59394" name="Rectangle 3"/>
          <p:cNvSpPr>
            <a:spLocks noGrp="1"/>
          </p:cNvSpPr>
          <p:nvPr>
            <p:ph type="body" idx="1"/>
          </p:nvPr>
        </p:nvSpPr>
        <p:spPr bwMode="auto">
          <a:noFill/>
        </p:spPr>
        <p:txBody>
          <a:bodyPr wrap="square" lIns="96690" tIns="48345" rIns="96690" bIns="48345" numCol="1" anchor="t" anchorCtr="0" compatLnSpc="1">
            <a:prstTxWarp prst="textNoShape">
              <a:avLst/>
            </a:prstTxWarp>
          </a:bodyPr>
          <a:lstStyle/>
          <a:p>
            <a:r>
              <a:rPr lang="en-GB" dirty="0" smtClean="0"/>
              <a:t>- Interesting aspect of RNA-</a:t>
            </a:r>
            <a:r>
              <a:rPr lang="en-GB" dirty="0" err="1" smtClean="0"/>
              <a:t>seq</a:t>
            </a:r>
            <a:r>
              <a:rPr lang="en-GB" dirty="0" smtClean="0"/>
              <a:t>: You can continue to sequence a sample more </a:t>
            </a:r>
            <a:r>
              <a:rPr lang="nl-NL" dirty="0" err="1" smtClean="0"/>
              <a:t>to</a:t>
            </a:r>
            <a:r>
              <a:rPr lang="nl-NL" dirty="0" smtClean="0"/>
              <a:t> </a:t>
            </a:r>
            <a:r>
              <a:rPr lang="nl-NL" dirty="0" err="1" smtClean="0"/>
              <a:t>obtain</a:t>
            </a:r>
            <a:r>
              <a:rPr lang="nl-NL" dirty="0" smtClean="0"/>
              <a:t> </a:t>
            </a:r>
            <a:r>
              <a:rPr lang="nl-NL" dirty="0" err="1" smtClean="0"/>
              <a:t>better</a:t>
            </a:r>
            <a:r>
              <a:rPr lang="nl-NL" dirty="0" smtClean="0"/>
              <a:t> gene expression </a:t>
            </a:r>
            <a:r>
              <a:rPr lang="nl-NL" dirty="0" err="1" smtClean="0"/>
              <a:t>estimates</a:t>
            </a:r>
            <a:r>
              <a:rPr lang="nl-NL" dirty="0" smtClean="0"/>
              <a:t>. </a:t>
            </a:r>
            <a:endParaRPr lang="en-GB" dirty="0" smtClean="0"/>
          </a:p>
          <a:p>
            <a:pPr marL="171450" indent="-171450">
              <a:buFontTx/>
              <a:buChar char="-"/>
            </a:pPr>
            <a:r>
              <a:rPr lang="en-GB" dirty="0" smtClean="0"/>
              <a:t>Comparison between microarray</a:t>
            </a:r>
            <a:r>
              <a:rPr lang="en-GB" baseline="0" dirty="0" smtClean="0"/>
              <a:t> and RNA-</a:t>
            </a:r>
            <a:r>
              <a:rPr lang="en-GB" baseline="0" dirty="0" err="1" smtClean="0"/>
              <a:t>seq</a:t>
            </a:r>
            <a:r>
              <a:rPr lang="en-GB" baseline="0" dirty="0" smtClean="0"/>
              <a:t>: of course this depends on how deep you sequence</a:t>
            </a:r>
          </a:p>
          <a:p>
            <a:pPr marL="171450" indent="-171450">
              <a:buFontTx/>
              <a:buChar char="-"/>
            </a:pPr>
            <a:r>
              <a:rPr lang="en-GB" baseline="0" dirty="0" smtClean="0"/>
              <a:t>Add slide on power: # replicates, sequencing depth</a:t>
            </a:r>
            <a:endParaRPr lang="en-GB"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E4142D5A-2844-4E7C-9045-6F381BAA036C}" type="slidenum">
              <a:rPr lang="en-GB" smtClean="0"/>
              <a:pPr>
                <a:defRPr/>
              </a:pPr>
              <a:t>20</a:t>
            </a:fld>
            <a:endParaRPr lang="en-GB"/>
          </a:p>
        </p:txBody>
      </p:sp>
    </p:spTree>
    <p:extLst>
      <p:ext uri="{BB962C8B-B14F-4D97-AF65-F5344CB8AC3E}">
        <p14:creationId xmlns:p14="http://schemas.microsoft.com/office/powerpoint/2010/main" val="21127595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nl-NL" baseline="0" dirty="0" err="1" smtClean="0"/>
              <a:t>Refer</a:t>
            </a:r>
            <a:r>
              <a:rPr lang="nl-NL" baseline="0" dirty="0" smtClean="0"/>
              <a:t> </a:t>
            </a:r>
            <a:r>
              <a:rPr lang="nl-NL" baseline="0" dirty="0" err="1" smtClean="0"/>
              <a:t>to</a:t>
            </a:r>
            <a:r>
              <a:rPr lang="nl-NL" baseline="0" dirty="0" smtClean="0"/>
              <a:t> RPKM.</a:t>
            </a:r>
          </a:p>
          <a:p>
            <a:pPr marL="171450" indent="-171450">
              <a:buFontTx/>
              <a:buChar char="-"/>
            </a:pPr>
            <a:r>
              <a:rPr lang="nl-NL" baseline="0" dirty="0" smtClean="0"/>
              <a:t>A: RNA </a:t>
            </a:r>
            <a:r>
              <a:rPr lang="nl-NL" baseline="0" dirty="0" err="1" smtClean="0"/>
              <a:t>fragmentation</a:t>
            </a:r>
            <a:r>
              <a:rPr lang="nl-NL" baseline="0" dirty="0" smtClean="0"/>
              <a:t> </a:t>
            </a:r>
            <a:r>
              <a:rPr lang="nl-NL" baseline="0" dirty="0" err="1" smtClean="0"/>
              <a:t>increases</a:t>
            </a:r>
            <a:r>
              <a:rPr lang="nl-NL" baseline="0" dirty="0" smtClean="0"/>
              <a:t> </a:t>
            </a:r>
            <a:r>
              <a:rPr lang="nl-NL" baseline="0" dirty="0" err="1" smtClean="0"/>
              <a:t>uniformity</a:t>
            </a:r>
            <a:endParaRPr lang="nl-NL" baseline="0" dirty="0" smtClean="0"/>
          </a:p>
          <a:p>
            <a:pPr marL="171450" indent="-171450">
              <a:buFontTx/>
              <a:buChar char="-"/>
            </a:pPr>
            <a:r>
              <a:rPr lang="nl-NL" baseline="0" dirty="0" smtClean="0"/>
              <a:t>B: </a:t>
            </a:r>
            <a:r>
              <a:rPr lang="nl-NL" baseline="0" dirty="0" err="1" smtClean="0"/>
              <a:t>one</a:t>
            </a:r>
            <a:r>
              <a:rPr lang="nl-NL" baseline="0" dirty="0" smtClean="0"/>
              <a:t> </a:t>
            </a:r>
            <a:r>
              <a:rPr lang="nl-NL" baseline="0" dirty="0" err="1" smtClean="0"/>
              <a:t>would</a:t>
            </a:r>
            <a:r>
              <a:rPr lang="nl-NL" baseline="0" dirty="0" smtClean="0"/>
              <a:t> </a:t>
            </a:r>
            <a:r>
              <a:rPr lang="nl-NL" baseline="0" dirty="0" err="1" smtClean="0"/>
              <a:t>like</a:t>
            </a:r>
            <a:r>
              <a:rPr lang="nl-NL" baseline="0" dirty="0" smtClean="0"/>
              <a:t> </a:t>
            </a:r>
            <a:r>
              <a:rPr lang="nl-NL" baseline="0" dirty="0" err="1" smtClean="0"/>
              <a:t>to</a:t>
            </a:r>
            <a:r>
              <a:rPr lang="nl-NL" baseline="0" dirty="0" smtClean="0"/>
              <a:t> </a:t>
            </a:r>
            <a:r>
              <a:rPr lang="nl-NL" baseline="0" dirty="0" err="1" smtClean="0"/>
              <a:t>see</a:t>
            </a:r>
            <a:r>
              <a:rPr lang="nl-NL" baseline="0" dirty="0" smtClean="0"/>
              <a:t> </a:t>
            </a:r>
            <a:r>
              <a:rPr lang="nl-NL" baseline="0" dirty="0" err="1" smtClean="0"/>
              <a:t>blocks</a:t>
            </a:r>
            <a:endParaRPr lang="nl-NL" baseline="0" dirty="0" smtClean="0"/>
          </a:p>
          <a:p>
            <a:pPr marL="171450" indent="-171450">
              <a:buFontTx/>
              <a:buChar char="-"/>
            </a:pPr>
            <a:endParaRPr lang="nl-NL" dirty="0"/>
          </a:p>
        </p:txBody>
      </p:sp>
      <p:sp>
        <p:nvSpPr>
          <p:cNvPr id="4" name="Slide Number Placeholder 3"/>
          <p:cNvSpPr>
            <a:spLocks noGrp="1"/>
          </p:cNvSpPr>
          <p:nvPr>
            <p:ph type="sldNum" sz="quarter" idx="10"/>
          </p:nvPr>
        </p:nvSpPr>
        <p:spPr/>
        <p:txBody>
          <a:bodyPr/>
          <a:lstStyle/>
          <a:p>
            <a:pPr>
              <a:defRPr/>
            </a:pPr>
            <a:fld id="{B9EF1CE8-3A5C-4C4C-9436-5C52CE9DBE78}" type="slidenum">
              <a:rPr lang="en-GB" smtClean="0"/>
              <a:pPr>
                <a:defRPr/>
              </a:pPr>
              <a:t>21</a:t>
            </a:fld>
            <a:endParaRPr lang="en-GB"/>
          </a:p>
        </p:txBody>
      </p:sp>
    </p:spTree>
    <p:extLst>
      <p:ext uri="{BB962C8B-B14F-4D97-AF65-F5344CB8AC3E}">
        <p14:creationId xmlns:p14="http://schemas.microsoft.com/office/powerpoint/2010/main" val="2739869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a:t>
            </a:r>
            <a:r>
              <a:rPr lang="en-US" baseline="0" dirty="0" smtClean="0"/>
              <a:t> detect isoform structure, then correct for transcript length</a:t>
            </a:r>
            <a:endParaRPr lang="en-US" dirty="0"/>
          </a:p>
        </p:txBody>
      </p:sp>
      <p:sp>
        <p:nvSpPr>
          <p:cNvPr id="4" name="Slide Number Placeholder 3"/>
          <p:cNvSpPr>
            <a:spLocks noGrp="1"/>
          </p:cNvSpPr>
          <p:nvPr>
            <p:ph type="sldNum" sz="quarter" idx="10"/>
          </p:nvPr>
        </p:nvSpPr>
        <p:spPr/>
        <p:txBody>
          <a:bodyPr/>
          <a:lstStyle/>
          <a:p>
            <a:pPr>
              <a:defRPr/>
            </a:pPr>
            <a:fld id="{E4142D5A-2844-4E7C-9045-6F381BAA036C}" type="slidenum">
              <a:rPr lang="en-GB" smtClean="0"/>
              <a:pPr>
                <a:defRPr/>
              </a:pPr>
              <a:t>25</a:t>
            </a:fld>
            <a:endParaRPr lang="en-GB"/>
          </a:p>
        </p:txBody>
      </p:sp>
    </p:spTree>
    <p:extLst>
      <p:ext uri="{BB962C8B-B14F-4D97-AF65-F5344CB8AC3E}">
        <p14:creationId xmlns:p14="http://schemas.microsoft.com/office/powerpoint/2010/main" val="1510101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 </a:t>
            </a:r>
            <a:r>
              <a:rPr lang="nl-NL" dirty="0" err="1" smtClean="0"/>
              <a:t>One</a:t>
            </a:r>
            <a:r>
              <a:rPr lang="nl-NL" dirty="0" smtClean="0"/>
              <a:t> </a:t>
            </a:r>
            <a:r>
              <a:rPr lang="nl-NL" dirty="0" err="1" smtClean="0"/>
              <a:t>example</a:t>
            </a:r>
            <a:r>
              <a:rPr lang="nl-NL" dirty="0" smtClean="0"/>
              <a:t> is </a:t>
            </a:r>
            <a:r>
              <a:rPr lang="nl-NL" dirty="0" err="1" smtClean="0"/>
              <a:t>enough</a:t>
            </a:r>
            <a:endParaRPr lang="nl-NL" dirty="0" smtClean="0"/>
          </a:p>
          <a:p>
            <a:r>
              <a:rPr lang="nl-NL" dirty="0" smtClean="0"/>
              <a:t>- See Harold</a:t>
            </a:r>
            <a:r>
              <a:rPr lang="nl-NL" baseline="0" dirty="0" smtClean="0"/>
              <a:t> </a:t>
            </a:r>
            <a:r>
              <a:rPr lang="nl-NL" baseline="0" dirty="0" err="1" smtClean="0"/>
              <a:t>Pimentel’s</a:t>
            </a:r>
            <a:r>
              <a:rPr lang="nl-NL" baseline="0" dirty="0" smtClean="0"/>
              <a:t> blog</a:t>
            </a:r>
            <a:endParaRPr lang="nl-NL" dirty="0"/>
          </a:p>
        </p:txBody>
      </p:sp>
      <p:sp>
        <p:nvSpPr>
          <p:cNvPr id="4" name="Slide Number Placeholder 3"/>
          <p:cNvSpPr>
            <a:spLocks noGrp="1"/>
          </p:cNvSpPr>
          <p:nvPr>
            <p:ph type="sldNum" sz="quarter" idx="10"/>
          </p:nvPr>
        </p:nvSpPr>
        <p:spPr/>
        <p:txBody>
          <a:bodyPr/>
          <a:lstStyle/>
          <a:p>
            <a:pPr>
              <a:defRPr/>
            </a:pPr>
            <a:fld id="{E4142D5A-2844-4E7C-9045-6F381BAA036C}" type="slidenum">
              <a:rPr lang="en-GB" smtClean="0"/>
              <a:pPr>
                <a:defRPr/>
              </a:pPr>
              <a:t>26</a:t>
            </a:fld>
            <a:endParaRPr lang="en-GB"/>
          </a:p>
        </p:txBody>
      </p:sp>
    </p:spTree>
    <p:extLst>
      <p:ext uri="{BB962C8B-B14F-4D97-AF65-F5344CB8AC3E}">
        <p14:creationId xmlns:p14="http://schemas.microsoft.com/office/powerpoint/2010/main" val="816681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Canceled</a:t>
            </a:r>
            <a:r>
              <a:rPr lang="en-US" baseline="0" dirty="0" smtClean="0"/>
              <a:t> out: only more or less, see Hansen (2012)</a:t>
            </a:r>
            <a:endParaRPr lang="en-US" dirty="0"/>
          </a:p>
        </p:txBody>
      </p:sp>
      <p:sp>
        <p:nvSpPr>
          <p:cNvPr id="4" name="Slide Number Placeholder 3"/>
          <p:cNvSpPr>
            <a:spLocks noGrp="1"/>
          </p:cNvSpPr>
          <p:nvPr>
            <p:ph type="sldNum" sz="quarter" idx="10"/>
          </p:nvPr>
        </p:nvSpPr>
        <p:spPr/>
        <p:txBody>
          <a:bodyPr/>
          <a:lstStyle/>
          <a:p>
            <a:pPr>
              <a:defRPr/>
            </a:pPr>
            <a:fld id="{E4142D5A-2844-4E7C-9045-6F381BAA036C}" type="slidenum">
              <a:rPr lang="en-GB" smtClean="0"/>
              <a:pPr>
                <a:defRPr/>
              </a:pPr>
              <a:t>28</a:t>
            </a:fld>
            <a:endParaRPr lang="en-GB"/>
          </a:p>
        </p:txBody>
      </p:sp>
    </p:spTree>
    <p:extLst>
      <p:ext uri="{BB962C8B-B14F-4D97-AF65-F5344CB8AC3E}">
        <p14:creationId xmlns:p14="http://schemas.microsoft.com/office/powerpoint/2010/main" val="21578916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9EF1CE8-3A5C-4C4C-9436-5C52CE9DBE78}" type="slidenum">
              <a:rPr lang="en-GB" smtClean="0"/>
              <a:pPr>
                <a:defRPr/>
              </a:pPr>
              <a:t>31</a:t>
            </a:fld>
            <a:endParaRPr lang="en-GB"/>
          </a:p>
        </p:txBody>
      </p:sp>
    </p:spTree>
    <p:extLst>
      <p:ext uri="{BB962C8B-B14F-4D97-AF65-F5344CB8AC3E}">
        <p14:creationId xmlns:p14="http://schemas.microsoft.com/office/powerpoint/2010/main" val="26394809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581"/>
            <a:endParaRPr lang="en-GB" altLang="en-US" dirty="0"/>
          </a:p>
        </p:txBody>
      </p:sp>
      <p:sp>
        <p:nvSpPr>
          <p:cNvPr id="4" name="Slide Number Placeholder 3"/>
          <p:cNvSpPr>
            <a:spLocks noGrp="1"/>
          </p:cNvSpPr>
          <p:nvPr>
            <p:ph type="sldNum" sz="quarter" idx="5"/>
          </p:nvPr>
        </p:nvSpPr>
        <p:spPr/>
        <p:txBody>
          <a:bodyPr/>
          <a:lstStyle/>
          <a:p>
            <a:pPr>
              <a:defRPr/>
            </a:pPr>
            <a:fld id="{EAF7AFD8-EEA2-4E83-84BC-D35A8B1DD4DC}" type="slidenum">
              <a:rPr lang="en-GB" smtClean="0"/>
              <a:pPr>
                <a:defRPr/>
              </a:pPr>
              <a:t>34</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9EF1CE8-3A5C-4C4C-9436-5C52CE9DBE78}" type="slidenum">
              <a:rPr lang="en-GB" smtClean="0"/>
              <a:pPr>
                <a:defRPr/>
              </a:pPr>
              <a:t>35</a:t>
            </a:fld>
            <a:endParaRPr lang="en-GB"/>
          </a:p>
        </p:txBody>
      </p:sp>
    </p:spTree>
    <p:extLst>
      <p:ext uri="{BB962C8B-B14F-4D97-AF65-F5344CB8AC3E}">
        <p14:creationId xmlns:p14="http://schemas.microsoft.com/office/powerpoint/2010/main" val="2083934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txBox="1">
            <a:spLocks noGrp="1" noChangeArrowheads="1"/>
          </p:cNvSpPr>
          <p:nvPr/>
        </p:nvSpPr>
        <p:spPr bwMode="auto">
          <a:xfrm>
            <a:off x="3857837" y="9443879"/>
            <a:ext cx="2950951" cy="497046"/>
          </a:xfrm>
          <a:prstGeom prst="rect">
            <a:avLst/>
          </a:prstGeom>
          <a:noFill/>
          <a:ln w="9525">
            <a:noFill/>
            <a:miter lim="800000"/>
            <a:headEnd/>
            <a:tailEnd/>
          </a:ln>
        </p:spPr>
        <p:txBody>
          <a:bodyPr lIns="96690" tIns="48345" rIns="96690" bIns="48345" anchor="b"/>
          <a:lstStyle/>
          <a:p>
            <a:pPr algn="r"/>
            <a:fld id="{EAA7870B-012B-413C-9C77-6F6A3D32A044}" type="slidenum">
              <a:rPr lang="en-US" sz="1300">
                <a:ea typeface="ＭＳ Ｐゴシック"/>
                <a:cs typeface="ＭＳ Ｐゴシック"/>
              </a:rPr>
              <a:pPr algn="r"/>
              <a:t>4</a:t>
            </a:fld>
            <a:endParaRPr lang="en-US" sz="1300">
              <a:ea typeface="ＭＳ Ｐゴシック"/>
              <a:cs typeface="ＭＳ Ｐゴシック"/>
            </a:endParaRPr>
          </a:p>
        </p:txBody>
      </p:sp>
      <p:sp>
        <p:nvSpPr>
          <p:cNvPr id="50178" name="Rectangle 2"/>
          <p:cNvSpPr>
            <a:spLocks noGrp="1" noRot="1" noChangeAspect="1" noChangeArrowheads="1" noTextEdit="1"/>
          </p:cNvSpPr>
          <p:nvPr>
            <p:ph type="sldImg"/>
          </p:nvPr>
        </p:nvSpPr>
        <p:spPr bwMode="auto">
          <a:xfrm>
            <a:off x="919163" y="746125"/>
            <a:ext cx="4973637" cy="3729038"/>
          </a:xfrm>
          <a:solidFill>
            <a:srgbClr val="FFFFFF"/>
          </a:solidFill>
          <a:ln>
            <a:solidFill>
              <a:srgbClr val="000000"/>
            </a:solidFill>
            <a:miter lim="800000"/>
            <a:headEnd/>
            <a:tailEnd/>
          </a:ln>
        </p:spPr>
      </p:sp>
      <p:sp>
        <p:nvSpPr>
          <p:cNvPr id="5017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lIns="96690" tIns="48345" rIns="96690" bIns="48345" numCol="1" anchor="t" anchorCtr="0" compatLnSpc="1">
            <a:prstTxWarp prst="textNoShape">
              <a:avLst/>
            </a:prstTxWarp>
          </a:bodyPr>
          <a:lstStyle/>
          <a:p>
            <a:pPr eaLnBrk="1" hangingPunct="1"/>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581">
              <a:defRPr/>
            </a:pPr>
            <a:r>
              <a:rPr lang="en-GB" b="1" dirty="0" smtClean="0"/>
              <a:t>Normalization is required for RNA-</a:t>
            </a:r>
            <a:r>
              <a:rPr lang="en-GB" b="1" dirty="0" err="1" smtClean="0"/>
              <a:t>seq</a:t>
            </a:r>
            <a:r>
              <a:rPr lang="en-GB" b="1" dirty="0" smtClean="0"/>
              <a:t> data</a:t>
            </a:r>
            <a:r>
              <a:rPr lang="en-GB" dirty="0" smtClean="0"/>
              <a:t>. Data from [</a:t>
            </a:r>
            <a:r>
              <a:rPr lang="en-GB" dirty="0" smtClean="0">
                <a:hlinkClick r:id="rId3"/>
              </a:rPr>
              <a:t>6</a:t>
            </a:r>
            <a:r>
              <a:rPr lang="en-GB" dirty="0" smtClean="0"/>
              <a:t>] comparing log ratios of </a:t>
            </a:r>
            <a:r>
              <a:rPr lang="en-GB" b="1" dirty="0" smtClean="0"/>
              <a:t>(a) </a:t>
            </a:r>
            <a:r>
              <a:rPr lang="en-GB" dirty="0" smtClean="0"/>
              <a:t>technical replicates and </a:t>
            </a:r>
            <a:r>
              <a:rPr lang="en-GB" b="1" dirty="0" smtClean="0"/>
              <a:t>(b) </a:t>
            </a:r>
            <a:r>
              <a:rPr lang="en-GB" dirty="0" smtClean="0"/>
              <a:t>liver versus kidney expression levels, after adjusting for the total number of reads in each sample. The green line shows the smoothed distribution of log-fold-changes of the housekeeping genes. </a:t>
            </a:r>
            <a:r>
              <a:rPr lang="en-GB" b="1" dirty="0" smtClean="0"/>
              <a:t>(c) </a:t>
            </a:r>
            <a:r>
              <a:rPr lang="en-GB" dirty="0" smtClean="0"/>
              <a:t>An M versus A plot comparing liver and kidney shows a clear offset from zero. Green points indicate 545 housekeeping genes, while the green line signifies the median log-ratio of the housekeeping genes. The red line shows the estimated TMM normalization factor. The smear of orange points highlights the genes that were observed in only one of the liver or kidney tissues. The black arrow highlights the set of prominent genes that are largely attributable for the overall bias in log-fold-changes. </a:t>
            </a:r>
          </a:p>
          <a:p>
            <a:endParaRPr lang="nl-NL" dirty="0"/>
          </a:p>
        </p:txBody>
      </p:sp>
      <p:sp>
        <p:nvSpPr>
          <p:cNvPr id="4" name="Slide Number Placeholder 3"/>
          <p:cNvSpPr>
            <a:spLocks noGrp="1"/>
          </p:cNvSpPr>
          <p:nvPr>
            <p:ph type="sldNum" sz="quarter" idx="10"/>
          </p:nvPr>
        </p:nvSpPr>
        <p:spPr/>
        <p:txBody>
          <a:bodyPr/>
          <a:lstStyle/>
          <a:p>
            <a:pPr>
              <a:defRPr/>
            </a:pPr>
            <a:fld id="{E4142D5A-2844-4E7C-9045-6F381BAA036C}" type="slidenum">
              <a:rPr lang="en-GB" smtClean="0"/>
              <a:pPr>
                <a:defRPr/>
              </a:pPr>
              <a:t>38</a:t>
            </a:fld>
            <a:endParaRPr lang="en-GB"/>
          </a:p>
        </p:txBody>
      </p:sp>
    </p:spTree>
    <p:extLst>
      <p:ext uri="{BB962C8B-B14F-4D97-AF65-F5344CB8AC3E}">
        <p14:creationId xmlns:p14="http://schemas.microsoft.com/office/powerpoint/2010/main" val="37167931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a:t>
            </a:r>
            <a:r>
              <a:rPr lang="en-US" baseline="0" dirty="0" smtClean="0"/>
              <a:t> gently</a:t>
            </a:r>
            <a:endParaRPr lang="en-US" dirty="0"/>
          </a:p>
        </p:txBody>
      </p:sp>
      <p:sp>
        <p:nvSpPr>
          <p:cNvPr id="4" name="Slide Number Placeholder 3"/>
          <p:cNvSpPr>
            <a:spLocks noGrp="1"/>
          </p:cNvSpPr>
          <p:nvPr>
            <p:ph type="sldNum" sz="quarter" idx="10"/>
          </p:nvPr>
        </p:nvSpPr>
        <p:spPr/>
        <p:txBody>
          <a:bodyPr/>
          <a:lstStyle/>
          <a:p>
            <a:pPr>
              <a:defRPr/>
            </a:pPr>
            <a:fld id="{B9EF1CE8-3A5C-4C4C-9436-5C52CE9DBE78}" type="slidenum">
              <a:rPr lang="en-GB" smtClean="0"/>
              <a:pPr>
                <a:defRPr/>
              </a:pPr>
              <a:t>39</a:t>
            </a:fld>
            <a:endParaRPr lang="en-GB"/>
          </a:p>
        </p:txBody>
      </p:sp>
    </p:spTree>
    <p:extLst>
      <p:ext uri="{BB962C8B-B14F-4D97-AF65-F5344CB8AC3E}">
        <p14:creationId xmlns:p14="http://schemas.microsoft.com/office/powerpoint/2010/main" val="1527625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xfrm>
            <a:off x="919163" y="746125"/>
            <a:ext cx="4973637" cy="3729038"/>
          </a:xfrm>
          <a:noFill/>
          <a:ln>
            <a:solidFill>
              <a:srgbClr val="000000"/>
            </a:solidFill>
            <a:miter lim="800000"/>
            <a:headEnd/>
            <a:tailEnd/>
          </a:ln>
        </p:spPr>
      </p:sp>
      <p:sp>
        <p:nvSpPr>
          <p:cNvPr id="59394" name="Rectangle 3"/>
          <p:cNvSpPr>
            <a:spLocks noGrp="1"/>
          </p:cNvSpPr>
          <p:nvPr>
            <p:ph type="body" idx="1"/>
          </p:nvPr>
        </p:nvSpPr>
        <p:spPr bwMode="auto">
          <a:noFill/>
        </p:spPr>
        <p:txBody>
          <a:bodyPr wrap="square" lIns="96690" tIns="48345" rIns="96690" bIns="48345" numCol="1" anchor="t" anchorCtr="0" compatLnSpc="1">
            <a:prstTxWarp prst="textNoShape">
              <a:avLst/>
            </a:prstTxWarp>
          </a:bodyPr>
          <a:lstStyle/>
          <a:p>
            <a:pPr defTabSz="914674">
              <a:defRPr/>
            </a:pPr>
            <a:r>
              <a:rPr lang="en-GB" dirty="0" smtClean="0"/>
              <a:t>See</a:t>
            </a:r>
            <a:r>
              <a:rPr lang="en-GB" baseline="0" dirty="0" smtClean="0"/>
              <a:t> </a:t>
            </a:r>
            <a:r>
              <a:rPr lang="en-GB" baseline="0" dirty="0" err="1" smtClean="0"/>
              <a:t>Trapnell</a:t>
            </a:r>
            <a:r>
              <a:rPr lang="en-GB" baseline="0" dirty="0" smtClean="0"/>
              <a:t> et al, Nature Biotechnology (2013)</a:t>
            </a:r>
            <a:endParaRPr lang="en-GB"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xfrm>
            <a:off x="919163" y="746125"/>
            <a:ext cx="4973637" cy="3729038"/>
          </a:xfrm>
          <a:noFill/>
          <a:ln>
            <a:solidFill>
              <a:srgbClr val="000000"/>
            </a:solidFill>
            <a:miter lim="800000"/>
            <a:headEnd/>
            <a:tailEnd/>
          </a:ln>
        </p:spPr>
      </p:sp>
      <p:sp>
        <p:nvSpPr>
          <p:cNvPr id="59394" name="Rectangle 3"/>
          <p:cNvSpPr>
            <a:spLocks noGrp="1"/>
          </p:cNvSpPr>
          <p:nvPr>
            <p:ph type="body" idx="1"/>
          </p:nvPr>
        </p:nvSpPr>
        <p:spPr bwMode="auto">
          <a:noFill/>
        </p:spPr>
        <p:txBody>
          <a:bodyPr wrap="square" lIns="96690" tIns="48345" rIns="96690" bIns="48345" numCol="1" anchor="t" anchorCtr="0" compatLnSpc="1">
            <a:prstTxWarp prst="textNoShape">
              <a:avLst/>
            </a:prstTxWarp>
          </a:bodyPr>
          <a:lstStyle/>
          <a:p>
            <a:r>
              <a:rPr lang="en-GB" dirty="0" smtClean="0"/>
              <a:t>See</a:t>
            </a:r>
            <a:r>
              <a:rPr lang="en-GB" baseline="0" dirty="0" smtClean="0"/>
              <a:t> </a:t>
            </a:r>
            <a:r>
              <a:rPr lang="en-GB" baseline="0" dirty="0" err="1" smtClean="0"/>
              <a:t>Trapnell</a:t>
            </a:r>
            <a:r>
              <a:rPr lang="en-GB" baseline="0" dirty="0" smtClean="0"/>
              <a:t> et al, Nature Biotechnology (2013)</a:t>
            </a:r>
            <a:endParaRPr lang="en-GB"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BR" b="1" dirty="0" smtClean="0"/>
              <a:t>Figure 8</a:t>
            </a:r>
            <a:r>
              <a:rPr lang="pt-BR" dirty="0" smtClean="0"/>
              <a:t>:</a:t>
            </a:r>
            <a:r>
              <a:rPr lang="pt-BR" baseline="0" dirty="0" smtClean="0"/>
              <a:t> </a:t>
            </a:r>
            <a:r>
              <a:rPr lang="pt-BR" dirty="0" smtClean="0"/>
              <a:t>Nature Protocols</a:t>
            </a:r>
            <a:r>
              <a:rPr lang="pt-BR" sz="1200" b="0" i="0" kern="1200" dirty="0" smtClean="0">
                <a:solidFill>
                  <a:schemeClr val="tx1"/>
                </a:solidFill>
                <a:effectLst/>
                <a:latin typeface="+mn-lt"/>
                <a:ea typeface="+mn-ea"/>
                <a:cs typeface="+mn-cs"/>
              </a:rPr>
              <a:t> </a:t>
            </a:r>
            <a:r>
              <a:rPr lang="pt-BR" dirty="0" smtClean="0"/>
              <a:t>8</a:t>
            </a:r>
            <a:r>
              <a:rPr lang="pt-BR" b="0" dirty="0" smtClean="0">
                <a:effectLst/>
              </a:rPr>
              <a:t>,</a:t>
            </a:r>
            <a:r>
              <a:rPr lang="pt-BR" sz="1200" b="0" i="0" kern="1200" dirty="0" smtClean="0">
                <a:solidFill>
                  <a:schemeClr val="tx1"/>
                </a:solidFill>
                <a:effectLst/>
                <a:latin typeface="+mn-lt"/>
                <a:ea typeface="+mn-ea"/>
                <a:cs typeface="+mn-cs"/>
              </a:rPr>
              <a:t> </a:t>
            </a:r>
            <a:r>
              <a:rPr lang="pt-BR" dirty="0" smtClean="0"/>
              <a:t>1494–1512</a:t>
            </a:r>
            <a:r>
              <a:rPr lang="pt-BR" sz="1200" b="0" i="0" kern="1200" dirty="0" smtClean="0">
                <a:solidFill>
                  <a:schemeClr val="tx1"/>
                </a:solidFill>
                <a:effectLst/>
                <a:latin typeface="+mn-lt"/>
                <a:ea typeface="+mn-ea"/>
                <a:cs typeface="+mn-cs"/>
              </a:rPr>
              <a:t> </a:t>
            </a:r>
            <a:r>
              <a:rPr lang="pt-BR" dirty="0" smtClean="0"/>
              <a:t>(2013)</a:t>
            </a:r>
            <a:r>
              <a:rPr lang="pt-BR" sz="1200" b="0" i="0" kern="1200" dirty="0" smtClean="0">
                <a:solidFill>
                  <a:schemeClr val="tx1"/>
                </a:solidFill>
                <a:effectLst/>
                <a:latin typeface="+mn-lt"/>
                <a:ea typeface="+mn-ea"/>
                <a:cs typeface="+mn-cs"/>
              </a:rPr>
              <a:t> </a:t>
            </a:r>
            <a:r>
              <a:rPr lang="pt-BR" dirty="0" smtClean="0"/>
              <a:t>doi:10.1038/nprot.2013.084</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An illustrative example of abundance estimation for two transcripts with shared (blue) and unique (red, yellow) sequences. To estimate transcript abundances, RNA-</a:t>
            </a:r>
            <a:r>
              <a:rPr lang="en-US" sz="1200" b="0" i="0" kern="1200" dirty="0" err="1" smtClean="0">
                <a:solidFill>
                  <a:schemeClr val="tx1"/>
                </a:solidFill>
                <a:effectLst/>
                <a:latin typeface="+mn-lt"/>
                <a:ea typeface="+mn-ea"/>
                <a:cs typeface="+mn-cs"/>
              </a:rPr>
              <a:t>seq</a:t>
            </a:r>
            <a:r>
              <a:rPr lang="en-US" sz="1200" b="0" i="0" kern="1200" dirty="0" smtClean="0">
                <a:solidFill>
                  <a:schemeClr val="tx1"/>
                </a:solidFill>
                <a:effectLst/>
                <a:latin typeface="+mn-lt"/>
                <a:ea typeface="+mn-ea"/>
                <a:cs typeface="+mn-cs"/>
              </a:rPr>
              <a:t> reads (short bars) are first aligned to the transcript sequences (long bars, bottom). Unique regions of isoforms will capture uniquely mapping RNA-</a:t>
            </a:r>
            <a:r>
              <a:rPr lang="en-US" sz="1200" b="0" i="0" kern="1200" dirty="0" err="1" smtClean="0">
                <a:solidFill>
                  <a:schemeClr val="tx1"/>
                </a:solidFill>
                <a:effectLst/>
                <a:latin typeface="+mn-lt"/>
                <a:ea typeface="+mn-ea"/>
                <a:cs typeface="+mn-cs"/>
              </a:rPr>
              <a:t>seq</a:t>
            </a:r>
            <a:r>
              <a:rPr lang="en-US" sz="1200" b="0" i="0" kern="1200" dirty="0" smtClean="0">
                <a:solidFill>
                  <a:schemeClr val="tx1"/>
                </a:solidFill>
                <a:effectLst/>
                <a:latin typeface="+mn-lt"/>
                <a:ea typeface="+mn-ea"/>
                <a:cs typeface="+mn-cs"/>
              </a:rPr>
              <a:t> reads (red and yellow short bars), and shared sequences between isoforms will capture multiply-mapping reads (blue short bars). An expectation maximization algorithm, implemented in the RSEM software, estimates the most likely relative abundances of the transcripts and then fractionally assigns reads to the isoforms based on these abundances. The assignments of reads to isoforms resulting from iterations of expectation maximization are illustrated as filled short bars (right), and eliminated assignments are shown as hollow bars. Note that assignments of multiply-mapped reads are in fact performed fractionally according to a maximum likelihood estimate. Thus, in this example, a higher fraction of each read is assigned to the more highly expressed top isoform than to the bottom isoform.</a:t>
            </a:r>
            <a:endParaRPr lang="en-US" dirty="0" smtClean="0"/>
          </a:p>
          <a:p>
            <a:endParaRPr lang="en-GB" dirty="0"/>
          </a:p>
        </p:txBody>
      </p:sp>
      <p:sp>
        <p:nvSpPr>
          <p:cNvPr id="4" name="Slide Number Placeholder 3"/>
          <p:cNvSpPr>
            <a:spLocks noGrp="1"/>
          </p:cNvSpPr>
          <p:nvPr>
            <p:ph type="sldNum" sz="quarter" idx="10"/>
          </p:nvPr>
        </p:nvSpPr>
        <p:spPr/>
        <p:txBody>
          <a:bodyPr/>
          <a:lstStyle/>
          <a:p>
            <a:pPr>
              <a:defRPr/>
            </a:pPr>
            <a:fld id="{E4142D5A-2844-4E7C-9045-6F381BAA036C}" type="slidenum">
              <a:rPr lang="en-GB" smtClean="0"/>
              <a:pPr>
                <a:defRPr/>
              </a:pPr>
              <a:t>44</a:t>
            </a:fld>
            <a:endParaRPr lang="en-GB"/>
          </a:p>
        </p:txBody>
      </p:sp>
    </p:spTree>
    <p:extLst>
      <p:ext uri="{BB962C8B-B14F-4D97-AF65-F5344CB8AC3E}">
        <p14:creationId xmlns:p14="http://schemas.microsoft.com/office/powerpoint/2010/main" val="15252482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err="1" smtClean="0"/>
              <a:t>Give</a:t>
            </a:r>
            <a:r>
              <a:rPr lang="nl-NL" dirty="0" smtClean="0"/>
              <a:t> a </a:t>
            </a:r>
            <a:r>
              <a:rPr lang="nl-NL" dirty="0" err="1" smtClean="0"/>
              <a:t>nicer</a:t>
            </a:r>
            <a:r>
              <a:rPr lang="nl-NL" dirty="0" smtClean="0"/>
              <a:t> </a:t>
            </a:r>
            <a:r>
              <a:rPr lang="nl-NL" dirty="0" err="1" smtClean="0"/>
              <a:t>illustration</a:t>
            </a:r>
            <a:r>
              <a:rPr lang="nl-NL" baseline="0" dirty="0" smtClean="0"/>
              <a:t> of a </a:t>
            </a:r>
            <a:r>
              <a:rPr lang="nl-NL" baseline="0" dirty="0" err="1" smtClean="0"/>
              <a:t>Poisson</a:t>
            </a:r>
            <a:r>
              <a:rPr lang="nl-NL" baseline="0" dirty="0" smtClean="0"/>
              <a:t> </a:t>
            </a:r>
            <a:r>
              <a:rPr lang="nl-NL" baseline="0" dirty="0" err="1" smtClean="0"/>
              <a:t>distribution</a:t>
            </a:r>
            <a:r>
              <a:rPr lang="nl-NL" baseline="0" dirty="0" smtClean="0"/>
              <a:t>: bag </a:t>
            </a:r>
            <a:r>
              <a:rPr lang="nl-NL" baseline="0" dirty="0" err="1" smtClean="0"/>
              <a:t>with</a:t>
            </a:r>
            <a:r>
              <a:rPr lang="nl-NL" baseline="0" dirty="0" smtClean="0"/>
              <a:t> </a:t>
            </a:r>
            <a:r>
              <a:rPr lang="nl-NL" baseline="0" dirty="0" err="1" smtClean="0"/>
              <a:t>colored</a:t>
            </a:r>
            <a:r>
              <a:rPr lang="nl-NL" baseline="0" dirty="0" smtClean="0"/>
              <a:t> </a:t>
            </a:r>
            <a:r>
              <a:rPr lang="nl-NL" baseline="0" dirty="0" err="1" smtClean="0"/>
              <a:t>balls</a:t>
            </a:r>
            <a:r>
              <a:rPr lang="nl-NL" baseline="0" dirty="0" smtClean="0"/>
              <a:t>, pond </a:t>
            </a:r>
            <a:r>
              <a:rPr lang="nl-NL" baseline="0" dirty="0" err="1" smtClean="0"/>
              <a:t>with</a:t>
            </a:r>
            <a:r>
              <a:rPr lang="nl-NL" baseline="0" dirty="0" smtClean="0"/>
              <a:t> </a:t>
            </a:r>
            <a:r>
              <a:rPr lang="nl-NL" baseline="0" dirty="0" err="1" smtClean="0"/>
              <a:t>colored</a:t>
            </a:r>
            <a:r>
              <a:rPr lang="nl-NL" baseline="0" dirty="0" smtClean="0"/>
              <a:t> </a:t>
            </a:r>
            <a:r>
              <a:rPr lang="nl-NL" baseline="0" dirty="0" err="1" smtClean="0"/>
              <a:t>fish</a:t>
            </a:r>
            <a:r>
              <a:rPr lang="nl-NL" baseline="0" dirty="0" smtClean="0"/>
              <a:t>, …</a:t>
            </a:r>
            <a:endParaRPr lang="nl-NL" dirty="0"/>
          </a:p>
        </p:txBody>
      </p:sp>
      <p:sp>
        <p:nvSpPr>
          <p:cNvPr id="4" name="Slide Number Placeholder 3"/>
          <p:cNvSpPr>
            <a:spLocks noGrp="1"/>
          </p:cNvSpPr>
          <p:nvPr>
            <p:ph type="sldNum" sz="quarter" idx="10"/>
          </p:nvPr>
        </p:nvSpPr>
        <p:spPr/>
        <p:txBody>
          <a:bodyPr/>
          <a:lstStyle/>
          <a:p>
            <a:pPr>
              <a:defRPr/>
            </a:pPr>
            <a:fld id="{E4142D5A-2844-4E7C-9045-6F381BAA036C}" type="slidenum">
              <a:rPr lang="en-GB" smtClean="0"/>
              <a:pPr>
                <a:defRPr/>
              </a:pPr>
              <a:t>50</a:t>
            </a:fld>
            <a:endParaRPr lang="en-GB"/>
          </a:p>
        </p:txBody>
      </p:sp>
    </p:spTree>
    <p:extLst>
      <p:ext uri="{BB962C8B-B14F-4D97-AF65-F5344CB8AC3E}">
        <p14:creationId xmlns:p14="http://schemas.microsoft.com/office/powerpoint/2010/main" val="23272818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err="1" smtClean="0"/>
              <a:t>Work</a:t>
            </a:r>
            <a:r>
              <a:rPr lang="nl-NL" dirty="0" smtClean="0"/>
              <a:t> out the details</a:t>
            </a:r>
            <a:endParaRPr lang="nl-NL" dirty="0"/>
          </a:p>
        </p:txBody>
      </p:sp>
      <p:sp>
        <p:nvSpPr>
          <p:cNvPr id="4" name="Slide Number Placeholder 3"/>
          <p:cNvSpPr>
            <a:spLocks noGrp="1"/>
          </p:cNvSpPr>
          <p:nvPr>
            <p:ph type="sldNum" sz="quarter" idx="10"/>
          </p:nvPr>
        </p:nvSpPr>
        <p:spPr/>
        <p:txBody>
          <a:bodyPr/>
          <a:lstStyle/>
          <a:p>
            <a:pPr>
              <a:defRPr/>
            </a:pPr>
            <a:fld id="{E4142D5A-2844-4E7C-9045-6F381BAA036C}" type="slidenum">
              <a:rPr lang="en-GB" smtClean="0"/>
              <a:pPr>
                <a:defRPr/>
              </a:pPr>
              <a:t>56</a:t>
            </a:fld>
            <a:endParaRPr lang="en-GB"/>
          </a:p>
        </p:txBody>
      </p:sp>
    </p:spTree>
    <p:extLst>
      <p:ext uri="{BB962C8B-B14F-4D97-AF65-F5344CB8AC3E}">
        <p14:creationId xmlns:p14="http://schemas.microsoft.com/office/powerpoint/2010/main" val="3564491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Rot="1" noChangeAspect="1" noTextEdit="1"/>
          </p:cNvSpPr>
          <p:nvPr>
            <p:ph type="sldImg"/>
          </p:nvPr>
        </p:nvSpPr>
        <p:spPr bwMode="auto">
          <a:noFill/>
          <a:ln>
            <a:solidFill>
              <a:srgbClr val="000000"/>
            </a:solidFill>
            <a:miter lim="800000"/>
            <a:headEnd/>
            <a:tailEnd/>
          </a:ln>
        </p:spPr>
      </p:sp>
      <p:sp>
        <p:nvSpPr>
          <p:cNvPr id="57346" name="Rectangle 3"/>
          <p:cNvSpPr>
            <a:spLocks noGrp="1"/>
          </p:cNvSpPr>
          <p:nvPr>
            <p:ph type="body" idx="1"/>
          </p:nvPr>
        </p:nvSpPr>
        <p:spPr bwMode="auto">
          <a:noFill/>
        </p:spPr>
        <p:txBody>
          <a:bodyPr wrap="square" numCol="1" anchor="t" anchorCtr="0" compatLnSpc="1">
            <a:prstTxWarp prst="textNoShape">
              <a:avLst/>
            </a:prstTxWarp>
          </a:bodyPr>
          <a:lstStyle/>
          <a:p>
            <a:r>
              <a:rPr lang="en-GB" b="1" dirty="0" smtClean="0"/>
              <a:t>Overview of a typical RNA-</a:t>
            </a:r>
            <a:r>
              <a:rPr lang="en-GB" b="1" dirty="0" err="1" smtClean="0"/>
              <a:t>Seq</a:t>
            </a:r>
            <a:r>
              <a:rPr lang="en-GB" b="1" dirty="0" smtClean="0"/>
              <a:t> experiment</a:t>
            </a:r>
            <a:r>
              <a:rPr lang="en-GB" dirty="0" smtClean="0"/>
              <a:t>. RNA is initially fragmented (1) followed by first-strand synthesis priming (2), which selects the 3' fragment end (in transcript orientation), to make single stranded </a:t>
            </a:r>
            <a:r>
              <a:rPr lang="en-GB" dirty="0" err="1" smtClean="0"/>
              <a:t>cDNA</a:t>
            </a:r>
            <a:r>
              <a:rPr lang="en-GB" dirty="0" smtClean="0"/>
              <a:t>. Double stranded cDNA created during second-strand synthesis (3), which selects the 5' fragment end, is then size selected (4) resulting in fragments suitable for sequencing (5). </a:t>
            </a:r>
            <a:endParaRPr lang="en-GB" dirty="0" smtClean="0"/>
          </a:p>
          <a:p>
            <a:endParaRPr lang="en-GB" dirty="0" smtClean="0"/>
          </a:p>
          <a:p>
            <a:r>
              <a:rPr lang="en-GB" dirty="0" smtClean="0"/>
              <a:t>Left</a:t>
            </a:r>
            <a:r>
              <a:rPr lang="en-GB" baseline="0" dirty="0" smtClean="0"/>
              <a:t> out from figure: </a:t>
            </a:r>
            <a:r>
              <a:rPr lang="en-GB" dirty="0" smtClean="0"/>
              <a:t>Sequenced </a:t>
            </a:r>
            <a:r>
              <a:rPr lang="en-GB" dirty="0" smtClean="0"/>
              <a:t>reads are mapped to opposite strands of the genome (6), and in the case of known transcript or fragment strandedness, the read alignments reveal the 5' and 3' ends of the sequenced fragment (see Supplementary methods in Additional file </a:t>
            </a:r>
            <a:r>
              <a:rPr lang="en-GB" u="sng" dirty="0" smtClean="0">
                <a:hlinkClick r:id="rId3"/>
              </a:rPr>
              <a:t>3</a:t>
            </a:r>
            <a:r>
              <a:rPr lang="en-GB" dirty="0" smtClean="0"/>
              <a:t>). All arrows are directed 5' to 3' in transcript orientation. </a:t>
            </a:r>
          </a:p>
          <a:p>
            <a:endParaRPr lang="en-GB" dirty="0" smtClean="0"/>
          </a:p>
          <a:p>
            <a:r>
              <a:rPr lang="en-GB" dirty="0" err="1" smtClean="0"/>
              <a:t>Barbera</a:t>
            </a:r>
            <a:r>
              <a:rPr lang="en-GB" baseline="0" dirty="0" smtClean="0"/>
              <a:t> described paired-end sequencing.</a:t>
            </a:r>
            <a:endParaRPr lang="en-GB"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smtClean="0">
                <a:solidFill>
                  <a:schemeClr val="tx1"/>
                </a:solidFill>
                <a:effectLst/>
                <a:latin typeface="+mn-lt"/>
                <a:ea typeface="+mn-ea"/>
                <a:cs typeface="+mn-cs"/>
              </a:rPr>
              <a:t>a</a:t>
            </a:r>
            <a:r>
              <a:rPr lang="en-GB" sz="1200" b="0" i="0" kern="1200" dirty="0" smtClean="0">
                <a:solidFill>
                  <a:schemeClr val="tx1"/>
                </a:solidFill>
                <a:effectLst/>
                <a:latin typeface="+mn-lt"/>
                <a:ea typeface="+mn-ea"/>
                <a:cs typeface="+mn-cs"/>
              </a:rPr>
              <a:t> | Sequence reads are mapped to genomic DNA or to a transcriptome reference to detect alternative isoforms of an RNA transcript. Mapping is based simply on read counts to each exon and reads that span the exonic boundaries. One infers the absence of the genomic exon in the transcript by virtue of no reads mapping to the genomic location. </a:t>
            </a:r>
            <a:r>
              <a:rPr lang="en-GB" sz="1200" b="1" i="0" kern="1200" dirty="0" smtClean="0">
                <a:solidFill>
                  <a:schemeClr val="tx1"/>
                </a:solidFill>
                <a:effectLst/>
                <a:latin typeface="+mn-lt"/>
                <a:ea typeface="+mn-ea"/>
                <a:cs typeface="+mn-cs"/>
              </a:rPr>
              <a:t>b</a:t>
            </a:r>
            <a:r>
              <a:rPr lang="en-GB" sz="1200" b="0" i="0" kern="1200" dirty="0" smtClean="0">
                <a:solidFill>
                  <a:schemeClr val="tx1"/>
                </a:solidFill>
                <a:effectLst/>
                <a:latin typeface="+mn-lt"/>
                <a:ea typeface="+mn-ea"/>
                <a:cs typeface="+mn-cs"/>
              </a:rPr>
              <a:t> | Paired sequence reads provide additional information about exonic splicing events, as demonstrated by matching the first read in one exon and placing the second read in the downstream exon, creating a map of the transcript structure.</a:t>
            </a:r>
            <a:endParaRPr lang="en-GB" dirty="0"/>
          </a:p>
        </p:txBody>
      </p:sp>
      <p:sp>
        <p:nvSpPr>
          <p:cNvPr id="4" name="Slide Number Placeholder 3"/>
          <p:cNvSpPr>
            <a:spLocks noGrp="1"/>
          </p:cNvSpPr>
          <p:nvPr>
            <p:ph type="sldNum" sz="quarter" idx="10"/>
          </p:nvPr>
        </p:nvSpPr>
        <p:spPr/>
        <p:txBody>
          <a:bodyPr/>
          <a:lstStyle/>
          <a:p>
            <a:pPr>
              <a:defRPr/>
            </a:pPr>
            <a:fld id="{E4142D5A-2844-4E7C-9045-6F381BAA036C}" type="slidenum">
              <a:rPr lang="en-GB" smtClean="0"/>
              <a:pPr>
                <a:defRPr/>
              </a:pPr>
              <a:t>10</a:t>
            </a:fld>
            <a:endParaRPr lang="en-GB"/>
          </a:p>
        </p:txBody>
      </p:sp>
    </p:spTree>
    <p:extLst>
      <p:ext uri="{BB962C8B-B14F-4D97-AF65-F5344CB8AC3E}">
        <p14:creationId xmlns:p14="http://schemas.microsoft.com/office/powerpoint/2010/main" val="2554396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xfrm>
            <a:off x="919163" y="746125"/>
            <a:ext cx="4973637" cy="3729038"/>
          </a:xfrm>
          <a:noFill/>
          <a:ln>
            <a:solidFill>
              <a:srgbClr val="000000"/>
            </a:solidFill>
            <a:miter lim="800000"/>
            <a:headEnd/>
            <a:tailEnd/>
          </a:ln>
        </p:spPr>
      </p:sp>
      <p:sp>
        <p:nvSpPr>
          <p:cNvPr id="59394" name="Rectangle 3"/>
          <p:cNvSpPr>
            <a:spLocks noGrp="1"/>
          </p:cNvSpPr>
          <p:nvPr>
            <p:ph type="body" idx="1"/>
          </p:nvPr>
        </p:nvSpPr>
        <p:spPr bwMode="auto">
          <a:noFill/>
        </p:spPr>
        <p:txBody>
          <a:bodyPr wrap="square" lIns="96690" tIns="48345" rIns="96690" bIns="48345" numCol="1" anchor="t" anchorCtr="0" compatLnSpc="1">
            <a:prstTxWarp prst="textNoShape">
              <a:avLst/>
            </a:prstTxWarp>
          </a:bodyPr>
          <a:lstStyle/>
          <a:p>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xfrm>
            <a:off x="919163" y="746125"/>
            <a:ext cx="4973637" cy="3729038"/>
          </a:xfrm>
          <a:noFill/>
          <a:ln>
            <a:solidFill>
              <a:srgbClr val="000000"/>
            </a:solidFill>
            <a:miter lim="800000"/>
            <a:headEnd/>
            <a:tailEnd/>
          </a:ln>
        </p:spPr>
      </p:sp>
      <p:sp>
        <p:nvSpPr>
          <p:cNvPr id="59394" name="Rectangle 3"/>
          <p:cNvSpPr>
            <a:spLocks noGrp="1"/>
          </p:cNvSpPr>
          <p:nvPr>
            <p:ph type="body" idx="1"/>
          </p:nvPr>
        </p:nvSpPr>
        <p:spPr bwMode="auto">
          <a:noFill/>
        </p:spPr>
        <p:txBody>
          <a:bodyPr wrap="square" lIns="96690" tIns="48345" rIns="96690" bIns="48345" numCol="1" anchor="t" anchorCtr="0" compatLnSpc="1">
            <a:prstTxWarp prst="textNoShape">
              <a:avLst/>
            </a:prstTxWarp>
          </a:bodyPr>
          <a:lstStyle/>
          <a:p>
            <a:r>
              <a:rPr lang="en-GB" dirty="0"/>
              <a:t>Make this a more interactive slide</a:t>
            </a:r>
          </a:p>
          <a:p>
            <a:r>
              <a:rPr lang="en-GB" dirty="0" err="1"/>
              <a:t>HTSeq</a:t>
            </a:r>
            <a:r>
              <a:rPr lang="en-GB" dirty="0"/>
              <a:t>: http://biorxiv.org/content/early/2014/02/20/002824 for similar statement + fragment counting for paired reads</a:t>
            </a:r>
          </a:p>
          <a:p>
            <a:r>
              <a:rPr lang="en-GB" dirty="0" err="1"/>
              <a:t>featureCounts</a:t>
            </a:r>
            <a:r>
              <a:rPr lang="en-GB" dirty="0"/>
              <a:t>: http://bioinformatics.oxfordjournals.org/content/30/7/923.full, interesting remark on </a:t>
            </a:r>
            <a:r>
              <a:rPr lang="en-GB" dirty="0" err="1"/>
              <a:t>ChIP-Seq</a:t>
            </a:r>
            <a:endParaRPr lang="en-GB" dirty="0"/>
          </a:p>
          <a:p>
            <a:r>
              <a:rPr lang="en-GB" dirty="0"/>
              <a:t>It might be useful to make the distinction between the three strategies discerned in http://biostatistics.oxfordjournals.org/content/early/2014/01/06/biostatistics.kxt053.full. This would also allow to discuss isoform quantification.</a:t>
            </a:r>
          </a:p>
          <a:p>
            <a:endParaRPr lang="en-GB" dirty="0"/>
          </a:p>
          <a:p>
            <a:r>
              <a:rPr lang="en-GB" dirty="0"/>
              <a:t>In </a:t>
            </a:r>
            <a:r>
              <a:rPr lang="en-GB" i="1" dirty="0"/>
              <a:t>differential</a:t>
            </a:r>
            <a:r>
              <a:rPr lang="en-GB" dirty="0"/>
              <a:t> expression analysis, one compares the expression of the same gene across samples and not the expression of different genes within a sample. Now, consider two genes, which share a stretch of common sequence such that for a read mapping to this stretch, the aligner cannot decide which of the two genes the read originated from and hence reports a multiple alignment. If we discard all such reads, we undercount the total output of the genes, but the </a:t>
            </a:r>
            <a:r>
              <a:rPr lang="en-GB" i="1" dirty="0"/>
              <a:t>ratio</a:t>
            </a:r>
            <a:r>
              <a:rPr lang="en-GB" dirty="0"/>
              <a:t>  of expression strength (the “fold change”) between samples or experimental condition will still be correct, because we discard the same fraction of reads in all samples. On the other hand, if we counted these reads for both genes, a subsequent differential expression analysis might find false positives: Even if only one of the </a:t>
            </a:r>
            <a:r>
              <a:rPr lang="en-GB" dirty="0" smtClean="0"/>
              <a:t>genes </a:t>
            </a:r>
            <a:r>
              <a:rPr lang="en-GB" dirty="0"/>
              <a:t>changes increases its expression in reaction to treatment, the additional </a:t>
            </a:r>
            <a:r>
              <a:rPr lang="en-GB" dirty="0" smtClean="0"/>
              <a:t>reads </a:t>
            </a:r>
            <a:r>
              <a:rPr lang="en-GB" dirty="0"/>
              <a:t>caused by this would be counted for both genes, giving the wrong appearance that both genes reacted to the </a:t>
            </a:r>
            <a:r>
              <a:rPr lang="en-GB" dirty="0" smtClean="0"/>
              <a:t>treatment.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xfrm>
            <a:off x="919163" y="746125"/>
            <a:ext cx="4973637" cy="3729038"/>
          </a:xfrm>
          <a:noFill/>
          <a:ln>
            <a:solidFill>
              <a:srgbClr val="000000"/>
            </a:solidFill>
            <a:miter lim="800000"/>
            <a:headEnd/>
            <a:tailEnd/>
          </a:ln>
        </p:spPr>
      </p:sp>
      <p:sp>
        <p:nvSpPr>
          <p:cNvPr id="59394" name="Rectangle 3"/>
          <p:cNvSpPr>
            <a:spLocks noGrp="1"/>
          </p:cNvSpPr>
          <p:nvPr>
            <p:ph type="body" idx="1"/>
          </p:nvPr>
        </p:nvSpPr>
        <p:spPr bwMode="auto">
          <a:noFill/>
        </p:spPr>
        <p:txBody>
          <a:bodyPr wrap="square" lIns="96690" tIns="48345" rIns="96690" bIns="48345" numCol="1" anchor="t" anchorCtr="0" compatLnSpc="1">
            <a:prstTxWarp prst="textNoShape">
              <a:avLst/>
            </a:prstTxWarp>
          </a:bodyPr>
          <a:lstStyle/>
          <a:p>
            <a:endParaRPr lang="en-GB"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xfrm>
            <a:off x="919163" y="746125"/>
            <a:ext cx="4973637" cy="3729038"/>
          </a:xfrm>
          <a:noFill/>
          <a:ln>
            <a:solidFill>
              <a:srgbClr val="000000"/>
            </a:solidFill>
            <a:miter lim="800000"/>
            <a:headEnd/>
            <a:tailEnd/>
          </a:ln>
        </p:spPr>
      </p:sp>
      <p:sp>
        <p:nvSpPr>
          <p:cNvPr id="59394" name="Rectangle 3"/>
          <p:cNvSpPr>
            <a:spLocks noGrp="1"/>
          </p:cNvSpPr>
          <p:nvPr>
            <p:ph type="body" idx="1"/>
          </p:nvPr>
        </p:nvSpPr>
        <p:spPr bwMode="auto">
          <a:noFill/>
        </p:spPr>
        <p:txBody>
          <a:bodyPr wrap="square" lIns="96690" tIns="48345" rIns="96690" bIns="48345" numCol="1" anchor="t" anchorCtr="0" compatLnSpc="1">
            <a:prstTxWarp prst="textNoShape">
              <a:avLst/>
            </a:prstTxWarp>
          </a:bodyPr>
          <a:lstStyle/>
          <a:p>
            <a:r>
              <a:rPr lang="en-GB" dirty="0" smtClean="0"/>
              <a:t>Leave</a:t>
            </a:r>
            <a:r>
              <a:rPr lang="en-GB" baseline="0" dirty="0" smtClean="0"/>
              <a:t> out?</a:t>
            </a:r>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xfrm>
            <a:off x="919163" y="746125"/>
            <a:ext cx="4973637" cy="3729038"/>
          </a:xfrm>
          <a:noFill/>
          <a:ln>
            <a:solidFill>
              <a:srgbClr val="000000"/>
            </a:solidFill>
            <a:miter lim="800000"/>
            <a:headEnd/>
            <a:tailEnd/>
          </a:ln>
        </p:spPr>
      </p:sp>
      <p:sp>
        <p:nvSpPr>
          <p:cNvPr id="59394" name="Rectangle 3"/>
          <p:cNvSpPr>
            <a:spLocks noGrp="1"/>
          </p:cNvSpPr>
          <p:nvPr>
            <p:ph type="body" idx="1"/>
          </p:nvPr>
        </p:nvSpPr>
        <p:spPr bwMode="auto">
          <a:noFill/>
        </p:spPr>
        <p:txBody>
          <a:bodyPr wrap="square" lIns="96690" tIns="48345" rIns="96690" bIns="48345" numCol="1" anchor="t" anchorCtr="0" compatLnSpc="1">
            <a:prstTxWarp prst="textNoShape">
              <a:avLst/>
            </a:prstTxWarp>
          </a:bodyPr>
          <a:lstStyle/>
          <a:p>
            <a:r>
              <a:rPr lang="en-GB" dirty="0" smtClean="0"/>
              <a:t>Leave</a:t>
            </a:r>
            <a:r>
              <a:rPr lang="en-GB" baseline="0" dirty="0" smtClean="0"/>
              <a:t> out?</a:t>
            </a:r>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9D51D06F-FE55-4279-92F1-506B9C1F307E}" type="datetime1">
              <a:rPr lang="en-US"/>
              <a:pPr>
                <a:defRPr/>
              </a:pPr>
              <a:t>3/13/2020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4CCB3594-CACC-4A85-8A76-6591E07ABB6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flipV="1">
            <a:off x="1588" y="0"/>
            <a:ext cx="9144000" cy="2895600"/>
          </a:xfrm>
          <a:prstGeom prst="rect">
            <a:avLst/>
          </a:prstGeom>
          <a:solidFill>
            <a:schemeClr val="folHlink"/>
          </a:solidFill>
          <a:ln w="9525">
            <a:noFill/>
            <a:miter lim="800000"/>
            <a:headEnd/>
            <a:tailEnd/>
          </a:ln>
        </p:spPr>
        <p:txBody>
          <a:bodyPr wrap="none" anchor="ctr"/>
          <a:lstStyle/>
          <a:p>
            <a:pPr>
              <a:defRPr/>
            </a:pPr>
            <a:endParaRPr lang="en-GB">
              <a:solidFill>
                <a:srgbClr val="000000"/>
              </a:solidFill>
              <a:latin typeface="+mn-lt"/>
            </a:endParaRPr>
          </a:p>
        </p:txBody>
      </p:sp>
      <p:pic>
        <p:nvPicPr>
          <p:cNvPr id="5" name="Picture 3" descr="logo_embl_6eck"/>
          <p:cNvPicPr>
            <a:picLocks noChangeAspect="1" noChangeArrowheads="1"/>
          </p:cNvPicPr>
          <p:nvPr/>
        </p:nvPicPr>
        <p:blipFill>
          <a:blip r:embed="rId2">
            <a:lum bright="-6000"/>
          </a:blip>
          <a:srcRect l="34888" t="2509" b="49506"/>
          <a:stretch>
            <a:fillRect/>
          </a:stretch>
        </p:blipFill>
        <p:spPr bwMode="auto">
          <a:xfrm>
            <a:off x="0" y="0"/>
            <a:ext cx="3533775" cy="2897188"/>
          </a:xfrm>
          <a:prstGeom prst="rect">
            <a:avLst/>
          </a:prstGeom>
          <a:noFill/>
          <a:ln w="9525">
            <a:noFill/>
            <a:miter lim="800000"/>
            <a:headEnd/>
            <a:tailEnd/>
          </a:ln>
        </p:spPr>
      </p:pic>
      <p:sp>
        <p:nvSpPr>
          <p:cNvPr id="6" name="Rectangle 4"/>
          <p:cNvSpPr>
            <a:spLocks noChangeArrowheads="1"/>
          </p:cNvSpPr>
          <p:nvPr/>
        </p:nvSpPr>
        <p:spPr bwMode="auto">
          <a:xfrm>
            <a:off x="0" y="2895600"/>
            <a:ext cx="9144000" cy="3962400"/>
          </a:xfrm>
          <a:prstGeom prst="rect">
            <a:avLst/>
          </a:prstGeom>
          <a:solidFill>
            <a:schemeClr val="tx2"/>
          </a:solidFill>
          <a:ln w="9525">
            <a:noFill/>
            <a:miter lim="800000"/>
            <a:headEnd/>
            <a:tailEnd/>
          </a:ln>
        </p:spPr>
        <p:txBody>
          <a:bodyPr wrap="none" anchor="ctr"/>
          <a:lstStyle/>
          <a:p>
            <a:pPr algn="ctr" eaLnBrk="0" hangingPunct="0">
              <a:defRPr/>
            </a:pPr>
            <a:endParaRPr lang="en-US" sz="2400">
              <a:solidFill>
                <a:srgbClr val="000000"/>
              </a:solidFill>
              <a:latin typeface="+mn-lt"/>
            </a:endParaRPr>
          </a:p>
        </p:txBody>
      </p:sp>
      <p:pic>
        <p:nvPicPr>
          <p:cNvPr id="7" name="Picture 5" descr="logo_embl_6eck"/>
          <p:cNvPicPr>
            <a:picLocks noChangeAspect="1" noChangeArrowheads="1"/>
          </p:cNvPicPr>
          <p:nvPr/>
        </p:nvPicPr>
        <p:blipFill>
          <a:blip r:embed="rId2">
            <a:lum bright="-6000"/>
          </a:blip>
          <a:srcRect l="34888" t="50446" b="-2196"/>
          <a:stretch>
            <a:fillRect/>
          </a:stretch>
        </p:blipFill>
        <p:spPr bwMode="auto">
          <a:xfrm>
            <a:off x="0" y="2894013"/>
            <a:ext cx="3533775" cy="3124200"/>
          </a:xfrm>
          <a:prstGeom prst="rect">
            <a:avLst/>
          </a:prstGeom>
          <a:noFill/>
          <a:ln w="9525">
            <a:noFill/>
            <a:miter lim="800000"/>
            <a:headEnd/>
            <a:tailEnd/>
          </a:ln>
        </p:spPr>
      </p:pic>
      <p:sp>
        <p:nvSpPr>
          <p:cNvPr id="8" name="Text Box 9"/>
          <p:cNvSpPr txBox="1">
            <a:spLocks noChangeArrowheads="1"/>
          </p:cNvSpPr>
          <p:nvPr userDrawn="1"/>
        </p:nvSpPr>
        <p:spPr bwMode="auto">
          <a:xfrm>
            <a:off x="5291138" y="6454775"/>
            <a:ext cx="3744912" cy="228600"/>
          </a:xfrm>
          <a:prstGeom prst="rect">
            <a:avLst/>
          </a:prstGeom>
          <a:noFill/>
          <a:ln w="9525">
            <a:noFill/>
            <a:miter lim="800000"/>
            <a:headEnd/>
            <a:tailEnd/>
          </a:ln>
          <a:effectLst/>
        </p:spPr>
        <p:txBody>
          <a:bodyPr>
            <a:spAutoFit/>
          </a:bodyPr>
          <a:lstStyle/>
          <a:p>
            <a:pPr eaLnBrk="0" hangingPunct="0">
              <a:spcBef>
                <a:spcPct val="50000"/>
              </a:spcBef>
              <a:defRPr/>
            </a:pPr>
            <a:r>
              <a:rPr lang="en-GB" sz="900">
                <a:solidFill>
                  <a:srgbClr val="DCDCDC"/>
                </a:solidFill>
                <a:latin typeface="Helvetica" pitchFamily="34" charset="0"/>
              </a:rPr>
              <a:t>EBI </a:t>
            </a:r>
            <a:r>
              <a:rPr lang="en-US" sz="900">
                <a:solidFill>
                  <a:srgbClr val="DCDCDC"/>
                </a:solidFill>
                <a:latin typeface="Helvetica" pitchFamily="34" charset="0"/>
              </a:rPr>
              <a:t>is an Outstation of the European Molecular Biology Laboratory. </a:t>
            </a:r>
          </a:p>
        </p:txBody>
      </p:sp>
      <p:pic>
        <p:nvPicPr>
          <p:cNvPr id="9" name="Picture 10" descr="RGB_EMBLebi_logo_invt"/>
          <p:cNvPicPr>
            <a:picLocks noChangeAspect="1" noChangeArrowheads="1"/>
          </p:cNvPicPr>
          <p:nvPr userDrawn="1"/>
        </p:nvPicPr>
        <p:blipFill>
          <a:blip r:embed="rId3"/>
          <a:srcRect/>
          <a:stretch>
            <a:fillRect/>
          </a:stretch>
        </p:blipFill>
        <p:spPr bwMode="auto">
          <a:xfrm>
            <a:off x="6659563" y="5661025"/>
            <a:ext cx="2051050" cy="647700"/>
          </a:xfrm>
          <a:prstGeom prst="rect">
            <a:avLst/>
          </a:prstGeom>
          <a:noFill/>
          <a:ln w="9525">
            <a:noFill/>
            <a:miter lim="800000"/>
            <a:headEnd/>
            <a:tailEnd/>
          </a:ln>
        </p:spPr>
      </p:pic>
      <p:sp>
        <p:nvSpPr>
          <p:cNvPr id="808967" name="Rectangle 7"/>
          <p:cNvSpPr>
            <a:spLocks noGrp="1" noChangeArrowheads="1"/>
          </p:cNvSpPr>
          <p:nvPr>
            <p:ph type="subTitle" idx="1"/>
          </p:nvPr>
        </p:nvSpPr>
        <p:spPr>
          <a:xfrm>
            <a:off x="549275" y="2971800"/>
            <a:ext cx="6400800" cy="304800"/>
          </a:xfrm>
        </p:spPr>
        <p:txBody>
          <a:bodyPr/>
          <a:lstStyle>
            <a:lvl1pPr marL="0" indent="0">
              <a:buFontTx/>
              <a:buNone/>
              <a:defRPr>
                <a:solidFill>
                  <a:srgbClr val="FFFFFF"/>
                </a:solidFill>
              </a:defRPr>
            </a:lvl1pPr>
          </a:lstStyle>
          <a:p>
            <a:r>
              <a:rPr lang="en-US"/>
              <a:t>Click to edit Master subtitle style</a:t>
            </a:r>
          </a:p>
        </p:txBody>
      </p:sp>
      <p:sp>
        <p:nvSpPr>
          <p:cNvPr id="808968" name="Rectangle 8"/>
          <p:cNvSpPr>
            <a:spLocks noGrp="1" noChangeArrowheads="1"/>
          </p:cNvSpPr>
          <p:nvPr>
            <p:ph type="ctrTitle"/>
          </p:nvPr>
        </p:nvSpPr>
        <p:spPr>
          <a:xfrm>
            <a:off x="533400" y="2284413"/>
            <a:ext cx="7772400" cy="685800"/>
          </a:xfrm>
        </p:spPr>
        <p:txBody>
          <a:bodyPr/>
          <a:lstStyle>
            <a:lvl1pPr>
              <a:defRPr>
                <a:solidFill>
                  <a:srgbClr val="FFFFFF"/>
                </a:solidFill>
              </a:defRPr>
            </a:lvl1pPr>
          </a:lstStyle>
          <a:p>
            <a:r>
              <a:rPr lang="de-DE"/>
              <a:t>Click to edit Master title style</a:t>
            </a:r>
          </a:p>
        </p:txBody>
      </p:sp>
      <p:sp>
        <p:nvSpPr>
          <p:cNvPr id="10" name="Rectangle 6"/>
          <p:cNvSpPr>
            <a:spLocks noGrp="1" noChangeArrowheads="1"/>
          </p:cNvSpPr>
          <p:nvPr>
            <p:ph type="dt" sz="half" idx="10"/>
          </p:nvPr>
        </p:nvSpPr>
        <p:spPr>
          <a:xfrm>
            <a:off x="533400" y="150813"/>
            <a:ext cx="1603375" cy="304800"/>
          </a:xfrm>
        </p:spPr>
        <p:txBody>
          <a:bodyPr/>
          <a:lstStyle>
            <a:lvl1pPr fontAlgn="auto">
              <a:spcBef>
                <a:spcPts val="0"/>
              </a:spcBef>
              <a:spcAft>
                <a:spcPts val="0"/>
              </a:spcAft>
              <a:defRPr sz="1000">
                <a:solidFill>
                  <a:srgbClr val="DCDCDC"/>
                </a:solidFill>
                <a:latin typeface="+mn-lt"/>
              </a:defRPr>
            </a:lvl1pPr>
          </a:lstStyle>
          <a:p>
            <a:pPr>
              <a:defRPr/>
            </a:pPr>
            <a:fld id="{4BDA5F84-228D-4854-9FAD-1884EED32A37}" type="datetime1">
              <a:rPr lang="de-DE"/>
              <a:pPr>
                <a:defRPr/>
              </a:pPr>
              <a:t>13.03.2020</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p:txBody>
          <a:bodyPr/>
          <a:lstStyle>
            <a:lvl1pPr>
              <a:defRPr/>
            </a:lvl1pPr>
          </a:lstStyle>
          <a:p>
            <a:r>
              <a:rPr lang="de-DE"/>
              <a:t>EBI facts and figures to end 2008</a:t>
            </a:r>
          </a:p>
        </p:txBody>
      </p:sp>
      <p:sp>
        <p:nvSpPr>
          <p:cNvPr id="5" name="Rectangle 7"/>
          <p:cNvSpPr>
            <a:spLocks noGrp="1" noChangeArrowheads="1"/>
          </p:cNvSpPr>
          <p:nvPr>
            <p:ph type="dt" sz="half" idx="11"/>
          </p:nvPr>
        </p:nvSpPr>
        <p:spPr/>
        <p:txBody>
          <a:bodyPr/>
          <a:lstStyle>
            <a:lvl1pPr>
              <a:defRPr/>
            </a:lvl1pPr>
          </a:lstStyle>
          <a:p>
            <a:fld id="{9D33EAE0-496D-452F-B326-19D4875D7A8B}" type="datetime1">
              <a:rPr lang="en-US"/>
              <a:pPr/>
              <a:t>3/13/2020</a:t>
            </a:fld>
            <a:r>
              <a:rPr lang="de-DE"/>
              <a:t>06/01/09</a:t>
            </a:r>
          </a:p>
        </p:txBody>
      </p:sp>
      <p:sp>
        <p:nvSpPr>
          <p:cNvPr id="6" name="Rectangle 8"/>
          <p:cNvSpPr>
            <a:spLocks noGrp="1" noChangeArrowheads="1"/>
          </p:cNvSpPr>
          <p:nvPr>
            <p:ph type="sldNum" sz="quarter" idx="12"/>
          </p:nvPr>
        </p:nvSpPr>
        <p:spPr/>
        <p:txBody>
          <a:bodyPr/>
          <a:lstStyle>
            <a:lvl1pPr fontAlgn="auto">
              <a:spcBef>
                <a:spcPts val="0"/>
              </a:spcBef>
              <a:spcAft>
                <a:spcPts val="0"/>
              </a:spcAft>
              <a:defRPr/>
            </a:lvl1pPr>
          </a:lstStyle>
          <a:p>
            <a:pPr>
              <a:defRPr/>
            </a:pPr>
            <a:fld id="{0C36158C-8070-45CA-9D8B-E7D423E476BC}" type="slidenum">
              <a:rPr lang="de-DE"/>
              <a:pPr>
                <a:defRPr/>
              </a:pPr>
              <a:t>‹#›</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p:txBody>
          <a:bodyPr/>
          <a:lstStyle>
            <a:lvl1pPr>
              <a:defRPr/>
            </a:lvl1pPr>
          </a:lstStyle>
          <a:p>
            <a:r>
              <a:rPr lang="de-DE"/>
              <a:t>EBI facts and figures to end 2008</a:t>
            </a:r>
          </a:p>
        </p:txBody>
      </p:sp>
      <p:sp>
        <p:nvSpPr>
          <p:cNvPr id="5" name="Rectangle 7"/>
          <p:cNvSpPr>
            <a:spLocks noGrp="1" noChangeArrowheads="1"/>
          </p:cNvSpPr>
          <p:nvPr>
            <p:ph type="dt" sz="half" idx="11"/>
          </p:nvPr>
        </p:nvSpPr>
        <p:spPr/>
        <p:txBody>
          <a:bodyPr/>
          <a:lstStyle>
            <a:lvl1pPr>
              <a:defRPr/>
            </a:lvl1pPr>
          </a:lstStyle>
          <a:p>
            <a:fld id="{6E9118B3-FB7B-44CD-8280-347B914742F4}" type="datetime1">
              <a:rPr lang="en-US"/>
              <a:pPr/>
              <a:t>3/13/2020</a:t>
            </a:fld>
            <a:r>
              <a:rPr lang="de-DE"/>
              <a:t>06/01/09</a:t>
            </a:r>
          </a:p>
        </p:txBody>
      </p:sp>
      <p:sp>
        <p:nvSpPr>
          <p:cNvPr id="6" name="Rectangle 8"/>
          <p:cNvSpPr>
            <a:spLocks noGrp="1" noChangeArrowheads="1"/>
          </p:cNvSpPr>
          <p:nvPr>
            <p:ph type="sldNum" sz="quarter" idx="12"/>
          </p:nvPr>
        </p:nvSpPr>
        <p:spPr/>
        <p:txBody>
          <a:bodyPr/>
          <a:lstStyle>
            <a:lvl1pPr fontAlgn="auto">
              <a:spcBef>
                <a:spcPts val="0"/>
              </a:spcBef>
              <a:spcAft>
                <a:spcPts val="0"/>
              </a:spcAft>
              <a:defRPr/>
            </a:lvl1pPr>
          </a:lstStyle>
          <a:p>
            <a:pPr>
              <a:defRPr/>
            </a:pPr>
            <a:fld id="{4A24831D-D7E5-49F2-89D6-E3D9A41C5872}" type="slidenum">
              <a:rPr lang="de-DE"/>
              <a:pPr>
                <a:defRPr/>
              </a:pPr>
              <a:t>‹#›</a:t>
            </a:fld>
            <a:endParaRPr lang="de-D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1219200"/>
            <a:ext cx="40005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86300" y="1219200"/>
            <a:ext cx="40005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p:txBody>
          <a:bodyPr/>
          <a:lstStyle>
            <a:lvl1pPr>
              <a:defRPr/>
            </a:lvl1pPr>
          </a:lstStyle>
          <a:p>
            <a:r>
              <a:rPr lang="de-DE"/>
              <a:t>EBI facts and figures to end 2008</a:t>
            </a:r>
          </a:p>
        </p:txBody>
      </p:sp>
      <p:sp>
        <p:nvSpPr>
          <p:cNvPr id="6" name="Rectangle 7"/>
          <p:cNvSpPr>
            <a:spLocks noGrp="1" noChangeArrowheads="1"/>
          </p:cNvSpPr>
          <p:nvPr>
            <p:ph type="dt" sz="half" idx="11"/>
          </p:nvPr>
        </p:nvSpPr>
        <p:spPr/>
        <p:txBody>
          <a:bodyPr/>
          <a:lstStyle>
            <a:lvl1pPr>
              <a:defRPr/>
            </a:lvl1pPr>
          </a:lstStyle>
          <a:p>
            <a:fld id="{F152CEFE-CAAA-4AD1-9054-004BCC49FE6D}" type="datetime1">
              <a:rPr lang="en-US"/>
              <a:pPr/>
              <a:t>3/13/2020</a:t>
            </a:fld>
            <a:r>
              <a:rPr lang="de-DE"/>
              <a:t>06/01/09</a:t>
            </a:r>
          </a:p>
        </p:txBody>
      </p:sp>
      <p:sp>
        <p:nvSpPr>
          <p:cNvPr id="7" name="Rectangle 8"/>
          <p:cNvSpPr>
            <a:spLocks noGrp="1" noChangeArrowheads="1"/>
          </p:cNvSpPr>
          <p:nvPr>
            <p:ph type="sldNum" sz="quarter" idx="12"/>
          </p:nvPr>
        </p:nvSpPr>
        <p:spPr/>
        <p:txBody>
          <a:bodyPr/>
          <a:lstStyle>
            <a:lvl1pPr fontAlgn="auto">
              <a:spcBef>
                <a:spcPts val="0"/>
              </a:spcBef>
              <a:spcAft>
                <a:spcPts val="0"/>
              </a:spcAft>
              <a:defRPr/>
            </a:lvl1pPr>
          </a:lstStyle>
          <a:p>
            <a:pPr>
              <a:defRPr/>
            </a:pPr>
            <a:fld id="{DEADBAF0-11D5-4F89-BCC4-A24484BCCD0A}" type="slidenum">
              <a:rPr lang="de-DE"/>
              <a:pPr>
                <a:defRPr/>
              </a:pPr>
              <a:t>‹#›</a:t>
            </a:fld>
            <a:endParaRPr lang="de-D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p:txBody>
          <a:bodyPr/>
          <a:lstStyle>
            <a:lvl1pPr>
              <a:defRPr/>
            </a:lvl1pPr>
          </a:lstStyle>
          <a:p>
            <a:r>
              <a:rPr lang="de-DE"/>
              <a:t>EBI facts and figures to end 2008</a:t>
            </a:r>
          </a:p>
        </p:txBody>
      </p:sp>
      <p:sp>
        <p:nvSpPr>
          <p:cNvPr id="8" name="Rectangle 7"/>
          <p:cNvSpPr>
            <a:spLocks noGrp="1" noChangeArrowheads="1"/>
          </p:cNvSpPr>
          <p:nvPr>
            <p:ph type="dt" sz="half" idx="11"/>
          </p:nvPr>
        </p:nvSpPr>
        <p:spPr/>
        <p:txBody>
          <a:bodyPr/>
          <a:lstStyle>
            <a:lvl1pPr>
              <a:defRPr/>
            </a:lvl1pPr>
          </a:lstStyle>
          <a:p>
            <a:fld id="{A7BAF1E5-13AB-489D-A2E1-8C0B1CE9C710}" type="datetime1">
              <a:rPr lang="en-US"/>
              <a:pPr/>
              <a:t>3/13/2020</a:t>
            </a:fld>
            <a:r>
              <a:rPr lang="de-DE"/>
              <a:t>06/01/09</a:t>
            </a:r>
          </a:p>
        </p:txBody>
      </p:sp>
      <p:sp>
        <p:nvSpPr>
          <p:cNvPr id="9" name="Rectangle 8"/>
          <p:cNvSpPr>
            <a:spLocks noGrp="1" noChangeArrowheads="1"/>
          </p:cNvSpPr>
          <p:nvPr>
            <p:ph type="sldNum" sz="quarter" idx="12"/>
          </p:nvPr>
        </p:nvSpPr>
        <p:spPr/>
        <p:txBody>
          <a:bodyPr/>
          <a:lstStyle>
            <a:lvl1pPr fontAlgn="auto">
              <a:spcBef>
                <a:spcPts val="0"/>
              </a:spcBef>
              <a:spcAft>
                <a:spcPts val="0"/>
              </a:spcAft>
              <a:defRPr/>
            </a:lvl1pPr>
          </a:lstStyle>
          <a:p>
            <a:pPr>
              <a:defRPr/>
            </a:pPr>
            <a:fld id="{5C3FD1B3-D7FF-4B22-9729-FE730612ECDD}" type="slidenum">
              <a:rPr lang="de-DE"/>
              <a:pPr>
                <a:defRPr/>
              </a:pPr>
              <a:t>‹#›</a:t>
            </a:fld>
            <a:endParaRPr lang="de-D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p:txBody>
          <a:bodyPr/>
          <a:lstStyle>
            <a:lvl1pPr>
              <a:defRPr/>
            </a:lvl1pPr>
          </a:lstStyle>
          <a:p>
            <a:r>
              <a:rPr lang="de-DE"/>
              <a:t>EBI facts and figures to end 2008</a:t>
            </a:r>
          </a:p>
        </p:txBody>
      </p:sp>
      <p:sp>
        <p:nvSpPr>
          <p:cNvPr id="3" name="Rectangle 7"/>
          <p:cNvSpPr>
            <a:spLocks noGrp="1" noChangeArrowheads="1"/>
          </p:cNvSpPr>
          <p:nvPr>
            <p:ph type="dt" sz="half" idx="11"/>
          </p:nvPr>
        </p:nvSpPr>
        <p:spPr/>
        <p:txBody>
          <a:bodyPr/>
          <a:lstStyle>
            <a:lvl1pPr>
              <a:defRPr/>
            </a:lvl1pPr>
          </a:lstStyle>
          <a:p>
            <a:fld id="{04333C20-E1AB-4D6C-ADD8-4D4B27EC048D}" type="datetime1">
              <a:rPr lang="en-US"/>
              <a:pPr/>
              <a:t>3/13/2020</a:t>
            </a:fld>
            <a:r>
              <a:rPr lang="de-DE"/>
              <a:t>06/01/09</a:t>
            </a:r>
          </a:p>
        </p:txBody>
      </p:sp>
      <p:sp>
        <p:nvSpPr>
          <p:cNvPr id="4" name="Rectangle 8"/>
          <p:cNvSpPr>
            <a:spLocks noGrp="1" noChangeArrowheads="1"/>
          </p:cNvSpPr>
          <p:nvPr>
            <p:ph type="sldNum" sz="quarter" idx="12"/>
          </p:nvPr>
        </p:nvSpPr>
        <p:spPr/>
        <p:txBody>
          <a:bodyPr/>
          <a:lstStyle>
            <a:lvl1pPr fontAlgn="auto">
              <a:spcBef>
                <a:spcPts val="0"/>
              </a:spcBef>
              <a:spcAft>
                <a:spcPts val="0"/>
              </a:spcAft>
              <a:defRPr/>
            </a:lvl1pPr>
          </a:lstStyle>
          <a:p>
            <a:pPr>
              <a:defRPr/>
            </a:pPr>
            <a:fld id="{00C3A7F0-CA50-4EE7-B6DE-1202160C6837}" type="slidenum">
              <a:rPr lang="de-DE"/>
              <a:pPr>
                <a:defRPr/>
              </a:pPr>
              <a:t>‹#›</a:t>
            </a:fld>
            <a:endParaRPr lang="de-D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p:txBody>
          <a:bodyPr/>
          <a:lstStyle>
            <a:lvl1pPr>
              <a:defRPr/>
            </a:lvl1pPr>
          </a:lstStyle>
          <a:p>
            <a:r>
              <a:rPr lang="de-DE"/>
              <a:t>EBI facts and figures to end 2008</a:t>
            </a:r>
          </a:p>
        </p:txBody>
      </p:sp>
      <p:sp>
        <p:nvSpPr>
          <p:cNvPr id="6" name="Rectangle 7"/>
          <p:cNvSpPr>
            <a:spLocks noGrp="1" noChangeArrowheads="1"/>
          </p:cNvSpPr>
          <p:nvPr>
            <p:ph type="dt" sz="half" idx="11"/>
          </p:nvPr>
        </p:nvSpPr>
        <p:spPr/>
        <p:txBody>
          <a:bodyPr/>
          <a:lstStyle>
            <a:lvl1pPr>
              <a:defRPr/>
            </a:lvl1pPr>
          </a:lstStyle>
          <a:p>
            <a:fld id="{D480C740-0E7A-426B-9AC0-06DD21495761}" type="datetime1">
              <a:rPr lang="en-US"/>
              <a:pPr/>
              <a:t>3/13/2020</a:t>
            </a:fld>
            <a:r>
              <a:rPr lang="de-DE"/>
              <a:t>06/01/09</a:t>
            </a:r>
          </a:p>
        </p:txBody>
      </p:sp>
      <p:sp>
        <p:nvSpPr>
          <p:cNvPr id="7" name="Rectangle 8"/>
          <p:cNvSpPr>
            <a:spLocks noGrp="1" noChangeArrowheads="1"/>
          </p:cNvSpPr>
          <p:nvPr>
            <p:ph type="sldNum" sz="quarter" idx="12"/>
          </p:nvPr>
        </p:nvSpPr>
        <p:spPr/>
        <p:txBody>
          <a:bodyPr/>
          <a:lstStyle>
            <a:lvl1pPr fontAlgn="auto">
              <a:spcBef>
                <a:spcPts val="0"/>
              </a:spcBef>
              <a:spcAft>
                <a:spcPts val="0"/>
              </a:spcAft>
              <a:defRPr/>
            </a:lvl1pPr>
          </a:lstStyle>
          <a:p>
            <a:pPr>
              <a:defRPr/>
            </a:pPr>
            <a:fld id="{46534413-CD01-4774-8E8E-E5D9705D09CE}" type="slidenum">
              <a:rPr lang="de-DE"/>
              <a:pPr>
                <a:defRPr/>
              </a:pPr>
              <a:t>‹#›</a:t>
            </a:fld>
            <a:endParaRPr lang="de-D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p:txBody>
          <a:bodyPr/>
          <a:lstStyle>
            <a:lvl1pPr>
              <a:defRPr/>
            </a:lvl1pPr>
          </a:lstStyle>
          <a:p>
            <a:r>
              <a:rPr lang="de-DE"/>
              <a:t>EBI facts and figures to end 2008</a:t>
            </a:r>
          </a:p>
        </p:txBody>
      </p:sp>
      <p:sp>
        <p:nvSpPr>
          <p:cNvPr id="6" name="Rectangle 7"/>
          <p:cNvSpPr>
            <a:spLocks noGrp="1" noChangeArrowheads="1"/>
          </p:cNvSpPr>
          <p:nvPr>
            <p:ph type="dt" sz="half" idx="11"/>
          </p:nvPr>
        </p:nvSpPr>
        <p:spPr/>
        <p:txBody>
          <a:bodyPr/>
          <a:lstStyle>
            <a:lvl1pPr>
              <a:defRPr/>
            </a:lvl1pPr>
          </a:lstStyle>
          <a:p>
            <a:fld id="{581E42D4-2D8B-43FC-84E3-F8D2B74A7672}" type="datetime1">
              <a:rPr lang="en-US"/>
              <a:pPr/>
              <a:t>3/13/2020</a:t>
            </a:fld>
            <a:r>
              <a:rPr lang="de-DE"/>
              <a:t>06/01/09</a:t>
            </a:r>
          </a:p>
        </p:txBody>
      </p:sp>
      <p:sp>
        <p:nvSpPr>
          <p:cNvPr id="7" name="Rectangle 8"/>
          <p:cNvSpPr>
            <a:spLocks noGrp="1" noChangeArrowheads="1"/>
          </p:cNvSpPr>
          <p:nvPr>
            <p:ph type="sldNum" sz="quarter" idx="12"/>
          </p:nvPr>
        </p:nvSpPr>
        <p:spPr/>
        <p:txBody>
          <a:bodyPr/>
          <a:lstStyle>
            <a:lvl1pPr fontAlgn="auto">
              <a:spcBef>
                <a:spcPts val="0"/>
              </a:spcBef>
              <a:spcAft>
                <a:spcPts val="0"/>
              </a:spcAft>
              <a:defRPr/>
            </a:lvl1pPr>
          </a:lstStyle>
          <a:p>
            <a:pPr>
              <a:defRPr/>
            </a:pPr>
            <a:fld id="{3D1836A7-92D2-4008-ADEC-38146CE7F9F1}" type="slidenum">
              <a:rPr lang="de-DE"/>
              <a:pPr>
                <a:defRPr/>
              </a:pPr>
              <a:t>‹#›</a:t>
            </a:fld>
            <a:endParaRPr lang="de-D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p:txBody>
          <a:bodyPr/>
          <a:lstStyle>
            <a:lvl1pPr>
              <a:defRPr/>
            </a:lvl1pPr>
          </a:lstStyle>
          <a:p>
            <a:r>
              <a:rPr lang="de-DE"/>
              <a:t>EBI facts and figures to end 2008</a:t>
            </a:r>
          </a:p>
        </p:txBody>
      </p:sp>
      <p:sp>
        <p:nvSpPr>
          <p:cNvPr id="5" name="Rectangle 7"/>
          <p:cNvSpPr>
            <a:spLocks noGrp="1" noChangeArrowheads="1"/>
          </p:cNvSpPr>
          <p:nvPr>
            <p:ph type="dt" sz="half" idx="11"/>
          </p:nvPr>
        </p:nvSpPr>
        <p:spPr/>
        <p:txBody>
          <a:bodyPr/>
          <a:lstStyle>
            <a:lvl1pPr>
              <a:defRPr/>
            </a:lvl1pPr>
          </a:lstStyle>
          <a:p>
            <a:fld id="{DF622C0F-FA4A-41E5-8A70-CB505038A1B9}" type="datetime1">
              <a:rPr lang="en-US"/>
              <a:pPr/>
              <a:t>3/13/2020</a:t>
            </a:fld>
            <a:r>
              <a:rPr lang="de-DE"/>
              <a:t>06/01/09</a:t>
            </a:r>
          </a:p>
        </p:txBody>
      </p:sp>
      <p:sp>
        <p:nvSpPr>
          <p:cNvPr id="6" name="Rectangle 8"/>
          <p:cNvSpPr>
            <a:spLocks noGrp="1" noChangeArrowheads="1"/>
          </p:cNvSpPr>
          <p:nvPr>
            <p:ph type="sldNum" sz="quarter" idx="12"/>
          </p:nvPr>
        </p:nvSpPr>
        <p:spPr/>
        <p:txBody>
          <a:bodyPr/>
          <a:lstStyle>
            <a:lvl1pPr fontAlgn="auto">
              <a:spcBef>
                <a:spcPts val="0"/>
              </a:spcBef>
              <a:spcAft>
                <a:spcPts val="0"/>
              </a:spcAft>
              <a:defRPr/>
            </a:lvl1pPr>
          </a:lstStyle>
          <a:p>
            <a:pPr>
              <a:defRPr/>
            </a:pPr>
            <a:fld id="{5669567A-0883-4C7A-8134-96EE7BEABC91}" type="slidenum">
              <a:rPr lang="de-DE"/>
              <a:pPr>
                <a:defRPr/>
              </a:pPr>
              <a:t>‹#›</a:t>
            </a:fld>
            <a:endParaRPr lang="de-D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04800"/>
            <a:ext cx="2038350" cy="52657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304800"/>
            <a:ext cx="5962650" cy="52657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p:txBody>
          <a:bodyPr/>
          <a:lstStyle>
            <a:lvl1pPr>
              <a:defRPr/>
            </a:lvl1pPr>
          </a:lstStyle>
          <a:p>
            <a:r>
              <a:rPr lang="de-DE"/>
              <a:t>EBI facts and figures to end 2008</a:t>
            </a:r>
          </a:p>
        </p:txBody>
      </p:sp>
      <p:sp>
        <p:nvSpPr>
          <p:cNvPr id="5" name="Rectangle 7"/>
          <p:cNvSpPr>
            <a:spLocks noGrp="1" noChangeArrowheads="1"/>
          </p:cNvSpPr>
          <p:nvPr>
            <p:ph type="dt" sz="half" idx="11"/>
          </p:nvPr>
        </p:nvSpPr>
        <p:spPr/>
        <p:txBody>
          <a:bodyPr/>
          <a:lstStyle>
            <a:lvl1pPr>
              <a:defRPr/>
            </a:lvl1pPr>
          </a:lstStyle>
          <a:p>
            <a:fld id="{812512EF-0334-4462-818D-FDD46A8B7AA5}" type="datetime1">
              <a:rPr lang="en-US"/>
              <a:pPr/>
              <a:t>3/13/2020</a:t>
            </a:fld>
            <a:r>
              <a:rPr lang="de-DE"/>
              <a:t>06/01/09</a:t>
            </a:r>
          </a:p>
        </p:txBody>
      </p:sp>
      <p:sp>
        <p:nvSpPr>
          <p:cNvPr id="6" name="Rectangle 8"/>
          <p:cNvSpPr>
            <a:spLocks noGrp="1" noChangeArrowheads="1"/>
          </p:cNvSpPr>
          <p:nvPr>
            <p:ph type="sldNum" sz="quarter" idx="12"/>
          </p:nvPr>
        </p:nvSpPr>
        <p:spPr/>
        <p:txBody>
          <a:bodyPr/>
          <a:lstStyle>
            <a:lvl1pPr fontAlgn="auto">
              <a:spcBef>
                <a:spcPts val="0"/>
              </a:spcBef>
              <a:spcAft>
                <a:spcPts val="0"/>
              </a:spcAft>
              <a:defRPr/>
            </a:lvl1pPr>
          </a:lstStyle>
          <a:p>
            <a:pPr>
              <a:defRPr/>
            </a:pPr>
            <a:fld id="{3F65F3E9-EA41-4FBA-85F6-AD4650AB27A0}" type="slidenum">
              <a:rPr lang="de-DE"/>
              <a:pPr>
                <a:defRPr/>
              </a:pPr>
              <a:t>‹#›</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5849429B-EAF1-4FE8-BD27-993395D7AE71}" type="datetime1">
              <a:rPr lang="en-US"/>
              <a:pPr>
                <a:defRPr/>
              </a:pPr>
              <a:t>3/13/2020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72BB7E20-51CB-4A2E-8648-5736D1772FB3}"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en-US"/>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en-US"/>
          </a:p>
        </p:txBody>
      </p:sp>
      <p:sp>
        <p:nvSpPr>
          <p:cNvPr id="4" name="Rectangle 4"/>
          <p:cNvSpPr>
            <a:spLocks noGrp="1" noChangeArrowheads="1"/>
          </p:cNvSpPr>
          <p:nvPr>
            <p:ph type="dt" sz="half" idx="10"/>
          </p:nvPr>
        </p:nvSpPr>
        <p:spPr/>
        <p:txBody>
          <a:bodyPr/>
          <a:lstStyle>
            <a:lvl1pPr>
              <a:defRPr/>
            </a:lvl1pPr>
          </a:lstStyle>
          <a:p>
            <a:fld id="{F6768C6F-049F-4DFF-8A84-2729B7B890B1}" type="datetime1">
              <a:rPr lang="en-US"/>
              <a:pPr/>
              <a:t>3/13/2020</a:t>
            </a:fld>
            <a:endParaRPr lang="nl-NL"/>
          </a:p>
        </p:txBody>
      </p:sp>
      <p:sp>
        <p:nvSpPr>
          <p:cNvPr id="5" name="Rectangle 5"/>
          <p:cNvSpPr>
            <a:spLocks noGrp="1" noChangeArrowheads="1"/>
          </p:cNvSpPr>
          <p:nvPr>
            <p:ph type="ftr" sz="quarter" idx="11"/>
          </p:nvPr>
        </p:nvSpPr>
        <p:spPr/>
        <p:txBody>
          <a:bodyPr/>
          <a:lstStyle>
            <a:lvl1pPr>
              <a:defRPr/>
            </a:lvl1pPr>
          </a:lstStyle>
          <a:p>
            <a:r>
              <a:rPr lang="nl-NL"/>
              <a:t>Research Bespreking 23 november 2009 Hematologisch en Oncologisch Onderzoek	</a:t>
            </a:r>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E875B737-FAD5-4BDC-9B2C-E8307F2A0EB9}" type="slidenum">
              <a:rPr lang="nl-NL"/>
              <a:pPr>
                <a:defRPr/>
              </a:pPr>
              <a:t>‹#›</a:t>
            </a:fld>
            <a:endParaRPr lang="nl-NL"/>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dt" sz="half" idx="10"/>
          </p:nvPr>
        </p:nvSpPr>
        <p:spPr/>
        <p:txBody>
          <a:bodyPr/>
          <a:lstStyle>
            <a:lvl1pPr>
              <a:defRPr/>
            </a:lvl1pPr>
          </a:lstStyle>
          <a:p>
            <a:fld id="{7D1BD44E-56E2-4FBE-9059-3D782E80A43C}" type="datetime1">
              <a:rPr lang="en-US"/>
              <a:pPr/>
              <a:t>3/13/2020</a:t>
            </a:fld>
            <a:endParaRPr lang="nl-NL"/>
          </a:p>
        </p:txBody>
      </p:sp>
      <p:sp>
        <p:nvSpPr>
          <p:cNvPr id="5" name="Rectangle 5"/>
          <p:cNvSpPr>
            <a:spLocks noGrp="1" noChangeArrowheads="1"/>
          </p:cNvSpPr>
          <p:nvPr>
            <p:ph type="ftr" sz="quarter" idx="11"/>
          </p:nvPr>
        </p:nvSpPr>
        <p:spPr/>
        <p:txBody>
          <a:bodyPr/>
          <a:lstStyle>
            <a:lvl1pPr>
              <a:defRPr/>
            </a:lvl1pPr>
          </a:lstStyle>
          <a:p>
            <a:r>
              <a:rPr lang="nl-NL"/>
              <a:t>Research Bespreking 23 november 2009 Hematologisch en Oncologisch Onderzoek	</a:t>
            </a:r>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2C3CB6C1-3D5B-40F9-9BED-B51D893A6F53}" type="slidenum">
              <a:rPr lang="nl-NL"/>
              <a:pPr>
                <a:defRPr/>
              </a:pPr>
              <a:t>‹#›</a:t>
            </a:fld>
            <a:endParaRPr lang="nl-NL"/>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dt" sz="half" idx="10"/>
          </p:nvPr>
        </p:nvSpPr>
        <p:spPr/>
        <p:txBody>
          <a:bodyPr/>
          <a:lstStyle>
            <a:lvl1pPr>
              <a:defRPr/>
            </a:lvl1pPr>
          </a:lstStyle>
          <a:p>
            <a:fld id="{A9C17A6E-E470-4E4E-AAC2-085B489CC8B0}" type="datetime1">
              <a:rPr lang="en-US"/>
              <a:pPr/>
              <a:t>3/13/2020</a:t>
            </a:fld>
            <a:endParaRPr lang="nl-NL"/>
          </a:p>
        </p:txBody>
      </p:sp>
      <p:sp>
        <p:nvSpPr>
          <p:cNvPr id="5" name="Rectangle 5"/>
          <p:cNvSpPr>
            <a:spLocks noGrp="1" noChangeArrowheads="1"/>
          </p:cNvSpPr>
          <p:nvPr>
            <p:ph type="ftr" sz="quarter" idx="11"/>
          </p:nvPr>
        </p:nvSpPr>
        <p:spPr/>
        <p:txBody>
          <a:bodyPr/>
          <a:lstStyle>
            <a:lvl1pPr>
              <a:defRPr/>
            </a:lvl1pPr>
          </a:lstStyle>
          <a:p>
            <a:r>
              <a:rPr lang="nl-NL"/>
              <a:t>Research Bespreking 23 november 2009 Hematologisch en Oncologisch Onderzoek	</a:t>
            </a:r>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D3301FCB-F337-4CD5-94EF-D9142C7AD8CC}" type="slidenum">
              <a:rPr lang="nl-NL"/>
              <a:pPr>
                <a:defRPr/>
              </a:pPr>
              <a:t>‹#›</a:t>
            </a:fld>
            <a:endParaRPr lang="nl-NL"/>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Rectangle 4"/>
          <p:cNvSpPr>
            <a:spLocks noGrp="1" noChangeArrowheads="1"/>
          </p:cNvSpPr>
          <p:nvPr>
            <p:ph type="dt" sz="half" idx="10"/>
          </p:nvPr>
        </p:nvSpPr>
        <p:spPr/>
        <p:txBody>
          <a:bodyPr/>
          <a:lstStyle>
            <a:lvl1pPr>
              <a:defRPr/>
            </a:lvl1pPr>
          </a:lstStyle>
          <a:p>
            <a:fld id="{8E06E79B-FA34-4A2C-80F5-F80A30AAE797}" type="datetime1">
              <a:rPr lang="en-US"/>
              <a:pPr/>
              <a:t>3/13/2020</a:t>
            </a:fld>
            <a:endParaRPr lang="nl-NL"/>
          </a:p>
        </p:txBody>
      </p:sp>
      <p:sp>
        <p:nvSpPr>
          <p:cNvPr id="6" name="Rectangle 5"/>
          <p:cNvSpPr>
            <a:spLocks noGrp="1" noChangeArrowheads="1"/>
          </p:cNvSpPr>
          <p:nvPr>
            <p:ph type="ftr" sz="quarter" idx="11"/>
          </p:nvPr>
        </p:nvSpPr>
        <p:spPr/>
        <p:txBody>
          <a:bodyPr/>
          <a:lstStyle>
            <a:lvl1pPr>
              <a:defRPr/>
            </a:lvl1pPr>
          </a:lstStyle>
          <a:p>
            <a:r>
              <a:rPr lang="nl-NL"/>
              <a:t>Research Bespreking 23 november 2009 Hematologisch en Oncologisch Onderzoek	</a:t>
            </a:r>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68956BBC-2CEF-4484-B90A-819894379AEE}" type="slidenum">
              <a:rPr lang="nl-NL"/>
              <a:pPr>
                <a:defRPr/>
              </a:pPr>
              <a:t>‹#›</a:t>
            </a:fld>
            <a:endParaRPr lang="nl-NL"/>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Rectangle 4"/>
          <p:cNvSpPr>
            <a:spLocks noGrp="1" noChangeArrowheads="1"/>
          </p:cNvSpPr>
          <p:nvPr>
            <p:ph type="dt" sz="half" idx="10"/>
          </p:nvPr>
        </p:nvSpPr>
        <p:spPr/>
        <p:txBody>
          <a:bodyPr/>
          <a:lstStyle>
            <a:lvl1pPr>
              <a:defRPr/>
            </a:lvl1pPr>
          </a:lstStyle>
          <a:p>
            <a:fld id="{AD180CCC-AAD4-43C7-B678-987DBA682975}" type="datetime1">
              <a:rPr lang="en-US"/>
              <a:pPr/>
              <a:t>3/13/2020</a:t>
            </a:fld>
            <a:endParaRPr lang="nl-NL"/>
          </a:p>
        </p:txBody>
      </p:sp>
      <p:sp>
        <p:nvSpPr>
          <p:cNvPr id="8" name="Rectangle 5"/>
          <p:cNvSpPr>
            <a:spLocks noGrp="1" noChangeArrowheads="1"/>
          </p:cNvSpPr>
          <p:nvPr>
            <p:ph type="ftr" sz="quarter" idx="11"/>
          </p:nvPr>
        </p:nvSpPr>
        <p:spPr/>
        <p:txBody>
          <a:bodyPr/>
          <a:lstStyle>
            <a:lvl1pPr>
              <a:defRPr/>
            </a:lvl1pPr>
          </a:lstStyle>
          <a:p>
            <a:r>
              <a:rPr lang="nl-NL"/>
              <a:t>Research Bespreking 23 november 2009 Hematologisch en Oncologisch Onderzoek	</a:t>
            </a:r>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F1DA8C50-1633-4C28-821F-737750856C98}" type="slidenum">
              <a:rPr lang="nl-NL"/>
              <a:pPr>
                <a:defRPr/>
              </a:pPr>
              <a:t>‹#›</a:t>
            </a:fld>
            <a:endParaRPr lang="nl-NL"/>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fld id="{C02A1FF9-CEB3-4D99-A637-2A23F122ED27}" type="datetime1">
              <a:rPr lang="en-US"/>
              <a:pPr/>
              <a:t>3/13/2020</a:t>
            </a:fld>
            <a:endParaRPr lang="nl-NL"/>
          </a:p>
        </p:txBody>
      </p:sp>
      <p:sp>
        <p:nvSpPr>
          <p:cNvPr id="3" name="Rectangle 5"/>
          <p:cNvSpPr>
            <a:spLocks noGrp="1" noChangeArrowheads="1"/>
          </p:cNvSpPr>
          <p:nvPr>
            <p:ph type="ftr" sz="quarter" idx="11"/>
          </p:nvPr>
        </p:nvSpPr>
        <p:spPr/>
        <p:txBody>
          <a:bodyPr/>
          <a:lstStyle>
            <a:lvl1pPr>
              <a:defRPr/>
            </a:lvl1pPr>
          </a:lstStyle>
          <a:p>
            <a:r>
              <a:rPr lang="nl-NL"/>
              <a:t>Research Bespreking 23 november 2009 Hematologisch en Oncologisch Onderzoek	</a:t>
            </a:r>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0A3438C1-C43F-48BC-BFEF-3774D426A66F}" type="slidenum">
              <a:rPr lang="nl-NL"/>
              <a:pPr>
                <a:defRPr/>
              </a:pPr>
              <a:t>‹#›</a:t>
            </a:fld>
            <a:endParaRPr lang="nl-NL"/>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p:txBody>
          <a:bodyPr/>
          <a:lstStyle>
            <a:lvl1pPr>
              <a:defRPr/>
            </a:lvl1pPr>
          </a:lstStyle>
          <a:p>
            <a:fld id="{C5CD0129-F3B9-4378-9AAD-A947DC64FB78}" type="datetime1">
              <a:rPr lang="en-US"/>
              <a:pPr/>
              <a:t>3/13/2020</a:t>
            </a:fld>
            <a:endParaRPr lang="nl-NL"/>
          </a:p>
        </p:txBody>
      </p:sp>
      <p:sp>
        <p:nvSpPr>
          <p:cNvPr id="6" name="Rectangle 5"/>
          <p:cNvSpPr>
            <a:spLocks noGrp="1" noChangeArrowheads="1"/>
          </p:cNvSpPr>
          <p:nvPr>
            <p:ph type="ftr" sz="quarter" idx="11"/>
          </p:nvPr>
        </p:nvSpPr>
        <p:spPr/>
        <p:txBody>
          <a:bodyPr/>
          <a:lstStyle>
            <a:lvl1pPr>
              <a:defRPr/>
            </a:lvl1pPr>
          </a:lstStyle>
          <a:p>
            <a:r>
              <a:rPr lang="nl-NL"/>
              <a:t>Research Bespreking 23 november 2009 Hematologisch en Oncologisch Onderzoek	</a:t>
            </a:r>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0F0DEB27-57CF-4C20-A6FB-BE80C3D89412}" type="slidenum">
              <a:rPr lang="nl-NL"/>
              <a:pPr>
                <a:defRPr/>
              </a:pPr>
              <a:t>‹#›</a:t>
            </a:fld>
            <a:endParaRPr lang="nl-NL"/>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p:txBody>
          <a:bodyPr/>
          <a:lstStyle>
            <a:lvl1pPr>
              <a:defRPr/>
            </a:lvl1pPr>
          </a:lstStyle>
          <a:p>
            <a:fld id="{7AFC9163-E892-4237-B146-828AEF0FFD25}" type="datetime1">
              <a:rPr lang="en-US"/>
              <a:pPr/>
              <a:t>3/13/2020</a:t>
            </a:fld>
            <a:endParaRPr lang="nl-NL"/>
          </a:p>
        </p:txBody>
      </p:sp>
      <p:sp>
        <p:nvSpPr>
          <p:cNvPr id="6" name="Rectangle 5"/>
          <p:cNvSpPr>
            <a:spLocks noGrp="1" noChangeArrowheads="1"/>
          </p:cNvSpPr>
          <p:nvPr>
            <p:ph type="ftr" sz="quarter" idx="11"/>
          </p:nvPr>
        </p:nvSpPr>
        <p:spPr/>
        <p:txBody>
          <a:bodyPr/>
          <a:lstStyle>
            <a:lvl1pPr>
              <a:defRPr/>
            </a:lvl1pPr>
          </a:lstStyle>
          <a:p>
            <a:r>
              <a:rPr lang="nl-NL"/>
              <a:t>Research Bespreking 23 november 2009 Hematologisch en Oncologisch Onderzoek	</a:t>
            </a:r>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9C7D52CC-D162-43A5-82FD-BBDE1838F2FD}" type="slidenum">
              <a:rPr lang="nl-NL"/>
              <a:pPr>
                <a:defRPr/>
              </a:pPr>
              <a:t>‹#›</a:t>
            </a:fld>
            <a:endParaRPr lang="nl-NL"/>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dt" sz="half" idx="10"/>
          </p:nvPr>
        </p:nvSpPr>
        <p:spPr/>
        <p:txBody>
          <a:bodyPr/>
          <a:lstStyle>
            <a:lvl1pPr>
              <a:defRPr/>
            </a:lvl1pPr>
          </a:lstStyle>
          <a:p>
            <a:fld id="{D539FD95-D28F-451B-AF62-EE33204A0454}" type="datetime1">
              <a:rPr lang="en-US"/>
              <a:pPr/>
              <a:t>3/13/2020</a:t>
            </a:fld>
            <a:endParaRPr lang="nl-NL"/>
          </a:p>
        </p:txBody>
      </p:sp>
      <p:sp>
        <p:nvSpPr>
          <p:cNvPr id="5" name="Rectangle 5"/>
          <p:cNvSpPr>
            <a:spLocks noGrp="1" noChangeArrowheads="1"/>
          </p:cNvSpPr>
          <p:nvPr>
            <p:ph type="ftr" sz="quarter" idx="11"/>
          </p:nvPr>
        </p:nvSpPr>
        <p:spPr/>
        <p:txBody>
          <a:bodyPr/>
          <a:lstStyle>
            <a:lvl1pPr>
              <a:defRPr/>
            </a:lvl1pPr>
          </a:lstStyle>
          <a:p>
            <a:r>
              <a:rPr lang="nl-NL"/>
              <a:t>Research Bespreking 23 november 2009 Hematologisch en Oncologisch Onderzoek	</a:t>
            </a:r>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B086CFBD-70BA-4E71-AA90-888049D35E19}" type="slidenum">
              <a:rPr lang="nl-NL"/>
              <a:pPr>
                <a:defRPr/>
              </a:pPr>
              <a:t>‹#›</a:t>
            </a:fld>
            <a:endParaRPr lang="nl-NL"/>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dt" sz="half" idx="10"/>
          </p:nvPr>
        </p:nvSpPr>
        <p:spPr/>
        <p:txBody>
          <a:bodyPr/>
          <a:lstStyle>
            <a:lvl1pPr>
              <a:defRPr/>
            </a:lvl1pPr>
          </a:lstStyle>
          <a:p>
            <a:fld id="{51110BF2-1385-4BC2-A4BD-9318961AD1A8}" type="datetime1">
              <a:rPr lang="en-US"/>
              <a:pPr/>
              <a:t>3/13/2020</a:t>
            </a:fld>
            <a:endParaRPr lang="nl-NL"/>
          </a:p>
        </p:txBody>
      </p:sp>
      <p:sp>
        <p:nvSpPr>
          <p:cNvPr id="5" name="Rectangle 5"/>
          <p:cNvSpPr>
            <a:spLocks noGrp="1" noChangeArrowheads="1"/>
          </p:cNvSpPr>
          <p:nvPr>
            <p:ph type="ftr" sz="quarter" idx="11"/>
          </p:nvPr>
        </p:nvSpPr>
        <p:spPr/>
        <p:txBody>
          <a:bodyPr/>
          <a:lstStyle>
            <a:lvl1pPr>
              <a:defRPr/>
            </a:lvl1pPr>
          </a:lstStyle>
          <a:p>
            <a:r>
              <a:rPr lang="nl-NL"/>
              <a:t>Research Bespreking 23 november 2009 Hematologisch en Oncologisch Onderzoek	</a:t>
            </a:r>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08B609C6-D2DB-4EA5-993A-87A82C223D43}" type="slidenum">
              <a:rPr lang="nl-NL"/>
              <a:pPr>
                <a:defRPr/>
              </a:pPr>
              <a:t>‹#›</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8D1EAA84-8A46-4A76-8E6E-80874D0E1FFB}" type="datetime1">
              <a:rPr lang="en-US"/>
              <a:pPr>
                <a:defRPr/>
              </a:pPr>
              <a:t>3/13/2020</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8060BE53-71E0-4B91-9D84-9A1CAF31FC0F}"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OverTx" preserve="1">
  <p:cSld name="Titel en twee objecten boven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nl-NL" smtClean="0"/>
              <a:t>Klik om de stijl te bewerken</a:t>
            </a:r>
            <a:endParaRPr lang="en-US"/>
          </a:p>
        </p:txBody>
      </p:sp>
      <p:sp>
        <p:nvSpPr>
          <p:cNvPr id="3" name="Tijdelijke aanduiding voor inhoud 2"/>
          <p:cNvSpPr>
            <a:spLocks noGrp="1"/>
          </p:cNvSpPr>
          <p:nvPr>
            <p:ph sz="quarter" idx="1"/>
          </p:nvPr>
        </p:nvSpPr>
        <p:spPr>
          <a:xfrm>
            <a:off x="457200" y="1600200"/>
            <a:ext cx="4038600" cy="21859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quarter" idx="2"/>
          </p:nvPr>
        </p:nvSpPr>
        <p:spPr>
          <a:xfrm>
            <a:off x="4648200" y="1600200"/>
            <a:ext cx="4038600" cy="21859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half" idx="3"/>
          </p:nvPr>
        </p:nvSpPr>
        <p:spPr>
          <a:xfrm>
            <a:off x="457200" y="3938588"/>
            <a:ext cx="8229600" cy="2187575"/>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6" name="Rectangle 4"/>
          <p:cNvSpPr>
            <a:spLocks noGrp="1" noChangeArrowheads="1"/>
          </p:cNvSpPr>
          <p:nvPr>
            <p:ph type="dt" sz="half" idx="10"/>
          </p:nvPr>
        </p:nvSpPr>
        <p:spPr/>
        <p:txBody>
          <a:bodyPr/>
          <a:lstStyle>
            <a:lvl1pPr>
              <a:defRPr/>
            </a:lvl1pPr>
          </a:lstStyle>
          <a:p>
            <a:fld id="{B96FEFC0-B70A-494A-9ACC-73F51A082620}" type="datetime1">
              <a:rPr lang="en-US"/>
              <a:pPr/>
              <a:t>3/13/2020</a:t>
            </a:fld>
            <a:endParaRPr lang="nl-NL"/>
          </a:p>
        </p:txBody>
      </p:sp>
      <p:sp>
        <p:nvSpPr>
          <p:cNvPr id="7" name="Rectangle 5"/>
          <p:cNvSpPr>
            <a:spLocks noGrp="1" noChangeArrowheads="1"/>
          </p:cNvSpPr>
          <p:nvPr>
            <p:ph type="ftr" sz="quarter" idx="11"/>
          </p:nvPr>
        </p:nvSpPr>
        <p:spPr/>
        <p:txBody>
          <a:bodyPr/>
          <a:lstStyle>
            <a:lvl1pPr>
              <a:defRPr/>
            </a:lvl1pPr>
          </a:lstStyle>
          <a:p>
            <a:r>
              <a:rPr lang="nl-NL"/>
              <a:t>Research Bespreking 23 november 2009 Hematologisch en Oncologisch Onderzoek	</a:t>
            </a:r>
          </a:p>
        </p:txBody>
      </p:sp>
      <p:sp>
        <p:nvSpPr>
          <p:cNvPr id="8"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6B7DB8C3-09C8-4AA0-BF31-C874348ADE94}" type="slidenum">
              <a:rPr lang="nl-NL"/>
              <a:pPr>
                <a:defRPr/>
              </a:pPr>
              <a:t>‹#›</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0C684645-692D-40C6-8BF9-21E98072FE64}" type="datetime1">
              <a:rPr lang="en-US"/>
              <a:pPr>
                <a:defRPr/>
              </a:pPr>
              <a:t>3/13/2020</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3E7F4A83-AD7A-4704-ACF1-3FA21E4F737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B41E64B2-54B1-434D-A9AA-0DC21A5BD8F6}" type="datetime1">
              <a:rPr lang="en-US"/>
              <a:pPr>
                <a:defRPr/>
              </a:pPr>
              <a:t>3/13/2020</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6A79D6B1-546A-4F48-8946-9388290ABB5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C31D9EE9-CDB9-4871-B9CD-EC07F70B08F1}" type="datetime1">
              <a:rPr lang="en-US"/>
              <a:pPr>
                <a:defRPr/>
              </a:pPr>
              <a:t>3/13/2020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3989AF60-CD57-42DE-A0BF-296C1A9921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32832721-61E4-456D-BB65-2783866B1047}" type="datetime1">
              <a:rPr lang="en-US"/>
              <a:pPr>
                <a:defRPr/>
              </a:pPr>
              <a:t>3/13/2020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DCC5E1B2-3F7A-48FA-BA1C-560393B6A2A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C9378E01-8139-425E-ACCC-F388343F37CA}" type="datetimeFigureOut">
              <a:rPr lang="en-US"/>
              <a:pPr>
                <a:defRPr/>
              </a:pPr>
              <a:t>3/13/2020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2A0AE7C8-3D86-4C04-9CA6-CAF401F37F43}" type="slidenum">
              <a:rPr lang="en-US"/>
              <a:pPr>
                <a:defRPr/>
              </a:pPr>
              <a:t>‹#›</a:t>
            </a:fld>
            <a:endParaRPr lang="en-US"/>
          </a:p>
        </p:txBody>
      </p:sp>
    </p:spTree>
    <p:extLst>
      <p:ext uri="{BB962C8B-B14F-4D97-AF65-F5344CB8AC3E}">
        <p14:creationId xmlns:p14="http://schemas.microsoft.com/office/powerpoint/2010/main" val="1797967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2900D7C4-73F4-4D08-B7F6-9A0F3E586D36}" type="datetimeFigureOut">
              <a:rPr lang="en-US"/>
              <a:pPr>
                <a:defRPr/>
              </a:pPr>
              <a:t>3/13/2020</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D51DCC33-C7F0-45A8-9EFA-D67447FAE6ED}" type="slidenum">
              <a:rPr lang="en-US"/>
              <a:pPr>
                <a:defRPr/>
              </a:pPr>
              <a:t>‹#›</a:t>
            </a:fld>
            <a:endParaRPr lang="en-US"/>
          </a:p>
        </p:txBody>
      </p:sp>
    </p:spTree>
    <p:extLst>
      <p:ext uri="{BB962C8B-B14F-4D97-AF65-F5344CB8AC3E}">
        <p14:creationId xmlns:p14="http://schemas.microsoft.com/office/powerpoint/2010/main" val="2499094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1.jpe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image" Target="../media/image4.png"/><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143000"/>
            <a:ext cx="8229600" cy="556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62" r:id="rId8"/>
    <p:sldLayoutId id="2147483763" r:id="rId9"/>
  </p:sldLayoutIdLst>
  <p:txStyles>
    <p:titleStyle>
      <a:lvl1pPr algn="l" rtl="0" eaLnBrk="0" fontAlgn="base" hangingPunct="0">
        <a:spcBef>
          <a:spcPct val="0"/>
        </a:spcBef>
        <a:spcAft>
          <a:spcPct val="0"/>
        </a:spcAft>
        <a:defRPr sz="3200" b="1" kern="1200">
          <a:solidFill>
            <a:srgbClr val="0070C0"/>
          </a:solidFill>
          <a:latin typeface="+mn-lt"/>
          <a:ea typeface="+mj-ea"/>
          <a:cs typeface="+mj-cs"/>
        </a:defRPr>
      </a:lvl1pPr>
      <a:lvl2pPr algn="l" rtl="0" eaLnBrk="0" fontAlgn="base" hangingPunct="0">
        <a:spcBef>
          <a:spcPct val="0"/>
        </a:spcBef>
        <a:spcAft>
          <a:spcPct val="0"/>
        </a:spcAft>
        <a:defRPr sz="3200" b="1">
          <a:solidFill>
            <a:srgbClr val="0070C0"/>
          </a:solidFill>
          <a:latin typeface="Calibri" pitchFamily="34" charset="0"/>
        </a:defRPr>
      </a:lvl2pPr>
      <a:lvl3pPr algn="l" rtl="0" eaLnBrk="0" fontAlgn="base" hangingPunct="0">
        <a:spcBef>
          <a:spcPct val="0"/>
        </a:spcBef>
        <a:spcAft>
          <a:spcPct val="0"/>
        </a:spcAft>
        <a:defRPr sz="3200" b="1">
          <a:solidFill>
            <a:srgbClr val="0070C0"/>
          </a:solidFill>
          <a:latin typeface="Calibri" pitchFamily="34" charset="0"/>
        </a:defRPr>
      </a:lvl3pPr>
      <a:lvl4pPr algn="l" rtl="0" eaLnBrk="0" fontAlgn="base" hangingPunct="0">
        <a:spcBef>
          <a:spcPct val="0"/>
        </a:spcBef>
        <a:spcAft>
          <a:spcPct val="0"/>
        </a:spcAft>
        <a:defRPr sz="3200" b="1">
          <a:solidFill>
            <a:srgbClr val="0070C0"/>
          </a:solidFill>
          <a:latin typeface="Calibri" pitchFamily="34" charset="0"/>
        </a:defRPr>
      </a:lvl4pPr>
      <a:lvl5pPr algn="l" rtl="0" eaLnBrk="0" fontAlgn="base" hangingPunct="0">
        <a:spcBef>
          <a:spcPct val="0"/>
        </a:spcBef>
        <a:spcAft>
          <a:spcPct val="0"/>
        </a:spcAft>
        <a:defRPr sz="3200" b="1">
          <a:solidFill>
            <a:srgbClr val="0070C0"/>
          </a:solidFill>
          <a:latin typeface="Calibri" pitchFamily="34" charset="0"/>
        </a:defRPr>
      </a:lvl5pPr>
      <a:lvl6pPr marL="457200" algn="l" rtl="0" fontAlgn="base">
        <a:spcBef>
          <a:spcPct val="0"/>
        </a:spcBef>
        <a:spcAft>
          <a:spcPct val="0"/>
        </a:spcAft>
        <a:defRPr sz="3200" b="1">
          <a:solidFill>
            <a:srgbClr val="0070C0"/>
          </a:solidFill>
          <a:latin typeface="Calibri" pitchFamily="34" charset="0"/>
        </a:defRPr>
      </a:lvl6pPr>
      <a:lvl7pPr marL="914400" algn="l" rtl="0" fontAlgn="base">
        <a:spcBef>
          <a:spcPct val="0"/>
        </a:spcBef>
        <a:spcAft>
          <a:spcPct val="0"/>
        </a:spcAft>
        <a:defRPr sz="3200" b="1">
          <a:solidFill>
            <a:srgbClr val="0070C0"/>
          </a:solidFill>
          <a:latin typeface="Calibri" pitchFamily="34" charset="0"/>
        </a:defRPr>
      </a:lvl7pPr>
      <a:lvl8pPr marL="1371600" algn="l" rtl="0" fontAlgn="base">
        <a:spcBef>
          <a:spcPct val="0"/>
        </a:spcBef>
        <a:spcAft>
          <a:spcPct val="0"/>
        </a:spcAft>
        <a:defRPr sz="3200" b="1">
          <a:solidFill>
            <a:srgbClr val="0070C0"/>
          </a:solidFill>
          <a:latin typeface="Calibri" pitchFamily="34" charset="0"/>
        </a:defRPr>
      </a:lvl8pPr>
      <a:lvl9pPr marL="1828800" algn="l" rtl="0" fontAlgn="base">
        <a:spcBef>
          <a:spcPct val="0"/>
        </a:spcBef>
        <a:spcAft>
          <a:spcPct val="0"/>
        </a:spcAft>
        <a:defRPr sz="3200" b="1">
          <a:solidFill>
            <a:srgbClr val="0070C0"/>
          </a:solidFill>
          <a:latin typeface="Calibri" pitchFamily="34" charset="0"/>
        </a:defRPr>
      </a:lvl9pPr>
    </p:titleStyle>
    <p:bodyStyle>
      <a:lvl1pPr marL="342900" indent="-342900" algn="l" rtl="0" eaLnBrk="0" fontAlgn="base" hangingPunct="0">
        <a:spcBef>
          <a:spcPct val="20000"/>
        </a:spcBef>
        <a:spcAft>
          <a:spcPct val="0"/>
        </a:spcAft>
        <a:buClr>
          <a:srgbClr val="953735"/>
        </a:buClr>
        <a:buFont typeface="Wingdings" pitchFamily="2" charset="2"/>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E46C0A"/>
        </a:buClr>
        <a:buFont typeface="Wingdings" pitchFamily="2" charset="2"/>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E46C0A"/>
        </a:buClr>
        <a:buFont typeface="Wingdings" pitchFamily="2" charset="2"/>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E46C0A"/>
        </a:buClr>
        <a:buFont typeface="Wingdings" pitchFamily="2"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rgbClr val="E46C0A"/>
        </a:buClr>
        <a:buFont typeface="Wingdings"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6E6E6"/>
        </a:solidFill>
        <a:effectLst/>
      </p:bgPr>
    </p:bg>
    <p:spTree>
      <p:nvGrpSpPr>
        <p:cNvPr id="1" name=""/>
        <p:cNvGrpSpPr/>
        <p:nvPr/>
      </p:nvGrpSpPr>
      <p:grpSpPr>
        <a:xfrm>
          <a:off x="0" y="0"/>
          <a:ext cx="0" cy="0"/>
          <a:chOff x="0" y="0"/>
          <a:chExt cx="0" cy="0"/>
        </a:xfrm>
      </p:grpSpPr>
      <p:sp>
        <p:nvSpPr>
          <p:cNvPr id="807938" name="Rectangle 2"/>
          <p:cNvSpPr>
            <a:spLocks noChangeArrowheads="1"/>
          </p:cNvSpPr>
          <p:nvPr/>
        </p:nvSpPr>
        <p:spPr bwMode="auto">
          <a:xfrm flipH="1">
            <a:off x="0" y="6172200"/>
            <a:ext cx="7772400" cy="685800"/>
          </a:xfrm>
          <a:prstGeom prst="rect">
            <a:avLst/>
          </a:prstGeom>
          <a:solidFill>
            <a:schemeClr val="tx2"/>
          </a:solidFill>
          <a:ln w="9525">
            <a:noFill/>
            <a:miter lim="800000"/>
            <a:headEnd/>
            <a:tailEnd/>
          </a:ln>
        </p:spPr>
        <p:txBody>
          <a:bodyPr wrap="none" anchor="ctr"/>
          <a:lstStyle/>
          <a:p>
            <a:pPr>
              <a:defRPr/>
            </a:pPr>
            <a:endParaRPr lang="en-GB">
              <a:solidFill>
                <a:srgbClr val="000000"/>
              </a:solidFill>
              <a:latin typeface="+mn-lt"/>
            </a:endParaRPr>
          </a:p>
        </p:txBody>
      </p:sp>
      <p:sp>
        <p:nvSpPr>
          <p:cNvPr id="807939" name="Rectangle 3"/>
          <p:cNvSpPr>
            <a:spLocks noChangeArrowheads="1"/>
          </p:cNvSpPr>
          <p:nvPr/>
        </p:nvSpPr>
        <p:spPr bwMode="auto">
          <a:xfrm>
            <a:off x="7772400" y="6172200"/>
            <a:ext cx="1371600" cy="685800"/>
          </a:xfrm>
          <a:prstGeom prst="rect">
            <a:avLst/>
          </a:prstGeom>
          <a:solidFill>
            <a:schemeClr val="tx2"/>
          </a:solidFill>
          <a:ln w="9525">
            <a:noFill/>
            <a:miter lim="800000"/>
            <a:headEnd/>
            <a:tailEnd/>
          </a:ln>
        </p:spPr>
        <p:txBody>
          <a:bodyPr wrap="none" anchor="ctr"/>
          <a:lstStyle/>
          <a:p>
            <a:pPr>
              <a:defRPr/>
            </a:pPr>
            <a:endParaRPr lang="en-GB">
              <a:solidFill>
                <a:srgbClr val="000000"/>
              </a:solidFill>
              <a:latin typeface="+mn-lt"/>
            </a:endParaRPr>
          </a:p>
        </p:txBody>
      </p:sp>
      <p:sp>
        <p:nvSpPr>
          <p:cNvPr id="9220" name="Rectangle 4"/>
          <p:cNvSpPr>
            <a:spLocks noGrp="1" noChangeArrowheads="1"/>
          </p:cNvSpPr>
          <p:nvPr>
            <p:ph type="title"/>
          </p:nvPr>
        </p:nvSpPr>
        <p:spPr bwMode="auto">
          <a:xfrm>
            <a:off x="533400" y="304800"/>
            <a:ext cx="8153400" cy="762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Click to edit Master title style</a:t>
            </a:r>
          </a:p>
        </p:txBody>
      </p:sp>
      <p:sp>
        <p:nvSpPr>
          <p:cNvPr id="807941" name="Rectangle 5"/>
          <p:cNvSpPr>
            <a:spLocks noGrp="1" noChangeArrowheads="1"/>
          </p:cNvSpPr>
          <p:nvPr>
            <p:ph type="ftr" sz="quarter" idx="3"/>
          </p:nvPr>
        </p:nvSpPr>
        <p:spPr bwMode="auto">
          <a:xfrm>
            <a:off x="2209800" y="6375400"/>
            <a:ext cx="2895600" cy="228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eaLnBrk="0" hangingPunct="0">
              <a:defRPr sz="900">
                <a:solidFill>
                  <a:srgbClr val="FFFFFF"/>
                </a:solidFill>
                <a:latin typeface="Arial" charset="0"/>
              </a:defRPr>
            </a:lvl1pPr>
          </a:lstStyle>
          <a:p>
            <a:r>
              <a:rPr lang="de-DE"/>
              <a:t>EBI facts and figures to end 2008</a:t>
            </a:r>
          </a:p>
        </p:txBody>
      </p:sp>
      <p:sp>
        <p:nvSpPr>
          <p:cNvPr id="9222" name="Rectangle 6"/>
          <p:cNvSpPr>
            <a:spLocks noGrp="1" noChangeArrowheads="1"/>
          </p:cNvSpPr>
          <p:nvPr>
            <p:ph type="body" idx="1"/>
          </p:nvPr>
        </p:nvSpPr>
        <p:spPr bwMode="auto">
          <a:xfrm>
            <a:off x="533400" y="1219200"/>
            <a:ext cx="8153400" cy="43513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p>
        </p:txBody>
      </p:sp>
      <p:sp>
        <p:nvSpPr>
          <p:cNvPr id="807943" name="Rectangle 7"/>
          <p:cNvSpPr>
            <a:spLocks noGrp="1" noChangeArrowheads="1"/>
          </p:cNvSpPr>
          <p:nvPr>
            <p:ph type="dt" sz="half" idx="2"/>
          </p:nvPr>
        </p:nvSpPr>
        <p:spPr bwMode="auto">
          <a:xfrm>
            <a:off x="533400" y="6375400"/>
            <a:ext cx="1676400" cy="228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eaLnBrk="0" hangingPunct="0">
              <a:defRPr sz="900">
                <a:solidFill>
                  <a:srgbClr val="FFFFFF"/>
                </a:solidFill>
                <a:latin typeface="Arial" charset="0"/>
              </a:defRPr>
            </a:lvl1pPr>
          </a:lstStyle>
          <a:p>
            <a:fld id="{B78D5A20-7DD3-467A-B368-7D794BA94C4C}" type="datetime1">
              <a:rPr lang="en-US"/>
              <a:pPr/>
              <a:t>3/13/2020</a:t>
            </a:fld>
            <a:r>
              <a:rPr lang="de-DE"/>
              <a:t>06/01/09</a:t>
            </a:r>
          </a:p>
        </p:txBody>
      </p:sp>
      <p:sp>
        <p:nvSpPr>
          <p:cNvPr id="807944" name="Rectangle 8"/>
          <p:cNvSpPr>
            <a:spLocks noGrp="1" noChangeArrowheads="1"/>
          </p:cNvSpPr>
          <p:nvPr>
            <p:ph type="sldNum" sz="quarter" idx="4"/>
          </p:nvPr>
        </p:nvSpPr>
        <p:spPr bwMode="auto">
          <a:xfrm>
            <a:off x="152400" y="6375400"/>
            <a:ext cx="304800" cy="228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eaLnBrk="0" hangingPunct="0">
              <a:defRPr sz="900">
                <a:solidFill>
                  <a:srgbClr val="FFFFFF"/>
                </a:solidFill>
                <a:latin typeface="+mn-lt"/>
              </a:defRPr>
            </a:lvl1pPr>
          </a:lstStyle>
          <a:p>
            <a:pPr>
              <a:defRPr/>
            </a:pPr>
            <a:fld id="{ECED615D-63A9-4F28-BC35-9AC68BB04C43}" type="slidenum">
              <a:rPr lang="de-DE"/>
              <a:pPr>
                <a:defRPr/>
              </a:pPr>
              <a:t>‹#›</a:t>
            </a:fld>
            <a:endParaRPr lang="de-DE"/>
          </a:p>
        </p:txBody>
      </p:sp>
      <p:pic>
        <p:nvPicPr>
          <p:cNvPr id="9225" name="Picture 9" descr="RGB_EMBLebi_logo_invt"/>
          <p:cNvPicPr>
            <a:picLocks noChangeAspect="1" noChangeArrowheads="1"/>
          </p:cNvPicPr>
          <p:nvPr userDrawn="1"/>
        </p:nvPicPr>
        <p:blipFill>
          <a:blip r:embed="rId12"/>
          <a:srcRect/>
          <a:stretch>
            <a:fillRect/>
          </a:stretch>
        </p:blipFill>
        <p:spPr bwMode="auto">
          <a:xfrm>
            <a:off x="7597775" y="6310313"/>
            <a:ext cx="1366838" cy="431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Lst>
  <p:txStyles>
    <p:titleStyle>
      <a:lvl1pPr algn="l" rtl="0" eaLnBrk="0" fontAlgn="base" hangingPunct="0">
        <a:spcBef>
          <a:spcPct val="0"/>
        </a:spcBef>
        <a:spcAft>
          <a:spcPct val="0"/>
        </a:spcAft>
        <a:defRPr sz="3200">
          <a:solidFill>
            <a:schemeClr val="accent1"/>
          </a:solidFill>
          <a:latin typeface="+mj-lt"/>
          <a:ea typeface="+mj-ea"/>
          <a:cs typeface="+mj-cs"/>
        </a:defRPr>
      </a:lvl1pPr>
      <a:lvl2pPr algn="l" rtl="0" eaLnBrk="0" fontAlgn="base" hangingPunct="0">
        <a:spcBef>
          <a:spcPct val="0"/>
        </a:spcBef>
        <a:spcAft>
          <a:spcPct val="0"/>
        </a:spcAft>
        <a:defRPr sz="3200">
          <a:solidFill>
            <a:schemeClr val="accent1"/>
          </a:solidFill>
          <a:latin typeface="Arial" pitchFamily="34" charset="0"/>
          <a:cs typeface="Arial" pitchFamily="34" charset="0"/>
        </a:defRPr>
      </a:lvl2pPr>
      <a:lvl3pPr algn="l" rtl="0" eaLnBrk="0" fontAlgn="base" hangingPunct="0">
        <a:spcBef>
          <a:spcPct val="0"/>
        </a:spcBef>
        <a:spcAft>
          <a:spcPct val="0"/>
        </a:spcAft>
        <a:defRPr sz="3200">
          <a:solidFill>
            <a:schemeClr val="accent1"/>
          </a:solidFill>
          <a:latin typeface="Arial" pitchFamily="34" charset="0"/>
          <a:cs typeface="Arial" pitchFamily="34" charset="0"/>
        </a:defRPr>
      </a:lvl3pPr>
      <a:lvl4pPr algn="l" rtl="0" eaLnBrk="0" fontAlgn="base" hangingPunct="0">
        <a:spcBef>
          <a:spcPct val="0"/>
        </a:spcBef>
        <a:spcAft>
          <a:spcPct val="0"/>
        </a:spcAft>
        <a:defRPr sz="3200">
          <a:solidFill>
            <a:schemeClr val="accent1"/>
          </a:solidFill>
          <a:latin typeface="Arial" pitchFamily="34" charset="0"/>
          <a:cs typeface="Arial" pitchFamily="34" charset="0"/>
        </a:defRPr>
      </a:lvl4pPr>
      <a:lvl5pPr algn="l" rtl="0" eaLnBrk="0" fontAlgn="base" hangingPunct="0">
        <a:spcBef>
          <a:spcPct val="0"/>
        </a:spcBef>
        <a:spcAft>
          <a:spcPct val="0"/>
        </a:spcAft>
        <a:defRPr sz="3200">
          <a:solidFill>
            <a:schemeClr val="accent1"/>
          </a:solidFill>
          <a:latin typeface="Arial" pitchFamily="34" charset="0"/>
          <a:cs typeface="Arial" pitchFamily="34" charset="0"/>
        </a:defRPr>
      </a:lvl5pPr>
      <a:lvl6pPr marL="457200" algn="l" rtl="0" fontAlgn="base">
        <a:spcBef>
          <a:spcPct val="0"/>
        </a:spcBef>
        <a:spcAft>
          <a:spcPct val="0"/>
        </a:spcAft>
        <a:defRPr sz="3200">
          <a:solidFill>
            <a:schemeClr val="accent1"/>
          </a:solidFill>
          <a:latin typeface="Arial" pitchFamily="34" charset="0"/>
          <a:cs typeface="Arial" pitchFamily="34" charset="0"/>
        </a:defRPr>
      </a:lvl6pPr>
      <a:lvl7pPr marL="914400" algn="l" rtl="0" fontAlgn="base">
        <a:spcBef>
          <a:spcPct val="0"/>
        </a:spcBef>
        <a:spcAft>
          <a:spcPct val="0"/>
        </a:spcAft>
        <a:defRPr sz="3200">
          <a:solidFill>
            <a:schemeClr val="accent1"/>
          </a:solidFill>
          <a:latin typeface="Arial" pitchFamily="34" charset="0"/>
          <a:cs typeface="Arial" pitchFamily="34" charset="0"/>
        </a:defRPr>
      </a:lvl7pPr>
      <a:lvl8pPr marL="1371600" algn="l" rtl="0" fontAlgn="base">
        <a:spcBef>
          <a:spcPct val="0"/>
        </a:spcBef>
        <a:spcAft>
          <a:spcPct val="0"/>
        </a:spcAft>
        <a:defRPr sz="3200">
          <a:solidFill>
            <a:schemeClr val="accent1"/>
          </a:solidFill>
          <a:latin typeface="Arial" pitchFamily="34" charset="0"/>
          <a:cs typeface="Arial" pitchFamily="34" charset="0"/>
        </a:defRPr>
      </a:lvl8pPr>
      <a:lvl9pPr marL="1828800" algn="l" rtl="0" fontAlgn="base">
        <a:spcBef>
          <a:spcPct val="0"/>
        </a:spcBef>
        <a:spcAft>
          <a:spcPct val="0"/>
        </a:spcAft>
        <a:defRPr sz="3200">
          <a:solidFill>
            <a:schemeClr val="accent1"/>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lr>
          <a:schemeClr val="accent1"/>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Times" pitchFamily="18" charset="0"/>
        <a:buChar char="•"/>
        <a:defRPr sz="2000">
          <a:solidFill>
            <a:schemeClr val="tx1"/>
          </a:solidFill>
          <a:latin typeface="+mn-lt"/>
          <a:cs typeface="+mn-cs"/>
        </a:defRPr>
      </a:lvl2pPr>
      <a:lvl3pPr marL="1143000" indent="-228600" algn="l" rtl="0" eaLnBrk="0" fontAlgn="base" hangingPunct="0">
        <a:spcBef>
          <a:spcPct val="20000"/>
        </a:spcBef>
        <a:spcAft>
          <a:spcPct val="0"/>
        </a:spcAft>
        <a:buClr>
          <a:schemeClr val="accent1"/>
        </a:buClr>
        <a:buFont typeface="Times" pitchFamily="18" charset="0"/>
        <a:buChar char="•"/>
        <a:defRPr sz="2000">
          <a:solidFill>
            <a:schemeClr val="tx1"/>
          </a:solidFill>
          <a:latin typeface="+mn-lt"/>
          <a:cs typeface="+mn-cs"/>
        </a:defRPr>
      </a:lvl3pPr>
      <a:lvl4pPr marL="1600200" indent="-228600" algn="l" rtl="0" eaLnBrk="0" fontAlgn="base" hangingPunct="0">
        <a:spcBef>
          <a:spcPct val="20000"/>
        </a:spcBef>
        <a:spcAft>
          <a:spcPct val="0"/>
        </a:spcAft>
        <a:buClr>
          <a:schemeClr val="accent1"/>
        </a:buClr>
        <a:buFont typeface="Times" pitchFamily="18" charset="0"/>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Font typeface="Times" pitchFamily="18" charset="0"/>
        <a:buChar char="•"/>
        <a:defRPr sz="2000">
          <a:solidFill>
            <a:schemeClr val="tx1"/>
          </a:solidFill>
          <a:latin typeface="+mn-lt"/>
          <a:cs typeface="+mn-cs"/>
        </a:defRPr>
      </a:lvl5pPr>
      <a:lvl6pPr marL="2514600" indent="-228600" algn="l" rtl="0" fontAlgn="base">
        <a:spcBef>
          <a:spcPct val="20000"/>
        </a:spcBef>
        <a:spcAft>
          <a:spcPct val="0"/>
        </a:spcAft>
        <a:buClr>
          <a:schemeClr val="accent1"/>
        </a:buClr>
        <a:buFont typeface="Times" pitchFamily="18" charset="0"/>
        <a:buChar char="•"/>
        <a:defRPr sz="2000">
          <a:solidFill>
            <a:schemeClr val="tx1"/>
          </a:solidFill>
          <a:latin typeface="+mn-lt"/>
          <a:cs typeface="+mn-cs"/>
        </a:defRPr>
      </a:lvl6pPr>
      <a:lvl7pPr marL="2971800" indent="-228600" algn="l" rtl="0" fontAlgn="base">
        <a:spcBef>
          <a:spcPct val="20000"/>
        </a:spcBef>
        <a:spcAft>
          <a:spcPct val="0"/>
        </a:spcAft>
        <a:buClr>
          <a:schemeClr val="accent1"/>
        </a:buClr>
        <a:buFont typeface="Times" pitchFamily="18" charset="0"/>
        <a:buChar char="•"/>
        <a:defRPr sz="2000">
          <a:solidFill>
            <a:schemeClr val="tx1"/>
          </a:solidFill>
          <a:latin typeface="+mn-lt"/>
          <a:cs typeface="+mn-cs"/>
        </a:defRPr>
      </a:lvl7pPr>
      <a:lvl8pPr marL="3429000" indent="-228600" algn="l" rtl="0" fontAlgn="base">
        <a:spcBef>
          <a:spcPct val="20000"/>
        </a:spcBef>
        <a:spcAft>
          <a:spcPct val="0"/>
        </a:spcAft>
        <a:buClr>
          <a:schemeClr val="accent1"/>
        </a:buClr>
        <a:buFont typeface="Times" pitchFamily="18" charset="0"/>
        <a:buChar char="•"/>
        <a:defRPr sz="2000">
          <a:solidFill>
            <a:schemeClr val="tx1"/>
          </a:solidFill>
          <a:latin typeface="+mn-lt"/>
          <a:cs typeface="+mn-cs"/>
        </a:defRPr>
      </a:lvl8pPr>
      <a:lvl9pPr marL="3886200" indent="-228600" algn="l" rtl="0" fontAlgn="base">
        <a:spcBef>
          <a:spcPct val="20000"/>
        </a:spcBef>
        <a:spcAft>
          <a:spcPct val="0"/>
        </a:spcAft>
        <a:buClr>
          <a:schemeClr val="accent1"/>
        </a:buClr>
        <a:buFont typeface="Times" pitchFamily="18" charset="0"/>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het opmaakprofiel te bewerken</a:t>
            </a:r>
          </a:p>
        </p:txBody>
      </p:sp>
      <p:sp>
        <p:nvSpPr>
          <p:cNvPr id="317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fld id="{DF976522-1E4A-472A-B08B-60D419F30EA2}" type="datetime1">
              <a:rPr lang="en-US"/>
              <a:pPr/>
              <a:t>3/13/2020</a:t>
            </a:fld>
            <a:endParaRPr lang="nl-NL"/>
          </a:p>
        </p:txBody>
      </p:sp>
      <p:sp>
        <p:nvSpPr>
          <p:cNvPr id="1029" name="Rectangle 5"/>
          <p:cNvSpPr>
            <a:spLocks noGrp="1" noChangeArrowheads="1"/>
          </p:cNvSpPr>
          <p:nvPr>
            <p:ph type="ftr" sz="quarter" idx="3"/>
          </p:nvPr>
        </p:nvSpPr>
        <p:spPr bwMode="auto">
          <a:xfrm>
            <a:off x="342900" y="6215063"/>
            <a:ext cx="73437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000000"/>
                </a:solidFill>
                <a:latin typeface="Arial" charset="0"/>
              </a:defRPr>
            </a:lvl1pPr>
          </a:lstStyle>
          <a:p>
            <a:r>
              <a:rPr lang="nl-NL"/>
              <a:t>Research Bespreking 23 november 2009 Hematologisch en Oncologisch Onderzoek	</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defRPr>
            </a:lvl1pPr>
          </a:lstStyle>
          <a:p>
            <a:pPr>
              <a:defRPr/>
            </a:pPr>
            <a:fld id="{C439285D-A251-45A1-B504-39A1583E981E}" type="slidenum">
              <a:rPr lang="nl-NL"/>
              <a:pPr>
                <a:defRPr/>
              </a:pPr>
              <a:t>‹#›</a:t>
            </a:fld>
            <a:endParaRPr lang="nl-NL"/>
          </a:p>
        </p:txBody>
      </p:sp>
      <p:sp>
        <p:nvSpPr>
          <p:cNvPr id="1031" name="Rectangle 7"/>
          <p:cNvSpPr>
            <a:spLocks noChangeArrowheads="1"/>
          </p:cNvSpPr>
          <p:nvPr userDrawn="1"/>
        </p:nvSpPr>
        <p:spPr bwMode="auto">
          <a:xfrm>
            <a:off x="457200" y="404813"/>
            <a:ext cx="7931150" cy="863600"/>
          </a:xfrm>
          <a:prstGeom prst="rect">
            <a:avLst/>
          </a:prstGeom>
          <a:noFill/>
          <a:ln w="9525">
            <a:noFill/>
            <a:miter lim="800000"/>
            <a:headEnd/>
            <a:tailEnd/>
          </a:ln>
          <a:effectLst/>
        </p:spPr>
        <p:txBody>
          <a:bodyPr anchor="ctr"/>
          <a:lstStyle/>
          <a:p>
            <a:pPr algn="ctr">
              <a:defRPr/>
            </a:pPr>
            <a:endParaRPr lang="nl-NL" sz="3600">
              <a:solidFill>
                <a:srgbClr val="990033"/>
              </a:solidFill>
              <a:latin typeface="+mn-lt"/>
            </a:endParaRPr>
          </a:p>
        </p:txBody>
      </p:sp>
      <p:sp>
        <p:nvSpPr>
          <p:cNvPr id="1033" name="Rectangle 9"/>
          <p:cNvSpPr>
            <a:spLocks noChangeArrowheads="1"/>
          </p:cNvSpPr>
          <p:nvPr userDrawn="1"/>
        </p:nvSpPr>
        <p:spPr bwMode="auto">
          <a:xfrm>
            <a:off x="827088" y="6875463"/>
            <a:ext cx="8229600" cy="249237"/>
          </a:xfrm>
          <a:prstGeom prst="rect">
            <a:avLst/>
          </a:prstGeom>
          <a:noFill/>
          <a:ln w="9525">
            <a:noFill/>
            <a:miter lim="800000"/>
            <a:headEnd/>
            <a:tailEnd/>
          </a:ln>
          <a:effectLst/>
        </p:spPr>
        <p:txBody>
          <a:bodyPr/>
          <a:lstStyle/>
          <a:p>
            <a:pPr marL="342900" indent="-342900">
              <a:lnSpc>
                <a:spcPct val="80000"/>
              </a:lnSpc>
              <a:spcBef>
                <a:spcPct val="20000"/>
              </a:spcBef>
              <a:defRPr/>
            </a:pPr>
            <a:r>
              <a:rPr lang="nl-NL" sz="700">
                <a:solidFill>
                  <a:srgbClr val="000000"/>
                </a:solidFill>
                <a:latin typeface="+mn-lt"/>
              </a:rPr>
              <a:t>				</a:t>
            </a:r>
            <a:fld id="{17456CD2-68BD-4027-8B5C-5612C408407E}" type="slidenum">
              <a:rPr lang="nl-NL" sz="700">
                <a:solidFill>
                  <a:srgbClr val="000000"/>
                </a:solidFill>
                <a:latin typeface="+mn-lt"/>
              </a:rPr>
              <a:pPr marL="342900" indent="-342900">
                <a:lnSpc>
                  <a:spcPct val="80000"/>
                </a:lnSpc>
                <a:spcBef>
                  <a:spcPct val="20000"/>
                </a:spcBef>
                <a:defRPr/>
              </a:pPr>
              <a:t>‹#›</a:t>
            </a:fld>
            <a:endParaRPr lang="nl-NL" sz="700">
              <a:solidFill>
                <a:srgbClr val="000000"/>
              </a:solidFill>
              <a:latin typeface="+mn-lt"/>
            </a:endParaRPr>
          </a:p>
        </p:txBody>
      </p:sp>
      <p:pic>
        <p:nvPicPr>
          <p:cNvPr id="31753" name="Picture 10" descr="amc logo"/>
          <p:cNvPicPr>
            <a:picLocks noChangeAspect="1" noChangeArrowheads="1"/>
          </p:cNvPicPr>
          <p:nvPr userDrawn="1"/>
        </p:nvPicPr>
        <p:blipFill>
          <a:blip r:embed="rId13"/>
          <a:srcRect/>
          <a:stretch>
            <a:fillRect/>
          </a:stretch>
        </p:blipFill>
        <p:spPr bwMode="auto">
          <a:xfrm>
            <a:off x="7885113" y="6137275"/>
            <a:ext cx="1117600" cy="6302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hf sldNum="0" hdr="0" dt="0"/>
  <p:txStyles>
    <p:titleStyle>
      <a:lvl1pPr algn="ctr" rtl="0" eaLnBrk="0" fontAlgn="base" hangingPunct="0">
        <a:spcBef>
          <a:spcPct val="0"/>
        </a:spcBef>
        <a:spcAft>
          <a:spcPct val="0"/>
        </a:spcAft>
        <a:defRPr sz="3600">
          <a:solidFill>
            <a:srgbClr val="990033"/>
          </a:solidFill>
          <a:latin typeface="+mj-lt"/>
          <a:ea typeface="+mj-ea"/>
          <a:cs typeface="+mj-cs"/>
        </a:defRPr>
      </a:lvl1pPr>
      <a:lvl2pPr algn="ctr" rtl="0" eaLnBrk="0" fontAlgn="base" hangingPunct="0">
        <a:spcBef>
          <a:spcPct val="0"/>
        </a:spcBef>
        <a:spcAft>
          <a:spcPct val="0"/>
        </a:spcAft>
        <a:defRPr sz="3600">
          <a:solidFill>
            <a:srgbClr val="990033"/>
          </a:solidFill>
          <a:latin typeface="Arial" charset="0"/>
        </a:defRPr>
      </a:lvl2pPr>
      <a:lvl3pPr algn="ctr" rtl="0" eaLnBrk="0" fontAlgn="base" hangingPunct="0">
        <a:spcBef>
          <a:spcPct val="0"/>
        </a:spcBef>
        <a:spcAft>
          <a:spcPct val="0"/>
        </a:spcAft>
        <a:defRPr sz="3600">
          <a:solidFill>
            <a:srgbClr val="990033"/>
          </a:solidFill>
          <a:latin typeface="Arial" charset="0"/>
        </a:defRPr>
      </a:lvl3pPr>
      <a:lvl4pPr algn="ctr" rtl="0" eaLnBrk="0" fontAlgn="base" hangingPunct="0">
        <a:spcBef>
          <a:spcPct val="0"/>
        </a:spcBef>
        <a:spcAft>
          <a:spcPct val="0"/>
        </a:spcAft>
        <a:defRPr sz="3600">
          <a:solidFill>
            <a:srgbClr val="990033"/>
          </a:solidFill>
          <a:latin typeface="Arial" charset="0"/>
        </a:defRPr>
      </a:lvl4pPr>
      <a:lvl5pPr algn="ctr" rtl="0" eaLnBrk="0" fontAlgn="base" hangingPunct="0">
        <a:spcBef>
          <a:spcPct val="0"/>
        </a:spcBef>
        <a:spcAft>
          <a:spcPct val="0"/>
        </a:spcAft>
        <a:defRPr sz="3600">
          <a:solidFill>
            <a:srgbClr val="990033"/>
          </a:solidFill>
          <a:latin typeface="Arial" charset="0"/>
        </a:defRPr>
      </a:lvl5pPr>
      <a:lvl6pPr marL="457200" algn="ctr" rtl="0" fontAlgn="base">
        <a:spcBef>
          <a:spcPct val="0"/>
        </a:spcBef>
        <a:spcAft>
          <a:spcPct val="0"/>
        </a:spcAft>
        <a:defRPr sz="3600">
          <a:solidFill>
            <a:srgbClr val="990033"/>
          </a:solidFill>
          <a:latin typeface="Arial" charset="0"/>
        </a:defRPr>
      </a:lvl6pPr>
      <a:lvl7pPr marL="914400" algn="ctr" rtl="0" fontAlgn="base">
        <a:spcBef>
          <a:spcPct val="0"/>
        </a:spcBef>
        <a:spcAft>
          <a:spcPct val="0"/>
        </a:spcAft>
        <a:defRPr sz="3600">
          <a:solidFill>
            <a:srgbClr val="990033"/>
          </a:solidFill>
          <a:latin typeface="Arial" charset="0"/>
        </a:defRPr>
      </a:lvl7pPr>
      <a:lvl8pPr marL="1371600" algn="ctr" rtl="0" fontAlgn="base">
        <a:spcBef>
          <a:spcPct val="0"/>
        </a:spcBef>
        <a:spcAft>
          <a:spcPct val="0"/>
        </a:spcAft>
        <a:defRPr sz="3600">
          <a:solidFill>
            <a:srgbClr val="990033"/>
          </a:solidFill>
          <a:latin typeface="Arial" charset="0"/>
        </a:defRPr>
      </a:lvl8pPr>
      <a:lvl9pPr marL="1828800" algn="ctr" rtl="0" fontAlgn="base">
        <a:spcBef>
          <a:spcPct val="0"/>
        </a:spcBef>
        <a:spcAft>
          <a:spcPct val="0"/>
        </a:spcAft>
        <a:defRPr sz="3600">
          <a:solidFill>
            <a:srgbClr val="990033"/>
          </a:solidFill>
          <a:latin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bioinformaticslaboratory.nl/twiki/bin/view/BioLab/WebHome" TargetMode="External"/><Relationship Id="rId2" Type="http://schemas.openxmlformats.org/officeDocument/2006/relationships/hyperlink" Target="mailto:a.h.vankampen@amc.uva.nl" TargetMode="Externa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www.amc.nl/?sid=1902" TargetMode="Externa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8.xml"/><Relationship Id="rId4" Type="http://schemas.openxmlformats.org/officeDocument/2006/relationships/image" Target="../media/image28.emf"/></Relationships>
</file>

<file path=ppt/slides/_rels/slide18.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30.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32.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33.wmf"/><Relationship Id="rId4" Type="http://schemas.openxmlformats.org/officeDocument/2006/relationships/oleObject" Target="../embeddings/oleObject1.bin"/></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15.xml"/><Relationship Id="rId7" Type="http://schemas.openxmlformats.org/officeDocument/2006/relationships/image" Target="../media/image35.w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34.wmf"/><Relationship Id="rId4" Type="http://schemas.openxmlformats.org/officeDocument/2006/relationships/oleObject" Target="../embeddings/oleObject2.bin"/><Relationship Id="rId9" Type="http://schemas.openxmlformats.org/officeDocument/2006/relationships/image" Target="../media/image36.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8.xml"/><Relationship Id="rId1" Type="http://schemas.openxmlformats.org/officeDocument/2006/relationships/vmlDrawing" Target="../drawings/vmlDrawing3.vml"/><Relationship Id="rId6" Type="http://schemas.openxmlformats.org/officeDocument/2006/relationships/image" Target="../media/image38.wmf"/><Relationship Id="rId5" Type="http://schemas.openxmlformats.org/officeDocument/2006/relationships/oleObject" Target="../embeddings/oleObject6.bin"/><Relationship Id="rId4" Type="http://schemas.openxmlformats.org/officeDocument/2006/relationships/image" Target="../media/image37.wmf"/></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8.xml"/><Relationship Id="rId1" Type="http://schemas.openxmlformats.org/officeDocument/2006/relationships/vmlDrawing" Target="../drawings/vmlDrawing4.vml"/><Relationship Id="rId5" Type="http://schemas.openxmlformats.org/officeDocument/2006/relationships/image" Target="../media/image41.wmf"/><Relationship Id="rId4" Type="http://schemas.openxmlformats.org/officeDocument/2006/relationships/oleObject" Target="../embeddings/oleObject8.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9.xml"/><Relationship Id="rId1" Type="http://schemas.openxmlformats.org/officeDocument/2006/relationships/vmlDrawing" Target="../drawings/vmlDrawing5.vml"/><Relationship Id="rId5" Type="http://schemas.openxmlformats.org/officeDocument/2006/relationships/image" Target="../media/image42.wmf"/><Relationship Id="rId4" Type="http://schemas.openxmlformats.org/officeDocument/2006/relationships/oleObject" Target="../embeddings/oleObject9.bin"/></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slideLayout" Target="../slideLayouts/slideLayout8.xml"/><Relationship Id="rId1" Type="http://schemas.openxmlformats.org/officeDocument/2006/relationships/vmlDrawing" Target="../drawings/vmlDrawing6.vml"/><Relationship Id="rId5" Type="http://schemas.openxmlformats.org/officeDocument/2006/relationships/image" Target="../media/image43.wmf"/><Relationship Id="rId4" Type="http://schemas.openxmlformats.org/officeDocument/2006/relationships/oleObject" Target="../embeddings/oleObject10.bin"/></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21.xml"/><Relationship Id="rId7" Type="http://schemas.openxmlformats.org/officeDocument/2006/relationships/image" Target="../media/image49.png"/><Relationship Id="rId2" Type="http://schemas.openxmlformats.org/officeDocument/2006/relationships/slideLayout" Target="../slideLayouts/slideLayout9.xml"/><Relationship Id="rId1" Type="http://schemas.openxmlformats.org/officeDocument/2006/relationships/vmlDrawing" Target="../drawings/vmlDrawing7.vml"/><Relationship Id="rId6" Type="http://schemas.openxmlformats.org/officeDocument/2006/relationships/image" Target="../media/image48.png"/><Relationship Id="rId11" Type="http://schemas.openxmlformats.org/officeDocument/2006/relationships/image" Target="../media/image47.wmf"/><Relationship Id="rId5" Type="http://schemas.openxmlformats.org/officeDocument/2006/relationships/image" Target="../media/image45.wmf"/><Relationship Id="rId10" Type="http://schemas.openxmlformats.org/officeDocument/2006/relationships/oleObject" Target="../embeddings/oleObject13.bin"/><Relationship Id="rId4" Type="http://schemas.openxmlformats.org/officeDocument/2006/relationships/oleObject" Target="../embeddings/oleObject11.bin"/><Relationship Id="rId9" Type="http://schemas.openxmlformats.org/officeDocument/2006/relationships/image" Target="../media/image46.w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490.png"/><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5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3"/>
          <p:cNvSpPr>
            <a:spLocks noGrp="1"/>
          </p:cNvSpPr>
          <p:nvPr>
            <p:ph type="ctrTitle" idx="4294967295"/>
          </p:nvPr>
        </p:nvSpPr>
        <p:spPr>
          <a:xfrm>
            <a:off x="395288" y="2133600"/>
            <a:ext cx="8137525" cy="2016125"/>
          </a:xfrm>
        </p:spPr>
        <p:txBody>
          <a:bodyPr/>
          <a:lstStyle/>
          <a:p>
            <a:r>
              <a:rPr lang="en-GB" sz="2400" b="0" dirty="0" smtClean="0">
                <a:latin typeface="Trebuchet MS" pitchFamily="34" charset="0"/>
              </a:rPr>
              <a:t>Analysis of RNA-</a:t>
            </a:r>
            <a:r>
              <a:rPr lang="en-GB" sz="2400" b="0" dirty="0" err="1" smtClean="0">
                <a:latin typeface="Trebuchet MS" pitchFamily="34" charset="0"/>
              </a:rPr>
              <a:t>Seq</a:t>
            </a:r>
            <a:r>
              <a:rPr lang="en-GB" sz="2400" b="0" dirty="0" smtClean="0">
                <a:latin typeface="Trebuchet MS" pitchFamily="34" charset="0"/>
              </a:rPr>
              <a:t> data </a:t>
            </a:r>
            <a:br>
              <a:rPr lang="en-GB" sz="2400" b="0" dirty="0" smtClean="0">
                <a:latin typeface="Trebuchet MS" pitchFamily="34" charset="0"/>
              </a:rPr>
            </a:br>
            <a:r>
              <a:rPr lang="en-GB" sz="2400" b="0" dirty="0" smtClean="0">
                <a:latin typeface="Trebuchet MS" pitchFamily="34" charset="0"/>
              </a:rPr>
              <a:t/>
            </a:r>
            <a:br>
              <a:rPr lang="en-GB" sz="2400" b="0" dirty="0" smtClean="0">
                <a:latin typeface="Trebuchet MS" pitchFamily="34" charset="0"/>
              </a:rPr>
            </a:br>
            <a:r>
              <a:rPr lang="en-GB" sz="2400" b="0" dirty="0" smtClean="0">
                <a:solidFill>
                  <a:srgbClr val="FF0000"/>
                </a:solidFill>
                <a:latin typeface="Trebuchet MS" pitchFamily="34" charset="0"/>
              </a:rPr>
              <a:t>Counting, normalization, and statistical tests for differential expression</a:t>
            </a:r>
            <a:br>
              <a:rPr lang="en-GB" sz="2400" b="0" dirty="0" smtClean="0">
                <a:solidFill>
                  <a:srgbClr val="FF0000"/>
                </a:solidFill>
                <a:latin typeface="Trebuchet MS" pitchFamily="34" charset="0"/>
              </a:rPr>
            </a:br>
            <a:r>
              <a:rPr lang="en-GB" sz="2400" b="0" dirty="0" smtClean="0">
                <a:solidFill>
                  <a:srgbClr val="FF0000"/>
                </a:solidFill>
                <a:latin typeface="Trebuchet MS" pitchFamily="34" charset="0"/>
              </a:rPr>
              <a:t/>
            </a:r>
            <a:br>
              <a:rPr lang="en-GB" sz="2400" b="0" dirty="0" smtClean="0">
                <a:solidFill>
                  <a:srgbClr val="FF0000"/>
                </a:solidFill>
                <a:latin typeface="Trebuchet MS" pitchFamily="34" charset="0"/>
              </a:rPr>
            </a:br>
            <a:r>
              <a:rPr lang="en-GB" sz="1600" dirty="0" smtClean="0">
                <a:latin typeface="Trebuchet MS" pitchFamily="34" charset="0"/>
              </a:rPr>
              <a:t>March 13, 2020</a:t>
            </a:r>
            <a:endParaRPr lang="nl-NL" sz="1600" dirty="0" smtClean="0">
              <a:latin typeface="Trebuchet MS" pitchFamily="34" charset="0"/>
            </a:endParaRPr>
          </a:p>
        </p:txBody>
      </p:sp>
      <p:sp>
        <p:nvSpPr>
          <p:cNvPr id="45058" name="Rectangle 5"/>
          <p:cNvSpPr>
            <a:spLocks noGrp="1" noChangeArrowheads="1"/>
          </p:cNvSpPr>
          <p:nvPr>
            <p:ph type="subTitle" idx="4294967295"/>
          </p:nvPr>
        </p:nvSpPr>
        <p:spPr>
          <a:xfrm>
            <a:off x="5219700" y="4581525"/>
            <a:ext cx="3697288" cy="1943100"/>
          </a:xfrm>
        </p:spPr>
        <p:txBody>
          <a:bodyPr/>
          <a:lstStyle/>
          <a:p>
            <a:pPr marL="0" indent="0" eaLnBrk="1" hangingPunct="1">
              <a:buFont typeface="Wingdings" pitchFamily="2" charset="2"/>
              <a:buNone/>
            </a:pPr>
            <a:r>
              <a:rPr lang="en-US" sz="2000" b="1" dirty="0" smtClean="0"/>
              <a:t>Dr. ir. Perry D. Moerland</a:t>
            </a:r>
          </a:p>
          <a:p>
            <a:pPr marL="0" indent="0" eaLnBrk="1" hangingPunct="1">
              <a:buFont typeface="Wingdings" pitchFamily="2" charset="2"/>
              <a:buNone/>
            </a:pPr>
            <a:r>
              <a:rPr lang="en-US" sz="2000" dirty="0" smtClean="0">
                <a:solidFill>
                  <a:srgbClr val="7030A0"/>
                </a:solidFill>
              </a:rPr>
              <a:t>Bioinformatics Laboratory</a:t>
            </a:r>
          </a:p>
          <a:p>
            <a:pPr marL="0" indent="0" eaLnBrk="1" hangingPunct="1">
              <a:buFont typeface="Wingdings" pitchFamily="2" charset="2"/>
              <a:buNone/>
            </a:pPr>
            <a:r>
              <a:rPr lang="en-US" sz="2000" dirty="0" smtClean="0">
                <a:solidFill>
                  <a:srgbClr val="7030A0"/>
                </a:solidFill>
              </a:rPr>
              <a:t>Amsterdam UMC</a:t>
            </a:r>
            <a:endParaRPr lang="en-US" sz="2000" dirty="0" smtClean="0">
              <a:solidFill>
                <a:srgbClr val="7030A0"/>
              </a:solidFill>
            </a:endParaRPr>
          </a:p>
          <a:p>
            <a:pPr marL="0" indent="0" eaLnBrk="1" hangingPunct="1">
              <a:buFont typeface="Wingdings" pitchFamily="2" charset="2"/>
              <a:buNone/>
            </a:pPr>
            <a:r>
              <a:rPr lang="en-US" sz="2000" dirty="0" smtClean="0"/>
              <a:t>p.d.moerland@amsterdamumc.nl</a:t>
            </a:r>
            <a:endParaRPr lang="en-US" sz="2000" dirty="0" smtClean="0"/>
          </a:p>
          <a:p>
            <a:pPr marL="0" indent="0" eaLnBrk="1" hangingPunct="1">
              <a:buFont typeface="Wingdings" pitchFamily="2" charset="2"/>
              <a:buNone/>
            </a:pPr>
            <a:r>
              <a:rPr lang="en-US" sz="2000" dirty="0" smtClean="0"/>
              <a:t>www.bioinformaticslaboratory.nl</a:t>
            </a:r>
            <a:endParaRPr lang="en-US" sz="2000" dirty="0" smtClean="0">
              <a:hlinkClick r:id="rId2"/>
            </a:endParaRPr>
          </a:p>
          <a:p>
            <a:pPr marL="0" indent="0" eaLnBrk="1" hangingPunct="1">
              <a:buFont typeface="Wingdings" pitchFamily="2" charset="2"/>
              <a:buNone/>
            </a:pPr>
            <a:endParaRPr lang="en-US" sz="2000" dirty="0" smtClean="0">
              <a:solidFill>
                <a:srgbClr val="898989"/>
              </a:solidFill>
            </a:endParaRPr>
          </a:p>
        </p:txBody>
      </p:sp>
      <p:pic>
        <p:nvPicPr>
          <p:cNvPr id="45060" name="Picture 3" descr="http://bioinformaticslaboratory.nl/">
            <a:hlinkClick r:id="rId3"/>
          </p:cNvPr>
          <p:cNvPicPr>
            <a:picLocks noChangeAspect="1" noChangeArrowheads="1"/>
          </p:cNvPicPr>
          <p:nvPr/>
        </p:nvPicPr>
        <p:blipFill>
          <a:blip r:embed="rId4"/>
          <a:srcRect/>
          <a:stretch>
            <a:fillRect/>
          </a:stretch>
        </p:blipFill>
        <p:spPr bwMode="auto">
          <a:xfrm>
            <a:off x="323850" y="5661025"/>
            <a:ext cx="4567238" cy="868363"/>
          </a:xfrm>
          <a:prstGeom prst="rect">
            <a:avLst/>
          </a:prstGeom>
          <a:noFill/>
          <a:ln w="9525">
            <a:noFill/>
            <a:miter lim="800000"/>
            <a:headEnd/>
            <a:tailEnd/>
          </a:ln>
        </p:spPr>
      </p:pic>
      <p:pic>
        <p:nvPicPr>
          <p:cNvPr id="45061" name="Picture 2" descr="http://amc-app1.amc.sara.nl/twikidata/pub/BioLab/images/kebb.png">
            <a:hlinkClick r:id="rId5"/>
          </p:cNvPr>
          <p:cNvPicPr>
            <a:picLocks noChangeAspect="1" noChangeArrowheads="1"/>
          </p:cNvPicPr>
          <p:nvPr/>
        </p:nvPicPr>
        <p:blipFill>
          <a:blip r:embed="rId6"/>
          <a:srcRect/>
          <a:stretch>
            <a:fillRect/>
          </a:stretch>
        </p:blipFill>
        <p:spPr bwMode="auto">
          <a:xfrm>
            <a:off x="179388" y="300038"/>
            <a:ext cx="2446337" cy="10271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RNA-Seq</a:t>
            </a:r>
            <a:r>
              <a:rPr lang="nl-NL" dirty="0" smtClean="0"/>
              <a:t>: </a:t>
            </a:r>
            <a:r>
              <a:rPr lang="nl-NL" dirty="0" smtClean="0"/>
              <a:t>data </a:t>
            </a:r>
            <a:r>
              <a:rPr lang="nl-NL" dirty="0" err="1" smtClean="0"/>
              <a:t>after</a:t>
            </a:r>
            <a:r>
              <a:rPr lang="nl-NL" dirty="0" smtClean="0"/>
              <a:t> </a:t>
            </a:r>
            <a:r>
              <a:rPr lang="nl-NL" dirty="0" err="1" smtClean="0"/>
              <a:t>alignment</a:t>
            </a:r>
            <a:endParaRPr lang="en-GB" dirty="0"/>
          </a:p>
        </p:txBody>
      </p:sp>
      <p:sp>
        <p:nvSpPr>
          <p:cNvPr id="3" name="Content Placeholder 2"/>
          <p:cNvSpPr>
            <a:spLocks noGrp="1"/>
          </p:cNvSpPr>
          <p:nvPr>
            <p:ph idx="1"/>
          </p:nvPr>
        </p:nvSpPr>
        <p:spPr/>
        <p:txBody>
          <a:bodyPr/>
          <a:lstStyle/>
          <a:p>
            <a:endParaRPr lang="en-GB" dirty="0"/>
          </a:p>
        </p:txBody>
      </p:sp>
      <p:pic>
        <p:nvPicPr>
          <p:cNvPr id="271362" name="Picture 2" descr="An external file that holds a picture, illustration, etc.&#10;Object name is nihms-263986-f0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182" y="995218"/>
            <a:ext cx="4791075" cy="5715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97"/>
          <p:cNvSpPr txBox="1">
            <a:spLocks noChangeArrowheads="1"/>
          </p:cNvSpPr>
          <p:nvPr/>
        </p:nvSpPr>
        <p:spPr bwMode="auto">
          <a:xfrm>
            <a:off x="5926974" y="6477000"/>
            <a:ext cx="3301545" cy="461665"/>
          </a:xfrm>
          <a:prstGeom prst="rect">
            <a:avLst/>
          </a:prstGeom>
          <a:noFill/>
          <a:ln w="9525" algn="ctr">
            <a:noFill/>
            <a:miter lim="800000"/>
            <a:headEnd/>
            <a:tailEnd/>
          </a:ln>
        </p:spPr>
        <p:txBody>
          <a:bodyPr wrap="none">
            <a:spAutoFit/>
          </a:bodyPr>
          <a:lstStyle/>
          <a:p>
            <a:r>
              <a:rPr lang="en-GB" sz="1200" dirty="0" err="1" smtClean="0"/>
              <a:t>Ozsolak</a:t>
            </a:r>
            <a:r>
              <a:rPr lang="en-GB" sz="1200" dirty="0" smtClean="0"/>
              <a:t> et al.,</a:t>
            </a:r>
            <a:r>
              <a:rPr lang="en-GB" sz="1200" dirty="0"/>
              <a:t> Nat Rev </a:t>
            </a:r>
            <a:r>
              <a:rPr lang="en-GB" sz="1200" dirty="0" smtClean="0"/>
              <a:t>Genet, 12(2):87–98 (2011)</a:t>
            </a:r>
            <a:endParaRPr lang="en-GB" sz="1200" dirty="0"/>
          </a:p>
          <a:p>
            <a:endParaRPr lang="en-GB" sz="1200" dirty="0"/>
          </a:p>
        </p:txBody>
      </p:sp>
    </p:spTree>
    <p:extLst>
      <p:ext uri="{BB962C8B-B14F-4D97-AF65-F5344CB8AC3E}">
        <p14:creationId xmlns:p14="http://schemas.microsoft.com/office/powerpoint/2010/main" val="1875170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idx="4294967295"/>
          </p:nvPr>
        </p:nvSpPr>
        <p:spPr>
          <a:xfrm>
            <a:off x="304800" y="274638"/>
            <a:ext cx="8610600" cy="1143000"/>
          </a:xfrm>
        </p:spPr>
        <p:txBody>
          <a:bodyPr/>
          <a:lstStyle/>
          <a:p>
            <a:r>
              <a:rPr lang="en-US" dirty="0" smtClean="0"/>
              <a:t>Read c</a:t>
            </a:r>
            <a:r>
              <a:rPr lang="en-US" dirty="0"/>
              <a:t>ounting: e</a:t>
            </a:r>
            <a:r>
              <a:rPr lang="en-US" dirty="0" smtClean="0"/>
              <a:t>xpression quantification</a:t>
            </a:r>
          </a:p>
        </p:txBody>
      </p:sp>
      <p:sp>
        <p:nvSpPr>
          <p:cNvPr id="58370" name="Content Placeholder 2"/>
          <p:cNvSpPr>
            <a:spLocks noGrp="1"/>
          </p:cNvSpPr>
          <p:nvPr>
            <p:ph idx="4294967295"/>
          </p:nvPr>
        </p:nvSpPr>
        <p:spPr>
          <a:xfrm>
            <a:off x="152400" y="1524000"/>
            <a:ext cx="8686800" cy="4876800"/>
          </a:xfrm>
        </p:spPr>
        <p:txBody>
          <a:bodyPr/>
          <a:lstStyle/>
          <a:p>
            <a:pPr marL="0" indent="0">
              <a:buNone/>
            </a:pPr>
            <a:r>
              <a:rPr lang="nl-NL" b="1" dirty="0" smtClean="0"/>
              <a:t>Basic </a:t>
            </a:r>
            <a:r>
              <a:rPr lang="nl-NL" b="1" dirty="0" err="1" smtClean="0"/>
              <a:t>rules</a:t>
            </a:r>
            <a:endParaRPr lang="nl-NL" b="1" dirty="0" smtClean="0"/>
          </a:p>
          <a:p>
            <a:r>
              <a:rPr lang="nl-NL" dirty="0" err="1" smtClean="0"/>
              <a:t>Count</a:t>
            </a:r>
            <a:r>
              <a:rPr lang="nl-NL" dirty="0" smtClean="0"/>
              <a:t> </a:t>
            </a:r>
            <a:r>
              <a:rPr lang="nl-NL" dirty="0" err="1"/>
              <a:t>reads</a:t>
            </a:r>
            <a:r>
              <a:rPr lang="nl-NL" dirty="0"/>
              <a:t>, </a:t>
            </a:r>
            <a:r>
              <a:rPr lang="nl-NL" dirty="0" err="1"/>
              <a:t>not</a:t>
            </a:r>
            <a:r>
              <a:rPr lang="nl-NL" dirty="0"/>
              <a:t> </a:t>
            </a:r>
            <a:r>
              <a:rPr lang="nl-NL" dirty="0" smtClean="0"/>
              <a:t>base pairs </a:t>
            </a:r>
            <a:endParaRPr lang="nl-NL" dirty="0"/>
          </a:p>
          <a:p>
            <a:r>
              <a:rPr lang="nl-NL" dirty="0" smtClean="0"/>
              <a:t>In </a:t>
            </a:r>
            <a:r>
              <a:rPr lang="nl-NL" dirty="0" err="1" smtClean="0"/>
              <a:t>general</a:t>
            </a:r>
            <a:r>
              <a:rPr lang="nl-NL" dirty="0" smtClean="0"/>
              <a:t>, </a:t>
            </a:r>
            <a:r>
              <a:rPr lang="nl-NL" dirty="0" err="1" smtClean="0"/>
              <a:t>discard</a:t>
            </a:r>
            <a:r>
              <a:rPr lang="nl-NL" dirty="0" smtClean="0"/>
              <a:t> </a:t>
            </a:r>
            <a:r>
              <a:rPr lang="nl-NL" dirty="0"/>
              <a:t>a </a:t>
            </a:r>
            <a:r>
              <a:rPr lang="nl-NL" dirty="0" err="1"/>
              <a:t>read</a:t>
            </a:r>
            <a:r>
              <a:rPr lang="nl-NL" dirty="0"/>
              <a:t> </a:t>
            </a:r>
            <a:r>
              <a:rPr lang="nl-NL" dirty="0" err="1"/>
              <a:t>if</a:t>
            </a:r>
            <a:r>
              <a:rPr lang="nl-NL" dirty="0"/>
              <a:t> </a:t>
            </a:r>
            <a:r>
              <a:rPr lang="nl-NL" dirty="0" smtClean="0"/>
              <a:t> </a:t>
            </a:r>
            <a:endParaRPr lang="nl-NL" dirty="0"/>
          </a:p>
          <a:p>
            <a:pPr lvl="1"/>
            <a:r>
              <a:rPr lang="en-GB" dirty="0" smtClean="0"/>
              <a:t>The </a:t>
            </a:r>
            <a:r>
              <a:rPr lang="en-GB" dirty="0"/>
              <a:t>alignment quality score is bad</a:t>
            </a:r>
          </a:p>
          <a:p>
            <a:pPr lvl="1"/>
            <a:r>
              <a:rPr lang="en-GB" dirty="0" smtClean="0"/>
              <a:t>(</a:t>
            </a:r>
            <a:r>
              <a:rPr lang="en-GB" dirty="0"/>
              <a:t>for paired-end reads) the mates do not map to </a:t>
            </a:r>
            <a:r>
              <a:rPr lang="nl-NL" dirty="0" smtClean="0"/>
              <a:t>the </a:t>
            </a:r>
            <a:r>
              <a:rPr lang="nl-NL" dirty="0" err="1"/>
              <a:t>same</a:t>
            </a:r>
            <a:r>
              <a:rPr lang="nl-NL" dirty="0"/>
              <a:t> </a:t>
            </a:r>
            <a:r>
              <a:rPr lang="nl-NL" dirty="0" smtClean="0"/>
              <a:t>gene</a:t>
            </a:r>
          </a:p>
          <a:p>
            <a:pPr lvl="1"/>
            <a:r>
              <a:rPr lang="en-GB" dirty="0"/>
              <a:t>It cannot be uniquely mapped, for example if its alignment overlaps with several genes</a:t>
            </a:r>
          </a:p>
          <a:p>
            <a:pPr marL="457200" lvl="1" indent="0">
              <a:buNone/>
            </a:pPr>
            <a:endParaRPr lang="en-US" dirty="0" smtClean="0"/>
          </a:p>
        </p:txBody>
      </p:sp>
    </p:spTree>
    <p:extLst>
      <p:ext uri="{BB962C8B-B14F-4D97-AF65-F5344CB8AC3E}">
        <p14:creationId xmlns:p14="http://schemas.microsoft.com/office/powerpoint/2010/main" val="33824932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idx="4294967295"/>
          </p:nvPr>
        </p:nvSpPr>
        <p:spPr>
          <a:xfrm>
            <a:off x="304800" y="274638"/>
            <a:ext cx="8610600" cy="1143000"/>
          </a:xfrm>
        </p:spPr>
        <p:txBody>
          <a:bodyPr/>
          <a:lstStyle/>
          <a:p>
            <a:r>
              <a:rPr lang="en-US" dirty="0" smtClean="0"/>
              <a:t>Read counting: discard non-unique alignments</a:t>
            </a:r>
          </a:p>
        </p:txBody>
      </p:sp>
      <p:pic>
        <p:nvPicPr>
          <p:cNvPr id="258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371600"/>
            <a:ext cx="8372475" cy="4644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715000" y="6248400"/>
            <a:ext cx="3112006" cy="369332"/>
          </a:xfrm>
          <a:prstGeom prst="rect">
            <a:avLst/>
          </a:prstGeom>
          <a:noFill/>
        </p:spPr>
        <p:txBody>
          <a:bodyPr wrap="none" rtlCol="0">
            <a:spAutoFit/>
          </a:bodyPr>
          <a:lstStyle/>
          <a:p>
            <a:r>
              <a:rPr lang="nl-NL" dirty="0" smtClean="0"/>
              <a:t>Context: </a:t>
            </a:r>
            <a:r>
              <a:rPr lang="nl-NL" dirty="0" smtClean="0">
                <a:solidFill>
                  <a:srgbClr val="FF0000"/>
                </a:solidFill>
              </a:rPr>
              <a:t>differential expression</a:t>
            </a:r>
            <a:endParaRPr lang="en-GB" dirty="0">
              <a:solidFill>
                <a:srgbClr val="FF0000"/>
              </a:solidFill>
            </a:endParaRPr>
          </a:p>
        </p:txBody>
      </p:sp>
      <p:sp>
        <p:nvSpPr>
          <p:cNvPr id="3" name="TextBox 2"/>
          <p:cNvSpPr txBox="1"/>
          <p:nvPr/>
        </p:nvSpPr>
        <p:spPr>
          <a:xfrm>
            <a:off x="7239000" y="3048000"/>
            <a:ext cx="530915" cy="369332"/>
          </a:xfrm>
          <a:prstGeom prst="rect">
            <a:avLst/>
          </a:prstGeom>
          <a:noFill/>
        </p:spPr>
        <p:txBody>
          <a:bodyPr wrap="none" rtlCol="0">
            <a:spAutoFit/>
          </a:bodyPr>
          <a:lstStyle/>
          <a:p>
            <a:r>
              <a:rPr lang="nl-NL" b="1" dirty="0" smtClean="0">
                <a:solidFill>
                  <a:schemeClr val="accent4">
                    <a:lumMod val="60000"/>
                    <a:lumOff val="40000"/>
                  </a:schemeClr>
                </a:solidFill>
              </a:rPr>
              <a:t>…...</a:t>
            </a:r>
            <a:endParaRPr lang="en-GB" b="1" dirty="0">
              <a:solidFill>
                <a:schemeClr val="accent4">
                  <a:lumMod val="60000"/>
                  <a:lumOff val="40000"/>
                </a:schemeClr>
              </a:solidFill>
            </a:endParaRPr>
          </a:p>
        </p:txBody>
      </p:sp>
    </p:spTree>
    <p:extLst>
      <p:ext uri="{BB962C8B-B14F-4D97-AF65-F5344CB8AC3E}">
        <p14:creationId xmlns:p14="http://schemas.microsoft.com/office/powerpoint/2010/main" val="21854562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idx="4294967295"/>
          </p:nvPr>
        </p:nvSpPr>
        <p:spPr>
          <a:xfrm>
            <a:off x="304800" y="274638"/>
            <a:ext cx="8610600" cy="1143000"/>
          </a:xfrm>
        </p:spPr>
        <p:txBody>
          <a:bodyPr/>
          <a:lstStyle/>
          <a:p>
            <a:r>
              <a:rPr lang="en-US" dirty="0" smtClean="0"/>
              <a:t>Read counting: union mode</a:t>
            </a:r>
          </a:p>
        </p:txBody>
      </p:sp>
      <p:sp>
        <p:nvSpPr>
          <p:cNvPr id="58370" name="Content Placeholder 2"/>
          <p:cNvSpPr>
            <a:spLocks noGrp="1"/>
          </p:cNvSpPr>
          <p:nvPr>
            <p:ph idx="4294967295"/>
          </p:nvPr>
        </p:nvSpPr>
        <p:spPr>
          <a:xfrm>
            <a:off x="4572000" y="1524000"/>
            <a:ext cx="4267200" cy="4876800"/>
          </a:xfrm>
        </p:spPr>
        <p:txBody>
          <a:bodyPr/>
          <a:lstStyle/>
          <a:p>
            <a:r>
              <a:rPr lang="en-US" dirty="0" smtClean="0"/>
              <a:t>Define a </a:t>
            </a:r>
            <a:r>
              <a:rPr lang="en-US" i="1" dirty="0" smtClean="0"/>
              <a:t>feature </a:t>
            </a:r>
            <a:r>
              <a:rPr lang="en-US" dirty="0" smtClean="0"/>
              <a:t>(gene) as the union of all its exons (</a:t>
            </a:r>
            <a:r>
              <a:rPr lang="en-US" dirty="0" smtClean="0">
                <a:solidFill>
                  <a:srgbClr val="FF0000"/>
                </a:solidFill>
              </a:rPr>
              <a:t>exon-union</a:t>
            </a:r>
            <a:r>
              <a:rPr lang="en-US" dirty="0" smtClean="0"/>
              <a:t>)</a:t>
            </a:r>
          </a:p>
          <a:p>
            <a:r>
              <a:rPr lang="en-GB" dirty="0"/>
              <a:t>For each position </a:t>
            </a:r>
            <a:r>
              <a:rPr lang="en-GB" i="1" dirty="0"/>
              <a:t>i</a:t>
            </a:r>
            <a:r>
              <a:rPr lang="en-GB" dirty="0"/>
              <a:t> in the read, s</a:t>
            </a:r>
            <a:r>
              <a:rPr lang="en-GB" dirty="0" smtClean="0"/>
              <a:t>et</a:t>
            </a:r>
            <a:r>
              <a:rPr lang="en-GB" dirty="0"/>
              <a:t> </a:t>
            </a:r>
            <a:r>
              <a:rPr lang="en-GB" i="1" dirty="0"/>
              <a:t>S(i)</a:t>
            </a:r>
            <a:r>
              <a:rPr lang="en-GB" dirty="0"/>
              <a:t> </a:t>
            </a:r>
            <a:r>
              <a:rPr lang="en-GB" dirty="0" smtClean="0"/>
              <a:t>is the set </a:t>
            </a:r>
            <a:r>
              <a:rPr lang="en-GB" dirty="0"/>
              <a:t>of all features </a:t>
            </a:r>
            <a:r>
              <a:rPr lang="en-GB" dirty="0" smtClean="0"/>
              <a:t>overlapping </a:t>
            </a:r>
            <a:r>
              <a:rPr lang="en-GB" i="1" dirty="0"/>
              <a:t>i</a:t>
            </a:r>
            <a:endParaRPr lang="en-GB" i="1" dirty="0" smtClean="0"/>
          </a:p>
          <a:p>
            <a:r>
              <a:rPr lang="en-GB" dirty="0" smtClean="0"/>
              <a:t>In </a:t>
            </a:r>
            <a:r>
              <a:rPr lang="en-GB" dirty="0" smtClean="0">
                <a:solidFill>
                  <a:srgbClr val="FF0000"/>
                </a:solidFill>
              </a:rPr>
              <a:t>union</a:t>
            </a:r>
            <a:r>
              <a:rPr lang="en-GB" dirty="0" smtClean="0"/>
              <a:t> mode set </a:t>
            </a:r>
            <a:r>
              <a:rPr lang="en-GB" i="1" dirty="0" smtClean="0"/>
              <a:t>S</a:t>
            </a:r>
            <a:r>
              <a:rPr lang="en-GB" dirty="0" smtClean="0"/>
              <a:t> is the union </a:t>
            </a:r>
            <a:r>
              <a:rPr lang="en-GB" dirty="0"/>
              <a:t>of </a:t>
            </a:r>
            <a:r>
              <a:rPr lang="en-GB" dirty="0" smtClean="0"/>
              <a:t>sets</a:t>
            </a:r>
            <a:r>
              <a:rPr lang="en-GB" dirty="0"/>
              <a:t> </a:t>
            </a:r>
            <a:r>
              <a:rPr lang="en-GB" i="1" dirty="0"/>
              <a:t>S(i</a:t>
            </a:r>
            <a:r>
              <a:rPr lang="en-GB" i="1" dirty="0" smtClean="0"/>
              <a:t>)</a:t>
            </a:r>
          </a:p>
          <a:p>
            <a:endParaRPr lang="en-GB" i="1" dirty="0" smtClean="0"/>
          </a:p>
          <a:p>
            <a:pPr marL="0" indent="0">
              <a:buNone/>
            </a:pPr>
            <a:r>
              <a:rPr lang="en-GB" dirty="0" smtClean="0"/>
              <a:t>If size of S = 1: read counted</a:t>
            </a:r>
          </a:p>
          <a:p>
            <a:pPr marL="0" indent="0">
              <a:buNone/>
            </a:pPr>
            <a:r>
              <a:rPr lang="en-GB" dirty="0" smtClean="0"/>
              <a:t>If size of S&gt;1  : read not counted</a:t>
            </a:r>
            <a:endParaRPr lang="en-GB" dirty="0"/>
          </a:p>
          <a:p>
            <a:pPr marL="0" indent="0">
              <a:buNone/>
            </a:pPr>
            <a:r>
              <a:rPr lang="en-GB" dirty="0"/>
              <a:t>If size of </a:t>
            </a:r>
            <a:r>
              <a:rPr lang="en-GB" dirty="0" smtClean="0"/>
              <a:t>S=0  </a:t>
            </a:r>
            <a:r>
              <a:rPr lang="en-GB" dirty="0"/>
              <a:t>: read not counted</a:t>
            </a:r>
          </a:p>
          <a:p>
            <a:pPr marL="0" indent="0">
              <a:buNone/>
            </a:pPr>
            <a:endParaRPr lang="en-US" dirty="0" smtClean="0"/>
          </a:p>
        </p:txBody>
      </p:sp>
      <p:pic>
        <p:nvPicPr>
          <p:cNvPr id="259074" name="Picture 2" descr="_images/count_modes.png"/>
          <p:cNvPicPr>
            <a:picLocks noChangeAspect="1" noChangeArrowheads="1"/>
          </p:cNvPicPr>
          <p:nvPr/>
        </p:nvPicPr>
        <p:blipFill rotWithShape="1">
          <a:blip r:embed="rId3">
            <a:extLst>
              <a:ext uri="{28A0092B-C50C-407E-A947-70E740481C1C}">
                <a14:useLocalDpi xmlns:a14="http://schemas.microsoft.com/office/drawing/2010/main" val="0"/>
              </a:ext>
            </a:extLst>
          </a:blip>
          <a:srcRect l="-1341" r="35230"/>
          <a:stretch/>
        </p:blipFill>
        <p:spPr bwMode="auto">
          <a:xfrm>
            <a:off x="304800" y="1524000"/>
            <a:ext cx="3564000" cy="484249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19400" y="5181600"/>
            <a:ext cx="914400" cy="990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extBox 6"/>
          <p:cNvSpPr txBox="1"/>
          <p:nvPr/>
        </p:nvSpPr>
        <p:spPr>
          <a:xfrm>
            <a:off x="5257800" y="6587928"/>
            <a:ext cx="3839256" cy="276999"/>
          </a:xfrm>
          <a:prstGeom prst="rect">
            <a:avLst/>
          </a:prstGeom>
          <a:noFill/>
        </p:spPr>
        <p:txBody>
          <a:bodyPr wrap="none" rtlCol="0">
            <a:spAutoFit/>
          </a:bodyPr>
          <a:lstStyle/>
          <a:p>
            <a:r>
              <a:rPr lang="nl-NL" sz="1200" dirty="0"/>
              <a:t>https://htseq.readthedocs.io/en/release_0.9.1/count.html</a:t>
            </a:r>
          </a:p>
        </p:txBody>
      </p:sp>
    </p:spTree>
    <p:extLst>
      <p:ext uri="{BB962C8B-B14F-4D97-AF65-F5344CB8AC3E}">
        <p14:creationId xmlns:p14="http://schemas.microsoft.com/office/powerpoint/2010/main" val="18942403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idx="4294967295"/>
          </p:nvPr>
        </p:nvSpPr>
        <p:spPr>
          <a:xfrm>
            <a:off x="304800" y="274638"/>
            <a:ext cx="8610600" cy="1143000"/>
          </a:xfrm>
        </p:spPr>
        <p:txBody>
          <a:bodyPr/>
          <a:lstStyle/>
          <a:p>
            <a:r>
              <a:rPr lang="en-US" dirty="0" smtClean="0"/>
              <a:t>Read counting: strict intersection mode</a:t>
            </a:r>
          </a:p>
        </p:txBody>
      </p:sp>
      <p:sp>
        <p:nvSpPr>
          <p:cNvPr id="58370" name="Content Placeholder 2"/>
          <p:cNvSpPr>
            <a:spLocks noGrp="1"/>
          </p:cNvSpPr>
          <p:nvPr>
            <p:ph idx="4294967295"/>
          </p:nvPr>
        </p:nvSpPr>
        <p:spPr>
          <a:xfrm>
            <a:off x="5029200" y="1524000"/>
            <a:ext cx="3962400" cy="4876800"/>
          </a:xfrm>
        </p:spPr>
        <p:txBody>
          <a:bodyPr/>
          <a:lstStyle/>
          <a:p>
            <a:r>
              <a:rPr lang="en-GB" dirty="0"/>
              <a:t>In </a:t>
            </a:r>
            <a:r>
              <a:rPr lang="en-GB" dirty="0" smtClean="0">
                <a:solidFill>
                  <a:srgbClr val="FF0000"/>
                </a:solidFill>
              </a:rPr>
              <a:t>strict intersection</a:t>
            </a:r>
            <a:r>
              <a:rPr lang="en-GB" dirty="0" smtClean="0"/>
              <a:t> </a:t>
            </a:r>
            <a:r>
              <a:rPr lang="en-GB" dirty="0"/>
              <a:t>mode set </a:t>
            </a:r>
            <a:r>
              <a:rPr lang="en-GB" i="1" dirty="0"/>
              <a:t>S</a:t>
            </a:r>
            <a:r>
              <a:rPr lang="en-GB" dirty="0"/>
              <a:t> is the </a:t>
            </a:r>
            <a:r>
              <a:rPr lang="en-GB" dirty="0" smtClean="0"/>
              <a:t>intersection </a:t>
            </a:r>
            <a:r>
              <a:rPr lang="en-GB" dirty="0"/>
              <a:t>of sets </a:t>
            </a:r>
            <a:r>
              <a:rPr lang="en-GB" i="1" dirty="0"/>
              <a:t>S(i)</a:t>
            </a:r>
          </a:p>
          <a:p>
            <a:endParaRPr lang="en-GB" i="1" dirty="0"/>
          </a:p>
          <a:p>
            <a:pPr marL="0" indent="0">
              <a:buNone/>
            </a:pPr>
            <a:r>
              <a:rPr lang="en-GB" dirty="0"/>
              <a:t>If size of S = 1: read counted</a:t>
            </a:r>
          </a:p>
          <a:p>
            <a:pPr marL="0" indent="0">
              <a:buNone/>
            </a:pPr>
            <a:r>
              <a:rPr lang="en-GB" dirty="0"/>
              <a:t>If size of S&gt;1  : read not </a:t>
            </a:r>
            <a:r>
              <a:rPr lang="en-GB" dirty="0" smtClean="0"/>
              <a:t>counted</a:t>
            </a:r>
          </a:p>
          <a:p>
            <a:pPr marL="0" indent="0">
              <a:buNone/>
            </a:pPr>
            <a:r>
              <a:rPr lang="en-GB" dirty="0"/>
              <a:t>If size of S=0  : read not </a:t>
            </a:r>
            <a:r>
              <a:rPr lang="en-GB" dirty="0" smtClean="0"/>
              <a:t>counted</a:t>
            </a:r>
            <a:endParaRPr lang="en-GB" dirty="0"/>
          </a:p>
          <a:p>
            <a:pPr marL="0" indent="0">
              <a:buNone/>
            </a:pPr>
            <a:endParaRPr lang="en-US" dirty="0"/>
          </a:p>
          <a:p>
            <a:endParaRPr lang="en-US" dirty="0" smtClean="0"/>
          </a:p>
        </p:txBody>
      </p:sp>
      <p:pic>
        <p:nvPicPr>
          <p:cNvPr id="259074" name="Picture 2" descr="_images/count_modes.png"/>
          <p:cNvPicPr>
            <a:picLocks noChangeAspect="1" noChangeArrowheads="1"/>
          </p:cNvPicPr>
          <p:nvPr/>
        </p:nvPicPr>
        <p:blipFill rotWithShape="1">
          <a:blip r:embed="rId3">
            <a:extLst>
              <a:ext uri="{28A0092B-C50C-407E-A947-70E740481C1C}">
                <a14:useLocalDpi xmlns:a14="http://schemas.microsoft.com/office/drawing/2010/main" val="0"/>
              </a:ext>
            </a:extLst>
          </a:blip>
          <a:srcRect l="-1340" r="17867"/>
          <a:stretch/>
        </p:blipFill>
        <p:spPr bwMode="auto">
          <a:xfrm>
            <a:off x="304800" y="1524000"/>
            <a:ext cx="4500000" cy="484249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810000" y="2667000"/>
            <a:ext cx="8382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Rectangle 2"/>
          <p:cNvSpPr/>
          <p:nvPr/>
        </p:nvSpPr>
        <p:spPr>
          <a:xfrm>
            <a:off x="3810000" y="58674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3649913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idx="4294967295"/>
          </p:nvPr>
        </p:nvSpPr>
        <p:spPr>
          <a:xfrm>
            <a:off x="304800" y="274638"/>
            <a:ext cx="8610600" cy="1143000"/>
          </a:xfrm>
        </p:spPr>
        <p:txBody>
          <a:bodyPr/>
          <a:lstStyle/>
          <a:p>
            <a:r>
              <a:rPr lang="en-US" dirty="0" smtClean="0"/>
              <a:t>Read counting: non-empty intersection mode</a:t>
            </a:r>
          </a:p>
        </p:txBody>
      </p:sp>
      <p:sp>
        <p:nvSpPr>
          <p:cNvPr id="58370" name="Content Placeholder 2"/>
          <p:cNvSpPr>
            <a:spLocks noGrp="1"/>
          </p:cNvSpPr>
          <p:nvPr>
            <p:ph idx="4294967295"/>
          </p:nvPr>
        </p:nvSpPr>
        <p:spPr>
          <a:xfrm>
            <a:off x="5943600" y="1524000"/>
            <a:ext cx="3048000" cy="4876800"/>
          </a:xfrm>
        </p:spPr>
        <p:txBody>
          <a:bodyPr/>
          <a:lstStyle/>
          <a:p>
            <a:r>
              <a:rPr lang="en-US" dirty="0" smtClean="0"/>
              <a:t>In </a:t>
            </a:r>
            <a:r>
              <a:rPr lang="en-US" dirty="0" smtClean="0">
                <a:solidFill>
                  <a:srgbClr val="FF0000"/>
                </a:solidFill>
              </a:rPr>
              <a:t>non-empty intersection </a:t>
            </a:r>
            <a:r>
              <a:rPr lang="en-US" dirty="0" smtClean="0"/>
              <a:t>mode </a:t>
            </a:r>
            <a:r>
              <a:rPr lang="en-GB" dirty="0" smtClean="0"/>
              <a:t>set </a:t>
            </a:r>
            <a:r>
              <a:rPr lang="en-GB" i="1" dirty="0"/>
              <a:t>S</a:t>
            </a:r>
            <a:r>
              <a:rPr lang="en-GB" dirty="0"/>
              <a:t> is the intersection of </a:t>
            </a:r>
            <a:r>
              <a:rPr lang="en-GB" dirty="0" smtClean="0"/>
              <a:t>all non-empty sets</a:t>
            </a:r>
            <a:r>
              <a:rPr lang="en-GB" dirty="0"/>
              <a:t> </a:t>
            </a:r>
            <a:r>
              <a:rPr lang="en-GB" i="1" dirty="0"/>
              <a:t>S(i)</a:t>
            </a:r>
          </a:p>
          <a:p>
            <a:pPr marL="0" indent="0">
              <a:buNone/>
            </a:pPr>
            <a:endParaRPr lang="en-GB" dirty="0"/>
          </a:p>
          <a:p>
            <a:pPr marL="0" indent="0">
              <a:buNone/>
            </a:pPr>
            <a:r>
              <a:rPr lang="en-GB" dirty="0" smtClean="0"/>
              <a:t>If </a:t>
            </a:r>
            <a:r>
              <a:rPr lang="en-GB" dirty="0"/>
              <a:t>size of S = 1: read counted</a:t>
            </a:r>
          </a:p>
          <a:p>
            <a:pPr marL="0" indent="0">
              <a:buNone/>
            </a:pPr>
            <a:r>
              <a:rPr lang="en-GB" dirty="0"/>
              <a:t>If size of S&gt;1  : read not counted</a:t>
            </a:r>
          </a:p>
          <a:p>
            <a:pPr marL="0" indent="0">
              <a:buNone/>
            </a:pPr>
            <a:r>
              <a:rPr lang="en-GB" dirty="0"/>
              <a:t>If size of S=0  : read not counted</a:t>
            </a:r>
          </a:p>
          <a:p>
            <a:pPr marL="0" indent="0">
              <a:buNone/>
            </a:pPr>
            <a:endParaRPr lang="en-US" dirty="0" smtClean="0"/>
          </a:p>
        </p:txBody>
      </p:sp>
      <p:pic>
        <p:nvPicPr>
          <p:cNvPr id="259074" name="Picture 2" descr="_images/count_modes.png"/>
          <p:cNvPicPr>
            <a:picLocks noChangeAspect="1" noChangeArrowheads="1"/>
          </p:cNvPicPr>
          <p:nvPr/>
        </p:nvPicPr>
        <p:blipFill rotWithShape="1">
          <a:blip r:embed="rId3">
            <a:extLst>
              <a:ext uri="{28A0092B-C50C-407E-A947-70E740481C1C}">
                <a14:useLocalDpi xmlns:a14="http://schemas.microsoft.com/office/drawing/2010/main" val="0"/>
              </a:ext>
            </a:extLst>
          </a:blip>
          <a:srcRect l="-1341" r="-2167"/>
          <a:stretch/>
        </p:blipFill>
        <p:spPr bwMode="auto">
          <a:xfrm>
            <a:off x="304800" y="1524000"/>
            <a:ext cx="5580000" cy="484249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800600" y="58674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3649913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Strand-</a:t>
            </a:r>
            <a:r>
              <a:rPr lang="nl-NL" dirty="0" err="1" smtClean="0"/>
              <a:t>specific</a:t>
            </a:r>
            <a:r>
              <a:rPr lang="nl-NL" dirty="0" smtClean="0"/>
              <a:t> </a:t>
            </a:r>
            <a:r>
              <a:rPr lang="nl-NL" dirty="0" err="1" smtClean="0"/>
              <a:t>RNA-Seq</a:t>
            </a:r>
            <a:endParaRPr lang="en-GB" dirty="0"/>
          </a:p>
        </p:txBody>
      </p:sp>
      <p:pic>
        <p:nvPicPr>
          <p:cNvPr id="7" name="Picture 6"/>
          <p:cNvPicPr>
            <a:picLocks noChangeAspect="1"/>
          </p:cNvPicPr>
          <p:nvPr/>
        </p:nvPicPr>
        <p:blipFill>
          <a:blip r:embed="rId2"/>
          <a:stretch>
            <a:fillRect/>
          </a:stretch>
        </p:blipFill>
        <p:spPr>
          <a:xfrm>
            <a:off x="4538662" y="3376612"/>
            <a:ext cx="66675" cy="104775"/>
          </a:xfrm>
          <a:prstGeom prst="rect">
            <a:avLst/>
          </a:prstGeom>
        </p:spPr>
      </p:pic>
      <p:pic>
        <p:nvPicPr>
          <p:cNvPr id="8" name="Picture 7"/>
          <p:cNvPicPr>
            <a:picLocks noChangeAspect="1"/>
          </p:cNvPicPr>
          <p:nvPr/>
        </p:nvPicPr>
        <p:blipFill>
          <a:blip r:embed="rId3"/>
          <a:stretch>
            <a:fillRect/>
          </a:stretch>
        </p:blipFill>
        <p:spPr>
          <a:xfrm>
            <a:off x="292945" y="1143000"/>
            <a:ext cx="8358187" cy="3634746"/>
          </a:xfrm>
          <a:prstGeom prst="rect">
            <a:avLst/>
          </a:prstGeom>
        </p:spPr>
      </p:pic>
      <p:sp>
        <p:nvSpPr>
          <p:cNvPr id="9" name="Text Box 97"/>
          <p:cNvSpPr txBox="1">
            <a:spLocks noChangeArrowheads="1"/>
          </p:cNvSpPr>
          <p:nvPr/>
        </p:nvSpPr>
        <p:spPr bwMode="auto">
          <a:xfrm>
            <a:off x="6328036" y="6477000"/>
            <a:ext cx="2815964" cy="461665"/>
          </a:xfrm>
          <a:prstGeom prst="rect">
            <a:avLst/>
          </a:prstGeom>
          <a:noFill/>
          <a:ln w="9525" algn="ctr">
            <a:noFill/>
            <a:miter lim="800000"/>
            <a:headEnd/>
            <a:tailEnd/>
          </a:ln>
        </p:spPr>
        <p:txBody>
          <a:bodyPr wrap="none">
            <a:spAutoFit/>
          </a:bodyPr>
          <a:lstStyle/>
          <a:p>
            <a:r>
              <a:rPr lang="en-GB" sz="1200" dirty="0" smtClean="0"/>
              <a:t>Zhao</a:t>
            </a:r>
            <a:r>
              <a:rPr lang="en-GB" sz="1200" dirty="0" smtClean="0"/>
              <a:t> </a:t>
            </a:r>
            <a:r>
              <a:rPr lang="en-GB" sz="1200" dirty="0" smtClean="0"/>
              <a:t>et al.,</a:t>
            </a:r>
            <a:r>
              <a:rPr lang="en-GB" sz="1200" dirty="0"/>
              <a:t> </a:t>
            </a:r>
            <a:r>
              <a:rPr lang="en-GB" sz="1200" dirty="0" smtClean="0"/>
              <a:t>BMC Genomics</a:t>
            </a:r>
            <a:r>
              <a:rPr lang="en-GB" sz="1200" dirty="0" smtClean="0"/>
              <a:t>, 16:675 </a:t>
            </a:r>
            <a:r>
              <a:rPr lang="en-GB" sz="1200" dirty="0" smtClean="0"/>
              <a:t>(</a:t>
            </a:r>
            <a:r>
              <a:rPr lang="en-GB" sz="1200" dirty="0" smtClean="0"/>
              <a:t>2015)</a:t>
            </a:r>
            <a:endParaRPr lang="en-GB" sz="1200" dirty="0"/>
          </a:p>
          <a:p>
            <a:endParaRPr lang="en-GB" sz="1200" dirty="0"/>
          </a:p>
        </p:txBody>
      </p:sp>
    </p:spTree>
    <p:extLst>
      <p:ext uri="{BB962C8B-B14F-4D97-AF65-F5344CB8AC3E}">
        <p14:creationId xmlns:p14="http://schemas.microsoft.com/office/powerpoint/2010/main" val="1785669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Strand-</a:t>
            </a:r>
            <a:r>
              <a:rPr lang="nl-NL" dirty="0" err="1" smtClean="0"/>
              <a:t>specific</a:t>
            </a:r>
            <a:r>
              <a:rPr lang="nl-NL" dirty="0" smtClean="0"/>
              <a:t> </a:t>
            </a:r>
            <a:r>
              <a:rPr lang="nl-NL" dirty="0" err="1" smtClean="0"/>
              <a:t>RNA-Seq</a:t>
            </a:r>
            <a:endParaRPr lang="en-GB" dirty="0"/>
          </a:p>
        </p:txBody>
      </p:sp>
      <p:pic>
        <p:nvPicPr>
          <p:cNvPr id="7" name="Picture 6"/>
          <p:cNvPicPr>
            <a:picLocks noChangeAspect="1"/>
          </p:cNvPicPr>
          <p:nvPr/>
        </p:nvPicPr>
        <p:blipFill>
          <a:blip r:embed="rId2"/>
          <a:stretch>
            <a:fillRect/>
          </a:stretch>
        </p:blipFill>
        <p:spPr>
          <a:xfrm>
            <a:off x="4538662" y="3376612"/>
            <a:ext cx="66675" cy="104775"/>
          </a:xfrm>
          <a:prstGeom prst="rect">
            <a:avLst/>
          </a:prstGeom>
        </p:spPr>
      </p:pic>
      <p:pic>
        <p:nvPicPr>
          <p:cNvPr id="8" name="Picture 7"/>
          <p:cNvPicPr>
            <a:picLocks noChangeAspect="1"/>
          </p:cNvPicPr>
          <p:nvPr/>
        </p:nvPicPr>
        <p:blipFill>
          <a:blip r:embed="rId3"/>
          <a:stretch>
            <a:fillRect/>
          </a:stretch>
        </p:blipFill>
        <p:spPr>
          <a:xfrm>
            <a:off x="292945" y="1143000"/>
            <a:ext cx="8358187" cy="3634746"/>
          </a:xfrm>
          <a:prstGeom prst="rect">
            <a:avLst/>
          </a:prstGeom>
        </p:spPr>
      </p:pic>
      <p:pic>
        <p:nvPicPr>
          <p:cNvPr id="4" name="Picture 3"/>
          <p:cNvPicPr>
            <a:picLocks noChangeAspect="1"/>
          </p:cNvPicPr>
          <p:nvPr/>
        </p:nvPicPr>
        <p:blipFill rotWithShape="1">
          <a:blip r:embed="rId4"/>
          <a:srcRect t="15991"/>
          <a:stretch/>
        </p:blipFill>
        <p:spPr>
          <a:xfrm>
            <a:off x="4820394" y="1828800"/>
            <a:ext cx="3830738" cy="4499325"/>
          </a:xfrm>
          <a:prstGeom prst="rect">
            <a:avLst/>
          </a:prstGeom>
        </p:spPr>
      </p:pic>
      <p:sp>
        <p:nvSpPr>
          <p:cNvPr id="9" name="Text Box 97"/>
          <p:cNvSpPr txBox="1">
            <a:spLocks noChangeArrowheads="1"/>
          </p:cNvSpPr>
          <p:nvPr/>
        </p:nvSpPr>
        <p:spPr bwMode="auto">
          <a:xfrm>
            <a:off x="6328036" y="6477000"/>
            <a:ext cx="2815964" cy="461665"/>
          </a:xfrm>
          <a:prstGeom prst="rect">
            <a:avLst/>
          </a:prstGeom>
          <a:noFill/>
          <a:ln w="9525" algn="ctr">
            <a:noFill/>
            <a:miter lim="800000"/>
            <a:headEnd/>
            <a:tailEnd/>
          </a:ln>
        </p:spPr>
        <p:txBody>
          <a:bodyPr wrap="none">
            <a:spAutoFit/>
          </a:bodyPr>
          <a:lstStyle/>
          <a:p>
            <a:r>
              <a:rPr lang="en-GB" sz="1200" dirty="0" smtClean="0"/>
              <a:t>Zhao</a:t>
            </a:r>
            <a:r>
              <a:rPr lang="en-GB" sz="1200" dirty="0" smtClean="0"/>
              <a:t> </a:t>
            </a:r>
            <a:r>
              <a:rPr lang="en-GB" sz="1200" dirty="0" smtClean="0"/>
              <a:t>et al.,</a:t>
            </a:r>
            <a:r>
              <a:rPr lang="en-GB" sz="1200" dirty="0"/>
              <a:t> </a:t>
            </a:r>
            <a:r>
              <a:rPr lang="en-GB" sz="1200" dirty="0" smtClean="0"/>
              <a:t>BMC Genomics</a:t>
            </a:r>
            <a:r>
              <a:rPr lang="en-GB" sz="1200" dirty="0" smtClean="0"/>
              <a:t>, 16:675 </a:t>
            </a:r>
            <a:r>
              <a:rPr lang="en-GB" sz="1200" dirty="0" smtClean="0"/>
              <a:t>(</a:t>
            </a:r>
            <a:r>
              <a:rPr lang="en-GB" sz="1200" dirty="0" smtClean="0"/>
              <a:t>2015)</a:t>
            </a:r>
            <a:endParaRPr lang="en-GB" sz="1200" dirty="0"/>
          </a:p>
          <a:p>
            <a:endParaRPr lang="en-GB" sz="1200" dirty="0"/>
          </a:p>
        </p:txBody>
      </p:sp>
    </p:spTree>
    <p:extLst>
      <p:ext uri="{BB962C8B-B14F-4D97-AF65-F5344CB8AC3E}">
        <p14:creationId xmlns:p14="http://schemas.microsoft.com/office/powerpoint/2010/main" val="8336262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p:cNvSpPr>
          <p:nvPr>
            <p:ph type="title" idx="4294967295"/>
          </p:nvPr>
        </p:nvSpPr>
        <p:spPr/>
        <p:txBody>
          <a:bodyPr/>
          <a:lstStyle/>
          <a:p>
            <a:r>
              <a:rPr lang="nl-NL" dirty="0" smtClean="0"/>
              <a:t>RNA-</a:t>
            </a:r>
            <a:r>
              <a:rPr lang="nl-NL" dirty="0" err="1" smtClean="0"/>
              <a:t>Seq</a:t>
            </a:r>
            <a:r>
              <a:rPr lang="nl-NL" dirty="0" smtClean="0"/>
              <a:t> versus </a:t>
            </a:r>
            <a:r>
              <a:rPr lang="nl-NL" dirty="0" smtClean="0">
                <a:cs typeface="Tahoma" pitchFamily="34" charset="0"/>
              </a:rPr>
              <a:t>microarray (I)</a:t>
            </a:r>
            <a:endParaRPr lang="el-GR" dirty="0" smtClean="0">
              <a:cs typeface="Tahoma" pitchFamily="34" charset="0"/>
            </a:endParaRPr>
          </a:p>
        </p:txBody>
      </p:sp>
      <p:pic>
        <p:nvPicPr>
          <p:cNvPr id="60418" name="Picture 3"/>
          <p:cNvPicPr>
            <a:picLocks noChangeAspect="1" noChangeArrowheads="1"/>
          </p:cNvPicPr>
          <p:nvPr/>
        </p:nvPicPr>
        <p:blipFill>
          <a:blip r:embed="rId3"/>
          <a:srcRect/>
          <a:stretch>
            <a:fillRect/>
          </a:stretch>
        </p:blipFill>
        <p:spPr bwMode="auto">
          <a:xfrm>
            <a:off x="468313" y="4076700"/>
            <a:ext cx="7831137" cy="2514600"/>
          </a:xfrm>
          <a:prstGeom prst="rect">
            <a:avLst/>
          </a:prstGeom>
          <a:noFill/>
          <a:ln w="9525" algn="ctr">
            <a:noFill/>
            <a:miter lim="800000"/>
            <a:headEnd/>
            <a:tailEnd/>
          </a:ln>
        </p:spPr>
      </p:pic>
      <p:pic>
        <p:nvPicPr>
          <p:cNvPr id="60419" name="Picture 4"/>
          <p:cNvPicPr>
            <a:picLocks noChangeAspect="1" noChangeArrowheads="1"/>
          </p:cNvPicPr>
          <p:nvPr/>
        </p:nvPicPr>
        <p:blipFill>
          <a:blip r:embed="rId4"/>
          <a:srcRect/>
          <a:stretch>
            <a:fillRect/>
          </a:stretch>
        </p:blipFill>
        <p:spPr bwMode="auto">
          <a:xfrm>
            <a:off x="611188" y="1341438"/>
            <a:ext cx="7289800" cy="1960562"/>
          </a:xfrm>
          <a:prstGeom prst="rect">
            <a:avLst/>
          </a:prstGeom>
          <a:noFill/>
          <a:ln w="9525">
            <a:noFill/>
            <a:miter lim="800000"/>
            <a:headEnd/>
            <a:tailEnd/>
          </a:ln>
        </p:spPr>
      </p:pic>
      <p:sp>
        <p:nvSpPr>
          <p:cNvPr id="60420" name="Text Box 5"/>
          <p:cNvSpPr txBox="1">
            <a:spLocks noChangeArrowheads="1"/>
          </p:cNvSpPr>
          <p:nvPr/>
        </p:nvSpPr>
        <p:spPr bwMode="auto">
          <a:xfrm>
            <a:off x="5795963" y="3325813"/>
            <a:ext cx="3173412" cy="823912"/>
          </a:xfrm>
          <a:prstGeom prst="rect">
            <a:avLst/>
          </a:prstGeom>
          <a:noFill/>
          <a:ln w="9525" algn="ctr">
            <a:noFill/>
            <a:miter lim="800000"/>
            <a:headEnd/>
            <a:tailEnd/>
          </a:ln>
        </p:spPr>
        <p:txBody>
          <a:bodyPr>
            <a:spAutoFit/>
          </a:bodyPr>
          <a:lstStyle/>
          <a:p>
            <a:pPr>
              <a:spcBef>
                <a:spcPct val="50000"/>
              </a:spcBef>
            </a:pPr>
            <a:r>
              <a:rPr lang="nl-NL" sz="1200" dirty="0"/>
              <a:t>‘t Hoen et </a:t>
            </a:r>
            <a:r>
              <a:rPr lang="nl-NL" sz="1200" dirty="0" smtClean="0"/>
              <a:t>al., </a:t>
            </a:r>
            <a:r>
              <a:rPr lang="nl-NL" sz="1200" dirty="0" err="1"/>
              <a:t>Nucleic</a:t>
            </a:r>
            <a:r>
              <a:rPr lang="nl-NL" sz="1200" dirty="0"/>
              <a:t> </a:t>
            </a:r>
            <a:r>
              <a:rPr lang="nl-NL" sz="1200" dirty="0" err="1"/>
              <a:t>Acids</a:t>
            </a:r>
            <a:r>
              <a:rPr lang="nl-NL" sz="1200" dirty="0"/>
              <a:t> </a:t>
            </a:r>
            <a:r>
              <a:rPr lang="nl-NL" sz="1200" dirty="0" err="1"/>
              <a:t>Res</a:t>
            </a:r>
            <a:r>
              <a:rPr lang="nl-NL" sz="1200" dirty="0"/>
              <a:t> (2008)</a:t>
            </a:r>
          </a:p>
          <a:p>
            <a:pPr>
              <a:spcBef>
                <a:spcPct val="50000"/>
              </a:spcBef>
            </a:pPr>
            <a:endParaRPr lang="nl-NL" sz="1200" dirty="0"/>
          </a:p>
          <a:p>
            <a:pPr>
              <a:spcBef>
                <a:spcPct val="50000"/>
              </a:spcBef>
            </a:pPr>
            <a:r>
              <a:rPr lang="nl-NL" sz="1200" dirty="0"/>
              <a:t>Wang et </a:t>
            </a:r>
            <a:r>
              <a:rPr lang="nl-NL" sz="1200" dirty="0" smtClean="0"/>
              <a:t>al., </a:t>
            </a:r>
            <a:r>
              <a:rPr lang="nl-NL" sz="1200" dirty="0"/>
              <a:t>Nature Reviews Genetics (2009)</a:t>
            </a:r>
            <a:endParaRPr lang="en-GB" sz="1200" dirty="0"/>
          </a:p>
        </p:txBody>
      </p:sp>
    </p:spTree>
    <p:extLst>
      <p:ext uri="{BB962C8B-B14F-4D97-AF65-F5344CB8AC3E}">
        <p14:creationId xmlns:p14="http://schemas.microsoft.com/office/powerpoint/2010/main" val="4254113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idx="4294967295"/>
          </p:nvPr>
        </p:nvSpPr>
        <p:spPr>
          <a:xfrm>
            <a:off x="304800" y="274638"/>
            <a:ext cx="8610600" cy="1143000"/>
          </a:xfrm>
        </p:spPr>
        <p:txBody>
          <a:bodyPr/>
          <a:lstStyle/>
          <a:p>
            <a:r>
              <a:rPr lang="nl-NL" dirty="0"/>
              <a:t>RNA-</a:t>
            </a:r>
            <a:r>
              <a:rPr lang="nl-NL" dirty="0" err="1"/>
              <a:t>Seq</a:t>
            </a:r>
            <a:r>
              <a:rPr lang="nl-NL" dirty="0"/>
              <a:t> versus </a:t>
            </a:r>
            <a:r>
              <a:rPr lang="nl-NL" dirty="0">
                <a:cs typeface="Tahoma" pitchFamily="34" charset="0"/>
              </a:rPr>
              <a:t>microarray (</a:t>
            </a:r>
            <a:r>
              <a:rPr lang="nl-NL" dirty="0" smtClean="0">
                <a:cs typeface="Tahoma" pitchFamily="34" charset="0"/>
              </a:rPr>
              <a:t>II)</a:t>
            </a:r>
            <a:endParaRPr lang="en-US" dirty="0" smtClean="0"/>
          </a:p>
        </p:txBody>
      </p:sp>
      <p:sp>
        <p:nvSpPr>
          <p:cNvPr id="58370" name="Content Placeholder 2"/>
          <p:cNvSpPr>
            <a:spLocks noGrp="1"/>
          </p:cNvSpPr>
          <p:nvPr>
            <p:ph idx="4294967295"/>
          </p:nvPr>
        </p:nvSpPr>
        <p:spPr>
          <a:xfrm>
            <a:off x="152400" y="1066800"/>
            <a:ext cx="8686800" cy="4876800"/>
          </a:xfrm>
        </p:spPr>
        <p:txBody>
          <a:bodyPr/>
          <a:lstStyle/>
          <a:p>
            <a:pPr marL="0" indent="0">
              <a:buNone/>
            </a:pPr>
            <a:endParaRPr lang="en-GB" dirty="0" smtClean="0"/>
          </a:p>
          <a:p>
            <a:r>
              <a:rPr lang="en-GB" dirty="0" smtClean="0"/>
              <a:t>Microarrays</a:t>
            </a:r>
            <a:r>
              <a:rPr lang="en-GB" dirty="0"/>
              <a:t> are </a:t>
            </a:r>
            <a:r>
              <a:rPr lang="en-GB" dirty="0" smtClean="0"/>
              <a:t>not cheaper</a:t>
            </a:r>
            <a:r>
              <a:rPr lang="en-GB" dirty="0"/>
              <a:t> </a:t>
            </a:r>
            <a:r>
              <a:rPr lang="en-GB" dirty="0" smtClean="0"/>
              <a:t>anymore</a:t>
            </a:r>
            <a:endParaRPr lang="en-GB" dirty="0"/>
          </a:p>
          <a:p>
            <a:r>
              <a:rPr lang="en-GB" dirty="0" smtClean="0"/>
              <a:t>RNA-</a:t>
            </a:r>
            <a:r>
              <a:rPr lang="en-GB" dirty="0" err="1" smtClean="0"/>
              <a:t>seq</a:t>
            </a:r>
            <a:r>
              <a:rPr lang="en-GB" dirty="0"/>
              <a:t> has a wider measurement </a:t>
            </a:r>
            <a:r>
              <a:rPr lang="en-GB" dirty="0" smtClean="0"/>
              <a:t>range</a:t>
            </a:r>
            <a:endParaRPr lang="en-GB" dirty="0"/>
          </a:p>
          <a:p>
            <a:pPr lvl="1"/>
            <a:r>
              <a:rPr lang="nl-NL" dirty="0" err="1" smtClean="0"/>
              <a:t>Lowly</a:t>
            </a:r>
            <a:r>
              <a:rPr lang="nl-NL" dirty="0"/>
              <a:t> </a:t>
            </a:r>
            <a:r>
              <a:rPr lang="nl-NL" dirty="0" err="1"/>
              <a:t>expressed</a:t>
            </a:r>
            <a:r>
              <a:rPr lang="nl-NL" dirty="0"/>
              <a:t> </a:t>
            </a:r>
            <a:r>
              <a:rPr lang="nl-NL" dirty="0" err="1"/>
              <a:t>transcripts</a:t>
            </a:r>
            <a:r>
              <a:rPr lang="nl-NL" dirty="0"/>
              <a:t>: </a:t>
            </a:r>
          </a:p>
          <a:p>
            <a:pPr lvl="2"/>
            <a:r>
              <a:rPr lang="en-GB" dirty="0" smtClean="0"/>
              <a:t>Microarrays</a:t>
            </a:r>
            <a:r>
              <a:rPr lang="en-GB" dirty="0"/>
              <a:t> have high background signal -&gt; poor measurement </a:t>
            </a:r>
          </a:p>
          <a:p>
            <a:pPr lvl="2"/>
            <a:r>
              <a:rPr lang="en-GB" dirty="0" smtClean="0"/>
              <a:t>RNA-</a:t>
            </a:r>
            <a:r>
              <a:rPr lang="en-GB" dirty="0" err="1" smtClean="0"/>
              <a:t>seq</a:t>
            </a:r>
            <a:r>
              <a:rPr lang="en-GB" dirty="0"/>
              <a:t> can measure well if you sequence very deeply </a:t>
            </a:r>
          </a:p>
          <a:p>
            <a:pPr lvl="1"/>
            <a:r>
              <a:rPr lang="nl-NL" dirty="0" smtClean="0"/>
              <a:t>Medium</a:t>
            </a:r>
            <a:r>
              <a:rPr lang="nl-NL" dirty="0"/>
              <a:t> </a:t>
            </a:r>
            <a:r>
              <a:rPr lang="nl-NL" dirty="0" err="1"/>
              <a:t>expressed</a:t>
            </a:r>
            <a:r>
              <a:rPr lang="nl-NL" dirty="0"/>
              <a:t> </a:t>
            </a:r>
            <a:r>
              <a:rPr lang="nl-NL" dirty="0" err="1"/>
              <a:t>transcripts</a:t>
            </a:r>
            <a:r>
              <a:rPr lang="nl-NL" dirty="0"/>
              <a:t>: </a:t>
            </a:r>
          </a:p>
          <a:p>
            <a:pPr lvl="2"/>
            <a:r>
              <a:rPr lang="nl-NL" dirty="0" smtClean="0"/>
              <a:t>Microarrays</a:t>
            </a:r>
            <a:r>
              <a:rPr lang="nl-NL" dirty="0"/>
              <a:t> </a:t>
            </a:r>
            <a:r>
              <a:rPr lang="nl-NL" dirty="0" err="1"/>
              <a:t>measure</a:t>
            </a:r>
            <a:r>
              <a:rPr lang="nl-NL" dirty="0"/>
              <a:t> well </a:t>
            </a:r>
          </a:p>
          <a:p>
            <a:pPr lvl="2"/>
            <a:r>
              <a:rPr lang="en-GB" dirty="0" smtClean="0"/>
              <a:t>RNA-</a:t>
            </a:r>
            <a:r>
              <a:rPr lang="en-GB" dirty="0" err="1" smtClean="0"/>
              <a:t>seq</a:t>
            </a:r>
            <a:r>
              <a:rPr lang="en-GB" dirty="0"/>
              <a:t> measures well if sequenced </a:t>
            </a:r>
            <a:r>
              <a:rPr lang="en-GB" dirty="0" smtClean="0"/>
              <a:t>relatively</a:t>
            </a:r>
            <a:r>
              <a:rPr lang="en-GB" dirty="0"/>
              <a:t> deeply </a:t>
            </a:r>
          </a:p>
          <a:p>
            <a:pPr lvl="1"/>
            <a:r>
              <a:rPr lang="nl-NL" dirty="0" err="1" smtClean="0"/>
              <a:t>Highly</a:t>
            </a:r>
            <a:r>
              <a:rPr lang="nl-NL" dirty="0"/>
              <a:t> </a:t>
            </a:r>
            <a:r>
              <a:rPr lang="nl-NL" dirty="0" err="1"/>
              <a:t>expressed</a:t>
            </a:r>
            <a:r>
              <a:rPr lang="nl-NL" dirty="0"/>
              <a:t> </a:t>
            </a:r>
            <a:r>
              <a:rPr lang="nl-NL" dirty="0" err="1"/>
              <a:t>transcripts</a:t>
            </a:r>
            <a:r>
              <a:rPr lang="nl-NL" dirty="0"/>
              <a:t>: </a:t>
            </a:r>
          </a:p>
          <a:p>
            <a:pPr lvl="2"/>
            <a:r>
              <a:rPr lang="en-GB" dirty="0" smtClean="0"/>
              <a:t>Microarrays</a:t>
            </a:r>
            <a:r>
              <a:rPr lang="en-GB" dirty="0"/>
              <a:t> measure poorly because of </a:t>
            </a:r>
            <a:r>
              <a:rPr lang="en-GB" dirty="0" smtClean="0"/>
              <a:t>saturation</a:t>
            </a:r>
            <a:r>
              <a:rPr lang="en-GB" dirty="0"/>
              <a:t> </a:t>
            </a:r>
          </a:p>
          <a:p>
            <a:pPr lvl="2"/>
            <a:r>
              <a:rPr lang="nl-NL" dirty="0" smtClean="0"/>
              <a:t>RNA-</a:t>
            </a:r>
            <a:r>
              <a:rPr lang="nl-NL" dirty="0" err="1" smtClean="0"/>
              <a:t>seq</a:t>
            </a:r>
            <a:r>
              <a:rPr lang="nl-NL" dirty="0"/>
              <a:t> </a:t>
            </a:r>
            <a:r>
              <a:rPr lang="nl-NL" dirty="0" err="1"/>
              <a:t>measures</a:t>
            </a:r>
            <a:r>
              <a:rPr lang="nl-NL" dirty="0"/>
              <a:t> well </a:t>
            </a:r>
          </a:p>
        </p:txBody>
      </p:sp>
    </p:spTree>
    <p:extLst>
      <p:ext uri="{BB962C8B-B14F-4D97-AF65-F5344CB8AC3E}">
        <p14:creationId xmlns:p14="http://schemas.microsoft.com/office/powerpoint/2010/main" val="1597824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p:cNvSpPr>
          <p:nvPr>
            <p:ph type="title" idx="4294967295"/>
          </p:nvPr>
        </p:nvSpPr>
        <p:spPr/>
        <p:txBody>
          <a:bodyPr/>
          <a:lstStyle/>
          <a:p>
            <a:r>
              <a:rPr lang="nl-NL" dirty="0" smtClean="0"/>
              <a:t>Next </a:t>
            </a:r>
            <a:r>
              <a:rPr lang="nl-NL" dirty="0" err="1" smtClean="0"/>
              <a:t>generation</a:t>
            </a:r>
            <a:r>
              <a:rPr lang="nl-NL" dirty="0" smtClean="0"/>
              <a:t> </a:t>
            </a:r>
            <a:r>
              <a:rPr lang="nl-NL" dirty="0" err="1" smtClean="0"/>
              <a:t>sequencing</a:t>
            </a:r>
            <a:endParaRPr lang="en-GB" dirty="0" smtClean="0"/>
          </a:p>
        </p:txBody>
      </p:sp>
      <p:sp>
        <p:nvSpPr>
          <p:cNvPr id="46082" name="Rectangle 3"/>
          <p:cNvSpPr>
            <a:spLocks noGrp="1"/>
          </p:cNvSpPr>
          <p:nvPr>
            <p:ph type="body" idx="4294967295"/>
          </p:nvPr>
        </p:nvSpPr>
        <p:spPr/>
        <p:txBody>
          <a:bodyPr/>
          <a:lstStyle/>
          <a:p>
            <a:pPr marL="0" indent="0">
              <a:buNone/>
            </a:pPr>
            <a:r>
              <a:rPr lang="en-GB" b="1" dirty="0" smtClean="0"/>
              <a:t>Applications</a:t>
            </a:r>
          </a:p>
          <a:p>
            <a:r>
              <a:rPr lang="en-GB" dirty="0" smtClean="0"/>
              <a:t>Full genomes (human, bacteria, viruses,....)</a:t>
            </a:r>
          </a:p>
          <a:p>
            <a:r>
              <a:rPr lang="en-GB" dirty="0" smtClean="0"/>
              <a:t>Structural variation</a:t>
            </a:r>
          </a:p>
          <a:p>
            <a:r>
              <a:rPr lang="en-GB" dirty="0"/>
              <a:t>Variant </a:t>
            </a:r>
            <a:r>
              <a:rPr lang="en-GB" dirty="0" smtClean="0"/>
              <a:t>detection</a:t>
            </a:r>
          </a:p>
          <a:p>
            <a:r>
              <a:rPr lang="nl-NL" dirty="0" err="1"/>
              <a:t>Exome</a:t>
            </a:r>
            <a:r>
              <a:rPr lang="nl-NL" dirty="0"/>
              <a:t> </a:t>
            </a:r>
            <a:r>
              <a:rPr lang="nl-NL" dirty="0" err="1" smtClean="0"/>
              <a:t>sequencing</a:t>
            </a:r>
            <a:endParaRPr lang="en-GB" dirty="0" smtClean="0"/>
          </a:p>
          <a:p>
            <a:r>
              <a:rPr lang="en-GB" dirty="0" smtClean="0"/>
              <a:t>Metagenomics </a:t>
            </a:r>
          </a:p>
          <a:p>
            <a:r>
              <a:rPr lang="en-GB" dirty="0" err="1" smtClean="0"/>
              <a:t>Chip-Seq</a:t>
            </a:r>
            <a:r>
              <a:rPr lang="en-GB" dirty="0" smtClean="0"/>
              <a:t>  </a:t>
            </a:r>
          </a:p>
          <a:p>
            <a:r>
              <a:rPr lang="en-GB" dirty="0" smtClean="0"/>
              <a:t>DNA methylation</a:t>
            </a:r>
          </a:p>
          <a:p>
            <a:r>
              <a:rPr lang="en-GB" dirty="0" smtClean="0"/>
              <a:t>.....</a:t>
            </a:r>
          </a:p>
          <a:p>
            <a:r>
              <a:rPr lang="en-GB" b="1" dirty="0" smtClean="0">
                <a:solidFill>
                  <a:srgbClr val="FF0000"/>
                </a:solidFill>
              </a:rPr>
              <a:t>RNA-</a:t>
            </a:r>
            <a:r>
              <a:rPr lang="en-GB" b="1" dirty="0" err="1" smtClean="0">
                <a:solidFill>
                  <a:srgbClr val="FF0000"/>
                </a:solidFill>
              </a:rPr>
              <a:t>Seq</a:t>
            </a:r>
            <a:endParaRPr lang="en-GB" dirty="0" smtClean="0"/>
          </a:p>
        </p:txBody>
      </p:sp>
      <p:pic>
        <p:nvPicPr>
          <p:cNvPr id="46083" name="Picture 4" descr="http://www.roche.com/genome_sequencer_flx_sys2_600px.jpg"/>
          <p:cNvPicPr>
            <a:picLocks noChangeAspect="1" noChangeArrowheads="1"/>
          </p:cNvPicPr>
          <p:nvPr/>
        </p:nvPicPr>
        <p:blipFill>
          <a:blip r:embed="rId3"/>
          <a:srcRect/>
          <a:stretch>
            <a:fillRect/>
          </a:stretch>
        </p:blipFill>
        <p:spPr bwMode="auto">
          <a:xfrm>
            <a:off x="7532687" y="2482850"/>
            <a:ext cx="1611313" cy="1611313"/>
          </a:xfrm>
          <a:prstGeom prst="rect">
            <a:avLst/>
          </a:prstGeom>
          <a:noFill/>
          <a:ln w="9525">
            <a:noFill/>
            <a:miter lim="800000"/>
            <a:headEnd/>
            <a:tailEnd/>
          </a:ln>
        </p:spPr>
      </p:pic>
      <p:pic>
        <p:nvPicPr>
          <p:cNvPr id="46084" name="Picture 3"/>
          <p:cNvPicPr>
            <a:picLocks noChangeAspect="1" noChangeArrowheads="1"/>
          </p:cNvPicPr>
          <p:nvPr/>
        </p:nvPicPr>
        <p:blipFill>
          <a:blip r:embed="rId4"/>
          <a:srcRect/>
          <a:stretch>
            <a:fillRect/>
          </a:stretch>
        </p:blipFill>
        <p:spPr bwMode="auto">
          <a:xfrm>
            <a:off x="7381875" y="4508500"/>
            <a:ext cx="1735137" cy="1804988"/>
          </a:xfrm>
          <a:prstGeom prst="rect">
            <a:avLst/>
          </a:prstGeom>
          <a:noFill/>
          <a:ln w="9525">
            <a:noFill/>
            <a:miter lim="800000"/>
            <a:headEnd/>
            <a:tailEnd/>
          </a:ln>
        </p:spPr>
      </p:pic>
      <p:pic>
        <p:nvPicPr>
          <p:cNvPr id="46085" name="Picture 4"/>
          <p:cNvPicPr>
            <a:picLocks noChangeAspect="1" noChangeArrowheads="1"/>
          </p:cNvPicPr>
          <p:nvPr/>
        </p:nvPicPr>
        <p:blipFill>
          <a:blip r:embed="rId5"/>
          <a:srcRect/>
          <a:stretch>
            <a:fillRect/>
          </a:stretch>
        </p:blipFill>
        <p:spPr bwMode="auto">
          <a:xfrm>
            <a:off x="7515225" y="611188"/>
            <a:ext cx="1624012" cy="1316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p:cNvSpPr>
          <p:nvPr>
            <p:ph type="title" idx="4294967295"/>
          </p:nvPr>
        </p:nvSpPr>
        <p:spPr/>
        <p:txBody>
          <a:bodyPr/>
          <a:lstStyle/>
          <a:p>
            <a:r>
              <a:rPr lang="nl-NL" smtClean="0"/>
              <a:t>RNA-Seq:  a panacea?</a:t>
            </a:r>
            <a:endParaRPr lang="en-GB" smtClean="0"/>
          </a:p>
        </p:txBody>
      </p:sp>
      <p:sp>
        <p:nvSpPr>
          <p:cNvPr id="63490" name="Text Box 3"/>
          <p:cNvSpPr txBox="1">
            <a:spLocks noChangeArrowheads="1"/>
          </p:cNvSpPr>
          <p:nvPr/>
        </p:nvSpPr>
        <p:spPr bwMode="auto">
          <a:xfrm>
            <a:off x="592138" y="1281113"/>
            <a:ext cx="8083550" cy="3195637"/>
          </a:xfrm>
          <a:prstGeom prst="rect">
            <a:avLst/>
          </a:prstGeom>
          <a:noFill/>
          <a:ln w="9525" algn="ctr">
            <a:noFill/>
            <a:miter lim="800000"/>
            <a:headEnd/>
            <a:tailEnd/>
          </a:ln>
        </p:spPr>
        <p:txBody>
          <a:bodyPr>
            <a:spAutoFit/>
          </a:bodyPr>
          <a:lstStyle/>
          <a:p>
            <a:pPr>
              <a:spcBef>
                <a:spcPct val="50000"/>
              </a:spcBef>
            </a:pPr>
            <a:r>
              <a:rPr lang="en-GB" sz="2400"/>
              <a:t>“One particularly powerful advantage of RNA-Seq is that it can capture transcriptome dynamics across different tissues or conditions without sophisticated normalization of data sets’’</a:t>
            </a:r>
          </a:p>
          <a:p>
            <a:pPr>
              <a:spcBef>
                <a:spcPct val="50000"/>
              </a:spcBef>
            </a:pPr>
            <a:endParaRPr lang="nl-NL" sz="2400"/>
          </a:p>
          <a:p>
            <a:pPr>
              <a:spcBef>
                <a:spcPct val="50000"/>
              </a:spcBef>
            </a:pPr>
            <a:endParaRPr lang="en-GB" sz="2400"/>
          </a:p>
          <a:p>
            <a:pPr>
              <a:spcBef>
                <a:spcPct val="50000"/>
              </a:spcBef>
            </a:pPr>
            <a:r>
              <a:rPr lang="en-GB" sz="2400">
                <a:solidFill>
                  <a:srgbClr val="FF0000"/>
                </a:solidFill>
              </a:rPr>
              <a:t>Normalization</a:t>
            </a:r>
            <a:r>
              <a:rPr lang="en-GB" sz="2400"/>
              <a:t>: remove systematic technical effects so that technical bias has minimal impact on the results</a:t>
            </a:r>
          </a:p>
        </p:txBody>
      </p:sp>
      <p:sp>
        <p:nvSpPr>
          <p:cNvPr id="63491" name="Text Box 4"/>
          <p:cNvSpPr txBox="1">
            <a:spLocks noChangeArrowheads="1"/>
          </p:cNvSpPr>
          <p:nvPr/>
        </p:nvSpPr>
        <p:spPr bwMode="auto">
          <a:xfrm>
            <a:off x="5943600" y="2601932"/>
            <a:ext cx="2956259" cy="276999"/>
          </a:xfrm>
          <a:prstGeom prst="rect">
            <a:avLst/>
          </a:prstGeom>
          <a:noFill/>
          <a:ln w="9525" algn="ctr">
            <a:noFill/>
            <a:miter lim="800000"/>
            <a:headEnd/>
            <a:tailEnd/>
          </a:ln>
        </p:spPr>
        <p:txBody>
          <a:bodyPr wrap="none">
            <a:spAutoFit/>
          </a:bodyPr>
          <a:lstStyle/>
          <a:p>
            <a:pPr>
              <a:spcBef>
                <a:spcPct val="50000"/>
              </a:spcBef>
            </a:pPr>
            <a:r>
              <a:rPr lang="nl-NL" sz="1200" dirty="0"/>
              <a:t>Wang et </a:t>
            </a:r>
            <a:r>
              <a:rPr lang="nl-NL" sz="1200" dirty="0" smtClean="0"/>
              <a:t>al., </a:t>
            </a:r>
            <a:r>
              <a:rPr lang="nl-NL" sz="1200" dirty="0"/>
              <a:t>Nature Reviews Genetics (2009)</a:t>
            </a:r>
            <a:endParaRPr lang="en-GB" sz="1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Really</a:t>
            </a:r>
            <a:r>
              <a:rPr lang="nl-NL" dirty="0" smtClean="0"/>
              <a:t>? </a:t>
            </a:r>
            <a:endParaRPr lang="nl-NL" dirty="0"/>
          </a:p>
        </p:txBody>
      </p:sp>
      <p:sp>
        <p:nvSpPr>
          <p:cNvPr id="3" name="Content Placeholder 2"/>
          <p:cNvSpPr>
            <a:spLocks noGrp="1"/>
          </p:cNvSpPr>
          <p:nvPr>
            <p:ph idx="1"/>
          </p:nvPr>
        </p:nvSpPr>
        <p:spPr>
          <a:xfrm>
            <a:off x="457200" y="1143000"/>
            <a:ext cx="8229600" cy="4419600"/>
          </a:xfrm>
        </p:spPr>
        <p:txBody>
          <a:bodyPr/>
          <a:lstStyle/>
          <a:p>
            <a:pPr marL="0" indent="0">
              <a:buNone/>
            </a:pPr>
            <a:r>
              <a:rPr lang="en-US" altLang="en-US" dirty="0"/>
              <a:t>Mortazavi et </a:t>
            </a:r>
            <a:r>
              <a:rPr lang="en-US" altLang="en-US" dirty="0" smtClean="0"/>
              <a:t>al. (Nature </a:t>
            </a:r>
            <a:r>
              <a:rPr lang="en-US" altLang="en-US" dirty="0"/>
              <a:t>Methods, 5(7</a:t>
            </a:r>
            <a:r>
              <a:rPr lang="en-US" altLang="en-US" dirty="0" smtClean="0"/>
              <a:t>):621, 2008) already identified various types of bias:</a:t>
            </a:r>
          </a:p>
          <a:p>
            <a:r>
              <a:rPr lang="en-US" altLang="en-US" dirty="0" smtClean="0"/>
              <a:t>Transcript length &amp; library size</a:t>
            </a:r>
          </a:p>
          <a:p>
            <a:r>
              <a:rPr lang="en-US" altLang="en-US" dirty="0" smtClean="0"/>
              <a:t>Non-uniformity of coverage:</a:t>
            </a:r>
          </a:p>
          <a:p>
            <a:pPr lvl="1"/>
            <a:r>
              <a:rPr lang="en-US" altLang="en-US" dirty="0" smtClean="0"/>
              <a:t>Can be reduced by adapting experimental protocols for </a:t>
            </a:r>
          </a:p>
          <a:p>
            <a:pPr marL="457200" lvl="1" indent="0">
              <a:buNone/>
            </a:pPr>
            <a:r>
              <a:rPr lang="en-US" altLang="en-US" dirty="0" smtClean="0"/>
              <a:t>library preparation   </a:t>
            </a:r>
            <a:endParaRPr lang="en-GB" altLang="en-US" dirty="0"/>
          </a:p>
          <a:p>
            <a:endParaRPr lang="nl-NL"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15200" y="1676400"/>
            <a:ext cx="1524000" cy="415698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33800" y="3389102"/>
            <a:ext cx="3268710" cy="2455164"/>
          </a:xfrm>
          <a:prstGeom prst="rect">
            <a:avLst/>
          </a:prstGeom>
        </p:spPr>
      </p:pic>
    </p:spTree>
    <p:extLst>
      <p:ext uri="{BB962C8B-B14F-4D97-AF65-F5344CB8AC3E}">
        <p14:creationId xmlns:p14="http://schemas.microsoft.com/office/powerpoint/2010/main" val="21631944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ltLang="en-US" dirty="0" smtClean="0"/>
              <a:t>RNA-seq: types of bias</a:t>
            </a:r>
            <a:endParaRPr lang="en-GB" altLang="en-US" dirty="0" smtClean="0"/>
          </a:p>
        </p:txBody>
      </p:sp>
      <p:sp>
        <p:nvSpPr>
          <p:cNvPr id="3" name="Content Placeholder 2"/>
          <p:cNvSpPr>
            <a:spLocks noGrp="1"/>
          </p:cNvSpPr>
          <p:nvPr>
            <p:ph idx="1"/>
          </p:nvPr>
        </p:nvSpPr>
        <p:spPr>
          <a:xfrm>
            <a:off x="457200" y="1143000"/>
            <a:ext cx="8229600" cy="4800600"/>
          </a:xfrm>
        </p:spPr>
        <p:txBody>
          <a:bodyPr rtlCol="0">
            <a:noAutofit/>
          </a:bodyPr>
          <a:lstStyle/>
          <a:p>
            <a:pPr eaLnBrk="1" fontAlgn="auto" hangingPunct="1">
              <a:spcAft>
                <a:spcPts val="0"/>
              </a:spcAft>
              <a:buClr>
                <a:schemeClr val="accent2">
                  <a:lumMod val="75000"/>
                </a:schemeClr>
              </a:buClr>
              <a:defRPr/>
            </a:pPr>
            <a:r>
              <a:rPr lang="en-US" sz="2000" dirty="0" smtClean="0">
                <a:solidFill>
                  <a:srgbClr val="0000FF"/>
                </a:solidFill>
              </a:rPr>
              <a:t>Transcript </a:t>
            </a:r>
            <a:r>
              <a:rPr lang="en-US" sz="2000" dirty="0">
                <a:solidFill>
                  <a:srgbClr val="0000FF"/>
                </a:solidFill>
              </a:rPr>
              <a:t>length </a:t>
            </a:r>
          </a:p>
          <a:p>
            <a:pPr eaLnBrk="1" fontAlgn="auto" hangingPunct="1">
              <a:spcAft>
                <a:spcPts val="0"/>
              </a:spcAft>
              <a:buClr>
                <a:schemeClr val="accent2">
                  <a:lumMod val="75000"/>
                </a:schemeClr>
              </a:buClr>
              <a:defRPr/>
            </a:pPr>
            <a:r>
              <a:rPr lang="en-US" sz="2000" dirty="0" smtClean="0">
                <a:solidFill>
                  <a:srgbClr val="0000FF"/>
                </a:solidFill>
              </a:rPr>
              <a:t>Library size</a:t>
            </a:r>
          </a:p>
          <a:p>
            <a:pPr eaLnBrk="1" fontAlgn="auto" hangingPunct="1">
              <a:spcAft>
                <a:spcPts val="0"/>
              </a:spcAft>
              <a:buClr>
                <a:schemeClr val="accent2">
                  <a:lumMod val="75000"/>
                </a:schemeClr>
              </a:buClr>
              <a:defRPr/>
            </a:pPr>
            <a:r>
              <a:rPr lang="en-US" sz="2000" dirty="0" smtClean="0">
                <a:solidFill>
                  <a:srgbClr val="0000FF"/>
                </a:solidFill>
              </a:rPr>
              <a:t>Mappability of reads</a:t>
            </a:r>
          </a:p>
          <a:p>
            <a:pPr lvl="1" eaLnBrk="1" fontAlgn="auto" hangingPunct="1">
              <a:spcAft>
                <a:spcPts val="0"/>
              </a:spcAft>
              <a:buClr>
                <a:schemeClr val="accent6">
                  <a:lumMod val="75000"/>
                </a:schemeClr>
              </a:buClr>
              <a:defRPr/>
            </a:pPr>
            <a:r>
              <a:rPr lang="en-US" dirty="0"/>
              <a:t>L</a:t>
            </a:r>
            <a:r>
              <a:rPr lang="en-US" dirty="0" smtClean="0"/>
              <a:t>ower sequence complexity, repeats, ......</a:t>
            </a:r>
            <a:endParaRPr lang="en-US" dirty="0"/>
          </a:p>
          <a:p>
            <a:pPr eaLnBrk="1" fontAlgn="auto" hangingPunct="1">
              <a:spcAft>
                <a:spcPts val="0"/>
              </a:spcAft>
              <a:buClr>
                <a:schemeClr val="accent2">
                  <a:lumMod val="75000"/>
                </a:schemeClr>
              </a:buClr>
              <a:defRPr/>
            </a:pPr>
            <a:r>
              <a:rPr lang="en-US" sz="2000" dirty="0" smtClean="0">
                <a:solidFill>
                  <a:srgbClr val="0000FF"/>
                </a:solidFill>
              </a:rPr>
              <a:t>Position</a:t>
            </a:r>
          </a:p>
          <a:p>
            <a:pPr lvl="1" eaLnBrk="1" fontAlgn="auto" hangingPunct="1">
              <a:spcAft>
                <a:spcPts val="0"/>
              </a:spcAft>
              <a:buClr>
                <a:schemeClr val="accent6">
                  <a:lumMod val="75000"/>
                </a:schemeClr>
              </a:buClr>
              <a:defRPr/>
            </a:pPr>
            <a:r>
              <a:rPr lang="en-US" dirty="0" smtClean="0"/>
              <a:t>Fragments are preferentially located towards either the beginning or end of transcripts</a:t>
            </a:r>
          </a:p>
          <a:p>
            <a:pPr eaLnBrk="1" fontAlgn="auto" hangingPunct="1">
              <a:spcAft>
                <a:spcPts val="0"/>
              </a:spcAft>
              <a:buClr>
                <a:schemeClr val="accent2">
                  <a:lumMod val="75000"/>
                </a:schemeClr>
              </a:buClr>
              <a:defRPr/>
            </a:pPr>
            <a:r>
              <a:rPr lang="en-US" sz="2000" dirty="0" smtClean="0">
                <a:solidFill>
                  <a:srgbClr val="0000FF"/>
                </a:solidFill>
              </a:rPr>
              <a:t>Sequence-specific</a:t>
            </a:r>
            <a:r>
              <a:rPr lang="en-US" sz="2000" dirty="0" smtClean="0"/>
              <a:t> </a:t>
            </a:r>
          </a:p>
          <a:p>
            <a:pPr lvl="1" eaLnBrk="1" fontAlgn="auto" hangingPunct="1">
              <a:spcAft>
                <a:spcPts val="0"/>
              </a:spcAft>
              <a:buClr>
                <a:schemeClr val="accent6">
                  <a:lumMod val="75000"/>
                </a:schemeClr>
              </a:buClr>
              <a:defRPr/>
            </a:pPr>
            <a:r>
              <a:rPr lang="en-GB" dirty="0"/>
              <a:t>Likelihood of fragments being selected is biased by nucleotide </a:t>
            </a:r>
            <a:r>
              <a:rPr lang="en-GB" dirty="0" smtClean="0"/>
              <a:t>composition</a:t>
            </a:r>
          </a:p>
          <a:p>
            <a:pPr lvl="1" eaLnBrk="1" fontAlgn="auto" hangingPunct="1">
              <a:spcAft>
                <a:spcPts val="0"/>
              </a:spcAft>
              <a:buClr>
                <a:schemeClr val="accent6">
                  <a:lumMod val="75000"/>
                </a:schemeClr>
              </a:buClr>
              <a:defRPr/>
            </a:pPr>
            <a:r>
              <a:rPr lang="en-US" dirty="0"/>
              <a:t>GC </a:t>
            </a:r>
            <a:r>
              <a:rPr lang="en-US" dirty="0" smtClean="0"/>
              <a:t>content: %GC</a:t>
            </a:r>
          </a:p>
          <a:p>
            <a:pPr marL="0" indent="0" eaLnBrk="1" fontAlgn="auto" hangingPunct="1">
              <a:spcAft>
                <a:spcPts val="0"/>
              </a:spcAft>
              <a:buClr>
                <a:schemeClr val="accent2">
                  <a:lumMod val="75000"/>
                </a:schemeClr>
              </a:buClr>
              <a:buFont typeface="Wingdings" pitchFamily="2" charset="2"/>
              <a:buNone/>
              <a:defRPr/>
            </a:pPr>
            <a:endParaRPr lang="en-US" sz="2000" u="sng" dirty="0" smtClean="0"/>
          </a:p>
        </p:txBody>
      </p:sp>
    </p:spTree>
    <p:extLst>
      <p:ext uri="{BB962C8B-B14F-4D97-AF65-F5344CB8AC3E}">
        <p14:creationId xmlns:p14="http://schemas.microsoft.com/office/powerpoint/2010/main" val="16365271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idx="4294967295"/>
          </p:nvPr>
        </p:nvSpPr>
        <p:spPr>
          <a:xfrm>
            <a:off x="228600" y="274638"/>
            <a:ext cx="8458200" cy="715962"/>
          </a:xfrm>
        </p:spPr>
        <p:txBody>
          <a:bodyPr/>
          <a:lstStyle/>
          <a:p>
            <a:r>
              <a:rPr lang="nl-NL" dirty="0" smtClean="0"/>
              <a:t>Transcript </a:t>
            </a:r>
            <a:r>
              <a:rPr lang="nl-NL" dirty="0" err="1" smtClean="0"/>
              <a:t>length</a:t>
            </a:r>
            <a:r>
              <a:rPr lang="nl-NL" dirty="0" smtClean="0"/>
              <a:t>: different </a:t>
            </a:r>
            <a:r>
              <a:rPr lang="nl-NL" dirty="0" err="1" smtClean="0"/>
              <a:t>transcripts</a:t>
            </a:r>
            <a:r>
              <a:rPr lang="nl-NL" dirty="0" smtClean="0"/>
              <a:t>, </a:t>
            </a:r>
            <a:r>
              <a:rPr lang="nl-NL" dirty="0" err="1" smtClean="0"/>
              <a:t>within</a:t>
            </a:r>
            <a:r>
              <a:rPr lang="nl-NL" dirty="0" smtClean="0"/>
              <a:t> sample</a:t>
            </a:r>
            <a:endParaRPr lang="en-GB" dirty="0" smtClean="0"/>
          </a:p>
        </p:txBody>
      </p:sp>
      <p:grpSp>
        <p:nvGrpSpPr>
          <p:cNvPr id="65538" name="Group 11"/>
          <p:cNvGrpSpPr>
            <a:grpSpLocks/>
          </p:cNvGrpSpPr>
          <p:nvPr/>
        </p:nvGrpSpPr>
        <p:grpSpPr bwMode="auto">
          <a:xfrm>
            <a:off x="473075" y="1752600"/>
            <a:ext cx="3962400" cy="304800"/>
            <a:chOff x="480" y="1104"/>
            <a:chExt cx="2496" cy="192"/>
          </a:xfrm>
        </p:grpSpPr>
        <p:sp>
          <p:nvSpPr>
            <p:cNvPr id="65560" name="Line 4"/>
            <p:cNvSpPr>
              <a:spLocks noChangeShapeType="1"/>
            </p:cNvSpPr>
            <p:nvPr/>
          </p:nvSpPr>
          <p:spPr bwMode="auto">
            <a:xfrm>
              <a:off x="480" y="1104"/>
              <a:ext cx="2496" cy="0"/>
            </a:xfrm>
            <a:prstGeom prst="line">
              <a:avLst/>
            </a:prstGeom>
            <a:noFill/>
            <a:ln w="25400">
              <a:solidFill>
                <a:srgbClr val="0000FF"/>
              </a:solidFill>
              <a:round/>
              <a:headEnd/>
              <a:tailEnd/>
            </a:ln>
          </p:spPr>
          <p:txBody>
            <a:bodyPr/>
            <a:lstStyle/>
            <a:p>
              <a:endParaRPr lang="en-US"/>
            </a:p>
          </p:txBody>
        </p:sp>
        <p:sp>
          <p:nvSpPr>
            <p:cNvPr id="65561" name="Line 5"/>
            <p:cNvSpPr>
              <a:spLocks noChangeShapeType="1"/>
            </p:cNvSpPr>
            <p:nvPr/>
          </p:nvSpPr>
          <p:spPr bwMode="auto">
            <a:xfrm>
              <a:off x="624" y="1296"/>
              <a:ext cx="336" cy="0"/>
            </a:xfrm>
            <a:prstGeom prst="line">
              <a:avLst/>
            </a:prstGeom>
            <a:noFill/>
            <a:ln w="19050">
              <a:solidFill>
                <a:srgbClr val="FF0000"/>
              </a:solidFill>
              <a:round/>
              <a:headEnd/>
              <a:tailEnd/>
            </a:ln>
          </p:spPr>
          <p:txBody>
            <a:bodyPr/>
            <a:lstStyle/>
            <a:p>
              <a:endParaRPr lang="en-US"/>
            </a:p>
          </p:txBody>
        </p:sp>
        <p:sp>
          <p:nvSpPr>
            <p:cNvPr id="65562" name="Line 6"/>
            <p:cNvSpPr>
              <a:spLocks noChangeShapeType="1"/>
            </p:cNvSpPr>
            <p:nvPr/>
          </p:nvSpPr>
          <p:spPr bwMode="auto">
            <a:xfrm>
              <a:off x="1056" y="1200"/>
              <a:ext cx="336" cy="0"/>
            </a:xfrm>
            <a:prstGeom prst="line">
              <a:avLst/>
            </a:prstGeom>
            <a:noFill/>
            <a:ln w="19050">
              <a:solidFill>
                <a:srgbClr val="FF0000"/>
              </a:solidFill>
              <a:round/>
              <a:headEnd/>
              <a:tailEnd/>
            </a:ln>
          </p:spPr>
          <p:txBody>
            <a:bodyPr/>
            <a:lstStyle/>
            <a:p>
              <a:endParaRPr lang="en-US"/>
            </a:p>
          </p:txBody>
        </p:sp>
        <p:sp>
          <p:nvSpPr>
            <p:cNvPr id="65563" name="Line 7"/>
            <p:cNvSpPr>
              <a:spLocks noChangeShapeType="1"/>
            </p:cNvSpPr>
            <p:nvPr/>
          </p:nvSpPr>
          <p:spPr bwMode="auto">
            <a:xfrm>
              <a:off x="1296" y="1296"/>
              <a:ext cx="336" cy="0"/>
            </a:xfrm>
            <a:prstGeom prst="line">
              <a:avLst/>
            </a:prstGeom>
            <a:noFill/>
            <a:ln w="19050">
              <a:solidFill>
                <a:srgbClr val="FF0000"/>
              </a:solidFill>
              <a:round/>
              <a:headEnd/>
              <a:tailEnd/>
            </a:ln>
          </p:spPr>
          <p:txBody>
            <a:bodyPr/>
            <a:lstStyle/>
            <a:p>
              <a:endParaRPr lang="en-US"/>
            </a:p>
          </p:txBody>
        </p:sp>
        <p:sp>
          <p:nvSpPr>
            <p:cNvPr id="65564" name="Line 8"/>
            <p:cNvSpPr>
              <a:spLocks noChangeShapeType="1"/>
            </p:cNvSpPr>
            <p:nvPr/>
          </p:nvSpPr>
          <p:spPr bwMode="auto">
            <a:xfrm>
              <a:off x="1824" y="1200"/>
              <a:ext cx="336" cy="0"/>
            </a:xfrm>
            <a:prstGeom prst="line">
              <a:avLst/>
            </a:prstGeom>
            <a:noFill/>
            <a:ln w="19050">
              <a:solidFill>
                <a:srgbClr val="FF0000"/>
              </a:solidFill>
              <a:round/>
              <a:headEnd/>
              <a:tailEnd/>
            </a:ln>
          </p:spPr>
          <p:txBody>
            <a:bodyPr/>
            <a:lstStyle/>
            <a:p>
              <a:endParaRPr lang="en-US"/>
            </a:p>
          </p:txBody>
        </p:sp>
        <p:sp>
          <p:nvSpPr>
            <p:cNvPr id="65565" name="Line 9"/>
            <p:cNvSpPr>
              <a:spLocks noChangeShapeType="1"/>
            </p:cNvSpPr>
            <p:nvPr/>
          </p:nvSpPr>
          <p:spPr bwMode="auto">
            <a:xfrm>
              <a:off x="1824" y="1296"/>
              <a:ext cx="336" cy="0"/>
            </a:xfrm>
            <a:prstGeom prst="line">
              <a:avLst/>
            </a:prstGeom>
            <a:noFill/>
            <a:ln w="19050">
              <a:solidFill>
                <a:srgbClr val="FF0000"/>
              </a:solidFill>
              <a:round/>
              <a:headEnd/>
              <a:tailEnd/>
            </a:ln>
          </p:spPr>
          <p:txBody>
            <a:bodyPr/>
            <a:lstStyle/>
            <a:p>
              <a:endParaRPr lang="en-US"/>
            </a:p>
          </p:txBody>
        </p:sp>
        <p:sp>
          <p:nvSpPr>
            <p:cNvPr id="65566" name="Line 10"/>
            <p:cNvSpPr>
              <a:spLocks noChangeShapeType="1"/>
            </p:cNvSpPr>
            <p:nvPr/>
          </p:nvSpPr>
          <p:spPr bwMode="auto">
            <a:xfrm>
              <a:off x="2352" y="1248"/>
              <a:ext cx="336" cy="0"/>
            </a:xfrm>
            <a:prstGeom prst="line">
              <a:avLst/>
            </a:prstGeom>
            <a:noFill/>
            <a:ln w="19050">
              <a:solidFill>
                <a:srgbClr val="FF0000"/>
              </a:solidFill>
              <a:round/>
              <a:headEnd/>
              <a:tailEnd/>
            </a:ln>
          </p:spPr>
          <p:txBody>
            <a:bodyPr/>
            <a:lstStyle/>
            <a:p>
              <a:endParaRPr lang="en-US"/>
            </a:p>
          </p:txBody>
        </p:sp>
      </p:grpSp>
      <p:grpSp>
        <p:nvGrpSpPr>
          <p:cNvPr id="65539" name="Group 12"/>
          <p:cNvGrpSpPr>
            <a:grpSpLocks/>
          </p:cNvGrpSpPr>
          <p:nvPr/>
        </p:nvGrpSpPr>
        <p:grpSpPr bwMode="auto">
          <a:xfrm>
            <a:off x="473075" y="3200400"/>
            <a:ext cx="3962400" cy="304800"/>
            <a:chOff x="480" y="1104"/>
            <a:chExt cx="2496" cy="192"/>
          </a:xfrm>
        </p:grpSpPr>
        <p:sp>
          <p:nvSpPr>
            <p:cNvPr id="65553" name="Line 13"/>
            <p:cNvSpPr>
              <a:spLocks noChangeShapeType="1"/>
            </p:cNvSpPr>
            <p:nvPr/>
          </p:nvSpPr>
          <p:spPr bwMode="auto">
            <a:xfrm>
              <a:off x="480" y="1104"/>
              <a:ext cx="2496" cy="0"/>
            </a:xfrm>
            <a:prstGeom prst="line">
              <a:avLst/>
            </a:prstGeom>
            <a:noFill/>
            <a:ln w="25400">
              <a:solidFill>
                <a:srgbClr val="0000FF"/>
              </a:solidFill>
              <a:round/>
              <a:headEnd/>
              <a:tailEnd/>
            </a:ln>
          </p:spPr>
          <p:txBody>
            <a:bodyPr/>
            <a:lstStyle/>
            <a:p>
              <a:endParaRPr lang="en-US"/>
            </a:p>
          </p:txBody>
        </p:sp>
        <p:sp>
          <p:nvSpPr>
            <p:cNvPr id="65554" name="Line 14"/>
            <p:cNvSpPr>
              <a:spLocks noChangeShapeType="1"/>
            </p:cNvSpPr>
            <p:nvPr/>
          </p:nvSpPr>
          <p:spPr bwMode="auto">
            <a:xfrm>
              <a:off x="624" y="1296"/>
              <a:ext cx="336" cy="0"/>
            </a:xfrm>
            <a:prstGeom prst="line">
              <a:avLst/>
            </a:prstGeom>
            <a:noFill/>
            <a:ln w="19050">
              <a:solidFill>
                <a:srgbClr val="FF0000"/>
              </a:solidFill>
              <a:round/>
              <a:headEnd/>
              <a:tailEnd/>
            </a:ln>
          </p:spPr>
          <p:txBody>
            <a:bodyPr/>
            <a:lstStyle/>
            <a:p>
              <a:endParaRPr lang="en-US"/>
            </a:p>
          </p:txBody>
        </p:sp>
        <p:sp>
          <p:nvSpPr>
            <p:cNvPr id="65555" name="Line 15"/>
            <p:cNvSpPr>
              <a:spLocks noChangeShapeType="1"/>
            </p:cNvSpPr>
            <p:nvPr/>
          </p:nvSpPr>
          <p:spPr bwMode="auto">
            <a:xfrm>
              <a:off x="1056" y="1200"/>
              <a:ext cx="336" cy="0"/>
            </a:xfrm>
            <a:prstGeom prst="line">
              <a:avLst/>
            </a:prstGeom>
            <a:noFill/>
            <a:ln w="19050">
              <a:solidFill>
                <a:srgbClr val="FF0000"/>
              </a:solidFill>
              <a:round/>
              <a:headEnd/>
              <a:tailEnd/>
            </a:ln>
          </p:spPr>
          <p:txBody>
            <a:bodyPr/>
            <a:lstStyle/>
            <a:p>
              <a:endParaRPr lang="en-US"/>
            </a:p>
          </p:txBody>
        </p:sp>
        <p:sp>
          <p:nvSpPr>
            <p:cNvPr id="65556" name="Line 16"/>
            <p:cNvSpPr>
              <a:spLocks noChangeShapeType="1"/>
            </p:cNvSpPr>
            <p:nvPr/>
          </p:nvSpPr>
          <p:spPr bwMode="auto">
            <a:xfrm>
              <a:off x="1296" y="1296"/>
              <a:ext cx="336" cy="0"/>
            </a:xfrm>
            <a:prstGeom prst="line">
              <a:avLst/>
            </a:prstGeom>
            <a:noFill/>
            <a:ln w="19050">
              <a:solidFill>
                <a:srgbClr val="FF0000"/>
              </a:solidFill>
              <a:round/>
              <a:headEnd/>
              <a:tailEnd/>
            </a:ln>
          </p:spPr>
          <p:txBody>
            <a:bodyPr/>
            <a:lstStyle/>
            <a:p>
              <a:endParaRPr lang="en-US"/>
            </a:p>
          </p:txBody>
        </p:sp>
        <p:sp>
          <p:nvSpPr>
            <p:cNvPr id="65557" name="Line 17"/>
            <p:cNvSpPr>
              <a:spLocks noChangeShapeType="1"/>
            </p:cNvSpPr>
            <p:nvPr/>
          </p:nvSpPr>
          <p:spPr bwMode="auto">
            <a:xfrm>
              <a:off x="1824" y="1200"/>
              <a:ext cx="336" cy="0"/>
            </a:xfrm>
            <a:prstGeom prst="line">
              <a:avLst/>
            </a:prstGeom>
            <a:noFill/>
            <a:ln w="19050">
              <a:solidFill>
                <a:srgbClr val="FF0000"/>
              </a:solidFill>
              <a:round/>
              <a:headEnd/>
              <a:tailEnd/>
            </a:ln>
          </p:spPr>
          <p:txBody>
            <a:bodyPr/>
            <a:lstStyle/>
            <a:p>
              <a:endParaRPr lang="en-US"/>
            </a:p>
          </p:txBody>
        </p:sp>
        <p:sp>
          <p:nvSpPr>
            <p:cNvPr id="65558" name="Line 18"/>
            <p:cNvSpPr>
              <a:spLocks noChangeShapeType="1"/>
            </p:cNvSpPr>
            <p:nvPr/>
          </p:nvSpPr>
          <p:spPr bwMode="auto">
            <a:xfrm>
              <a:off x="1824" y="1296"/>
              <a:ext cx="336" cy="0"/>
            </a:xfrm>
            <a:prstGeom prst="line">
              <a:avLst/>
            </a:prstGeom>
            <a:noFill/>
            <a:ln w="19050">
              <a:solidFill>
                <a:srgbClr val="FF0000"/>
              </a:solidFill>
              <a:round/>
              <a:headEnd/>
              <a:tailEnd/>
            </a:ln>
          </p:spPr>
          <p:txBody>
            <a:bodyPr/>
            <a:lstStyle/>
            <a:p>
              <a:endParaRPr lang="en-US"/>
            </a:p>
          </p:txBody>
        </p:sp>
        <p:sp>
          <p:nvSpPr>
            <p:cNvPr id="65559" name="Line 19"/>
            <p:cNvSpPr>
              <a:spLocks noChangeShapeType="1"/>
            </p:cNvSpPr>
            <p:nvPr/>
          </p:nvSpPr>
          <p:spPr bwMode="auto">
            <a:xfrm>
              <a:off x="2352" y="1248"/>
              <a:ext cx="336" cy="0"/>
            </a:xfrm>
            <a:prstGeom prst="line">
              <a:avLst/>
            </a:prstGeom>
            <a:noFill/>
            <a:ln w="19050">
              <a:solidFill>
                <a:srgbClr val="FF0000"/>
              </a:solidFill>
              <a:round/>
              <a:headEnd/>
              <a:tailEnd/>
            </a:ln>
          </p:spPr>
          <p:txBody>
            <a:bodyPr/>
            <a:lstStyle/>
            <a:p>
              <a:endParaRPr lang="en-US"/>
            </a:p>
          </p:txBody>
        </p:sp>
      </p:grpSp>
      <p:grpSp>
        <p:nvGrpSpPr>
          <p:cNvPr id="65540" name="Group 20"/>
          <p:cNvGrpSpPr>
            <a:grpSpLocks/>
          </p:cNvGrpSpPr>
          <p:nvPr/>
        </p:nvGrpSpPr>
        <p:grpSpPr bwMode="auto">
          <a:xfrm>
            <a:off x="4435475" y="3200400"/>
            <a:ext cx="3962400" cy="304800"/>
            <a:chOff x="480" y="1104"/>
            <a:chExt cx="2496" cy="192"/>
          </a:xfrm>
        </p:grpSpPr>
        <p:sp>
          <p:nvSpPr>
            <p:cNvPr id="65546" name="Line 21"/>
            <p:cNvSpPr>
              <a:spLocks noChangeShapeType="1"/>
            </p:cNvSpPr>
            <p:nvPr/>
          </p:nvSpPr>
          <p:spPr bwMode="auto">
            <a:xfrm>
              <a:off x="480" y="1104"/>
              <a:ext cx="2496" cy="0"/>
            </a:xfrm>
            <a:prstGeom prst="line">
              <a:avLst/>
            </a:prstGeom>
            <a:noFill/>
            <a:ln w="25400">
              <a:solidFill>
                <a:srgbClr val="0000FF"/>
              </a:solidFill>
              <a:round/>
              <a:headEnd/>
              <a:tailEnd/>
            </a:ln>
          </p:spPr>
          <p:txBody>
            <a:bodyPr/>
            <a:lstStyle/>
            <a:p>
              <a:endParaRPr lang="en-US"/>
            </a:p>
          </p:txBody>
        </p:sp>
        <p:sp>
          <p:nvSpPr>
            <p:cNvPr id="65547" name="Line 22"/>
            <p:cNvSpPr>
              <a:spLocks noChangeShapeType="1"/>
            </p:cNvSpPr>
            <p:nvPr/>
          </p:nvSpPr>
          <p:spPr bwMode="auto">
            <a:xfrm>
              <a:off x="624" y="1296"/>
              <a:ext cx="336" cy="0"/>
            </a:xfrm>
            <a:prstGeom prst="line">
              <a:avLst/>
            </a:prstGeom>
            <a:noFill/>
            <a:ln w="19050">
              <a:solidFill>
                <a:srgbClr val="FF0000"/>
              </a:solidFill>
              <a:round/>
              <a:headEnd/>
              <a:tailEnd/>
            </a:ln>
          </p:spPr>
          <p:txBody>
            <a:bodyPr/>
            <a:lstStyle/>
            <a:p>
              <a:endParaRPr lang="en-US"/>
            </a:p>
          </p:txBody>
        </p:sp>
        <p:sp>
          <p:nvSpPr>
            <p:cNvPr id="65548" name="Line 23"/>
            <p:cNvSpPr>
              <a:spLocks noChangeShapeType="1"/>
            </p:cNvSpPr>
            <p:nvPr/>
          </p:nvSpPr>
          <p:spPr bwMode="auto">
            <a:xfrm>
              <a:off x="1056" y="1200"/>
              <a:ext cx="336" cy="0"/>
            </a:xfrm>
            <a:prstGeom prst="line">
              <a:avLst/>
            </a:prstGeom>
            <a:noFill/>
            <a:ln w="19050">
              <a:solidFill>
                <a:srgbClr val="FF0000"/>
              </a:solidFill>
              <a:round/>
              <a:headEnd/>
              <a:tailEnd/>
            </a:ln>
          </p:spPr>
          <p:txBody>
            <a:bodyPr/>
            <a:lstStyle/>
            <a:p>
              <a:endParaRPr lang="en-US"/>
            </a:p>
          </p:txBody>
        </p:sp>
        <p:sp>
          <p:nvSpPr>
            <p:cNvPr id="65549" name="Line 24"/>
            <p:cNvSpPr>
              <a:spLocks noChangeShapeType="1"/>
            </p:cNvSpPr>
            <p:nvPr/>
          </p:nvSpPr>
          <p:spPr bwMode="auto">
            <a:xfrm>
              <a:off x="1296" y="1296"/>
              <a:ext cx="336" cy="0"/>
            </a:xfrm>
            <a:prstGeom prst="line">
              <a:avLst/>
            </a:prstGeom>
            <a:noFill/>
            <a:ln w="19050">
              <a:solidFill>
                <a:srgbClr val="FF0000"/>
              </a:solidFill>
              <a:round/>
              <a:headEnd/>
              <a:tailEnd/>
            </a:ln>
          </p:spPr>
          <p:txBody>
            <a:bodyPr/>
            <a:lstStyle/>
            <a:p>
              <a:endParaRPr lang="en-US"/>
            </a:p>
          </p:txBody>
        </p:sp>
        <p:sp>
          <p:nvSpPr>
            <p:cNvPr id="65550" name="Line 25"/>
            <p:cNvSpPr>
              <a:spLocks noChangeShapeType="1"/>
            </p:cNvSpPr>
            <p:nvPr/>
          </p:nvSpPr>
          <p:spPr bwMode="auto">
            <a:xfrm>
              <a:off x="1824" y="1200"/>
              <a:ext cx="336" cy="0"/>
            </a:xfrm>
            <a:prstGeom prst="line">
              <a:avLst/>
            </a:prstGeom>
            <a:noFill/>
            <a:ln w="19050">
              <a:solidFill>
                <a:srgbClr val="FF0000"/>
              </a:solidFill>
              <a:round/>
              <a:headEnd/>
              <a:tailEnd/>
            </a:ln>
          </p:spPr>
          <p:txBody>
            <a:bodyPr/>
            <a:lstStyle/>
            <a:p>
              <a:endParaRPr lang="en-US"/>
            </a:p>
          </p:txBody>
        </p:sp>
        <p:sp>
          <p:nvSpPr>
            <p:cNvPr id="65551" name="Line 26"/>
            <p:cNvSpPr>
              <a:spLocks noChangeShapeType="1"/>
            </p:cNvSpPr>
            <p:nvPr/>
          </p:nvSpPr>
          <p:spPr bwMode="auto">
            <a:xfrm>
              <a:off x="1824" y="1296"/>
              <a:ext cx="336" cy="0"/>
            </a:xfrm>
            <a:prstGeom prst="line">
              <a:avLst/>
            </a:prstGeom>
            <a:noFill/>
            <a:ln w="19050">
              <a:solidFill>
                <a:srgbClr val="FF0000"/>
              </a:solidFill>
              <a:round/>
              <a:headEnd/>
              <a:tailEnd/>
            </a:ln>
          </p:spPr>
          <p:txBody>
            <a:bodyPr/>
            <a:lstStyle/>
            <a:p>
              <a:endParaRPr lang="en-US"/>
            </a:p>
          </p:txBody>
        </p:sp>
        <p:sp>
          <p:nvSpPr>
            <p:cNvPr id="65552" name="Line 27"/>
            <p:cNvSpPr>
              <a:spLocks noChangeShapeType="1"/>
            </p:cNvSpPr>
            <p:nvPr/>
          </p:nvSpPr>
          <p:spPr bwMode="auto">
            <a:xfrm>
              <a:off x="2352" y="1248"/>
              <a:ext cx="336" cy="0"/>
            </a:xfrm>
            <a:prstGeom prst="line">
              <a:avLst/>
            </a:prstGeom>
            <a:noFill/>
            <a:ln w="19050">
              <a:solidFill>
                <a:srgbClr val="FF0000"/>
              </a:solidFill>
              <a:round/>
              <a:headEnd/>
              <a:tailEnd/>
            </a:ln>
          </p:spPr>
          <p:txBody>
            <a:bodyPr/>
            <a:lstStyle/>
            <a:p>
              <a:endParaRPr lang="en-US"/>
            </a:p>
          </p:txBody>
        </p:sp>
      </p:grpSp>
      <p:sp>
        <p:nvSpPr>
          <p:cNvPr id="65541" name="Text Box 28"/>
          <p:cNvSpPr txBox="1">
            <a:spLocks noChangeArrowheads="1"/>
          </p:cNvSpPr>
          <p:nvPr/>
        </p:nvSpPr>
        <p:spPr bwMode="auto">
          <a:xfrm>
            <a:off x="4664075" y="1303338"/>
            <a:ext cx="2159000" cy="366712"/>
          </a:xfrm>
          <a:prstGeom prst="rect">
            <a:avLst/>
          </a:prstGeom>
          <a:noFill/>
          <a:ln w="9525">
            <a:noFill/>
            <a:miter lim="800000"/>
            <a:headEnd/>
            <a:tailEnd/>
          </a:ln>
        </p:spPr>
        <p:txBody>
          <a:bodyPr wrap="none">
            <a:spAutoFit/>
          </a:bodyPr>
          <a:lstStyle/>
          <a:p>
            <a:r>
              <a:rPr lang="en-GB"/>
              <a:t>transcript 1 (size = L) </a:t>
            </a:r>
          </a:p>
        </p:txBody>
      </p:sp>
      <p:sp>
        <p:nvSpPr>
          <p:cNvPr id="65542" name="Text Box 29"/>
          <p:cNvSpPr txBox="1">
            <a:spLocks noChangeArrowheads="1"/>
          </p:cNvSpPr>
          <p:nvPr/>
        </p:nvSpPr>
        <p:spPr bwMode="auto">
          <a:xfrm>
            <a:off x="4659313" y="2613025"/>
            <a:ext cx="2274887" cy="366713"/>
          </a:xfrm>
          <a:prstGeom prst="rect">
            <a:avLst/>
          </a:prstGeom>
          <a:noFill/>
          <a:ln w="9525">
            <a:noFill/>
            <a:miter lim="800000"/>
            <a:headEnd/>
            <a:tailEnd/>
          </a:ln>
        </p:spPr>
        <p:txBody>
          <a:bodyPr wrap="none">
            <a:spAutoFit/>
          </a:bodyPr>
          <a:lstStyle/>
          <a:p>
            <a:r>
              <a:rPr lang="en-GB"/>
              <a:t>transcript 2 (size = 2L) </a:t>
            </a:r>
          </a:p>
        </p:txBody>
      </p:sp>
      <p:sp>
        <p:nvSpPr>
          <p:cNvPr id="65543" name="Text Box 30"/>
          <p:cNvSpPr txBox="1">
            <a:spLocks noChangeArrowheads="1"/>
          </p:cNvSpPr>
          <p:nvPr/>
        </p:nvSpPr>
        <p:spPr bwMode="auto">
          <a:xfrm>
            <a:off x="914400" y="2308225"/>
            <a:ext cx="1054100" cy="366713"/>
          </a:xfrm>
          <a:prstGeom prst="rect">
            <a:avLst/>
          </a:prstGeom>
          <a:noFill/>
          <a:ln w="9525">
            <a:noFill/>
            <a:miter lim="800000"/>
            <a:headEnd/>
            <a:tailEnd/>
          </a:ln>
        </p:spPr>
        <p:txBody>
          <a:bodyPr wrap="none">
            <a:spAutoFit/>
          </a:bodyPr>
          <a:lstStyle/>
          <a:p>
            <a:r>
              <a:rPr lang="nl-NL"/>
              <a:t>count = 6</a:t>
            </a:r>
            <a:endParaRPr lang="en-GB"/>
          </a:p>
        </p:txBody>
      </p:sp>
      <p:sp>
        <p:nvSpPr>
          <p:cNvPr id="65544" name="Text Box 31"/>
          <p:cNvSpPr txBox="1">
            <a:spLocks noChangeArrowheads="1"/>
          </p:cNvSpPr>
          <p:nvPr/>
        </p:nvSpPr>
        <p:spPr bwMode="auto">
          <a:xfrm>
            <a:off x="942975" y="3671888"/>
            <a:ext cx="1169988" cy="366712"/>
          </a:xfrm>
          <a:prstGeom prst="rect">
            <a:avLst/>
          </a:prstGeom>
          <a:noFill/>
          <a:ln w="9525">
            <a:noFill/>
            <a:miter lim="800000"/>
            <a:headEnd/>
            <a:tailEnd/>
          </a:ln>
        </p:spPr>
        <p:txBody>
          <a:bodyPr wrap="none">
            <a:spAutoFit/>
          </a:bodyPr>
          <a:lstStyle/>
          <a:p>
            <a:r>
              <a:rPr lang="nl-NL"/>
              <a:t>count = 12</a:t>
            </a:r>
            <a:endParaRPr lang="en-GB"/>
          </a:p>
        </p:txBody>
      </p:sp>
      <p:sp>
        <p:nvSpPr>
          <p:cNvPr id="65545" name="Text Box 32"/>
          <p:cNvSpPr txBox="1">
            <a:spLocks noChangeArrowheads="1"/>
          </p:cNvSpPr>
          <p:nvPr/>
        </p:nvSpPr>
        <p:spPr bwMode="auto">
          <a:xfrm>
            <a:off x="381000" y="4592638"/>
            <a:ext cx="8490338" cy="707886"/>
          </a:xfrm>
          <a:prstGeom prst="rect">
            <a:avLst/>
          </a:prstGeom>
          <a:noFill/>
          <a:ln w="9525" algn="ctr">
            <a:noFill/>
            <a:miter lim="800000"/>
            <a:headEnd/>
            <a:tailEnd/>
          </a:ln>
        </p:spPr>
        <p:txBody>
          <a:bodyPr wrap="none">
            <a:spAutoFit/>
          </a:bodyPr>
          <a:lstStyle/>
          <a:p>
            <a:r>
              <a:rPr lang="en-GB" sz="2000" dirty="0"/>
              <a:t>One cannot conclude that </a:t>
            </a:r>
            <a:r>
              <a:rPr lang="en-GB" sz="2000" dirty="0" smtClean="0"/>
              <a:t>transcript </a:t>
            </a:r>
            <a:r>
              <a:rPr lang="en-GB" sz="2000" dirty="0"/>
              <a:t>2 has a higher expression than </a:t>
            </a:r>
            <a:r>
              <a:rPr lang="en-GB" sz="2000" dirty="0" smtClean="0"/>
              <a:t>transcript </a:t>
            </a:r>
            <a:r>
              <a:rPr lang="en-GB" sz="2000" dirty="0"/>
              <a:t>1:</a:t>
            </a:r>
          </a:p>
          <a:p>
            <a:pPr>
              <a:buFont typeface="Wingdings" pitchFamily="2" charset="2"/>
              <a:buChar char="ü"/>
            </a:pPr>
            <a:r>
              <a:rPr lang="en-GB" sz="2000" dirty="0"/>
              <a:t>correct for </a:t>
            </a:r>
            <a:r>
              <a:rPr lang="en-GB" sz="2000" dirty="0" smtClean="0"/>
              <a:t>transcript length</a:t>
            </a:r>
            <a:endParaRPr lang="en-GB" sz="2000" dirty="0"/>
          </a:p>
        </p:txBody>
      </p:sp>
    </p:spTree>
    <p:extLst>
      <p:ext uri="{BB962C8B-B14F-4D97-AF65-F5344CB8AC3E}">
        <p14:creationId xmlns:p14="http://schemas.microsoft.com/office/powerpoint/2010/main" val="6472398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p:cNvSpPr>
          <p:nvPr>
            <p:ph type="title" idx="4294967295"/>
          </p:nvPr>
        </p:nvSpPr>
        <p:spPr/>
        <p:txBody>
          <a:bodyPr/>
          <a:lstStyle/>
          <a:p>
            <a:r>
              <a:rPr lang="nl-NL" dirty="0" smtClean="0"/>
              <a:t>Library </a:t>
            </a:r>
            <a:r>
              <a:rPr lang="nl-NL" dirty="0" err="1" smtClean="0"/>
              <a:t>size</a:t>
            </a:r>
            <a:r>
              <a:rPr lang="nl-NL" dirty="0" smtClean="0"/>
              <a:t>: </a:t>
            </a:r>
            <a:r>
              <a:rPr lang="nl-NL" dirty="0" err="1" smtClean="0"/>
              <a:t>same</a:t>
            </a:r>
            <a:r>
              <a:rPr lang="nl-NL" dirty="0" smtClean="0"/>
              <a:t> transcript, </a:t>
            </a:r>
            <a:r>
              <a:rPr lang="nl-NL" dirty="0" err="1" smtClean="0"/>
              <a:t>between</a:t>
            </a:r>
            <a:r>
              <a:rPr lang="nl-NL" dirty="0" smtClean="0"/>
              <a:t> samples</a:t>
            </a:r>
            <a:endParaRPr lang="en-GB" dirty="0" smtClean="0"/>
          </a:p>
        </p:txBody>
      </p:sp>
      <p:grpSp>
        <p:nvGrpSpPr>
          <p:cNvPr id="66562" name="Group 4"/>
          <p:cNvGrpSpPr>
            <a:grpSpLocks/>
          </p:cNvGrpSpPr>
          <p:nvPr/>
        </p:nvGrpSpPr>
        <p:grpSpPr bwMode="auto">
          <a:xfrm>
            <a:off x="914400" y="1592262"/>
            <a:ext cx="3962400" cy="304800"/>
            <a:chOff x="480" y="1104"/>
            <a:chExt cx="2496" cy="192"/>
          </a:xfrm>
        </p:grpSpPr>
        <p:sp>
          <p:nvSpPr>
            <p:cNvPr id="66581" name="Line 5"/>
            <p:cNvSpPr>
              <a:spLocks noChangeShapeType="1"/>
            </p:cNvSpPr>
            <p:nvPr/>
          </p:nvSpPr>
          <p:spPr bwMode="auto">
            <a:xfrm>
              <a:off x="480" y="1104"/>
              <a:ext cx="2496" cy="0"/>
            </a:xfrm>
            <a:prstGeom prst="line">
              <a:avLst/>
            </a:prstGeom>
            <a:noFill/>
            <a:ln w="25400">
              <a:solidFill>
                <a:srgbClr val="0000FF"/>
              </a:solidFill>
              <a:round/>
              <a:headEnd/>
              <a:tailEnd/>
            </a:ln>
          </p:spPr>
          <p:txBody>
            <a:bodyPr/>
            <a:lstStyle/>
            <a:p>
              <a:endParaRPr lang="en-US"/>
            </a:p>
          </p:txBody>
        </p:sp>
        <p:sp>
          <p:nvSpPr>
            <p:cNvPr id="66582" name="Line 6"/>
            <p:cNvSpPr>
              <a:spLocks noChangeShapeType="1"/>
            </p:cNvSpPr>
            <p:nvPr/>
          </p:nvSpPr>
          <p:spPr bwMode="auto">
            <a:xfrm>
              <a:off x="624" y="1296"/>
              <a:ext cx="336" cy="0"/>
            </a:xfrm>
            <a:prstGeom prst="line">
              <a:avLst/>
            </a:prstGeom>
            <a:noFill/>
            <a:ln w="19050">
              <a:solidFill>
                <a:srgbClr val="FF0000"/>
              </a:solidFill>
              <a:round/>
              <a:headEnd/>
              <a:tailEnd/>
            </a:ln>
          </p:spPr>
          <p:txBody>
            <a:bodyPr/>
            <a:lstStyle/>
            <a:p>
              <a:endParaRPr lang="en-US"/>
            </a:p>
          </p:txBody>
        </p:sp>
        <p:sp>
          <p:nvSpPr>
            <p:cNvPr id="66583" name="Line 7"/>
            <p:cNvSpPr>
              <a:spLocks noChangeShapeType="1"/>
            </p:cNvSpPr>
            <p:nvPr/>
          </p:nvSpPr>
          <p:spPr bwMode="auto">
            <a:xfrm>
              <a:off x="1056" y="1200"/>
              <a:ext cx="336" cy="0"/>
            </a:xfrm>
            <a:prstGeom prst="line">
              <a:avLst/>
            </a:prstGeom>
            <a:noFill/>
            <a:ln w="19050">
              <a:solidFill>
                <a:srgbClr val="FF0000"/>
              </a:solidFill>
              <a:round/>
              <a:headEnd/>
              <a:tailEnd/>
            </a:ln>
          </p:spPr>
          <p:txBody>
            <a:bodyPr/>
            <a:lstStyle/>
            <a:p>
              <a:endParaRPr lang="en-US"/>
            </a:p>
          </p:txBody>
        </p:sp>
        <p:sp>
          <p:nvSpPr>
            <p:cNvPr id="66584" name="Line 8"/>
            <p:cNvSpPr>
              <a:spLocks noChangeShapeType="1"/>
            </p:cNvSpPr>
            <p:nvPr/>
          </p:nvSpPr>
          <p:spPr bwMode="auto">
            <a:xfrm>
              <a:off x="1296" y="1296"/>
              <a:ext cx="336" cy="0"/>
            </a:xfrm>
            <a:prstGeom prst="line">
              <a:avLst/>
            </a:prstGeom>
            <a:noFill/>
            <a:ln w="19050">
              <a:solidFill>
                <a:srgbClr val="FF0000"/>
              </a:solidFill>
              <a:round/>
              <a:headEnd/>
              <a:tailEnd/>
            </a:ln>
          </p:spPr>
          <p:txBody>
            <a:bodyPr/>
            <a:lstStyle/>
            <a:p>
              <a:endParaRPr lang="en-US"/>
            </a:p>
          </p:txBody>
        </p:sp>
        <p:sp>
          <p:nvSpPr>
            <p:cNvPr id="66585" name="Line 9"/>
            <p:cNvSpPr>
              <a:spLocks noChangeShapeType="1"/>
            </p:cNvSpPr>
            <p:nvPr/>
          </p:nvSpPr>
          <p:spPr bwMode="auto">
            <a:xfrm>
              <a:off x="1824" y="1200"/>
              <a:ext cx="336" cy="0"/>
            </a:xfrm>
            <a:prstGeom prst="line">
              <a:avLst/>
            </a:prstGeom>
            <a:noFill/>
            <a:ln w="19050">
              <a:solidFill>
                <a:srgbClr val="FF0000"/>
              </a:solidFill>
              <a:round/>
              <a:headEnd/>
              <a:tailEnd/>
            </a:ln>
          </p:spPr>
          <p:txBody>
            <a:bodyPr/>
            <a:lstStyle/>
            <a:p>
              <a:endParaRPr lang="en-US"/>
            </a:p>
          </p:txBody>
        </p:sp>
        <p:sp>
          <p:nvSpPr>
            <p:cNvPr id="66586" name="Line 10"/>
            <p:cNvSpPr>
              <a:spLocks noChangeShapeType="1"/>
            </p:cNvSpPr>
            <p:nvPr/>
          </p:nvSpPr>
          <p:spPr bwMode="auto">
            <a:xfrm>
              <a:off x="1824" y="1296"/>
              <a:ext cx="336" cy="0"/>
            </a:xfrm>
            <a:prstGeom prst="line">
              <a:avLst/>
            </a:prstGeom>
            <a:noFill/>
            <a:ln w="19050">
              <a:solidFill>
                <a:srgbClr val="FF0000"/>
              </a:solidFill>
              <a:round/>
              <a:headEnd/>
              <a:tailEnd/>
            </a:ln>
          </p:spPr>
          <p:txBody>
            <a:bodyPr/>
            <a:lstStyle/>
            <a:p>
              <a:endParaRPr lang="en-US"/>
            </a:p>
          </p:txBody>
        </p:sp>
        <p:sp>
          <p:nvSpPr>
            <p:cNvPr id="66587" name="Line 11"/>
            <p:cNvSpPr>
              <a:spLocks noChangeShapeType="1"/>
            </p:cNvSpPr>
            <p:nvPr/>
          </p:nvSpPr>
          <p:spPr bwMode="auto">
            <a:xfrm>
              <a:off x="2352" y="1248"/>
              <a:ext cx="336" cy="0"/>
            </a:xfrm>
            <a:prstGeom prst="line">
              <a:avLst/>
            </a:prstGeom>
            <a:noFill/>
            <a:ln w="19050">
              <a:solidFill>
                <a:srgbClr val="FF0000"/>
              </a:solidFill>
              <a:round/>
              <a:headEnd/>
              <a:tailEnd/>
            </a:ln>
          </p:spPr>
          <p:txBody>
            <a:bodyPr/>
            <a:lstStyle/>
            <a:p>
              <a:endParaRPr lang="en-US"/>
            </a:p>
          </p:txBody>
        </p:sp>
      </p:grpSp>
      <p:sp>
        <p:nvSpPr>
          <p:cNvPr id="66563" name="Text Box 12"/>
          <p:cNvSpPr txBox="1">
            <a:spLocks noChangeArrowheads="1"/>
          </p:cNvSpPr>
          <p:nvPr/>
        </p:nvSpPr>
        <p:spPr bwMode="auto">
          <a:xfrm>
            <a:off x="5105400" y="1143000"/>
            <a:ext cx="2333625" cy="366712"/>
          </a:xfrm>
          <a:prstGeom prst="rect">
            <a:avLst/>
          </a:prstGeom>
          <a:noFill/>
          <a:ln w="9525">
            <a:noFill/>
            <a:miter lim="800000"/>
            <a:headEnd/>
            <a:tailEnd/>
          </a:ln>
        </p:spPr>
        <p:txBody>
          <a:bodyPr wrap="none">
            <a:spAutoFit/>
          </a:bodyPr>
          <a:lstStyle/>
          <a:p>
            <a:r>
              <a:rPr lang="en-GB"/>
              <a:t>transcript 1 (sample 1) </a:t>
            </a:r>
          </a:p>
        </p:txBody>
      </p:sp>
      <p:sp>
        <p:nvSpPr>
          <p:cNvPr id="66564" name="Text Box 13"/>
          <p:cNvSpPr txBox="1">
            <a:spLocks noChangeArrowheads="1"/>
          </p:cNvSpPr>
          <p:nvPr/>
        </p:nvSpPr>
        <p:spPr bwMode="auto">
          <a:xfrm>
            <a:off x="1355725" y="2147887"/>
            <a:ext cx="2725738" cy="366713"/>
          </a:xfrm>
          <a:prstGeom prst="rect">
            <a:avLst/>
          </a:prstGeom>
          <a:noFill/>
          <a:ln w="9525">
            <a:noFill/>
            <a:miter lim="800000"/>
            <a:headEnd/>
            <a:tailEnd/>
          </a:ln>
        </p:spPr>
        <p:txBody>
          <a:bodyPr wrap="none">
            <a:spAutoFit/>
          </a:bodyPr>
          <a:lstStyle/>
          <a:p>
            <a:r>
              <a:rPr lang="nl-NL" dirty="0" err="1"/>
              <a:t>count</a:t>
            </a:r>
            <a:r>
              <a:rPr lang="nl-NL" dirty="0"/>
              <a:t> = 6, </a:t>
            </a:r>
            <a:r>
              <a:rPr lang="nl-NL" dirty="0" err="1"/>
              <a:t>library</a:t>
            </a:r>
            <a:r>
              <a:rPr lang="nl-NL" dirty="0"/>
              <a:t> </a:t>
            </a:r>
            <a:r>
              <a:rPr lang="nl-NL" dirty="0" err="1"/>
              <a:t>size</a:t>
            </a:r>
            <a:r>
              <a:rPr lang="nl-NL" dirty="0"/>
              <a:t> = 600</a:t>
            </a:r>
            <a:endParaRPr lang="en-GB" dirty="0"/>
          </a:p>
        </p:txBody>
      </p:sp>
      <p:sp>
        <p:nvSpPr>
          <p:cNvPr id="66565" name="Line 25"/>
          <p:cNvSpPr>
            <a:spLocks noChangeShapeType="1"/>
          </p:cNvSpPr>
          <p:nvPr/>
        </p:nvSpPr>
        <p:spPr bwMode="auto">
          <a:xfrm>
            <a:off x="914400" y="3260725"/>
            <a:ext cx="3962400" cy="0"/>
          </a:xfrm>
          <a:prstGeom prst="line">
            <a:avLst/>
          </a:prstGeom>
          <a:noFill/>
          <a:ln w="25400">
            <a:solidFill>
              <a:srgbClr val="0000FF"/>
            </a:solidFill>
            <a:round/>
            <a:headEnd/>
            <a:tailEnd/>
          </a:ln>
        </p:spPr>
        <p:txBody>
          <a:bodyPr/>
          <a:lstStyle/>
          <a:p>
            <a:endParaRPr lang="en-US"/>
          </a:p>
        </p:txBody>
      </p:sp>
      <p:sp>
        <p:nvSpPr>
          <p:cNvPr id="66566" name="Line 26"/>
          <p:cNvSpPr>
            <a:spLocks noChangeShapeType="1"/>
          </p:cNvSpPr>
          <p:nvPr/>
        </p:nvSpPr>
        <p:spPr bwMode="auto">
          <a:xfrm>
            <a:off x="1143000" y="3565525"/>
            <a:ext cx="533400" cy="0"/>
          </a:xfrm>
          <a:prstGeom prst="line">
            <a:avLst/>
          </a:prstGeom>
          <a:noFill/>
          <a:ln w="19050">
            <a:solidFill>
              <a:srgbClr val="FF0000"/>
            </a:solidFill>
            <a:round/>
            <a:headEnd/>
            <a:tailEnd/>
          </a:ln>
        </p:spPr>
        <p:txBody>
          <a:bodyPr/>
          <a:lstStyle/>
          <a:p>
            <a:endParaRPr lang="en-US"/>
          </a:p>
        </p:txBody>
      </p:sp>
      <p:sp>
        <p:nvSpPr>
          <p:cNvPr id="66567" name="Line 27"/>
          <p:cNvSpPr>
            <a:spLocks noChangeShapeType="1"/>
          </p:cNvSpPr>
          <p:nvPr/>
        </p:nvSpPr>
        <p:spPr bwMode="auto">
          <a:xfrm>
            <a:off x="1828800" y="3413125"/>
            <a:ext cx="533400" cy="0"/>
          </a:xfrm>
          <a:prstGeom prst="line">
            <a:avLst/>
          </a:prstGeom>
          <a:noFill/>
          <a:ln w="19050">
            <a:solidFill>
              <a:srgbClr val="FF0000"/>
            </a:solidFill>
            <a:round/>
            <a:headEnd/>
            <a:tailEnd/>
          </a:ln>
        </p:spPr>
        <p:txBody>
          <a:bodyPr/>
          <a:lstStyle/>
          <a:p>
            <a:endParaRPr lang="en-US"/>
          </a:p>
        </p:txBody>
      </p:sp>
      <p:sp>
        <p:nvSpPr>
          <p:cNvPr id="66568" name="Line 28"/>
          <p:cNvSpPr>
            <a:spLocks noChangeShapeType="1"/>
          </p:cNvSpPr>
          <p:nvPr/>
        </p:nvSpPr>
        <p:spPr bwMode="auto">
          <a:xfrm>
            <a:off x="2209800" y="3565525"/>
            <a:ext cx="533400" cy="0"/>
          </a:xfrm>
          <a:prstGeom prst="line">
            <a:avLst/>
          </a:prstGeom>
          <a:noFill/>
          <a:ln w="19050">
            <a:solidFill>
              <a:srgbClr val="FF0000"/>
            </a:solidFill>
            <a:round/>
            <a:headEnd/>
            <a:tailEnd/>
          </a:ln>
        </p:spPr>
        <p:txBody>
          <a:bodyPr/>
          <a:lstStyle/>
          <a:p>
            <a:endParaRPr lang="en-US"/>
          </a:p>
        </p:txBody>
      </p:sp>
      <p:sp>
        <p:nvSpPr>
          <p:cNvPr id="66569" name="Line 29"/>
          <p:cNvSpPr>
            <a:spLocks noChangeShapeType="1"/>
          </p:cNvSpPr>
          <p:nvPr/>
        </p:nvSpPr>
        <p:spPr bwMode="auto">
          <a:xfrm>
            <a:off x="3048000" y="3413125"/>
            <a:ext cx="533400" cy="0"/>
          </a:xfrm>
          <a:prstGeom prst="line">
            <a:avLst/>
          </a:prstGeom>
          <a:noFill/>
          <a:ln w="19050">
            <a:solidFill>
              <a:srgbClr val="FF0000"/>
            </a:solidFill>
            <a:round/>
            <a:headEnd/>
            <a:tailEnd/>
          </a:ln>
        </p:spPr>
        <p:txBody>
          <a:bodyPr/>
          <a:lstStyle/>
          <a:p>
            <a:endParaRPr lang="en-US"/>
          </a:p>
        </p:txBody>
      </p:sp>
      <p:sp>
        <p:nvSpPr>
          <p:cNvPr id="66570" name="Line 30"/>
          <p:cNvSpPr>
            <a:spLocks noChangeShapeType="1"/>
          </p:cNvSpPr>
          <p:nvPr/>
        </p:nvSpPr>
        <p:spPr bwMode="auto">
          <a:xfrm>
            <a:off x="3048000" y="3565525"/>
            <a:ext cx="533400" cy="0"/>
          </a:xfrm>
          <a:prstGeom prst="line">
            <a:avLst/>
          </a:prstGeom>
          <a:noFill/>
          <a:ln w="19050">
            <a:solidFill>
              <a:srgbClr val="FF0000"/>
            </a:solidFill>
            <a:round/>
            <a:headEnd/>
            <a:tailEnd/>
          </a:ln>
        </p:spPr>
        <p:txBody>
          <a:bodyPr/>
          <a:lstStyle/>
          <a:p>
            <a:endParaRPr lang="en-US"/>
          </a:p>
        </p:txBody>
      </p:sp>
      <p:sp>
        <p:nvSpPr>
          <p:cNvPr id="66571" name="Line 31"/>
          <p:cNvSpPr>
            <a:spLocks noChangeShapeType="1"/>
          </p:cNvSpPr>
          <p:nvPr/>
        </p:nvSpPr>
        <p:spPr bwMode="auto">
          <a:xfrm>
            <a:off x="3886200" y="3489325"/>
            <a:ext cx="533400" cy="0"/>
          </a:xfrm>
          <a:prstGeom prst="line">
            <a:avLst/>
          </a:prstGeom>
          <a:noFill/>
          <a:ln w="19050">
            <a:solidFill>
              <a:srgbClr val="FF0000"/>
            </a:solidFill>
            <a:round/>
            <a:headEnd/>
            <a:tailEnd/>
          </a:ln>
        </p:spPr>
        <p:txBody>
          <a:bodyPr/>
          <a:lstStyle/>
          <a:p>
            <a:endParaRPr lang="en-US"/>
          </a:p>
        </p:txBody>
      </p:sp>
      <p:sp>
        <p:nvSpPr>
          <p:cNvPr id="66572" name="Text Box 32"/>
          <p:cNvSpPr txBox="1">
            <a:spLocks noChangeArrowheads="1"/>
          </p:cNvSpPr>
          <p:nvPr/>
        </p:nvSpPr>
        <p:spPr bwMode="auto">
          <a:xfrm>
            <a:off x="5105400" y="2811462"/>
            <a:ext cx="2333625" cy="366713"/>
          </a:xfrm>
          <a:prstGeom prst="rect">
            <a:avLst/>
          </a:prstGeom>
          <a:noFill/>
          <a:ln w="9525">
            <a:noFill/>
            <a:miter lim="800000"/>
            <a:headEnd/>
            <a:tailEnd/>
          </a:ln>
        </p:spPr>
        <p:txBody>
          <a:bodyPr wrap="none">
            <a:spAutoFit/>
          </a:bodyPr>
          <a:lstStyle/>
          <a:p>
            <a:r>
              <a:rPr lang="en-GB"/>
              <a:t>transcript 1 (sample 2) </a:t>
            </a:r>
          </a:p>
        </p:txBody>
      </p:sp>
      <p:sp>
        <p:nvSpPr>
          <p:cNvPr id="66573" name="Text Box 33"/>
          <p:cNvSpPr txBox="1">
            <a:spLocks noChangeArrowheads="1"/>
          </p:cNvSpPr>
          <p:nvPr/>
        </p:nvSpPr>
        <p:spPr bwMode="auto">
          <a:xfrm>
            <a:off x="1355725" y="4183062"/>
            <a:ext cx="2957513" cy="366713"/>
          </a:xfrm>
          <a:prstGeom prst="rect">
            <a:avLst/>
          </a:prstGeom>
          <a:noFill/>
          <a:ln w="9525">
            <a:noFill/>
            <a:miter lim="800000"/>
            <a:headEnd/>
            <a:tailEnd/>
          </a:ln>
        </p:spPr>
        <p:txBody>
          <a:bodyPr wrap="none">
            <a:spAutoFit/>
          </a:bodyPr>
          <a:lstStyle/>
          <a:p>
            <a:r>
              <a:rPr lang="nl-NL"/>
              <a:t>count = 12, library size = 1200</a:t>
            </a:r>
            <a:endParaRPr lang="en-GB"/>
          </a:p>
        </p:txBody>
      </p:sp>
      <p:sp>
        <p:nvSpPr>
          <p:cNvPr id="66574" name="Line 34"/>
          <p:cNvSpPr>
            <a:spLocks noChangeShapeType="1"/>
          </p:cNvSpPr>
          <p:nvPr/>
        </p:nvSpPr>
        <p:spPr bwMode="auto">
          <a:xfrm>
            <a:off x="1143000" y="3878262"/>
            <a:ext cx="533400" cy="0"/>
          </a:xfrm>
          <a:prstGeom prst="line">
            <a:avLst/>
          </a:prstGeom>
          <a:noFill/>
          <a:ln w="19050">
            <a:solidFill>
              <a:srgbClr val="FF0000"/>
            </a:solidFill>
            <a:round/>
            <a:headEnd/>
            <a:tailEnd/>
          </a:ln>
        </p:spPr>
        <p:txBody>
          <a:bodyPr/>
          <a:lstStyle/>
          <a:p>
            <a:endParaRPr lang="en-US"/>
          </a:p>
        </p:txBody>
      </p:sp>
      <p:sp>
        <p:nvSpPr>
          <p:cNvPr id="66575" name="Line 35"/>
          <p:cNvSpPr>
            <a:spLocks noChangeShapeType="1"/>
          </p:cNvSpPr>
          <p:nvPr/>
        </p:nvSpPr>
        <p:spPr bwMode="auto">
          <a:xfrm>
            <a:off x="1828800" y="3725862"/>
            <a:ext cx="533400" cy="0"/>
          </a:xfrm>
          <a:prstGeom prst="line">
            <a:avLst/>
          </a:prstGeom>
          <a:noFill/>
          <a:ln w="19050">
            <a:solidFill>
              <a:srgbClr val="FF0000"/>
            </a:solidFill>
            <a:round/>
            <a:headEnd/>
            <a:tailEnd/>
          </a:ln>
        </p:spPr>
        <p:txBody>
          <a:bodyPr/>
          <a:lstStyle/>
          <a:p>
            <a:endParaRPr lang="en-US"/>
          </a:p>
        </p:txBody>
      </p:sp>
      <p:sp>
        <p:nvSpPr>
          <p:cNvPr id="66576" name="Line 36"/>
          <p:cNvSpPr>
            <a:spLocks noChangeShapeType="1"/>
          </p:cNvSpPr>
          <p:nvPr/>
        </p:nvSpPr>
        <p:spPr bwMode="auto">
          <a:xfrm>
            <a:off x="2209800" y="3878262"/>
            <a:ext cx="533400" cy="0"/>
          </a:xfrm>
          <a:prstGeom prst="line">
            <a:avLst/>
          </a:prstGeom>
          <a:noFill/>
          <a:ln w="19050">
            <a:solidFill>
              <a:srgbClr val="FF0000"/>
            </a:solidFill>
            <a:round/>
            <a:headEnd/>
            <a:tailEnd/>
          </a:ln>
        </p:spPr>
        <p:txBody>
          <a:bodyPr/>
          <a:lstStyle/>
          <a:p>
            <a:endParaRPr lang="en-US"/>
          </a:p>
        </p:txBody>
      </p:sp>
      <p:sp>
        <p:nvSpPr>
          <p:cNvPr id="66577" name="Line 37"/>
          <p:cNvSpPr>
            <a:spLocks noChangeShapeType="1"/>
          </p:cNvSpPr>
          <p:nvPr/>
        </p:nvSpPr>
        <p:spPr bwMode="auto">
          <a:xfrm>
            <a:off x="3048000" y="3725862"/>
            <a:ext cx="533400" cy="0"/>
          </a:xfrm>
          <a:prstGeom prst="line">
            <a:avLst/>
          </a:prstGeom>
          <a:noFill/>
          <a:ln w="19050">
            <a:solidFill>
              <a:srgbClr val="FF0000"/>
            </a:solidFill>
            <a:round/>
            <a:headEnd/>
            <a:tailEnd/>
          </a:ln>
        </p:spPr>
        <p:txBody>
          <a:bodyPr/>
          <a:lstStyle/>
          <a:p>
            <a:endParaRPr lang="en-US"/>
          </a:p>
        </p:txBody>
      </p:sp>
      <p:sp>
        <p:nvSpPr>
          <p:cNvPr id="66578" name="Line 38"/>
          <p:cNvSpPr>
            <a:spLocks noChangeShapeType="1"/>
          </p:cNvSpPr>
          <p:nvPr/>
        </p:nvSpPr>
        <p:spPr bwMode="auto">
          <a:xfrm>
            <a:off x="3048000" y="3878262"/>
            <a:ext cx="533400" cy="0"/>
          </a:xfrm>
          <a:prstGeom prst="line">
            <a:avLst/>
          </a:prstGeom>
          <a:noFill/>
          <a:ln w="19050">
            <a:solidFill>
              <a:srgbClr val="FF0000"/>
            </a:solidFill>
            <a:round/>
            <a:headEnd/>
            <a:tailEnd/>
          </a:ln>
        </p:spPr>
        <p:txBody>
          <a:bodyPr/>
          <a:lstStyle/>
          <a:p>
            <a:endParaRPr lang="en-US"/>
          </a:p>
        </p:txBody>
      </p:sp>
      <p:sp>
        <p:nvSpPr>
          <p:cNvPr id="66579" name="Line 39"/>
          <p:cNvSpPr>
            <a:spLocks noChangeShapeType="1"/>
          </p:cNvSpPr>
          <p:nvPr/>
        </p:nvSpPr>
        <p:spPr bwMode="auto">
          <a:xfrm>
            <a:off x="3886200" y="3802062"/>
            <a:ext cx="533400" cy="0"/>
          </a:xfrm>
          <a:prstGeom prst="line">
            <a:avLst/>
          </a:prstGeom>
          <a:noFill/>
          <a:ln w="19050">
            <a:solidFill>
              <a:srgbClr val="FF0000"/>
            </a:solidFill>
            <a:round/>
            <a:headEnd/>
            <a:tailEnd/>
          </a:ln>
        </p:spPr>
        <p:txBody>
          <a:bodyPr/>
          <a:lstStyle/>
          <a:p>
            <a:endParaRPr lang="en-US"/>
          </a:p>
        </p:txBody>
      </p:sp>
      <p:sp>
        <p:nvSpPr>
          <p:cNvPr id="66580" name="Text Box 40"/>
          <p:cNvSpPr txBox="1">
            <a:spLocks noChangeArrowheads="1"/>
          </p:cNvSpPr>
          <p:nvPr/>
        </p:nvSpPr>
        <p:spPr bwMode="auto">
          <a:xfrm>
            <a:off x="669925" y="4800600"/>
            <a:ext cx="7864475" cy="1006475"/>
          </a:xfrm>
          <a:prstGeom prst="rect">
            <a:avLst/>
          </a:prstGeom>
          <a:noFill/>
          <a:ln w="9525" algn="ctr">
            <a:noFill/>
            <a:miter lim="800000"/>
            <a:headEnd/>
            <a:tailEnd/>
          </a:ln>
        </p:spPr>
        <p:txBody>
          <a:bodyPr>
            <a:spAutoFit/>
          </a:bodyPr>
          <a:lstStyle/>
          <a:p>
            <a:r>
              <a:rPr lang="en-GB" sz="2000" dirty="0"/>
              <a:t>One cannot conclude that the transcript has a higher expression in sample 2 than in sample 1:</a:t>
            </a:r>
          </a:p>
          <a:p>
            <a:pPr>
              <a:buFont typeface="Wingdings" pitchFamily="2" charset="2"/>
              <a:buChar char="ü"/>
            </a:pPr>
            <a:r>
              <a:rPr lang="en-GB" sz="2000" dirty="0"/>
              <a:t>correct for library size</a:t>
            </a:r>
          </a:p>
        </p:txBody>
      </p:sp>
    </p:spTree>
    <p:extLst>
      <p:ext uri="{BB962C8B-B14F-4D97-AF65-F5344CB8AC3E}">
        <p14:creationId xmlns:p14="http://schemas.microsoft.com/office/powerpoint/2010/main" val="9440096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1" name="Rectangle 2"/>
          <p:cNvSpPr>
            <a:spLocks noGrp="1"/>
          </p:cNvSpPr>
          <p:nvPr>
            <p:ph type="title" idx="4294967295"/>
          </p:nvPr>
        </p:nvSpPr>
        <p:spPr/>
        <p:txBody>
          <a:bodyPr/>
          <a:lstStyle/>
          <a:p>
            <a:r>
              <a:rPr lang="en-GB" sz="2800" smtClean="0"/>
              <a:t>RPKM: Reads per kilobase per million mapped reads </a:t>
            </a:r>
          </a:p>
        </p:txBody>
      </p:sp>
      <p:sp>
        <p:nvSpPr>
          <p:cNvPr id="162822" name="Rectangle 3"/>
          <p:cNvSpPr>
            <a:spLocks noGrp="1"/>
          </p:cNvSpPr>
          <p:nvPr>
            <p:ph type="body" sz="half" idx="4294967295"/>
          </p:nvPr>
        </p:nvSpPr>
        <p:spPr>
          <a:xfrm>
            <a:off x="457200" y="1143000"/>
            <a:ext cx="8534400" cy="5562600"/>
          </a:xfrm>
        </p:spPr>
        <p:txBody>
          <a:bodyPr/>
          <a:lstStyle/>
          <a:p>
            <a:endParaRPr lang="en-GB" sz="2000" dirty="0" smtClean="0"/>
          </a:p>
          <a:p>
            <a:r>
              <a:rPr lang="en-GB" sz="2000" dirty="0" smtClean="0"/>
              <a:t>Unit of measurement </a:t>
            </a:r>
          </a:p>
          <a:p>
            <a:pPr>
              <a:buFont typeface="Wingdings" pitchFamily="2" charset="2"/>
              <a:buNone/>
            </a:pPr>
            <a:endParaRPr lang="nl-NL" sz="2000" dirty="0" smtClean="0"/>
          </a:p>
          <a:p>
            <a:pPr>
              <a:buFont typeface="Wingdings" pitchFamily="2" charset="2"/>
              <a:buNone/>
            </a:pPr>
            <a:r>
              <a:rPr lang="nl-NL" sz="2000" dirty="0" smtClean="0"/>
              <a:t> </a:t>
            </a:r>
          </a:p>
          <a:p>
            <a:pPr>
              <a:buFont typeface="Wingdings" pitchFamily="2" charset="2"/>
              <a:buNone/>
            </a:pPr>
            <a:endParaRPr lang="en-GB" sz="2000" dirty="0" smtClean="0"/>
          </a:p>
          <a:p>
            <a:r>
              <a:rPr lang="en-GB" sz="2000" dirty="0" smtClean="0"/>
              <a:t>RPKM reflects the molar concentration of a transcript in the starting sample by normalizing for </a:t>
            </a:r>
          </a:p>
          <a:p>
            <a:pPr lvl="1"/>
            <a:r>
              <a:rPr lang="en-GB" sz="1800" dirty="0" smtClean="0"/>
              <a:t>RNA length </a:t>
            </a:r>
          </a:p>
          <a:p>
            <a:pPr lvl="1"/>
            <a:r>
              <a:rPr lang="en-GB" sz="1800" dirty="0" smtClean="0"/>
              <a:t>Total number of reads in the measurement </a:t>
            </a:r>
          </a:p>
          <a:p>
            <a:endParaRPr lang="en-GB" sz="2000" dirty="0" smtClean="0"/>
          </a:p>
          <a:p>
            <a:r>
              <a:rPr lang="en-GB" sz="2000" dirty="0" smtClean="0"/>
              <a:t>This facilitates comparison of transcript levels within and between samples </a:t>
            </a:r>
          </a:p>
          <a:p>
            <a:endParaRPr lang="en-GB" sz="2000" dirty="0" smtClean="0"/>
          </a:p>
        </p:txBody>
      </p:sp>
      <p:graphicFrame>
        <p:nvGraphicFramePr>
          <p:cNvPr id="162820" name="Object 4"/>
          <p:cNvGraphicFramePr>
            <a:graphicFrameLocks noGrp="1" noChangeAspect="1"/>
          </p:cNvGraphicFramePr>
          <p:nvPr>
            <p:ph sz="half" idx="4294967295"/>
          </p:nvPr>
        </p:nvGraphicFramePr>
        <p:xfrm>
          <a:off x="715963" y="2082800"/>
          <a:ext cx="7281862" cy="762000"/>
        </p:xfrm>
        <a:graphic>
          <a:graphicData uri="http://schemas.openxmlformats.org/presentationml/2006/ole">
            <mc:AlternateContent xmlns:mc="http://schemas.openxmlformats.org/markup-compatibility/2006">
              <mc:Choice xmlns:v="urn:schemas-microsoft-com:vml" Requires="v">
                <p:oleObj spid="_x0000_s265296" name="Equation" r:id="rId4" imgW="4368600" imgH="457200" progId="Equation.DSMT4">
                  <p:embed/>
                </p:oleObj>
              </mc:Choice>
              <mc:Fallback>
                <p:oleObj name="Equation" r:id="rId4" imgW="4368600" imgH="4572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5963" y="2082800"/>
                        <a:ext cx="7281862"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2823" name="Text Box 6"/>
          <p:cNvSpPr txBox="1">
            <a:spLocks noChangeArrowheads="1"/>
          </p:cNvSpPr>
          <p:nvPr/>
        </p:nvSpPr>
        <p:spPr bwMode="auto">
          <a:xfrm>
            <a:off x="5796475" y="6324600"/>
            <a:ext cx="3333670" cy="276999"/>
          </a:xfrm>
          <a:prstGeom prst="rect">
            <a:avLst/>
          </a:prstGeom>
          <a:noFill/>
          <a:ln w="9525" algn="ctr">
            <a:noFill/>
            <a:miter lim="800000"/>
            <a:headEnd/>
            <a:tailEnd/>
          </a:ln>
        </p:spPr>
        <p:txBody>
          <a:bodyPr wrap="none">
            <a:spAutoFit/>
          </a:bodyPr>
          <a:lstStyle/>
          <a:p>
            <a:r>
              <a:rPr lang="en-GB" sz="1200" dirty="0" err="1"/>
              <a:t>Mortazavi</a:t>
            </a:r>
            <a:r>
              <a:rPr lang="en-GB" sz="1200" dirty="0"/>
              <a:t> et </a:t>
            </a:r>
            <a:r>
              <a:rPr lang="en-GB" sz="1200" dirty="0" smtClean="0"/>
              <a:t>al., </a:t>
            </a:r>
            <a:r>
              <a:rPr lang="en-GB" sz="1200" dirty="0"/>
              <a:t>Nature Methods, </a:t>
            </a:r>
            <a:r>
              <a:rPr lang="en-GB" sz="1200" dirty="0" smtClean="0"/>
              <a:t>5(7):621 </a:t>
            </a:r>
            <a:r>
              <a:rPr lang="en-GB" sz="1200" dirty="0"/>
              <a:t>(2008) </a:t>
            </a:r>
          </a:p>
        </p:txBody>
      </p:sp>
    </p:spTree>
    <p:extLst>
      <p:ext uri="{BB962C8B-B14F-4D97-AF65-F5344CB8AC3E}">
        <p14:creationId xmlns:p14="http://schemas.microsoft.com/office/powerpoint/2010/main" val="25630674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31" name="Rectangle 2"/>
          <p:cNvSpPr>
            <a:spLocks noGrp="1"/>
          </p:cNvSpPr>
          <p:nvPr>
            <p:ph type="title" idx="4294967295"/>
          </p:nvPr>
        </p:nvSpPr>
        <p:spPr/>
        <p:txBody>
          <a:bodyPr/>
          <a:lstStyle/>
          <a:p>
            <a:r>
              <a:rPr lang="nl-NL" dirty="0" smtClean="0"/>
              <a:t>RPKM: </a:t>
            </a:r>
            <a:r>
              <a:rPr lang="nl-NL" dirty="0" err="1" smtClean="0"/>
              <a:t>Example</a:t>
            </a:r>
            <a:endParaRPr lang="en-GB" dirty="0" smtClean="0"/>
          </a:p>
        </p:txBody>
      </p:sp>
      <p:sp>
        <p:nvSpPr>
          <p:cNvPr id="257032" name="Rectangle 3"/>
          <p:cNvSpPr>
            <a:spLocks noGrp="1"/>
          </p:cNvSpPr>
          <p:nvPr>
            <p:ph type="body" sz="half" idx="4294967295"/>
          </p:nvPr>
        </p:nvSpPr>
        <p:spPr>
          <a:xfrm>
            <a:off x="457200" y="2514600"/>
            <a:ext cx="8382000" cy="3886200"/>
          </a:xfrm>
        </p:spPr>
        <p:txBody>
          <a:bodyPr/>
          <a:lstStyle/>
          <a:p>
            <a:r>
              <a:rPr lang="en-GB" sz="2000" dirty="0" smtClean="0"/>
              <a:t>Example 1: </a:t>
            </a:r>
          </a:p>
          <a:p>
            <a:pPr lvl="1"/>
            <a:r>
              <a:rPr lang="en-GB" sz="1800" dirty="0" smtClean="0"/>
              <a:t>2500 base transcript with 900 alignments in a sample of 10 million reads (out of which 8 million reads can be mapped): </a:t>
            </a:r>
          </a:p>
          <a:p>
            <a:endParaRPr lang="nl-NL" sz="2000" dirty="0" smtClean="0"/>
          </a:p>
          <a:p>
            <a:pPr>
              <a:buFont typeface="Wingdings" pitchFamily="2" charset="2"/>
              <a:buNone/>
            </a:pPr>
            <a:endParaRPr lang="en-GB" sz="2000" dirty="0" smtClean="0"/>
          </a:p>
          <a:p>
            <a:r>
              <a:rPr lang="en-GB" sz="2000" dirty="0" smtClean="0"/>
              <a:t>Example 2: </a:t>
            </a:r>
          </a:p>
          <a:p>
            <a:pPr lvl="1"/>
            <a:r>
              <a:rPr lang="en-GB" sz="1800" dirty="0" smtClean="0"/>
              <a:t>Given a 40M read measurement, how many reads would we expect for a 1 RPKM measurement for a 2kb transcript? </a:t>
            </a:r>
            <a:endParaRPr lang="en-GB" sz="2000" dirty="0" smtClean="0"/>
          </a:p>
          <a:p>
            <a:endParaRPr lang="en-GB" sz="2000" dirty="0" smtClean="0"/>
          </a:p>
        </p:txBody>
      </p:sp>
      <p:graphicFrame>
        <p:nvGraphicFramePr>
          <p:cNvPr id="257028" name="Object 4"/>
          <p:cNvGraphicFramePr>
            <a:graphicFrameLocks noGrp="1" noChangeAspect="1"/>
          </p:cNvGraphicFramePr>
          <p:nvPr>
            <p:ph sz="quarter" idx="4294967295"/>
          </p:nvPr>
        </p:nvGraphicFramePr>
        <p:xfrm>
          <a:off x="1292225" y="3606800"/>
          <a:ext cx="3051175" cy="625475"/>
        </p:xfrm>
        <a:graphic>
          <a:graphicData uri="http://schemas.openxmlformats.org/presentationml/2006/ole">
            <mc:AlternateContent xmlns:mc="http://schemas.openxmlformats.org/markup-compatibility/2006">
              <mc:Choice xmlns:v="urn:schemas-microsoft-com:vml" Requires="v">
                <p:oleObj spid="_x0000_s267500" name="Equation" r:id="rId4" imgW="2044440" imgH="419040" progId="Equation.DSMT4">
                  <p:embed/>
                </p:oleObj>
              </mc:Choice>
              <mc:Fallback>
                <p:oleObj name="Equation" r:id="rId4" imgW="2044440" imgH="41904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2225" y="3606800"/>
                        <a:ext cx="3051175" cy="625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7029" name="Object 5"/>
          <p:cNvGraphicFramePr>
            <a:graphicFrameLocks noChangeAspect="1"/>
          </p:cNvGraphicFramePr>
          <p:nvPr>
            <p:extLst>
              <p:ext uri="{D42A27DB-BD31-4B8C-83A1-F6EECF244321}">
                <p14:modId xmlns:p14="http://schemas.microsoft.com/office/powerpoint/2010/main" val="2921898791"/>
              </p:ext>
            </p:extLst>
          </p:nvPr>
        </p:nvGraphicFramePr>
        <p:xfrm>
          <a:off x="1289050" y="5257800"/>
          <a:ext cx="3968750" cy="665162"/>
        </p:xfrm>
        <a:graphic>
          <a:graphicData uri="http://schemas.openxmlformats.org/presentationml/2006/ole">
            <mc:AlternateContent xmlns:mc="http://schemas.openxmlformats.org/markup-compatibility/2006">
              <mc:Choice xmlns:v="urn:schemas-microsoft-com:vml" Requires="v">
                <p:oleObj spid="_x0000_s267501" name="Equation" r:id="rId6" imgW="2501640" imgH="419040" progId="Equation.DSMT4">
                  <p:embed/>
                </p:oleObj>
              </mc:Choice>
              <mc:Fallback>
                <p:oleObj name="Equation" r:id="rId6" imgW="2501640" imgH="41904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89050" y="5257800"/>
                        <a:ext cx="3968750" cy="665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7030" name="Object 6"/>
          <p:cNvGraphicFramePr>
            <a:graphicFrameLocks noGrp="1" noChangeAspect="1"/>
          </p:cNvGraphicFramePr>
          <p:nvPr>
            <p:ph sz="half" idx="4294967295"/>
          </p:nvPr>
        </p:nvGraphicFramePr>
        <p:xfrm>
          <a:off x="736600" y="1296988"/>
          <a:ext cx="7239000" cy="757237"/>
        </p:xfrm>
        <a:graphic>
          <a:graphicData uri="http://schemas.openxmlformats.org/presentationml/2006/ole">
            <mc:AlternateContent xmlns:mc="http://schemas.openxmlformats.org/markup-compatibility/2006">
              <mc:Choice xmlns:v="urn:schemas-microsoft-com:vml" Requires="v">
                <p:oleObj spid="_x0000_s267502" name="Equation" r:id="rId8" imgW="4368600" imgH="457200" progId="Equation.DSMT4">
                  <p:embed/>
                </p:oleObj>
              </mc:Choice>
              <mc:Fallback>
                <p:oleObj name="Equation" r:id="rId8" imgW="4368600" imgH="457200" progId="Equation.DSMT4">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6600" y="1296988"/>
                        <a:ext cx="7239000" cy="757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086240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49" name="Rectangle 2"/>
          <p:cNvSpPr>
            <a:spLocks noGrp="1"/>
          </p:cNvSpPr>
          <p:nvPr>
            <p:ph type="title" idx="4294967295"/>
          </p:nvPr>
        </p:nvSpPr>
        <p:spPr/>
        <p:txBody>
          <a:bodyPr/>
          <a:lstStyle/>
          <a:p>
            <a:r>
              <a:rPr lang="it-IT" smtClean="0"/>
              <a:t>FPKM: Fragments per K per M </a:t>
            </a:r>
            <a:endParaRPr lang="en-GB" smtClean="0"/>
          </a:p>
        </p:txBody>
      </p:sp>
      <p:sp>
        <p:nvSpPr>
          <p:cNvPr id="258050" name="Rectangle 3"/>
          <p:cNvSpPr>
            <a:spLocks noGrp="1"/>
          </p:cNvSpPr>
          <p:nvPr>
            <p:ph type="body" idx="4294967295"/>
          </p:nvPr>
        </p:nvSpPr>
        <p:spPr/>
        <p:txBody>
          <a:bodyPr/>
          <a:lstStyle/>
          <a:p>
            <a:endParaRPr lang="en-GB" b="1" smtClean="0"/>
          </a:p>
          <a:p>
            <a:pPr>
              <a:buFont typeface="Wingdings" pitchFamily="2" charset="2"/>
              <a:buNone/>
            </a:pPr>
            <a:r>
              <a:rPr lang="en-GB" i="1" smtClean="0"/>
              <a:t>Difference between FPKM and RPKM? </a:t>
            </a:r>
          </a:p>
          <a:p>
            <a:r>
              <a:rPr lang="en-GB" smtClean="0"/>
              <a:t>Paired-end RNA-Seq experiments produce two reads per fragment, but that doesn't necessarily mean that both reads will be mappable. For example, if the second read is of poor quality. </a:t>
            </a:r>
          </a:p>
          <a:p>
            <a:r>
              <a:rPr lang="en-GB" smtClean="0"/>
              <a:t>If we were to count reads rather than fragments, we might double-count some fragments but not others, leading to a skewed expression value. </a:t>
            </a:r>
          </a:p>
          <a:p>
            <a:r>
              <a:rPr lang="en-GB" smtClean="0"/>
              <a:t>Thus, FPKM is calculated by counting fragments, not reads. </a:t>
            </a:r>
          </a:p>
          <a:p>
            <a:endParaRPr lang="en-GB" smtClean="0"/>
          </a:p>
        </p:txBody>
      </p:sp>
      <p:sp>
        <p:nvSpPr>
          <p:cNvPr id="258051" name="Rectangle 4"/>
          <p:cNvSpPr>
            <a:spLocks noChangeArrowheads="1"/>
          </p:cNvSpPr>
          <p:nvPr/>
        </p:nvSpPr>
        <p:spPr bwMode="auto">
          <a:xfrm>
            <a:off x="5257800" y="6435528"/>
            <a:ext cx="4953000" cy="276999"/>
          </a:xfrm>
          <a:prstGeom prst="rect">
            <a:avLst/>
          </a:prstGeom>
          <a:noFill/>
          <a:ln w="9525" algn="ctr">
            <a:noFill/>
            <a:miter lim="800000"/>
            <a:headEnd/>
            <a:tailEnd/>
          </a:ln>
        </p:spPr>
        <p:txBody>
          <a:bodyPr>
            <a:spAutoFit/>
          </a:bodyPr>
          <a:lstStyle/>
          <a:p>
            <a:r>
              <a:rPr lang="en-GB" sz="1200" dirty="0" err="1"/>
              <a:t>Trapnell</a:t>
            </a:r>
            <a:r>
              <a:rPr lang="en-GB" sz="1200" dirty="0"/>
              <a:t> et </a:t>
            </a:r>
            <a:r>
              <a:rPr lang="en-GB" sz="1200" dirty="0" smtClean="0"/>
              <a:t>al., </a:t>
            </a:r>
            <a:r>
              <a:rPr lang="en-GB" sz="1200" dirty="0"/>
              <a:t>Nature Biotechnology, </a:t>
            </a:r>
            <a:r>
              <a:rPr lang="en-GB" sz="1200" dirty="0" smtClean="0"/>
              <a:t>28(5):511 </a:t>
            </a:r>
            <a:r>
              <a:rPr lang="en-GB" sz="1200" dirty="0"/>
              <a:t>(2010)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3" name="Rectangle 2"/>
          <p:cNvSpPr>
            <a:spLocks noGrp="1"/>
          </p:cNvSpPr>
          <p:nvPr>
            <p:ph type="title" idx="4294967295"/>
          </p:nvPr>
        </p:nvSpPr>
        <p:spPr/>
        <p:txBody>
          <a:bodyPr/>
          <a:lstStyle/>
          <a:p>
            <a:r>
              <a:rPr lang="nl-NL" smtClean="0"/>
              <a:t>Normalization: between samples</a:t>
            </a:r>
            <a:endParaRPr lang="en-GB" smtClean="0"/>
          </a:p>
        </p:txBody>
      </p:sp>
      <p:sp>
        <p:nvSpPr>
          <p:cNvPr id="259074" name="Rectangle 3"/>
          <p:cNvSpPr>
            <a:spLocks noGrp="1"/>
          </p:cNvSpPr>
          <p:nvPr>
            <p:ph type="body" idx="4294967295"/>
          </p:nvPr>
        </p:nvSpPr>
        <p:spPr>
          <a:xfrm>
            <a:off x="457200" y="1143000"/>
            <a:ext cx="8229600" cy="4114800"/>
          </a:xfrm>
        </p:spPr>
        <p:txBody>
          <a:bodyPr/>
          <a:lstStyle/>
          <a:p>
            <a:r>
              <a:rPr lang="nl-NL" dirty="0" smtClean="0"/>
              <a:t>Differential gene expression – </a:t>
            </a:r>
            <a:r>
              <a:rPr lang="nl-NL" dirty="0" err="1" smtClean="0"/>
              <a:t>same</a:t>
            </a:r>
            <a:r>
              <a:rPr lang="nl-NL" dirty="0" smtClean="0"/>
              <a:t> gene </a:t>
            </a:r>
            <a:r>
              <a:rPr lang="nl-NL" i="1" dirty="0" err="1" smtClean="0"/>
              <a:t>between</a:t>
            </a:r>
            <a:r>
              <a:rPr lang="nl-NL" i="1" dirty="0" smtClean="0"/>
              <a:t> </a:t>
            </a:r>
            <a:r>
              <a:rPr lang="nl-NL" dirty="0" smtClean="0"/>
              <a:t>samples</a:t>
            </a:r>
          </a:p>
          <a:p>
            <a:pPr lvl="1"/>
            <a:r>
              <a:rPr lang="en-GB" dirty="0"/>
              <a:t>T</a:t>
            </a:r>
            <a:r>
              <a:rPr lang="en-GB" dirty="0" smtClean="0"/>
              <a:t>echnical biases (gene length and nucleotide composition) are </a:t>
            </a:r>
            <a:r>
              <a:rPr lang="en-GB" dirty="0" err="1" smtClean="0"/>
              <a:t>canceled</a:t>
            </a:r>
            <a:r>
              <a:rPr lang="en-GB" dirty="0" smtClean="0"/>
              <a:t> out</a:t>
            </a:r>
          </a:p>
          <a:p>
            <a:pPr lvl="1"/>
            <a:r>
              <a:rPr lang="en-GB" dirty="0"/>
              <a:t>B</a:t>
            </a:r>
            <a:r>
              <a:rPr lang="en-GB" dirty="0" smtClean="0"/>
              <a:t>etween-sample normalization is still essential for comparing counts from different libraries relative to each other.</a:t>
            </a:r>
          </a:p>
          <a:p>
            <a:r>
              <a:rPr lang="en-GB" dirty="0" smtClean="0"/>
              <a:t>Simplest and commonly used normalization</a:t>
            </a:r>
          </a:p>
          <a:p>
            <a:pPr lvl="1"/>
            <a:r>
              <a:rPr lang="en-GB" dirty="0" smtClean="0"/>
              <a:t> Scale by the total number of reads in the library </a:t>
            </a:r>
          </a:p>
          <a:p>
            <a:r>
              <a:rPr lang="nl-NL" dirty="0" err="1" smtClean="0"/>
              <a:t>Problem</a:t>
            </a:r>
            <a:r>
              <a:rPr lang="nl-NL" dirty="0" smtClean="0"/>
              <a:t> </a:t>
            </a:r>
            <a:r>
              <a:rPr lang="nl-NL" dirty="0" err="1" smtClean="0"/>
              <a:t>if</a:t>
            </a:r>
            <a:r>
              <a:rPr lang="nl-NL" dirty="0" smtClean="0"/>
              <a:t> samples have a </a:t>
            </a:r>
            <a:r>
              <a:rPr lang="nl-NL" dirty="0" err="1" smtClean="0"/>
              <a:t>very</a:t>
            </a:r>
            <a:r>
              <a:rPr lang="nl-NL" dirty="0" smtClean="0"/>
              <a:t> different “</a:t>
            </a:r>
            <a:r>
              <a:rPr lang="nl-NL" dirty="0" err="1" smtClean="0"/>
              <a:t>composition</a:t>
            </a:r>
            <a:r>
              <a:rPr lang="nl-NL" dirty="0" smtClean="0"/>
              <a:t>”</a:t>
            </a:r>
          </a:p>
          <a:p>
            <a:pPr lvl="1"/>
            <a:r>
              <a:rPr lang="nl-NL" dirty="0" err="1" smtClean="0"/>
              <a:t>Highly</a:t>
            </a:r>
            <a:r>
              <a:rPr lang="nl-NL" dirty="0" smtClean="0"/>
              <a:t> </a:t>
            </a:r>
            <a:r>
              <a:rPr lang="nl-NL" dirty="0" err="1" smtClean="0"/>
              <a:t>expressed</a:t>
            </a:r>
            <a:r>
              <a:rPr lang="nl-NL" dirty="0" smtClean="0"/>
              <a:t> </a:t>
            </a:r>
            <a:r>
              <a:rPr lang="nl-NL" dirty="0" err="1" smtClean="0"/>
              <a:t>genes</a:t>
            </a:r>
            <a:r>
              <a:rPr lang="nl-NL" dirty="0" smtClean="0"/>
              <a:t> present in </a:t>
            </a:r>
            <a:r>
              <a:rPr lang="nl-NL" dirty="0" err="1" smtClean="0"/>
              <a:t>only</a:t>
            </a:r>
            <a:r>
              <a:rPr lang="nl-NL" dirty="0" smtClean="0"/>
              <a:t> </a:t>
            </a:r>
            <a:r>
              <a:rPr lang="nl-NL" dirty="0" err="1" smtClean="0"/>
              <a:t>one</a:t>
            </a:r>
            <a:r>
              <a:rPr lang="nl-NL" dirty="0" smtClean="0"/>
              <a:t> </a:t>
            </a:r>
            <a:r>
              <a:rPr lang="nl-NL" dirty="0" err="1" smtClean="0"/>
              <a:t>condition</a:t>
            </a:r>
            <a:r>
              <a:rPr lang="nl-NL" dirty="0" smtClean="0"/>
              <a:t> lead </a:t>
            </a:r>
            <a:r>
              <a:rPr lang="nl-NL" dirty="0" err="1" smtClean="0"/>
              <a:t>to</a:t>
            </a:r>
            <a:r>
              <a:rPr lang="nl-NL" dirty="0" smtClean="0"/>
              <a:t> “</a:t>
            </a:r>
            <a:r>
              <a:rPr lang="nl-NL" dirty="0" err="1" smtClean="0"/>
              <a:t>undersampling</a:t>
            </a:r>
            <a:r>
              <a:rPr lang="nl-NL" dirty="0" smtClean="0"/>
              <a:t>” </a:t>
            </a:r>
            <a:r>
              <a:rPr lang="nl-NL" dirty="0" err="1" smtClean="0"/>
              <a:t>for</a:t>
            </a:r>
            <a:r>
              <a:rPr lang="nl-NL" dirty="0" smtClean="0"/>
              <a:t> the </a:t>
            </a:r>
            <a:r>
              <a:rPr lang="nl-NL" dirty="0" err="1" smtClean="0"/>
              <a:t>remaining</a:t>
            </a:r>
            <a:r>
              <a:rPr lang="nl-NL" dirty="0" smtClean="0"/>
              <a:t> </a:t>
            </a:r>
            <a:r>
              <a:rPr lang="nl-NL" dirty="0" err="1" smtClean="0"/>
              <a:t>genes</a:t>
            </a:r>
            <a:endParaRPr lang="en-GB" dirty="0" smtClean="0"/>
          </a:p>
        </p:txBody>
      </p:sp>
    </p:spTree>
    <p:extLst>
      <p:ext uri="{BB962C8B-B14F-4D97-AF65-F5344CB8AC3E}">
        <p14:creationId xmlns:p14="http://schemas.microsoft.com/office/powerpoint/2010/main" val="40486863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Thought experiment (I)</a:t>
            </a:r>
            <a:endParaRPr lang="en-US" dirty="0"/>
          </a:p>
        </p:txBody>
      </p:sp>
      <p:sp>
        <p:nvSpPr>
          <p:cNvPr id="3" name="Content Placeholder 2"/>
          <p:cNvSpPr>
            <a:spLocks noGrp="1"/>
          </p:cNvSpPr>
          <p:nvPr>
            <p:ph idx="1"/>
          </p:nvPr>
        </p:nvSpPr>
        <p:spPr>
          <a:xfrm>
            <a:off x="453754" y="913575"/>
            <a:ext cx="8229600" cy="5562600"/>
          </a:xfrm>
        </p:spPr>
        <p:txBody>
          <a:bodyPr/>
          <a:lstStyle/>
          <a:p>
            <a:pPr marL="0" indent="0">
              <a:buNone/>
            </a:pPr>
            <a:r>
              <a:rPr lang="en-US" sz="2000" dirty="0" smtClean="0"/>
              <a:t>Suppose </a:t>
            </a:r>
          </a:p>
          <a:p>
            <a:pPr lvl="1"/>
            <a:r>
              <a:rPr lang="en-US" dirty="0" smtClean="0"/>
              <a:t>Two RNA populations (samples): A and B</a:t>
            </a:r>
          </a:p>
          <a:p>
            <a:pPr lvl="1"/>
            <a:r>
              <a:rPr lang="en-US" dirty="0" smtClean="0"/>
              <a:t>The same three genes expressed in both samples</a:t>
            </a:r>
          </a:p>
          <a:p>
            <a:pPr lvl="1"/>
            <a:r>
              <a:rPr lang="en-US" dirty="0" smtClean="0"/>
              <a:t>Numbers indicate number of transcripts / cell</a:t>
            </a:r>
            <a:endParaRPr lang="en-US" dirty="0"/>
          </a:p>
        </p:txBody>
      </p:sp>
      <p:cxnSp>
        <p:nvCxnSpPr>
          <p:cNvPr id="23" name="Straight Connector 22"/>
          <p:cNvCxnSpPr/>
          <p:nvPr/>
        </p:nvCxnSpPr>
        <p:spPr>
          <a:xfrm>
            <a:off x="969423" y="4844534"/>
            <a:ext cx="2743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1205739" y="4424952"/>
            <a:ext cx="68483" cy="41958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540923" y="4082534"/>
            <a:ext cx="76200" cy="76200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883823" y="3549134"/>
            <a:ext cx="76200" cy="1295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p:nvPr/>
        </p:nvCxnSpPr>
        <p:spPr>
          <a:xfrm>
            <a:off x="5160423" y="4826207"/>
            <a:ext cx="2743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617123" y="4996934"/>
            <a:ext cx="1285929" cy="369332"/>
          </a:xfrm>
          <a:prstGeom prst="rect">
            <a:avLst/>
          </a:prstGeom>
          <a:noFill/>
        </p:spPr>
        <p:txBody>
          <a:bodyPr wrap="none" rtlCol="0">
            <a:spAutoFit/>
          </a:bodyPr>
          <a:lstStyle/>
          <a:p>
            <a:r>
              <a:rPr lang="en-US" dirty="0" smtClean="0"/>
              <a:t>Condition A</a:t>
            </a:r>
            <a:endParaRPr lang="en-US" dirty="0"/>
          </a:p>
        </p:txBody>
      </p:sp>
      <p:sp>
        <p:nvSpPr>
          <p:cNvPr id="32" name="TextBox 31"/>
          <p:cNvSpPr txBox="1"/>
          <p:nvPr/>
        </p:nvSpPr>
        <p:spPr>
          <a:xfrm>
            <a:off x="5808123" y="4996934"/>
            <a:ext cx="1285929" cy="369332"/>
          </a:xfrm>
          <a:prstGeom prst="rect">
            <a:avLst/>
          </a:prstGeom>
          <a:noFill/>
        </p:spPr>
        <p:txBody>
          <a:bodyPr wrap="none" rtlCol="0">
            <a:spAutoFit/>
          </a:bodyPr>
          <a:lstStyle/>
          <a:p>
            <a:r>
              <a:rPr lang="en-US" dirty="0" smtClean="0"/>
              <a:t>Condition B</a:t>
            </a:r>
            <a:endParaRPr lang="en-US" dirty="0"/>
          </a:p>
        </p:txBody>
      </p:sp>
      <p:sp>
        <p:nvSpPr>
          <p:cNvPr id="33" name="TextBox 32"/>
          <p:cNvSpPr txBox="1"/>
          <p:nvPr/>
        </p:nvSpPr>
        <p:spPr>
          <a:xfrm>
            <a:off x="996387" y="4075875"/>
            <a:ext cx="418704" cy="369332"/>
          </a:xfrm>
          <a:prstGeom prst="rect">
            <a:avLst/>
          </a:prstGeom>
          <a:noFill/>
        </p:spPr>
        <p:txBody>
          <a:bodyPr wrap="none" rtlCol="0">
            <a:spAutoFit/>
          </a:bodyPr>
          <a:lstStyle/>
          <a:p>
            <a:r>
              <a:rPr lang="en-US" dirty="0" smtClean="0"/>
              <a:t>50</a:t>
            </a:r>
            <a:endParaRPr lang="en-US" dirty="0"/>
          </a:p>
        </p:txBody>
      </p:sp>
      <p:sp>
        <p:nvSpPr>
          <p:cNvPr id="34" name="TextBox 33"/>
          <p:cNvSpPr txBox="1"/>
          <p:nvPr/>
        </p:nvSpPr>
        <p:spPr>
          <a:xfrm>
            <a:off x="1297373" y="3694875"/>
            <a:ext cx="535724" cy="369332"/>
          </a:xfrm>
          <a:prstGeom prst="rect">
            <a:avLst/>
          </a:prstGeom>
          <a:noFill/>
        </p:spPr>
        <p:txBody>
          <a:bodyPr wrap="none" rtlCol="0">
            <a:spAutoFit/>
          </a:bodyPr>
          <a:lstStyle/>
          <a:p>
            <a:r>
              <a:rPr lang="en-US" dirty="0" smtClean="0"/>
              <a:t>100</a:t>
            </a:r>
            <a:endParaRPr lang="en-US" dirty="0"/>
          </a:p>
        </p:txBody>
      </p:sp>
      <p:sp>
        <p:nvSpPr>
          <p:cNvPr id="35" name="TextBox 34"/>
          <p:cNvSpPr txBox="1"/>
          <p:nvPr/>
        </p:nvSpPr>
        <p:spPr>
          <a:xfrm>
            <a:off x="1674471" y="3190412"/>
            <a:ext cx="535724" cy="369332"/>
          </a:xfrm>
          <a:prstGeom prst="rect">
            <a:avLst/>
          </a:prstGeom>
          <a:noFill/>
        </p:spPr>
        <p:txBody>
          <a:bodyPr wrap="none" rtlCol="0">
            <a:spAutoFit/>
          </a:bodyPr>
          <a:lstStyle/>
          <a:p>
            <a:r>
              <a:rPr lang="en-US" dirty="0" smtClean="0"/>
              <a:t>150</a:t>
            </a:r>
            <a:endParaRPr lang="en-US" dirty="0"/>
          </a:p>
        </p:txBody>
      </p:sp>
      <p:sp>
        <p:nvSpPr>
          <p:cNvPr id="36" name="Rectangle 35"/>
          <p:cNvSpPr/>
          <p:nvPr/>
        </p:nvSpPr>
        <p:spPr>
          <a:xfrm>
            <a:off x="5362059" y="4403296"/>
            <a:ext cx="68483" cy="41958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5697243" y="4060878"/>
            <a:ext cx="76200" cy="76200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6040143" y="3527478"/>
            <a:ext cx="76200" cy="1295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5152707" y="4054219"/>
            <a:ext cx="418704" cy="369332"/>
          </a:xfrm>
          <a:prstGeom prst="rect">
            <a:avLst/>
          </a:prstGeom>
          <a:noFill/>
        </p:spPr>
        <p:txBody>
          <a:bodyPr wrap="none" rtlCol="0">
            <a:spAutoFit/>
          </a:bodyPr>
          <a:lstStyle/>
          <a:p>
            <a:r>
              <a:rPr lang="en-US" dirty="0" smtClean="0"/>
              <a:t>50</a:t>
            </a:r>
            <a:endParaRPr lang="en-US" dirty="0"/>
          </a:p>
        </p:txBody>
      </p:sp>
      <p:sp>
        <p:nvSpPr>
          <p:cNvPr id="40" name="TextBox 39"/>
          <p:cNvSpPr txBox="1"/>
          <p:nvPr/>
        </p:nvSpPr>
        <p:spPr>
          <a:xfrm>
            <a:off x="5453693" y="3673219"/>
            <a:ext cx="535724" cy="369332"/>
          </a:xfrm>
          <a:prstGeom prst="rect">
            <a:avLst/>
          </a:prstGeom>
          <a:noFill/>
        </p:spPr>
        <p:txBody>
          <a:bodyPr wrap="none" rtlCol="0">
            <a:spAutoFit/>
          </a:bodyPr>
          <a:lstStyle/>
          <a:p>
            <a:r>
              <a:rPr lang="en-US" dirty="0" smtClean="0"/>
              <a:t>100</a:t>
            </a:r>
            <a:endParaRPr lang="en-US" dirty="0"/>
          </a:p>
        </p:txBody>
      </p:sp>
      <p:sp>
        <p:nvSpPr>
          <p:cNvPr id="41" name="TextBox 40"/>
          <p:cNvSpPr txBox="1"/>
          <p:nvPr/>
        </p:nvSpPr>
        <p:spPr>
          <a:xfrm>
            <a:off x="5830791" y="3168756"/>
            <a:ext cx="535724" cy="369332"/>
          </a:xfrm>
          <a:prstGeom prst="rect">
            <a:avLst/>
          </a:prstGeom>
          <a:noFill/>
        </p:spPr>
        <p:txBody>
          <a:bodyPr wrap="none" rtlCol="0">
            <a:spAutoFit/>
          </a:bodyPr>
          <a:lstStyle/>
          <a:p>
            <a:r>
              <a:rPr lang="en-US" dirty="0" smtClean="0"/>
              <a:t>150</a:t>
            </a:r>
            <a:endParaRPr lang="en-US" dirty="0"/>
          </a:p>
        </p:txBody>
      </p:sp>
      <p:sp>
        <p:nvSpPr>
          <p:cNvPr id="42" name="TextBox 41"/>
          <p:cNvSpPr txBox="1"/>
          <p:nvPr/>
        </p:nvSpPr>
        <p:spPr>
          <a:xfrm>
            <a:off x="838200" y="5334000"/>
            <a:ext cx="4011932" cy="369332"/>
          </a:xfrm>
          <a:prstGeom prst="rect">
            <a:avLst/>
          </a:prstGeom>
          <a:noFill/>
        </p:spPr>
        <p:txBody>
          <a:bodyPr wrap="none" rtlCol="0">
            <a:spAutoFit/>
          </a:bodyPr>
          <a:lstStyle/>
          <a:p>
            <a:r>
              <a:rPr lang="en-US" dirty="0" smtClean="0">
                <a:solidFill>
                  <a:srgbClr val="FF0000"/>
                </a:solidFill>
              </a:rPr>
              <a:t>No differential expression of these genes</a:t>
            </a:r>
            <a:endParaRPr lang="en-US" dirty="0">
              <a:solidFill>
                <a:srgbClr val="FF0000"/>
              </a:solidFill>
            </a:endParaRPr>
          </a:p>
        </p:txBody>
      </p:sp>
    </p:spTree>
    <p:extLst>
      <p:ext uri="{BB962C8B-B14F-4D97-AF65-F5344CB8AC3E}">
        <p14:creationId xmlns:p14="http://schemas.microsoft.com/office/powerpoint/2010/main" val="1902452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RNA-Seq</a:t>
            </a:r>
            <a:r>
              <a:rPr lang="nl-NL" dirty="0" smtClean="0"/>
              <a:t>: </a:t>
            </a:r>
            <a:r>
              <a:rPr lang="nl-NL" dirty="0" err="1" smtClean="0"/>
              <a:t>why</a:t>
            </a:r>
            <a:r>
              <a:rPr lang="nl-NL" dirty="0" smtClean="0"/>
              <a:t>?</a:t>
            </a:r>
            <a:endParaRPr lang="en-GB" dirty="0"/>
          </a:p>
        </p:txBody>
      </p:sp>
      <p:sp>
        <p:nvSpPr>
          <p:cNvPr id="3" name="Content Placeholder 2"/>
          <p:cNvSpPr>
            <a:spLocks noGrp="1"/>
          </p:cNvSpPr>
          <p:nvPr>
            <p:ph idx="1"/>
          </p:nvPr>
        </p:nvSpPr>
        <p:spPr/>
        <p:txBody>
          <a:bodyPr/>
          <a:lstStyle/>
          <a:p>
            <a:r>
              <a:rPr lang="en-GB" dirty="0" smtClean="0"/>
              <a:t>Functional questions:</a:t>
            </a:r>
          </a:p>
          <a:p>
            <a:pPr lvl="1"/>
            <a:r>
              <a:rPr lang="en-GB" dirty="0"/>
              <a:t>W</a:t>
            </a:r>
            <a:r>
              <a:rPr lang="en-GB" dirty="0" smtClean="0"/>
              <a:t>hich </a:t>
            </a:r>
            <a:r>
              <a:rPr lang="en-GB" dirty="0"/>
              <a:t>RNA is </a:t>
            </a:r>
            <a:r>
              <a:rPr lang="en-GB" dirty="0" smtClean="0"/>
              <a:t>expressed?</a:t>
            </a:r>
          </a:p>
          <a:p>
            <a:pPr lvl="1"/>
            <a:endParaRPr lang="en-GB" dirty="0"/>
          </a:p>
          <a:p>
            <a:r>
              <a:rPr lang="en-GB" dirty="0" smtClean="0"/>
              <a:t>Differential expression</a:t>
            </a:r>
          </a:p>
          <a:p>
            <a:pPr lvl="1"/>
            <a:r>
              <a:rPr lang="nl-NL" dirty="0" smtClean="0"/>
              <a:t>Different patient </a:t>
            </a:r>
            <a:r>
              <a:rPr lang="nl-NL" dirty="0" err="1" smtClean="0"/>
              <a:t>groups</a:t>
            </a:r>
            <a:endParaRPr lang="en-GB" dirty="0"/>
          </a:p>
          <a:p>
            <a:pPr lvl="1"/>
            <a:r>
              <a:rPr lang="en-GB" dirty="0"/>
              <a:t>D</a:t>
            </a:r>
            <a:r>
              <a:rPr lang="en-GB" dirty="0" smtClean="0"/>
              <a:t>ifferent </a:t>
            </a:r>
            <a:r>
              <a:rPr lang="en-GB" dirty="0"/>
              <a:t>treatments (drugs on </a:t>
            </a:r>
            <a:r>
              <a:rPr lang="en-GB" dirty="0" smtClean="0"/>
              <a:t>cell lines)</a:t>
            </a:r>
          </a:p>
          <a:p>
            <a:pPr marL="457200" lvl="1" indent="0">
              <a:buNone/>
            </a:pPr>
            <a:endParaRPr lang="en-GB" dirty="0"/>
          </a:p>
          <a:p>
            <a:r>
              <a:rPr lang="en-GB" dirty="0" smtClean="0"/>
              <a:t>Observe </a:t>
            </a:r>
            <a:r>
              <a:rPr lang="en-GB" dirty="0"/>
              <a:t>RNA specific features:</a:t>
            </a:r>
          </a:p>
          <a:p>
            <a:pPr lvl="1"/>
            <a:r>
              <a:rPr lang="en-GB" dirty="0" smtClean="0"/>
              <a:t>Alternative </a:t>
            </a:r>
            <a:r>
              <a:rPr lang="en-GB" dirty="0"/>
              <a:t>isoforms</a:t>
            </a:r>
          </a:p>
          <a:p>
            <a:pPr lvl="1"/>
            <a:r>
              <a:rPr lang="en-GB" dirty="0"/>
              <a:t>F</a:t>
            </a:r>
            <a:r>
              <a:rPr lang="en-GB" dirty="0" smtClean="0"/>
              <a:t>usion </a:t>
            </a:r>
            <a:r>
              <a:rPr lang="en-GB" dirty="0"/>
              <a:t>transcripts</a:t>
            </a:r>
          </a:p>
          <a:p>
            <a:pPr lvl="1"/>
            <a:r>
              <a:rPr lang="en-GB" dirty="0" smtClean="0"/>
              <a:t>RNA </a:t>
            </a:r>
            <a:r>
              <a:rPr lang="en-GB" dirty="0"/>
              <a:t>editing</a:t>
            </a:r>
          </a:p>
        </p:txBody>
      </p:sp>
    </p:spTree>
    <p:extLst>
      <p:ext uri="{BB962C8B-B14F-4D97-AF65-F5344CB8AC3E}">
        <p14:creationId xmlns:p14="http://schemas.microsoft.com/office/powerpoint/2010/main" val="24017707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Thought experiment (II)</a:t>
            </a:r>
            <a:endParaRPr lang="en-US" dirty="0"/>
          </a:p>
        </p:txBody>
      </p:sp>
      <p:sp>
        <p:nvSpPr>
          <p:cNvPr id="3" name="Content Placeholder 2"/>
          <p:cNvSpPr>
            <a:spLocks noGrp="1"/>
          </p:cNvSpPr>
          <p:nvPr>
            <p:ph idx="1"/>
          </p:nvPr>
        </p:nvSpPr>
        <p:spPr>
          <a:xfrm>
            <a:off x="453754" y="913575"/>
            <a:ext cx="8229600" cy="5562600"/>
          </a:xfrm>
        </p:spPr>
        <p:txBody>
          <a:bodyPr/>
          <a:lstStyle/>
          <a:p>
            <a:pPr marL="0" indent="0">
              <a:buNone/>
            </a:pPr>
            <a:r>
              <a:rPr lang="en-US" sz="2000" dirty="0" smtClean="0"/>
              <a:t>Suppose </a:t>
            </a:r>
          </a:p>
          <a:p>
            <a:pPr lvl="1"/>
            <a:r>
              <a:rPr lang="en-US" dirty="0" smtClean="0"/>
              <a:t>Two RNA populations (samples): A and B</a:t>
            </a:r>
          </a:p>
          <a:p>
            <a:pPr lvl="1"/>
            <a:r>
              <a:rPr lang="en-US" dirty="0" smtClean="0"/>
              <a:t>The same 3 genes expressed in both samples</a:t>
            </a:r>
          </a:p>
          <a:p>
            <a:pPr lvl="1"/>
            <a:r>
              <a:rPr lang="en-US" dirty="0" smtClean="0"/>
              <a:t>Numbers indicate number of </a:t>
            </a:r>
            <a:r>
              <a:rPr lang="en-US" dirty="0" smtClean="0">
                <a:solidFill>
                  <a:srgbClr val="FF0000"/>
                </a:solidFill>
              </a:rPr>
              <a:t>transcripts / cell</a:t>
            </a:r>
          </a:p>
          <a:p>
            <a:pPr lvl="1"/>
            <a:r>
              <a:rPr lang="en-US" dirty="0" smtClean="0">
                <a:solidFill>
                  <a:srgbClr val="7030A0"/>
                </a:solidFill>
              </a:rPr>
              <a:t>Now condition A has 3 additional genes not in B with equal number and expression</a:t>
            </a:r>
            <a:endParaRPr lang="en-US" dirty="0">
              <a:solidFill>
                <a:srgbClr val="7030A0"/>
              </a:solidFill>
            </a:endParaRPr>
          </a:p>
        </p:txBody>
      </p:sp>
      <p:cxnSp>
        <p:nvCxnSpPr>
          <p:cNvPr id="23" name="Straight Connector 22"/>
          <p:cNvCxnSpPr/>
          <p:nvPr/>
        </p:nvCxnSpPr>
        <p:spPr>
          <a:xfrm>
            <a:off x="969423" y="4844534"/>
            <a:ext cx="2743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1205739" y="4424952"/>
            <a:ext cx="68483" cy="41958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540923" y="4082534"/>
            <a:ext cx="76200" cy="76200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883823" y="3549134"/>
            <a:ext cx="76200" cy="1295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p:nvPr/>
        </p:nvCxnSpPr>
        <p:spPr>
          <a:xfrm>
            <a:off x="5160423" y="4826207"/>
            <a:ext cx="2743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617123" y="4996934"/>
            <a:ext cx="1285929" cy="369332"/>
          </a:xfrm>
          <a:prstGeom prst="rect">
            <a:avLst/>
          </a:prstGeom>
          <a:noFill/>
        </p:spPr>
        <p:txBody>
          <a:bodyPr wrap="none" rtlCol="0">
            <a:spAutoFit/>
          </a:bodyPr>
          <a:lstStyle/>
          <a:p>
            <a:r>
              <a:rPr lang="en-US" dirty="0" smtClean="0"/>
              <a:t>Condition A</a:t>
            </a:r>
            <a:endParaRPr lang="en-US" dirty="0"/>
          </a:p>
        </p:txBody>
      </p:sp>
      <p:sp>
        <p:nvSpPr>
          <p:cNvPr id="32" name="TextBox 31"/>
          <p:cNvSpPr txBox="1"/>
          <p:nvPr/>
        </p:nvSpPr>
        <p:spPr>
          <a:xfrm>
            <a:off x="5808123" y="4996934"/>
            <a:ext cx="1285929" cy="369332"/>
          </a:xfrm>
          <a:prstGeom prst="rect">
            <a:avLst/>
          </a:prstGeom>
          <a:noFill/>
        </p:spPr>
        <p:txBody>
          <a:bodyPr wrap="none" rtlCol="0">
            <a:spAutoFit/>
          </a:bodyPr>
          <a:lstStyle/>
          <a:p>
            <a:r>
              <a:rPr lang="en-US" dirty="0" smtClean="0"/>
              <a:t>Condition B</a:t>
            </a:r>
            <a:endParaRPr lang="en-US" dirty="0"/>
          </a:p>
        </p:txBody>
      </p:sp>
      <p:sp>
        <p:nvSpPr>
          <p:cNvPr id="33" name="TextBox 32"/>
          <p:cNvSpPr txBox="1"/>
          <p:nvPr/>
        </p:nvSpPr>
        <p:spPr>
          <a:xfrm>
            <a:off x="996387" y="4075875"/>
            <a:ext cx="418704" cy="369332"/>
          </a:xfrm>
          <a:prstGeom prst="rect">
            <a:avLst/>
          </a:prstGeom>
          <a:noFill/>
        </p:spPr>
        <p:txBody>
          <a:bodyPr wrap="none" rtlCol="0">
            <a:spAutoFit/>
          </a:bodyPr>
          <a:lstStyle/>
          <a:p>
            <a:r>
              <a:rPr lang="en-US" dirty="0" smtClean="0"/>
              <a:t>50</a:t>
            </a:r>
            <a:endParaRPr lang="en-US" dirty="0"/>
          </a:p>
        </p:txBody>
      </p:sp>
      <p:sp>
        <p:nvSpPr>
          <p:cNvPr id="34" name="TextBox 33"/>
          <p:cNvSpPr txBox="1"/>
          <p:nvPr/>
        </p:nvSpPr>
        <p:spPr>
          <a:xfrm>
            <a:off x="1297373" y="3694875"/>
            <a:ext cx="535724" cy="369332"/>
          </a:xfrm>
          <a:prstGeom prst="rect">
            <a:avLst/>
          </a:prstGeom>
          <a:noFill/>
        </p:spPr>
        <p:txBody>
          <a:bodyPr wrap="none" rtlCol="0">
            <a:spAutoFit/>
          </a:bodyPr>
          <a:lstStyle/>
          <a:p>
            <a:r>
              <a:rPr lang="en-US" dirty="0" smtClean="0"/>
              <a:t>100</a:t>
            </a:r>
            <a:endParaRPr lang="en-US" dirty="0"/>
          </a:p>
        </p:txBody>
      </p:sp>
      <p:sp>
        <p:nvSpPr>
          <p:cNvPr id="35" name="TextBox 34"/>
          <p:cNvSpPr txBox="1"/>
          <p:nvPr/>
        </p:nvSpPr>
        <p:spPr>
          <a:xfrm>
            <a:off x="1674471" y="3190412"/>
            <a:ext cx="535724" cy="369332"/>
          </a:xfrm>
          <a:prstGeom prst="rect">
            <a:avLst/>
          </a:prstGeom>
          <a:noFill/>
        </p:spPr>
        <p:txBody>
          <a:bodyPr wrap="none" rtlCol="0">
            <a:spAutoFit/>
          </a:bodyPr>
          <a:lstStyle/>
          <a:p>
            <a:r>
              <a:rPr lang="en-US" dirty="0" smtClean="0"/>
              <a:t>150</a:t>
            </a:r>
            <a:endParaRPr lang="en-US" dirty="0"/>
          </a:p>
        </p:txBody>
      </p:sp>
      <p:sp>
        <p:nvSpPr>
          <p:cNvPr id="36" name="Rectangle 35"/>
          <p:cNvSpPr/>
          <p:nvPr/>
        </p:nvSpPr>
        <p:spPr>
          <a:xfrm>
            <a:off x="5362059" y="4403296"/>
            <a:ext cx="68483" cy="41958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5697243" y="4060878"/>
            <a:ext cx="76200" cy="76200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6040143" y="3527478"/>
            <a:ext cx="76200" cy="1295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5152707" y="4054219"/>
            <a:ext cx="418704" cy="369332"/>
          </a:xfrm>
          <a:prstGeom prst="rect">
            <a:avLst/>
          </a:prstGeom>
          <a:noFill/>
        </p:spPr>
        <p:txBody>
          <a:bodyPr wrap="none" rtlCol="0">
            <a:spAutoFit/>
          </a:bodyPr>
          <a:lstStyle/>
          <a:p>
            <a:r>
              <a:rPr lang="en-US" dirty="0" smtClean="0"/>
              <a:t>50</a:t>
            </a:r>
            <a:endParaRPr lang="en-US" dirty="0"/>
          </a:p>
        </p:txBody>
      </p:sp>
      <p:sp>
        <p:nvSpPr>
          <p:cNvPr id="40" name="TextBox 39"/>
          <p:cNvSpPr txBox="1"/>
          <p:nvPr/>
        </p:nvSpPr>
        <p:spPr>
          <a:xfrm>
            <a:off x="5453693" y="3673219"/>
            <a:ext cx="535724" cy="369332"/>
          </a:xfrm>
          <a:prstGeom prst="rect">
            <a:avLst/>
          </a:prstGeom>
          <a:noFill/>
        </p:spPr>
        <p:txBody>
          <a:bodyPr wrap="none" rtlCol="0">
            <a:spAutoFit/>
          </a:bodyPr>
          <a:lstStyle/>
          <a:p>
            <a:r>
              <a:rPr lang="en-US" dirty="0" smtClean="0"/>
              <a:t>100</a:t>
            </a:r>
            <a:endParaRPr lang="en-US" dirty="0"/>
          </a:p>
        </p:txBody>
      </p:sp>
      <p:sp>
        <p:nvSpPr>
          <p:cNvPr id="41" name="TextBox 40"/>
          <p:cNvSpPr txBox="1"/>
          <p:nvPr/>
        </p:nvSpPr>
        <p:spPr>
          <a:xfrm>
            <a:off x="5830791" y="3168756"/>
            <a:ext cx="535724" cy="369332"/>
          </a:xfrm>
          <a:prstGeom prst="rect">
            <a:avLst/>
          </a:prstGeom>
          <a:noFill/>
        </p:spPr>
        <p:txBody>
          <a:bodyPr wrap="none" rtlCol="0">
            <a:spAutoFit/>
          </a:bodyPr>
          <a:lstStyle/>
          <a:p>
            <a:r>
              <a:rPr lang="en-US" dirty="0" smtClean="0"/>
              <a:t>150</a:t>
            </a:r>
            <a:endParaRPr lang="en-US" dirty="0"/>
          </a:p>
        </p:txBody>
      </p:sp>
      <p:sp>
        <p:nvSpPr>
          <p:cNvPr id="42" name="TextBox 41"/>
          <p:cNvSpPr txBox="1"/>
          <p:nvPr/>
        </p:nvSpPr>
        <p:spPr>
          <a:xfrm>
            <a:off x="838200" y="5366266"/>
            <a:ext cx="8615470" cy="646331"/>
          </a:xfrm>
          <a:prstGeom prst="rect">
            <a:avLst/>
          </a:prstGeom>
          <a:noFill/>
        </p:spPr>
        <p:txBody>
          <a:bodyPr wrap="square" rtlCol="0">
            <a:spAutoFit/>
          </a:bodyPr>
          <a:lstStyle/>
          <a:p>
            <a:r>
              <a:rPr lang="en-US" dirty="0" smtClean="0">
                <a:solidFill>
                  <a:srgbClr val="FF0000"/>
                </a:solidFill>
              </a:rPr>
              <a:t>Still no differential expression of first three genes. However, RNA production in A </a:t>
            </a:r>
          </a:p>
          <a:p>
            <a:r>
              <a:rPr lang="en-US" dirty="0" smtClean="0">
                <a:solidFill>
                  <a:srgbClr val="FF0000"/>
                </a:solidFill>
              </a:rPr>
              <a:t>is twice the one in B.</a:t>
            </a:r>
            <a:endParaRPr lang="en-US" dirty="0">
              <a:solidFill>
                <a:srgbClr val="FF0000"/>
              </a:solidFill>
            </a:endParaRPr>
          </a:p>
        </p:txBody>
      </p:sp>
      <p:sp>
        <p:nvSpPr>
          <p:cNvPr id="21" name="Rectangle 20"/>
          <p:cNvSpPr/>
          <p:nvPr/>
        </p:nvSpPr>
        <p:spPr>
          <a:xfrm>
            <a:off x="2348344" y="4434940"/>
            <a:ext cx="68483" cy="419582"/>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22" name="Rectangle 21"/>
          <p:cNvSpPr/>
          <p:nvPr/>
        </p:nvSpPr>
        <p:spPr>
          <a:xfrm>
            <a:off x="2683528" y="4092522"/>
            <a:ext cx="76200" cy="7620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28" name="Rectangle 27"/>
          <p:cNvSpPr/>
          <p:nvPr/>
        </p:nvSpPr>
        <p:spPr>
          <a:xfrm>
            <a:off x="3026428" y="3559122"/>
            <a:ext cx="76200" cy="12954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29" name="TextBox 28"/>
          <p:cNvSpPr txBox="1"/>
          <p:nvPr/>
        </p:nvSpPr>
        <p:spPr>
          <a:xfrm>
            <a:off x="2138992" y="4085863"/>
            <a:ext cx="418704" cy="369332"/>
          </a:xfrm>
          <a:prstGeom prst="rect">
            <a:avLst/>
          </a:prstGeom>
          <a:noFill/>
        </p:spPr>
        <p:txBody>
          <a:bodyPr wrap="none" rtlCol="0">
            <a:spAutoFit/>
          </a:bodyPr>
          <a:lstStyle/>
          <a:p>
            <a:r>
              <a:rPr lang="en-US" dirty="0" smtClean="0"/>
              <a:t>50</a:t>
            </a:r>
            <a:endParaRPr lang="en-US" dirty="0"/>
          </a:p>
        </p:txBody>
      </p:sp>
      <p:sp>
        <p:nvSpPr>
          <p:cNvPr id="30" name="TextBox 29"/>
          <p:cNvSpPr txBox="1"/>
          <p:nvPr/>
        </p:nvSpPr>
        <p:spPr>
          <a:xfrm>
            <a:off x="2439978" y="3704863"/>
            <a:ext cx="535724" cy="369332"/>
          </a:xfrm>
          <a:prstGeom prst="rect">
            <a:avLst/>
          </a:prstGeom>
          <a:noFill/>
        </p:spPr>
        <p:txBody>
          <a:bodyPr wrap="none" rtlCol="0">
            <a:spAutoFit/>
          </a:bodyPr>
          <a:lstStyle/>
          <a:p>
            <a:r>
              <a:rPr lang="en-US" dirty="0" smtClean="0"/>
              <a:t>100</a:t>
            </a:r>
            <a:endParaRPr lang="en-US" dirty="0"/>
          </a:p>
        </p:txBody>
      </p:sp>
      <p:sp>
        <p:nvSpPr>
          <p:cNvPr id="43" name="TextBox 42"/>
          <p:cNvSpPr txBox="1"/>
          <p:nvPr/>
        </p:nvSpPr>
        <p:spPr>
          <a:xfrm>
            <a:off x="2817076" y="3200400"/>
            <a:ext cx="535724" cy="369332"/>
          </a:xfrm>
          <a:prstGeom prst="rect">
            <a:avLst/>
          </a:prstGeom>
          <a:noFill/>
        </p:spPr>
        <p:txBody>
          <a:bodyPr wrap="none" rtlCol="0">
            <a:spAutoFit/>
          </a:bodyPr>
          <a:lstStyle/>
          <a:p>
            <a:r>
              <a:rPr lang="en-US" dirty="0" smtClean="0"/>
              <a:t>150</a:t>
            </a:r>
            <a:endParaRPr lang="en-US" dirty="0"/>
          </a:p>
        </p:txBody>
      </p:sp>
    </p:spTree>
    <p:extLst>
      <p:ext uri="{BB962C8B-B14F-4D97-AF65-F5344CB8AC3E}">
        <p14:creationId xmlns:p14="http://schemas.microsoft.com/office/powerpoint/2010/main" val="31962122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Thought experiment (III)</a:t>
            </a:r>
            <a:endParaRPr lang="en-US" dirty="0"/>
          </a:p>
        </p:txBody>
      </p:sp>
      <p:sp>
        <p:nvSpPr>
          <p:cNvPr id="3" name="Content Placeholder 2"/>
          <p:cNvSpPr>
            <a:spLocks noGrp="1"/>
          </p:cNvSpPr>
          <p:nvPr>
            <p:ph idx="1"/>
          </p:nvPr>
        </p:nvSpPr>
        <p:spPr>
          <a:xfrm>
            <a:off x="453754" y="913575"/>
            <a:ext cx="8229600" cy="5562600"/>
          </a:xfrm>
        </p:spPr>
        <p:txBody>
          <a:bodyPr/>
          <a:lstStyle/>
          <a:p>
            <a:pPr marL="0" indent="0">
              <a:buNone/>
            </a:pPr>
            <a:r>
              <a:rPr lang="en-US" sz="2000" dirty="0" smtClean="0"/>
              <a:t>Suppose we sequence both samples with the same depth (</a:t>
            </a:r>
            <a:r>
              <a:rPr lang="en-US" sz="2000" dirty="0" smtClean="0">
                <a:solidFill>
                  <a:srgbClr val="FF0000"/>
                </a:solidFill>
              </a:rPr>
              <a:t>1200 reads</a:t>
            </a:r>
            <a:r>
              <a:rPr lang="en-US" sz="2000" dirty="0" smtClean="0"/>
              <a:t>)</a:t>
            </a:r>
          </a:p>
          <a:p>
            <a:pPr marL="0" indent="0">
              <a:buNone/>
            </a:pPr>
            <a:r>
              <a:rPr lang="en-US" sz="2000" dirty="0" smtClean="0"/>
              <a:t>These reads get proportionally ‘distributed’ over the expressed genes </a:t>
            </a:r>
          </a:p>
        </p:txBody>
      </p:sp>
      <p:cxnSp>
        <p:nvCxnSpPr>
          <p:cNvPr id="23" name="Straight Connector 22"/>
          <p:cNvCxnSpPr/>
          <p:nvPr/>
        </p:nvCxnSpPr>
        <p:spPr>
          <a:xfrm>
            <a:off x="1110901" y="3871273"/>
            <a:ext cx="2743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1347217" y="3451691"/>
            <a:ext cx="68483" cy="41958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682401" y="3109273"/>
            <a:ext cx="76200" cy="76200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025301" y="2575873"/>
            <a:ext cx="76200" cy="1295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p:nvPr/>
        </p:nvCxnSpPr>
        <p:spPr>
          <a:xfrm>
            <a:off x="5301901" y="3852946"/>
            <a:ext cx="2743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061132" y="3135868"/>
            <a:ext cx="535724" cy="369332"/>
          </a:xfrm>
          <a:prstGeom prst="rect">
            <a:avLst/>
          </a:prstGeom>
          <a:noFill/>
        </p:spPr>
        <p:txBody>
          <a:bodyPr wrap="none" rtlCol="0">
            <a:spAutoFit/>
          </a:bodyPr>
          <a:lstStyle/>
          <a:p>
            <a:pPr algn="ctr"/>
            <a:r>
              <a:rPr lang="en-US" dirty="0" smtClean="0"/>
              <a:t>100</a:t>
            </a:r>
            <a:endParaRPr lang="en-US" dirty="0"/>
          </a:p>
        </p:txBody>
      </p:sp>
      <p:sp>
        <p:nvSpPr>
          <p:cNvPr id="34" name="TextBox 33"/>
          <p:cNvSpPr txBox="1"/>
          <p:nvPr/>
        </p:nvSpPr>
        <p:spPr>
          <a:xfrm>
            <a:off x="1442132" y="2754868"/>
            <a:ext cx="535723" cy="369332"/>
          </a:xfrm>
          <a:prstGeom prst="rect">
            <a:avLst/>
          </a:prstGeom>
          <a:noFill/>
        </p:spPr>
        <p:txBody>
          <a:bodyPr wrap="none" rtlCol="0">
            <a:spAutoFit/>
          </a:bodyPr>
          <a:lstStyle/>
          <a:p>
            <a:pPr algn="ctr"/>
            <a:r>
              <a:rPr lang="en-US" dirty="0" smtClean="0"/>
              <a:t>200</a:t>
            </a:r>
            <a:endParaRPr lang="en-US" dirty="0"/>
          </a:p>
        </p:txBody>
      </p:sp>
      <p:sp>
        <p:nvSpPr>
          <p:cNvPr id="35" name="TextBox 34"/>
          <p:cNvSpPr txBox="1"/>
          <p:nvPr/>
        </p:nvSpPr>
        <p:spPr>
          <a:xfrm>
            <a:off x="1823132" y="2297668"/>
            <a:ext cx="535724" cy="369332"/>
          </a:xfrm>
          <a:prstGeom prst="rect">
            <a:avLst/>
          </a:prstGeom>
          <a:noFill/>
        </p:spPr>
        <p:txBody>
          <a:bodyPr wrap="none" rtlCol="0">
            <a:spAutoFit/>
          </a:bodyPr>
          <a:lstStyle/>
          <a:p>
            <a:pPr algn="ctr"/>
            <a:r>
              <a:rPr lang="en-US" dirty="0" smtClean="0"/>
              <a:t>300</a:t>
            </a:r>
            <a:endParaRPr lang="en-US" dirty="0"/>
          </a:p>
        </p:txBody>
      </p:sp>
      <p:sp>
        <p:nvSpPr>
          <p:cNvPr id="36" name="Rectangle 35"/>
          <p:cNvSpPr/>
          <p:nvPr/>
        </p:nvSpPr>
        <p:spPr>
          <a:xfrm>
            <a:off x="5503537" y="2939534"/>
            <a:ext cx="68483" cy="91008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5838721" y="2261474"/>
            <a:ext cx="99211" cy="1588143"/>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6181621" y="1960743"/>
            <a:ext cx="74852" cy="188887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5235675" y="2575873"/>
            <a:ext cx="535724" cy="369332"/>
          </a:xfrm>
          <a:prstGeom prst="rect">
            <a:avLst/>
          </a:prstGeom>
          <a:noFill/>
        </p:spPr>
        <p:txBody>
          <a:bodyPr wrap="none" rtlCol="0">
            <a:spAutoFit/>
          </a:bodyPr>
          <a:lstStyle/>
          <a:p>
            <a:pPr algn="ctr"/>
            <a:r>
              <a:rPr lang="en-US" dirty="0" smtClean="0"/>
              <a:t>200</a:t>
            </a:r>
            <a:endParaRPr lang="en-US" dirty="0"/>
          </a:p>
        </p:txBody>
      </p:sp>
      <p:sp>
        <p:nvSpPr>
          <p:cNvPr id="40" name="TextBox 39"/>
          <p:cNvSpPr txBox="1"/>
          <p:nvPr/>
        </p:nvSpPr>
        <p:spPr>
          <a:xfrm>
            <a:off x="5575378" y="1916668"/>
            <a:ext cx="535724" cy="369332"/>
          </a:xfrm>
          <a:prstGeom prst="rect">
            <a:avLst/>
          </a:prstGeom>
          <a:noFill/>
        </p:spPr>
        <p:txBody>
          <a:bodyPr wrap="none" rtlCol="0">
            <a:spAutoFit/>
          </a:bodyPr>
          <a:lstStyle/>
          <a:p>
            <a:pPr algn="ctr"/>
            <a:r>
              <a:rPr lang="en-US" dirty="0" smtClean="0"/>
              <a:t>400</a:t>
            </a:r>
            <a:endParaRPr lang="en-US" dirty="0"/>
          </a:p>
        </p:txBody>
      </p:sp>
      <p:sp>
        <p:nvSpPr>
          <p:cNvPr id="41" name="TextBox 40"/>
          <p:cNvSpPr txBox="1"/>
          <p:nvPr/>
        </p:nvSpPr>
        <p:spPr>
          <a:xfrm>
            <a:off x="5941276" y="1611868"/>
            <a:ext cx="535724" cy="369332"/>
          </a:xfrm>
          <a:prstGeom prst="rect">
            <a:avLst/>
          </a:prstGeom>
          <a:noFill/>
        </p:spPr>
        <p:txBody>
          <a:bodyPr wrap="none" rtlCol="0">
            <a:spAutoFit/>
          </a:bodyPr>
          <a:lstStyle/>
          <a:p>
            <a:pPr algn="ctr"/>
            <a:r>
              <a:rPr lang="en-US" dirty="0" smtClean="0"/>
              <a:t>600</a:t>
            </a:r>
            <a:endParaRPr lang="en-US" dirty="0"/>
          </a:p>
        </p:txBody>
      </p:sp>
      <p:sp>
        <p:nvSpPr>
          <p:cNvPr id="42" name="TextBox 41"/>
          <p:cNvSpPr txBox="1"/>
          <p:nvPr/>
        </p:nvSpPr>
        <p:spPr>
          <a:xfrm>
            <a:off x="16397" y="5179874"/>
            <a:ext cx="9144000" cy="1200329"/>
          </a:xfrm>
          <a:prstGeom prst="rect">
            <a:avLst/>
          </a:prstGeom>
          <a:solidFill>
            <a:schemeClr val="bg1"/>
          </a:solidFill>
        </p:spPr>
        <p:txBody>
          <a:bodyPr wrap="square" rtlCol="0">
            <a:spAutoFit/>
          </a:bodyPr>
          <a:lstStyle/>
          <a:p>
            <a:pPr marL="342900" indent="-342900">
              <a:buAutoNum type="arabicParenBoth"/>
            </a:pPr>
            <a:r>
              <a:rPr lang="en-US" dirty="0"/>
              <a:t>C</a:t>
            </a:r>
            <a:r>
              <a:rPr lang="en-US" dirty="0" smtClean="0"/>
              <a:t>orrect normalization factor would adjust condition A by a factor of two </a:t>
            </a:r>
          </a:p>
          <a:p>
            <a:pPr marL="342900" indent="-342900">
              <a:buAutoNum type="arabicParenBoth"/>
            </a:pPr>
            <a:r>
              <a:rPr lang="en-US" dirty="0" smtClean="0"/>
              <a:t>Proportion of reads attributed to a gene in one library depends on expression properties of whole sample </a:t>
            </a:r>
            <a:r>
              <a:rPr lang="en-US" dirty="0" smtClean="0">
                <a:solidFill>
                  <a:srgbClr val="FF0000"/>
                </a:solidFill>
                <a:sym typeface="Wingdings" panose="05000000000000000000" pitchFamily="2" charset="2"/>
              </a:rPr>
              <a:t> </a:t>
            </a:r>
            <a:r>
              <a:rPr lang="en-US" dirty="0" smtClean="0">
                <a:sym typeface="Wingdings" panose="05000000000000000000" pitchFamily="2" charset="2"/>
              </a:rPr>
              <a:t>If a sample has larger RNA production </a:t>
            </a:r>
            <a:r>
              <a:rPr lang="en-US" dirty="0">
                <a:sym typeface="Wingdings" panose="05000000000000000000" pitchFamily="2" charset="2"/>
              </a:rPr>
              <a:t>,</a:t>
            </a:r>
            <a:r>
              <a:rPr lang="en-US" dirty="0" smtClean="0">
                <a:sym typeface="Wingdings" panose="05000000000000000000" pitchFamily="2" charset="2"/>
              </a:rPr>
              <a:t> RNA-seq will </a:t>
            </a:r>
            <a:r>
              <a:rPr lang="en-US" dirty="0" smtClean="0">
                <a:solidFill>
                  <a:srgbClr val="FF0000"/>
                </a:solidFill>
                <a:sym typeface="Wingdings" panose="05000000000000000000" pitchFamily="2" charset="2"/>
              </a:rPr>
              <a:t>undersample</a:t>
            </a:r>
            <a:r>
              <a:rPr lang="en-US" dirty="0" smtClean="0">
                <a:sym typeface="Wingdings" panose="05000000000000000000" pitchFamily="2" charset="2"/>
              </a:rPr>
              <a:t> many genes</a:t>
            </a:r>
            <a:endParaRPr lang="en-US" dirty="0"/>
          </a:p>
        </p:txBody>
      </p:sp>
      <p:sp>
        <p:nvSpPr>
          <p:cNvPr id="21" name="Rectangle 20"/>
          <p:cNvSpPr/>
          <p:nvPr/>
        </p:nvSpPr>
        <p:spPr>
          <a:xfrm>
            <a:off x="2489822" y="3461679"/>
            <a:ext cx="68483" cy="419582"/>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22" name="Rectangle 21"/>
          <p:cNvSpPr/>
          <p:nvPr/>
        </p:nvSpPr>
        <p:spPr>
          <a:xfrm>
            <a:off x="2825006" y="3119261"/>
            <a:ext cx="76200" cy="7620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28" name="Rectangle 27"/>
          <p:cNvSpPr/>
          <p:nvPr/>
        </p:nvSpPr>
        <p:spPr>
          <a:xfrm>
            <a:off x="3167906" y="2585861"/>
            <a:ext cx="76200" cy="12954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29" name="TextBox 28"/>
          <p:cNvSpPr txBox="1"/>
          <p:nvPr/>
        </p:nvSpPr>
        <p:spPr>
          <a:xfrm>
            <a:off x="2209800" y="3135868"/>
            <a:ext cx="535724" cy="369332"/>
          </a:xfrm>
          <a:prstGeom prst="rect">
            <a:avLst/>
          </a:prstGeom>
          <a:noFill/>
        </p:spPr>
        <p:txBody>
          <a:bodyPr wrap="none" rtlCol="0">
            <a:spAutoFit/>
          </a:bodyPr>
          <a:lstStyle/>
          <a:p>
            <a:r>
              <a:rPr lang="en-US" dirty="0" smtClean="0"/>
              <a:t>100</a:t>
            </a:r>
            <a:endParaRPr lang="en-US" dirty="0"/>
          </a:p>
        </p:txBody>
      </p:sp>
      <p:sp>
        <p:nvSpPr>
          <p:cNvPr id="30" name="TextBox 29"/>
          <p:cNvSpPr txBox="1"/>
          <p:nvPr/>
        </p:nvSpPr>
        <p:spPr>
          <a:xfrm>
            <a:off x="2581456" y="2731602"/>
            <a:ext cx="535724" cy="369332"/>
          </a:xfrm>
          <a:prstGeom prst="rect">
            <a:avLst/>
          </a:prstGeom>
          <a:noFill/>
        </p:spPr>
        <p:txBody>
          <a:bodyPr wrap="none" rtlCol="0">
            <a:spAutoFit/>
          </a:bodyPr>
          <a:lstStyle/>
          <a:p>
            <a:r>
              <a:rPr lang="en-US" dirty="0" smtClean="0"/>
              <a:t>200</a:t>
            </a:r>
            <a:endParaRPr lang="en-US" dirty="0"/>
          </a:p>
        </p:txBody>
      </p:sp>
      <p:sp>
        <p:nvSpPr>
          <p:cNvPr id="43" name="TextBox 42"/>
          <p:cNvSpPr txBox="1"/>
          <p:nvPr/>
        </p:nvSpPr>
        <p:spPr>
          <a:xfrm>
            <a:off x="2895600" y="2221468"/>
            <a:ext cx="535724" cy="369332"/>
          </a:xfrm>
          <a:prstGeom prst="rect">
            <a:avLst/>
          </a:prstGeom>
          <a:noFill/>
        </p:spPr>
        <p:txBody>
          <a:bodyPr wrap="none" rtlCol="0">
            <a:spAutoFit/>
          </a:bodyPr>
          <a:lstStyle/>
          <a:p>
            <a:r>
              <a:rPr lang="en-US" dirty="0" smtClean="0"/>
              <a:t>300</a:t>
            </a:r>
            <a:endParaRPr lang="en-US" dirty="0"/>
          </a:p>
        </p:txBody>
      </p:sp>
      <p:sp>
        <p:nvSpPr>
          <p:cNvPr id="6" name="Left Brace 5"/>
          <p:cNvSpPr/>
          <p:nvPr/>
        </p:nvSpPr>
        <p:spPr>
          <a:xfrm rot="16200000">
            <a:off x="5796008" y="3647690"/>
            <a:ext cx="167994" cy="752935"/>
          </a:xfrm>
          <a:prstGeom prst="leftBrace">
            <a:avLst>
              <a:gd name="adj1" fmla="val 56124"/>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Left Brace 45"/>
          <p:cNvSpPr/>
          <p:nvPr/>
        </p:nvSpPr>
        <p:spPr>
          <a:xfrm rot="16200000">
            <a:off x="1622715" y="3664167"/>
            <a:ext cx="167994" cy="752935"/>
          </a:xfrm>
          <a:prstGeom prst="leftBrace">
            <a:avLst>
              <a:gd name="adj1" fmla="val 56124"/>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Left Brace 46"/>
          <p:cNvSpPr/>
          <p:nvPr/>
        </p:nvSpPr>
        <p:spPr>
          <a:xfrm rot="16200000">
            <a:off x="2783642" y="3664167"/>
            <a:ext cx="167994" cy="752935"/>
          </a:xfrm>
          <a:prstGeom prst="leftBrace">
            <a:avLst>
              <a:gd name="adj1" fmla="val 56124"/>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229096" y="4126468"/>
            <a:ext cx="6166240" cy="369332"/>
          </a:xfrm>
          <a:prstGeom prst="rect">
            <a:avLst/>
          </a:prstGeom>
          <a:noFill/>
        </p:spPr>
        <p:txBody>
          <a:bodyPr wrap="none" rtlCol="0">
            <a:spAutoFit/>
          </a:bodyPr>
          <a:lstStyle/>
          <a:p>
            <a:r>
              <a:rPr lang="en-US" dirty="0" smtClean="0"/>
              <a:t>Reads:           600                 600                                                 1200</a:t>
            </a:r>
            <a:endParaRPr lang="en-US" dirty="0"/>
          </a:p>
        </p:txBody>
      </p:sp>
      <p:sp>
        <p:nvSpPr>
          <p:cNvPr id="8" name="TextBox 7"/>
          <p:cNvSpPr txBox="1"/>
          <p:nvPr/>
        </p:nvSpPr>
        <p:spPr>
          <a:xfrm>
            <a:off x="6499185" y="2775466"/>
            <a:ext cx="814838" cy="369332"/>
          </a:xfrm>
          <a:prstGeom prst="rect">
            <a:avLst/>
          </a:prstGeom>
          <a:noFill/>
        </p:spPr>
        <p:txBody>
          <a:bodyPr wrap="none" rtlCol="0">
            <a:spAutoFit/>
          </a:bodyPr>
          <a:lstStyle/>
          <a:p>
            <a:r>
              <a:rPr lang="en-US" dirty="0" smtClean="0"/>
              <a:t>#reads</a:t>
            </a:r>
            <a:endParaRPr lang="en-US" dirty="0"/>
          </a:p>
        </p:txBody>
      </p:sp>
      <p:sp>
        <p:nvSpPr>
          <p:cNvPr id="48" name="TextBox 47"/>
          <p:cNvSpPr txBox="1"/>
          <p:nvPr/>
        </p:nvSpPr>
        <p:spPr>
          <a:xfrm>
            <a:off x="3334132" y="2854241"/>
            <a:ext cx="814838" cy="369332"/>
          </a:xfrm>
          <a:prstGeom prst="rect">
            <a:avLst/>
          </a:prstGeom>
          <a:noFill/>
        </p:spPr>
        <p:txBody>
          <a:bodyPr wrap="none" rtlCol="0">
            <a:spAutoFit/>
          </a:bodyPr>
          <a:lstStyle/>
          <a:p>
            <a:r>
              <a:rPr lang="en-US" dirty="0" smtClean="0"/>
              <a:t>#reads</a:t>
            </a:r>
            <a:endParaRPr lang="en-US" dirty="0"/>
          </a:p>
        </p:txBody>
      </p:sp>
      <p:sp>
        <p:nvSpPr>
          <p:cNvPr id="31" name="TextBox 30"/>
          <p:cNvSpPr txBox="1"/>
          <p:nvPr/>
        </p:nvSpPr>
        <p:spPr>
          <a:xfrm>
            <a:off x="1617123" y="4495800"/>
            <a:ext cx="1285929" cy="369332"/>
          </a:xfrm>
          <a:prstGeom prst="rect">
            <a:avLst/>
          </a:prstGeom>
          <a:noFill/>
        </p:spPr>
        <p:txBody>
          <a:bodyPr wrap="none" rtlCol="0">
            <a:spAutoFit/>
          </a:bodyPr>
          <a:lstStyle/>
          <a:p>
            <a:r>
              <a:rPr lang="en-US" dirty="0" smtClean="0"/>
              <a:t>Condition A</a:t>
            </a:r>
            <a:endParaRPr lang="en-US" dirty="0"/>
          </a:p>
        </p:txBody>
      </p:sp>
      <p:sp>
        <p:nvSpPr>
          <p:cNvPr id="32" name="TextBox 31"/>
          <p:cNvSpPr txBox="1"/>
          <p:nvPr/>
        </p:nvSpPr>
        <p:spPr>
          <a:xfrm>
            <a:off x="5808123" y="4507468"/>
            <a:ext cx="1285929" cy="369332"/>
          </a:xfrm>
          <a:prstGeom prst="rect">
            <a:avLst/>
          </a:prstGeom>
          <a:noFill/>
        </p:spPr>
        <p:txBody>
          <a:bodyPr wrap="none" rtlCol="0">
            <a:spAutoFit/>
          </a:bodyPr>
          <a:lstStyle/>
          <a:p>
            <a:r>
              <a:rPr lang="en-US" dirty="0" smtClean="0"/>
              <a:t>Condition B</a:t>
            </a:r>
            <a:endParaRPr lang="en-US" dirty="0"/>
          </a:p>
        </p:txBody>
      </p:sp>
    </p:spTree>
    <p:extLst>
      <p:ext uri="{BB962C8B-B14F-4D97-AF65-F5344CB8AC3E}">
        <p14:creationId xmlns:p14="http://schemas.microsoft.com/office/powerpoint/2010/main" val="2758597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RPKM would fail in this example</a:t>
            </a:r>
            <a:endParaRPr lang="en-US" dirty="0"/>
          </a:p>
        </p:txBody>
      </p:sp>
      <p:sp>
        <p:nvSpPr>
          <p:cNvPr id="3" name="Content Placeholder 2"/>
          <p:cNvSpPr>
            <a:spLocks noGrp="1"/>
          </p:cNvSpPr>
          <p:nvPr>
            <p:ph idx="1"/>
          </p:nvPr>
        </p:nvSpPr>
        <p:spPr>
          <a:xfrm>
            <a:off x="457200" y="2133600"/>
            <a:ext cx="8229600" cy="3810000"/>
          </a:xfrm>
        </p:spPr>
        <p:txBody>
          <a:bodyPr/>
          <a:lstStyle/>
          <a:p>
            <a:pPr marL="0" indent="0">
              <a:buNone/>
            </a:pPr>
            <a:r>
              <a:rPr lang="en-US" sz="2000" dirty="0" smtClean="0"/>
              <a:t>(assuming transcript lengths are the same)</a:t>
            </a:r>
          </a:p>
          <a:p>
            <a:pPr marL="0" indent="0">
              <a:buNone/>
            </a:pPr>
            <a:endParaRPr lang="en-US" sz="2000" dirty="0"/>
          </a:p>
          <a:p>
            <a:pPr marL="0" indent="0">
              <a:buNone/>
            </a:pPr>
            <a:r>
              <a:rPr lang="en-US" sz="2000" dirty="0" smtClean="0"/>
              <a:t>In this example:</a:t>
            </a:r>
          </a:p>
          <a:p>
            <a:pPr marL="0" indent="0">
              <a:buNone/>
            </a:pPr>
            <a:r>
              <a:rPr lang="en-US" sz="2000" dirty="0" smtClean="0"/>
              <a:t>Condition A, first (red) gene:</a:t>
            </a:r>
          </a:p>
          <a:p>
            <a:pPr marL="0" indent="0">
              <a:buNone/>
            </a:pPr>
            <a:endParaRPr lang="en-US" sz="2000" dirty="0"/>
          </a:p>
          <a:p>
            <a:pPr marL="0" indent="0">
              <a:buNone/>
            </a:pPr>
            <a:endParaRPr lang="en-US" sz="2000" dirty="0" smtClean="0"/>
          </a:p>
          <a:p>
            <a:pPr marL="0" indent="0">
              <a:buNone/>
            </a:pPr>
            <a:r>
              <a:rPr lang="en-US" sz="2000" dirty="0" smtClean="0"/>
              <a:t>Condition B, first (red) gene:</a:t>
            </a:r>
          </a:p>
          <a:p>
            <a:pPr marL="0" indent="0">
              <a:buNone/>
            </a:pPr>
            <a:endParaRPr lang="en-US" sz="2000" dirty="0"/>
          </a:p>
          <a:p>
            <a:pPr marL="0" indent="0">
              <a:buNone/>
            </a:pPr>
            <a:r>
              <a:rPr lang="en-US" sz="2000" dirty="0" smtClean="0"/>
              <a:t>RPKM normalization would result in differential expression: </a:t>
            </a:r>
            <a:r>
              <a:rPr lang="en-US" sz="2000" dirty="0" smtClean="0">
                <a:solidFill>
                  <a:srgbClr val="FF0000"/>
                </a:solidFill>
              </a:rPr>
              <a:t>we did not take total RNA production into account</a:t>
            </a:r>
          </a:p>
          <a:p>
            <a:pPr marL="0" indent="0">
              <a:buNone/>
            </a:pPr>
            <a:endParaRPr lang="en-US" sz="2000" dirty="0"/>
          </a:p>
        </p:txBody>
      </p:sp>
      <p:graphicFrame>
        <p:nvGraphicFramePr>
          <p:cNvPr id="4" name="Object 3"/>
          <p:cNvGraphicFramePr>
            <a:graphicFrameLocks noChangeAspect="1"/>
          </p:cNvGraphicFramePr>
          <p:nvPr>
            <p:extLst>
              <p:ext uri="{D42A27DB-BD31-4B8C-83A1-F6EECF244321}">
                <p14:modId xmlns:p14="http://schemas.microsoft.com/office/powerpoint/2010/main" val="2634605085"/>
              </p:ext>
            </p:extLst>
          </p:nvPr>
        </p:nvGraphicFramePr>
        <p:xfrm>
          <a:off x="2535238" y="1066800"/>
          <a:ext cx="4352925" cy="762000"/>
        </p:xfrm>
        <a:graphic>
          <a:graphicData uri="http://schemas.openxmlformats.org/presentationml/2006/ole">
            <mc:AlternateContent xmlns:mc="http://schemas.openxmlformats.org/markup-compatibility/2006">
              <mc:Choice xmlns:v="urn:schemas-microsoft-com:vml" Requires="v">
                <p:oleObj spid="_x0000_s268518" name="Equation" r:id="rId3" imgW="2539800" imgH="444240" progId="Equation.DSMT4">
                  <p:embed/>
                </p:oleObj>
              </mc:Choice>
              <mc:Fallback>
                <p:oleObj name="Equation" r:id="rId3" imgW="2539800" imgH="444240" progId="Equation.DSMT4">
                  <p:embed/>
                  <p:pic>
                    <p:nvPicPr>
                      <p:cNvPr id="0" name=""/>
                      <p:cNvPicPr>
                        <a:picLocks noChangeAspect="1" noChangeArrowheads="1"/>
                      </p:cNvPicPr>
                      <p:nvPr/>
                    </p:nvPicPr>
                    <p:blipFill>
                      <a:blip r:embed="rId4"/>
                      <a:srcRect/>
                      <a:stretch>
                        <a:fillRect/>
                      </a:stretch>
                    </p:blipFill>
                    <p:spPr bwMode="auto">
                      <a:xfrm>
                        <a:off x="2535238" y="1066800"/>
                        <a:ext cx="43529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962773899"/>
              </p:ext>
            </p:extLst>
          </p:nvPr>
        </p:nvGraphicFramePr>
        <p:xfrm>
          <a:off x="4013200" y="2971800"/>
          <a:ext cx="3473450" cy="849313"/>
        </p:xfrm>
        <a:graphic>
          <a:graphicData uri="http://schemas.openxmlformats.org/presentationml/2006/ole">
            <mc:AlternateContent xmlns:mc="http://schemas.openxmlformats.org/markup-compatibility/2006">
              <mc:Choice xmlns:v="urn:schemas-microsoft-com:vml" Requires="v">
                <p:oleObj spid="_x0000_s268519" name="Equation" r:id="rId5" imgW="1714320" imgH="419040" progId="Equation.DSMT4">
                  <p:embed/>
                </p:oleObj>
              </mc:Choice>
              <mc:Fallback>
                <p:oleObj name="Equation" r:id="rId5" imgW="1714320" imgH="419040" progId="Equation.DSMT4">
                  <p:embed/>
                  <p:pic>
                    <p:nvPicPr>
                      <p:cNvPr id="0" name=""/>
                      <p:cNvPicPr>
                        <a:picLocks noChangeAspect="1" noChangeArrowheads="1"/>
                      </p:cNvPicPr>
                      <p:nvPr/>
                    </p:nvPicPr>
                    <p:blipFill>
                      <a:blip r:embed="rId6"/>
                      <a:srcRect/>
                      <a:stretch>
                        <a:fillRect/>
                      </a:stretch>
                    </p:blipFill>
                    <p:spPr bwMode="auto">
                      <a:xfrm>
                        <a:off x="4013200" y="2971800"/>
                        <a:ext cx="347345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060021101"/>
              </p:ext>
            </p:extLst>
          </p:nvPr>
        </p:nvGraphicFramePr>
        <p:xfrm>
          <a:off x="3951288" y="4114800"/>
          <a:ext cx="3651250" cy="849313"/>
        </p:xfrm>
        <a:graphic>
          <a:graphicData uri="http://schemas.openxmlformats.org/presentationml/2006/ole">
            <mc:AlternateContent xmlns:mc="http://schemas.openxmlformats.org/markup-compatibility/2006">
              <mc:Choice xmlns:v="urn:schemas-microsoft-com:vml" Requires="v">
                <p:oleObj spid="_x0000_s268520" name="Equation" r:id="rId7" imgW="1803240" imgH="419040" progId="Equation.DSMT4">
                  <p:embed/>
                </p:oleObj>
              </mc:Choice>
              <mc:Fallback>
                <p:oleObj name="Equation" r:id="rId7" imgW="1803240" imgH="419040" progId="Equation.DSMT4">
                  <p:embed/>
                  <p:pic>
                    <p:nvPicPr>
                      <p:cNvPr id="0" name=""/>
                      <p:cNvPicPr>
                        <a:picLocks noChangeAspect="1" noChangeArrowheads="1"/>
                      </p:cNvPicPr>
                      <p:nvPr/>
                    </p:nvPicPr>
                    <p:blipFill>
                      <a:blip r:embed="rId8"/>
                      <a:srcRect/>
                      <a:stretch>
                        <a:fillRect/>
                      </a:stretch>
                    </p:blipFill>
                    <p:spPr bwMode="auto">
                      <a:xfrm>
                        <a:off x="3951288" y="4114800"/>
                        <a:ext cx="365125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580318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does RKPM fail?</a:t>
            </a:r>
            <a:endParaRPr lang="en-US" dirty="0"/>
          </a:p>
        </p:txBody>
      </p:sp>
      <p:sp>
        <p:nvSpPr>
          <p:cNvPr id="3" name="Content Placeholder 2"/>
          <p:cNvSpPr>
            <a:spLocks noGrp="1"/>
          </p:cNvSpPr>
          <p:nvPr>
            <p:ph idx="1"/>
          </p:nvPr>
        </p:nvSpPr>
        <p:spPr/>
        <p:txBody>
          <a:bodyPr/>
          <a:lstStyle/>
          <a:p>
            <a:r>
              <a:rPr lang="en-US" dirty="0" smtClean="0"/>
              <a:t>If samples have largely different RNA production</a:t>
            </a:r>
          </a:p>
          <a:p>
            <a:pPr lvl="1"/>
            <a:r>
              <a:rPr lang="en-US" dirty="0" smtClean="0"/>
              <a:t>Many unique genes and/or highly expressed genes</a:t>
            </a:r>
          </a:p>
          <a:p>
            <a:pPr lvl="1"/>
            <a:r>
              <a:rPr lang="en-US" dirty="0" smtClean="0"/>
              <a:t>If many genes in one sample have a very high expression compared to the other samples</a:t>
            </a:r>
            <a:endParaRPr lang="en-US" dirty="0"/>
          </a:p>
          <a:p>
            <a:r>
              <a:rPr lang="en-US" dirty="0" smtClean="0"/>
              <a:t>If RNA sample is contaminated</a:t>
            </a:r>
          </a:p>
          <a:p>
            <a:pPr lvl="1"/>
            <a:r>
              <a:rPr lang="en-US" dirty="0" smtClean="0"/>
              <a:t>Reads that represent the contamination will take away reads from the true sample, thus dropping the number of reads of interest.</a:t>
            </a:r>
            <a:endParaRPr lang="en-US" dirty="0"/>
          </a:p>
          <a:p>
            <a:r>
              <a:rPr lang="en-US" dirty="0" smtClean="0"/>
              <a:t>If you can assume that your samples are </a:t>
            </a:r>
          </a:p>
          <a:p>
            <a:pPr marL="0" indent="0">
              <a:buNone/>
            </a:pPr>
            <a:r>
              <a:rPr lang="en-US" dirty="0"/>
              <a:t> </a:t>
            </a:r>
            <a:r>
              <a:rPr lang="en-US" dirty="0" smtClean="0"/>
              <a:t>    ‘comparable’ then RPKM is OK</a:t>
            </a:r>
          </a:p>
          <a:p>
            <a:pPr lvl="1"/>
            <a:r>
              <a:rPr lang="en-US" dirty="0" smtClean="0"/>
              <a:t>e.g., technical replicates</a:t>
            </a:r>
            <a:endParaRPr lang="en-US" dirty="0"/>
          </a:p>
        </p:txBody>
      </p:sp>
      <p:pic>
        <p:nvPicPr>
          <p:cNvPr id="2457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1721"/>
          <a:stretch/>
        </p:blipFill>
        <p:spPr bwMode="auto">
          <a:xfrm>
            <a:off x="6172200" y="3803634"/>
            <a:ext cx="2733675" cy="21879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924800" y="5181600"/>
            <a:ext cx="1153073" cy="276999"/>
          </a:xfrm>
          <a:prstGeom prst="rect">
            <a:avLst/>
          </a:prstGeom>
          <a:noFill/>
        </p:spPr>
        <p:txBody>
          <a:bodyPr wrap="none" rtlCol="0">
            <a:spAutoFit/>
          </a:bodyPr>
          <a:lstStyle/>
          <a:p>
            <a:r>
              <a:rPr lang="nl-NL" sz="1200" dirty="0" err="1" smtClean="0"/>
              <a:t>Mortazavi</a:t>
            </a:r>
            <a:r>
              <a:rPr lang="nl-NL" sz="1200" dirty="0" smtClean="0"/>
              <a:t> et al.</a:t>
            </a:r>
            <a:endParaRPr lang="nl-NL" sz="1200" dirty="0"/>
          </a:p>
        </p:txBody>
      </p:sp>
    </p:spTree>
    <p:extLst>
      <p:ext uri="{BB962C8B-B14F-4D97-AF65-F5344CB8AC3E}">
        <p14:creationId xmlns:p14="http://schemas.microsoft.com/office/powerpoint/2010/main" val="1924789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457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dirty="0" smtClean="0"/>
              <a:t>Taking total RNA production into account</a:t>
            </a:r>
          </a:p>
        </p:txBody>
      </p:sp>
      <p:sp>
        <p:nvSpPr>
          <p:cNvPr id="30723" name="Content Placeholder 2"/>
          <p:cNvSpPr>
            <a:spLocks noGrp="1"/>
          </p:cNvSpPr>
          <p:nvPr>
            <p:ph idx="1"/>
          </p:nvPr>
        </p:nvSpPr>
        <p:spPr>
          <a:xfrm>
            <a:off x="457200" y="1066800"/>
            <a:ext cx="8229600" cy="2590800"/>
          </a:xfrm>
        </p:spPr>
        <p:txBody>
          <a:bodyPr/>
          <a:lstStyle/>
          <a:p>
            <a:r>
              <a:rPr lang="en-GB" altLang="en-US" dirty="0"/>
              <a:t>T</a:t>
            </a:r>
            <a:r>
              <a:rPr lang="en-GB" altLang="en-US" dirty="0" smtClean="0"/>
              <a:t>otal RNA production of sample </a:t>
            </a:r>
            <a:r>
              <a:rPr lang="en-GB" altLang="en-US" i="1" dirty="0" smtClean="0"/>
              <a:t>k </a:t>
            </a:r>
            <a:r>
              <a:rPr lang="en-GB" altLang="en-US" dirty="0" smtClean="0"/>
              <a:t>(</a:t>
            </a:r>
            <a:r>
              <a:rPr lang="en-GB" altLang="en-US" i="1" dirty="0" err="1" smtClean="0"/>
              <a:t>S</a:t>
            </a:r>
            <a:r>
              <a:rPr lang="en-GB" altLang="en-US" baseline="-25000" dirty="0" err="1" smtClean="0"/>
              <a:t>k</a:t>
            </a:r>
            <a:r>
              <a:rPr lang="en-GB" altLang="en-US" dirty="0" smtClean="0"/>
              <a:t>) cannot be estimated directly</a:t>
            </a:r>
          </a:p>
          <a:p>
            <a:r>
              <a:rPr lang="en-GB" altLang="en-US" dirty="0" smtClean="0"/>
              <a:t>Relative RNA production of two samples: </a:t>
            </a:r>
            <a:endParaRPr lang="en-GB" altLang="en-US" dirty="0"/>
          </a:p>
          <a:p>
            <a:endParaRPr lang="en-GB" altLang="en-US" dirty="0" smtClean="0"/>
          </a:p>
          <a:p>
            <a:pPr marL="0" indent="0">
              <a:buNone/>
            </a:pPr>
            <a:endParaRPr lang="en-GB" altLang="en-US" dirty="0" smtClean="0"/>
          </a:p>
          <a:p>
            <a:pPr marL="0" indent="0">
              <a:buNone/>
            </a:pPr>
            <a:r>
              <a:rPr lang="en-GB" altLang="en-US" dirty="0"/>
              <a:t> </a:t>
            </a:r>
            <a:r>
              <a:rPr lang="en-GB" altLang="en-US" dirty="0" smtClean="0"/>
              <a:t>   </a:t>
            </a:r>
          </a:p>
          <a:p>
            <a:pPr marL="0" indent="0">
              <a:buNone/>
            </a:pPr>
            <a:r>
              <a:rPr lang="en-GB" altLang="en-US" dirty="0"/>
              <a:t> </a:t>
            </a:r>
            <a:r>
              <a:rPr lang="en-GB" altLang="en-US" dirty="0" smtClean="0"/>
              <a:t>     can more easily be determined</a:t>
            </a:r>
          </a:p>
          <a:p>
            <a:pPr lvl="1"/>
            <a:r>
              <a:rPr lang="en-GB" altLang="en-US" dirty="0" smtClean="0"/>
              <a:t>Assumption that the majority of the genes are not differentially expressed</a:t>
            </a:r>
            <a:endParaRPr lang="en-GB" altLang="en-US" dirty="0"/>
          </a:p>
          <a:p>
            <a:pPr lvl="1"/>
            <a:r>
              <a:rPr lang="en-GB" altLang="en-US" dirty="0" smtClean="0">
                <a:solidFill>
                  <a:srgbClr val="FF0000"/>
                </a:solidFill>
                <a:sym typeface="Wingdings" panose="05000000000000000000" pitchFamily="2" charset="2"/>
              </a:rPr>
              <a:t>TMM</a:t>
            </a:r>
            <a:r>
              <a:rPr lang="en-GB" altLang="en-US" dirty="0" smtClean="0">
                <a:sym typeface="Wingdings" panose="05000000000000000000" pitchFamily="2" charset="2"/>
              </a:rPr>
              <a:t>: Trimmed Mean of M-values</a:t>
            </a:r>
          </a:p>
          <a:p>
            <a:pPr marL="457200" lvl="1" indent="0">
              <a:buNone/>
            </a:pPr>
            <a:endParaRPr lang="en-GB" altLang="en-US" dirty="0" smtClean="0">
              <a:sym typeface="Wingdings" panose="05000000000000000000" pitchFamily="2" charset="2"/>
            </a:endParaRPr>
          </a:p>
          <a:p>
            <a:pPr marL="457200" lvl="1" indent="0">
              <a:buNone/>
            </a:pPr>
            <a:r>
              <a:rPr lang="en-GB" altLang="en-US" dirty="0">
                <a:sym typeface="Wingdings" panose="05000000000000000000" pitchFamily="2" charset="2"/>
              </a:rPr>
              <a:t> </a:t>
            </a:r>
            <a:r>
              <a:rPr lang="en-GB" altLang="en-US" dirty="0" smtClean="0">
                <a:sym typeface="Wingdings" panose="05000000000000000000" pitchFamily="2" charset="2"/>
              </a:rPr>
              <a:t>    		</a:t>
            </a:r>
            <a:r>
              <a:rPr lang="en-GB" altLang="en-US" dirty="0" smtClean="0"/>
              <a:t>Robinson and </a:t>
            </a:r>
            <a:r>
              <a:rPr lang="en-GB" altLang="en-US" dirty="0" err="1" smtClean="0"/>
              <a:t>Oshlack</a:t>
            </a:r>
            <a:r>
              <a:rPr lang="en-GB" altLang="en-US" dirty="0" smtClean="0"/>
              <a:t>, Genome </a:t>
            </a:r>
            <a:r>
              <a:rPr lang="en-GB" altLang="en-US" dirty="0"/>
              <a:t>Biology, </a:t>
            </a:r>
            <a:r>
              <a:rPr lang="en-GB" altLang="en-US" dirty="0" smtClean="0"/>
              <a:t>11(3):R25 (2010) </a:t>
            </a:r>
            <a:endParaRPr lang="en-GB" altLang="en-US" dirty="0"/>
          </a:p>
          <a:p>
            <a:pPr marL="0" indent="0">
              <a:buNone/>
            </a:pPr>
            <a:endParaRPr lang="en-GB" altLang="en-US" dirty="0" smtClean="0">
              <a:solidFill>
                <a:srgbClr val="00B050"/>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447001133"/>
              </p:ext>
            </p:extLst>
          </p:nvPr>
        </p:nvGraphicFramePr>
        <p:xfrm>
          <a:off x="2486025" y="2478088"/>
          <a:ext cx="1198563" cy="1103312"/>
        </p:xfrm>
        <a:graphic>
          <a:graphicData uri="http://schemas.openxmlformats.org/presentationml/2006/ole">
            <mc:AlternateContent xmlns:mc="http://schemas.openxmlformats.org/markup-compatibility/2006">
              <mc:Choice xmlns:v="urn:schemas-microsoft-com:vml" Requires="v">
                <p:oleObj spid="_x0000_s269394" name="Equation" r:id="rId4" imgW="469800" imgH="431640" progId="Equation.DSMT4">
                  <p:embed/>
                </p:oleObj>
              </mc:Choice>
              <mc:Fallback>
                <p:oleObj name="Equation" r:id="rId4" imgW="469800" imgH="431640" progId="Equation.DSMT4">
                  <p:embed/>
                  <p:pic>
                    <p:nvPicPr>
                      <p:cNvPr id="0" name=""/>
                      <p:cNvPicPr>
                        <a:picLocks noChangeAspect="1" noChangeArrowheads="1"/>
                      </p:cNvPicPr>
                      <p:nvPr/>
                    </p:nvPicPr>
                    <p:blipFill>
                      <a:blip r:embed="rId5"/>
                      <a:srcRect/>
                      <a:stretch>
                        <a:fillRect/>
                      </a:stretch>
                    </p:blipFill>
                    <p:spPr bwMode="auto">
                      <a:xfrm>
                        <a:off x="2486025" y="2478088"/>
                        <a:ext cx="1198563" cy="1103312"/>
                      </a:xfrm>
                      <a:prstGeom prst="rect">
                        <a:avLst/>
                      </a:prstGeom>
                      <a:noFill/>
                      <a:ln>
                        <a:noFill/>
                      </a:ln>
                    </p:spPr>
                  </p:pic>
                </p:oleObj>
              </mc:Fallback>
            </mc:AlternateContent>
          </a:graphicData>
        </a:graphic>
      </p:graphicFrame>
      <p:sp>
        <p:nvSpPr>
          <p:cNvPr id="4" name="TextBox 3"/>
          <p:cNvSpPr txBox="1"/>
          <p:nvPr/>
        </p:nvSpPr>
        <p:spPr>
          <a:xfrm>
            <a:off x="5029200" y="2831068"/>
            <a:ext cx="3090013" cy="369332"/>
          </a:xfrm>
          <a:prstGeom prst="rect">
            <a:avLst/>
          </a:prstGeom>
          <a:noFill/>
        </p:spPr>
        <p:txBody>
          <a:bodyPr wrap="none" rtlCol="0">
            <a:spAutoFit/>
          </a:bodyPr>
          <a:lstStyle/>
          <a:p>
            <a:r>
              <a:rPr lang="en-US" dirty="0" smtClean="0"/>
              <a:t>Essentially a global fold change</a:t>
            </a:r>
            <a:endParaRPr lang="en-US" dirty="0"/>
          </a:p>
        </p:txBody>
      </p:sp>
    </p:spTree>
    <p:extLst>
      <p:ext uri="{BB962C8B-B14F-4D97-AF65-F5344CB8AC3E}">
        <p14:creationId xmlns:p14="http://schemas.microsoft.com/office/powerpoint/2010/main" val="23661981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80909" y="796394"/>
            <a:ext cx="5039393" cy="1015663"/>
          </a:xfrm>
          <a:prstGeom prst="rect">
            <a:avLst/>
          </a:prstGeom>
          <a:noFill/>
        </p:spPr>
        <p:txBody>
          <a:bodyPr wrap="none" rtlCol="0">
            <a:spAutoFit/>
          </a:bodyPr>
          <a:lstStyle/>
          <a:p>
            <a:r>
              <a:rPr lang="en-US" sz="2000" i="1" dirty="0" err="1" smtClean="0">
                <a:latin typeface="Times New Roman"/>
                <a:cs typeface="Times New Roman"/>
              </a:rPr>
              <a:t>Y</a:t>
            </a:r>
            <a:r>
              <a:rPr lang="en-US" sz="2000" i="1" baseline="-25000" dirty="0" err="1" smtClean="0">
                <a:latin typeface="Times New Roman"/>
                <a:cs typeface="Times New Roman"/>
              </a:rPr>
              <a:t>ig</a:t>
            </a:r>
            <a:r>
              <a:rPr lang="en-US" sz="2000" dirty="0" smtClean="0"/>
              <a:t> = read counts for gene  </a:t>
            </a:r>
            <a:r>
              <a:rPr lang="en-US" sz="2000" i="1" dirty="0" err="1" smtClean="0">
                <a:latin typeface="Times New Roman"/>
                <a:cs typeface="Times New Roman"/>
              </a:rPr>
              <a:t>g</a:t>
            </a:r>
            <a:r>
              <a:rPr lang="en-US" sz="2000" dirty="0" smtClean="0"/>
              <a:t>  in sample  </a:t>
            </a:r>
            <a:r>
              <a:rPr lang="en-US" sz="2000" i="1" dirty="0" err="1" smtClean="0">
                <a:latin typeface="Times New Roman"/>
                <a:cs typeface="Times New Roman"/>
              </a:rPr>
              <a:t>i</a:t>
            </a:r>
            <a:r>
              <a:rPr lang="en-US" sz="2000" dirty="0" smtClean="0">
                <a:latin typeface="Times New Roman"/>
                <a:cs typeface="Times New Roman"/>
              </a:rPr>
              <a:t> = 1, 2</a:t>
            </a:r>
          </a:p>
          <a:p>
            <a:endParaRPr lang="en-US" sz="2000" dirty="0" smtClean="0"/>
          </a:p>
          <a:p>
            <a:r>
              <a:rPr lang="en-US" sz="2000" i="1" dirty="0" smtClean="0">
                <a:latin typeface="Times New Roman"/>
                <a:cs typeface="Times New Roman"/>
              </a:rPr>
              <a:t>N</a:t>
            </a:r>
            <a:r>
              <a:rPr lang="en-US" sz="2000" i="1" baseline="-25000" dirty="0" smtClean="0">
                <a:latin typeface="Times New Roman"/>
                <a:cs typeface="Times New Roman"/>
              </a:rPr>
              <a:t>i</a:t>
            </a:r>
            <a:r>
              <a:rPr lang="en-US" sz="2000" dirty="0" smtClean="0"/>
              <a:t> = total read counts for sample </a:t>
            </a:r>
            <a:r>
              <a:rPr lang="en-US" sz="2000" i="1" dirty="0" err="1" smtClean="0">
                <a:latin typeface="Times New Roman"/>
                <a:cs typeface="Times New Roman"/>
              </a:rPr>
              <a:t>i</a:t>
            </a:r>
            <a:r>
              <a:rPr lang="en-US" sz="2000" dirty="0" smtClean="0">
                <a:latin typeface="Times New Roman"/>
                <a:cs typeface="Times New Roman"/>
              </a:rPr>
              <a:t> = 1, 2</a:t>
            </a:r>
            <a:endParaRPr lang="en-US" sz="2000" dirty="0"/>
          </a:p>
        </p:txBody>
      </p:sp>
      <p:graphicFrame>
        <p:nvGraphicFramePr>
          <p:cNvPr id="5" name="Object 4"/>
          <p:cNvGraphicFramePr>
            <a:graphicFrameLocks noChangeAspect="1"/>
          </p:cNvGraphicFramePr>
          <p:nvPr>
            <p:extLst>
              <p:ext uri="{D42A27DB-BD31-4B8C-83A1-F6EECF244321}">
                <p14:modId xmlns:p14="http://schemas.microsoft.com/office/powerpoint/2010/main" val="398499499"/>
              </p:ext>
            </p:extLst>
          </p:nvPr>
        </p:nvGraphicFramePr>
        <p:xfrm>
          <a:off x="1074157" y="2514600"/>
          <a:ext cx="4203700" cy="2451100"/>
        </p:xfrm>
        <a:graphic>
          <a:graphicData uri="http://schemas.openxmlformats.org/presentationml/2006/ole">
            <mc:AlternateContent xmlns:mc="http://schemas.openxmlformats.org/markup-compatibility/2006">
              <mc:Choice xmlns:v="urn:schemas-microsoft-com:vml" Requires="v">
                <p:oleObj spid="_x0000_s263272" name="Equation" r:id="rId4" imgW="1828800" imgH="1066680" progId="Equation.DSMT4">
                  <p:embed/>
                </p:oleObj>
              </mc:Choice>
              <mc:Fallback>
                <p:oleObj name="Equation" r:id="rId4" imgW="1828800" imgH="1066680" progId="Equation.DSMT4">
                  <p:embed/>
                  <p:pic>
                    <p:nvPicPr>
                      <p:cNvPr id="0" name=""/>
                      <p:cNvPicPr>
                        <a:picLocks noChangeAspect="1" noChangeArrowheads="1"/>
                      </p:cNvPicPr>
                      <p:nvPr/>
                    </p:nvPicPr>
                    <p:blipFill>
                      <a:blip r:embed="rId5"/>
                      <a:srcRect/>
                      <a:stretch>
                        <a:fillRect/>
                      </a:stretch>
                    </p:blipFill>
                    <p:spPr bwMode="auto">
                      <a:xfrm>
                        <a:off x="1074157" y="2514600"/>
                        <a:ext cx="4203700" cy="2451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extBox 1"/>
          <p:cNvSpPr txBox="1"/>
          <p:nvPr/>
        </p:nvSpPr>
        <p:spPr>
          <a:xfrm>
            <a:off x="5598004" y="2858947"/>
            <a:ext cx="3521092" cy="461665"/>
          </a:xfrm>
          <a:prstGeom prst="rect">
            <a:avLst/>
          </a:prstGeom>
          <a:noFill/>
        </p:spPr>
        <p:txBody>
          <a:bodyPr wrap="none" rtlCol="0">
            <a:spAutoFit/>
          </a:bodyPr>
          <a:lstStyle/>
          <a:p>
            <a:r>
              <a:rPr lang="en-US" sz="2400" dirty="0" smtClean="0"/>
              <a:t>Gene-wise log-fold-change</a:t>
            </a:r>
            <a:endParaRPr lang="en-US" sz="2400" dirty="0"/>
          </a:p>
        </p:txBody>
      </p:sp>
      <p:sp>
        <p:nvSpPr>
          <p:cNvPr id="6" name="TextBox 5"/>
          <p:cNvSpPr txBox="1"/>
          <p:nvPr/>
        </p:nvSpPr>
        <p:spPr>
          <a:xfrm>
            <a:off x="5181600" y="4965700"/>
            <a:ext cx="3958071" cy="461665"/>
          </a:xfrm>
          <a:prstGeom prst="rect">
            <a:avLst/>
          </a:prstGeom>
          <a:noFill/>
        </p:spPr>
        <p:txBody>
          <a:bodyPr wrap="none" rtlCol="0">
            <a:spAutoFit/>
          </a:bodyPr>
          <a:lstStyle/>
          <a:p>
            <a:r>
              <a:rPr lang="en-US" sz="2400" dirty="0" smtClean="0"/>
              <a:t>Gene-wise average expression</a:t>
            </a:r>
            <a:endParaRPr lang="en-US" sz="2400" dirty="0"/>
          </a:p>
        </p:txBody>
      </p:sp>
    </p:spTree>
    <p:extLst>
      <p:ext uri="{BB962C8B-B14F-4D97-AF65-F5344CB8AC3E}">
        <p14:creationId xmlns:p14="http://schemas.microsoft.com/office/powerpoint/2010/main" val="31187732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TMM normalization (I)</a:t>
            </a:r>
            <a:endParaRPr lang="en-US" dirty="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295400"/>
            <a:ext cx="8428961" cy="429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4519280" y="990600"/>
            <a:ext cx="4624720" cy="4876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268147" y="3505200"/>
            <a:ext cx="4624720" cy="23083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124200" y="1295400"/>
            <a:ext cx="2002536" cy="369332"/>
          </a:xfrm>
          <a:prstGeom prst="rect">
            <a:avLst/>
          </a:prstGeom>
          <a:noFill/>
        </p:spPr>
        <p:txBody>
          <a:bodyPr wrap="none" rtlCol="0">
            <a:spAutoFit/>
          </a:bodyPr>
          <a:lstStyle/>
          <a:p>
            <a:r>
              <a:rPr lang="en-US" dirty="0" smtClean="0"/>
              <a:t>Technical replicates</a:t>
            </a:r>
          </a:p>
        </p:txBody>
      </p:sp>
      <p:sp>
        <p:nvSpPr>
          <p:cNvPr id="9" name="TextBox 8"/>
          <p:cNvSpPr txBox="1"/>
          <p:nvPr/>
        </p:nvSpPr>
        <p:spPr>
          <a:xfrm>
            <a:off x="1828800" y="3717575"/>
            <a:ext cx="1827295" cy="369332"/>
          </a:xfrm>
          <a:prstGeom prst="rect">
            <a:avLst/>
          </a:prstGeom>
          <a:noFill/>
        </p:spPr>
        <p:txBody>
          <a:bodyPr wrap="none" rtlCol="0">
            <a:spAutoFit/>
          </a:bodyPr>
          <a:lstStyle/>
          <a:p>
            <a:r>
              <a:rPr lang="en-US" dirty="0" smtClean="0"/>
              <a:t>mean log ratio ~0</a:t>
            </a:r>
          </a:p>
        </p:txBody>
      </p:sp>
      <p:sp>
        <p:nvSpPr>
          <p:cNvPr id="8" name="TextBox 7"/>
          <p:cNvSpPr txBox="1"/>
          <p:nvPr/>
        </p:nvSpPr>
        <p:spPr>
          <a:xfrm>
            <a:off x="5711009" y="6455975"/>
            <a:ext cx="3432991" cy="276999"/>
          </a:xfrm>
          <a:prstGeom prst="rect">
            <a:avLst/>
          </a:prstGeom>
          <a:noFill/>
        </p:spPr>
        <p:txBody>
          <a:bodyPr wrap="none" rtlCol="0">
            <a:spAutoFit/>
          </a:bodyPr>
          <a:lstStyle/>
          <a:p>
            <a:r>
              <a:rPr lang="en-US" sz="1200" dirty="0" smtClean="0"/>
              <a:t>Marioni et al., </a:t>
            </a:r>
            <a:r>
              <a:rPr lang="pt-BR" sz="1200" dirty="0"/>
              <a:t>Genome </a:t>
            </a:r>
            <a:r>
              <a:rPr lang="pt-BR" sz="1200" dirty="0" smtClean="0"/>
              <a:t>Research, 18(9</a:t>
            </a:r>
            <a:r>
              <a:rPr lang="pt-BR" sz="1200" dirty="0"/>
              <a:t>):</a:t>
            </a:r>
            <a:r>
              <a:rPr lang="pt-BR" sz="1200" dirty="0" smtClean="0"/>
              <a:t>1509 (2008)</a:t>
            </a:r>
            <a:endParaRPr lang="en-US" sz="1200" dirty="0"/>
          </a:p>
        </p:txBody>
      </p:sp>
      <p:graphicFrame>
        <p:nvGraphicFramePr>
          <p:cNvPr id="3" name="Object 2"/>
          <p:cNvGraphicFramePr>
            <a:graphicFrameLocks noChangeAspect="1"/>
          </p:cNvGraphicFramePr>
          <p:nvPr>
            <p:extLst>
              <p:ext uri="{D42A27DB-BD31-4B8C-83A1-F6EECF244321}">
                <p14:modId xmlns:p14="http://schemas.microsoft.com/office/powerpoint/2010/main" val="851054971"/>
              </p:ext>
            </p:extLst>
          </p:nvPr>
        </p:nvGraphicFramePr>
        <p:xfrm>
          <a:off x="4729163" y="1717675"/>
          <a:ext cx="4203700" cy="1633538"/>
        </p:xfrm>
        <a:graphic>
          <a:graphicData uri="http://schemas.openxmlformats.org/presentationml/2006/ole">
            <mc:AlternateContent xmlns:mc="http://schemas.openxmlformats.org/markup-compatibility/2006">
              <mc:Choice xmlns:v="urn:schemas-microsoft-com:vml" Requires="v">
                <p:oleObj spid="_x0000_s270415" name="Equation" r:id="rId4" imgW="1828800" imgH="711000" progId="Equation.DSMT4">
                  <p:embed/>
                </p:oleObj>
              </mc:Choice>
              <mc:Fallback>
                <p:oleObj name="Equation" r:id="rId4" imgW="1828800" imgH="711000" progId="Equation.DSMT4">
                  <p:embed/>
                  <p:pic>
                    <p:nvPicPr>
                      <p:cNvPr id="0" name=""/>
                      <p:cNvPicPr>
                        <a:picLocks noChangeAspect="1" noChangeArrowheads="1"/>
                      </p:cNvPicPr>
                      <p:nvPr/>
                    </p:nvPicPr>
                    <p:blipFill>
                      <a:blip r:embed="rId5"/>
                      <a:srcRect/>
                      <a:stretch>
                        <a:fillRect/>
                      </a:stretch>
                    </p:blipFill>
                    <p:spPr bwMode="auto">
                      <a:xfrm>
                        <a:off x="4729163" y="1717675"/>
                        <a:ext cx="4203700" cy="163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1735152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TMM normalization (</a:t>
            </a:r>
            <a:r>
              <a:rPr lang="en-US" dirty="0" smtClean="0"/>
              <a:t>II)</a:t>
            </a:r>
            <a:endParaRPr 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95400"/>
            <a:ext cx="8428961" cy="429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4519280" y="990600"/>
            <a:ext cx="4624720" cy="4876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124200" y="1295400"/>
            <a:ext cx="2002536" cy="369332"/>
          </a:xfrm>
          <a:prstGeom prst="rect">
            <a:avLst/>
          </a:prstGeom>
          <a:noFill/>
        </p:spPr>
        <p:txBody>
          <a:bodyPr wrap="none" rtlCol="0">
            <a:spAutoFit/>
          </a:bodyPr>
          <a:lstStyle/>
          <a:p>
            <a:r>
              <a:rPr lang="en-US" dirty="0" smtClean="0"/>
              <a:t>Technical replicates</a:t>
            </a:r>
          </a:p>
        </p:txBody>
      </p:sp>
      <p:sp>
        <p:nvSpPr>
          <p:cNvPr id="9" name="TextBox 8"/>
          <p:cNvSpPr txBox="1"/>
          <p:nvPr/>
        </p:nvSpPr>
        <p:spPr>
          <a:xfrm>
            <a:off x="304800" y="5603353"/>
            <a:ext cx="5388655" cy="400110"/>
          </a:xfrm>
          <a:prstGeom prst="rect">
            <a:avLst/>
          </a:prstGeom>
          <a:noFill/>
        </p:spPr>
        <p:txBody>
          <a:bodyPr wrap="none" rtlCol="0">
            <a:spAutoFit/>
          </a:bodyPr>
          <a:lstStyle/>
          <a:p>
            <a:r>
              <a:rPr lang="en-US" sz="2000" dirty="0" smtClean="0">
                <a:solidFill>
                  <a:srgbClr val="FF0000"/>
                </a:solidFill>
              </a:rPr>
              <a:t>mean log ratio shifted to higher kidney expression</a:t>
            </a:r>
          </a:p>
        </p:txBody>
      </p:sp>
      <p:sp>
        <p:nvSpPr>
          <p:cNvPr id="8" name="TextBox 7"/>
          <p:cNvSpPr txBox="1"/>
          <p:nvPr/>
        </p:nvSpPr>
        <p:spPr>
          <a:xfrm>
            <a:off x="2988574" y="3762643"/>
            <a:ext cx="1463349" cy="369332"/>
          </a:xfrm>
          <a:prstGeom prst="rect">
            <a:avLst/>
          </a:prstGeom>
          <a:noFill/>
        </p:spPr>
        <p:txBody>
          <a:bodyPr wrap="none" rtlCol="0">
            <a:spAutoFit/>
          </a:bodyPr>
          <a:lstStyle/>
          <a:p>
            <a:r>
              <a:rPr lang="en-US" dirty="0" smtClean="0"/>
              <a:t>Liver / Kidney</a:t>
            </a:r>
          </a:p>
        </p:txBody>
      </p:sp>
      <p:sp>
        <p:nvSpPr>
          <p:cNvPr id="3" name="TextBox 2"/>
          <p:cNvSpPr txBox="1"/>
          <p:nvPr/>
        </p:nvSpPr>
        <p:spPr>
          <a:xfrm>
            <a:off x="1066800" y="3581400"/>
            <a:ext cx="1488484" cy="646331"/>
          </a:xfrm>
          <a:prstGeom prst="rect">
            <a:avLst/>
          </a:prstGeom>
          <a:noFill/>
          <a:ln>
            <a:noFill/>
          </a:ln>
        </p:spPr>
        <p:txBody>
          <a:bodyPr wrap="none" rtlCol="0">
            <a:spAutoFit/>
          </a:bodyPr>
          <a:lstStyle/>
          <a:p>
            <a:r>
              <a:rPr lang="en-US" dirty="0" smtClean="0">
                <a:solidFill>
                  <a:srgbClr val="00B050"/>
                </a:solidFill>
              </a:rPr>
              <a:t>housekeeping</a:t>
            </a:r>
            <a:br>
              <a:rPr lang="en-US" dirty="0" smtClean="0">
                <a:solidFill>
                  <a:srgbClr val="00B050"/>
                </a:solidFill>
              </a:rPr>
            </a:br>
            <a:r>
              <a:rPr lang="en-US" dirty="0" smtClean="0">
                <a:solidFill>
                  <a:srgbClr val="00B050"/>
                </a:solidFill>
              </a:rPr>
              <a:t>genes</a:t>
            </a:r>
            <a:endParaRPr lang="en-US" dirty="0">
              <a:solidFill>
                <a:srgbClr val="00B050"/>
              </a:solidFill>
            </a:endParaRPr>
          </a:p>
        </p:txBody>
      </p:sp>
    </p:spTree>
    <p:extLst>
      <p:ext uri="{BB962C8B-B14F-4D97-AF65-F5344CB8AC3E}">
        <p14:creationId xmlns:p14="http://schemas.microsoft.com/office/powerpoint/2010/main" val="39421594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275429"/>
            <a:ext cx="8428961" cy="429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a:xfrm>
            <a:off x="6705600" y="2504029"/>
            <a:ext cx="12192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1830" y="1143000"/>
            <a:ext cx="8980025" cy="923330"/>
          </a:xfrm>
          <a:prstGeom prst="rect">
            <a:avLst/>
          </a:prstGeom>
        </p:spPr>
        <p:txBody>
          <a:bodyPr wrap="square">
            <a:spAutoFit/>
          </a:bodyPr>
          <a:lstStyle/>
          <a:p>
            <a:r>
              <a:rPr lang="en-US" dirty="0"/>
              <a:t>A few strongly expressed, differentially expressed genes </a:t>
            </a:r>
            <a:r>
              <a:rPr lang="en-US" dirty="0" smtClean="0"/>
              <a:t>in</a:t>
            </a:r>
            <a:r>
              <a:rPr lang="en-US" dirty="0" smtClean="0">
                <a:solidFill>
                  <a:srgbClr val="FF0000"/>
                </a:solidFill>
              </a:rPr>
              <a:t> liver </a:t>
            </a:r>
          </a:p>
          <a:p>
            <a:r>
              <a:rPr lang="en-US" dirty="0" smtClean="0">
                <a:sym typeface="Wingdings" panose="05000000000000000000" pitchFamily="2" charset="2"/>
              </a:rPr>
              <a:t> less sequence reads available for bulk of lower expressed liver genes</a:t>
            </a:r>
            <a:endParaRPr lang="en-US" dirty="0"/>
          </a:p>
          <a:p>
            <a:r>
              <a:rPr lang="en-US" dirty="0" smtClean="0">
                <a:sym typeface="Wingdings" panose="05000000000000000000" pitchFamily="2" charset="2"/>
              </a:rPr>
              <a:t> </a:t>
            </a:r>
            <a:r>
              <a:rPr lang="en-US" dirty="0">
                <a:sym typeface="Wingdings" panose="05000000000000000000" pitchFamily="2" charset="2"/>
              </a:rPr>
              <a:t>r</a:t>
            </a:r>
            <a:r>
              <a:rPr lang="en-US" dirty="0" smtClean="0">
                <a:sym typeface="Wingdings" panose="05000000000000000000" pitchFamily="2" charset="2"/>
              </a:rPr>
              <a:t>atio = liver/kidney becomes smaller (i.e., s</a:t>
            </a:r>
            <a:r>
              <a:rPr lang="en-US" dirty="0" smtClean="0"/>
              <a:t>hift of distribution towards </a:t>
            </a:r>
            <a:r>
              <a:rPr lang="en-US" dirty="0" smtClean="0">
                <a:solidFill>
                  <a:srgbClr val="00B050"/>
                </a:solidFill>
              </a:rPr>
              <a:t>kidney)</a:t>
            </a:r>
            <a:endParaRPr lang="en-US" dirty="0">
              <a:solidFill>
                <a:srgbClr val="00B050"/>
              </a:solidFill>
            </a:endParaRPr>
          </a:p>
        </p:txBody>
      </p:sp>
      <p:sp>
        <p:nvSpPr>
          <p:cNvPr id="5" name="Title 1"/>
          <p:cNvSpPr>
            <a:spLocks noGrp="1"/>
          </p:cNvSpPr>
          <p:nvPr>
            <p:ph type="title"/>
          </p:nvPr>
        </p:nvSpPr>
        <p:spPr>
          <a:xfrm>
            <a:off x="457200" y="274638"/>
            <a:ext cx="8229600" cy="715962"/>
          </a:xfrm>
        </p:spPr>
        <p:txBody>
          <a:bodyPr/>
          <a:lstStyle/>
          <a:p>
            <a:r>
              <a:rPr lang="en-US" dirty="0"/>
              <a:t>Example: TMM normalization (</a:t>
            </a:r>
            <a:r>
              <a:rPr lang="en-US" dirty="0" smtClean="0"/>
              <a:t>III)</a:t>
            </a:r>
            <a:endParaRPr lang="en-US" dirty="0"/>
          </a:p>
        </p:txBody>
      </p:sp>
      <p:cxnSp>
        <p:nvCxnSpPr>
          <p:cNvPr id="6" name="Straight Connector 5"/>
          <p:cNvCxnSpPr/>
          <p:nvPr/>
        </p:nvCxnSpPr>
        <p:spPr>
          <a:xfrm>
            <a:off x="304800" y="6720016"/>
            <a:ext cx="3048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09600" y="6503084"/>
            <a:ext cx="2642198" cy="369332"/>
          </a:xfrm>
          <a:prstGeom prst="rect">
            <a:avLst/>
          </a:prstGeom>
          <a:noFill/>
        </p:spPr>
        <p:txBody>
          <a:bodyPr wrap="none" rtlCol="0">
            <a:spAutoFit/>
          </a:bodyPr>
          <a:lstStyle/>
          <a:p>
            <a:r>
              <a:rPr lang="en-US" dirty="0" smtClean="0"/>
              <a:t>TMM normalization factor</a:t>
            </a:r>
            <a:endParaRPr lang="en-US" dirty="0"/>
          </a:p>
        </p:txBody>
      </p:sp>
    </p:spTree>
    <p:extLst>
      <p:ext uri="{BB962C8B-B14F-4D97-AF65-F5344CB8AC3E}">
        <p14:creationId xmlns:p14="http://schemas.microsoft.com/office/powerpoint/2010/main" val="3339096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5910" y="678579"/>
            <a:ext cx="7445704" cy="3170099"/>
          </a:xfrm>
          <a:prstGeom prst="rect">
            <a:avLst/>
          </a:prstGeom>
          <a:noFill/>
        </p:spPr>
        <p:txBody>
          <a:bodyPr wrap="square" rtlCol="0">
            <a:spAutoFit/>
          </a:bodyPr>
          <a:lstStyle/>
          <a:p>
            <a:r>
              <a:rPr lang="en-US" sz="2000" dirty="0" smtClean="0"/>
              <a:t>Then, from the trimmed subset of genes, calculate a relative scaling factor from a weighted average of  M –values (for sample </a:t>
            </a:r>
            <a:r>
              <a:rPr lang="en-US" sz="2000" i="1" dirty="0" smtClean="0"/>
              <a:t>k </a:t>
            </a:r>
            <a:r>
              <a:rPr lang="en-US" sz="2000" dirty="0" smtClean="0"/>
              <a:t> and reference sample </a:t>
            </a:r>
            <a:r>
              <a:rPr lang="en-US" sz="2000" i="1" dirty="0" smtClean="0"/>
              <a:t>r</a:t>
            </a:r>
            <a:r>
              <a:rPr lang="en-US" sz="2000" dirty="0" smtClean="0"/>
              <a:t>, gene </a:t>
            </a:r>
            <a:r>
              <a:rPr lang="en-US" sz="2000" i="1" dirty="0" smtClean="0"/>
              <a:t>g)</a:t>
            </a:r>
            <a:r>
              <a:rPr lang="en-US" sz="2000" dirty="0" smtClean="0"/>
              <a:t>: </a:t>
            </a:r>
          </a:p>
          <a:p>
            <a:endParaRPr lang="en-US" sz="2800" dirty="0" smtClean="0">
              <a:solidFill>
                <a:schemeClr val="tx2"/>
              </a:solidFill>
            </a:endParaRPr>
          </a:p>
          <a:p>
            <a:endParaRPr lang="en-US" sz="2800" dirty="0" smtClean="0">
              <a:solidFill>
                <a:schemeClr val="tx2"/>
              </a:solidFill>
            </a:endParaRPr>
          </a:p>
          <a:p>
            <a:endParaRPr lang="en-US" sz="2800" dirty="0" smtClean="0">
              <a:solidFill>
                <a:schemeClr val="tx2"/>
              </a:solidFill>
            </a:endParaRPr>
          </a:p>
          <a:p>
            <a:endParaRPr lang="en-US" sz="2800" dirty="0" smtClean="0">
              <a:solidFill>
                <a:schemeClr val="tx2"/>
              </a:solidFill>
            </a:endParaRPr>
          </a:p>
          <a:p>
            <a:endParaRPr lang="en-US" sz="2800" dirty="0" smtClean="0">
              <a:solidFill>
                <a:schemeClr val="tx2"/>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021989387"/>
              </p:ext>
            </p:extLst>
          </p:nvPr>
        </p:nvGraphicFramePr>
        <p:xfrm>
          <a:off x="1143000" y="2209800"/>
          <a:ext cx="1285875" cy="541337"/>
        </p:xfrm>
        <a:graphic>
          <a:graphicData uri="http://schemas.openxmlformats.org/presentationml/2006/ole">
            <mc:AlternateContent xmlns:mc="http://schemas.openxmlformats.org/markup-compatibility/2006">
              <mc:Choice xmlns:v="urn:schemas-microsoft-com:vml" Requires="v">
                <p:oleObj spid="_x0000_s264506" name="Equation" r:id="rId4" imgW="482400" imgH="203040" progId="Equation.DSMT4">
                  <p:embed/>
                </p:oleObj>
              </mc:Choice>
              <mc:Fallback>
                <p:oleObj name="Equation" r:id="rId4" imgW="482400" imgH="203040" progId="Equation.DSMT4">
                  <p:embed/>
                  <p:pic>
                    <p:nvPicPr>
                      <p:cNvPr id="0" name=""/>
                      <p:cNvPicPr>
                        <a:picLocks noChangeAspect="1" noChangeArrowheads="1"/>
                      </p:cNvPicPr>
                      <p:nvPr/>
                    </p:nvPicPr>
                    <p:blipFill>
                      <a:blip r:embed="rId5"/>
                      <a:srcRect/>
                      <a:stretch>
                        <a:fillRect/>
                      </a:stretch>
                    </p:blipFill>
                    <p:spPr bwMode="auto">
                      <a:xfrm>
                        <a:off x="1143000" y="2209800"/>
                        <a:ext cx="1285875" cy="541337"/>
                      </a:xfrm>
                      <a:prstGeom prst="rect">
                        <a:avLst/>
                      </a:prstGeom>
                      <a:noFill/>
                      <a:ln>
                        <a:noFill/>
                      </a:ln>
                      <a:extLst/>
                    </p:spPr>
                  </p:pic>
                </p:oleObj>
              </mc:Fallback>
            </mc:AlternateContent>
          </a:graphicData>
        </a:graphic>
      </p:graphicFrame>
      <p:pic>
        <p:nvPicPr>
          <p:cNvPr id="3124" name="Picture 5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94344" y="1752600"/>
            <a:ext cx="3503578" cy="1354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25" name="Picture 5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22079" y="3860338"/>
            <a:ext cx="3306683" cy="954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Object 3"/>
          <p:cNvGraphicFramePr>
            <a:graphicFrameLocks noChangeAspect="1"/>
          </p:cNvGraphicFramePr>
          <p:nvPr>
            <p:extLst>
              <p:ext uri="{D42A27DB-BD31-4B8C-83A1-F6EECF244321}">
                <p14:modId xmlns:p14="http://schemas.microsoft.com/office/powerpoint/2010/main" val="3999849672"/>
              </p:ext>
            </p:extLst>
          </p:nvPr>
        </p:nvGraphicFramePr>
        <p:xfrm>
          <a:off x="7403914" y="1878301"/>
          <a:ext cx="1295400" cy="1103313"/>
        </p:xfrm>
        <a:graphic>
          <a:graphicData uri="http://schemas.openxmlformats.org/presentationml/2006/ole">
            <mc:AlternateContent xmlns:mc="http://schemas.openxmlformats.org/markup-compatibility/2006">
              <mc:Choice xmlns:v="urn:schemas-microsoft-com:vml" Requires="v">
                <p:oleObj spid="_x0000_s264507" name="Equation" r:id="rId8" imgW="507960" imgH="431640" progId="Equation.DSMT4">
                  <p:embed/>
                </p:oleObj>
              </mc:Choice>
              <mc:Fallback>
                <p:oleObj name="Equation" r:id="rId8" imgW="507960" imgH="431640" progId="Equation.DSMT4">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03914" y="1878301"/>
                        <a:ext cx="1295400" cy="110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664915484"/>
              </p:ext>
            </p:extLst>
          </p:nvPr>
        </p:nvGraphicFramePr>
        <p:xfrm>
          <a:off x="4892675" y="3813175"/>
          <a:ext cx="1720850" cy="969963"/>
        </p:xfrm>
        <a:graphic>
          <a:graphicData uri="http://schemas.openxmlformats.org/presentationml/2006/ole">
            <mc:AlternateContent xmlns:mc="http://schemas.openxmlformats.org/markup-compatibility/2006">
              <mc:Choice xmlns:v="urn:schemas-microsoft-com:vml" Requires="v">
                <p:oleObj spid="_x0000_s264508" name="Equation" r:id="rId10" imgW="698400" imgH="393480" progId="Equation.DSMT4">
                  <p:embed/>
                </p:oleObj>
              </mc:Choice>
              <mc:Fallback>
                <p:oleObj name="Equation" r:id="rId10" imgW="698400" imgH="393480" progId="Equation.DSMT4">
                  <p:embed/>
                  <p:pic>
                    <p:nvPicPr>
                      <p:cNvPr id="0" name=""/>
                      <p:cNvPicPr/>
                      <p:nvPr/>
                    </p:nvPicPr>
                    <p:blipFill>
                      <a:blip r:embed="rId11"/>
                      <a:stretch>
                        <a:fillRect/>
                      </a:stretch>
                    </p:blipFill>
                    <p:spPr>
                      <a:xfrm>
                        <a:off x="4892675" y="3813175"/>
                        <a:ext cx="1720850" cy="969963"/>
                      </a:xfrm>
                      <a:prstGeom prst="rect">
                        <a:avLst/>
                      </a:prstGeom>
                    </p:spPr>
                  </p:pic>
                </p:oleObj>
              </mc:Fallback>
            </mc:AlternateContent>
          </a:graphicData>
        </a:graphic>
      </p:graphicFrame>
      <p:sp>
        <p:nvSpPr>
          <p:cNvPr id="6" name="TextBox 5"/>
          <p:cNvSpPr txBox="1"/>
          <p:nvPr/>
        </p:nvSpPr>
        <p:spPr>
          <a:xfrm>
            <a:off x="762000" y="5629154"/>
            <a:ext cx="8215967" cy="369332"/>
          </a:xfrm>
          <a:prstGeom prst="rect">
            <a:avLst/>
          </a:prstGeom>
          <a:noFill/>
        </p:spPr>
        <p:txBody>
          <a:bodyPr wrap="none" rtlCol="0">
            <a:spAutoFit/>
          </a:bodyPr>
          <a:lstStyle/>
          <a:p>
            <a:r>
              <a:rPr lang="en-US" dirty="0" smtClean="0"/>
              <a:t>Implemented in edgeR (R/Bioconductor). Similar method is used in DESeq2 (R/</a:t>
            </a:r>
            <a:r>
              <a:rPr lang="en-US" dirty="0" err="1" smtClean="0"/>
              <a:t>BioC</a:t>
            </a:r>
            <a:r>
              <a:rPr lang="en-US" dirty="0" smtClean="0"/>
              <a:t>).</a:t>
            </a:r>
            <a:endParaRPr lang="en-US" dirty="0"/>
          </a:p>
        </p:txBody>
      </p:sp>
    </p:spTree>
    <p:extLst>
      <p:ext uri="{BB962C8B-B14F-4D97-AF65-F5344CB8AC3E}">
        <p14:creationId xmlns:p14="http://schemas.microsoft.com/office/powerpoint/2010/main" val="27127689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idx="4294967295"/>
          </p:nvPr>
        </p:nvSpPr>
        <p:spPr>
          <a:xfrm>
            <a:off x="152400" y="115888"/>
            <a:ext cx="8839200" cy="1143000"/>
          </a:xfrm>
        </p:spPr>
        <p:txBody>
          <a:bodyPr/>
          <a:lstStyle/>
          <a:p>
            <a:pPr eaLnBrk="1" hangingPunct="1"/>
            <a:r>
              <a:rPr lang="en-US" altLang="ko-KR" dirty="0" smtClean="0">
                <a:ea typeface="굴림"/>
                <a:cs typeface="굴림"/>
              </a:rPr>
              <a:t>Challenges: RNA-</a:t>
            </a:r>
            <a:r>
              <a:rPr lang="en-US" altLang="ko-KR" dirty="0" err="1">
                <a:ea typeface="굴림"/>
                <a:cs typeface="굴림"/>
              </a:rPr>
              <a:t>S</a:t>
            </a:r>
            <a:r>
              <a:rPr lang="en-US" altLang="ko-KR" dirty="0" err="1" smtClean="0">
                <a:ea typeface="굴림"/>
                <a:cs typeface="굴림"/>
              </a:rPr>
              <a:t>eq</a:t>
            </a:r>
            <a:r>
              <a:rPr lang="en-US" altLang="ko-KR" dirty="0" smtClean="0">
                <a:ea typeface="굴림"/>
                <a:cs typeface="굴림"/>
              </a:rPr>
              <a:t> (versus DNA-</a:t>
            </a:r>
            <a:r>
              <a:rPr lang="en-US" altLang="ko-KR" dirty="0" err="1">
                <a:ea typeface="굴림"/>
                <a:cs typeface="굴림"/>
              </a:rPr>
              <a:t>S</a:t>
            </a:r>
            <a:r>
              <a:rPr lang="en-US" altLang="ko-KR" dirty="0" err="1" smtClean="0">
                <a:ea typeface="굴림"/>
                <a:cs typeface="굴림"/>
              </a:rPr>
              <a:t>eq</a:t>
            </a:r>
            <a:r>
              <a:rPr lang="en-US" altLang="ko-KR" dirty="0" smtClean="0">
                <a:ea typeface="굴림"/>
                <a:cs typeface="굴림"/>
              </a:rPr>
              <a:t>)</a:t>
            </a:r>
          </a:p>
        </p:txBody>
      </p:sp>
      <p:sp>
        <p:nvSpPr>
          <p:cNvPr id="49154" name="Content Placeholder 6"/>
          <p:cNvSpPr>
            <a:spLocks noGrp="1"/>
          </p:cNvSpPr>
          <p:nvPr>
            <p:ph idx="4294967295"/>
          </p:nvPr>
        </p:nvSpPr>
        <p:spPr>
          <a:xfrm>
            <a:off x="152400" y="1412875"/>
            <a:ext cx="8839200" cy="4708525"/>
          </a:xfrm>
        </p:spPr>
        <p:txBody>
          <a:bodyPr/>
          <a:lstStyle/>
          <a:p>
            <a:pPr>
              <a:lnSpc>
                <a:spcPct val="90000"/>
              </a:lnSpc>
            </a:pPr>
            <a:r>
              <a:rPr lang="en-US" sz="2200" dirty="0" smtClean="0"/>
              <a:t>RNAs consist of small exons that may be separated by large introns</a:t>
            </a:r>
          </a:p>
          <a:p>
            <a:pPr lvl="1">
              <a:lnSpc>
                <a:spcPct val="90000"/>
              </a:lnSpc>
            </a:pPr>
            <a:r>
              <a:rPr lang="en-US" dirty="0" smtClean="0"/>
              <a:t>Mapping reads to genome is more challenging</a:t>
            </a:r>
          </a:p>
          <a:p>
            <a:pPr marL="457200" lvl="1" indent="0">
              <a:lnSpc>
                <a:spcPct val="90000"/>
              </a:lnSpc>
              <a:buNone/>
            </a:pPr>
            <a:endParaRPr lang="en-US" dirty="0" smtClean="0"/>
          </a:p>
          <a:p>
            <a:pPr>
              <a:lnSpc>
                <a:spcPct val="90000"/>
              </a:lnSpc>
            </a:pPr>
            <a:r>
              <a:rPr lang="en-US" sz="2200" dirty="0" smtClean="0"/>
              <a:t>The relative abundance of RNAs vary wildly</a:t>
            </a:r>
          </a:p>
          <a:p>
            <a:pPr lvl="1">
              <a:lnSpc>
                <a:spcPct val="90000"/>
              </a:lnSpc>
            </a:pPr>
            <a:r>
              <a:rPr lang="en-US" dirty="0" smtClean="0"/>
              <a:t>10</a:t>
            </a:r>
            <a:r>
              <a:rPr lang="en-US" baseline="30000" dirty="0" smtClean="0"/>
              <a:t>5</a:t>
            </a:r>
            <a:r>
              <a:rPr lang="en-US" dirty="0" smtClean="0"/>
              <a:t> – 10</a:t>
            </a:r>
            <a:r>
              <a:rPr lang="en-US" baseline="30000" dirty="0" smtClean="0"/>
              <a:t>7</a:t>
            </a:r>
            <a:r>
              <a:rPr lang="en-US" dirty="0" smtClean="0"/>
              <a:t> orders of magnitude</a:t>
            </a:r>
          </a:p>
          <a:p>
            <a:pPr lvl="1">
              <a:lnSpc>
                <a:spcPct val="90000"/>
              </a:lnSpc>
            </a:pPr>
            <a:r>
              <a:rPr lang="en-US" dirty="0" smtClean="0"/>
              <a:t>Since RNA sequencing works by random sampling, a small fraction of highly expressed genes may consume the majority of reads</a:t>
            </a:r>
          </a:p>
          <a:p>
            <a:pPr lvl="1">
              <a:lnSpc>
                <a:spcPct val="90000"/>
              </a:lnSpc>
            </a:pPr>
            <a:endParaRPr lang="en-US" dirty="0" smtClean="0"/>
          </a:p>
          <a:p>
            <a:pPr>
              <a:lnSpc>
                <a:spcPct val="90000"/>
              </a:lnSpc>
            </a:pPr>
            <a:r>
              <a:rPr lang="en-US" sz="2200" dirty="0" smtClean="0"/>
              <a:t>RNAs come in a wide range of sizes</a:t>
            </a:r>
          </a:p>
          <a:p>
            <a:pPr lvl="1">
              <a:lnSpc>
                <a:spcPct val="90000"/>
              </a:lnSpc>
            </a:pPr>
            <a:r>
              <a:rPr lang="en-US" dirty="0" smtClean="0"/>
              <a:t>Small RNAs must be captured separately</a:t>
            </a:r>
          </a:p>
          <a:p>
            <a:pPr marL="457200" lvl="1" indent="0">
              <a:lnSpc>
                <a:spcPct val="90000"/>
              </a:lnSpc>
              <a:buNone/>
            </a:pPr>
            <a:endParaRPr lang="en-US" dirty="0" smtClean="0"/>
          </a:p>
          <a:p>
            <a:pPr>
              <a:lnSpc>
                <a:spcPct val="90000"/>
              </a:lnSpc>
            </a:pPr>
            <a:r>
              <a:rPr lang="en-US" sz="2200" dirty="0" smtClean="0"/>
              <a:t>RNA is fragile compared to DNA (easily degraded)</a:t>
            </a:r>
          </a:p>
          <a:p>
            <a:pPr>
              <a:lnSpc>
                <a:spcPct val="90000"/>
              </a:lnSpc>
            </a:pPr>
            <a:endParaRPr lang="en-US" sz="2200" dirty="0"/>
          </a:p>
          <a:p>
            <a:pPr>
              <a:lnSpc>
                <a:spcPct val="90000"/>
              </a:lnSpc>
            </a:pPr>
            <a:r>
              <a:rPr lang="en-US" sz="2200" dirty="0" smtClean="0"/>
              <a:t>(Measurement biases and variability)</a:t>
            </a:r>
          </a:p>
          <a:p>
            <a:pPr>
              <a:lnSpc>
                <a:spcPct val="90000"/>
              </a:lnSpc>
            </a:pPr>
            <a:endParaRPr lang="en-US" sz="22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830" y="162971"/>
            <a:ext cx="8980025" cy="923330"/>
          </a:xfrm>
          <a:prstGeom prst="rect">
            <a:avLst/>
          </a:prstGeom>
        </p:spPr>
        <p:txBody>
          <a:bodyPr wrap="square">
            <a:spAutoFit/>
          </a:bodyPr>
          <a:lstStyle/>
          <a:p>
            <a:r>
              <a:rPr lang="en-US" dirty="0"/>
              <a:t>A few strongly expressed, differentially expressed genes </a:t>
            </a:r>
            <a:r>
              <a:rPr lang="en-US" dirty="0" smtClean="0">
                <a:solidFill>
                  <a:srgbClr val="FF0000"/>
                </a:solidFill>
              </a:rPr>
              <a:t>in liver </a:t>
            </a:r>
          </a:p>
          <a:p>
            <a:r>
              <a:rPr lang="en-US" dirty="0" smtClean="0">
                <a:sym typeface="Wingdings" panose="05000000000000000000" pitchFamily="2" charset="2"/>
              </a:rPr>
              <a:t> less sequence reads available for bulk of lower expressed liver genes</a:t>
            </a:r>
            <a:endParaRPr lang="en-US" dirty="0"/>
          </a:p>
          <a:p>
            <a:r>
              <a:rPr lang="en-US" dirty="0" smtClean="0">
                <a:sym typeface="Wingdings" panose="05000000000000000000" pitchFamily="2" charset="2"/>
              </a:rPr>
              <a:t> ratio=liver/kidney becomes smaller (i.e., s</a:t>
            </a:r>
            <a:r>
              <a:rPr lang="en-US" dirty="0" smtClean="0"/>
              <a:t>hift of distribution towards </a:t>
            </a:r>
            <a:r>
              <a:rPr lang="en-US" dirty="0" smtClean="0">
                <a:solidFill>
                  <a:srgbClr val="00B050"/>
                </a:solidFill>
              </a:rPr>
              <a:t>kidney)</a:t>
            </a:r>
            <a:endParaRPr lang="en-US" dirty="0">
              <a:solidFill>
                <a:srgbClr val="00B050"/>
              </a:solidFill>
            </a:endParaRP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057275"/>
            <a:ext cx="4724400" cy="4743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3429000" y="1905000"/>
            <a:ext cx="2590800" cy="2438400"/>
          </a:xfrm>
          <a:prstGeom prst="rect">
            <a:avLst/>
          </a:prstGeom>
          <a:solidFill>
            <a:schemeClr val="accent6">
              <a:lumMod val="75000"/>
              <a:alpha val="21961"/>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52400" y="2133600"/>
            <a:ext cx="1537600" cy="923330"/>
          </a:xfrm>
          <a:prstGeom prst="rect">
            <a:avLst/>
          </a:prstGeom>
          <a:noFill/>
        </p:spPr>
        <p:txBody>
          <a:bodyPr wrap="none" rtlCol="0">
            <a:spAutoFit/>
          </a:bodyPr>
          <a:lstStyle/>
          <a:p>
            <a:r>
              <a:rPr lang="en-US" dirty="0" smtClean="0"/>
              <a:t>Trim the data</a:t>
            </a:r>
          </a:p>
          <a:p>
            <a:endParaRPr lang="en-US" dirty="0"/>
          </a:p>
          <a:p>
            <a:r>
              <a:rPr lang="en-US" dirty="0" smtClean="0"/>
              <a:t>M: 30%, A: 5%</a:t>
            </a:r>
            <a:endParaRPr lang="en-US" dirty="0"/>
          </a:p>
        </p:txBody>
      </p:sp>
      <p:cxnSp>
        <p:nvCxnSpPr>
          <p:cNvPr id="12" name="Straight Arrow Connector 11"/>
          <p:cNvCxnSpPr/>
          <p:nvPr/>
        </p:nvCxnSpPr>
        <p:spPr>
          <a:xfrm rot="5400000">
            <a:off x="6233451" y="2910759"/>
            <a:ext cx="336287"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rot="5400000" flipH="1" flipV="1">
            <a:off x="6209426" y="3542425"/>
            <a:ext cx="382749" cy="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2" name="Rectangle 1"/>
          <p:cNvSpPr/>
          <p:nvPr/>
        </p:nvSpPr>
        <p:spPr>
          <a:xfrm>
            <a:off x="5334000" y="1143000"/>
            <a:ext cx="9144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172200" y="3701970"/>
            <a:ext cx="1994007" cy="646331"/>
          </a:xfrm>
          <a:prstGeom prst="rect">
            <a:avLst/>
          </a:prstGeom>
          <a:noFill/>
        </p:spPr>
        <p:txBody>
          <a:bodyPr wrap="none" rtlCol="0">
            <a:spAutoFit/>
          </a:bodyPr>
          <a:lstStyle/>
          <a:p>
            <a:r>
              <a:rPr lang="en-US" dirty="0" smtClean="0"/>
              <a:t>Offset for HK genes</a:t>
            </a:r>
          </a:p>
          <a:p>
            <a:r>
              <a:rPr lang="en-US" dirty="0" smtClean="0"/>
              <a:t>is similar to </a:t>
            </a:r>
            <a:r>
              <a:rPr lang="el-GR" dirty="0" smtClean="0"/>
              <a:t>λ</a:t>
            </a:r>
            <a:endParaRPr lang="en-US" dirty="0"/>
          </a:p>
        </p:txBody>
      </p:sp>
      <p:sp>
        <p:nvSpPr>
          <p:cNvPr id="5" name="TextBox 4"/>
          <p:cNvSpPr txBox="1"/>
          <p:nvPr/>
        </p:nvSpPr>
        <p:spPr>
          <a:xfrm>
            <a:off x="6096000" y="2085889"/>
            <a:ext cx="2173800" cy="923330"/>
          </a:xfrm>
          <a:prstGeom prst="rect">
            <a:avLst/>
          </a:prstGeom>
          <a:noFill/>
        </p:spPr>
        <p:txBody>
          <a:bodyPr wrap="none" rtlCol="0">
            <a:spAutoFit/>
          </a:bodyPr>
          <a:lstStyle/>
          <a:p>
            <a:r>
              <a:rPr lang="nl-NL" dirty="0" err="1" smtClean="0"/>
              <a:t>Weighted</a:t>
            </a:r>
            <a:r>
              <a:rPr lang="nl-NL" dirty="0" smtClean="0"/>
              <a:t> </a:t>
            </a:r>
            <a:r>
              <a:rPr lang="nl-NL" dirty="0" err="1" smtClean="0"/>
              <a:t>average</a:t>
            </a:r>
            <a:r>
              <a:rPr lang="nl-NL" dirty="0" smtClean="0"/>
              <a:t> of </a:t>
            </a:r>
          </a:p>
          <a:p>
            <a:r>
              <a:rPr lang="nl-NL" dirty="0" smtClean="0"/>
              <a:t>M-</a:t>
            </a:r>
            <a:r>
              <a:rPr lang="nl-NL" dirty="0" err="1" smtClean="0"/>
              <a:t>values</a:t>
            </a:r>
            <a:r>
              <a:rPr lang="nl-NL" dirty="0" smtClean="0"/>
              <a:t>:  </a:t>
            </a:r>
            <a:r>
              <a:rPr lang="en-US" dirty="0" smtClean="0"/>
              <a:t>λ</a:t>
            </a:r>
            <a:r>
              <a:rPr lang="en-US" baseline="30000" dirty="0" smtClean="0"/>
              <a:t>TMM</a:t>
            </a:r>
            <a:endParaRPr lang="en-US" dirty="0"/>
          </a:p>
          <a:p>
            <a:endParaRPr lang="nl-NL" dirty="0"/>
          </a:p>
        </p:txBody>
      </p:sp>
    </p:spTree>
    <p:extLst>
      <p:ext uri="{BB962C8B-B14F-4D97-AF65-F5344CB8AC3E}">
        <p14:creationId xmlns:p14="http://schemas.microsoft.com/office/powerpoint/2010/main" val="22464075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altLang="en-US" smtClean="0"/>
              <a:t>Other normalization methods</a:t>
            </a:r>
          </a:p>
        </p:txBody>
      </p:sp>
      <p:sp>
        <p:nvSpPr>
          <p:cNvPr id="29699" name="Content Placeholder 2"/>
          <p:cNvSpPr>
            <a:spLocks noGrp="1"/>
          </p:cNvSpPr>
          <p:nvPr>
            <p:ph idx="1"/>
          </p:nvPr>
        </p:nvSpPr>
        <p:spPr>
          <a:xfrm>
            <a:off x="457200" y="1143000"/>
            <a:ext cx="8229600" cy="4800600"/>
          </a:xfrm>
        </p:spPr>
        <p:txBody>
          <a:bodyPr/>
          <a:lstStyle/>
          <a:p>
            <a:pPr eaLnBrk="1" hangingPunct="1"/>
            <a:r>
              <a:rPr lang="en-US" altLang="en-US" sz="2000" dirty="0" smtClean="0">
                <a:solidFill>
                  <a:srgbClr val="0000FF"/>
                </a:solidFill>
              </a:rPr>
              <a:t>Spike-ins</a:t>
            </a:r>
          </a:p>
          <a:p>
            <a:pPr eaLnBrk="1" hangingPunct="1"/>
            <a:r>
              <a:rPr lang="en-US" altLang="en-US" sz="2000" dirty="0" smtClean="0">
                <a:solidFill>
                  <a:srgbClr val="0000FF"/>
                </a:solidFill>
              </a:rPr>
              <a:t>Housekeeping genes </a:t>
            </a:r>
            <a:r>
              <a:rPr lang="en-US" altLang="en-US" sz="2000" dirty="0" smtClean="0"/>
              <a:t>(Bullard et al., 2010)</a:t>
            </a:r>
          </a:p>
          <a:p>
            <a:pPr eaLnBrk="1" hangingPunct="1"/>
            <a:r>
              <a:rPr lang="en-US" altLang="en-US" sz="2000" dirty="0" smtClean="0">
                <a:solidFill>
                  <a:srgbClr val="0000FF"/>
                </a:solidFill>
              </a:rPr>
              <a:t>Upper-quartile</a:t>
            </a:r>
            <a:r>
              <a:rPr lang="en-US" altLang="en-US" sz="2000" dirty="0" smtClean="0"/>
              <a:t> (Bullard et al., 2010). Counts are divided by (75</a:t>
            </a:r>
            <a:r>
              <a:rPr lang="en-US" altLang="en-US" sz="2000" baseline="30000" dirty="0" smtClean="0"/>
              <a:t>th</a:t>
            </a:r>
            <a:r>
              <a:rPr lang="en-US" altLang="en-US" sz="2000" dirty="0" smtClean="0"/>
              <a:t>) upper-quartile of counts for transcripts with at least one read</a:t>
            </a:r>
          </a:p>
          <a:p>
            <a:pPr eaLnBrk="1" hangingPunct="1"/>
            <a:r>
              <a:rPr lang="en-US" altLang="en-US" sz="2000" dirty="0" smtClean="0">
                <a:solidFill>
                  <a:srgbClr val="0000FF"/>
                </a:solidFill>
              </a:rPr>
              <a:t>Quantile normalization</a:t>
            </a:r>
            <a:r>
              <a:rPr lang="en-US" altLang="en-US" sz="2000" dirty="0" smtClean="0"/>
              <a:t> (Irizarry et al., 2003; developed for microarrays)</a:t>
            </a:r>
          </a:p>
          <a:p>
            <a:pPr marL="0" indent="0" eaLnBrk="1" hangingPunct="1">
              <a:buNone/>
            </a:pPr>
            <a:endParaRPr lang="en-US" altLang="en-US" dirty="0"/>
          </a:p>
          <a:p>
            <a:pPr marL="0" indent="0" eaLnBrk="1" hangingPunct="1">
              <a:buNone/>
            </a:pPr>
            <a:r>
              <a:rPr lang="en-US" altLang="en-US" sz="2000" dirty="0" smtClean="0"/>
              <a:t>Comparison of normalization methods  (Dillies et al., 2013)</a:t>
            </a:r>
          </a:p>
          <a:p>
            <a:pPr marL="0" indent="0" eaLnBrk="1" hangingPunct="1">
              <a:buNone/>
            </a:pPr>
            <a:endParaRPr lang="en-US" altLang="en-US" sz="2000" dirty="0" smtClean="0">
              <a:solidFill>
                <a:srgbClr val="FF0000"/>
              </a:solidFill>
            </a:endParaRPr>
          </a:p>
        </p:txBody>
      </p:sp>
      <p:sp>
        <p:nvSpPr>
          <p:cNvPr id="29700" name="Rectangle 3"/>
          <p:cNvSpPr>
            <a:spLocks noChangeArrowheads="1"/>
          </p:cNvSpPr>
          <p:nvPr/>
        </p:nvSpPr>
        <p:spPr bwMode="auto">
          <a:xfrm>
            <a:off x="353892" y="4495800"/>
            <a:ext cx="81534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1400" dirty="0"/>
              <a:t>Bullard et </a:t>
            </a:r>
            <a:r>
              <a:rPr lang="en-US" altLang="en-US" sz="1400" dirty="0" smtClean="0"/>
              <a:t>al. </a:t>
            </a:r>
            <a:r>
              <a:rPr lang="en-US" altLang="en-US" sz="1400" dirty="0"/>
              <a:t>(2010) BMC Bioinformatics, </a:t>
            </a:r>
            <a:r>
              <a:rPr lang="en-US" altLang="en-US" sz="1400" dirty="0" smtClean="0"/>
              <a:t>11:94</a:t>
            </a:r>
            <a:r>
              <a:rPr lang="en-US" altLang="en-US" sz="1400" dirty="0"/>
              <a:t>. </a:t>
            </a:r>
          </a:p>
          <a:p>
            <a:pPr eaLnBrk="1" hangingPunct="1"/>
            <a:r>
              <a:rPr lang="en-US" altLang="en-US" sz="1400" dirty="0" smtClean="0"/>
              <a:t>Irizarry </a:t>
            </a:r>
            <a:r>
              <a:rPr lang="en-US" altLang="en-US" sz="1400" dirty="0"/>
              <a:t>et </a:t>
            </a:r>
            <a:r>
              <a:rPr lang="en-US" altLang="en-US" sz="1400" dirty="0" smtClean="0"/>
              <a:t>al. </a:t>
            </a:r>
            <a:r>
              <a:rPr lang="en-US" altLang="en-US" sz="1400" dirty="0"/>
              <a:t>(2003</a:t>
            </a:r>
            <a:r>
              <a:rPr lang="en-US" altLang="en-US" sz="1400" dirty="0" smtClean="0"/>
              <a:t>) Biostatistics, 4(2): 249–64.</a:t>
            </a:r>
            <a:endParaRPr lang="en-GB" altLang="en-US" sz="1400" dirty="0" smtClean="0"/>
          </a:p>
          <a:p>
            <a:pPr eaLnBrk="1" hangingPunct="1"/>
            <a:r>
              <a:rPr lang="en-GB" altLang="en-US" sz="1400" dirty="0" smtClean="0"/>
              <a:t>Dillies et al. (2013) A comprehensive evaluation of normalization methods for Illumina high-throughput RNA sequencing. Briefings in Bioinformatics</a:t>
            </a:r>
            <a:endParaRPr lang="en-US" altLang="en-US" sz="1400" dirty="0"/>
          </a:p>
        </p:txBody>
      </p:sp>
    </p:spTree>
    <p:extLst>
      <p:ext uri="{BB962C8B-B14F-4D97-AF65-F5344CB8AC3E}">
        <p14:creationId xmlns:p14="http://schemas.microsoft.com/office/powerpoint/2010/main" val="252122960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idx="4294967295"/>
          </p:nvPr>
        </p:nvSpPr>
        <p:spPr>
          <a:xfrm>
            <a:off x="304800" y="274638"/>
            <a:ext cx="8610600" cy="1143000"/>
          </a:xfrm>
        </p:spPr>
        <p:txBody>
          <a:bodyPr/>
          <a:lstStyle/>
          <a:p>
            <a:r>
              <a:rPr lang="en-US" dirty="0" smtClean="0"/>
              <a:t>Read counting with </a:t>
            </a:r>
            <a:r>
              <a:rPr lang="en-US" dirty="0"/>
              <a:t>isoforms: </a:t>
            </a:r>
            <a:r>
              <a:rPr lang="en-US" dirty="0" smtClean="0"/>
              <a:t>transcript length (I) </a:t>
            </a:r>
          </a:p>
        </p:txBody>
      </p:sp>
      <p:pic>
        <p:nvPicPr>
          <p:cNvPr id="260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00200"/>
            <a:ext cx="9077325" cy="10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6211649" y="6557849"/>
            <a:ext cx="2902333" cy="276999"/>
          </a:xfrm>
          <a:prstGeom prst="rect">
            <a:avLst/>
          </a:prstGeom>
        </p:spPr>
        <p:txBody>
          <a:bodyPr wrap="none">
            <a:spAutoFit/>
          </a:bodyPr>
          <a:lstStyle/>
          <a:p>
            <a:pPr defTabSz="914674">
              <a:defRPr/>
            </a:pPr>
            <a:r>
              <a:rPr lang="en-GB" sz="1200" dirty="0" err="1"/>
              <a:t>Trapnell</a:t>
            </a:r>
            <a:r>
              <a:rPr lang="en-GB" sz="1200" dirty="0"/>
              <a:t> et al., Nature Biotechnology (2013)</a:t>
            </a:r>
          </a:p>
        </p:txBody>
      </p:sp>
    </p:spTree>
    <p:extLst>
      <p:ext uri="{BB962C8B-B14F-4D97-AF65-F5344CB8AC3E}">
        <p14:creationId xmlns:p14="http://schemas.microsoft.com/office/powerpoint/2010/main" val="414983938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idx="4294967295"/>
          </p:nvPr>
        </p:nvSpPr>
        <p:spPr>
          <a:xfrm>
            <a:off x="304800" y="274638"/>
            <a:ext cx="8610600" cy="1143000"/>
          </a:xfrm>
        </p:spPr>
        <p:txBody>
          <a:bodyPr/>
          <a:lstStyle/>
          <a:p>
            <a:r>
              <a:rPr lang="en-US" dirty="0"/>
              <a:t>Read counting with isoforms: transcript length (</a:t>
            </a:r>
            <a:r>
              <a:rPr lang="en-US" dirty="0" smtClean="0"/>
              <a:t>II) </a:t>
            </a:r>
          </a:p>
        </p:txBody>
      </p:sp>
      <p:pic>
        <p:nvPicPr>
          <p:cNvPr id="260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00200"/>
            <a:ext cx="9077325" cy="10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0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880" y="3200400"/>
            <a:ext cx="8691563" cy="24166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2" name="TextBox 1"/>
              <p:cNvSpPr txBox="1"/>
              <p:nvPr/>
            </p:nvSpPr>
            <p:spPr>
              <a:xfrm>
                <a:off x="6400800" y="5650945"/>
                <a:ext cx="1295400" cy="61677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nl-NL" i="1" smtClean="0">
                              <a:latin typeface="Cambria Math" panose="02040503050406030204" pitchFamily="18" charset="0"/>
                            </a:rPr>
                          </m:ctrlPr>
                        </m:sSubPr>
                        <m:e>
                          <m:r>
                            <m:rPr>
                              <m:nor/>
                            </m:rPr>
                            <a:rPr lang="nl-NL" b="0" i="0" smtClean="0">
                              <a:latin typeface="Cambria Math"/>
                            </a:rPr>
                            <m:t>log</m:t>
                          </m:r>
                        </m:e>
                        <m:sub>
                          <m:r>
                            <a:rPr lang="nl-NL" b="0" i="1" smtClean="0">
                              <a:latin typeface="Cambria Math"/>
                            </a:rPr>
                            <m:t>2</m:t>
                          </m:r>
                        </m:sub>
                      </m:sSub>
                      <m:d>
                        <m:dPr>
                          <m:ctrlPr>
                            <a:rPr lang="nl-NL" i="1" smtClean="0">
                              <a:latin typeface="Cambria Math" panose="02040503050406030204" pitchFamily="18" charset="0"/>
                            </a:rPr>
                          </m:ctrlPr>
                        </m:dPr>
                        <m:e>
                          <m:f>
                            <m:fPr>
                              <m:ctrlPr>
                                <a:rPr lang="nl-NL" i="1" smtClean="0">
                                  <a:latin typeface="Cambria Math" panose="02040503050406030204" pitchFamily="18" charset="0"/>
                                </a:rPr>
                              </m:ctrlPr>
                            </m:fPr>
                            <m:num>
                              <m:r>
                                <a:rPr lang="nl-NL" b="0" i="1" smtClean="0">
                                  <a:latin typeface="Cambria Math"/>
                                </a:rPr>
                                <m:t>𝐵</m:t>
                              </m:r>
                            </m:num>
                            <m:den>
                              <m:r>
                                <a:rPr lang="nl-NL" b="0" i="1" smtClean="0">
                                  <a:latin typeface="Cambria Math"/>
                                </a:rPr>
                                <m:t>𝐴</m:t>
                              </m:r>
                            </m:den>
                          </m:f>
                        </m:e>
                      </m:d>
                    </m:oMath>
                  </m:oMathPara>
                </a14:m>
                <a:endParaRPr lang="nl-NL" dirty="0"/>
              </a:p>
            </p:txBody>
          </p:sp>
        </mc:Choice>
        <mc:Fallback xmlns="">
          <p:sp>
            <p:nvSpPr>
              <p:cNvPr id="2" name="TextBox 1"/>
              <p:cNvSpPr txBox="1">
                <a:spLocks noRot="1" noChangeAspect="1" noMove="1" noResize="1" noEditPoints="1" noAdjustHandles="1" noChangeArrowheads="1" noChangeShapeType="1" noTextEdit="1"/>
              </p:cNvSpPr>
              <p:nvPr/>
            </p:nvSpPr>
            <p:spPr>
              <a:xfrm>
                <a:off x="6400800" y="5650945"/>
                <a:ext cx="1295400" cy="616772"/>
              </a:xfrm>
              <a:prstGeom prst="rect">
                <a:avLst/>
              </a:prstGeom>
              <a:blipFill rotWithShape="1">
                <a:blip r:embed="rId5"/>
                <a:stretch>
                  <a:fillRect/>
                </a:stretch>
              </a:blipFill>
            </p:spPr>
            <p:txBody>
              <a:bodyPr/>
              <a:lstStyle/>
              <a:p>
                <a:r>
                  <a:rPr lang="nl-NL">
                    <a:noFill/>
                  </a:rPr>
                  <a:t> </a:t>
                </a:r>
              </a:p>
            </p:txBody>
          </p:sp>
        </mc:Fallback>
      </mc:AlternateContent>
      <p:sp>
        <p:nvSpPr>
          <p:cNvPr id="3" name="TextBox 2"/>
          <p:cNvSpPr txBox="1"/>
          <p:nvPr/>
        </p:nvSpPr>
        <p:spPr>
          <a:xfrm>
            <a:off x="685800" y="6324600"/>
            <a:ext cx="5578578" cy="369332"/>
          </a:xfrm>
          <a:prstGeom prst="rect">
            <a:avLst/>
          </a:prstGeom>
          <a:noFill/>
        </p:spPr>
        <p:txBody>
          <a:bodyPr wrap="none" rtlCol="0">
            <a:spAutoFit/>
          </a:bodyPr>
          <a:lstStyle/>
          <a:p>
            <a:r>
              <a:rPr lang="nl-NL" dirty="0" smtClean="0"/>
              <a:t>Correct </a:t>
            </a:r>
            <a:r>
              <a:rPr lang="nl-NL" dirty="0" err="1" smtClean="0"/>
              <a:t>for</a:t>
            </a:r>
            <a:r>
              <a:rPr lang="nl-NL" dirty="0" smtClean="0"/>
              <a:t> </a:t>
            </a:r>
            <a:r>
              <a:rPr lang="nl-NL" dirty="0" err="1" smtClean="0"/>
              <a:t>isoform</a:t>
            </a:r>
            <a:r>
              <a:rPr lang="nl-NL" dirty="0" smtClean="0"/>
              <a:t> </a:t>
            </a:r>
            <a:r>
              <a:rPr lang="nl-NL" dirty="0" err="1" smtClean="0"/>
              <a:t>length</a:t>
            </a:r>
            <a:r>
              <a:rPr lang="nl-NL" dirty="0" smtClean="0"/>
              <a:t> in case of different </a:t>
            </a:r>
            <a:r>
              <a:rPr lang="nl-NL" dirty="0" err="1" smtClean="0"/>
              <a:t>transcripts</a:t>
            </a:r>
            <a:endParaRPr lang="nl-NL" dirty="0"/>
          </a:p>
        </p:txBody>
      </p:sp>
      <p:sp>
        <p:nvSpPr>
          <p:cNvPr id="7" name="Rectangle 6"/>
          <p:cNvSpPr/>
          <p:nvPr/>
        </p:nvSpPr>
        <p:spPr>
          <a:xfrm>
            <a:off x="6211649" y="6557849"/>
            <a:ext cx="2902333" cy="276999"/>
          </a:xfrm>
          <a:prstGeom prst="rect">
            <a:avLst/>
          </a:prstGeom>
        </p:spPr>
        <p:txBody>
          <a:bodyPr wrap="none">
            <a:spAutoFit/>
          </a:bodyPr>
          <a:lstStyle/>
          <a:p>
            <a:pPr defTabSz="914674">
              <a:defRPr/>
            </a:pPr>
            <a:r>
              <a:rPr lang="en-GB" sz="1200" dirty="0" err="1"/>
              <a:t>Trapnell</a:t>
            </a:r>
            <a:r>
              <a:rPr lang="en-GB" sz="1200" dirty="0"/>
              <a:t> et al., Nature Biotechnology (2013)</a:t>
            </a:r>
          </a:p>
        </p:txBody>
      </p:sp>
    </p:spTree>
    <p:extLst>
      <p:ext uri="{BB962C8B-B14F-4D97-AF65-F5344CB8AC3E}">
        <p14:creationId xmlns:p14="http://schemas.microsoft.com/office/powerpoint/2010/main" val="35702696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715962"/>
          </a:xfrm>
        </p:spPr>
        <p:txBody>
          <a:bodyPr/>
          <a:lstStyle/>
          <a:p>
            <a:r>
              <a:rPr lang="en-US" dirty="0"/>
              <a:t>Transcript abundance: Expectation-Maximization</a:t>
            </a:r>
            <a:endParaRPr lang="en-GB" dirty="0"/>
          </a:p>
        </p:txBody>
      </p:sp>
      <p:sp>
        <p:nvSpPr>
          <p:cNvPr id="3" name="Content Placeholder 2"/>
          <p:cNvSpPr>
            <a:spLocks noGrp="1"/>
          </p:cNvSpPr>
          <p:nvPr>
            <p:ph idx="1"/>
          </p:nvPr>
        </p:nvSpPr>
        <p:spPr/>
        <p:txBody>
          <a:bodyPr/>
          <a:lstStyle/>
          <a:p>
            <a:endParaRPr lang="en-GB"/>
          </a:p>
        </p:txBody>
      </p:sp>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513150" y="2971800"/>
            <a:ext cx="8173649" cy="1918129"/>
          </a:xfrm>
          <a:prstGeom prst="rect">
            <a:avLst/>
          </a:prstGeom>
          <a:noFill/>
          <a:ln w="9525">
            <a:noFill/>
            <a:miter lim="800000"/>
            <a:headEnd/>
            <a:tailEnd/>
          </a:ln>
        </p:spPr>
      </p:pic>
    </p:spTree>
    <p:extLst>
      <p:ext uri="{BB962C8B-B14F-4D97-AF65-F5344CB8AC3E}">
        <p14:creationId xmlns:p14="http://schemas.microsoft.com/office/powerpoint/2010/main" val="42691907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5" name="Rectangle 2"/>
          <p:cNvSpPr>
            <a:spLocks noGrp="1"/>
          </p:cNvSpPr>
          <p:nvPr>
            <p:ph type="title" idx="4294967295"/>
          </p:nvPr>
        </p:nvSpPr>
        <p:spPr/>
        <p:txBody>
          <a:bodyPr/>
          <a:lstStyle/>
          <a:p>
            <a:r>
              <a:rPr lang="en-GB" sz="2800" dirty="0" smtClean="0"/>
              <a:t>Differential expression analysis: </a:t>
            </a:r>
            <a:br>
              <a:rPr lang="en-GB" sz="2800" dirty="0" smtClean="0"/>
            </a:br>
            <a:r>
              <a:rPr lang="en-GB" sz="2800" dirty="0" smtClean="0"/>
              <a:t>challenges with RNA-</a:t>
            </a:r>
            <a:r>
              <a:rPr lang="en-GB" sz="2800" dirty="0" err="1" smtClean="0"/>
              <a:t>Seq</a:t>
            </a:r>
            <a:r>
              <a:rPr lang="en-GB" sz="2800" dirty="0" smtClean="0"/>
              <a:t> count data </a:t>
            </a:r>
          </a:p>
        </p:txBody>
      </p:sp>
      <p:sp>
        <p:nvSpPr>
          <p:cNvPr id="282626" name="Rectangle 3"/>
          <p:cNvSpPr>
            <a:spLocks noGrp="1"/>
          </p:cNvSpPr>
          <p:nvPr>
            <p:ph type="body" idx="4294967295"/>
          </p:nvPr>
        </p:nvSpPr>
        <p:spPr>
          <a:xfrm>
            <a:off x="457200" y="1143000"/>
            <a:ext cx="5029200" cy="5562600"/>
          </a:xfrm>
        </p:spPr>
        <p:txBody>
          <a:bodyPr/>
          <a:lstStyle/>
          <a:p>
            <a:r>
              <a:rPr lang="en-GB" dirty="0" smtClean="0"/>
              <a:t>discrete, positive, skewed</a:t>
            </a:r>
          </a:p>
          <a:p>
            <a:pPr lvl="1"/>
            <a:r>
              <a:rPr lang="en-GB" dirty="0" smtClean="0"/>
              <a:t>no (log-)normal model</a:t>
            </a:r>
          </a:p>
          <a:p>
            <a:r>
              <a:rPr lang="en-GB" dirty="0" smtClean="0"/>
              <a:t>small numbers of replicates</a:t>
            </a:r>
          </a:p>
          <a:p>
            <a:pPr lvl="1"/>
            <a:r>
              <a:rPr lang="en-GB" dirty="0" smtClean="0"/>
              <a:t>no rank based or permutation based methods</a:t>
            </a:r>
          </a:p>
          <a:p>
            <a:r>
              <a:rPr lang="en-GB" dirty="0" smtClean="0"/>
              <a:t>sequencing depth (coverage) varies between samples </a:t>
            </a:r>
          </a:p>
          <a:p>
            <a:pPr lvl="1"/>
            <a:r>
              <a:rPr lang="en-GB" dirty="0" smtClean="0"/>
              <a:t> “normalisation”</a:t>
            </a:r>
          </a:p>
          <a:p>
            <a:r>
              <a:rPr lang="en-GB" dirty="0" smtClean="0"/>
              <a:t>large dynamic range (0 ... 10</a:t>
            </a:r>
            <a:r>
              <a:rPr lang="en-GB" baseline="30000" dirty="0" smtClean="0"/>
              <a:t>5</a:t>
            </a:r>
            <a:r>
              <a:rPr lang="en-GB" dirty="0" smtClean="0"/>
              <a:t>)</a:t>
            </a:r>
          </a:p>
          <a:p>
            <a:pPr lvl="1"/>
            <a:r>
              <a:rPr lang="en-GB" dirty="0" err="1" smtClean="0"/>
              <a:t>heteroskedasticity</a:t>
            </a:r>
            <a:r>
              <a:rPr lang="en-GB" dirty="0" smtClean="0"/>
              <a:t> matters between genes</a:t>
            </a:r>
          </a:p>
          <a:p>
            <a:endParaRPr lang="en-GB" dirty="0" smtClean="0"/>
          </a:p>
        </p:txBody>
      </p:sp>
      <p:pic>
        <p:nvPicPr>
          <p:cNvPr id="282627" name="Picture 4"/>
          <p:cNvPicPr>
            <a:picLocks noChangeAspect="1" noChangeArrowheads="1"/>
          </p:cNvPicPr>
          <p:nvPr/>
        </p:nvPicPr>
        <p:blipFill>
          <a:blip r:embed="rId2"/>
          <a:srcRect/>
          <a:stretch>
            <a:fillRect/>
          </a:stretch>
        </p:blipFill>
        <p:spPr bwMode="auto">
          <a:xfrm>
            <a:off x="5562600" y="1066800"/>
            <a:ext cx="3448050" cy="2805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Naive</a:t>
            </a:r>
            <a:r>
              <a:rPr lang="nl-NL" dirty="0" smtClean="0"/>
              <a:t> approach: non-</a:t>
            </a:r>
            <a:r>
              <a:rPr lang="nl-NL" dirty="0" err="1" smtClean="0"/>
              <a:t>parametric</a:t>
            </a:r>
            <a:r>
              <a:rPr lang="nl-NL" dirty="0" smtClean="0"/>
              <a:t> test (I)</a:t>
            </a:r>
            <a:endParaRPr lang="en-GB" dirty="0"/>
          </a:p>
        </p:txBody>
      </p:sp>
      <p:sp>
        <p:nvSpPr>
          <p:cNvPr id="3" name="Content Placeholder 2"/>
          <p:cNvSpPr>
            <a:spLocks noGrp="1"/>
          </p:cNvSpPr>
          <p:nvPr>
            <p:ph idx="1"/>
          </p:nvPr>
        </p:nvSpPr>
        <p:spPr/>
        <p:txBody>
          <a:bodyPr/>
          <a:lstStyle/>
          <a:p>
            <a:pPr marL="0" indent="0">
              <a:buNone/>
            </a:pPr>
            <a:r>
              <a:rPr lang="nl-NL" dirty="0" smtClean="0"/>
              <a:t># R code</a:t>
            </a:r>
            <a:endParaRPr lang="en-GB" dirty="0" smtClean="0"/>
          </a:p>
          <a:p>
            <a:pPr marL="0" indent="0">
              <a:buNone/>
            </a:pPr>
            <a:r>
              <a:rPr lang="en-GB" dirty="0" smtClean="0"/>
              <a:t>x </a:t>
            </a:r>
            <a:r>
              <a:rPr lang="en-GB" dirty="0"/>
              <a:t>&lt;- </a:t>
            </a:r>
            <a:r>
              <a:rPr lang="en-GB" dirty="0" smtClean="0"/>
              <a:t>c(0,0,10,4)</a:t>
            </a:r>
          </a:p>
          <a:p>
            <a:pPr marL="0" indent="0">
              <a:buNone/>
            </a:pPr>
            <a:r>
              <a:rPr lang="en-GB" dirty="0" smtClean="0"/>
              <a:t>y </a:t>
            </a:r>
            <a:r>
              <a:rPr lang="en-GB" dirty="0"/>
              <a:t>&lt;- c(23,42,0,17)</a:t>
            </a:r>
          </a:p>
          <a:p>
            <a:pPr marL="0" indent="0">
              <a:buNone/>
            </a:pPr>
            <a:r>
              <a:rPr lang="en-GB" dirty="0" err="1"/>
              <a:t>wilcox.test</a:t>
            </a:r>
            <a:r>
              <a:rPr lang="en-GB" dirty="0"/>
              <a:t>(x, </a:t>
            </a:r>
            <a:r>
              <a:rPr lang="en-GB" dirty="0" smtClean="0"/>
              <a:t>y)</a:t>
            </a:r>
          </a:p>
          <a:p>
            <a:pPr marL="0" indent="0">
              <a:buNone/>
            </a:pPr>
            <a:endParaRPr lang="en-GB" dirty="0"/>
          </a:p>
          <a:p>
            <a:pPr marL="0" indent="0">
              <a:buNone/>
            </a:pPr>
            <a:r>
              <a:rPr lang="en-GB" dirty="0" smtClean="0"/>
              <a:t>	Wilcoxon </a:t>
            </a:r>
            <a:r>
              <a:rPr lang="en-GB" dirty="0"/>
              <a:t>rank sum test with continuity correction</a:t>
            </a:r>
          </a:p>
          <a:p>
            <a:pPr marL="0" indent="0">
              <a:buNone/>
            </a:pPr>
            <a:r>
              <a:rPr lang="en-GB" dirty="0"/>
              <a:t>data: x and y</a:t>
            </a:r>
          </a:p>
          <a:p>
            <a:pPr marL="0" indent="0">
              <a:buNone/>
            </a:pPr>
            <a:r>
              <a:rPr lang="en-GB" dirty="0"/>
              <a:t>W = 3, p-value = 0.1832</a:t>
            </a:r>
          </a:p>
          <a:p>
            <a:pPr marL="0" indent="0">
              <a:buNone/>
            </a:pPr>
            <a:r>
              <a:rPr lang="en-GB" dirty="0"/>
              <a:t>alternative hypothesis: true location shift is not equal to 0</a:t>
            </a:r>
          </a:p>
        </p:txBody>
      </p:sp>
    </p:spTree>
    <p:extLst>
      <p:ext uri="{BB962C8B-B14F-4D97-AF65-F5344CB8AC3E}">
        <p14:creationId xmlns:p14="http://schemas.microsoft.com/office/powerpoint/2010/main" val="4494380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Naive</a:t>
            </a:r>
            <a:r>
              <a:rPr lang="nl-NL" dirty="0" smtClean="0"/>
              <a:t> approach: non-</a:t>
            </a:r>
            <a:r>
              <a:rPr lang="nl-NL" dirty="0" err="1" smtClean="0"/>
              <a:t>parametric</a:t>
            </a:r>
            <a:r>
              <a:rPr lang="nl-NL" dirty="0" smtClean="0"/>
              <a:t> test (II)</a:t>
            </a:r>
            <a:endParaRPr lang="en-GB" dirty="0"/>
          </a:p>
        </p:txBody>
      </p:sp>
      <p:sp>
        <p:nvSpPr>
          <p:cNvPr id="3" name="Content Placeholder 2"/>
          <p:cNvSpPr>
            <a:spLocks noGrp="1"/>
          </p:cNvSpPr>
          <p:nvPr>
            <p:ph idx="1"/>
          </p:nvPr>
        </p:nvSpPr>
        <p:spPr/>
        <p:txBody>
          <a:bodyPr/>
          <a:lstStyle/>
          <a:p>
            <a:pPr marL="0" indent="0">
              <a:buNone/>
            </a:pPr>
            <a:r>
              <a:rPr lang="nl-NL" dirty="0" smtClean="0"/>
              <a:t># R code</a:t>
            </a:r>
            <a:endParaRPr lang="en-GB" dirty="0" smtClean="0"/>
          </a:p>
          <a:p>
            <a:pPr marL="0" indent="0">
              <a:buNone/>
            </a:pPr>
            <a:r>
              <a:rPr lang="en-GB" dirty="0" smtClean="0"/>
              <a:t>x </a:t>
            </a:r>
            <a:r>
              <a:rPr lang="en-GB" dirty="0"/>
              <a:t>&lt;- </a:t>
            </a:r>
            <a:r>
              <a:rPr lang="en-GB" dirty="0" smtClean="0"/>
              <a:t>c(0,10,4)</a:t>
            </a:r>
          </a:p>
          <a:p>
            <a:pPr marL="0" indent="0">
              <a:buNone/>
            </a:pPr>
            <a:r>
              <a:rPr lang="en-GB" dirty="0" smtClean="0"/>
              <a:t>y </a:t>
            </a:r>
            <a:r>
              <a:rPr lang="en-GB" dirty="0"/>
              <a:t>&lt;- </a:t>
            </a:r>
            <a:r>
              <a:rPr lang="en-GB" dirty="0" smtClean="0"/>
              <a:t>c(23,19,17</a:t>
            </a:r>
            <a:r>
              <a:rPr lang="en-GB" dirty="0"/>
              <a:t>)</a:t>
            </a:r>
          </a:p>
          <a:p>
            <a:pPr marL="0" indent="0">
              <a:buNone/>
            </a:pPr>
            <a:r>
              <a:rPr lang="en-GB" dirty="0" err="1"/>
              <a:t>wilcox.test</a:t>
            </a:r>
            <a:r>
              <a:rPr lang="en-GB" dirty="0"/>
              <a:t>(x, </a:t>
            </a:r>
            <a:r>
              <a:rPr lang="en-GB" dirty="0" smtClean="0"/>
              <a:t>y)</a:t>
            </a:r>
          </a:p>
          <a:p>
            <a:pPr marL="0" indent="0">
              <a:buNone/>
            </a:pPr>
            <a:endParaRPr lang="en-GB" dirty="0"/>
          </a:p>
          <a:p>
            <a:pPr marL="0" indent="0">
              <a:buNone/>
            </a:pPr>
            <a:r>
              <a:rPr lang="en-GB" dirty="0" smtClean="0"/>
              <a:t>	Wilcoxon </a:t>
            </a:r>
            <a:r>
              <a:rPr lang="en-GB" dirty="0"/>
              <a:t>rank sum test with continuity correction</a:t>
            </a:r>
          </a:p>
          <a:p>
            <a:pPr marL="0" indent="0">
              <a:buNone/>
            </a:pPr>
            <a:r>
              <a:rPr lang="en-GB" dirty="0"/>
              <a:t>data: x and y</a:t>
            </a:r>
          </a:p>
          <a:p>
            <a:pPr marL="0" indent="0">
              <a:buNone/>
            </a:pPr>
            <a:r>
              <a:rPr lang="en-GB" dirty="0"/>
              <a:t>W = </a:t>
            </a:r>
            <a:r>
              <a:rPr lang="en-GB" dirty="0" smtClean="0"/>
              <a:t>0, </a:t>
            </a:r>
            <a:r>
              <a:rPr lang="en-GB" dirty="0"/>
              <a:t>p-value = </a:t>
            </a:r>
            <a:r>
              <a:rPr lang="en-GB" dirty="0" smtClean="0"/>
              <a:t>0.1</a:t>
            </a:r>
            <a:endParaRPr lang="en-GB" dirty="0"/>
          </a:p>
          <a:p>
            <a:pPr marL="0" indent="0">
              <a:buNone/>
            </a:pPr>
            <a:r>
              <a:rPr lang="en-GB" dirty="0" smtClean="0"/>
              <a:t>alternative hypo</a:t>
            </a:r>
            <a:r>
              <a:rPr lang="en-GB" dirty="0"/>
              <a:t>thesis: true location shift is not equal to 0</a:t>
            </a:r>
          </a:p>
          <a:p>
            <a:pPr marL="0" indent="0">
              <a:buNone/>
            </a:pPr>
            <a:endParaRPr lang="en-GB" dirty="0"/>
          </a:p>
          <a:p>
            <a:pPr marL="0" indent="0">
              <a:buNone/>
            </a:pPr>
            <a:r>
              <a:rPr lang="en-GB" dirty="0"/>
              <a:t>More powerful alternatives: </a:t>
            </a:r>
            <a:r>
              <a:rPr lang="en-GB" dirty="0" smtClean="0"/>
              <a:t>edgeR, DESeq2 (and limma/</a:t>
            </a:r>
            <a:r>
              <a:rPr lang="en-GB" dirty="0" err="1" smtClean="0"/>
              <a:t>voom</a:t>
            </a:r>
            <a:r>
              <a:rPr lang="en-GB" dirty="0" smtClean="0"/>
              <a:t>)</a:t>
            </a:r>
            <a:endParaRPr lang="en-GB" dirty="0"/>
          </a:p>
        </p:txBody>
      </p:sp>
    </p:spTree>
    <p:extLst>
      <p:ext uri="{BB962C8B-B14F-4D97-AF65-F5344CB8AC3E}">
        <p14:creationId xmlns:p14="http://schemas.microsoft.com/office/powerpoint/2010/main" val="15271574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49" name="Rectangle 2"/>
          <p:cNvSpPr>
            <a:spLocks noGrp="1"/>
          </p:cNvSpPr>
          <p:nvPr>
            <p:ph type="title" idx="4294967295"/>
          </p:nvPr>
        </p:nvSpPr>
        <p:spPr/>
        <p:txBody>
          <a:bodyPr/>
          <a:lstStyle/>
          <a:p>
            <a:r>
              <a:rPr lang="nl-NL" smtClean="0"/>
              <a:t>Distribution</a:t>
            </a:r>
            <a:endParaRPr lang="en-GB" smtClean="0"/>
          </a:p>
        </p:txBody>
      </p:sp>
      <p:sp>
        <p:nvSpPr>
          <p:cNvPr id="283650" name="Rectangle 3"/>
          <p:cNvSpPr>
            <a:spLocks noGrp="1"/>
          </p:cNvSpPr>
          <p:nvPr>
            <p:ph type="body" idx="4294967295"/>
          </p:nvPr>
        </p:nvSpPr>
        <p:spPr/>
        <p:txBody>
          <a:bodyPr/>
          <a:lstStyle/>
          <a:p>
            <a:r>
              <a:rPr lang="nl-NL" dirty="0" err="1" smtClean="0"/>
              <a:t>Assumptions</a:t>
            </a:r>
            <a:r>
              <a:rPr lang="nl-NL" dirty="0" smtClean="0"/>
              <a:t>:</a:t>
            </a:r>
            <a:endParaRPr lang="en-GB" dirty="0" smtClean="0"/>
          </a:p>
          <a:p>
            <a:pPr lvl="1"/>
            <a:r>
              <a:rPr lang="en-GB" dirty="0" smtClean="0"/>
              <a:t>Several flow cell lanes are filled with aliquots of the </a:t>
            </a:r>
            <a:r>
              <a:rPr lang="en-GB" i="1" dirty="0" smtClean="0"/>
              <a:t>same </a:t>
            </a:r>
            <a:r>
              <a:rPr lang="en-GB" dirty="0" smtClean="0"/>
              <a:t>prepared library</a:t>
            </a:r>
          </a:p>
          <a:p>
            <a:pPr lvl="1"/>
            <a:r>
              <a:rPr lang="en-GB" dirty="0" smtClean="0"/>
              <a:t>The concentration of a certain transcript species is </a:t>
            </a:r>
            <a:r>
              <a:rPr lang="en-GB" i="1" dirty="0" smtClean="0"/>
              <a:t>exactly</a:t>
            </a:r>
            <a:r>
              <a:rPr lang="en-GB" dirty="0" smtClean="0"/>
              <a:t> the same in each lane</a:t>
            </a:r>
          </a:p>
          <a:p>
            <a:pPr lvl="1"/>
            <a:r>
              <a:rPr lang="en-GB" dirty="0" smtClean="0"/>
              <a:t>We get the same total number of reads from each lane</a:t>
            </a:r>
          </a:p>
          <a:p>
            <a:r>
              <a:rPr lang="en-GB" dirty="0" smtClean="0"/>
              <a:t>For each lane, count how often you see a read from the transcript. Will the counts all be the same?</a:t>
            </a:r>
          </a:p>
          <a:p>
            <a:pPr>
              <a:buFont typeface="Wingdings" pitchFamily="2" charset="2"/>
              <a:buNone/>
            </a:pPr>
            <a:endParaRPr lang="en-GB" dirty="0" smtClean="0"/>
          </a:p>
        </p:txBody>
      </p:sp>
    </p:spTree>
    <p:extLst>
      <p:ext uri="{BB962C8B-B14F-4D97-AF65-F5344CB8AC3E}">
        <p14:creationId xmlns:p14="http://schemas.microsoft.com/office/powerpoint/2010/main" val="21436993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49" name="Rectangle 2"/>
          <p:cNvSpPr>
            <a:spLocks noGrp="1"/>
          </p:cNvSpPr>
          <p:nvPr>
            <p:ph type="title" idx="4294967295"/>
          </p:nvPr>
        </p:nvSpPr>
        <p:spPr/>
        <p:txBody>
          <a:bodyPr/>
          <a:lstStyle/>
          <a:p>
            <a:r>
              <a:rPr lang="nl-NL" smtClean="0"/>
              <a:t>Distribution</a:t>
            </a:r>
            <a:endParaRPr lang="en-GB" smtClean="0"/>
          </a:p>
        </p:txBody>
      </p:sp>
      <p:sp>
        <p:nvSpPr>
          <p:cNvPr id="283650" name="Rectangle 3"/>
          <p:cNvSpPr>
            <a:spLocks noGrp="1"/>
          </p:cNvSpPr>
          <p:nvPr>
            <p:ph type="body" idx="4294967295"/>
          </p:nvPr>
        </p:nvSpPr>
        <p:spPr/>
        <p:txBody>
          <a:bodyPr/>
          <a:lstStyle/>
          <a:p>
            <a:r>
              <a:rPr lang="nl-NL" smtClean="0"/>
              <a:t>Assumptions:</a:t>
            </a:r>
            <a:endParaRPr lang="en-GB" smtClean="0"/>
          </a:p>
          <a:p>
            <a:pPr lvl="1"/>
            <a:r>
              <a:rPr lang="en-GB" smtClean="0"/>
              <a:t>Several flow cell lanes are filled with aliquots of the </a:t>
            </a:r>
            <a:r>
              <a:rPr lang="en-GB" i="1" smtClean="0"/>
              <a:t>same </a:t>
            </a:r>
            <a:r>
              <a:rPr lang="en-GB" smtClean="0"/>
              <a:t>prepared library</a:t>
            </a:r>
          </a:p>
          <a:p>
            <a:pPr lvl="1"/>
            <a:r>
              <a:rPr lang="en-GB" smtClean="0"/>
              <a:t>The concentration of a certain transcript species is </a:t>
            </a:r>
            <a:r>
              <a:rPr lang="en-GB" i="1" smtClean="0"/>
              <a:t>exactly</a:t>
            </a:r>
            <a:r>
              <a:rPr lang="en-GB" smtClean="0"/>
              <a:t> the same in each lane</a:t>
            </a:r>
          </a:p>
          <a:p>
            <a:pPr lvl="1"/>
            <a:r>
              <a:rPr lang="en-GB" smtClean="0"/>
              <a:t>We get the same total number of reads from each lane</a:t>
            </a:r>
          </a:p>
          <a:p>
            <a:r>
              <a:rPr lang="en-GB" smtClean="0"/>
              <a:t>For each lane, count how often you see a read from the transcript. Will the counts all be the same?</a:t>
            </a:r>
          </a:p>
          <a:p>
            <a:pPr>
              <a:buFont typeface="Wingdings" pitchFamily="2" charset="2"/>
              <a:buNone/>
            </a:pPr>
            <a:endParaRPr lang="en-GB" smtClean="0"/>
          </a:p>
          <a:p>
            <a:r>
              <a:rPr lang="en-GB" smtClean="0"/>
              <a:t>Of course not: even for equal concentrations, the counts will vary. This </a:t>
            </a:r>
            <a:r>
              <a:rPr lang="en-GB" i="1" smtClean="0"/>
              <a:t>theoretically unavoidable</a:t>
            </a:r>
            <a:r>
              <a:rPr lang="en-GB" smtClean="0"/>
              <a:t> noise is called </a:t>
            </a:r>
            <a:r>
              <a:rPr lang="en-GB" i="1" smtClean="0"/>
              <a:t>shot noise</a:t>
            </a:r>
            <a:r>
              <a:rPr lang="en-GB" smtClean="0"/>
              <a:t>:</a:t>
            </a:r>
          </a:p>
          <a:p>
            <a:endParaRPr lang="nl-NL" smtClean="0"/>
          </a:p>
          <a:p>
            <a:pPr>
              <a:buFont typeface="Wingdings" pitchFamily="2" charset="2"/>
              <a:buNone/>
            </a:pPr>
            <a:r>
              <a:rPr lang="nl-NL" smtClean="0"/>
              <a:t>In this case counts are </a:t>
            </a:r>
            <a:r>
              <a:rPr lang="nl-NL" smtClean="0">
                <a:solidFill>
                  <a:srgbClr val="FF0000"/>
                </a:solidFill>
              </a:rPr>
              <a:t>Poisson</a:t>
            </a:r>
            <a:r>
              <a:rPr lang="nl-NL" smtClean="0"/>
              <a:t> distributed</a:t>
            </a:r>
            <a:endParaRPr lang="en-GB"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idx="4294967295"/>
          </p:nvPr>
        </p:nvSpPr>
        <p:spPr>
          <a:xfrm>
            <a:off x="457200" y="274638"/>
            <a:ext cx="8229600" cy="409575"/>
          </a:xfrm>
        </p:spPr>
        <p:txBody>
          <a:bodyPr/>
          <a:lstStyle/>
          <a:p>
            <a:r>
              <a:rPr lang="en-US" dirty="0" smtClean="0">
                <a:cs typeface="Times New Roman" pitchFamily="18" charset="0"/>
              </a:rPr>
              <a:t>Exome-Seq: how does it work?</a:t>
            </a:r>
            <a:endParaRPr lang="nl-NL" dirty="0" smtClean="0">
              <a:cs typeface="Times New Roman" pitchFamily="18" charset="0"/>
            </a:endParaRPr>
          </a:p>
        </p:txBody>
      </p:sp>
      <p:cxnSp>
        <p:nvCxnSpPr>
          <p:cNvPr id="5" name="Straight Connector 4"/>
          <p:cNvCxnSpPr/>
          <p:nvPr/>
        </p:nvCxnSpPr>
        <p:spPr>
          <a:xfrm>
            <a:off x="285750" y="1571625"/>
            <a:ext cx="6357938" cy="0"/>
          </a:xfrm>
          <a:prstGeom prst="line">
            <a:avLst/>
          </a:prstGeom>
          <a:ln w="38100">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5299" name="TextBox 5"/>
          <p:cNvSpPr txBox="1">
            <a:spLocks noChangeArrowheads="1"/>
          </p:cNvSpPr>
          <p:nvPr/>
        </p:nvSpPr>
        <p:spPr bwMode="auto">
          <a:xfrm>
            <a:off x="6715125" y="1357313"/>
            <a:ext cx="1612900" cy="366712"/>
          </a:xfrm>
          <a:prstGeom prst="rect">
            <a:avLst/>
          </a:prstGeom>
          <a:noFill/>
          <a:ln w="9525">
            <a:noFill/>
            <a:miter lim="800000"/>
            <a:headEnd/>
            <a:tailEnd/>
          </a:ln>
        </p:spPr>
        <p:txBody>
          <a:bodyPr wrap="none">
            <a:spAutoFit/>
          </a:bodyPr>
          <a:lstStyle/>
          <a:p>
            <a:r>
              <a:rPr lang="en-US" dirty="0">
                <a:latin typeface="Trebuchet MS" pitchFamily="34" charset="0"/>
                <a:cs typeface="Arial" charset="0"/>
              </a:rPr>
              <a:t>DNA (</a:t>
            </a:r>
            <a:r>
              <a:rPr lang="en-US" b="1" dirty="0">
                <a:latin typeface="Trebuchet MS" pitchFamily="34" charset="0"/>
                <a:cs typeface="Arial" charset="0"/>
              </a:rPr>
              <a:t>patient</a:t>
            </a:r>
            <a:r>
              <a:rPr lang="en-US" dirty="0">
                <a:latin typeface="Trebuchet MS" pitchFamily="34" charset="0"/>
                <a:cs typeface="Arial" charset="0"/>
              </a:rPr>
              <a:t>)</a:t>
            </a:r>
            <a:endParaRPr lang="nl-NL" dirty="0">
              <a:latin typeface="Trebuchet MS" pitchFamily="34" charset="0"/>
              <a:cs typeface="Arial" charset="0"/>
            </a:endParaRPr>
          </a:p>
        </p:txBody>
      </p:sp>
      <p:sp>
        <p:nvSpPr>
          <p:cNvPr id="8" name="Rounded Rectangle 7"/>
          <p:cNvSpPr/>
          <p:nvPr/>
        </p:nvSpPr>
        <p:spPr>
          <a:xfrm>
            <a:off x="395288" y="1438275"/>
            <a:ext cx="1071562" cy="214313"/>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Trebuchet MS" pitchFamily="34" charset="0"/>
              <a:cs typeface="Arial" charset="0"/>
            </a:endParaRPr>
          </a:p>
        </p:txBody>
      </p:sp>
      <p:sp>
        <p:nvSpPr>
          <p:cNvPr id="9" name="Rounded Rectangle 8"/>
          <p:cNvSpPr/>
          <p:nvPr/>
        </p:nvSpPr>
        <p:spPr>
          <a:xfrm>
            <a:off x="1800225" y="1443038"/>
            <a:ext cx="500063" cy="21431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Trebuchet MS" pitchFamily="34" charset="0"/>
              <a:cs typeface="Arial" charset="0"/>
            </a:endParaRPr>
          </a:p>
        </p:txBody>
      </p:sp>
      <p:sp>
        <p:nvSpPr>
          <p:cNvPr id="10" name="Rounded Rectangle 9"/>
          <p:cNvSpPr/>
          <p:nvPr/>
        </p:nvSpPr>
        <p:spPr>
          <a:xfrm>
            <a:off x="2671763" y="1462088"/>
            <a:ext cx="785812" cy="21431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Trebuchet MS" pitchFamily="34" charset="0"/>
              <a:cs typeface="Arial" charset="0"/>
            </a:endParaRPr>
          </a:p>
        </p:txBody>
      </p:sp>
      <p:sp>
        <p:nvSpPr>
          <p:cNvPr id="15" name="Rounded Rectangle 14"/>
          <p:cNvSpPr/>
          <p:nvPr/>
        </p:nvSpPr>
        <p:spPr>
          <a:xfrm>
            <a:off x="4224338" y="1462088"/>
            <a:ext cx="471487" cy="223837"/>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Trebuchet MS" pitchFamily="34" charset="0"/>
              <a:cs typeface="Arial" charset="0"/>
            </a:endParaRPr>
          </a:p>
        </p:txBody>
      </p:sp>
      <p:sp>
        <p:nvSpPr>
          <p:cNvPr id="16" name="Rounded Rectangle 15"/>
          <p:cNvSpPr/>
          <p:nvPr/>
        </p:nvSpPr>
        <p:spPr>
          <a:xfrm>
            <a:off x="4924425" y="1452563"/>
            <a:ext cx="576263" cy="214312"/>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Trebuchet MS" pitchFamily="34" charset="0"/>
              <a:cs typeface="Arial" charset="0"/>
            </a:endParaRPr>
          </a:p>
        </p:txBody>
      </p:sp>
      <p:sp>
        <p:nvSpPr>
          <p:cNvPr id="55305" name="TextBox 16"/>
          <p:cNvSpPr txBox="1">
            <a:spLocks noChangeArrowheads="1"/>
          </p:cNvSpPr>
          <p:nvPr/>
        </p:nvSpPr>
        <p:spPr bwMode="auto">
          <a:xfrm>
            <a:off x="1423988" y="985838"/>
            <a:ext cx="838200" cy="336550"/>
          </a:xfrm>
          <a:prstGeom prst="rect">
            <a:avLst/>
          </a:prstGeom>
          <a:noFill/>
          <a:ln w="9525">
            <a:noFill/>
            <a:miter lim="800000"/>
            <a:headEnd/>
            <a:tailEnd/>
          </a:ln>
        </p:spPr>
        <p:txBody>
          <a:bodyPr wrap="none">
            <a:spAutoFit/>
          </a:bodyPr>
          <a:lstStyle/>
          <a:p>
            <a:r>
              <a:rPr lang="en-US" sz="1600">
                <a:latin typeface="Trebuchet MS" pitchFamily="34" charset="0"/>
                <a:cs typeface="Arial" charset="0"/>
              </a:rPr>
              <a:t>Gene A</a:t>
            </a:r>
            <a:endParaRPr lang="nl-NL" sz="1600">
              <a:latin typeface="Trebuchet MS" pitchFamily="34" charset="0"/>
              <a:cs typeface="Arial" charset="0"/>
            </a:endParaRPr>
          </a:p>
        </p:txBody>
      </p:sp>
      <p:sp>
        <p:nvSpPr>
          <p:cNvPr id="55306" name="TextBox 17"/>
          <p:cNvSpPr txBox="1">
            <a:spLocks noChangeArrowheads="1"/>
          </p:cNvSpPr>
          <p:nvPr/>
        </p:nvSpPr>
        <p:spPr bwMode="auto">
          <a:xfrm>
            <a:off x="4352925" y="966788"/>
            <a:ext cx="831850" cy="336550"/>
          </a:xfrm>
          <a:prstGeom prst="rect">
            <a:avLst/>
          </a:prstGeom>
          <a:noFill/>
          <a:ln w="9525">
            <a:noFill/>
            <a:miter lim="800000"/>
            <a:headEnd/>
            <a:tailEnd/>
          </a:ln>
        </p:spPr>
        <p:txBody>
          <a:bodyPr wrap="none">
            <a:spAutoFit/>
          </a:bodyPr>
          <a:lstStyle/>
          <a:p>
            <a:r>
              <a:rPr lang="en-US" sz="1600">
                <a:latin typeface="Trebuchet MS" pitchFamily="34" charset="0"/>
                <a:cs typeface="Arial" charset="0"/>
              </a:rPr>
              <a:t>Gene B</a:t>
            </a:r>
            <a:endParaRPr lang="nl-NL" sz="1600">
              <a:latin typeface="Trebuchet MS" pitchFamily="34" charset="0"/>
              <a:cs typeface="Arial" charset="0"/>
            </a:endParaRPr>
          </a:p>
        </p:txBody>
      </p:sp>
      <p:sp>
        <p:nvSpPr>
          <p:cNvPr id="31" name="Down Arrow 30"/>
          <p:cNvSpPr/>
          <p:nvPr/>
        </p:nvSpPr>
        <p:spPr>
          <a:xfrm>
            <a:off x="1112838" y="1927225"/>
            <a:ext cx="484187" cy="638175"/>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Trebuchet MS" pitchFamily="34" charset="0"/>
              <a:cs typeface="Arial" charset="0"/>
            </a:endParaRPr>
          </a:p>
        </p:txBody>
      </p:sp>
      <p:sp>
        <p:nvSpPr>
          <p:cNvPr id="55308" name="TextBox 31"/>
          <p:cNvSpPr txBox="1">
            <a:spLocks noChangeArrowheads="1"/>
          </p:cNvSpPr>
          <p:nvPr/>
        </p:nvSpPr>
        <p:spPr bwMode="auto">
          <a:xfrm>
            <a:off x="1536700" y="1844675"/>
            <a:ext cx="1752600" cy="581025"/>
          </a:xfrm>
          <a:prstGeom prst="rect">
            <a:avLst/>
          </a:prstGeom>
          <a:noFill/>
          <a:ln w="9525">
            <a:noFill/>
            <a:miter lim="800000"/>
            <a:headEnd/>
            <a:tailEnd/>
          </a:ln>
        </p:spPr>
        <p:txBody>
          <a:bodyPr wrap="none">
            <a:spAutoFit/>
          </a:bodyPr>
          <a:lstStyle/>
          <a:p>
            <a:r>
              <a:rPr lang="en-US" sz="1600">
                <a:latin typeface="Trebuchet MS" pitchFamily="34" charset="0"/>
                <a:cs typeface="Arial" charset="0"/>
              </a:rPr>
              <a:t>Produce shotgun </a:t>
            </a:r>
          </a:p>
          <a:p>
            <a:r>
              <a:rPr lang="en-US" sz="1600">
                <a:latin typeface="Trebuchet MS" pitchFamily="34" charset="0"/>
                <a:cs typeface="Arial" charset="0"/>
              </a:rPr>
              <a:t>library</a:t>
            </a:r>
            <a:endParaRPr lang="nl-NL" sz="1600">
              <a:latin typeface="Trebuchet MS" pitchFamily="34" charset="0"/>
              <a:cs typeface="Arial" charset="0"/>
            </a:endParaRPr>
          </a:p>
        </p:txBody>
      </p:sp>
      <p:pic>
        <p:nvPicPr>
          <p:cNvPr id="55309" name="Picture 2"/>
          <p:cNvPicPr>
            <a:picLocks noChangeAspect="1" noChangeArrowheads="1"/>
          </p:cNvPicPr>
          <p:nvPr/>
        </p:nvPicPr>
        <p:blipFill>
          <a:blip r:embed="rId2"/>
          <a:srcRect/>
          <a:stretch>
            <a:fillRect/>
          </a:stretch>
        </p:blipFill>
        <p:spPr bwMode="auto">
          <a:xfrm>
            <a:off x="969963" y="2641600"/>
            <a:ext cx="514350" cy="342900"/>
          </a:xfrm>
          <a:prstGeom prst="rect">
            <a:avLst/>
          </a:prstGeom>
          <a:noFill/>
          <a:ln w="9525">
            <a:noFill/>
            <a:miter lim="800000"/>
            <a:headEnd/>
            <a:tailEnd/>
          </a:ln>
        </p:spPr>
      </p:pic>
      <p:pic>
        <p:nvPicPr>
          <p:cNvPr id="55310" name="Picture 3"/>
          <p:cNvPicPr>
            <a:picLocks noChangeAspect="1" noChangeArrowheads="1"/>
          </p:cNvPicPr>
          <p:nvPr/>
        </p:nvPicPr>
        <p:blipFill>
          <a:blip r:embed="rId3"/>
          <a:srcRect/>
          <a:stretch>
            <a:fillRect/>
          </a:stretch>
        </p:blipFill>
        <p:spPr bwMode="auto">
          <a:xfrm>
            <a:off x="1898650" y="2784475"/>
            <a:ext cx="619125" cy="352425"/>
          </a:xfrm>
          <a:prstGeom prst="rect">
            <a:avLst/>
          </a:prstGeom>
          <a:noFill/>
          <a:ln w="9525">
            <a:noFill/>
            <a:miter lim="800000"/>
            <a:headEnd/>
            <a:tailEnd/>
          </a:ln>
        </p:spPr>
      </p:pic>
      <p:pic>
        <p:nvPicPr>
          <p:cNvPr id="55311" name="Picture 4"/>
          <p:cNvPicPr>
            <a:picLocks noChangeAspect="1" noChangeArrowheads="1"/>
          </p:cNvPicPr>
          <p:nvPr/>
        </p:nvPicPr>
        <p:blipFill>
          <a:blip r:embed="rId4"/>
          <a:srcRect/>
          <a:stretch>
            <a:fillRect/>
          </a:stretch>
        </p:blipFill>
        <p:spPr bwMode="auto">
          <a:xfrm>
            <a:off x="755650" y="3213100"/>
            <a:ext cx="352425" cy="400050"/>
          </a:xfrm>
          <a:prstGeom prst="rect">
            <a:avLst/>
          </a:prstGeom>
          <a:noFill/>
          <a:ln w="9525">
            <a:noFill/>
            <a:miter lim="800000"/>
            <a:headEnd/>
            <a:tailEnd/>
          </a:ln>
        </p:spPr>
      </p:pic>
      <p:pic>
        <p:nvPicPr>
          <p:cNvPr id="55312" name="Picture 5"/>
          <p:cNvPicPr>
            <a:picLocks noChangeAspect="1" noChangeArrowheads="1"/>
          </p:cNvPicPr>
          <p:nvPr/>
        </p:nvPicPr>
        <p:blipFill>
          <a:blip r:embed="rId5"/>
          <a:srcRect/>
          <a:stretch>
            <a:fillRect/>
          </a:stretch>
        </p:blipFill>
        <p:spPr bwMode="auto">
          <a:xfrm>
            <a:off x="1184275" y="3070225"/>
            <a:ext cx="438150" cy="304800"/>
          </a:xfrm>
          <a:prstGeom prst="rect">
            <a:avLst/>
          </a:prstGeom>
          <a:noFill/>
          <a:ln w="9525">
            <a:noFill/>
            <a:miter lim="800000"/>
            <a:headEnd/>
            <a:tailEnd/>
          </a:ln>
        </p:spPr>
      </p:pic>
      <p:pic>
        <p:nvPicPr>
          <p:cNvPr id="55313" name="Picture 6"/>
          <p:cNvPicPr>
            <a:picLocks noChangeAspect="1" noChangeArrowheads="1"/>
          </p:cNvPicPr>
          <p:nvPr/>
        </p:nvPicPr>
        <p:blipFill>
          <a:blip r:embed="rId6"/>
          <a:srcRect/>
          <a:stretch>
            <a:fillRect/>
          </a:stretch>
        </p:blipFill>
        <p:spPr bwMode="auto">
          <a:xfrm>
            <a:off x="1255713" y="3427413"/>
            <a:ext cx="266700" cy="428625"/>
          </a:xfrm>
          <a:prstGeom prst="rect">
            <a:avLst/>
          </a:prstGeom>
          <a:noFill/>
          <a:ln w="9525">
            <a:noFill/>
            <a:miter lim="800000"/>
            <a:headEnd/>
            <a:tailEnd/>
          </a:ln>
        </p:spPr>
      </p:pic>
      <p:pic>
        <p:nvPicPr>
          <p:cNvPr id="55314" name="Picture 7"/>
          <p:cNvPicPr>
            <a:picLocks noChangeAspect="1" noChangeArrowheads="1"/>
          </p:cNvPicPr>
          <p:nvPr/>
        </p:nvPicPr>
        <p:blipFill>
          <a:blip r:embed="rId7"/>
          <a:srcRect/>
          <a:stretch>
            <a:fillRect/>
          </a:stretch>
        </p:blipFill>
        <p:spPr bwMode="auto">
          <a:xfrm>
            <a:off x="1827213" y="3141663"/>
            <a:ext cx="333375" cy="419100"/>
          </a:xfrm>
          <a:prstGeom prst="rect">
            <a:avLst/>
          </a:prstGeom>
          <a:noFill/>
          <a:ln w="9525">
            <a:noFill/>
            <a:miter lim="800000"/>
            <a:headEnd/>
            <a:tailEnd/>
          </a:ln>
        </p:spPr>
      </p:pic>
      <p:pic>
        <p:nvPicPr>
          <p:cNvPr id="55315" name="Picture 8"/>
          <p:cNvPicPr>
            <a:picLocks noChangeAspect="1" noChangeArrowheads="1"/>
          </p:cNvPicPr>
          <p:nvPr/>
        </p:nvPicPr>
        <p:blipFill>
          <a:blip r:embed="rId8"/>
          <a:srcRect/>
          <a:stretch>
            <a:fillRect/>
          </a:stretch>
        </p:blipFill>
        <p:spPr bwMode="auto">
          <a:xfrm>
            <a:off x="398463" y="2784475"/>
            <a:ext cx="333375" cy="381000"/>
          </a:xfrm>
          <a:prstGeom prst="rect">
            <a:avLst/>
          </a:prstGeom>
          <a:noFill/>
          <a:ln w="9525">
            <a:noFill/>
            <a:miter lim="800000"/>
            <a:headEnd/>
            <a:tailEnd/>
          </a:ln>
        </p:spPr>
      </p:pic>
      <p:pic>
        <p:nvPicPr>
          <p:cNvPr id="55316" name="Picture 9"/>
          <p:cNvPicPr>
            <a:picLocks noChangeAspect="1" noChangeArrowheads="1"/>
          </p:cNvPicPr>
          <p:nvPr/>
        </p:nvPicPr>
        <p:blipFill>
          <a:blip r:embed="rId9"/>
          <a:srcRect/>
          <a:stretch>
            <a:fillRect/>
          </a:stretch>
        </p:blipFill>
        <p:spPr bwMode="auto">
          <a:xfrm>
            <a:off x="1684338" y="3641725"/>
            <a:ext cx="76200" cy="295275"/>
          </a:xfrm>
          <a:prstGeom prst="rect">
            <a:avLst/>
          </a:prstGeom>
          <a:noFill/>
          <a:ln w="9525">
            <a:noFill/>
            <a:miter lim="800000"/>
            <a:headEnd/>
            <a:tailEnd/>
          </a:ln>
        </p:spPr>
      </p:pic>
      <p:pic>
        <p:nvPicPr>
          <p:cNvPr id="55317" name="Picture 10"/>
          <p:cNvPicPr>
            <a:picLocks noChangeAspect="1" noChangeArrowheads="1"/>
          </p:cNvPicPr>
          <p:nvPr/>
        </p:nvPicPr>
        <p:blipFill>
          <a:blip r:embed="rId10"/>
          <a:srcRect/>
          <a:stretch>
            <a:fillRect/>
          </a:stretch>
        </p:blipFill>
        <p:spPr bwMode="auto">
          <a:xfrm>
            <a:off x="2041525" y="3570288"/>
            <a:ext cx="123825" cy="152400"/>
          </a:xfrm>
          <a:prstGeom prst="rect">
            <a:avLst/>
          </a:prstGeom>
          <a:noFill/>
          <a:ln w="9525">
            <a:noFill/>
            <a:miter lim="800000"/>
            <a:headEnd/>
            <a:tailEnd/>
          </a:ln>
        </p:spPr>
      </p:pic>
      <p:pic>
        <p:nvPicPr>
          <p:cNvPr id="55318" name="Picture 10"/>
          <p:cNvPicPr>
            <a:picLocks noChangeAspect="1" noChangeArrowheads="1"/>
          </p:cNvPicPr>
          <p:nvPr/>
        </p:nvPicPr>
        <p:blipFill>
          <a:blip r:embed="rId10"/>
          <a:srcRect/>
          <a:stretch>
            <a:fillRect/>
          </a:stretch>
        </p:blipFill>
        <p:spPr bwMode="auto">
          <a:xfrm>
            <a:off x="2327275" y="3427413"/>
            <a:ext cx="123825" cy="152400"/>
          </a:xfrm>
          <a:prstGeom prst="rect">
            <a:avLst/>
          </a:prstGeom>
          <a:noFill/>
          <a:ln w="9525">
            <a:noFill/>
            <a:miter lim="800000"/>
            <a:headEnd/>
            <a:tailEnd/>
          </a:ln>
        </p:spPr>
      </p:pic>
      <p:pic>
        <p:nvPicPr>
          <p:cNvPr id="55319" name="Picture 11"/>
          <p:cNvPicPr>
            <a:picLocks noChangeAspect="1" noChangeArrowheads="1"/>
          </p:cNvPicPr>
          <p:nvPr/>
        </p:nvPicPr>
        <p:blipFill>
          <a:blip r:embed="rId11"/>
          <a:srcRect/>
          <a:stretch>
            <a:fillRect/>
          </a:stretch>
        </p:blipFill>
        <p:spPr bwMode="auto">
          <a:xfrm>
            <a:off x="684213" y="2498725"/>
            <a:ext cx="123825" cy="295275"/>
          </a:xfrm>
          <a:prstGeom prst="rect">
            <a:avLst/>
          </a:prstGeom>
          <a:noFill/>
          <a:ln w="9525">
            <a:noFill/>
            <a:miter lim="800000"/>
            <a:headEnd/>
            <a:tailEnd/>
          </a:ln>
        </p:spPr>
      </p:pic>
      <p:pic>
        <p:nvPicPr>
          <p:cNvPr id="55320" name="Picture 11"/>
          <p:cNvPicPr>
            <a:picLocks noChangeAspect="1" noChangeArrowheads="1"/>
          </p:cNvPicPr>
          <p:nvPr/>
        </p:nvPicPr>
        <p:blipFill>
          <a:blip r:embed="rId11"/>
          <a:srcRect/>
          <a:stretch>
            <a:fillRect/>
          </a:stretch>
        </p:blipFill>
        <p:spPr bwMode="auto">
          <a:xfrm>
            <a:off x="1827213" y="2498725"/>
            <a:ext cx="123825" cy="295275"/>
          </a:xfrm>
          <a:prstGeom prst="rect">
            <a:avLst/>
          </a:prstGeom>
          <a:noFill/>
          <a:ln w="9525">
            <a:noFill/>
            <a:miter lim="800000"/>
            <a:headEnd/>
            <a:tailEnd/>
          </a:ln>
        </p:spPr>
      </p:pic>
      <p:sp>
        <p:nvSpPr>
          <p:cNvPr id="63" name="Down Arrow 62"/>
          <p:cNvSpPr/>
          <p:nvPr/>
        </p:nvSpPr>
        <p:spPr>
          <a:xfrm>
            <a:off x="1184275" y="4141788"/>
            <a:ext cx="484188" cy="642937"/>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Trebuchet MS" pitchFamily="34" charset="0"/>
              <a:cs typeface="Arial" charset="0"/>
            </a:endParaRPr>
          </a:p>
        </p:txBody>
      </p:sp>
      <p:sp>
        <p:nvSpPr>
          <p:cNvPr id="55322" name="TextBox 63"/>
          <p:cNvSpPr txBox="1">
            <a:spLocks noChangeArrowheads="1"/>
          </p:cNvSpPr>
          <p:nvPr/>
        </p:nvSpPr>
        <p:spPr bwMode="auto">
          <a:xfrm>
            <a:off x="1755775" y="4141788"/>
            <a:ext cx="1465263" cy="581025"/>
          </a:xfrm>
          <a:prstGeom prst="rect">
            <a:avLst/>
          </a:prstGeom>
          <a:noFill/>
          <a:ln w="9525">
            <a:noFill/>
            <a:miter lim="800000"/>
            <a:headEnd/>
            <a:tailEnd/>
          </a:ln>
        </p:spPr>
        <p:txBody>
          <a:bodyPr wrap="none">
            <a:spAutoFit/>
          </a:bodyPr>
          <a:lstStyle/>
          <a:p>
            <a:r>
              <a:rPr lang="en-US" sz="1600">
                <a:latin typeface="Trebuchet MS" pitchFamily="34" charset="0"/>
                <a:cs typeface="Arial" charset="0"/>
              </a:rPr>
              <a:t>Capture exon </a:t>
            </a:r>
          </a:p>
          <a:p>
            <a:r>
              <a:rPr lang="en-US" sz="1600">
                <a:latin typeface="Trebuchet MS" pitchFamily="34" charset="0"/>
                <a:cs typeface="Arial" charset="0"/>
              </a:rPr>
              <a:t>sequences</a:t>
            </a:r>
            <a:endParaRPr lang="nl-NL" sz="1600">
              <a:latin typeface="Trebuchet MS" pitchFamily="34" charset="0"/>
              <a:cs typeface="Arial" charset="0"/>
            </a:endParaRPr>
          </a:p>
        </p:txBody>
      </p:sp>
      <p:sp>
        <p:nvSpPr>
          <p:cNvPr id="36" name="Rectangle 35"/>
          <p:cNvSpPr/>
          <p:nvPr/>
        </p:nvSpPr>
        <p:spPr>
          <a:xfrm>
            <a:off x="673100" y="4868863"/>
            <a:ext cx="1571625" cy="1357312"/>
          </a:xfrm>
          <a:prstGeom prst="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Trebuchet MS" pitchFamily="34" charset="0"/>
              <a:cs typeface="Arial" charset="0"/>
            </a:endParaRPr>
          </a:p>
        </p:txBody>
      </p:sp>
      <p:cxnSp>
        <p:nvCxnSpPr>
          <p:cNvPr id="37" name="Straight Arrow Connector 36"/>
          <p:cNvCxnSpPr/>
          <p:nvPr/>
        </p:nvCxnSpPr>
        <p:spPr>
          <a:xfrm>
            <a:off x="815975" y="5083175"/>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815975" y="5226050"/>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815975" y="5368925"/>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815975" y="5511800"/>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815975" y="5654675"/>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815975" y="5797550"/>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815975" y="5940425"/>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1173163" y="5083175"/>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1173163" y="5226050"/>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1173163" y="5368925"/>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1173163" y="5511800"/>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1173163" y="5654675"/>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1173163" y="5797550"/>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1173163" y="5940425"/>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1530350" y="5083175"/>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1530350" y="5226050"/>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1530350" y="5368925"/>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1530350" y="5511800"/>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1530350" y="5654675"/>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1530350" y="5797550"/>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1530350" y="5940425"/>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1887538" y="5083175"/>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1887538" y="5226050"/>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1887538" y="5368925"/>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1887538" y="5511800"/>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1887538" y="5654675"/>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1887538" y="5797550"/>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1887538" y="5940425"/>
            <a:ext cx="285750" cy="1588"/>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55352" name="Picture 7"/>
          <p:cNvPicPr>
            <a:picLocks noChangeAspect="1" noChangeArrowheads="1"/>
          </p:cNvPicPr>
          <p:nvPr/>
        </p:nvPicPr>
        <p:blipFill>
          <a:blip r:embed="rId7"/>
          <a:srcRect/>
          <a:stretch>
            <a:fillRect/>
          </a:stretch>
        </p:blipFill>
        <p:spPr bwMode="auto">
          <a:xfrm>
            <a:off x="1835150" y="4941888"/>
            <a:ext cx="333375" cy="419100"/>
          </a:xfrm>
          <a:prstGeom prst="rect">
            <a:avLst/>
          </a:prstGeom>
          <a:noFill/>
          <a:ln w="9525">
            <a:noFill/>
            <a:miter lim="800000"/>
            <a:headEnd/>
            <a:tailEnd/>
          </a:ln>
        </p:spPr>
      </p:pic>
      <p:pic>
        <p:nvPicPr>
          <p:cNvPr id="55353" name="Picture 3"/>
          <p:cNvPicPr>
            <a:picLocks noChangeAspect="1" noChangeArrowheads="1"/>
          </p:cNvPicPr>
          <p:nvPr/>
        </p:nvPicPr>
        <p:blipFill>
          <a:blip r:embed="rId3"/>
          <a:srcRect/>
          <a:stretch>
            <a:fillRect/>
          </a:stretch>
        </p:blipFill>
        <p:spPr bwMode="auto">
          <a:xfrm>
            <a:off x="900113" y="5229225"/>
            <a:ext cx="619125" cy="352425"/>
          </a:xfrm>
          <a:prstGeom prst="rect">
            <a:avLst/>
          </a:prstGeom>
          <a:noFill/>
          <a:ln w="9525">
            <a:noFill/>
            <a:miter lim="800000"/>
            <a:headEnd/>
            <a:tailEnd/>
          </a:ln>
        </p:spPr>
      </p:pic>
      <p:pic>
        <p:nvPicPr>
          <p:cNvPr id="55354" name="Picture 8"/>
          <p:cNvPicPr>
            <a:picLocks noChangeAspect="1" noChangeArrowheads="1"/>
          </p:cNvPicPr>
          <p:nvPr/>
        </p:nvPicPr>
        <p:blipFill>
          <a:blip r:embed="rId8"/>
          <a:srcRect/>
          <a:stretch>
            <a:fillRect/>
          </a:stretch>
        </p:blipFill>
        <p:spPr bwMode="auto">
          <a:xfrm>
            <a:off x="1692275" y="5732463"/>
            <a:ext cx="333375" cy="381000"/>
          </a:xfrm>
          <a:prstGeom prst="rect">
            <a:avLst/>
          </a:prstGeom>
          <a:noFill/>
          <a:ln w="9525">
            <a:noFill/>
            <a:miter lim="800000"/>
            <a:headEnd/>
            <a:tailEnd/>
          </a:ln>
        </p:spPr>
      </p:pic>
      <p:sp>
        <p:nvSpPr>
          <p:cNvPr id="70" name="Down Arrow 69"/>
          <p:cNvSpPr/>
          <p:nvPr/>
        </p:nvSpPr>
        <p:spPr>
          <a:xfrm rot="16200000">
            <a:off x="2673350" y="4967288"/>
            <a:ext cx="484188" cy="1008062"/>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Trebuchet MS" pitchFamily="34" charset="0"/>
              <a:cs typeface="Arial" charset="0"/>
            </a:endParaRPr>
          </a:p>
        </p:txBody>
      </p:sp>
      <p:cxnSp>
        <p:nvCxnSpPr>
          <p:cNvPr id="71" name="Straight Connector 70"/>
          <p:cNvCxnSpPr/>
          <p:nvPr/>
        </p:nvCxnSpPr>
        <p:spPr>
          <a:xfrm>
            <a:off x="3636963" y="5446713"/>
            <a:ext cx="357187"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3422650" y="5303838"/>
            <a:ext cx="357188"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3851275" y="5589588"/>
            <a:ext cx="357188"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4003675" y="5741988"/>
            <a:ext cx="357188"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4422775" y="5446713"/>
            <a:ext cx="357188"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208463" y="5303838"/>
            <a:ext cx="357187"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4637088" y="5589588"/>
            <a:ext cx="357187"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4789488" y="5741988"/>
            <a:ext cx="357187"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3370263" y="3683000"/>
            <a:ext cx="5584825" cy="6350"/>
          </a:xfrm>
          <a:prstGeom prst="line">
            <a:avLst/>
          </a:prstGeom>
          <a:ln w="38100">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4" name="Rounded Rectangle 83"/>
          <p:cNvSpPr/>
          <p:nvPr/>
        </p:nvSpPr>
        <p:spPr>
          <a:xfrm>
            <a:off x="3479800" y="3549650"/>
            <a:ext cx="1071563" cy="214313"/>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Trebuchet MS" pitchFamily="34" charset="0"/>
              <a:cs typeface="Arial" charset="0"/>
            </a:endParaRPr>
          </a:p>
        </p:txBody>
      </p:sp>
      <p:sp>
        <p:nvSpPr>
          <p:cNvPr id="85" name="Rounded Rectangle 84"/>
          <p:cNvSpPr/>
          <p:nvPr/>
        </p:nvSpPr>
        <p:spPr>
          <a:xfrm>
            <a:off x="4884738" y="3554413"/>
            <a:ext cx="500062" cy="21431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Trebuchet MS" pitchFamily="34" charset="0"/>
              <a:cs typeface="Arial" charset="0"/>
            </a:endParaRPr>
          </a:p>
        </p:txBody>
      </p:sp>
      <p:sp>
        <p:nvSpPr>
          <p:cNvPr id="86" name="Rounded Rectangle 85"/>
          <p:cNvSpPr/>
          <p:nvPr/>
        </p:nvSpPr>
        <p:spPr>
          <a:xfrm>
            <a:off x="5756275" y="3573463"/>
            <a:ext cx="785813" cy="21431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Trebuchet MS" pitchFamily="34" charset="0"/>
              <a:cs typeface="Arial" charset="0"/>
            </a:endParaRPr>
          </a:p>
        </p:txBody>
      </p:sp>
      <p:sp>
        <p:nvSpPr>
          <p:cNvPr id="87" name="Rounded Rectangle 86"/>
          <p:cNvSpPr/>
          <p:nvPr/>
        </p:nvSpPr>
        <p:spPr>
          <a:xfrm>
            <a:off x="7308850" y="3573463"/>
            <a:ext cx="471488" cy="223837"/>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Trebuchet MS" pitchFamily="34" charset="0"/>
              <a:cs typeface="Arial" charset="0"/>
            </a:endParaRPr>
          </a:p>
        </p:txBody>
      </p:sp>
      <p:sp>
        <p:nvSpPr>
          <p:cNvPr id="88" name="Rounded Rectangle 87"/>
          <p:cNvSpPr/>
          <p:nvPr/>
        </p:nvSpPr>
        <p:spPr>
          <a:xfrm>
            <a:off x="8008938" y="3563938"/>
            <a:ext cx="576262" cy="214312"/>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Trebuchet MS" pitchFamily="34" charset="0"/>
              <a:cs typeface="Arial" charset="0"/>
            </a:endParaRPr>
          </a:p>
        </p:txBody>
      </p:sp>
      <p:cxnSp>
        <p:nvCxnSpPr>
          <p:cNvPr id="89" name="Straight Connector 88"/>
          <p:cNvCxnSpPr/>
          <p:nvPr/>
        </p:nvCxnSpPr>
        <p:spPr>
          <a:xfrm>
            <a:off x="4298950" y="3468688"/>
            <a:ext cx="357188"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4013200" y="3397250"/>
            <a:ext cx="357188"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4941888" y="3468688"/>
            <a:ext cx="357187"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5799138" y="3468688"/>
            <a:ext cx="357187"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6013450" y="3397250"/>
            <a:ext cx="357188"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6370638" y="3468688"/>
            <a:ext cx="357187"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7085013" y="3468688"/>
            <a:ext cx="357187"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7513638" y="3468688"/>
            <a:ext cx="357187"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8085138" y="3468688"/>
            <a:ext cx="357187" cy="0"/>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5379" name="TextBox 63"/>
          <p:cNvSpPr txBox="1">
            <a:spLocks noChangeArrowheads="1"/>
          </p:cNvSpPr>
          <p:nvPr/>
        </p:nvSpPr>
        <p:spPr bwMode="auto">
          <a:xfrm>
            <a:off x="2411413" y="5805488"/>
            <a:ext cx="1790700" cy="336550"/>
          </a:xfrm>
          <a:prstGeom prst="rect">
            <a:avLst/>
          </a:prstGeom>
          <a:noFill/>
          <a:ln w="9525">
            <a:noFill/>
            <a:miter lim="800000"/>
            <a:headEnd/>
            <a:tailEnd/>
          </a:ln>
        </p:spPr>
        <p:txBody>
          <a:bodyPr wrap="none">
            <a:spAutoFit/>
          </a:bodyPr>
          <a:lstStyle/>
          <a:p>
            <a:r>
              <a:rPr lang="en-US" sz="1600">
                <a:latin typeface="Trebuchet MS" pitchFamily="34" charset="0"/>
                <a:cs typeface="Arial" charset="0"/>
              </a:rPr>
              <a:t>Wash &amp; Sequence</a:t>
            </a:r>
            <a:endParaRPr lang="nl-NL" sz="1600">
              <a:latin typeface="Trebuchet MS" pitchFamily="34" charset="0"/>
              <a:cs typeface="Arial" charset="0"/>
            </a:endParaRPr>
          </a:p>
        </p:txBody>
      </p:sp>
      <p:sp>
        <p:nvSpPr>
          <p:cNvPr id="100" name="Down Arrow 99"/>
          <p:cNvSpPr/>
          <p:nvPr/>
        </p:nvSpPr>
        <p:spPr>
          <a:xfrm rot="10800000">
            <a:off x="3770313" y="3933825"/>
            <a:ext cx="484187" cy="938213"/>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Trebuchet MS" pitchFamily="34" charset="0"/>
              <a:cs typeface="Arial" charset="0"/>
            </a:endParaRPr>
          </a:p>
        </p:txBody>
      </p:sp>
      <p:sp>
        <p:nvSpPr>
          <p:cNvPr id="55381" name="TextBox 63"/>
          <p:cNvSpPr txBox="1">
            <a:spLocks noChangeArrowheads="1"/>
          </p:cNvSpPr>
          <p:nvPr/>
        </p:nvSpPr>
        <p:spPr bwMode="auto">
          <a:xfrm>
            <a:off x="4284663" y="4365625"/>
            <a:ext cx="1847850" cy="581025"/>
          </a:xfrm>
          <a:prstGeom prst="rect">
            <a:avLst/>
          </a:prstGeom>
          <a:noFill/>
          <a:ln w="9525">
            <a:noFill/>
            <a:miter lim="800000"/>
            <a:headEnd/>
            <a:tailEnd/>
          </a:ln>
        </p:spPr>
        <p:txBody>
          <a:bodyPr wrap="none">
            <a:spAutoFit/>
          </a:bodyPr>
          <a:lstStyle/>
          <a:p>
            <a:r>
              <a:rPr lang="en-US" sz="1600">
                <a:latin typeface="Trebuchet MS" pitchFamily="34" charset="0"/>
                <a:cs typeface="Arial" charset="0"/>
              </a:rPr>
              <a:t>Map against</a:t>
            </a:r>
          </a:p>
          <a:p>
            <a:r>
              <a:rPr lang="en-US" sz="1600">
                <a:latin typeface="Trebuchet MS" pitchFamily="34" charset="0"/>
                <a:cs typeface="Arial" charset="0"/>
              </a:rPr>
              <a:t>reference genome</a:t>
            </a:r>
            <a:endParaRPr lang="nl-NL" sz="1600">
              <a:latin typeface="Trebuchet MS" pitchFamily="34" charset="0"/>
              <a:cs typeface="Arial" charset="0"/>
            </a:endParaRPr>
          </a:p>
        </p:txBody>
      </p:sp>
      <p:sp>
        <p:nvSpPr>
          <p:cNvPr id="102" name="Down Arrow 101"/>
          <p:cNvSpPr/>
          <p:nvPr/>
        </p:nvSpPr>
        <p:spPr>
          <a:xfrm>
            <a:off x="7019925" y="4076700"/>
            <a:ext cx="484188" cy="1008063"/>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Trebuchet MS" pitchFamily="34" charset="0"/>
              <a:cs typeface="Arial" charset="0"/>
            </a:endParaRPr>
          </a:p>
        </p:txBody>
      </p:sp>
      <p:sp>
        <p:nvSpPr>
          <p:cNvPr id="55383" name="TextBox 63"/>
          <p:cNvSpPr txBox="1">
            <a:spLocks noChangeArrowheads="1"/>
          </p:cNvSpPr>
          <p:nvPr/>
        </p:nvSpPr>
        <p:spPr bwMode="auto">
          <a:xfrm>
            <a:off x="7596188" y="3933825"/>
            <a:ext cx="1604962" cy="1069975"/>
          </a:xfrm>
          <a:prstGeom prst="rect">
            <a:avLst/>
          </a:prstGeom>
          <a:noFill/>
          <a:ln w="9525">
            <a:noFill/>
            <a:miter lim="800000"/>
            <a:headEnd/>
            <a:tailEnd/>
          </a:ln>
        </p:spPr>
        <p:txBody>
          <a:bodyPr wrap="none">
            <a:spAutoFit/>
          </a:bodyPr>
          <a:lstStyle/>
          <a:p>
            <a:r>
              <a:rPr lang="en-US" sz="1600">
                <a:latin typeface="Trebuchet MS" pitchFamily="34" charset="0"/>
                <a:cs typeface="Arial" charset="0"/>
              </a:rPr>
              <a:t>Determine </a:t>
            </a:r>
          </a:p>
          <a:p>
            <a:r>
              <a:rPr lang="en-US" sz="1600">
                <a:latin typeface="Trebuchet MS" pitchFamily="34" charset="0"/>
                <a:cs typeface="Arial" charset="0"/>
              </a:rPr>
              <a:t>variants,</a:t>
            </a:r>
          </a:p>
          <a:p>
            <a:r>
              <a:rPr lang="en-US" sz="1600">
                <a:latin typeface="Trebuchet MS" pitchFamily="34" charset="0"/>
                <a:cs typeface="Arial" charset="0"/>
              </a:rPr>
              <a:t>Filter, compare</a:t>
            </a:r>
          </a:p>
          <a:p>
            <a:r>
              <a:rPr lang="en-US" sz="1600">
                <a:latin typeface="Trebuchet MS" pitchFamily="34" charset="0"/>
                <a:cs typeface="Arial" charset="0"/>
              </a:rPr>
              <a:t>patients</a:t>
            </a:r>
            <a:endParaRPr lang="nl-NL" sz="1600">
              <a:latin typeface="Trebuchet MS" pitchFamily="34" charset="0"/>
              <a:cs typeface="Arial" charset="0"/>
            </a:endParaRPr>
          </a:p>
        </p:txBody>
      </p:sp>
      <p:sp>
        <p:nvSpPr>
          <p:cNvPr id="55384" name="TextBox 103"/>
          <p:cNvSpPr txBox="1">
            <a:spLocks noChangeArrowheads="1"/>
          </p:cNvSpPr>
          <p:nvPr/>
        </p:nvSpPr>
        <p:spPr bwMode="auto">
          <a:xfrm>
            <a:off x="6227763" y="5229225"/>
            <a:ext cx="2232025" cy="396875"/>
          </a:xfrm>
          <a:prstGeom prst="rect">
            <a:avLst/>
          </a:prstGeom>
          <a:noFill/>
          <a:ln w="9525">
            <a:noFill/>
            <a:miter lim="800000"/>
            <a:headEnd/>
            <a:tailEnd/>
          </a:ln>
        </p:spPr>
        <p:txBody>
          <a:bodyPr>
            <a:spAutoFit/>
          </a:bodyPr>
          <a:lstStyle/>
          <a:p>
            <a:r>
              <a:rPr lang="en-US" sz="2000" b="1">
                <a:solidFill>
                  <a:srgbClr val="FF0066"/>
                </a:solidFill>
                <a:latin typeface="Trebuchet MS" pitchFamily="34" charset="0"/>
                <a:cs typeface="Arial" charset="0"/>
              </a:rPr>
              <a:t>candidate genes</a:t>
            </a:r>
          </a:p>
        </p:txBody>
      </p:sp>
      <p:sp>
        <p:nvSpPr>
          <p:cNvPr id="105" name="Oval 104"/>
          <p:cNvSpPr/>
          <p:nvPr/>
        </p:nvSpPr>
        <p:spPr>
          <a:xfrm>
            <a:off x="755650" y="1700213"/>
            <a:ext cx="576263" cy="576262"/>
          </a:xfrm>
          <a:prstGeom prst="ellipse">
            <a:avLst/>
          </a:prstGeom>
          <a:solidFill>
            <a:srgbClr val="FF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a:solidFill>
                  <a:schemeClr val="tx1"/>
                </a:solidFill>
                <a:latin typeface="Trebuchet MS" pitchFamily="34" charset="0"/>
                <a:cs typeface="Arial" charset="0"/>
              </a:rPr>
              <a:t>1</a:t>
            </a:r>
          </a:p>
        </p:txBody>
      </p:sp>
      <p:sp>
        <p:nvSpPr>
          <p:cNvPr id="106" name="Oval 105"/>
          <p:cNvSpPr/>
          <p:nvPr/>
        </p:nvSpPr>
        <p:spPr>
          <a:xfrm>
            <a:off x="900113" y="3789363"/>
            <a:ext cx="576262" cy="576262"/>
          </a:xfrm>
          <a:prstGeom prst="ellipse">
            <a:avLst/>
          </a:prstGeom>
          <a:solidFill>
            <a:srgbClr val="FF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a:solidFill>
                  <a:schemeClr val="tx1"/>
                </a:solidFill>
                <a:latin typeface="Trebuchet MS" pitchFamily="34" charset="0"/>
                <a:cs typeface="Arial" charset="0"/>
              </a:rPr>
              <a:t>2</a:t>
            </a:r>
          </a:p>
        </p:txBody>
      </p:sp>
      <p:sp>
        <p:nvSpPr>
          <p:cNvPr id="107" name="Oval 106"/>
          <p:cNvSpPr/>
          <p:nvPr/>
        </p:nvSpPr>
        <p:spPr>
          <a:xfrm>
            <a:off x="2339975" y="4941888"/>
            <a:ext cx="576263" cy="574675"/>
          </a:xfrm>
          <a:prstGeom prst="ellipse">
            <a:avLst/>
          </a:prstGeom>
          <a:solidFill>
            <a:srgbClr val="FF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a:solidFill>
                  <a:schemeClr val="tx1"/>
                </a:solidFill>
                <a:latin typeface="Trebuchet MS" pitchFamily="34" charset="0"/>
                <a:cs typeface="Arial" charset="0"/>
              </a:rPr>
              <a:t>3</a:t>
            </a:r>
          </a:p>
        </p:txBody>
      </p:sp>
      <p:sp>
        <p:nvSpPr>
          <p:cNvPr id="108" name="Oval 107"/>
          <p:cNvSpPr/>
          <p:nvPr/>
        </p:nvSpPr>
        <p:spPr>
          <a:xfrm>
            <a:off x="3419475" y="4437063"/>
            <a:ext cx="576263" cy="576262"/>
          </a:xfrm>
          <a:prstGeom prst="ellipse">
            <a:avLst/>
          </a:prstGeom>
          <a:solidFill>
            <a:srgbClr val="FF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a:solidFill>
                  <a:schemeClr val="tx1"/>
                </a:solidFill>
                <a:latin typeface="Trebuchet MS" pitchFamily="34" charset="0"/>
                <a:cs typeface="Arial" charset="0"/>
              </a:rPr>
              <a:t>4</a:t>
            </a:r>
          </a:p>
        </p:txBody>
      </p:sp>
      <p:sp>
        <p:nvSpPr>
          <p:cNvPr id="109" name="Oval 108"/>
          <p:cNvSpPr/>
          <p:nvPr/>
        </p:nvSpPr>
        <p:spPr>
          <a:xfrm>
            <a:off x="6732588" y="4149725"/>
            <a:ext cx="576262" cy="574675"/>
          </a:xfrm>
          <a:prstGeom prst="ellipse">
            <a:avLst/>
          </a:prstGeom>
          <a:solidFill>
            <a:srgbClr val="FF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a:solidFill>
                  <a:schemeClr val="tx1"/>
                </a:solidFill>
                <a:latin typeface="Trebuchet MS" pitchFamily="34" charset="0"/>
                <a:cs typeface="Arial" charset="0"/>
              </a:rPr>
              <a:t>5</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3" name="Rectangle 2"/>
          <p:cNvSpPr>
            <a:spLocks noGrp="1"/>
          </p:cNvSpPr>
          <p:nvPr>
            <p:ph type="title" idx="4294967295"/>
          </p:nvPr>
        </p:nvSpPr>
        <p:spPr/>
        <p:txBody>
          <a:bodyPr/>
          <a:lstStyle/>
          <a:p>
            <a:r>
              <a:rPr lang="nl-NL" smtClean="0"/>
              <a:t>Poisson distribution</a:t>
            </a:r>
            <a:endParaRPr lang="en-GB" smtClean="0"/>
          </a:p>
        </p:txBody>
      </p:sp>
      <p:sp>
        <p:nvSpPr>
          <p:cNvPr id="284674" name="Rectangle 3"/>
          <p:cNvSpPr>
            <a:spLocks noGrp="1"/>
          </p:cNvSpPr>
          <p:nvPr>
            <p:ph type="body" idx="4294967295"/>
          </p:nvPr>
        </p:nvSpPr>
        <p:spPr/>
        <p:txBody>
          <a:bodyPr/>
          <a:lstStyle/>
          <a:p>
            <a:r>
              <a:rPr lang="en-GB" dirty="0" smtClean="0"/>
              <a:t>The Poisson distribution turns up whenever things are counted</a:t>
            </a:r>
          </a:p>
          <a:p>
            <a:r>
              <a:rPr lang="en-GB" dirty="0" smtClean="0"/>
              <a:t>Example: A short, light rain shower with µ drops/m</a:t>
            </a:r>
            <a:r>
              <a:rPr lang="en-GB" baseline="30000" dirty="0" smtClean="0"/>
              <a:t>2</a:t>
            </a:r>
          </a:p>
          <a:p>
            <a:r>
              <a:rPr lang="en-GB" dirty="0" smtClean="0"/>
              <a:t>What is the probability to find </a:t>
            </a:r>
            <a:r>
              <a:rPr lang="en-GB" i="1" dirty="0" smtClean="0"/>
              <a:t>k</a:t>
            </a:r>
            <a:r>
              <a:rPr lang="en-GB" dirty="0" smtClean="0"/>
              <a:t> drops on a paving stone of size 1 m</a:t>
            </a:r>
            <a:r>
              <a:rPr lang="en-GB" baseline="30000" dirty="0" smtClean="0"/>
              <a:t>2</a:t>
            </a:r>
            <a:r>
              <a:rPr lang="en-GB" dirty="0" smtClean="0"/>
              <a:t>?</a:t>
            </a:r>
          </a:p>
        </p:txBody>
      </p:sp>
      <p:pic>
        <p:nvPicPr>
          <p:cNvPr id="284675" name="Picture 4"/>
          <p:cNvPicPr>
            <a:picLocks noChangeAspect="1" noChangeArrowheads="1"/>
          </p:cNvPicPr>
          <p:nvPr/>
        </p:nvPicPr>
        <p:blipFill>
          <a:blip r:embed="rId3"/>
          <a:srcRect/>
          <a:stretch>
            <a:fillRect/>
          </a:stretch>
        </p:blipFill>
        <p:spPr bwMode="auto">
          <a:xfrm>
            <a:off x="1371600" y="3124200"/>
            <a:ext cx="5738813" cy="3325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7" name="Rectangle 2"/>
          <p:cNvSpPr>
            <a:spLocks noGrp="1"/>
          </p:cNvSpPr>
          <p:nvPr>
            <p:ph type="title" idx="4294967295"/>
          </p:nvPr>
        </p:nvSpPr>
        <p:spPr/>
        <p:txBody>
          <a:bodyPr/>
          <a:lstStyle/>
          <a:p>
            <a:r>
              <a:rPr lang="nl-NL" smtClean="0"/>
              <a:t>Poisson distribution (II)</a:t>
            </a:r>
            <a:endParaRPr lang="en-GB" smtClean="0"/>
          </a:p>
        </p:txBody>
      </p:sp>
      <p:sp>
        <p:nvSpPr>
          <p:cNvPr id="285698" name="Rectangle 3"/>
          <p:cNvSpPr>
            <a:spLocks noGrp="1"/>
          </p:cNvSpPr>
          <p:nvPr>
            <p:ph type="body" idx="4294967295"/>
          </p:nvPr>
        </p:nvSpPr>
        <p:spPr/>
        <p:txBody>
          <a:bodyPr/>
          <a:lstStyle/>
          <a:p>
            <a:pPr marL="457200" indent="-457200"/>
            <a:r>
              <a:rPr lang="en-GB" smtClean="0"/>
              <a:t>For Poisson-distributed data, the variance is equal to the mean. </a:t>
            </a:r>
          </a:p>
          <a:p>
            <a:pPr marL="457200" indent="-457200"/>
            <a:r>
              <a:rPr lang="en-GB" smtClean="0"/>
              <a:t>Hence, no need to estimate the variance </a:t>
            </a:r>
          </a:p>
          <a:p>
            <a:pPr marL="838200" lvl="1" indent="-381000"/>
            <a:r>
              <a:rPr lang="en-GB" smtClean="0"/>
              <a:t>according to several authors: Marioni et al. (2008), Wang et al. (2010), Bloom et al. (2009), Kasowski et al. (2010), Bullard et al. (2010)</a:t>
            </a:r>
          </a:p>
          <a:p>
            <a:pPr marL="457200" indent="-457200"/>
            <a:r>
              <a:rPr lang="en-GB" smtClean="0"/>
              <a:t>Really?</a:t>
            </a:r>
          </a:p>
          <a:p>
            <a:pPr marL="457200" indent="-457200"/>
            <a:r>
              <a:rPr lang="en-GB" smtClean="0"/>
              <a:t>Is HTS count data Poisson-distributed?</a:t>
            </a:r>
          </a:p>
          <a:p>
            <a:pPr marL="457200" indent="-457200"/>
            <a:r>
              <a:rPr lang="en-GB" smtClean="0"/>
              <a:t>To sort this out, we have to distinguish </a:t>
            </a:r>
            <a:r>
              <a:rPr lang="en-GB" i="1" smtClean="0"/>
              <a:t>two</a:t>
            </a:r>
            <a:r>
              <a:rPr lang="en-GB" smtClean="0"/>
              <a:t> sources of noise</a:t>
            </a:r>
          </a:p>
          <a:p>
            <a:pPr marL="838200" lvl="1" indent="-381000">
              <a:buFont typeface="Wingdings" pitchFamily="2" charset="2"/>
              <a:buAutoNum type="arabicPeriod"/>
            </a:pPr>
            <a:r>
              <a:rPr lang="nl-NL" smtClean="0"/>
              <a:t>Shot noise</a:t>
            </a:r>
          </a:p>
          <a:p>
            <a:pPr marL="838200" lvl="1" indent="-381000">
              <a:buFont typeface="Wingdings" pitchFamily="2" charset="2"/>
              <a:buAutoNum type="arabicPeriod"/>
            </a:pPr>
            <a:r>
              <a:rPr lang="nl-NL" smtClean="0"/>
              <a:t>…</a:t>
            </a:r>
          </a:p>
          <a:p>
            <a:pPr marL="838200" lvl="1" indent="-381000">
              <a:buFont typeface="Wingdings" pitchFamily="2" charset="2"/>
              <a:buAutoNum type="arabicPeriod"/>
            </a:pPr>
            <a:endParaRPr lang="en-GB"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1" name="Rectangle 2"/>
          <p:cNvSpPr>
            <a:spLocks noGrp="1"/>
          </p:cNvSpPr>
          <p:nvPr>
            <p:ph type="title" idx="4294967295"/>
          </p:nvPr>
        </p:nvSpPr>
        <p:spPr/>
        <p:txBody>
          <a:bodyPr/>
          <a:lstStyle/>
          <a:p>
            <a:r>
              <a:rPr lang="nl-NL" smtClean="0"/>
              <a:t>Sample noise</a:t>
            </a:r>
            <a:endParaRPr lang="en-GB" smtClean="0"/>
          </a:p>
        </p:txBody>
      </p:sp>
      <p:sp>
        <p:nvSpPr>
          <p:cNvPr id="286722" name="Rectangle 3"/>
          <p:cNvSpPr>
            <a:spLocks noGrp="1"/>
          </p:cNvSpPr>
          <p:nvPr>
            <p:ph type="body" idx="4294967295"/>
          </p:nvPr>
        </p:nvSpPr>
        <p:spPr/>
        <p:txBody>
          <a:bodyPr/>
          <a:lstStyle/>
          <a:p>
            <a:r>
              <a:rPr lang="en-GB" smtClean="0"/>
              <a:t>Now consider</a:t>
            </a:r>
          </a:p>
          <a:p>
            <a:pPr lvl="1"/>
            <a:r>
              <a:rPr lang="en-GB" smtClean="0"/>
              <a:t>Several lanes contain samples from biological replicates</a:t>
            </a:r>
          </a:p>
          <a:p>
            <a:pPr lvl="1"/>
            <a:r>
              <a:rPr lang="en-GB" smtClean="0"/>
              <a:t>The concentration of a given transcript varies around a mean value with a certain standard deviation.</a:t>
            </a:r>
          </a:p>
          <a:p>
            <a:pPr>
              <a:buFont typeface="Wingdings" pitchFamily="2" charset="2"/>
              <a:buNone/>
            </a:pPr>
            <a:endParaRPr lang="en-GB" smtClean="0"/>
          </a:p>
          <a:p>
            <a:pPr>
              <a:buFont typeface="Wingdings" pitchFamily="2" charset="2"/>
              <a:buNone/>
            </a:pPr>
            <a:r>
              <a:rPr lang="en-GB" smtClean="0"/>
              <a:t>This standard deviation cannot be calculated, it has to be </a:t>
            </a:r>
            <a:r>
              <a:rPr lang="en-GB" i="1" smtClean="0"/>
              <a:t>estimated </a:t>
            </a:r>
            <a:r>
              <a:rPr lang="en-GB" smtClean="0"/>
              <a:t>from the data.</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5" name="Rectangle 2"/>
          <p:cNvSpPr>
            <a:spLocks noGrp="1"/>
          </p:cNvSpPr>
          <p:nvPr>
            <p:ph type="title" idx="4294967295"/>
          </p:nvPr>
        </p:nvSpPr>
        <p:spPr/>
        <p:txBody>
          <a:bodyPr/>
          <a:lstStyle/>
          <a:p>
            <a:r>
              <a:rPr lang="nl-NL" smtClean="0"/>
              <a:t>Technical and biological replicates</a:t>
            </a:r>
            <a:endParaRPr lang="en-GB" smtClean="0"/>
          </a:p>
        </p:txBody>
      </p:sp>
      <p:sp>
        <p:nvSpPr>
          <p:cNvPr id="287746" name="Rectangle 3"/>
          <p:cNvSpPr>
            <a:spLocks noGrp="1"/>
          </p:cNvSpPr>
          <p:nvPr>
            <p:ph type="body" idx="4294967295"/>
          </p:nvPr>
        </p:nvSpPr>
        <p:spPr/>
        <p:txBody>
          <a:bodyPr/>
          <a:lstStyle/>
          <a:p>
            <a:r>
              <a:rPr lang="en-GB" smtClean="0"/>
              <a:t>Nagalakshmi </a:t>
            </a:r>
            <a:r>
              <a:rPr lang="en-GB" i="1" smtClean="0"/>
              <a:t>et al. </a:t>
            </a:r>
            <a:r>
              <a:rPr lang="en-GB" smtClean="0"/>
              <a:t>(2008) have found that counts for the same gene from different </a:t>
            </a:r>
            <a:r>
              <a:rPr lang="en-GB" i="1" smtClean="0"/>
              <a:t>technical</a:t>
            </a:r>
            <a:r>
              <a:rPr lang="en-GB" smtClean="0"/>
              <a:t>  replicates have a variance equal to the mean (Poisson)</a:t>
            </a:r>
          </a:p>
          <a:p>
            <a:pPr>
              <a:buFont typeface="Wingdings" pitchFamily="2" charset="2"/>
              <a:buNone/>
            </a:pPr>
            <a:endParaRPr lang="en-GB" smtClean="0"/>
          </a:p>
          <a:p>
            <a:r>
              <a:rPr lang="en-GB" smtClean="0"/>
              <a:t>Counts for the same gene from different </a:t>
            </a:r>
            <a:r>
              <a:rPr lang="en-GB" i="1" smtClean="0"/>
              <a:t>biological</a:t>
            </a:r>
            <a:r>
              <a:rPr lang="en-GB" smtClean="0"/>
              <a:t> replicates have a variance exceeding the mean (overdispersion)</a:t>
            </a:r>
          </a:p>
          <a:p>
            <a:endParaRPr lang="en-GB" smtClean="0"/>
          </a:p>
          <a:p>
            <a:r>
              <a:rPr lang="en-GB" smtClean="0"/>
              <a:t>Marioni </a:t>
            </a:r>
            <a:r>
              <a:rPr lang="en-GB" i="1" smtClean="0"/>
              <a:t>et al.</a:t>
            </a:r>
            <a:r>
              <a:rPr lang="en-GB" smtClean="0"/>
              <a:t> (2008) have looked and confirmed the first fact (and confused everybody by ignoring the second fact).</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69" name="Rectangle 2"/>
          <p:cNvSpPr>
            <a:spLocks noGrp="1"/>
          </p:cNvSpPr>
          <p:nvPr>
            <p:ph type="title" idx="4294967295"/>
          </p:nvPr>
        </p:nvSpPr>
        <p:spPr/>
        <p:txBody>
          <a:bodyPr/>
          <a:lstStyle/>
          <a:p>
            <a:r>
              <a:rPr lang="nl-NL" smtClean="0"/>
              <a:t>Technical and biological replicates (II)</a:t>
            </a:r>
            <a:endParaRPr lang="en-GB" smtClean="0"/>
          </a:p>
        </p:txBody>
      </p:sp>
      <p:pic>
        <p:nvPicPr>
          <p:cNvPr id="288770" name="Picture 5" descr="gb-2010-11-10-r106-7"/>
          <p:cNvPicPr>
            <a:picLocks noChangeAspect="1" noChangeArrowheads="1"/>
          </p:cNvPicPr>
          <p:nvPr/>
        </p:nvPicPr>
        <p:blipFill>
          <a:blip r:embed="rId2"/>
          <a:srcRect/>
          <a:stretch>
            <a:fillRect/>
          </a:stretch>
        </p:blipFill>
        <p:spPr bwMode="auto">
          <a:xfrm>
            <a:off x="1066800" y="1219200"/>
            <a:ext cx="4899025" cy="5029200"/>
          </a:xfrm>
          <a:prstGeom prst="rect">
            <a:avLst/>
          </a:prstGeom>
          <a:noFill/>
          <a:ln w="9525">
            <a:noFill/>
            <a:miter lim="800000"/>
            <a:headEnd/>
            <a:tailEnd/>
          </a:ln>
        </p:spPr>
      </p:pic>
      <p:sp>
        <p:nvSpPr>
          <p:cNvPr id="288771" name="Line 5"/>
          <p:cNvSpPr>
            <a:spLocks noChangeShapeType="1"/>
          </p:cNvSpPr>
          <p:nvPr/>
        </p:nvSpPr>
        <p:spPr bwMode="auto">
          <a:xfrm flipV="1">
            <a:off x="3352800" y="3962400"/>
            <a:ext cx="3429000" cy="1066800"/>
          </a:xfrm>
          <a:prstGeom prst="line">
            <a:avLst/>
          </a:prstGeom>
          <a:noFill/>
          <a:ln w="9525">
            <a:solidFill>
              <a:schemeClr val="tx1"/>
            </a:solidFill>
            <a:round/>
            <a:headEnd type="triangle" w="med" len="med"/>
            <a:tailEnd/>
          </a:ln>
        </p:spPr>
        <p:txBody>
          <a:bodyPr/>
          <a:lstStyle/>
          <a:p>
            <a:endParaRPr lang="en-US"/>
          </a:p>
        </p:txBody>
      </p:sp>
      <p:sp>
        <p:nvSpPr>
          <p:cNvPr id="288772" name="Text Box 6"/>
          <p:cNvSpPr txBox="1">
            <a:spLocks noChangeArrowheads="1"/>
          </p:cNvSpPr>
          <p:nvPr/>
        </p:nvSpPr>
        <p:spPr bwMode="auto">
          <a:xfrm>
            <a:off x="6781800" y="3900488"/>
            <a:ext cx="1981200" cy="366712"/>
          </a:xfrm>
          <a:prstGeom prst="rect">
            <a:avLst/>
          </a:prstGeom>
          <a:noFill/>
          <a:ln w="9525">
            <a:noFill/>
            <a:miter lim="800000"/>
            <a:headEnd/>
            <a:tailEnd/>
          </a:ln>
        </p:spPr>
        <p:txBody>
          <a:bodyPr wrap="none">
            <a:spAutoFit/>
          </a:bodyPr>
          <a:lstStyle/>
          <a:p>
            <a:r>
              <a:rPr lang="nl-NL"/>
              <a:t>technical replicates</a:t>
            </a:r>
            <a:endParaRPr lang="en-GB"/>
          </a:p>
        </p:txBody>
      </p:sp>
      <p:sp>
        <p:nvSpPr>
          <p:cNvPr id="288773" name="Line 7"/>
          <p:cNvSpPr>
            <a:spLocks noChangeShapeType="1"/>
          </p:cNvSpPr>
          <p:nvPr/>
        </p:nvSpPr>
        <p:spPr bwMode="auto">
          <a:xfrm flipH="1">
            <a:off x="2971800" y="2667000"/>
            <a:ext cx="3581400" cy="609600"/>
          </a:xfrm>
          <a:prstGeom prst="line">
            <a:avLst/>
          </a:prstGeom>
          <a:noFill/>
          <a:ln w="9525">
            <a:solidFill>
              <a:schemeClr val="tx1"/>
            </a:solidFill>
            <a:round/>
            <a:headEnd/>
            <a:tailEnd type="triangle" w="med" len="med"/>
          </a:ln>
        </p:spPr>
        <p:txBody>
          <a:bodyPr/>
          <a:lstStyle/>
          <a:p>
            <a:endParaRPr lang="en-US"/>
          </a:p>
        </p:txBody>
      </p:sp>
      <p:sp>
        <p:nvSpPr>
          <p:cNvPr id="288774" name="Text Box 8"/>
          <p:cNvSpPr txBox="1">
            <a:spLocks noChangeArrowheads="1"/>
          </p:cNvSpPr>
          <p:nvPr/>
        </p:nvSpPr>
        <p:spPr bwMode="auto">
          <a:xfrm>
            <a:off x="6629400" y="2438400"/>
            <a:ext cx="2027238" cy="366713"/>
          </a:xfrm>
          <a:prstGeom prst="rect">
            <a:avLst/>
          </a:prstGeom>
          <a:noFill/>
          <a:ln w="9525">
            <a:noFill/>
            <a:miter lim="800000"/>
            <a:headEnd/>
            <a:tailEnd/>
          </a:ln>
        </p:spPr>
        <p:txBody>
          <a:bodyPr wrap="none">
            <a:spAutoFit/>
          </a:bodyPr>
          <a:lstStyle/>
          <a:p>
            <a:r>
              <a:rPr lang="nl-NL"/>
              <a:t>biological replicates</a:t>
            </a:r>
            <a:endParaRPr lang="en-GB"/>
          </a:p>
        </p:txBody>
      </p:sp>
      <p:sp>
        <p:nvSpPr>
          <p:cNvPr id="288775" name="Line 9"/>
          <p:cNvSpPr>
            <a:spLocks noChangeShapeType="1"/>
          </p:cNvSpPr>
          <p:nvPr/>
        </p:nvSpPr>
        <p:spPr bwMode="auto">
          <a:xfrm flipV="1">
            <a:off x="2971800" y="3276600"/>
            <a:ext cx="3733800" cy="990600"/>
          </a:xfrm>
          <a:prstGeom prst="line">
            <a:avLst/>
          </a:prstGeom>
          <a:noFill/>
          <a:ln w="9525">
            <a:solidFill>
              <a:schemeClr val="tx1"/>
            </a:solidFill>
            <a:round/>
            <a:headEnd type="triangle" w="med" len="med"/>
            <a:tailEnd/>
          </a:ln>
        </p:spPr>
        <p:txBody>
          <a:bodyPr/>
          <a:lstStyle/>
          <a:p>
            <a:endParaRPr lang="en-US"/>
          </a:p>
        </p:txBody>
      </p:sp>
      <p:sp>
        <p:nvSpPr>
          <p:cNvPr id="288776" name="Text Box 10"/>
          <p:cNvSpPr txBox="1">
            <a:spLocks noChangeArrowheads="1"/>
          </p:cNvSpPr>
          <p:nvPr/>
        </p:nvSpPr>
        <p:spPr bwMode="auto">
          <a:xfrm>
            <a:off x="6765925" y="3092450"/>
            <a:ext cx="1443038" cy="366713"/>
          </a:xfrm>
          <a:prstGeom prst="rect">
            <a:avLst/>
          </a:prstGeom>
          <a:noFill/>
          <a:ln w="9525">
            <a:noFill/>
            <a:miter lim="800000"/>
            <a:headEnd/>
            <a:tailEnd/>
          </a:ln>
        </p:spPr>
        <p:txBody>
          <a:bodyPr wrap="none">
            <a:spAutoFit/>
          </a:bodyPr>
          <a:lstStyle/>
          <a:p>
            <a:r>
              <a:rPr lang="nl-NL"/>
              <a:t>Poisson noise</a:t>
            </a:r>
            <a:endParaRPr lang="en-GB"/>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3" name="Rectangle 2"/>
          <p:cNvSpPr>
            <a:spLocks noGrp="1"/>
          </p:cNvSpPr>
          <p:nvPr>
            <p:ph type="title" idx="4294967295"/>
          </p:nvPr>
        </p:nvSpPr>
        <p:spPr/>
        <p:txBody>
          <a:bodyPr/>
          <a:lstStyle/>
          <a:p>
            <a:r>
              <a:rPr lang="nl-NL" smtClean="0"/>
              <a:t>Summary: noise</a:t>
            </a:r>
            <a:endParaRPr lang="en-GB" smtClean="0"/>
          </a:p>
        </p:txBody>
      </p:sp>
      <p:sp>
        <p:nvSpPr>
          <p:cNvPr id="289794" name="Rectangle 3"/>
          <p:cNvSpPr>
            <a:spLocks noGrp="1"/>
          </p:cNvSpPr>
          <p:nvPr>
            <p:ph type="body" idx="4294967295"/>
          </p:nvPr>
        </p:nvSpPr>
        <p:spPr/>
        <p:txBody>
          <a:bodyPr/>
          <a:lstStyle/>
          <a:p>
            <a:pPr>
              <a:buFont typeface="Wingdings" pitchFamily="2" charset="2"/>
              <a:buNone/>
            </a:pPr>
            <a:r>
              <a:rPr lang="en-GB" smtClean="0"/>
              <a:t>We distinguish:</a:t>
            </a:r>
          </a:p>
          <a:p>
            <a:r>
              <a:rPr lang="en-GB" smtClean="0"/>
              <a:t>Shot noise</a:t>
            </a:r>
          </a:p>
          <a:p>
            <a:pPr lvl="1"/>
            <a:r>
              <a:rPr lang="en-GB" smtClean="0"/>
              <a:t>unavoidable, appears even with perfect replication</a:t>
            </a:r>
          </a:p>
          <a:p>
            <a:pPr lvl="1"/>
            <a:r>
              <a:rPr lang="en-GB" smtClean="0"/>
              <a:t>dominant noise for weakly expressed genes</a:t>
            </a:r>
          </a:p>
          <a:p>
            <a:pPr>
              <a:buFont typeface="Wingdings" pitchFamily="2" charset="2"/>
              <a:buNone/>
            </a:pPr>
            <a:endParaRPr lang="en-GB" smtClean="0"/>
          </a:p>
          <a:p>
            <a:r>
              <a:rPr lang="en-GB" smtClean="0"/>
              <a:t>Technical noise </a:t>
            </a:r>
          </a:p>
          <a:p>
            <a:pPr lvl="1"/>
            <a:r>
              <a:rPr lang="en-GB" smtClean="0"/>
              <a:t> from sample preparation and sequencing</a:t>
            </a:r>
          </a:p>
          <a:p>
            <a:pPr lvl="1"/>
            <a:r>
              <a:rPr lang="en-GB" smtClean="0"/>
              <a:t>negligible (if all goes well)</a:t>
            </a:r>
          </a:p>
          <a:p>
            <a:pPr>
              <a:buFont typeface="Wingdings" pitchFamily="2" charset="2"/>
              <a:buNone/>
            </a:pPr>
            <a:endParaRPr lang="en-GB" smtClean="0"/>
          </a:p>
          <a:p>
            <a:r>
              <a:rPr lang="en-GB" smtClean="0"/>
              <a:t>Biological noise</a:t>
            </a:r>
          </a:p>
          <a:p>
            <a:pPr lvl="1"/>
            <a:r>
              <a:rPr lang="en-GB" smtClean="0"/>
              <a:t>Unaccounted for differences between samples</a:t>
            </a:r>
          </a:p>
          <a:p>
            <a:pPr lvl="1"/>
            <a:r>
              <a:rPr lang="en-GB" smtClean="0"/>
              <a:t>Dominant noise for strongly expressed genes</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7" name="Rectangle 2"/>
          <p:cNvSpPr>
            <a:spLocks noGrp="1"/>
          </p:cNvSpPr>
          <p:nvPr>
            <p:ph type="title" idx="4294967295"/>
          </p:nvPr>
        </p:nvSpPr>
        <p:spPr/>
        <p:txBody>
          <a:bodyPr/>
          <a:lstStyle/>
          <a:p>
            <a:r>
              <a:rPr lang="nl-NL" smtClean="0"/>
              <a:t>Negative-binomial distribution</a:t>
            </a:r>
            <a:endParaRPr lang="en-GB" smtClean="0"/>
          </a:p>
        </p:txBody>
      </p:sp>
      <p:pic>
        <p:nvPicPr>
          <p:cNvPr id="290818" name="Picture 3"/>
          <p:cNvPicPr>
            <a:picLocks noGrp="1" noChangeAspect="1" noChangeArrowheads="1"/>
          </p:cNvPicPr>
          <p:nvPr>
            <p:ph type="body" idx="4294967295"/>
          </p:nvPr>
        </p:nvPicPr>
        <p:blipFill>
          <a:blip r:embed="rId3"/>
          <a:srcRect/>
          <a:stretch>
            <a:fillRect/>
          </a:stretch>
        </p:blipFill>
        <p:spPr>
          <a:xfrm>
            <a:off x="838200" y="2590800"/>
            <a:ext cx="5486400" cy="3708400"/>
          </a:xfrm>
        </p:spPr>
      </p:pic>
      <p:sp>
        <p:nvSpPr>
          <p:cNvPr id="290819" name="Text Box 4"/>
          <p:cNvSpPr txBox="1">
            <a:spLocks noChangeArrowheads="1"/>
          </p:cNvSpPr>
          <p:nvPr/>
        </p:nvSpPr>
        <p:spPr bwMode="auto">
          <a:xfrm>
            <a:off x="898525" y="1263650"/>
            <a:ext cx="5757863" cy="366713"/>
          </a:xfrm>
          <a:prstGeom prst="rect">
            <a:avLst/>
          </a:prstGeom>
          <a:noFill/>
          <a:ln w="9525">
            <a:noFill/>
            <a:miter lim="800000"/>
            <a:headEnd/>
            <a:tailEnd/>
          </a:ln>
        </p:spPr>
        <p:txBody>
          <a:bodyPr wrap="none">
            <a:spAutoFit/>
          </a:bodyPr>
          <a:lstStyle/>
          <a:p>
            <a:r>
              <a:rPr lang="nl-NL" dirty="0" err="1"/>
              <a:t>Variance</a:t>
            </a:r>
            <a:r>
              <a:rPr lang="nl-NL" dirty="0"/>
              <a:t> of </a:t>
            </a:r>
            <a:r>
              <a:rPr lang="nl-NL" dirty="0" err="1"/>
              <a:t>negative-binomial</a:t>
            </a:r>
            <a:r>
              <a:rPr lang="nl-NL" dirty="0"/>
              <a:t> </a:t>
            </a:r>
            <a:r>
              <a:rPr lang="nl-NL" dirty="0" err="1"/>
              <a:t>distribution</a:t>
            </a:r>
            <a:r>
              <a:rPr lang="nl-NL" dirty="0"/>
              <a:t>: </a:t>
            </a:r>
            <a:r>
              <a:rPr lang="nl-NL" dirty="0" err="1"/>
              <a:t>mean</a:t>
            </a:r>
            <a:r>
              <a:rPr lang="nl-NL" dirty="0"/>
              <a:t> + </a:t>
            </a:r>
            <a:r>
              <a:rPr lang="el-GR" dirty="0" smtClean="0">
                <a:cs typeface="Calibri" pitchFamily="34" charset="0"/>
              </a:rPr>
              <a:t>α</a:t>
            </a:r>
            <a:r>
              <a:rPr lang="nl-NL" dirty="0" smtClean="0">
                <a:cs typeface="Calibri" pitchFamily="34" charset="0"/>
              </a:rPr>
              <a:t>.</a:t>
            </a:r>
            <a:r>
              <a:rPr lang="nl-NL" dirty="0" smtClean="0"/>
              <a:t>mean</a:t>
            </a:r>
            <a:r>
              <a:rPr lang="nl-NL" baseline="30000" dirty="0" smtClean="0"/>
              <a:t>2</a:t>
            </a:r>
            <a:endParaRPr lang="en-GB" baseline="30000" dirty="0"/>
          </a:p>
        </p:txBody>
      </p:sp>
      <p:sp>
        <p:nvSpPr>
          <p:cNvPr id="290820" name="Line 5"/>
          <p:cNvSpPr>
            <a:spLocks noChangeShapeType="1"/>
          </p:cNvSpPr>
          <p:nvPr/>
        </p:nvSpPr>
        <p:spPr bwMode="auto">
          <a:xfrm flipV="1">
            <a:off x="4724400" y="1600200"/>
            <a:ext cx="381000" cy="228600"/>
          </a:xfrm>
          <a:prstGeom prst="line">
            <a:avLst/>
          </a:prstGeom>
          <a:noFill/>
          <a:ln w="9525">
            <a:solidFill>
              <a:schemeClr val="tx1"/>
            </a:solidFill>
            <a:round/>
            <a:headEnd/>
            <a:tailEnd type="triangle" w="med" len="med"/>
          </a:ln>
        </p:spPr>
        <p:txBody>
          <a:bodyPr/>
          <a:lstStyle/>
          <a:p>
            <a:endParaRPr lang="en-US"/>
          </a:p>
        </p:txBody>
      </p:sp>
      <p:sp>
        <p:nvSpPr>
          <p:cNvPr id="290821" name="Text Box 6"/>
          <p:cNvSpPr txBox="1">
            <a:spLocks noChangeArrowheads="1"/>
          </p:cNvSpPr>
          <p:nvPr/>
        </p:nvSpPr>
        <p:spPr bwMode="auto">
          <a:xfrm>
            <a:off x="3565525" y="1873250"/>
            <a:ext cx="1155700" cy="366713"/>
          </a:xfrm>
          <a:prstGeom prst="rect">
            <a:avLst/>
          </a:prstGeom>
          <a:noFill/>
          <a:ln w="9525">
            <a:noFill/>
            <a:miter lim="800000"/>
            <a:headEnd/>
            <a:tailEnd/>
          </a:ln>
        </p:spPr>
        <p:txBody>
          <a:bodyPr wrap="none">
            <a:spAutoFit/>
          </a:bodyPr>
          <a:lstStyle/>
          <a:p>
            <a:r>
              <a:rPr lang="nl-NL"/>
              <a:t>Shot noise</a:t>
            </a:r>
            <a:endParaRPr lang="en-GB"/>
          </a:p>
        </p:txBody>
      </p:sp>
      <p:sp>
        <p:nvSpPr>
          <p:cNvPr id="290822" name="Line 7"/>
          <p:cNvSpPr>
            <a:spLocks noChangeShapeType="1"/>
          </p:cNvSpPr>
          <p:nvPr/>
        </p:nvSpPr>
        <p:spPr bwMode="auto">
          <a:xfrm flipH="1" flipV="1">
            <a:off x="6477000" y="1600200"/>
            <a:ext cx="76200" cy="381000"/>
          </a:xfrm>
          <a:prstGeom prst="line">
            <a:avLst/>
          </a:prstGeom>
          <a:noFill/>
          <a:ln w="9525">
            <a:solidFill>
              <a:schemeClr val="tx1"/>
            </a:solidFill>
            <a:round/>
            <a:headEnd/>
            <a:tailEnd type="triangle" w="med" len="med"/>
          </a:ln>
        </p:spPr>
        <p:txBody>
          <a:bodyPr/>
          <a:lstStyle/>
          <a:p>
            <a:endParaRPr lang="en-US"/>
          </a:p>
        </p:txBody>
      </p:sp>
      <p:sp>
        <p:nvSpPr>
          <p:cNvPr id="290823" name="Text Box 8"/>
          <p:cNvSpPr txBox="1">
            <a:spLocks noChangeArrowheads="1"/>
          </p:cNvSpPr>
          <p:nvPr/>
        </p:nvSpPr>
        <p:spPr bwMode="auto">
          <a:xfrm>
            <a:off x="6384925" y="2025650"/>
            <a:ext cx="2713038" cy="366713"/>
          </a:xfrm>
          <a:prstGeom prst="rect">
            <a:avLst/>
          </a:prstGeom>
          <a:noFill/>
          <a:ln w="9525">
            <a:noFill/>
            <a:miter lim="800000"/>
            <a:headEnd/>
            <a:tailEnd/>
          </a:ln>
        </p:spPr>
        <p:txBody>
          <a:bodyPr wrap="none">
            <a:spAutoFit/>
          </a:bodyPr>
          <a:lstStyle/>
          <a:p>
            <a:r>
              <a:rPr lang="nl-NL"/>
              <a:t>Technical + biological noise</a:t>
            </a:r>
            <a:endParaRPr lang="en-GB"/>
          </a:p>
        </p:txBody>
      </p:sp>
      <p:sp>
        <p:nvSpPr>
          <p:cNvPr id="2" name="TextBox 1"/>
          <p:cNvSpPr txBox="1"/>
          <p:nvPr/>
        </p:nvSpPr>
        <p:spPr>
          <a:xfrm>
            <a:off x="7086600" y="2743200"/>
            <a:ext cx="760144" cy="369332"/>
          </a:xfrm>
          <a:prstGeom prst="rect">
            <a:avLst/>
          </a:prstGeom>
          <a:noFill/>
        </p:spPr>
        <p:txBody>
          <a:bodyPr wrap="none" rtlCol="0">
            <a:spAutoFit/>
          </a:bodyPr>
          <a:lstStyle/>
          <a:p>
            <a:r>
              <a:rPr lang="nl-NL" dirty="0" smtClean="0"/>
              <a:t>p=1/</a:t>
            </a:r>
            <a:r>
              <a:rPr lang="el-GR" dirty="0" smtClean="0">
                <a:cs typeface="Calibri" pitchFamily="34" charset="0"/>
              </a:rPr>
              <a:t>α</a:t>
            </a:r>
            <a:endParaRPr lang="en-GB"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1" name="Rectangle 2"/>
          <p:cNvSpPr>
            <a:spLocks noGrp="1"/>
          </p:cNvSpPr>
          <p:nvPr>
            <p:ph type="title" idx="4294967295"/>
          </p:nvPr>
        </p:nvSpPr>
        <p:spPr/>
        <p:txBody>
          <a:bodyPr/>
          <a:lstStyle/>
          <a:p>
            <a:r>
              <a:rPr lang="nl-NL" dirty="0" err="1" smtClean="0"/>
              <a:t>Negative-binomial</a:t>
            </a:r>
            <a:r>
              <a:rPr lang="nl-NL" dirty="0" smtClean="0"/>
              <a:t> </a:t>
            </a:r>
            <a:r>
              <a:rPr lang="nl-NL" dirty="0" err="1" smtClean="0"/>
              <a:t>distribution</a:t>
            </a:r>
            <a:endParaRPr lang="en-GB" dirty="0" smtClean="0"/>
          </a:p>
        </p:txBody>
      </p:sp>
      <p:sp>
        <p:nvSpPr>
          <p:cNvPr id="291842" name="Rectangle 3"/>
          <p:cNvSpPr>
            <a:spLocks noGrp="1"/>
          </p:cNvSpPr>
          <p:nvPr>
            <p:ph type="body" idx="4294967295"/>
          </p:nvPr>
        </p:nvSpPr>
        <p:spPr/>
        <p:txBody>
          <a:bodyPr/>
          <a:lstStyle/>
          <a:p>
            <a:r>
              <a:rPr lang="nl-NL" dirty="0" smtClean="0"/>
              <a:t>RNA-</a:t>
            </a:r>
            <a:r>
              <a:rPr lang="nl-NL" dirty="0" err="1" smtClean="0"/>
              <a:t>Seq</a:t>
            </a:r>
            <a:endParaRPr lang="nl-NL" dirty="0" smtClean="0"/>
          </a:p>
          <a:p>
            <a:pPr lvl="1"/>
            <a:r>
              <a:rPr lang="nl-NL" dirty="0" err="1" smtClean="0"/>
              <a:t>Often</a:t>
            </a:r>
            <a:r>
              <a:rPr lang="nl-NL" dirty="0" smtClean="0"/>
              <a:t> few </a:t>
            </a:r>
            <a:r>
              <a:rPr lang="nl-NL" dirty="0" err="1" smtClean="0"/>
              <a:t>biological</a:t>
            </a:r>
            <a:r>
              <a:rPr lang="nl-NL" dirty="0" smtClean="0"/>
              <a:t> replicates</a:t>
            </a:r>
          </a:p>
          <a:p>
            <a:r>
              <a:rPr lang="nl-NL" dirty="0" smtClean="0"/>
              <a:t>Tricks </a:t>
            </a:r>
            <a:r>
              <a:rPr lang="nl-NL" dirty="0" err="1" smtClean="0"/>
              <a:t>needed</a:t>
            </a:r>
            <a:r>
              <a:rPr lang="nl-NL" dirty="0" smtClean="0"/>
              <a:t> </a:t>
            </a:r>
            <a:r>
              <a:rPr lang="nl-NL" dirty="0" err="1" smtClean="0"/>
              <a:t>to</a:t>
            </a:r>
            <a:r>
              <a:rPr lang="nl-NL" dirty="0" smtClean="0"/>
              <a:t> </a:t>
            </a:r>
            <a:r>
              <a:rPr lang="nl-NL" dirty="0" err="1" smtClean="0"/>
              <a:t>reduce</a:t>
            </a:r>
            <a:r>
              <a:rPr lang="nl-NL" dirty="0" smtClean="0"/>
              <a:t> the </a:t>
            </a:r>
            <a:r>
              <a:rPr lang="nl-NL" dirty="0" err="1" smtClean="0"/>
              <a:t>number</a:t>
            </a:r>
            <a:r>
              <a:rPr lang="nl-NL" dirty="0" smtClean="0"/>
              <a:t> of parameters:</a:t>
            </a:r>
          </a:p>
          <a:p>
            <a:pPr lvl="1"/>
            <a:r>
              <a:rPr lang="nl-NL" dirty="0" err="1" smtClean="0"/>
              <a:t>DESeq</a:t>
            </a:r>
            <a:r>
              <a:rPr lang="nl-NL" dirty="0" smtClean="0"/>
              <a:t>(2) &amp; </a:t>
            </a:r>
            <a:r>
              <a:rPr lang="nl-NL" dirty="0" err="1" smtClean="0"/>
              <a:t>edgeR</a:t>
            </a:r>
            <a:r>
              <a:rPr lang="nl-NL" dirty="0" smtClean="0"/>
              <a:t> : </a:t>
            </a:r>
            <a:r>
              <a:rPr lang="en-GB" dirty="0" smtClean="0"/>
              <a:t> mean expression is a good predictor of the variance, i.e., genes with a similar expression level also have similar variance.</a:t>
            </a:r>
          </a:p>
          <a:p>
            <a:pPr lvl="1">
              <a:buFont typeface="Wingdings" pitchFamily="2" charset="2"/>
              <a:buNone/>
            </a:pPr>
            <a:r>
              <a:rPr lang="en-GB" dirty="0" smtClean="0"/>
              <a:t>     across replicates – fit a smooth curve and then shrink</a:t>
            </a:r>
          </a:p>
        </p:txBody>
      </p:sp>
      <p:pic>
        <p:nvPicPr>
          <p:cNvPr id="291843" name="Picture 5" descr="gb-2010-11-10-r106-1"/>
          <p:cNvPicPr>
            <a:picLocks noChangeAspect="1" noChangeArrowheads="1"/>
          </p:cNvPicPr>
          <p:nvPr/>
        </p:nvPicPr>
        <p:blipFill>
          <a:blip r:embed="rId2"/>
          <a:srcRect/>
          <a:stretch>
            <a:fillRect/>
          </a:stretch>
        </p:blipFill>
        <p:spPr bwMode="auto">
          <a:xfrm>
            <a:off x="1752600" y="3886200"/>
            <a:ext cx="5715000" cy="2581275"/>
          </a:xfrm>
          <a:prstGeom prst="rect">
            <a:avLst/>
          </a:prstGeom>
          <a:noFill/>
          <a:ln w="9525">
            <a:noFill/>
            <a:miter lim="800000"/>
            <a:headEnd/>
            <a:tailEnd/>
          </a:ln>
        </p:spPr>
      </p:pic>
      <p:sp>
        <p:nvSpPr>
          <p:cNvPr id="2" name="TextBox 1"/>
          <p:cNvSpPr txBox="1"/>
          <p:nvPr/>
        </p:nvSpPr>
        <p:spPr>
          <a:xfrm>
            <a:off x="7620000" y="4439813"/>
            <a:ext cx="461665" cy="1056571"/>
          </a:xfrm>
          <a:prstGeom prst="rect">
            <a:avLst/>
          </a:prstGeom>
          <a:noFill/>
        </p:spPr>
        <p:txBody>
          <a:bodyPr vert="vert270" wrap="none" rtlCol="0">
            <a:spAutoFit/>
          </a:bodyPr>
          <a:lstStyle/>
          <a:p>
            <a:r>
              <a:rPr lang="nl-NL" dirty="0" err="1" smtClean="0"/>
              <a:t>dispersion</a:t>
            </a:r>
            <a:endParaRPr lang="nl-NL" dirty="0"/>
          </a:p>
        </p:txBody>
      </p:sp>
    </p:spTree>
    <p:extLst>
      <p:ext uri="{BB962C8B-B14F-4D97-AF65-F5344CB8AC3E}">
        <p14:creationId xmlns:p14="http://schemas.microsoft.com/office/powerpoint/2010/main" val="218301138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7282" name="Title 1"/>
          <p:cNvSpPr>
            <a:spLocks noGrp="1"/>
          </p:cNvSpPr>
          <p:nvPr>
            <p:ph type="title"/>
          </p:nvPr>
        </p:nvSpPr>
        <p:spPr/>
        <p:txBody>
          <a:bodyPr/>
          <a:lstStyle/>
          <a:p>
            <a:pPr eaLnBrk="1" hangingPunct="1"/>
            <a:r>
              <a:rPr lang="en-US" altLang="en-US" dirty="0" smtClean="0"/>
              <a:t>Conclusion</a:t>
            </a:r>
            <a:endParaRPr lang="en-GB" altLang="en-US" dirty="0" smtClean="0"/>
          </a:p>
        </p:txBody>
      </p:sp>
      <p:sp>
        <p:nvSpPr>
          <p:cNvPr id="97283" name="Content Placeholder 2"/>
          <p:cNvSpPr>
            <a:spLocks noGrp="1"/>
          </p:cNvSpPr>
          <p:nvPr>
            <p:ph idx="1"/>
          </p:nvPr>
        </p:nvSpPr>
        <p:spPr>
          <a:xfrm>
            <a:off x="381000" y="1371600"/>
            <a:ext cx="8229600" cy="3505200"/>
          </a:xfrm>
        </p:spPr>
        <p:txBody>
          <a:bodyPr/>
          <a:lstStyle/>
          <a:p>
            <a:pPr marL="0" indent="0" eaLnBrk="1" hangingPunct="1">
              <a:buNone/>
            </a:pPr>
            <a:r>
              <a:rPr lang="en-US" altLang="en-US" dirty="0" smtClean="0"/>
              <a:t>Be aware of different types of bias</a:t>
            </a:r>
          </a:p>
          <a:p>
            <a:pPr eaLnBrk="1" hangingPunct="1"/>
            <a:endParaRPr lang="en-US" altLang="en-US" dirty="0" smtClean="0"/>
          </a:p>
          <a:p>
            <a:pPr eaLnBrk="1" hangingPunct="1"/>
            <a:r>
              <a:rPr lang="en-US" altLang="en-US" dirty="0" smtClean="0">
                <a:solidFill>
                  <a:srgbClr val="FF0000"/>
                </a:solidFill>
              </a:rPr>
              <a:t>Try to avoid</a:t>
            </a:r>
          </a:p>
          <a:p>
            <a:pPr eaLnBrk="1" hangingPunct="1"/>
            <a:endParaRPr lang="en-US" altLang="en-US" dirty="0" smtClean="0"/>
          </a:p>
          <a:p>
            <a:pPr eaLnBrk="1" hangingPunct="1"/>
            <a:r>
              <a:rPr lang="en-US" altLang="en-US" dirty="0" smtClean="0">
                <a:solidFill>
                  <a:srgbClr val="0000FF"/>
                </a:solidFill>
              </a:rPr>
              <a:t>Try to detect</a:t>
            </a:r>
          </a:p>
          <a:p>
            <a:pPr eaLnBrk="1" hangingPunct="1"/>
            <a:endParaRPr lang="en-US" altLang="en-US" dirty="0" smtClean="0"/>
          </a:p>
          <a:p>
            <a:pPr eaLnBrk="1" hangingPunct="1"/>
            <a:r>
              <a:rPr lang="en-US" altLang="en-US" dirty="0" smtClean="0">
                <a:solidFill>
                  <a:srgbClr val="00B050"/>
                </a:solidFill>
              </a:rPr>
              <a:t>Try to correct</a:t>
            </a:r>
          </a:p>
          <a:p>
            <a:pPr eaLnBrk="1" hangingPunct="1"/>
            <a:endParaRPr lang="en-US" altLang="en-US" dirty="0">
              <a:solidFill>
                <a:srgbClr val="00B050"/>
              </a:solidFill>
            </a:endParaRPr>
          </a:p>
          <a:p>
            <a:pPr marL="0" indent="0" eaLnBrk="1" hangingPunct="1">
              <a:buNone/>
            </a:pPr>
            <a:r>
              <a:rPr lang="en-GB" altLang="en-US" dirty="0" smtClean="0"/>
              <a:t>SEQC: http</a:t>
            </a:r>
            <a:r>
              <a:rPr lang="en-GB" altLang="en-US" dirty="0"/>
              <a:t>://www.nature.com/nbt/journal/v32/n9/full/nbt.3025.html</a:t>
            </a:r>
            <a:endParaRPr lang="en-GB" altLang="en-US" dirty="0" smtClean="0"/>
          </a:p>
        </p:txBody>
      </p:sp>
    </p:spTree>
    <p:extLst>
      <p:ext uri="{BB962C8B-B14F-4D97-AF65-F5344CB8AC3E}">
        <p14:creationId xmlns:p14="http://schemas.microsoft.com/office/powerpoint/2010/main" val="17009741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RNA-</a:t>
            </a:r>
            <a:r>
              <a:rPr lang="en-GB" dirty="0" err="1" smtClean="0"/>
              <a:t>Seq</a:t>
            </a:r>
            <a:r>
              <a:rPr lang="en-GB" dirty="0" smtClean="0"/>
              <a:t>: </a:t>
            </a:r>
            <a:r>
              <a:rPr lang="en-GB" dirty="0"/>
              <a:t>data analysis workflow</a:t>
            </a:r>
            <a:endParaRPr lang="en-GB" dirty="0"/>
          </a:p>
        </p:txBody>
      </p:sp>
      <p:pic>
        <p:nvPicPr>
          <p:cNvPr id="4" name="Content Placeholder 3"/>
          <p:cNvPicPr>
            <a:picLocks noGrp="1" noChangeAspect="1"/>
          </p:cNvPicPr>
          <p:nvPr>
            <p:ph idx="1"/>
          </p:nvPr>
        </p:nvPicPr>
        <p:blipFill>
          <a:blip r:embed="rId2"/>
          <a:stretch>
            <a:fillRect/>
          </a:stretch>
        </p:blipFill>
        <p:spPr>
          <a:xfrm>
            <a:off x="457200" y="1704947"/>
            <a:ext cx="8229600" cy="4438705"/>
          </a:xfrm>
          <a:prstGeom prst="rect">
            <a:avLst/>
          </a:prstGeom>
        </p:spPr>
      </p:pic>
      <p:sp>
        <p:nvSpPr>
          <p:cNvPr id="5" name="Text Box 97"/>
          <p:cNvSpPr txBox="1">
            <a:spLocks noChangeArrowheads="1"/>
          </p:cNvSpPr>
          <p:nvPr/>
        </p:nvSpPr>
        <p:spPr bwMode="auto">
          <a:xfrm>
            <a:off x="5334000" y="6477000"/>
            <a:ext cx="3663439" cy="276999"/>
          </a:xfrm>
          <a:prstGeom prst="rect">
            <a:avLst/>
          </a:prstGeom>
          <a:noFill/>
          <a:ln w="9525" algn="ctr">
            <a:noFill/>
            <a:miter lim="800000"/>
            <a:headEnd/>
            <a:tailEnd/>
          </a:ln>
        </p:spPr>
        <p:txBody>
          <a:bodyPr wrap="none">
            <a:spAutoFit/>
          </a:bodyPr>
          <a:lstStyle/>
          <a:p>
            <a:r>
              <a:rPr lang="en-GB" sz="1200" dirty="0" smtClean="0"/>
              <a:t>Stark </a:t>
            </a:r>
            <a:r>
              <a:rPr lang="en-GB" sz="1200" dirty="0"/>
              <a:t>et </a:t>
            </a:r>
            <a:r>
              <a:rPr lang="en-GB" sz="1200" dirty="0" smtClean="0"/>
              <a:t>al., </a:t>
            </a:r>
            <a:r>
              <a:rPr lang="en-GB" sz="1200" dirty="0" smtClean="0"/>
              <a:t>Nature Reviews Genetics</a:t>
            </a:r>
            <a:r>
              <a:rPr lang="en-GB" sz="1200" dirty="0" smtClean="0"/>
              <a:t>, 20:631-56 </a:t>
            </a:r>
            <a:r>
              <a:rPr lang="en-GB" sz="1200" dirty="0"/>
              <a:t>(</a:t>
            </a:r>
            <a:r>
              <a:rPr lang="en-GB" sz="1200" dirty="0" smtClean="0"/>
              <a:t>2019) </a:t>
            </a:r>
            <a:endParaRPr lang="en-GB" sz="1200" dirty="0"/>
          </a:p>
        </p:txBody>
      </p:sp>
    </p:spTree>
    <p:extLst>
      <p:ext uri="{BB962C8B-B14F-4D97-AF65-F5344CB8AC3E}">
        <p14:creationId xmlns:p14="http://schemas.microsoft.com/office/powerpoint/2010/main" val="6038198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idx="4294967295"/>
          </p:nvPr>
        </p:nvSpPr>
        <p:spPr>
          <a:xfrm>
            <a:off x="457200" y="274638"/>
            <a:ext cx="8229600" cy="409575"/>
          </a:xfrm>
        </p:spPr>
        <p:txBody>
          <a:bodyPr/>
          <a:lstStyle/>
          <a:p>
            <a:r>
              <a:rPr lang="en-US" dirty="0" smtClean="0">
                <a:cs typeface="Times New Roman" pitchFamily="18" charset="0"/>
              </a:rPr>
              <a:t>RNA-</a:t>
            </a:r>
            <a:r>
              <a:rPr lang="en-US" dirty="0" err="1" smtClean="0">
                <a:cs typeface="Times New Roman" pitchFamily="18" charset="0"/>
              </a:rPr>
              <a:t>Seq</a:t>
            </a:r>
            <a:r>
              <a:rPr lang="en-US" dirty="0" smtClean="0">
                <a:cs typeface="Times New Roman" pitchFamily="18" charset="0"/>
              </a:rPr>
              <a:t>: typical experimental protocol</a:t>
            </a:r>
            <a:endParaRPr lang="nl-NL" dirty="0" smtClean="0">
              <a:cs typeface="Times New Roman" pitchFamily="18" charset="0"/>
            </a:endParaRPr>
          </a:p>
        </p:txBody>
      </p:sp>
      <p:pic>
        <p:nvPicPr>
          <p:cNvPr id="56322" name="Picture 96" descr="tileshop"/>
          <p:cNvPicPr>
            <a:picLocks noChangeAspect="1" noChangeArrowheads="1"/>
          </p:cNvPicPr>
          <p:nvPr/>
        </p:nvPicPr>
        <p:blipFill>
          <a:blip r:embed="rId3"/>
          <a:srcRect/>
          <a:stretch>
            <a:fillRect/>
          </a:stretch>
        </p:blipFill>
        <p:spPr bwMode="auto">
          <a:xfrm>
            <a:off x="457200" y="885825"/>
            <a:ext cx="4235450" cy="5514975"/>
          </a:xfrm>
          <a:prstGeom prst="rect">
            <a:avLst/>
          </a:prstGeom>
          <a:noFill/>
          <a:ln w="9525">
            <a:noFill/>
            <a:miter lim="800000"/>
            <a:headEnd/>
            <a:tailEnd/>
          </a:ln>
        </p:spPr>
      </p:pic>
      <p:sp>
        <p:nvSpPr>
          <p:cNvPr id="56323" name="Text Box 97"/>
          <p:cNvSpPr txBox="1">
            <a:spLocks noChangeArrowheads="1"/>
          </p:cNvSpPr>
          <p:nvPr/>
        </p:nvSpPr>
        <p:spPr bwMode="auto">
          <a:xfrm>
            <a:off x="5926974" y="6477000"/>
            <a:ext cx="3242426" cy="276999"/>
          </a:xfrm>
          <a:prstGeom prst="rect">
            <a:avLst/>
          </a:prstGeom>
          <a:noFill/>
          <a:ln w="9525" algn="ctr">
            <a:noFill/>
            <a:miter lim="800000"/>
            <a:headEnd/>
            <a:tailEnd/>
          </a:ln>
        </p:spPr>
        <p:txBody>
          <a:bodyPr wrap="none">
            <a:spAutoFit/>
          </a:bodyPr>
          <a:lstStyle/>
          <a:p>
            <a:r>
              <a:rPr lang="en-GB" sz="1200" dirty="0"/>
              <a:t>Roberts et </a:t>
            </a:r>
            <a:r>
              <a:rPr lang="en-GB" sz="1200" dirty="0" smtClean="0"/>
              <a:t>al., </a:t>
            </a:r>
            <a:r>
              <a:rPr lang="en-GB" sz="1200" dirty="0"/>
              <a:t>Genome </a:t>
            </a:r>
            <a:r>
              <a:rPr lang="en-GB" sz="1200" dirty="0" smtClean="0"/>
              <a:t>Biology, 12(3</a:t>
            </a:r>
            <a:r>
              <a:rPr lang="en-GB" sz="1200" dirty="0"/>
              <a:t>):R22 (2011) </a:t>
            </a:r>
          </a:p>
        </p:txBody>
      </p:sp>
      <p:sp>
        <p:nvSpPr>
          <p:cNvPr id="2" name="TextBox 1"/>
          <p:cNvSpPr txBox="1"/>
          <p:nvPr/>
        </p:nvSpPr>
        <p:spPr>
          <a:xfrm>
            <a:off x="2133600" y="5867400"/>
            <a:ext cx="2971800" cy="838200"/>
          </a:xfrm>
          <a:prstGeom prst="rect">
            <a:avLst/>
          </a:prstGeom>
          <a:solidFill>
            <a:schemeClr val="bg1"/>
          </a:solidFill>
        </p:spPr>
        <p:txBody>
          <a:bodyPr wrap="square" rtlCol="0">
            <a:spAutoFit/>
          </a:bodyPr>
          <a:lstStyle/>
          <a:p>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RNA-</a:t>
            </a:r>
            <a:r>
              <a:rPr lang="en-GB" dirty="0" err="1" smtClean="0"/>
              <a:t>Seq</a:t>
            </a:r>
            <a:r>
              <a:rPr lang="en-GB" dirty="0" smtClean="0"/>
              <a:t>: </a:t>
            </a:r>
            <a:r>
              <a:rPr lang="en-GB" dirty="0"/>
              <a:t>data analysis workflow</a:t>
            </a:r>
            <a:endParaRPr lang="en-GB" dirty="0"/>
          </a:p>
        </p:txBody>
      </p:sp>
      <p:pic>
        <p:nvPicPr>
          <p:cNvPr id="4" name="Content Placeholder 3"/>
          <p:cNvPicPr>
            <a:picLocks noGrp="1" noChangeAspect="1"/>
          </p:cNvPicPr>
          <p:nvPr>
            <p:ph idx="1"/>
          </p:nvPr>
        </p:nvPicPr>
        <p:blipFill>
          <a:blip r:embed="rId2"/>
          <a:stretch>
            <a:fillRect/>
          </a:stretch>
        </p:blipFill>
        <p:spPr>
          <a:xfrm>
            <a:off x="457200" y="1704947"/>
            <a:ext cx="8229600" cy="4438705"/>
          </a:xfrm>
          <a:prstGeom prst="rect">
            <a:avLst/>
          </a:prstGeom>
        </p:spPr>
      </p:pic>
      <p:sp>
        <p:nvSpPr>
          <p:cNvPr id="5" name="Text Box 97"/>
          <p:cNvSpPr txBox="1">
            <a:spLocks noChangeArrowheads="1"/>
          </p:cNvSpPr>
          <p:nvPr/>
        </p:nvSpPr>
        <p:spPr bwMode="auto">
          <a:xfrm>
            <a:off x="5334000" y="6477000"/>
            <a:ext cx="3663439" cy="276999"/>
          </a:xfrm>
          <a:prstGeom prst="rect">
            <a:avLst/>
          </a:prstGeom>
          <a:noFill/>
          <a:ln w="9525" algn="ctr">
            <a:noFill/>
            <a:miter lim="800000"/>
            <a:headEnd/>
            <a:tailEnd/>
          </a:ln>
        </p:spPr>
        <p:txBody>
          <a:bodyPr wrap="none">
            <a:spAutoFit/>
          </a:bodyPr>
          <a:lstStyle/>
          <a:p>
            <a:r>
              <a:rPr lang="en-GB" sz="1200" dirty="0" smtClean="0"/>
              <a:t>Stark </a:t>
            </a:r>
            <a:r>
              <a:rPr lang="en-GB" sz="1200" dirty="0"/>
              <a:t>et </a:t>
            </a:r>
            <a:r>
              <a:rPr lang="en-GB" sz="1200" dirty="0" smtClean="0"/>
              <a:t>al., </a:t>
            </a:r>
            <a:r>
              <a:rPr lang="en-GB" sz="1200" dirty="0" smtClean="0"/>
              <a:t>Nature Reviews Genetics</a:t>
            </a:r>
            <a:r>
              <a:rPr lang="en-GB" sz="1200" dirty="0" smtClean="0"/>
              <a:t>, 20:631-56 </a:t>
            </a:r>
            <a:r>
              <a:rPr lang="en-GB" sz="1200" dirty="0"/>
              <a:t>(</a:t>
            </a:r>
            <a:r>
              <a:rPr lang="en-GB" sz="1200" dirty="0" smtClean="0"/>
              <a:t>2019) </a:t>
            </a:r>
            <a:endParaRPr lang="en-GB" sz="1200" dirty="0"/>
          </a:p>
        </p:txBody>
      </p:sp>
    </p:spTree>
    <p:extLst>
      <p:ext uri="{BB962C8B-B14F-4D97-AF65-F5344CB8AC3E}">
        <p14:creationId xmlns:p14="http://schemas.microsoft.com/office/powerpoint/2010/main" val="29700696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RNA-</a:t>
            </a:r>
            <a:r>
              <a:rPr lang="en-GB" dirty="0" err="1" smtClean="0"/>
              <a:t>Seq</a:t>
            </a:r>
            <a:r>
              <a:rPr lang="en-GB" dirty="0" smtClean="0"/>
              <a:t>: </a:t>
            </a:r>
            <a:r>
              <a:rPr lang="en-GB" dirty="0"/>
              <a:t>data analysis workflow</a:t>
            </a:r>
            <a:endParaRPr lang="en-GB" dirty="0"/>
          </a:p>
        </p:txBody>
      </p:sp>
      <p:pic>
        <p:nvPicPr>
          <p:cNvPr id="4" name="Content Placeholder 3"/>
          <p:cNvPicPr>
            <a:picLocks noGrp="1" noChangeAspect="1"/>
          </p:cNvPicPr>
          <p:nvPr>
            <p:ph idx="1"/>
          </p:nvPr>
        </p:nvPicPr>
        <p:blipFill>
          <a:blip r:embed="rId2"/>
          <a:stretch>
            <a:fillRect/>
          </a:stretch>
        </p:blipFill>
        <p:spPr>
          <a:xfrm>
            <a:off x="457200" y="1704947"/>
            <a:ext cx="8229600" cy="4438705"/>
          </a:xfrm>
          <a:prstGeom prst="rect">
            <a:avLst/>
          </a:prstGeom>
        </p:spPr>
      </p:pic>
      <p:sp>
        <p:nvSpPr>
          <p:cNvPr id="5" name="Text Box 97"/>
          <p:cNvSpPr txBox="1">
            <a:spLocks noChangeArrowheads="1"/>
          </p:cNvSpPr>
          <p:nvPr/>
        </p:nvSpPr>
        <p:spPr bwMode="auto">
          <a:xfrm>
            <a:off x="5334000" y="6477000"/>
            <a:ext cx="3663439" cy="276999"/>
          </a:xfrm>
          <a:prstGeom prst="rect">
            <a:avLst/>
          </a:prstGeom>
          <a:noFill/>
          <a:ln w="9525" algn="ctr">
            <a:noFill/>
            <a:miter lim="800000"/>
            <a:headEnd/>
            <a:tailEnd/>
          </a:ln>
        </p:spPr>
        <p:txBody>
          <a:bodyPr wrap="none">
            <a:spAutoFit/>
          </a:bodyPr>
          <a:lstStyle/>
          <a:p>
            <a:r>
              <a:rPr lang="en-GB" sz="1200" dirty="0" smtClean="0"/>
              <a:t>Stark </a:t>
            </a:r>
            <a:r>
              <a:rPr lang="en-GB" sz="1200" dirty="0"/>
              <a:t>et </a:t>
            </a:r>
            <a:r>
              <a:rPr lang="en-GB" sz="1200" dirty="0" smtClean="0"/>
              <a:t>al., </a:t>
            </a:r>
            <a:r>
              <a:rPr lang="en-GB" sz="1200" dirty="0" smtClean="0"/>
              <a:t>Nature Reviews Genetics</a:t>
            </a:r>
            <a:r>
              <a:rPr lang="en-GB" sz="1200" dirty="0" smtClean="0"/>
              <a:t>, 20:631-56 </a:t>
            </a:r>
            <a:r>
              <a:rPr lang="en-GB" sz="1200" dirty="0"/>
              <a:t>(</a:t>
            </a:r>
            <a:r>
              <a:rPr lang="en-GB" sz="1200" dirty="0" smtClean="0"/>
              <a:t>2019) </a:t>
            </a:r>
            <a:endParaRPr lang="en-GB" sz="1200" dirty="0"/>
          </a:p>
        </p:txBody>
      </p:sp>
      <p:sp>
        <p:nvSpPr>
          <p:cNvPr id="7" name="Rectangle 6"/>
          <p:cNvSpPr/>
          <p:nvPr/>
        </p:nvSpPr>
        <p:spPr>
          <a:xfrm>
            <a:off x="609600" y="1600200"/>
            <a:ext cx="2362200" cy="47244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98622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RNA-</a:t>
            </a:r>
            <a:r>
              <a:rPr lang="en-GB" dirty="0" err="1" smtClean="0"/>
              <a:t>Seq</a:t>
            </a:r>
            <a:r>
              <a:rPr lang="en-GB" dirty="0" smtClean="0"/>
              <a:t>: </a:t>
            </a:r>
            <a:r>
              <a:rPr lang="en-GB" dirty="0"/>
              <a:t>data analysis workflow</a:t>
            </a:r>
            <a:endParaRPr lang="en-GB" dirty="0"/>
          </a:p>
        </p:txBody>
      </p:sp>
      <p:pic>
        <p:nvPicPr>
          <p:cNvPr id="4" name="Content Placeholder 3"/>
          <p:cNvPicPr>
            <a:picLocks noGrp="1" noChangeAspect="1"/>
          </p:cNvPicPr>
          <p:nvPr>
            <p:ph idx="1"/>
          </p:nvPr>
        </p:nvPicPr>
        <p:blipFill>
          <a:blip r:embed="rId2"/>
          <a:stretch>
            <a:fillRect/>
          </a:stretch>
        </p:blipFill>
        <p:spPr>
          <a:xfrm>
            <a:off x="457200" y="1704947"/>
            <a:ext cx="8229600" cy="4438705"/>
          </a:xfrm>
          <a:prstGeom prst="rect">
            <a:avLst/>
          </a:prstGeom>
        </p:spPr>
      </p:pic>
      <p:sp>
        <p:nvSpPr>
          <p:cNvPr id="5" name="Text Box 97"/>
          <p:cNvSpPr txBox="1">
            <a:spLocks noChangeArrowheads="1"/>
          </p:cNvSpPr>
          <p:nvPr/>
        </p:nvSpPr>
        <p:spPr bwMode="auto">
          <a:xfrm>
            <a:off x="5334000" y="6477000"/>
            <a:ext cx="3663439" cy="276999"/>
          </a:xfrm>
          <a:prstGeom prst="rect">
            <a:avLst/>
          </a:prstGeom>
          <a:noFill/>
          <a:ln w="9525" algn="ctr">
            <a:noFill/>
            <a:miter lim="800000"/>
            <a:headEnd/>
            <a:tailEnd/>
          </a:ln>
        </p:spPr>
        <p:txBody>
          <a:bodyPr wrap="none">
            <a:spAutoFit/>
          </a:bodyPr>
          <a:lstStyle/>
          <a:p>
            <a:r>
              <a:rPr lang="en-GB" sz="1200" dirty="0" smtClean="0"/>
              <a:t>Stark </a:t>
            </a:r>
            <a:r>
              <a:rPr lang="en-GB" sz="1200" dirty="0"/>
              <a:t>et </a:t>
            </a:r>
            <a:r>
              <a:rPr lang="en-GB" sz="1200" dirty="0" smtClean="0"/>
              <a:t>al., </a:t>
            </a:r>
            <a:r>
              <a:rPr lang="en-GB" sz="1200" dirty="0" smtClean="0"/>
              <a:t>Nature Reviews Genetics</a:t>
            </a:r>
            <a:r>
              <a:rPr lang="en-GB" sz="1200" dirty="0" smtClean="0"/>
              <a:t>, 20:631-56 </a:t>
            </a:r>
            <a:r>
              <a:rPr lang="en-GB" sz="1200" dirty="0"/>
              <a:t>(</a:t>
            </a:r>
            <a:r>
              <a:rPr lang="en-GB" sz="1200" dirty="0" smtClean="0"/>
              <a:t>2019) </a:t>
            </a:r>
            <a:endParaRPr lang="en-GB" sz="1200" dirty="0"/>
          </a:p>
        </p:txBody>
      </p:sp>
      <p:sp>
        <p:nvSpPr>
          <p:cNvPr id="7" name="Rectangle 6"/>
          <p:cNvSpPr/>
          <p:nvPr/>
        </p:nvSpPr>
        <p:spPr>
          <a:xfrm>
            <a:off x="609600" y="1600200"/>
            <a:ext cx="2362200" cy="47244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1362" name="Picture 2" descr="toph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8543" y="2209800"/>
            <a:ext cx="3756025" cy="2365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77974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EMBL-EBI Presentation">
  <a:themeElements>
    <a:clrScheme name="2_EMBL-EBI Presentation 2">
      <a:dk1>
        <a:srgbClr val="000000"/>
      </a:dk1>
      <a:lt1>
        <a:srgbClr val="DCDCDC"/>
      </a:lt1>
      <a:dk2>
        <a:srgbClr val="007E82"/>
      </a:dk2>
      <a:lt2>
        <a:srgbClr val="7D7D7D"/>
      </a:lt2>
      <a:accent1>
        <a:srgbClr val="72AD46"/>
      </a:accent1>
      <a:accent2>
        <a:srgbClr val="DF001A"/>
      </a:accent2>
      <a:accent3>
        <a:srgbClr val="EBEBEB"/>
      </a:accent3>
      <a:accent4>
        <a:srgbClr val="000000"/>
      </a:accent4>
      <a:accent5>
        <a:srgbClr val="BCD3B0"/>
      </a:accent5>
      <a:accent6>
        <a:srgbClr val="CA0016"/>
      </a:accent6>
      <a:hlink>
        <a:srgbClr val="007E82"/>
      </a:hlink>
      <a:folHlink>
        <a:srgbClr val="72AD46"/>
      </a:folHlink>
    </a:clrScheme>
    <a:fontScheme name="2_EMBL-EBI 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EMBL-EBI Presentation 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EMBL-EBI Presentation 2">
        <a:dk1>
          <a:srgbClr val="000000"/>
        </a:dk1>
        <a:lt1>
          <a:srgbClr val="DCDCDC"/>
        </a:lt1>
        <a:dk2>
          <a:srgbClr val="007E82"/>
        </a:dk2>
        <a:lt2>
          <a:srgbClr val="7D7D7D"/>
        </a:lt2>
        <a:accent1>
          <a:srgbClr val="72AD46"/>
        </a:accent1>
        <a:accent2>
          <a:srgbClr val="DF001A"/>
        </a:accent2>
        <a:accent3>
          <a:srgbClr val="EBEBEB"/>
        </a:accent3>
        <a:accent4>
          <a:srgbClr val="000000"/>
        </a:accent4>
        <a:accent5>
          <a:srgbClr val="BCD3B0"/>
        </a:accent5>
        <a:accent6>
          <a:srgbClr val="CA0016"/>
        </a:accent6>
        <a:hlink>
          <a:srgbClr val="007E82"/>
        </a:hlink>
        <a:folHlink>
          <a:srgbClr val="72AD4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jabloon Research Bespreking 23 november 2009">
  <a:themeElements>
    <a:clrScheme name="sjabloon Research Bespreking 23 november 200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jabloon Research Bespreking 23 november 2009">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jabloon Research Bespreking 23 november 200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jabloon Research Bespreking 23 november 2009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jabloon Research Bespreking 23 november 2009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jabloon Research Bespreking 23 november 2009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jabloon Research Bespreking 23 november 2009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jabloon Research Bespreking 23 november 2009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jabloon Research Bespreking 23 november 2009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jabloon Research Bespreking 23 november 2009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jabloon Research Bespreking 23 november 2009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jabloon Research Bespreking 23 november 2009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jabloon Research Bespreking 23 november 2009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jabloon Research Bespreking 23 november 2009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5294</TotalTime>
  <Words>4095</Words>
  <Application>Microsoft Office PowerPoint</Application>
  <PresentationFormat>On-screen Show (4:3)</PresentationFormat>
  <Paragraphs>498</Paragraphs>
  <Slides>59</Slides>
  <Notes>26</Notes>
  <HiddenSlides>1</HiddenSlides>
  <MMClips>0</MMClips>
  <ScaleCrop>false</ScaleCrop>
  <HeadingPairs>
    <vt:vector size="8" baseType="variant">
      <vt:variant>
        <vt:lpstr>Fonts Used</vt:lpstr>
      </vt:variant>
      <vt:variant>
        <vt:i4>11</vt:i4>
      </vt:variant>
      <vt:variant>
        <vt:lpstr>Theme</vt:lpstr>
      </vt:variant>
      <vt:variant>
        <vt:i4>3</vt:i4>
      </vt:variant>
      <vt:variant>
        <vt:lpstr>Embedded OLE Servers</vt:lpstr>
      </vt:variant>
      <vt:variant>
        <vt:i4>1</vt:i4>
      </vt:variant>
      <vt:variant>
        <vt:lpstr>Slide Titles</vt:lpstr>
      </vt:variant>
      <vt:variant>
        <vt:i4>59</vt:i4>
      </vt:variant>
    </vt:vector>
  </HeadingPairs>
  <TitlesOfParts>
    <vt:vector size="74" baseType="lpstr">
      <vt:lpstr>굴림</vt:lpstr>
      <vt:lpstr>ＭＳ Ｐゴシック</vt:lpstr>
      <vt:lpstr>Arial</vt:lpstr>
      <vt:lpstr>Calibri</vt:lpstr>
      <vt:lpstr>Cambria Math</vt:lpstr>
      <vt:lpstr>Helvetica</vt:lpstr>
      <vt:lpstr>Tahoma</vt:lpstr>
      <vt:lpstr>Times</vt:lpstr>
      <vt:lpstr>Times New Roman</vt:lpstr>
      <vt:lpstr>Trebuchet MS</vt:lpstr>
      <vt:lpstr>Wingdings</vt:lpstr>
      <vt:lpstr>Office Theme</vt:lpstr>
      <vt:lpstr>2_EMBL-EBI Presentation</vt:lpstr>
      <vt:lpstr>sjabloon Research Bespreking 23 november 2009</vt:lpstr>
      <vt:lpstr>Equation</vt:lpstr>
      <vt:lpstr>Analysis of RNA-Seq data   Counting, normalization, and statistical tests for differential expression  March 13, 2020</vt:lpstr>
      <vt:lpstr>Next generation sequencing</vt:lpstr>
      <vt:lpstr>RNA-Seq: why?</vt:lpstr>
      <vt:lpstr>Challenges: RNA-Seq (versus DNA-Seq)</vt:lpstr>
      <vt:lpstr>Exome-Seq: how does it work?</vt:lpstr>
      <vt:lpstr>RNA-Seq: typical experimental protocol</vt:lpstr>
      <vt:lpstr>RNA-Seq: data analysis workflow</vt:lpstr>
      <vt:lpstr>RNA-Seq: data analysis workflow</vt:lpstr>
      <vt:lpstr>RNA-Seq: data analysis workflow</vt:lpstr>
      <vt:lpstr>RNA-Seq: data after alignment</vt:lpstr>
      <vt:lpstr>Read counting: expression quantification</vt:lpstr>
      <vt:lpstr>Read counting: discard non-unique alignments</vt:lpstr>
      <vt:lpstr>Read counting: union mode</vt:lpstr>
      <vt:lpstr>Read counting: strict intersection mode</vt:lpstr>
      <vt:lpstr>Read counting: non-empty intersection mode</vt:lpstr>
      <vt:lpstr>Strand-specific RNA-Seq</vt:lpstr>
      <vt:lpstr>Strand-specific RNA-Seq</vt:lpstr>
      <vt:lpstr>RNA-Seq versus microarray (I)</vt:lpstr>
      <vt:lpstr>RNA-Seq versus microarray (II)</vt:lpstr>
      <vt:lpstr>RNA-Seq:  a panacea?</vt:lpstr>
      <vt:lpstr>Really? </vt:lpstr>
      <vt:lpstr>RNA-seq: types of bias</vt:lpstr>
      <vt:lpstr>Transcript length: different transcripts, within sample</vt:lpstr>
      <vt:lpstr>Library size: same transcript, between samples</vt:lpstr>
      <vt:lpstr>RPKM: Reads per kilobase per million mapped reads </vt:lpstr>
      <vt:lpstr>RPKM: Example</vt:lpstr>
      <vt:lpstr>FPKM: Fragments per K per M </vt:lpstr>
      <vt:lpstr>Normalization: between samples</vt:lpstr>
      <vt:lpstr>Thought experiment (I)</vt:lpstr>
      <vt:lpstr>Thought experiment (II)</vt:lpstr>
      <vt:lpstr>Thought experiment (III)</vt:lpstr>
      <vt:lpstr>RPKM would fail in this example</vt:lpstr>
      <vt:lpstr>When does RKPM fail?</vt:lpstr>
      <vt:lpstr>Taking total RNA production into account</vt:lpstr>
      <vt:lpstr>PowerPoint Presentation</vt:lpstr>
      <vt:lpstr>Example: TMM normalization (I)</vt:lpstr>
      <vt:lpstr>Example: TMM normalization (II)</vt:lpstr>
      <vt:lpstr>Example: TMM normalization (III)</vt:lpstr>
      <vt:lpstr>PowerPoint Presentation</vt:lpstr>
      <vt:lpstr>PowerPoint Presentation</vt:lpstr>
      <vt:lpstr>Other normalization methods</vt:lpstr>
      <vt:lpstr>Read counting with isoforms: transcript length (I) </vt:lpstr>
      <vt:lpstr>Read counting with isoforms: transcript length (II) </vt:lpstr>
      <vt:lpstr>Transcript abundance: Expectation-Maximization</vt:lpstr>
      <vt:lpstr>Differential expression analysis:  challenges with RNA-Seq count data </vt:lpstr>
      <vt:lpstr>Naive approach: non-parametric test (I)</vt:lpstr>
      <vt:lpstr>Naive approach: non-parametric test (II)</vt:lpstr>
      <vt:lpstr>Distribution</vt:lpstr>
      <vt:lpstr>Distribution</vt:lpstr>
      <vt:lpstr>Poisson distribution</vt:lpstr>
      <vt:lpstr>Poisson distribution (II)</vt:lpstr>
      <vt:lpstr>Sample noise</vt:lpstr>
      <vt:lpstr>Technical and biological replicates</vt:lpstr>
      <vt:lpstr>Technical and biological replicates (II)</vt:lpstr>
      <vt:lpstr>Summary: noise</vt:lpstr>
      <vt:lpstr>Negative-binomial distribution</vt:lpstr>
      <vt:lpstr>Negative-binomial distribution</vt:lpstr>
      <vt:lpstr>Conclusion</vt:lpstr>
      <vt:lpstr>RNA-Seq: data analysis workflow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Bioinformatics in a medical environment: structuring &amp; analyzing the data deluge  October 11, 2010</dc:title>
  <dc:creator>AvK</dc:creator>
  <cp:lastModifiedBy>P.D. Moerland</cp:lastModifiedBy>
  <cp:revision>458</cp:revision>
  <cp:lastPrinted>2016-03-18T08:02:22Z</cp:lastPrinted>
  <dcterms:created xsi:type="dcterms:W3CDTF">2006-08-16T00:00:00Z</dcterms:created>
  <dcterms:modified xsi:type="dcterms:W3CDTF">2020-03-13T07:48:58Z</dcterms:modified>
</cp:coreProperties>
</file>