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4"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412D6C-0DCA-4E70-9461-E909D3C0ADEE}" type="datetimeFigureOut">
              <a:rPr lang="nl-NL" smtClean="0"/>
              <a:t>15-2-2023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5ED430-EA11-4AE6-B313-392D54E40099}" type="slidenum">
              <a:rPr lang="nl-NL" smtClean="0"/>
              <a:t>‹nr.›</a:t>
            </a:fld>
            <a:endParaRPr lang="nl-NL"/>
          </a:p>
        </p:txBody>
      </p:sp>
    </p:spTree>
    <p:extLst>
      <p:ext uri="{BB962C8B-B14F-4D97-AF65-F5344CB8AC3E}">
        <p14:creationId xmlns:p14="http://schemas.microsoft.com/office/powerpoint/2010/main" val="3100363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C5ED430-EA11-4AE6-B313-392D54E40099}" type="slidenum">
              <a:rPr lang="nl-NL" smtClean="0"/>
              <a:t>1</a:t>
            </a:fld>
            <a:endParaRPr lang="nl-NL"/>
          </a:p>
        </p:txBody>
      </p:sp>
    </p:spTree>
    <p:extLst>
      <p:ext uri="{BB962C8B-B14F-4D97-AF65-F5344CB8AC3E}">
        <p14:creationId xmlns:p14="http://schemas.microsoft.com/office/powerpoint/2010/main" val="2337739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C5ED430-EA11-4AE6-B313-392D54E40099}" type="slidenum">
              <a:rPr lang="nl-NL" smtClean="0"/>
              <a:t>2</a:t>
            </a:fld>
            <a:endParaRPr lang="nl-NL"/>
          </a:p>
        </p:txBody>
      </p:sp>
    </p:spTree>
    <p:extLst>
      <p:ext uri="{BB962C8B-B14F-4D97-AF65-F5344CB8AC3E}">
        <p14:creationId xmlns:p14="http://schemas.microsoft.com/office/powerpoint/2010/main" val="678452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C5ED430-EA11-4AE6-B313-392D54E40099}" type="slidenum">
              <a:rPr lang="nl-NL" smtClean="0"/>
              <a:t>3</a:t>
            </a:fld>
            <a:endParaRPr lang="nl-NL"/>
          </a:p>
        </p:txBody>
      </p:sp>
    </p:spTree>
    <p:extLst>
      <p:ext uri="{BB962C8B-B14F-4D97-AF65-F5344CB8AC3E}">
        <p14:creationId xmlns:p14="http://schemas.microsoft.com/office/powerpoint/2010/main" val="3774346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C5ED430-EA11-4AE6-B313-392D54E40099}" type="slidenum">
              <a:rPr lang="nl-NL" smtClean="0"/>
              <a:t>4</a:t>
            </a:fld>
            <a:endParaRPr lang="nl-NL"/>
          </a:p>
        </p:txBody>
      </p:sp>
    </p:spTree>
    <p:extLst>
      <p:ext uri="{BB962C8B-B14F-4D97-AF65-F5344CB8AC3E}">
        <p14:creationId xmlns:p14="http://schemas.microsoft.com/office/powerpoint/2010/main" val="172900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C5ED430-EA11-4AE6-B313-392D54E40099}" type="slidenum">
              <a:rPr lang="nl-NL" smtClean="0"/>
              <a:t>5</a:t>
            </a:fld>
            <a:endParaRPr lang="nl-NL"/>
          </a:p>
        </p:txBody>
      </p:sp>
    </p:spTree>
    <p:extLst>
      <p:ext uri="{BB962C8B-B14F-4D97-AF65-F5344CB8AC3E}">
        <p14:creationId xmlns:p14="http://schemas.microsoft.com/office/powerpoint/2010/main" val="1166861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C5ED430-EA11-4AE6-B313-392D54E40099}" type="slidenum">
              <a:rPr lang="nl-NL" smtClean="0"/>
              <a:t>6</a:t>
            </a:fld>
            <a:endParaRPr lang="nl-NL"/>
          </a:p>
        </p:txBody>
      </p:sp>
    </p:spTree>
    <p:extLst>
      <p:ext uri="{BB962C8B-B14F-4D97-AF65-F5344CB8AC3E}">
        <p14:creationId xmlns:p14="http://schemas.microsoft.com/office/powerpoint/2010/main" val="2969757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C5ED430-EA11-4AE6-B313-392D54E40099}" type="slidenum">
              <a:rPr lang="nl-NL" smtClean="0"/>
              <a:t>7</a:t>
            </a:fld>
            <a:endParaRPr lang="nl-NL"/>
          </a:p>
        </p:txBody>
      </p:sp>
    </p:spTree>
    <p:extLst>
      <p:ext uri="{BB962C8B-B14F-4D97-AF65-F5344CB8AC3E}">
        <p14:creationId xmlns:p14="http://schemas.microsoft.com/office/powerpoint/2010/main" val="294562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4F5F5E-E651-43FA-B37F-095DC7BC6124}"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517869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4F5F5E-E651-43FA-B37F-095DC7BC6124}"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3829489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4F5F5E-E651-43FA-B37F-095DC7BC6124}"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409328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4F5F5E-E651-43FA-B37F-095DC7BC6124}"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3625918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4F5F5E-E651-43FA-B37F-095DC7BC6124}"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147858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4F5F5E-E651-43FA-B37F-095DC7BC6124}"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2198376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4F5F5E-E651-43FA-B37F-095DC7BC6124}" type="datetimeFigureOut">
              <a:rPr lang="en-US" smtClean="0"/>
              <a:t>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325431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4F5F5E-E651-43FA-B37F-095DC7BC6124}" type="datetimeFigureOut">
              <a:rPr lang="en-US" smtClean="0"/>
              <a:t>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318800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F5F5E-E651-43FA-B37F-095DC7BC6124}" type="datetimeFigureOut">
              <a:rPr lang="en-US" smtClean="0"/>
              <a:t>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192357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F5F5E-E651-43FA-B37F-095DC7BC6124}"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10047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F5F5E-E651-43FA-B37F-095DC7BC6124}"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2A9E6-9FD8-429C-83F2-D0154D273B5C}" type="slidenum">
              <a:rPr lang="en-US" smtClean="0"/>
              <a:t>‹nr.›</a:t>
            </a:fld>
            <a:endParaRPr lang="en-US"/>
          </a:p>
        </p:txBody>
      </p:sp>
    </p:spTree>
    <p:extLst>
      <p:ext uri="{BB962C8B-B14F-4D97-AF65-F5344CB8AC3E}">
        <p14:creationId xmlns:p14="http://schemas.microsoft.com/office/powerpoint/2010/main" val="318234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F5F5E-E651-43FA-B37F-095DC7BC6124}" type="datetimeFigureOut">
              <a:rPr lang="en-US" smtClean="0"/>
              <a:t>2/15/2023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2A9E6-9FD8-429C-83F2-D0154D273B5C}" type="slidenum">
              <a:rPr lang="en-US" smtClean="0"/>
              <a:t>‹nr.›</a:t>
            </a:fld>
            <a:endParaRPr lang="en-US"/>
          </a:p>
        </p:txBody>
      </p:sp>
    </p:spTree>
    <p:extLst>
      <p:ext uri="{BB962C8B-B14F-4D97-AF65-F5344CB8AC3E}">
        <p14:creationId xmlns:p14="http://schemas.microsoft.com/office/powerpoint/2010/main" val="206168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3.xml"/><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4.xml"/><Relationship Id="rId5" Type="http://schemas.openxmlformats.org/officeDocument/2006/relationships/slide" Target="slide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slide" Target="slide6.xml"/><Relationship Id="rId5" Type="http://schemas.openxmlformats.org/officeDocument/2006/relationships/slide" Target="slide2.xml"/><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image" Target="../media/image1.png"/><Relationship Id="rId7" Type="http://schemas.openxmlformats.org/officeDocument/2006/relationships/slide" Target="slide6.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29957"/>
          </a:xfrm>
        </p:spPr>
        <p:txBody>
          <a:bodyPr>
            <a:normAutofit/>
          </a:bodyPr>
          <a:lstStyle/>
          <a:p>
            <a:r>
              <a:rPr lang="en-GB" sz="3200" dirty="0"/>
              <a:t>Different stages, different questions – Research cycle</a:t>
            </a:r>
            <a:endParaRPr lang="en-US" sz="3200" dirty="0"/>
          </a:p>
        </p:txBody>
      </p:sp>
      <p:pic>
        <p:nvPicPr>
          <p:cNvPr id="7" name="Content Placeholder 6">
            <a:hlinkClick r:id="rId3" action="ppaction://hlinksldjump"/>
          </p:cNvPr>
          <p:cNvPicPr>
            <a:picLocks noGrp="1" noChangeAspect="1"/>
          </p:cNvPicPr>
          <p:nvPr>
            <p:ph sz="half" idx="1"/>
          </p:nvPr>
        </p:nvPicPr>
        <p:blipFill>
          <a:blip r:embed="rId4" cstate="print">
            <a:extLst>
              <a:ext uri="{28A0092B-C50C-407E-A947-70E740481C1C}">
                <a14:useLocalDpi xmlns:a14="http://schemas.microsoft.com/office/drawing/2010/main" val="0"/>
              </a:ext>
            </a:extLst>
          </a:blip>
          <a:stretch>
            <a:fillRect/>
          </a:stretch>
        </p:blipFill>
        <p:spPr>
          <a:xfrm>
            <a:off x="1060919" y="1143000"/>
            <a:ext cx="5035081" cy="5033963"/>
          </a:xfrm>
          <a:solidFill>
            <a:schemeClr val="bg1">
              <a:lumMod val="95000"/>
            </a:schemeClr>
          </a:solidFill>
        </p:spPr>
      </p:pic>
      <p:sp>
        <p:nvSpPr>
          <p:cNvPr id="6" name="Content Placeholder 5"/>
          <p:cNvSpPr>
            <a:spLocks noGrp="1"/>
          </p:cNvSpPr>
          <p:nvPr>
            <p:ph sz="half" idx="2"/>
          </p:nvPr>
        </p:nvSpPr>
        <p:spPr>
          <a:xfrm>
            <a:off x="6304547" y="1143000"/>
            <a:ext cx="5049253" cy="5033963"/>
          </a:xfrm>
        </p:spPr>
        <p:txBody>
          <a:bodyPr>
            <a:normAutofit/>
          </a:bodyPr>
          <a:lstStyle/>
          <a:p>
            <a:pPr marL="0" indent="0">
              <a:buNone/>
            </a:pPr>
            <a:r>
              <a:rPr lang="en-US" sz="1900" b="1" dirty="0"/>
              <a:t>The Research Cycle</a:t>
            </a:r>
          </a:p>
          <a:p>
            <a:pPr marL="0" indent="0">
              <a:buNone/>
            </a:pPr>
            <a:endParaRPr lang="en-US" sz="1900" dirty="0"/>
          </a:p>
          <a:p>
            <a:pPr marL="0" indent="0">
              <a:buNone/>
            </a:pPr>
            <a:r>
              <a:rPr lang="en-US" sz="1900" dirty="0"/>
              <a:t>Good data management practices are essential along the whole research project to make sure that you, and your collaborators, are able to generate meaningful scientific results. If you think about your project as in a simplified cycle, it can look like the cycle on the left. </a:t>
            </a:r>
          </a:p>
          <a:p>
            <a:pPr marL="0" indent="0">
              <a:buNone/>
            </a:pPr>
            <a:r>
              <a:rPr lang="en-US" sz="1900" dirty="0"/>
              <a:t>In each of these steps of your research there are Research Data Management questions that you need to ask yourself</a:t>
            </a:r>
            <a:r>
              <a:rPr lang="en-US" sz="1900"/>
              <a:t>. </a:t>
            </a:r>
          </a:p>
          <a:p>
            <a:pPr marL="0" indent="0">
              <a:buNone/>
            </a:pPr>
            <a:r>
              <a:rPr lang="en-US" sz="1900"/>
              <a:t>You can browse through the research cycle on the left via the arrows or by clicking all icons. Click the icons and read all questions.</a:t>
            </a:r>
          </a:p>
          <a:p>
            <a:pPr marL="0" indent="0">
              <a:buNone/>
            </a:pPr>
            <a:endParaRPr lang="en-US" sz="1900"/>
          </a:p>
          <a:p>
            <a:pPr marL="0" indent="0">
              <a:buNone/>
            </a:pPr>
            <a:endParaRPr lang="en-US" sz="1900" dirty="0"/>
          </a:p>
          <a:p>
            <a:pPr marL="0" indent="0">
              <a:buNone/>
            </a:pPr>
            <a:endParaRPr lang="en-US" sz="1900" dirty="0"/>
          </a:p>
          <a:p>
            <a:pPr marL="0" indent="0">
              <a:buNone/>
            </a:pPr>
            <a:endParaRPr lang="en-US" dirty="0"/>
          </a:p>
        </p:txBody>
      </p:sp>
      <p:sp>
        <p:nvSpPr>
          <p:cNvPr id="2" name="Ovaal 1">
            <a:hlinkClick r:id="rId5" action="ppaction://hlinksldjump"/>
            <a:extLst>
              <a:ext uri="{FF2B5EF4-FFF2-40B4-BE49-F238E27FC236}">
                <a16:creationId xmlns:a16="http://schemas.microsoft.com/office/drawing/2014/main" id="{357D61B6-16BC-9774-4DBC-32D835B5C9E1}"/>
              </a:ext>
            </a:extLst>
          </p:cNvPr>
          <p:cNvSpPr/>
          <p:nvPr/>
        </p:nvSpPr>
        <p:spPr>
          <a:xfrm>
            <a:off x="2124076" y="1436889"/>
            <a:ext cx="1788622" cy="1945178"/>
          </a:xfrm>
          <a:prstGeom prst="ellipse">
            <a:avLst/>
          </a:prstGeom>
          <a:solidFill>
            <a:schemeClr val="accent2">
              <a:lumMod val="60000"/>
              <a:lumOff val="40000"/>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hlinkClick r:id="rId3" action="ppaction://hlinksldjump"/>
            <a:extLst>
              <a:ext uri="{FF2B5EF4-FFF2-40B4-BE49-F238E27FC236}">
                <a16:creationId xmlns:a16="http://schemas.microsoft.com/office/drawing/2014/main" id="{69EFF88B-E860-07B3-3EF4-10BDAA3B517D}"/>
              </a:ext>
            </a:extLst>
          </p:cNvPr>
          <p:cNvSpPr/>
          <p:nvPr/>
        </p:nvSpPr>
        <p:spPr>
          <a:xfrm>
            <a:off x="4238625" y="3771900"/>
            <a:ext cx="1704975" cy="17240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Ovaal 4">
            <a:hlinkClick r:id="rId6" action="ppaction://hlinksldjump"/>
            <a:extLst>
              <a:ext uri="{FF2B5EF4-FFF2-40B4-BE49-F238E27FC236}">
                <a16:creationId xmlns:a16="http://schemas.microsoft.com/office/drawing/2014/main" id="{15217CCD-6944-484C-1858-00ADD6A8D740}"/>
              </a:ext>
            </a:extLst>
          </p:cNvPr>
          <p:cNvSpPr/>
          <p:nvPr/>
        </p:nvSpPr>
        <p:spPr>
          <a:xfrm>
            <a:off x="2438400" y="4448175"/>
            <a:ext cx="1771650" cy="16287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a:hlinkClick r:id="rId7" action="ppaction://hlinksldjump"/>
            <a:extLst>
              <a:ext uri="{FF2B5EF4-FFF2-40B4-BE49-F238E27FC236}">
                <a16:creationId xmlns:a16="http://schemas.microsoft.com/office/drawing/2014/main" id="{CC37FBCD-42FA-4DD5-0FA7-1BCB340556CF}"/>
              </a:ext>
            </a:extLst>
          </p:cNvPr>
          <p:cNvSpPr/>
          <p:nvPr/>
        </p:nvSpPr>
        <p:spPr>
          <a:xfrm>
            <a:off x="1076325" y="2971800"/>
            <a:ext cx="1800225" cy="19716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687300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29957"/>
          </a:xfrm>
        </p:spPr>
        <p:txBody>
          <a:bodyPr>
            <a:normAutofit/>
          </a:bodyPr>
          <a:lstStyle/>
          <a:p>
            <a:r>
              <a:rPr lang="en-GB" sz="3200" dirty="0"/>
              <a:t>Different stages, different questions – Research cycle</a:t>
            </a:r>
            <a:endParaRPr lang="en-US" sz="3200" dirty="0"/>
          </a:p>
        </p:txBody>
      </p:sp>
      <p:pic>
        <p:nvPicPr>
          <p:cNvPr id="7" name="Content Placeholder 6">
            <a:hlinkClick r:id="rId3" action="ppaction://hlinksldjump"/>
          </p:cNvPr>
          <p:cNvPicPr>
            <a:picLocks noGrp="1" noChangeAspect="1"/>
          </p:cNvPicPr>
          <p:nvPr>
            <p:ph sz="half" idx="1"/>
          </p:nvPr>
        </p:nvPicPr>
        <p:blipFill>
          <a:blip r:embed="rId4" cstate="print">
            <a:extLst>
              <a:ext uri="{28A0092B-C50C-407E-A947-70E740481C1C}">
                <a14:useLocalDpi xmlns:a14="http://schemas.microsoft.com/office/drawing/2010/main" val="0"/>
              </a:ext>
            </a:extLst>
          </a:blip>
          <a:stretch>
            <a:fillRect/>
          </a:stretch>
        </p:blipFill>
        <p:spPr>
          <a:xfrm>
            <a:off x="1060919" y="1143000"/>
            <a:ext cx="5035081" cy="5033963"/>
          </a:xfrm>
          <a:solidFill>
            <a:schemeClr val="bg1">
              <a:lumMod val="95000"/>
            </a:schemeClr>
          </a:solidFill>
        </p:spPr>
      </p:pic>
      <p:sp>
        <p:nvSpPr>
          <p:cNvPr id="6" name="Content Placeholder 5"/>
          <p:cNvSpPr>
            <a:spLocks noGrp="1"/>
          </p:cNvSpPr>
          <p:nvPr>
            <p:ph sz="half" idx="2"/>
          </p:nvPr>
        </p:nvSpPr>
        <p:spPr>
          <a:xfrm>
            <a:off x="6304547" y="1143000"/>
            <a:ext cx="5049253" cy="5033963"/>
          </a:xfrm>
        </p:spPr>
        <p:txBody>
          <a:bodyPr>
            <a:normAutofit/>
          </a:bodyPr>
          <a:lstStyle/>
          <a:p>
            <a:pPr marL="0" indent="0">
              <a:buNone/>
            </a:pPr>
            <a:r>
              <a:rPr lang="en-US" sz="3500" b="1" dirty="0">
                <a:solidFill>
                  <a:schemeClr val="accent2"/>
                </a:solidFill>
              </a:rPr>
              <a:t>Think &amp; Plan</a:t>
            </a:r>
          </a:p>
          <a:p>
            <a:pPr marL="0" indent="0">
              <a:buNone/>
            </a:pPr>
            <a:r>
              <a:rPr lang="en-US" sz="1900" dirty="0"/>
              <a:t>At the beginning of your project, you need to consider how you will work with the data and code in a responsible way.</a:t>
            </a:r>
            <a:endParaRPr lang="en-US" sz="1900" b="0" dirty="0">
              <a:effectLst/>
            </a:endParaRPr>
          </a:p>
          <a:p>
            <a:pPr fontAlgn="base"/>
            <a:r>
              <a:rPr lang="en-US" sz="1900" dirty="0"/>
              <a:t>Will you deal with personal data?</a:t>
            </a:r>
          </a:p>
          <a:p>
            <a:pPr fontAlgn="base"/>
            <a:r>
              <a:rPr lang="en-US" sz="1900" dirty="0"/>
              <a:t>Are there any ethical/legal/contractual issues regarding data collection?</a:t>
            </a:r>
          </a:p>
          <a:p>
            <a:pPr fontAlgn="base"/>
            <a:r>
              <a:rPr lang="en-US" sz="1900" dirty="0"/>
              <a:t>What is the expected size of the data to be collected? Do you need to ask for extra storage capacity?</a:t>
            </a:r>
          </a:p>
          <a:p>
            <a:pPr fontAlgn="base"/>
            <a:r>
              <a:rPr lang="en-US" sz="1900" dirty="0"/>
              <a:t>How will you securely store the data ? </a:t>
            </a:r>
          </a:p>
          <a:p>
            <a:pPr fontAlgn="base"/>
            <a:r>
              <a:rPr lang="en-US" sz="1900" dirty="0"/>
              <a:t>Are there any funder/company/university requirements regarding Research Data Management?</a:t>
            </a:r>
          </a:p>
          <a:p>
            <a:pPr marL="0" indent="0">
              <a:buNone/>
            </a:pPr>
            <a:endParaRPr lang="en-US" dirty="0"/>
          </a:p>
        </p:txBody>
      </p:sp>
      <p:sp>
        <p:nvSpPr>
          <p:cNvPr id="2" name="Ovaal 1">
            <a:hlinkClick r:id="rId5" action="ppaction://hlinksldjump"/>
            <a:extLst>
              <a:ext uri="{FF2B5EF4-FFF2-40B4-BE49-F238E27FC236}">
                <a16:creationId xmlns:a16="http://schemas.microsoft.com/office/drawing/2014/main" id="{50566790-9DD0-12AB-DF21-68FBBC5710AE}"/>
              </a:ext>
            </a:extLst>
          </p:cNvPr>
          <p:cNvSpPr/>
          <p:nvPr/>
        </p:nvSpPr>
        <p:spPr>
          <a:xfrm>
            <a:off x="2095500" y="1581150"/>
            <a:ext cx="1817197" cy="1809749"/>
          </a:xfrm>
          <a:prstGeom prst="ellipse">
            <a:avLst/>
          </a:prstGeom>
          <a:solidFill>
            <a:schemeClr val="accent2">
              <a:lumMod val="60000"/>
              <a:lumOff val="4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extLst>
              <a:ext uri="{FF2B5EF4-FFF2-40B4-BE49-F238E27FC236}">
                <a16:creationId xmlns:a16="http://schemas.microsoft.com/office/drawing/2014/main" id="{B6F8F918-2757-BCEF-DF50-D07247017EA7}"/>
              </a:ext>
            </a:extLst>
          </p:cNvPr>
          <p:cNvSpPr/>
          <p:nvPr/>
        </p:nvSpPr>
        <p:spPr>
          <a:xfrm>
            <a:off x="3905250" y="1971675"/>
            <a:ext cx="1771650" cy="184785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Ovaal 4">
            <a:hlinkClick r:id="rId3" action="ppaction://hlinksldjump"/>
            <a:extLst>
              <a:ext uri="{FF2B5EF4-FFF2-40B4-BE49-F238E27FC236}">
                <a16:creationId xmlns:a16="http://schemas.microsoft.com/office/drawing/2014/main" id="{798791E0-6E57-7C97-79C0-BA042CFDF930}"/>
              </a:ext>
            </a:extLst>
          </p:cNvPr>
          <p:cNvSpPr/>
          <p:nvPr/>
        </p:nvSpPr>
        <p:spPr>
          <a:xfrm>
            <a:off x="3962400" y="1838325"/>
            <a:ext cx="1943100" cy="211455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a:hlinkClick r:id="rId6" action="ppaction://hlinksldjump"/>
            <a:extLst>
              <a:ext uri="{FF2B5EF4-FFF2-40B4-BE49-F238E27FC236}">
                <a16:creationId xmlns:a16="http://schemas.microsoft.com/office/drawing/2014/main" id="{A95867EE-334E-1712-DDDA-A03E9E166CCC}"/>
              </a:ext>
            </a:extLst>
          </p:cNvPr>
          <p:cNvSpPr/>
          <p:nvPr/>
        </p:nvSpPr>
        <p:spPr>
          <a:xfrm>
            <a:off x="4105275" y="4000500"/>
            <a:ext cx="2019300" cy="17526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a:hlinkClick r:id="rId7" action="ppaction://hlinksldjump"/>
            <a:extLst>
              <a:ext uri="{FF2B5EF4-FFF2-40B4-BE49-F238E27FC236}">
                <a16:creationId xmlns:a16="http://schemas.microsoft.com/office/drawing/2014/main" id="{E26F6276-4926-7965-BEEF-5EF86B9FBCB8}"/>
              </a:ext>
            </a:extLst>
          </p:cNvPr>
          <p:cNvSpPr/>
          <p:nvPr/>
        </p:nvSpPr>
        <p:spPr>
          <a:xfrm>
            <a:off x="2428875" y="4429125"/>
            <a:ext cx="1676400" cy="17430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Ovaal 9">
            <a:hlinkClick r:id="rId8" action="ppaction://hlinksldjump"/>
            <a:extLst>
              <a:ext uri="{FF2B5EF4-FFF2-40B4-BE49-F238E27FC236}">
                <a16:creationId xmlns:a16="http://schemas.microsoft.com/office/drawing/2014/main" id="{E9B50C18-860D-3797-65E3-168D4B4D95D9}"/>
              </a:ext>
            </a:extLst>
          </p:cNvPr>
          <p:cNvSpPr/>
          <p:nvPr/>
        </p:nvSpPr>
        <p:spPr>
          <a:xfrm>
            <a:off x="1028700" y="3124200"/>
            <a:ext cx="1676400" cy="17621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917817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29957"/>
          </a:xfrm>
        </p:spPr>
        <p:txBody>
          <a:bodyPr>
            <a:normAutofit/>
          </a:bodyPr>
          <a:lstStyle/>
          <a:p>
            <a:r>
              <a:rPr lang="en-GB" sz="3200" dirty="0"/>
              <a:t>Different stages, different questions – Research cycle</a:t>
            </a:r>
            <a:endParaRPr lang="en-US" sz="3200" dirty="0"/>
          </a:p>
        </p:txBody>
      </p:sp>
      <p:pic>
        <p:nvPicPr>
          <p:cNvPr id="7" name="Content Placeholder 6"/>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060919" y="1143000"/>
            <a:ext cx="5035081" cy="5033963"/>
          </a:xfrm>
          <a:solidFill>
            <a:schemeClr val="bg1">
              <a:lumMod val="95000"/>
            </a:schemeClr>
          </a:solidFill>
        </p:spPr>
      </p:pic>
      <p:sp>
        <p:nvSpPr>
          <p:cNvPr id="6" name="Content Placeholder 5"/>
          <p:cNvSpPr>
            <a:spLocks noGrp="1"/>
          </p:cNvSpPr>
          <p:nvPr>
            <p:ph sz="half" idx="2"/>
          </p:nvPr>
        </p:nvSpPr>
        <p:spPr>
          <a:xfrm>
            <a:off x="6304547" y="1143000"/>
            <a:ext cx="5049253" cy="5033963"/>
          </a:xfrm>
        </p:spPr>
        <p:txBody>
          <a:bodyPr>
            <a:normAutofit/>
          </a:bodyPr>
          <a:lstStyle/>
          <a:p>
            <a:pPr marL="0" indent="0">
              <a:buNone/>
            </a:pPr>
            <a:r>
              <a:rPr lang="en-US" sz="3500" b="1" dirty="0">
                <a:solidFill>
                  <a:schemeClr val="accent4"/>
                </a:solidFill>
              </a:rPr>
              <a:t>Discover</a:t>
            </a:r>
          </a:p>
          <a:p>
            <a:pPr marL="0" indent="0">
              <a:buNone/>
            </a:pPr>
            <a:r>
              <a:rPr lang="en-US" sz="1900" dirty="0"/>
              <a:t>You might want to re-use data or code from others within your project. Such data/code could come from public institutions, companies, public registries, or commercial data providers</a:t>
            </a:r>
          </a:p>
          <a:p>
            <a:pPr marL="0" indent="0">
              <a:buNone/>
            </a:pPr>
            <a:endParaRPr lang="en-US" sz="1900" dirty="0"/>
          </a:p>
          <a:p>
            <a:pPr marL="0" indent="0">
              <a:buNone/>
            </a:pPr>
            <a:r>
              <a:rPr lang="en-US" sz="1900" dirty="0"/>
              <a:t>In this case you need to consider:</a:t>
            </a:r>
          </a:p>
          <a:p>
            <a:r>
              <a:rPr lang="en-US" sz="1900" dirty="0"/>
              <a:t>What are the rights concerning the data/code you are planning to use? </a:t>
            </a:r>
          </a:p>
          <a:p>
            <a:r>
              <a:rPr lang="en-US" sz="1900" dirty="0"/>
              <a:t>What are the obligations concerning the data/code you are planning to use?</a:t>
            </a:r>
          </a:p>
          <a:p>
            <a:r>
              <a:rPr lang="en-US" sz="1900" dirty="0"/>
              <a:t>Are costs involved to get access to the data or to use a software?</a:t>
            </a:r>
          </a:p>
          <a:p>
            <a:pPr marL="0" indent="0">
              <a:buNone/>
            </a:pPr>
            <a:endParaRPr lang="en-US" sz="1900" dirty="0"/>
          </a:p>
          <a:p>
            <a:pPr marL="0" indent="0">
              <a:buNone/>
            </a:pPr>
            <a:endParaRPr lang="en-US" dirty="0"/>
          </a:p>
        </p:txBody>
      </p:sp>
      <p:sp>
        <p:nvSpPr>
          <p:cNvPr id="2" name="Ovaal 1">
            <a:hlinkClick r:id="rId4" action="ppaction://hlinksldjump"/>
            <a:extLst>
              <a:ext uri="{FF2B5EF4-FFF2-40B4-BE49-F238E27FC236}">
                <a16:creationId xmlns:a16="http://schemas.microsoft.com/office/drawing/2014/main" id="{33AE5B6B-CE36-AC05-5AC9-372F6C65E848}"/>
              </a:ext>
            </a:extLst>
          </p:cNvPr>
          <p:cNvSpPr/>
          <p:nvPr/>
        </p:nvSpPr>
        <p:spPr>
          <a:xfrm>
            <a:off x="3810000" y="1866900"/>
            <a:ext cx="1924050" cy="1933575"/>
          </a:xfrm>
          <a:prstGeom prst="ellipse">
            <a:avLst/>
          </a:prstGeom>
          <a:solidFill>
            <a:schemeClr val="accent4">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hlinkClick r:id="rId5" action="ppaction://hlinksldjump"/>
            <a:extLst>
              <a:ext uri="{FF2B5EF4-FFF2-40B4-BE49-F238E27FC236}">
                <a16:creationId xmlns:a16="http://schemas.microsoft.com/office/drawing/2014/main" id="{E06E192A-EF7E-89BE-EA05-1E58111A86FE}"/>
              </a:ext>
            </a:extLst>
          </p:cNvPr>
          <p:cNvSpPr/>
          <p:nvPr/>
        </p:nvSpPr>
        <p:spPr>
          <a:xfrm>
            <a:off x="2095500" y="1495425"/>
            <a:ext cx="1914525" cy="184785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Ovaal 4">
            <a:hlinkClick r:id="rId6" action="ppaction://hlinksldjump"/>
            <a:extLst>
              <a:ext uri="{FF2B5EF4-FFF2-40B4-BE49-F238E27FC236}">
                <a16:creationId xmlns:a16="http://schemas.microsoft.com/office/drawing/2014/main" id="{B4634E63-1741-5B90-36E7-8BB59D44E28E}"/>
              </a:ext>
            </a:extLst>
          </p:cNvPr>
          <p:cNvSpPr/>
          <p:nvPr/>
        </p:nvSpPr>
        <p:spPr>
          <a:xfrm>
            <a:off x="990600" y="3086100"/>
            <a:ext cx="1914525" cy="184785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a:hlinkClick r:id="rId7" action="ppaction://hlinksldjump"/>
            <a:extLst>
              <a:ext uri="{FF2B5EF4-FFF2-40B4-BE49-F238E27FC236}">
                <a16:creationId xmlns:a16="http://schemas.microsoft.com/office/drawing/2014/main" id="{07F3CEB6-7A1F-EFED-02C4-F260DCCFCCD2}"/>
              </a:ext>
            </a:extLst>
          </p:cNvPr>
          <p:cNvSpPr/>
          <p:nvPr/>
        </p:nvSpPr>
        <p:spPr>
          <a:xfrm>
            <a:off x="2438400" y="4248150"/>
            <a:ext cx="1914525" cy="184785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a:hlinkClick r:id="rId8" action="ppaction://hlinksldjump"/>
            <a:extLst>
              <a:ext uri="{FF2B5EF4-FFF2-40B4-BE49-F238E27FC236}">
                <a16:creationId xmlns:a16="http://schemas.microsoft.com/office/drawing/2014/main" id="{D11135BC-3745-BD26-2C22-A0611107DD8D}"/>
              </a:ext>
            </a:extLst>
          </p:cNvPr>
          <p:cNvSpPr/>
          <p:nvPr/>
        </p:nvSpPr>
        <p:spPr>
          <a:xfrm>
            <a:off x="4076700" y="3714750"/>
            <a:ext cx="1914525" cy="184785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27728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29957"/>
          </a:xfrm>
        </p:spPr>
        <p:txBody>
          <a:bodyPr>
            <a:normAutofit/>
          </a:bodyPr>
          <a:lstStyle/>
          <a:p>
            <a:r>
              <a:rPr lang="en-GB" sz="3200" dirty="0"/>
              <a:t>Different stages, different questions – Research cycle</a:t>
            </a:r>
            <a:endParaRPr lang="en-US" sz="3200" dirty="0"/>
          </a:p>
        </p:txBody>
      </p:sp>
      <p:pic>
        <p:nvPicPr>
          <p:cNvPr id="7" name="Content Placeholder 6"/>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060919" y="1143000"/>
            <a:ext cx="5035081" cy="5033963"/>
          </a:xfrm>
          <a:solidFill>
            <a:schemeClr val="bg1">
              <a:lumMod val="95000"/>
            </a:schemeClr>
          </a:solidFill>
        </p:spPr>
      </p:pic>
      <p:sp>
        <p:nvSpPr>
          <p:cNvPr id="6" name="Content Placeholder 5"/>
          <p:cNvSpPr>
            <a:spLocks noGrp="1"/>
          </p:cNvSpPr>
          <p:nvPr>
            <p:ph sz="half" idx="2"/>
          </p:nvPr>
        </p:nvSpPr>
        <p:spPr>
          <a:xfrm>
            <a:off x="6304547" y="1143000"/>
            <a:ext cx="5049253" cy="5033963"/>
          </a:xfrm>
        </p:spPr>
        <p:txBody>
          <a:bodyPr>
            <a:normAutofit fontScale="92500" lnSpcReduction="20000"/>
          </a:bodyPr>
          <a:lstStyle/>
          <a:p>
            <a:pPr marL="0" indent="0">
              <a:buNone/>
            </a:pPr>
            <a:r>
              <a:rPr lang="en-US" sz="3500" b="1" dirty="0">
                <a:solidFill>
                  <a:schemeClr val="accent1"/>
                </a:solidFill>
              </a:rPr>
              <a:t>Gather &amp; </a:t>
            </a:r>
            <a:r>
              <a:rPr lang="en-US" sz="3500" b="1" dirty="0" err="1">
                <a:solidFill>
                  <a:schemeClr val="accent1"/>
                </a:solidFill>
              </a:rPr>
              <a:t>Analyse</a:t>
            </a:r>
            <a:endParaRPr lang="en-US" sz="3500" b="1" dirty="0">
              <a:solidFill>
                <a:schemeClr val="accent1"/>
              </a:solidFill>
            </a:endParaRPr>
          </a:p>
          <a:p>
            <a:pPr marL="0" indent="0">
              <a:buNone/>
            </a:pPr>
            <a:r>
              <a:rPr lang="en-US" sz="1900" dirty="0"/>
              <a:t>As soon as you start collecting/creating data/code (or even before), think about:</a:t>
            </a:r>
          </a:p>
          <a:p>
            <a:r>
              <a:rPr lang="en-US" sz="1900" dirty="0"/>
              <a:t>Where are you going to store the data?</a:t>
            </a:r>
          </a:p>
          <a:p>
            <a:r>
              <a:rPr lang="en-US" sz="1900" dirty="0"/>
              <a:t>Is the data frequently and safely backed-up?</a:t>
            </a:r>
          </a:p>
          <a:p>
            <a:r>
              <a:rPr lang="en-US" sz="1900" dirty="0"/>
              <a:t>Who is responsible for storage, back-up and security of the data?</a:t>
            </a:r>
          </a:p>
          <a:p>
            <a:r>
              <a:rPr lang="en-US" sz="1900" dirty="0"/>
              <a:t>What versioning tool will you use for your code?</a:t>
            </a:r>
          </a:p>
          <a:p>
            <a:r>
              <a:rPr lang="en-US" sz="1900" dirty="0"/>
              <a:t>Who will be allowed to access the data/code during the study?</a:t>
            </a:r>
          </a:p>
          <a:p>
            <a:r>
              <a:rPr lang="en-US" sz="1900" dirty="0"/>
              <a:t>Which folder structure will you use to organize the data/code in a findable way?</a:t>
            </a:r>
          </a:p>
          <a:p>
            <a:r>
              <a:rPr lang="en-US" sz="1900" dirty="0"/>
              <a:t>What are the file naming conventions you will use?</a:t>
            </a:r>
          </a:p>
          <a:p>
            <a:r>
              <a:rPr lang="en-US" sz="1900" dirty="0"/>
              <a:t>What is the relevant documentation that needs to be stored together with your data/code to help you (and others) to understand the data?</a:t>
            </a:r>
          </a:p>
          <a:p>
            <a:pPr marL="0" indent="0">
              <a:buNone/>
            </a:pPr>
            <a:endParaRPr lang="en-US" sz="1900" dirty="0"/>
          </a:p>
          <a:p>
            <a:pPr marL="0" indent="0">
              <a:buNone/>
            </a:pPr>
            <a:endParaRPr lang="en-US" dirty="0"/>
          </a:p>
        </p:txBody>
      </p:sp>
      <p:sp>
        <p:nvSpPr>
          <p:cNvPr id="2" name="Ovaal 1">
            <a:hlinkClick r:id="rId4" action="ppaction://hlinksldjump"/>
            <a:extLst>
              <a:ext uri="{FF2B5EF4-FFF2-40B4-BE49-F238E27FC236}">
                <a16:creationId xmlns:a16="http://schemas.microsoft.com/office/drawing/2014/main" id="{73F83E99-9F71-1582-6393-88E9E6287362}"/>
              </a:ext>
            </a:extLst>
          </p:cNvPr>
          <p:cNvSpPr/>
          <p:nvPr/>
        </p:nvSpPr>
        <p:spPr>
          <a:xfrm>
            <a:off x="2124075" y="1466850"/>
            <a:ext cx="2047875" cy="207645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hlinkClick r:id="rId5" action="ppaction://hlinksldjump"/>
            <a:extLst>
              <a:ext uri="{FF2B5EF4-FFF2-40B4-BE49-F238E27FC236}">
                <a16:creationId xmlns:a16="http://schemas.microsoft.com/office/drawing/2014/main" id="{B1A2652C-370E-1203-9165-3D46882A7EB3}"/>
              </a:ext>
            </a:extLst>
          </p:cNvPr>
          <p:cNvSpPr/>
          <p:nvPr/>
        </p:nvSpPr>
        <p:spPr>
          <a:xfrm>
            <a:off x="3943350" y="1733550"/>
            <a:ext cx="1971675" cy="20859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Ovaal 4">
            <a:hlinkClick r:id="rId6" action="ppaction://hlinksldjump"/>
            <a:extLst>
              <a:ext uri="{FF2B5EF4-FFF2-40B4-BE49-F238E27FC236}">
                <a16:creationId xmlns:a16="http://schemas.microsoft.com/office/drawing/2014/main" id="{F501286E-12F6-C348-71D8-34418BF18807}"/>
              </a:ext>
            </a:extLst>
          </p:cNvPr>
          <p:cNvSpPr/>
          <p:nvPr/>
        </p:nvSpPr>
        <p:spPr>
          <a:xfrm>
            <a:off x="4162425" y="3781425"/>
            <a:ext cx="1857375" cy="1724025"/>
          </a:xfrm>
          <a:prstGeom prst="ellipse">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a:hlinkClick r:id="rId7" action="ppaction://hlinksldjump"/>
            <a:extLst>
              <a:ext uri="{FF2B5EF4-FFF2-40B4-BE49-F238E27FC236}">
                <a16:creationId xmlns:a16="http://schemas.microsoft.com/office/drawing/2014/main" id="{C2AE7628-3EAB-6ACF-1FB9-1A1075B62DAD}"/>
              </a:ext>
            </a:extLst>
          </p:cNvPr>
          <p:cNvSpPr/>
          <p:nvPr/>
        </p:nvSpPr>
        <p:spPr>
          <a:xfrm>
            <a:off x="2524125" y="4419600"/>
            <a:ext cx="1752600" cy="17240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Ovaal 9">
            <a:hlinkClick r:id="rId4" action="ppaction://hlinksldjump"/>
            <a:extLst>
              <a:ext uri="{FF2B5EF4-FFF2-40B4-BE49-F238E27FC236}">
                <a16:creationId xmlns:a16="http://schemas.microsoft.com/office/drawing/2014/main" id="{0A58BA4E-29B5-B719-75C0-FEDDD97BA6F5}"/>
              </a:ext>
            </a:extLst>
          </p:cNvPr>
          <p:cNvSpPr/>
          <p:nvPr/>
        </p:nvSpPr>
        <p:spPr>
          <a:xfrm>
            <a:off x="2171700" y="1600200"/>
            <a:ext cx="1752600" cy="17240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Ovaal 10">
            <a:hlinkClick r:id="rId8" action="ppaction://hlinksldjump"/>
            <a:extLst>
              <a:ext uri="{FF2B5EF4-FFF2-40B4-BE49-F238E27FC236}">
                <a16:creationId xmlns:a16="http://schemas.microsoft.com/office/drawing/2014/main" id="{61A6934A-12E5-51D2-34FE-B99C1C247CF6}"/>
              </a:ext>
            </a:extLst>
          </p:cNvPr>
          <p:cNvSpPr/>
          <p:nvPr/>
        </p:nvSpPr>
        <p:spPr>
          <a:xfrm>
            <a:off x="942975" y="3124200"/>
            <a:ext cx="1752600" cy="17240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25496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29957"/>
          </a:xfrm>
        </p:spPr>
        <p:txBody>
          <a:bodyPr>
            <a:normAutofit/>
          </a:bodyPr>
          <a:lstStyle/>
          <a:p>
            <a:r>
              <a:rPr lang="en-GB" sz="3200" dirty="0"/>
              <a:t>Different stages, different questions – Research cycle</a:t>
            </a:r>
            <a:endParaRPr lang="en-US" sz="3200" dirty="0"/>
          </a:p>
        </p:txBody>
      </p:sp>
      <p:pic>
        <p:nvPicPr>
          <p:cNvPr id="7" name="Content Placeholder 6"/>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060919" y="1143000"/>
            <a:ext cx="5035081" cy="5033963"/>
          </a:xfrm>
          <a:solidFill>
            <a:schemeClr val="bg1">
              <a:lumMod val="95000"/>
            </a:schemeClr>
          </a:solidFill>
        </p:spPr>
      </p:pic>
      <p:sp>
        <p:nvSpPr>
          <p:cNvPr id="6" name="Content Placeholder 5"/>
          <p:cNvSpPr>
            <a:spLocks noGrp="1"/>
          </p:cNvSpPr>
          <p:nvPr>
            <p:ph sz="half" idx="2"/>
          </p:nvPr>
        </p:nvSpPr>
        <p:spPr>
          <a:xfrm>
            <a:off x="6304547" y="1143000"/>
            <a:ext cx="5049253" cy="5033963"/>
          </a:xfrm>
        </p:spPr>
        <p:txBody>
          <a:bodyPr>
            <a:normAutofit/>
          </a:bodyPr>
          <a:lstStyle/>
          <a:p>
            <a:pPr marL="0" indent="0">
              <a:buNone/>
            </a:pPr>
            <a:r>
              <a:rPr lang="en-US" sz="3500" b="1" dirty="0">
                <a:solidFill>
                  <a:srgbClr val="FF0000"/>
                </a:solidFill>
              </a:rPr>
              <a:t>Write &amp; Publish</a:t>
            </a:r>
          </a:p>
          <a:p>
            <a:pPr marL="0" indent="0">
              <a:buNone/>
            </a:pPr>
            <a:r>
              <a:rPr lang="en-US" sz="1900" dirty="0"/>
              <a:t>Once you are done processing and </a:t>
            </a:r>
            <a:r>
              <a:rPr lang="en-US" sz="1900" dirty="0" err="1"/>
              <a:t>analysing</a:t>
            </a:r>
            <a:r>
              <a:rPr lang="en-US" sz="1900" dirty="0"/>
              <a:t> the data, you will start sharing your findings with the scientific community, or with the public.</a:t>
            </a:r>
          </a:p>
          <a:p>
            <a:pPr marL="0" indent="0">
              <a:buNone/>
            </a:pPr>
            <a:r>
              <a:rPr lang="en-US" sz="1900" dirty="0"/>
              <a:t>Funders, journals and universities want data and code to be made available for others to re-use, reproduce or verify your findings. Think about:</a:t>
            </a:r>
          </a:p>
          <a:p>
            <a:pPr fontAlgn="base"/>
            <a:r>
              <a:rPr lang="en-US" sz="1900" dirty="0"/>
              <a:t>Are there policies about data/code publication from your university, funder of your project or the journal where you want to publish your results that you need to comply with?</a:t>
            </a:r>
          </a:p>
          <a:p>
            <a:pPr fontAlgn="base"/>
            <a:r>
              <a:rPr lang="en-US" sz="1900" dirty="0"/>
              <a:t>How will you share the underlying data/code of your publications? </a:t>
            </a:r>
          </a:p>
          <a:p>
            <a:pPr fontAlgn="base"/>
            <a:r>
              <a:rPr lang="en-US" sz="1900" dirty="0"/>
              <a:t>Which data repository will you use to publish your data/code?</a:t>
            </a:r>
          </a:p>
        </p:txBody>
      </p:sp>
      <p:sp>
        <p:nvSpPr>
          <p:cNvPr id="2" name="Ovaal 1">
            <a:hlinkClick r:id="rId4" action="ppaction://hlinksldjump"/>
            <a:extLst>
              <a:ext uri="{FF2B5EF4-FFF2-40B4-BE49-F238E27FC236}">
                <a16:creationId xmlns:a16="http://schemas.microsoft.com/office/drawing/2014/main" id="{A0CC99ED-C5C5-BBC1-2DB6-EA06EAAE1A8C}"/>
              </a:ext>
            </a:extLst>
          </p:cNvPr>
          <p:cNvSpPr/>
          <p:nvPr/>
        </p:nvSpPr>
        <p:spPr>
          <a:xfrm>
            <a:off x="2028825" y="1371600"/>
            <a:ext cx="2038350" cy="21240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hlinkClick r:id="rId5" action="ppaction://hlinksldjump"/>
            <a:extLst>
              <a:ext uri="{FF2B5EF4-FFF2-40B4-BE49-F238E27FC236}">
                <a16:creationId xmlns:a16="http://schemas.microsoft.com/office/drawing/2014/main" id="{582527FB-A200-16CC-EED6-814599CE6730}"/>
              </a:ext>
            </a:extLst>
          </p:cNvPr>
          <p:cNvSpPr/>
          <p:nvPr/>
        </p:nvSpPr>
        <p:spPr>
          <a:xfrm>
            <a:off x="3886200" y="1704975"/>
            <a:ext cx="2038350" cy="21240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Ovaal 4">
            <a:hlinkClick r:id="rId6" action="ppaction://hlinksldjump"/>
            <a:extLst>
              <a:ext uri="{FF2B5EF4-FFF2-40B4-BE49-F238E27FC236}">
                <a16:creationId xmlns:a16="http://schemas.microsoft.com/office/drawing/2014/main" id="{30C3BD1E-875D-4012-8B9D-53B34EE742DD}"/>
              </a:ext>
            </a:extLst>
          </p:cNvPr>
          <p:cNvSpPr/>
          <p:nvPr/>
        </p:nvSpPr>
        <p:spPr>
          <a:xfrm>
            <a:off x="3990975" y="3600450"/>
            <a:ext cx="2038350" cy="21240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a:hlinkClick r:id="rId7" action="ppaction://hlinksldjump"/>
            <a:extLst>
              <a:ext uri="{FF2B5EF4-FFF2-40B4-BE49-F238E27FC236}">
                <a16:creationId xmlns:a16="http://schemas.microsoft.com/office/drawing/2014/main" id="{C79670C1-953B-3D96-08E9-CBC129A227EC}"/>
              </a:ext>
            </a:extLst>
          </p:cNvPr>
          <p:cNvSpPr/>
          <p:nvPr/>
        </p:nvSpPr>
        <p:spPr>
          <a:xfrm>
            <a:off x="2524124" y="4200525"/>
            <a:ext cx="1800225" cy="1933575"/>
          </a:xfrm>
          <a:prstGeom prst="ellipse">
            <a:avLst/>
          </a:prstGeom>
          <a:solidFill>
            <a:srgbClr val="FF0000">
              <a:alpha val="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a:hlinkClick r:id="rId8" action="ppaction://hlinksldjump"/>
            <a:extLst>
              <a:ext uri="{FF2B5EF4-FFF2-40B4-BE49-F238E27FC236}">
                <a16:creationId xmlns:a16="http://schemas.microsoft.com/office/drawing/2014/main" id="{BD131BEB-D92D-3F96-A7D7-AAB59332421D}"/>
              </a:ext>
            </a:extLst>
          </p:cNvPr>
          <p:cNvSpPr/>
          <p:nvPr/>
        </p:nvSpPr>
        <p:spPr>
          <a:xfrm>
            <a:off x="828675" y="2924175"/>
            <a:ext cx="2038350" cy="21240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313205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29957"/>
          </a:xfrm>
        </p:spPr>
        <p:txBody>
          <a:bodyPr>
            <a:normAutofit/>
          </a:bodyPr>
          <a:lstStyle/>
          <a:p>
            <a:r>
              <a:rPr lang="en-GB" sz="3200" dirty="0"/>
              <a:t>Different stages, different questions – Research cycle</a:t>
            </a:r>
            <a:endParaRPr lang="en-US" sz="3200" dirty="0"/>
          </a:p>
        </p:txBody>
      </p:sp>
      <p:pic>
        <p:nvPicPr>
          <p:cNvPr id="7" name="Content Placeholder 6"/>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060919" y="1143000"/>
            <a:ext cx="5035081" cy="5033963"/>
          </a:xfrm>
          <a:solidFill>
            <a:schemeClr val="bg1">
              <a:lumMod val="95000"/>
            </a:schemeClr>
          </a:solidFill>
        </p:spPr>
      </p:pic>
      <p:sp>
        <p:nvSpPr>
          <p:cNvPr id="6" name="Content Placeholder 5"/>
          <p:cNvSpPr>
            <a:spLocks noGrp="1"/>
          </p:cNvSpPr>
          <p:nvPr>
            <p:ph sz="half" idx="2"/>
          </p:nvPr>
        </p:nvSpPr>
        <p:spPr>
          <a:xfrm>
            <a:off x="6304547" y="1143000"/>
            <a:ext cx="5049253" cy="5033963"/>
          </a:xfrm>
        </p:spPr>
        <p:txBody>
          <a:bodyPr>
            <a:normAutofit/>
          </a:bodyPr>
          <a:lstStyle/>
          <a:p>
            <a:pPr marL="0" indent="0">
              <a:buNone/>
            </a:pPr>
            <a:r>
              <a:rPr lang="en-US" sz="3500" b="1" dirty="0">
                <a:solidFill>
                  <a:schemeClr val="accent6"/>
                </a:solidFill>
              </a:rPr>
              <a:t>Share &amp; Impact</a:t>
            </a:r>
          </a:p>
          <a:p>
            <a:pPr marL="0" indent="0">
              <a:buNone/>
            </a:pPr>
            <a:r>
              <a:rPr lang="en-US" sz="1900" dirty="0"/>
              <a:t>Many projects might start by re-using findings and data/code from others in order to produce new research. To ensure that the data/code of your project are </a:t>
            </a:r>
            <a:r>
              <a:rPr lang="en-US" sz="1900" dirty="0" err="1"/>
              <a:t>optimised</a:t>
            </a:r>
            <a:r>
              <a:rPr lang="en-US" sz="1900" dirty="0"/>
              <a:t> for reuse and have an impact, ask yourself:</a:t>
            </a:r>
          </a:p>
          <a:p>
            <a:r>
              <a:rPr lang="en-US" sz="1900" dirty="0"/>
              <a:t>Are the data, code and procedures well described?</a:t>
            </a:r>
          </a:p>
          <a:p>
            <a:r>
              <a:rPr lang="en-US" sz="1900" dirty="0"/>
              <a:t>Which </a:t>
            </a:r>
            <a:r>
              <a:rPr lang="en-US" sz="1900" dirty="0" err="1"/>
              <a:t>licence</a:t>
            </a:r>
            <a:r>
              <a:rPr lang="en-US" sz="1900" dirty="0"/>
              <a:t> should I use the data/code I publish/share to ensure that they are used as I would like to?</a:t>
            </a:r>
          </a:p>
          <a:p>
            <a:r>
              <a:rPr lang="en-US" sz="1900"/>
              <a:t>Would a re-user </a:t>
            </a:r>
            <a:r>
              <a:rPr lang="en-US" sz="1900" dirty="0"/>
              <a:t>know how to cite the data/code that I publish?</a:t>
            </a:r>
          </a:p>
        </p:txBody>
      </p:sp>
      <p:sp>
        <p:nvSpPr>
          <p:cNvPr id="2" name="Ovaal 1">
            <a:hlinkClick r:id="rId4" action="ppaction://hlinksldjump"/>
            <a:extLst>
              <a:ext uri="{FF2B5EF4-FFF2-40B4-BE49-F238E27FC236}">
                <a16:creationId xmlns:a16="http://schemas.microsoft.com/office/drawing/2014/main" id="{0A9E51FF-76F7-705C-2F34-AEF3B07D8A15}"/>
              </a:ext>
            </a:extLst>
          </p:cNvPr>
          <p:cNvSpPr/>
          <p:nvPr/>
        </p:nvSpPr>
        <p:spPr>
          <a:xfrm>
            <a:off x="2076450" y="1581150"/>
            <a:ext cx="2105025" cy="18383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hlinkClick r:id="rId5" action="ppaction://hlinksldjump"/>
            <a:extLst>
              <a:ext uri="{FF2B5EF4-FFF2-40B4-BE49-F238E27FC236}">
                <a16:creationId xmlns:a16="http://schemas.microsoft.com/office/drawing/2014/main" id="{CDAD07D8-C4BE-A164-C44E-E7CF0163E680}"/>
              </a:ext>
            </a:extLst>
          </p:cNvPr>
          <p:cNvSpPr/>
          <p:nvPr/>
        </p:nvSpPr>
        <p:spPr>
          <a:xfrm>
            <a:off x="3629025" y="1962150"/>
            <a:ext cx="2105025" cy="18383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Ovaal 4">
            <a:hlinkClick r:id="rId6" action="ppaction://hlinksldjump"/>
            <a:extLst>
              <a:ext uri="{FF2B5EF4-FFF2-40B4-BE49-F238E27FC236}">
                <a16:creationId xmlns:a16="http://schemas.microsoft.com/office/drawing/2014/main" id="{B5F19A48-79E3-45F8-3225-2C56EA31F1A9}"/>
              </a:ext>
            </a:extLst>
          </p:cNvPr>
          <p:cNvSpPr/>
          <p:nvPr/>
        </p:nvSpPr>
        <p:spPr>
          <a:xfrm>
            <a:off x="4057650" y="3581400"/>
            <a:ext cx="2105025" cy="18383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a:hlinkClick r:id="rId7" action="ppaction://hlinksldjump"/>
            <a:extLst>
              <a:ext uri="{FF2B5EF4-FFF2-40B4-BE49-F238E27FC236}">
                <a16:creationId xmlns:a16="http://schemas.microsoft.com/office/drawing/2014/main" id="{CA65671F-0B05-DD3E-F375-2837A1E4C613}"/>
              </a:ext>
            </a:extLst>
          </p:cNvPr>
          <p:cNvSpPr/>
          <p:nvPr/>
        </p:nvSpPr>
        <p:spPr>
          <a:xfrm>
            <a:off x="1057274" y="3067050"/>
            <a:ext cx="1838325" cy="1819275"/>
          </a:xfrm>
          <a:prstGeom prst="ellipse">
            <a:avLst/>
          </a:prstGeom>
          <a:solidFill>
            <a:schemeClr val="accent6">
              <a:lumMod val="20000"/>
              <a:lumOff val="8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a:hlinkClick r:id="rId8" action="ppaction://hlinksldjump"/>
            <a:extLst>
              <a:ext uri="{FF2B5EF4-FFF2-40B4-BE49-F238E27FC236}">
                <a16:creationId xmlns:a16="http://schemas.microsoft.com/office/drawing/2014/main" id="{0F69E7C1-8ABE-271F-3B14-C45B0CC2843F}"/>
              </a:ext>
            </a:extLst>
          </p:cNvPr>
          <p:cNvSpPr/>
          <p:nvPr/>
        </p:nvSpPr>
        <p:spPr>
          <a:xfrm>
            <a:off x="2305050" y="4276725"/>
            <a:ext cx="2105025" cy="18383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667096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7BD3AE7-6D5E-5312-285E-863A54A7A8C7}"/>
              </a:ext>
            </a:extLst>
          </p:cNvPr>
          <p:cNvSpPr txBox="1"/>
          <p:nvPr/>
        </p:nvSpPr>
        <p:spPr>
          <a:xfrm>
            <a:off x="4086225" y="2204561"/>
            <a:ext cx="6096000" cy="1938992"/>
          </a:xfrm>
          <a:prstGeom prst="rect">
            <a:avLst/>
          </a:prstGeom>
          <a:noFill/>
        </p:spPr>
        <p:txBody>
          <a:bodyPr wrap="square">
            <a:spAutoFit/>
          </a:bodyPr>
          <a:lstStyle/>
          <a:p>
            <a:r>
              <a:rPr lang="en-US" sz="2000"/>
              <a:t>During this course we will revise and discuss some best practices that will help you answer these questions. We will also work together towards preparing a Data Management Plan, which can help you to consider all these questions and create a good strategy on how to manage your data.</a:t>
            </a:r>
            <a:endParaRPr lang="nl-NL" sz="2000"/>
          </a:p>
        </p:txBody>
      </p:sp>
      <p:pic>
        <p:nvPicPr>
          <p:cNvPr id="5" name="Content Placeholder 6">
            <a:extLst>
              <a:ext uri="{FF2B5EF4-FFF2-40B4-BE49-F238E27FC236}">
                <a16:creationId xmlns:a16="http://schemas.microsoft.com/office/drawing/2014/main" id="{FD72DC3D-6637-FC69-C218-BA976D216B3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5169" y="1752600"/>
            <a:ext cx="2915298" cy="2914650"/>
          </a:xfrm>
          <a:prstGeom prst="rect">
            <a:avLst/>
          </a:prstGeom>
          <a:noFill/>
        </p:spPr>
      </p:pic>
    </p:spTree>
    <p:custDataLst>
      <p:tags r:id="rId1"/>
    </p:custDataLst>
    <p:extLst>
      <p:ext uri="{BB962C8B-B14F-4D97-AF65-F5344CB8AC3E}">
        <p14:creationId xmlns:p14="http://schemas.microsoft.com/office/powerpoint/2010/main" val="12155658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PLAYERS_CUSTOMIZATION" val="UEsDBBQAAgAIAMCuMEypAcR2+wIAALAIAAAUAAAAdW5pdmVyc2FsL3BsYXllci54bWytVU1v2zAMPadA/4Ohe6WkH2sb2C26AsUO61Ag67ZboNqKrcW2PEmum/76UZK/53QrsEMCm+J7pMhH2r9+yVLvmUnFRR6gBZ4jj+WhiHgeB+jx693RBbq+Ojzwi5TumPR4FKAy5wZAU+RFTIWSFxrAD1QnAeoZMDAjr5BcSK53wH0G3G2k41N0eDADl1wFKNG6WBJSVRXmChB5rERaGhKFQ5GRQjLFcs0kcWkgr8Eu9d/R8MtETvSuYKqHLPT7A9ckLceL4gOS6gQLGZPj+XxBftx/XoUJy+gRz5WmeciQB5Wc2VI+0XB7L6IyZcrYZr5LcsW0NklY28zXS764yD0lwwA5h3XGlKIxUzjNY0QclkyA/U1KVVLzqAGt4VVbXvNav7V5XzdutnOkcy7Kp5SrBI76kM46CfTJMKqf2etaBT02CrozTMiT7FfJJYvs67dWjPMFcgFbxdk8sapCOICnOxpqIXe3AAMV1R3EbdOwaxq2oJYDt9FXHQVqbrthVJeSNaWa+c88YuILlZIaWVxpWTKfjIw1lgzBPnFXrpvUNcRPdJae/UNvjN+oNT/VW52xgP/RmE9A1NaE5xF7uePgo1kGNdUMim1sWBcpNjG7nFT5lPV0PTC5HOumwEU8TWXMYAwjqinp7GQflEmqwCUs5QjbO9gLTnicpPDTkwzj0700GZXbSYbewV5wKsLtBLQ1t2Uk4zqOxNQqyCcT68QPS6VFxl+tPAd7Ri+tDt8auebopuDtwfn8j1EcxGgGc4MmVpd56u2r5vDBzKlWnc+6cJaBWmEemC4L59XMQlmMfCK2oWWqb/s5NfuwBx3lPDUd01zfQe+iWvFX5lU8Ml+6xYmpScKMZgL04eKkxwD9hO0yCG9N+yJuRN7UAWNi39y/rWiz5evWua7v67APNXzmrHIYN1MfQR2xFGUejXqIi+4jolLYaTeSUS9lG7jR4hhEKooAncJDfefLs8vuyueLywZr83pwgV0u71jpdcKdgkit6/Yifr0b4PE3UEsDBBQAAgAIAHIHUVUx1qZh1wQAAGoSAAAdAAAAdW5pdmVyc2FsL2NvbW1vbl9tZXNzYWdlcy5sbmetWG1v2zYQ/l6g/4EQUGADurQd0GAYEgeyxNhCZMqV6DjZMAiMxNhEJNHVixPv037Nfth+yY6U7NhtCklJABswKd9zx3t57qiTs4c0QWueF0Jmp8ano48G4lkkY5EtTo0ZPf/lNwMVJctilsiMnxqZNNDZ4O2bk4Rli4otOPx++wahk5QXBSyLgVo9rpGIT43pMLS8ydQk16Hrjbxw6IyMgSXTFcs2yJUL+dOvx8cPnz4f/3zyoZHrAhNMTNc9BEIa6fPHDkCE+p4bAhp2Q4KvqDEg/KFEQclX/YS9GXUdgo1B86Of9NTHl8ZgmvP1ETi6g+6Z72NCw8B1bBw6QUg8qt3iYoptY3AtK7Rka45KidaC36NyySGkpcg5KhIR6weRhI2s4m3KbG9iOiT0cUB9x6KOR4xBIPN8817DsqpcyhzUFSgWBbtJeKx1QvLo56ucF6CalZBcCD7lUsA/ZcpEdtSuek5cz7RDczoNJzgIzBG4mO4OBUgH8PeiXMKzmMv3oOI+SySL0W3OAdALEFutEhHV/xTBKlcWThO2abXCN+cOGYXU89wgxMTe7hgDnMXIzpk6bE8U3wywDwA5K3j+DNlQp70WR2aS9EMYO6OxC1+qTBiLxTKBb9nXjimGTJjyrE0KMhX7kOlBMPd8WzkNVCGGVqwo7mUeH2TpfjzbgB1ieVAIFt0DpwpjCwz5IYDI8pxHZRuYa86INQ6HlMDPIQbnuqzKomVHOaiQJ5N0PyUriNV+4rXmf4MWDr0rKHEgJ6+PhHcBdHTRR+IaB0AeOGiTIealMzIVFSjy2TLDlnkipgo92SAWRSCnQroWsipgR7kE+EFzUHHUT02Av8wglRzT/QHB1agQcb1aiDUHO/KY562KgH8tbKvM/jJz/gjPTcfFdgipDgQUUt0XlMaUbVAmS8TiNcsijm54xFRMN/AsFrF+pnJP6/9aib8RKxu+fddQNbHx1bu+9hyw+xNmVQXYVJY8XZVtqpXDGvOfY4Wqsx+a0OXoz9MfWJiYvuO9TmQKkVZJ3QZeHJ+dZX1j1GrECz3VPVqvbUlQ8/3QAcIaCtldAsOcoXoajAZJdymHnHt6dlJtA/qKk9320Em8BoBI9FyMS3DVgQmXiu67y8/xMHAo9Iw5vylE2TqQ6WqsA/R0aCMYhhNe8sdivOG3Ema/hLN1PZdBZ9SRbg3o3th30CqoQ10wmQDgohmpCpSIFOyPO2DOJnjrgZrgD04yl1US6+JNxJ0mefBtlfLvB8rbXKZ6N2HFNnnrJnP2Eivqw/m10mmPkWRXf53js1d+z49SgE0fhhDLJJaaXCxVq0lHISgB5QqXBtvBB2ohZWW0hGZ6K6ss7ghU32VsfG4CWHPmgLM8Wv73z78dMb6xpN5Fze7vvUDUSAYsiHdgfxJZ8uKvNhBqDg/l9KKLVHP328p1vApSB7LwVW5XrG4tqUxh66hdLyR5EzSTUtMaT6AOAp32ssphdOuDMDH9C+AyfTMwBhOW3wERUimTXija1SoBy37aH6/fVZmIjPeRfVkrUQemzjQ0bVu/kIDig0vmXd0zY7jlRM2biUQuOoNZY5MAz36Dx2NR9gX0Md69a1A3aX1rdeFaDAnUoSp1a9uyGBBFvX6kifX3nW63KvRboZMPey+J/gdQSwMEFAACAAgAcgdRVasjsLYzAwAAoQwAACcAAAB1bml2ZXJzYWwvZmxhc2hfcHVibGlzaGluZ19zZXR0aW5ncy54bWzVV91u2jAUvucprEy9LGk7unYoUE0FNNQWUMO09aoy8YFYdewsdqD0ak+zB9uT7DgGCmrXpT9IG1IFPj/f+T92g5PbRJApZJor2fD2q3seARkpxuWk4X0ZdnaPPaINlYwKJaHhSeWRk2YlSPOR4DoOwRgU1QRhpK6npuHFxqR135/NZlWu08xylcgN4utqpBI/zUCDNJD5qaBz/DLzFLS3QCgBgH+Jkgu1ZqVCSOCQLhTLBRDO0HPJbVBUdATVsec7sRGNbiaZyiU7VUJlJJuMGt67TvFZyjioFk9A2pzoJhIt2dQpY9x6QUXI74DEwCcxuntU88iMMxM3vIOaRUFp/yFKge1CpxblVGEOpFnAJ2Aoo4a6o7Nn4NboJcGR2FzShEdD5BAbf8NrDa8/Xw3al+fd3tn1sN8/H3YHzolCx9/ECfxNQwE6pPIsgpWdgBpDoxj9Rp0xFRoCf520FBsrueGcPZOREpj7QgvbKBkB69EE1qoR3nDZQcl9j4wxEDFveP0UJAmpxA7ghgoerQB0PtKGm6LynYX0p4xTQRAPWxTIRejdu+AyFMU007Du2pKjbd6j5leVC0bmKieC3wAximAO8gR/xUDWC0TGmUoKKraQIVpwtDjlMAN2UuR1AfgnQ1doIslRE/s1FWCche85vyMjGKsMcYFOsbuRzrXDrz4LOKVa34PSpY874Xm31b7u9lrtbzs2QMqmVEbPBMeiQ5KareDTOZHKLPUwHRHNNRRFYZwVvDKxVV9eBs2TXLgyv3Ux1qC3WJLtWHlOYf7qQWmzMZ0Wg2iHq4DGEeRYEoeJjAhXBpc5lAWMqCRKijmhEa42bcd6ylWukeIG2EHrl3vo9AmXxWmC6w0tZgyyUpB7+wfva4cfjo4/1qv+rx8/d59UWiz9gaDWnNv6p0+u/dXqf7gNA99u6scXt8nyf3dvD7CGVXyKQFomwz17Q4Ylha/aYSnMfhmp/lkZqUt35wzW7ptSLuCOmriZwy0leMINsLfsuBd0zauve9d22+maLcb92mn5b8J2p9ULcuPJGPiPvmktJ+GSJ5gMuylXD+HmYW0PH6GPsioVRNv8t6JZ+Q1QSwMEFAACAAgAcgdRVVjhMEjoAgAAhwoAACEAAAB1bml2ZXJzYWwvZmxhc2hfc2tpbl9zZXR0aW5ncy54bWyVVttu4jAQfe9XIPa9adNyk1IkoERColtU2r6uHDKAhWNHtkOXv187dhonkCUFIcVnzvGMZ8YTAnHAdHzT6QSbjHOg8h2SlCAJnQgJWMRP3fXiZbWc/5m9fryt513PcBlhfA1SYroTGimwDlaKKJOS0dsNo1JteEsZTxDpjn+F+SfwcuY1FTsCb6vZog2Ubh4eRtP5XRuJ9eGHQ386aRJsWJIielqyHbuN0Oaw4yyj8dXQ9qcUOMH0oB30J8NmJsFCLiQklZiew/lz6LeTpByEAB2S7z+Gg8erKoIiIIWnx2f9bakpXf3/9DXZEQssc9mgP7wf3TfJUrSDnyRZFUbt/mOBhL9Sn9zv3fdGjVSCTsCrm8/7qiqDRgVLs7QWzSQchr1GAWc7ndCqZnDXn/TCqxrCUKyun47KDwfh7KpAH0g70lekP/JnjS6K9NQbwz669z7Q15UzstJ5rQ0EXfSIwFjyDAKvWBmb2LOv10yq+wHjLSJCEVyoJK1U0CuUiQqtBEviG3xhGrssi5SUT0ayBGYmYpdZNZSC2WyaTwuX+405MXI4WtCctQaWzN8qs2dMByyZa4JjeKXkdB5B3WRERZmnyBbUqYAVV0qgzECRWsY2lGJVWLWrpb69wonVAgUnYTGMhY7nHSegSxd4OWZi8s6CCig64h2SmNEXzYtOawmpCLwabrvtcm8FEksCl1ouD1ENajdd+frmaj4C82Ioz2bWHanm+FMXSYk2+0S9mES3Y3VP3Xwf80o8l+hRqfjAF3TL2ooSxA/A3xkjrf1QJqE1mZkL1kQPPCcLgXc5z4Hd5FIBaJZEwOeqbhhEkecqaIh7vNsT9ZOfGL4grikarEYq92o/ivB3YzqAbQNAfLMv2tYsjCXJiMQEjkCs1QHyIzedLRCqyZtabiKXsJVu01mkVVfaaVE2S3WKOPgF/qcKq7JxzdKi8SWKRH6yytW/Np2Liaa7zyUZwHZTZWtlP8+hAvUf0H9QSwMEFAACAAgAcgdRVZM5E4UgAwAAMgwAACYAAAB1bml2ZXJzYWwvaHRtbF9wdWJsaXNoaW5nX3NldHRpbmdzLnhtbN1WX2/aMBB/51NYmfpY0nbd2qGEaiqgVm0BFaatT5UTH8SqY2exA6VP+zT7YPskO8dAQWVdWhVNGhICn+9+97s/Pjs4uU8FmUCuuZKht1/f8wjIWDEux6H3ZdjZPfaINlQyKpSE0JPKIyfNWpAVkeA6GYAxqKoJwkjdyEzoJcZkDd+fTqd1rrPc7ipRGMTX9VilfpaDBmkg9zNBZ/hjZhlob45QAQC/qZJzs2atRkjgkK4UKwQQzpC55DYoKs5MKjzfaUU0vhvnqpDsVAmVk3wchd67TvlZ6DikFk9B2pToJgqt2DQoY9ySoGLAH4AkwMcJsj069MiUM5OE3sGhRUFt/ylKie0ipxblVGEKpJnDp2Aoo4a6pfNn4N7ohcCJ2EzSlMdD3CE2/NBrDW/Pbvrt68vz7sXtsNe7HJ73HYnSxl/HCfx1RwESUkUew9JPQI2hcYK80WZEhYbAXxUt1EZKrpGzaxIpgakvrbCL0ghYl6ZIst+RHhkhczELvV4GkgyoxIpzQwWPlxa6iLThpqx0Z679OedUEKwmtiSQq4H36NOlJE5ormGVy2JH20THza+qEIzMVEEEvwNiFMGgixT/JUBWK0JGuUpLqaDaEC04epxwmAI7KRM5B/yToxt0kRZoif2ZCTDOw/eCP5AIRipHXKAT7GaUc+3w6y8CzqjWj6B0wXFncHneat+ed1vtbzs2QMomVMYvBMcqQ5qZreDTGZHKLOwwHTEtNJRFYZyVe1Viq7++DJqnhXBlfutirEBvsSTb8fKSwvyVQWW3CZ2UB9EerhIajyDHkjhM3IhxmnBZQFXAmEqipJgRGuMs0/ZYT7gqNErcAXbQ+vUMnT3hslyN8XJBjzmDvBLk3v7B+8MPH4+OPzXq/q8fP3efNZpP+b6g1p0b86fPzvnlrH86DQPfjubNk9rkxZNBHf27Sd3HqtXxsQFZlZx27SU4qKh80x5UwuxV0epdVNG6drdMf+WGqUQBp9LYnTKcS4Kn3AB7yx57RZ9svNH5s43iWms7fbLFSDeeiP8kUrdavgTXnn6Bv/FtWkP5+ju/WfsNUEsDBBQAAgAIAHIHUVXE/RNCmQEAAAYGAAAfAAAAdW5pdmVyc2FsL2h0bWxfc2tpbl9zZXR0aW5ncy5qc42UX2+CMBTF3/0Uhr0uZqKA7g3/NFniw5LtbdlDwSsSS0vaymTG7z5AVFrKFF7oyS/n9N7Se+z1i8cKrf5r/1h9V+t3dV1pUGqS7+FZ1UmHnpS6JUi8hs84ARJTsDQkK5ENJgKu+umGmJwtWrkG+YeEVDT8LHb1aoipSeQGW2ECMwP4YwIPJvFXLa4u7FxUo9XBXkpGByGjEqgcUMYTXDHWE6qeZpEazDLgd9ANDkExHY2ms+VLF3lztNHEnvlNLmRJimm+YhEbBDjcRZzt6borf5unwItD39V2rj9RARIL+SYh0YMXaLlAdjeZchAC6lzbHiNvbIQJDoA0fMeL8v0HVYzbBWl0FotYXmjPnQynwyad4gge6FLR0MLrUU7CQdbF2M7QmSoEwTnwltXSLbrpKSBL92k70kcT5CgcZ1HZkRbqvbi+g4woYXgd06iOtpGH5kau3GxpW/+S7tSeK4aNQs+nplwhpl2hren6JV3DQweFAZQXTckVWu7KZEdMojG4e2Jpu8nMk0Tqk6Rcf/W/721Gt+ud/gBQSwMEFAACAAgAcgdRVcAAZesxCAAAFRkAABcAAAB1bml2ZXJzYWwvdW5pdmVyc2FsLnBuZ+2VbVBT2RnHg9pdWKU6MutSgUTrCu0UBllsAJFkRay6I2C3KtIgUbMYVoSAWfJiSOLbKBmF6GwLaCDRta1aFAwRI0qIXV6uGCClGCGEJGIkEcnLhCv3EnIhvZGwzvRTp986kzNzb+65+Z3nPM//nPs/gt0Z24M/Wf0JBoMJ3rkj7WsMZrEKvVYEfoS+WREIb0V/Auhfb0/FNPSFj6OdJdQt6VswGKlwKXLoZ2g/qHhHNh2DWfmd9wowHMGxMJjQv+9M27KHlWvTEyuPCbLPj2pDlh5cfOxkMCsAvd0LSEs7Wb7j0rqV5eVrfnkqcEVTzFKSibgfqx7aONNgbqfm1rXdrK8vK2wRS97lm/dpbhMO6LtJe/WzWtUhMm+qvlrNnxlTLechF5a3udslizGYJ46/FhrHX46PmuaIVfx3RLIYuwzNTX3wEQteW8WHOmMzaYHeF9/MTG+N5k+pPCmKALS/+cb4a7VZoaVmLUKDxF/NmLO6JfySE+sX/utrQJ9OUiOrUHpNxxdo5+x+VJmTK1ReeQ7/Ar2nRqMJfFmehz4GSr2zrvXDftgP+2E/7If9sB/2w37YD/thP+yH/fD/FVyuzu2Zb9awENWR+XZlPz7+fVN1NF1537Ijq3rnsS+kx+ahKkHePCTbFS2ap/IOa+eh6P8MJVvu7v5MecIF8ueQMZJxzqDCIZ384jPsni7JrGk5cXMlTT/CqNSa1HYRHWT1whMxQjjGFwWabCROd6pws1P8ut8FyV3tSkS9XGjRmPF0ncz90mZ2Qyh910dntjmQ17+5jhzkTzKNnpl+LpcuklFa9GWePti5Lmq+DjELXPWCOCdy1H4UCLcMa+NajWU44mSMdr4CqyCBCLJXYUccR6lAscTF4z2fV0L7fRGvD4xOZF2sr4to5xpmwFc0X4mcH3t1e2drJ2kvNH2VozyQYd3uEyZlFDl+29jqHUHpkZgeMX2TdENyDzQw8OSltIHBWCYEYc+crBE3Dqf7hvWb1RPTujZJlzdgidmNiIlR633558PIlVtJkFfKj0+7h1GipYl8hhdhmYir5j+TbDUKW/qKQB1DrY698H6dZFFaJNySvbtVQ+TCFrJxoBF+PFNlF8iJs+c9BIX9D14VsirJZyihaksy57lkkegpMsRN/xVMW62uf8jJyAL4XzlmXXnz6w8tET3dtFRAOnYrvWxXoI2UQ77wr7YZ16/Tn6a8orcB3nyOXxxzXRlRIP3SVqKDw9APYeocp1wzQpMrJ8JzOwInl2f4Cv0H1qlrTEiEYuQhR2TB91t4r75tMF4Sq6L+Uim6VHdJnLWWStfNhnK01rcxncHXXPCIQztGd5vYNvy7BLznLZmHVGTtshgBIfsCqjI9j1DtSv6RU+luHgKJXceJg9zPnhgYdooxQynU5iTIJyDCIM+mxkqEEZ7hpAptGuR0fE58Szulhj0/baN7spMPNXG3zMawbW7IruCdzp/jp76dZuiD7lTcaeFVarPWwAT4U5Wp/k9U/HTk36A/986yODi6fqSIPGoARaAYrAFr6ckGo5UlltXn83vfL5Kk3UmvVcGIpRXNF2DP8YU6gK1k0PWGwXMTTmmNx0iprMw8ajW1DSoYiCbJZp4zz1SYuamm3A969b0a3ReWoO96nat0bsZ3mB8F3+SWljQYsxD8c7y4MTdIkqhTrCoA4+CmILO2wykG4p7DNRWW/qjFRaXNMkqDlbLZw7/YneIR9LQUSa4NTeD3wDPclaY306F2yEg1F9zHUR/AKQxA5ygkJ9/U84i9tiNZmbWtmg/6wG2bTty/jr+M9xDj2BeHFbzU/Fjdmk06w5F1R8l3a/mOUhz4xzuFiVgKOzZZl8Nk7KLY92UlJ5ufEbpADxCFgXaeP0dlIjmQ4GK2ZMVQRGxy/KmUzH1WyH2I2WormEhy2NRtkY7SsvXIh1mDrsrKH3ZmLyMfUG6BpEKltLnxteF4Q0hBCCmsN+QS9XLzoRYaqSHFHPqWkwtELSkq8dYbTmFbk+xjYWI3K5wcQ7iqskhrdBUuD4mcTRgGWTFlAKo0JKgjBBQLU5Qkn9uJv2ncZicpoqqEjascOppFeUOuLYxO39PLtZPuCyN5lskWpZRmM/DVZkpGvg0Y1u1K7C2M7MJ3QDXaEUdOWwkTeSh/6P2wVqvAUBu7DwK1UVhzTI+7pqfUPYQ1MXrMTQqjPucBzN4IJ1uaAEeSlaJIxvJLMx4rjFyRiyO5sx9otC1YYWZT0NXBXA3ngiyUp5oK2Q1cE/UWCuVairAat9XN0pWs+hKQFOr/edXGzThI24BjtipbbM4c4e/59e8/DNxNUx698nHwAPeH6yI1nSytAw47KLjq4IGKcb2hqHAam1Btm6ICfGuteUZbCzgLmK1q+M33QfIFL+vHhxObBVWCH+L6TzBE8bjHs04CrOm+MdigUwHOJm6ZGQIdpD6wB93t7PuucIheB0xY8Y1aUx9WJxUOFMjZtkeDfd8ykUdYIUfIXjSmWKjtAXfqMlm0QZQy2X0WzRbsYVAHFYDzUxj+yUjtXM07uGL/nE1Xd4BZz/6tW0FTGgQ+gxtBjr25S1ON4dFNdg5InBsBOQt2/x1ALu80HbBZQ+1MSAUY4n0u1vHYIk8BS7wD3CNu+jNgIZZxHW9ig3EjMZ7TLDOu6XXb1HXEowu+bbFU4xwxjcUn9npQW2Z69r274dsx1vbYtJU9QueLYvDzTkoPZbqc/EbjOyjd94J+TutuU2/myc+KAIQgJxjk/8XR+b+fwtYwDttFPMvWjIly9Cb0sMfs3JaR1pB68PS/AVBLAwQUAAIACAByB1FV/kCR20sAAABqAAAAGwAAAHVuaXZlcnNhbC91bml2ZXJzYWwucG5nLnhtbLOxr8jNUShLLSrOzM+zVTLUM1Cyt+PlsikoSi3LTC1XqACKAQUhQEmhEsg1QnDLM1NKMmyVLE3MEWIZqZnpGSW2SuaGBnBBfaCRAFBLAQIAABQAAgAIAMCuMEypAcR2+wIAALAIAAAUAAAAAAAAAAEAAAAAAAAAAAB1bml2ZXJzYWwvcGxheWVyLnhtbFBLAQIAABQAAgAIAHIHUVUx1qZh1wQAAGoSAAAdAAAAAAAAAAEAAAAAAC0DAAB1bml2ZXJzYWwvY29tbW9uX21lc3NhZ2VzLmxuZ1BLAQIAABQAAgAIAHIHUVWrI7C2MwMAAKEMAAAnAAAAAAAAAAEAAAAAAD8IAAB1bml2ZXJzYWwvZmxhc2hfcHVibGlzaGluZ19zZXR0aW5ncy54bWxQSwECAAAUAAIACAByB1FVWOEwSOgCAACHCgAAIQAAAAAAAAABAAAAAAC3CwAAdW5pdmVyc2FsL2ZsYXNoX3NraW5fc2V0dGluZ3MueG1sUEsBAgAAFAACAAgAcgdRVZM5E4UgAwAAMgwAACYAAAAAAAAAAQAAAAAA3g4AAHVuaXZlcnNhbC9odG1sX3B1Ymxpc2hpbmdfc2V0dGluZ3MueG1sUEsBAgAAFAACAAgAcgdRVcT9E0KZAQAABgYAAB8AAAAAAAAAAQAAAAAAQhIAAHVuaXZlcnNhbC9odG1sX3NraW5fc2V0dGluZ3MuanNQSwECAAAUAAIACAByB1FVwABl6zEIAAAVGQAAFwAAAAAAAAAAAAAAAAAYFAAAdW5pdmVyc2FsL3VuaXZlcnNhbC5wbmdQSwECAAAUAAIACAByB1FV/kCR20sAAABqAAAAGwAAAAAAAAABAAAAAAB+HAAAdW5pdmVyc2FsL3VuaXZlcnNhbC5wbmcueG1sUEsFBgAAAAAIAAgAYAIAAAIdAAAAAA=="/>
  <p:tag name="ISPRING_SCORM_RATE_SLIDES" val="0"/>
  <p:tag name="ISPRING_SCORM_RATE_QUIZZES" val="0"/>
  <p:tag name="ISPRING_SCORM_PASSING_SCORE" val="0.000000"/>
  <p:tag name="ISPRING_ULTRA_SCORM_COURCE_TITLE" val="Module-2 handout RDM steps 22"/>
  <p:tag name="ISPRING_ULTRA_SCORM_COURSE_ID" val="E56DF38E-6F2F-438A-9666-A1FB739DA7F9"/>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C:\Users\marib\Desktop\RDM"/>
  <p:tag name="ISPRING_PRESENTATION_TITLE" val="Interactive image-Module-2 handout RDM steps 22"/>
</p:tagLst>
</file>

<file path=ppt/tags/tag2.xml><?xml version="1.0" encoding="utf-8"?>
<p:tagLst xmlns:a="http://schemas.openxmlformats.org/drawingml/2006/main" xmlns:r="http://schemas.openxmlformats.org/officeDocument/2006/relationships" xmlns:p="http://schemas.openxmlformats.org/presentationml/2006/main">
  <p:tag name="ISPRING_SLIDE_BRANCHING_PROPERTIES" val="&lt;BranchingProperties&gt;&lt;nextAction&gt;&lt;action&gt;1&lt;/action&gt;&lt;/nextAction&gt;&lt;prevAction&gt;&lt;action&gt;2&lt;/action&gt;&lt;slide&gt;262&lt;/slide&gt;&lt;/prevAction&gt;&lt;lock&gt;0&lt;/lock&gt;&lt;/BranchingProperties&gt;&#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729</Words>
  <Application>Microsoft Office PowerPoint</Application>
  <PresentationFormat>Breedbeeld</PresentationFormat>
  <Paragraphs>56</Paragraphs>
  <Slides>7</Slides>
  <Notes>7</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Office Theme</vt:lpstr>
      <vt:lpstr>Different stages, different questions – Research cycle</vt:lpstr>
      <vt:lpstr>Different stages, different questions – Research cycle</vt:lpstr>
      <vt:lpstr>Different stages, different questions – Research cycle</vt:lpstr>
      <vt:lpstr>Different stages, different questions – Research cycle</vt:lpstr>
      <vt:lpstr>Different stages, different questions – Research cycle</vt:lpstr>
      <vt:lpstr>Different stages, different questions – Research cycle</vt:lpstr>
      <vt:lpstr>PowerPoint-presentatie</vt:lpstr>
    </vt:vector>
  </TitlesOfParts>
  <Company>TU Delft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image-Module-2 handout RDM steps 22</dc:title>
  <dc:creator>Pim van Schöll</dc:creator>
  <cp:lastModifiedBy>Esther Plomp</cp:lastModifiedBy>
  <cp:revision>7</cp:revision>
  <dcterms:created xsi:type="dcterms:W3CDTF">2020-10-23T15:08:06Z</dcterms:created>
  <dcterms:modified xsi:type="dcterms:W3CDTF">2023-02-15T13:23:52Z</dcterms:modified>
</cp:coreProperties>
</file>