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handoutMasterIdLst>
    <p:handoutMasterId r:id="rId43"/>
  </p:handoutMasterIdLst>
  <p:sldIdLst>
    <p:sldId id="3885" r:id="rId2"/>
    <p:sldId id="272" r:id="rId3"/>
    <p:sldId id="273" r:id="rId4"/>
    <p:sldId id="274" r:id="rId5"/>
    <p:sldId id="3895" r:id="rId6"/>
    <p:sldId id="275" r:id="rId7"/>
    <p:sldId id="3886" r:id="rId8"/>
    <p:sldId id="279" r:id="rId9"/>
    <p:sldId id="280" r:id="rId10"/>
    <p:sldId id="277" r:id="rId11"/>
    <p:sldId id="278" r:id="rId12"/>
    <p:sldId id="441" r:id="rId13"/>
    <p:sldId id="290" r:id="rId14"/>
    <p:sldId id="299" r:id="rId15"/>
    <p:sldId id="3898" r:id="rId16"/>
    <p:sldId id="3897" r:id="rId17"/>
    <p:sldId id="3896" r:id="rId18"/>
    <p:sldId id="292" r:id="rId19"/>
    <p:sldId id="293" r:id="rId20"/>
    <p:sldId id="294" r:id="rId21"/>
    <p:sldId id="444" r:id="rId22"/>
    <p:sldId id="445" r:id="rId23"/>
    <p:sldId id="446" r:id="rId24"/>
    <p:sldId id="447" r:id="rId25"/>
    <p:sldId id="448" r:id="rId26"/>
    <p:sldId id="295" r:id="rId27"/>
    <p:sldId id="298" r:id="rId28"/>
    <p:sldId id="3891" r:id="rId29"/>
    <p:sldId id="3894" r:id="rId30"/>
    <p:sldId id="3893" r:id="rId31"/>
    <p:sldId id="3890" r:id="rId32"/>
    <p:sldId id="3889" r:id="rId33"/>
    <p:sldId id="281" r:id="rId34"/>
    <p:sldId id="282" r:id="rId35"/>
    <p:sldId id="283" r:id="rId36"/>
    <p:sldId id="284" r:id="rId37"/>
    <p:sldId id="285" r:id="rId38"/>
    <p:sldId id="296" r:id="rId39"/>
    <p:sldId id="297" r:id="rId40"/>
    <p:sldId id="300" r:id="rId41"/>
  </p:sldIdLst>
  <p:sldSz cx="12198350" cy="6858000"/>
  <p:notesSz cx="6858000" cy="9144000"/>
  <p:embeddedFontLst>
    <p:embeddedFont>
      <p:font typeface="Calibri" panose="020F0502020204030204" pitchFamily="34" charset="0"/>
      <p:regular r:id="rId44"/>
      <p:bold r:id="rId45"/>
      <p:italic r:id="rId46"/>
      <p:boldItalic r:id="rId47"/>
    </p:embeddedFont>
    <p:embeddedFont>
      <p:font typeface="CordiaUPC" panose="020B0304020202020204" pitchFamily="34" charset="-34"/>
      <p:regular r:id="rId48"/>
      <p:bold r:id="rId49"/>
      <p:italic r:id="rId50"/>
      <p:boldItalic r:id="rId51"/>
    </p:embeddedFont>
    <p:embeddedFont>
      <p:font typeface="Georgia" panose="02040502050405020303" pitchFamily="18" charset="0"/>
      <p:regular r:id="rId52"/>
      <p:bold r:id="rId53"/>
      <p:italic r:id="rId54"/>
      <p:boldItalic r:id="rId55"/>
    </p:embeddedFont>
    <p:embeddedFont>
      <p:font typeface="Minion" panose="02000503070000020003" pitchFamily="2" charset="0"/>
      <p:regular r:id="rId56"/>
      <p:bold r:id="rId57"/>
      <p:italic r:id="rId58"/>
      <p:boldItalic r:id="rId59"/>
    </p:embeddedFont>
    <p:embeddedFont>
      <p:font typeface="Tahoma" panose="020B0604030504040204" pitchFamily="34" charset="0"/>
      <p:regular r:id="rId60"/>
      <p:bold r:id="rId61"/>
    </p:embeddedFont>
  </p:embeddedFontLst>
  <p:custDataLst>
    <p:tags r:id="rId6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592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39" autoAdjust="0"/>
    <p:restoredTop sz="84237" autoAdjust="0"/>
  </p:normalViewPr>
  <p:slideViewPr>
    <p:cSldViewPr>
      <p:cViewPr varScale="1">
        <p:scale>
          <a:sx n="129" d="100"/>
          <a:sy n="129" d="100"/>
        </p:scale>
        <p:origin x="1240" y="200"/>
      </p:cViewPr>
      <p:guideLst>
        <p:guide orient="horz" pos="2160"/>
        <p:guide pos="3842"/>
      </p:guideLst>
    </p:cSldViewPr>
  </p:slideViewPr>
  <p:notesTextViewPr>
    <p:cViewPr>
      <p:scale>
        <a:sx n="1" d="1"/>
        <a:sy n="1" d="1"/>
      </p:scale>
      <p:origin x="0" y="0"/>
    </p:cViewPr>
  </p:notesTextViewPr>
  <p:sorterViewPr>
    <p:cViewPr varScale="1">
      <p:scale>
        <a:sx n="100" d="100"/>
        <a:sy n="100" d="100"/>
      </p:scale>
      <p:origin x="0" y="-1312"/>
    </p:cViewPr>
  </p:sorterViewPr>
  <p:notesViewPr>
    <p:cSldViewPr>
      <p:cViewPr varScale="1">
        <p:scale>
          <a:sx n="101" d="100"/>
          <a:sy n="101" d="100"/>
        </p:scale>
        <p:origin x="-352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068446-54CF-4267-A5BD-FA01909E96A2}" type="datetimeFigureOut">
              <a:rPr lang="nl-NL" smtClean="0"/>
              <a:t>03-05-20</a:t>
            </a:fld>
            <a:endParaRPr lang="nl-N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F345F5-224F-42F7-8104-3FF77BEE4CD0}" type="slidenum">
              <a:rPr lang="nl-NL" smtClean="0"/>
              <a:t>‹#›</a:t>
            </a:fld>
            <a:endParaRPr lang="nl-NL"/>
          </a:p>
        </p:txBody>
      </p:sp>
    </p:spTree>
    <p:extLst>
      <p:ext uri="{BB962C8B-B14F-4D97-AF65-F5344CB8AC3E}">
        <p14:creationId xmlns:p14="http://schemas.microsoft.com/office/powerpoint/2010/main" val="28108302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698784-F1F2-4D71-B346-94F94D5EBAA2}" type="datetimeFigureOut">
              <a:rPr lang="nl-NL" smtClean="0"/>
              <a:t>03-05-20</a:t>
            </a:fld>
            <a:endParaRPr lang="nl-NL"/>
          </a:p>
        </p:txBody>
      </p:sp>
      <p:sp>
        <p:nvSpPr>
          <p:cNvPr id="4" name="Tijdelijke aanduiding voor dia-afbeelding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ECD43-08E5-4945-BC4F-4857758E978F}" type="slidenum">
              <a:rPr lang="nl-NL" smtClean="0"/>
              <a:t>‹#›</a:t>
            </a:fld>
            <a:endParaRPr lang="nl-NL"/>
          </a:p>
        </p:txBody>
      </p:sp>
    </p:spTree>
    <p:extLst>
      <p:ext uri="{BB962C8B-B14F-4D97-AF65-F5344CB8AC3E}">
        <p14:creationId xmlns:p14="http://schemas.microsoft.com/office/powerpoint/2010/main" val="256351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dataisnature.com/?p=202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iasl.uni-muenchen.de/links/GCA-II.3e.html#43" TargetMode="External"/><Relationship Id="rId5" Type="http://schemas.openxmlformats.org/officeDocument/2006/relationships/hyperlink" Target="http://computermuseum.informatik.uni-stuttgart.de/dev/pdp8l/" TargetMode="External"/><Relationship Id="rId4" Type="http://schemas.openxmlformats.org/officeDocument/2006/relationships/hyperlink" Target="http://iasl.uni-muenchen.de/links/GCA-II.3e.html#Seawrigh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random-international.com/rain-room-201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ime.graphics/line/2234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onoskop.org/images/7/73/Nelson_Ted_1965_A_File_Structure_for_the_Complex_the_Changing_and_the_Indeterminate.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theowatson.com/site_docs/work.php?id=4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uschefnerarchive.com/mortonheili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uschefnerarchive.com/morton-heilig-biography/" TargetMode="External"/><Relationship Id="rId7" Type="http://schemas.openxmlformats.org/officeDocument/2006/relationships/hyperlink" Target="http://uschefnerarchive.com/mortonheili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od.lk/s/Ml8xNTA4NjQyOTJf/SensoramaPatent.pdf" TargetMode="External"/><Relationship Id="rId5" Type="http://schemas.openxmlformats.org/officeDocument/2006/relationships/hyperlink" Target="https://od.lk/s/Ml8xNTA4NjQyNzJf/Experience_Theater_Patent.pdf" TargetMode="External"/><Relationship Id="rId4" Type="http://schemas.openxmlformats.org/officeDocument/2006/relationships/hyperlink" Target="https://od.lk/s/Ml8xNTA4NjQyNzVf/TelesphereMask.pd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a:p>
        </p:txBody>
      </p:sp>
      <p:sp>
        <p:nvSpPr>
          <p:cNvPr id="4" name="Slide Number Placeholder 3"/>
          <p:cNvSpPr>
            <a:spLocks noGrp="1"/>
          </p:cNvSpPr>
          <p:nvPr>
            <p:ph type="sldNum" sz="quarter" idx="10"/>
          </p:nvPr>
        </p:nvSpPr>
        <p:spPr/>
        <p:txBody>
          <a:bodyPr/>
          <a:lstStyle/>
          <a:p>
            <a:fld id="{812ECD43-08E5-4945-BC4F-4857758E978F}" type="slidenum">
              <a:rPr lang="nl-NL" smtClean="0"/>
              <a:t>1</a:t>
            </a:fld>
            <a:endParaRPr lang="nl-NL"/>
          </a:p>
        </p:txBody>
      </p:sp>
    </p:spTree>
    <p:extLst>
      <p:ext uri="{BB962C8B-B14F-4D97-AF65-F5344CB8AC3E}">
        <p14:creationId xmlns:p14="http://schemas.microsoft.com/office/powerpoint/2010/main" val="927834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10</a:t>
            </a:fld>
            <a:endParaRPr lang="nl-NL"/>
          </a:p>
        </p:txBody>
      </p:sp>
    </p:spTree>
    <p:extLst>
      <p:ext uri="{BB962C8B-B14F-4D97-AF65-F5344CB8AC3E}">
        <p14:creationId xmlns:p14="http://schemas.microsoft.com/office/powerpoint/2010/main" val="2187393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11</a:t>
            </a:fld>
            <a:endParaRPr lang="nl-NL"/>
          </a:p>
        </p:txBody>
      </p:sp>
    </p:spTree>
    <p:extLst>
      <p:ext uri="{BB962C8B-B14F-4D97-AF65-F5344CB8AC3E}">
        <p14:creationId xmlns:p14="http://schemas.microsoft.com/office/powerpoint/2010/main" val="52068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12</a:t>
            </a:fld>
            <a:endParaRPr lang="nl-NL"/>
          </a:p>
        </p:txBody>
      </p:sp>
    </p:spTree>
    <p:extLst>
      <p:ext uri="{BB962C8B-B14F-4D97-AF65-F5344CB8AC3E}">
        <p14:creationId xmlns:p14="http://schemas.microsoft.com/office/powerpoint/2010/main" val="165741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13</a:t>
            </a:fld>
            <a:endParaRPr lang="nl-NL"/>
          </a:p>
        </p:txBody>
      </p:sp>
    </p:spTree>
    <p:extLst>
      <p:ext uri="{BB962C8B-B14F-4D97-AF65-F5344CB8AC3E}">
        <p14:creationId xmlns:p14="http://schemas.microsoft.com/office/powerpoint/2010/main" val="3966176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BD39480-DD38-4E2D-8C2A-6BAEA26EDD1E}" type="slidenum">
              <a:rPr lang="en-GB" altLang="en-US" smtClean="0"/>
              <a:pPr/>
              <a:t>14</a:t>
            </a:fld>
            <a:endParaRPr lang="en-GB" altLang="en-US"/>
          </a:p>
        </p:txBody>
      </p:sp>
      <p:sp>
        <p:nvSpPr>
          <p:cNvPr id="5529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a:p>
        </p:txBody>
      </p:sp>
      <p:sp>
        <p:nvSpPr>
          <p:cNvPr id="55300" name="Text Box 2"/>
          <p:cNvSpPr>
            <a:spLocks noGrp="1" noChangeArrowheads="1"/>
          </p:cNvSpPr>
          <p:nvPr>
            <p:ph type="body"/>
          </p:nvPr>
        </p:nvSpPr>
        <p:spPr bwMode="auto">
          <a:xfrm>
            <a:off x="914400" y="4343400"/>
            <a:ext cx="50276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de-DE" altLang="en-US" dirty="0" err="1"/>
              <a:t>Kinetic</a:t>
            </a:r>
            <a:r>
              <a:rPr lang="de-DE" altLang="en-US" dirty="0"/>
              <a:t> </a:t>
            </a:r>
            <a:r>
              <a:rPr lang="de-DE" altLang="en-US" dirty="0" err="1"/>
              <a:t>interactive</a:t>
            </a:r>
            <a:r>
              <a:rPr lang="de-DE" altLang="en-US" dirty="0"/>
              <a:t> </a:t>
            </a:r>
            <a:r>
              <a:rPr lang="de-DE" altLang="en-US" dirty="0" err="1"/>
              <a:t>sculpture</a:t>
            </a:r>
            <a:endParaRPr lang="de-DE" altLang="en-US" dirty="0"/>
          </a:p>
          <a:p>
            <a:endParaRPr lang="de-DE" altLang="en-US" dirty="0"/>
          </a:p>
          <a:p>
            <a:pPr>
              <a:spcBef>
                <a:spcPct val="0"/>
              </a:spcBef>
              <a:buFontTx/>
              <a:buNone/>
            </a:pPr>
            <a:r>
              <a:rPr lang="en-US" altLang="en-US" sz="1200" dirty="0">
                <a:latin typeface="Tahoma" panose="020B0604030504040204" pitchFamily="34" charset="0"/>
                <a:cs typeface="Tahoma" panose="020B0604030504040204" pitchFamily="34" charset="0"/>
              </a:rPr>
              <a:t>Left: Davis: Experiment 1975, p.195. Photo: Eric Sutherland.</a:t>
            </a:r>
          </a:p>
          <a:p>
            <a:pPr>
              <a:spcBef>
                <a:spcPct val="0"/>
              </a:spcBef>
              <a:buFontTx/>
              <a:buNone/>
            </a:pPr>
            <a:r>
              <a:rPr lang="en-US" altLang="en-US" sz="1200" dirty="0">
                <a:latin typeface="Tahoma" panose="020B0604030504040204" pitchFamily="34" charset="0"/>
                <a:cs typeface="Tahoma" panose="020B0604030504040204" pitchFamily="34" charset="0"/>
              </a:rPr>
              <a:t>Right: Image source: URL: http://</a:t>
            </a:r>
            <a:r>
              <a:rPr lang="en-US" altLang="en-US" sz="1200" dirty="0" err="1">
                <a:latin typeface="Tahoma" panose="020B0604030504040204" pitchFamily="34" charset="0"/>
                <a:cs typeface="Tahoma" panose="020B0604030504040204" pitchFamily="34" charset="0"/>
              </a:rPr>
              <a:t>blogs.walkerart.org</a:t>
            </a:r>
            <a:r>
              <a:rPr lang="en-US" altLang="en-US" sz="1200" dirty="0">
                <a:latin typeface="Tahoma" panose="020B0604030504040204" pitchFamily="34" charset="0"/>
                <a:cs typeface="Tahoma" panose="020B0604030504040204" pitchFamily="34" charset="0"/>
              </a:rPr>
              <a:t>/</a:t>
            </a:r>
            <a:r>
              <a:rPr lang="en-US" altLang="en-US" sz="1200" dirty="0" err="1">
                <a:latin typeface="Tahoma" panose="020B0604030504040204" pitchFamily="34" charset="0"/>
                <a:cs typeface="Tahoma" panose="020B0604030504040204" pitchFamily="34" charset="0"/>
              </a:rPr>
              <a:t>visualarts</a:t>
            </a:r>
            <a:r>
              <a:rPr lang="en-US" altLang="en-US" sz="1200" dirty="0">
                <a:latin typeface="Tahoma" panose="020B0604030504040204" pitchFamily="34" charset="0"/>
                <a:cs typeface="Tahoma" panose="020B0604030504040204" pitchFamily="34" charset="0"/>
              </a:rPr>
              <a:t>/files/2011/12/ex1971wns_ins_027.jpg</a:t>
            </a:r>
          </a:p>
          <a:p>
            <a:r>
              <a:rPr lang="en-GB" dirty="0">
                <a:hlinkClick r:id="rId3"/>
              </a:rPr>
              <a:t>https://www.dataisnature.com/?p=2021</a:t>
            </a:r>
            <a:endParaRPr lang="en-GB" dirty="0"/>
          </a:p>
          <a:p>
            <a:endParaRPr lang="en-GB" altLang="en-US" dirty="0"/>
          </a:p>
          <a:p>
            <a:r>
              <a:rPr lang="en-GB" dirty="0">
                <a:hlinkClick r:id="rId4"/>
              </a:rPr>
              <a:t>http://iasl.uni-muenchen.de/links/GCA-II.3e.html#Seawright</a:t>
            </a:r>
            <a:endParaRPr lang="en-GB" dirty="0"/>
          </a:p>
          <a:p>
            <a:endParaRPr lang="en-GB" altLang="en-US" dirty="0"/>
          </a:p>
          <a:p>
            <a:r>
              <a:rPr lang="en-GB" sz="1200" b="0" i="0" kern="1200" dirty="0">
                <a:solidFill>
                  <a:schemeClr val="tx1"/>
                </a:solidFill>
                <a:effectLst/>
                <a:latin typeface="+mn-lt"/>
                <a:ea typeface="+mn-ea"/>
                <a:cs typeface="+mn-cs"/>
              </a:rPr>
              <a:t>In 1971 Seawright´s "Network III" was installed at the Walker Art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in Minneapolis. If visitors walked on pressure-sensitive elements then they produced patterns on a grid of overhead lights placed directly above the sensors. "6 x 6 arrays of pressure-sensitive mats, normally used to control the opening of automatic doors" were hidden under " a 20´ x 20´ [6,09 x 6,09 m] square of industrial carpeting". On the ceiling 400 lamps were mounted "at the intersections" of "a grid of web-belting" "at an 11´´ [28 cm] interval".</a:t>
            </a:r>
          </a:p>
          <a:p>
            <a:r>
              <a:rPr lang="en-GB" sz="1200" b="0" i="0" kern="1200" dirty="0">
                <a:solidFill>
                  <a:schemeClr val="tx1"/>
                </a:solidFill>
                <a:effectLst/>
                <a:latin typeface="+mn-lt"/>
                <a:ea typeface="+mn-ea"/>
                <a:cs typeface="+mn-cs"/>
              </a:rPr>
              <a:t>The input of the floor sensors was prepared by a minicomputer </a:t>
            </a:r>
            <a:r>
              <a:rPr lang="en-GB" sz="1200" b="0" i="0" u="none" strike="noStrike" kern="1200" dirty="0">
                <a:solidFill>
                  <a:schemeClr val="tx1"/>
                </a:solidFill>
                <a:effectLst/>
                <a:latin typeface="+mn-lt"/>
                <a:ea typeface="+mn-ea"/>
                <a:cs typeface="+mn-cs"/>
                <a:hlinkClick r:id="rId5"/>
              </a:rPr>
              <a:t>PDP 8-L</a:t>
            </a:r>
            <a:r>
              <a:rPr lang="en-GB" sz="1200" b="0" i="0" kern="1200" dirty="0">
                <a:solidFill>
                  <a:schemeClr val="tx1"/>
                </a:solidFill>
                <a:effectLst/>
                <a:latin typeface="+mn-lt"/>
                <a:ea typeface="+mn-ea"/>
                <a:cs typeface="+mn-cs"/>
              </a:rPr>
              <a:t>. It executed programmed algorithms structuring the lights to build patterns. The computer, hidden under a white box, could control each light.</a:t>
            </a:r>
          </a:p>
          <a:p>
            <a:r>
              <a:rPr lang="en-GB" sz="1200" b="0" i="0" kern="1200" dirty="0">
                <a:solidFill>
                  <a:schemeClr val="tx1"/>
                </a:solidFill>
                <a:effectLst/>
                <a:latin typeface="+mn-lt"/>
                <a:ea typeface="+mn-ea"/>
                <a:cs typeface="+mn-cs"/>
              </a:rPr>
              <a:t>To the moves of one or two visitors the program reacted with light patterns. Seawright programmed in the "PDP 8 assembly language" "a circle about two feet [60,96 cm] diameter" with a "blinking circle" as its variant. "A cross or plus sign" could appear as "rotating", too. Furthermore a certain sensor´s input caused "a solid square box" as an output.</a:t>
            </a:r>
          </a:p>
          <a:p>
            <a:r>
              <a:rPr lang="en-GB" sz="1200" b="0" i="0" kern="1200" dirty="0">
                <a:solidFill>
                  <a:schemeClr val="tx1"/>
                </a:solidFill>
                <a:effectLst/>
                <a:latin typeface="+mn-lt"/>
                <a:ea typeface="+mn-ea"/>
                <a:cs typeface="+mn-cs"/>
              </a:rPr>
              <a:t>If three or more visitors entered the carpet, then the program shut down with "a spectacular </a:t>
            </a:r>
            <a:r>
              <a:rPr lang="en-GB" sz="1200" b="0" i="0" kern="1200" dirty="0" err="1">
                <a:solidFill>
                  <a:schemeClr val="tx1"/>
                </a:solidFill>
                <a:effectLst/>
                <a:latin typeface="+mn-lt"/>
                <a:ea typeface="+mn-ea"/>
                <a:cs typeface="+mn-cs"/>
              </a:rPr>
              <a:t>blowup</a:t>
            </a:r>
            <a:r>
              <a:rPr lang="en-GB" sz="1200" b="0" i="0" kern="1200" dirty="0">
                <a:solidFill>
                  <a:schemeClr val="tx1"/>
                </a:solidFill>
                <a:effectLst/>
                <a:latin typeface="+mn-lt"/>
                <a:ea typeface="+mn-ea"/>
                <a:cs typeface="+mn-cs"/>
              </a:rPr>
              <a:t>". The "processing speed and memory capacity" of the minicomputer were insufficient for algorithms enabling the system to react with light patterns to more than two persons. The program identified the persons on the sensors as "target 1" or "target 2" and assigned to them different "overhead patterns". If both visitors moved to "adjacent" sensors then the "overhead patterns" for "target 1" and "target 2" "would superimpose, but when either one moved to a new location their identities (the coordination visitor – target) would sometimes be exchanged." </a:t>
            </a:r>
            <a:r>
              <a:rPr lang="en-GB" sz="1200" b="0" i="0" u="none" strike="noStrike" kern="1200" dirty="0">
                <a:solidFill>
                  <a:schemeClr val="tx1"/>
                </a:solidFill>
                <a:effectLst/>
                <a:latin typeface="+mn-lt"/>
                <a:ea typeface="+mn-ea"/>
                <a:cs typeface="+mn-cs"/>
                <a:hlinkClick r:id="rId6"/>
              </a:rPr>
              <a:t>43</a:t>
            </a:r>
            <a:endParaRPr lang="en-GB" sz="1200" b="0" i="0" kern="1200" dirty="0">
              <a:solidFill>
                <a:schemeClr val="tx1"/>
              </a:solidFill>
              <a:effectLst/>
              <a:latin typeface="+mn-lt"/>
              <a:ea typeface="+mn-ea"/>
              <a:cs typeface="+mn-cs"/>
            </a:endParaRPr>
          </a:p>
          <a:p>
            <a:endParaRPr lang="de-DE" altLang="en-US" dirty="0"/>
          </a:p>
        </p:txBody>
      </p:sp>
    </p:spTree>
    <p:extLst>
      <p:ext uri="{BB962C8B-B14F-4D97-AF65-F5344CB8AC3E}">
        <p14:creationId xmlns:p14="http://schemas.microsoft.com/office/powerpoint/2010/main" val="1540095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https://www.random-international.com/rain-room-2012</a:t>
            </a:r>
            <a:endParaRPr lang="en-GB" dirty="0"/>
          </a:p>
          <a:p>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15</a:t>
            </a:fld>
            <a:endParaRPr lang="nl-NL"/>
          </a:p>
        </p:txBody>
      </p:sp>
    </p:spTree>
    <p:extLst>
      <p:ext uri="{BB962C8B-B14F-4D97-AF65-F5344CB8AC3E}">
        <p14:creationId xmlns:p14="http://schemas.microsoft.com/office/powerpoint/2010/main" val="1058018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https://time.graphics/line/22340</a:t>
            </a:r>
            <a:endParaRPr lang="en-GB" dirty="0"/>
          </a:p>
          <a:p>
            <a:endParaRPr lang="en-GB" dirty="0"/>
          </a:p>
          <a:p>
            <a:r>
              <a:rPr lang="en-GB" sz="1200" b="0" i="0" kern="1200" dirty="0" err="1">
                <a:solidFill>
                  <a:schemeClr val="tx1"/>
                </a:solidFill>
                <a:effectLst/>
                <a:latin typeface="+mn-lt"/>
                <a:ea typeface="+mn-ea"/>
                <a:cs typeface="+mn-cs"/>
              </a:rPr>
              <a:t>rAndom</a:t>
            </a:r>
            <a:r>
              <a:rPr lang="en-GB" sz="1200" b="0" i="0" kern="1200" dirty="0">
                <a:solidFill>
                  <a:schemeClr val="tx1"/>
                </a:solidFill>
                <a:effectLst/>
                <a:latin typeface="+mn-lt"/>
                <a:ea typeface="+mn-ea"/>
                <a:cs typeface="+mn-cs"/>
              </a:rPr>
              <a:t> International, Rain Room</a:t>
            </a:r>
          </a:p>
          <a:p>
            <a:r>
              <a:rPr lang="en-GB" sz="1200" b="0" i="0" kern="1200" dirty="0">
                <a:solidFill>
                  <a:schemeClr val="tx1"/>
                </a:solidFill>
                <a:effectLst/>
                <a:latin typeface="+mn-lt"/>
                <a:ea typeface="+mn-ea"/>
                <a:cs typeface="+mn-cs"/>
              </a:rPr>
              <a:t>A field of falling water that pauses wherever a human body is detected. Cameras installed around the room detect human movements and send instructions to the rain drops to continually move away from visitors. The water drips through a grid in the floor where it is treated before being sent back up to the ceiling to fall again.</a:t>
            </a:r>
          </a:p>
          <a:p>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16</a:t>
            </a:fld>
            <a:endParaRPr lang="nl-NL"/>
          </a:p>
        </p:txBody>
      </p:sp>
    </p:spTree>
    <p:extLst>
      <p:ext uri="{BB962C8B-B14F-4D97-AF65-F5344CB8AC3E}">
        <p14:creationId xmlns:p14="http://schemas.microsoft.com/office/powerpoint/2010/main" val="668625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17</a:t>
            </a:fld>
            <a:endParaRPr lang="nl-NL"/>
          </a:p>
        </p:txBody>
      </p:sp>
    </p:spTree>
    <p:extLst>
      <p:ext uri="{BB962C8B-B14F-4D97-AF65-F5344CB8AC3E}">
        <p14:creationId xmlns:p14="http://schemas.microsoft.com/office/powerpoint/2010/main" val="1091307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18</a:t>
            </a:fld>
            <a:endParaRPr lang="nl-NL"/>
          </a:p>
        </p:txBody>
      </p:sp>
    </p:spTree>
    <p:extLst>
      <p:ext uri="{BB962C8B-B14F-4D97-AF65-F5344CB8AC3E}">
        <p14:creationId xmlns:p14="http://schemas.microsoft.com/office/powerpoint/2010/main" val="3694575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19</a:t>
            </a:fld>
            <a:endParaRPr lang="nl-NL"/>
          </a:p>
        </p:txBody>
      </p:sp>
    </p:spTree>
    <p:extLst>
      <p:ext uri="{BB962C8B-B14F-4D97-AF65-F5344CB8AC3E}">
        <p14:creationId xmlns:p14="http://schemas.microsoft.com/office/powerpoint/2010/main" val="2771872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2</a:t>
            </a:fld>
            <a:endParaRPr lang="nl-NL"/>
          </a:p>
        </p:txBody>
      </p:sp>
    </p:spTree>
    <p:extLst>
      <p:ext uri="{BB962C8B-B14F-4D97-AF65-F5344CB8AC3E}">
        <p14:creationId xmlns:p14="http://schemas.microsoft.com/office/powerpoint/2010/main" val="3762742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a:defRPr/>
            </a:pPr>
            <a:r>
              <a:rPr lang="en-US" dirty="0" err="1"/>
              <a:t>Glowflow</a:t>
            </a:r>
            <a:r>
              <a:rPr lang="en-US" dirty="0"/>
              <a:t> – </a:t>
            </a:r>
            <a:r>
              <a:rPr lang="en-US" dirty="0" err="1"/>
              <a:t>fluorescerent</a:t>
            </a:r>
            <a:r>
              <a:rPr lang="en-US" dirty="0"/>
              <a:t> tubes etc.</a:t>
            </a:r>
          </a:p>
          <a:p>
            <a:pPr>
              <a:defRPr/>
            </a:pPr>
            <a:endParaRPr lang="en-US" dirty="0"/>
          </a:p>
          <a:p>
            <a:pPr>
              <a:defRPr/>
            </a:pPr>
            <a:r>
              <a:rPr lang="en-US" dirty="0"/>
              <a:t>darkened room in which glowing lines of light defined an illusory space (Figure 25.1). The display was accomplished by pumping phosphorescent particles through transparent tubes attached to the gallery walls. These tubes passed through opaque columns concealing lights which excited the phosphors. A pressure sensitive pad in front of each of the six columns enabled the computer to respond to footsteps by lighting different tubes or changing the sounds generated by a Moog synthesizer or the origin of these sounds. </a:t>
            </a:r>
          </a:p>
          <a:p>
            <a:pPr>
              <a:defRPr/>
            </a:pPr>
            <a:r>
              <a:rPr lang="en-US" dirty="0"/>
              <a:t>However, the artists’ attitude toward the capacity for response was ambivalent. They felt that it was important that the environment respond, but not that the audience be aware of it. Delays were introduced between the detection of a participant and the computer’s response so that the contemplative mood of the environment would not be destroyed by frantic attempts to elicit more responses.</a:t>
            </a:r>
          </a:p>
          <a:p>
            <a:pPr>
              <a:defRPr/>
            </a:pPr>
            <a:r>
              <a:rPr lang="en-US" dirty="0">
                <a:sym typeface="Wingdings" pitchFamily="2" charset="2"/>
              </a:rPr>
              <a:t> Computer needs to perceive; few participants for focus; sound and visual aesthetics secondary</a:t>
            </a:r>
            <a:endParaRPr lang="en-US" dirty="0"/>
          </a:p>
          <a:p>
            <a:pPr>
              <a:defRPr/>
            </a:pPr>
            <a:r>
              <a:rPr lang="en-GB" dirty="0">
                <a:sym typeface="Wingdings" panose="05000000000000000000" pitchFamily="2" charset="2"/>
              </a:rPr>
              <a:t> </a:t>
            </a:r>
            <a:r>
              <a:rPr lang="en-GB" dirty="0" err="1">
                <a:sym typeface="Wingdings" panose="05000000000000000000" pitchFamily="2" charset="2"/>
              </a:rPr>
              <a:t>Interactve</a:t>
            </a:r>
            <a:r>
              <a:rPr lang="en-GB" dirty="0">
                <a:sym typeface="Wingdings" panose="05000000000000000000" pitchFamily="2" charset="2"/>
              </a:rPr>
              <a:t> a potentially rich </a:t>
            </a:r>
            <a:r>
              <a:rPr lang="en-GB" dirty="0" err="1">
                <a:sym typeface="Wingdings" panose="05000000000000000000" pitchFamily="2" charset="2"/>
              </a:rPr>
              <a:t>composable</a:t>
            </a:r>
            <a:r>
              <a:rPr lang="en-GB" dirty="0">
                <a:sym typeface="Wingdings" panose="05000000000000000000" pitchFamily="2" charset="2"/>
              </a:rPr>
              <a:t> medium. The only aesthetic concern is the quality of the interaction!</a:t>
            </a:r>
            <a:endParaRPr lang="en-US" dirty="0"/>
          </a:p>
          <a:p>
            <a:pPr>
              <a:defRPr/>
            </a:pPr>
            <a:endParaRPr lang="en-US" dirty="0"/>
          </a:p>
          <a:p>
            <a:pPr>
              <a:defRPr/>
            </a:pPr>
            <a:r>
              <a:rPr lang="en-US" dirty="0" err="1"/>
              <a:t>Metaplay</a:t>
            </a:r>
            <a:endParaRPr lang="en-US" dirty="0"/>
          </a:p>
          <a:p>
            <a:pPr>
              <a:defRPr/>
            </a:pPr>
            <a:endParaRPr lang="en-US" dirty="0"/>
          </a:p>
          <a:p>
            <a:pPr>
              <a:defRPr/>
            </a:pPr>
            <a:r>
              <a:rPr lang="en-US" dirty="0"/>
              <a:t>METAPLAY’S focus reflected my reactions to GLOWFLOW. Interaction between the participants and the environment was emphasized; the computer was used to facilitate a unique real-time relationship between the artist and the participant. </a:t>
            </a:r>
          </a:p>
          <a:p>
            <a:pPr>
              <a:defRPr/>
            </a:pPr>
            <a:r>
              <a:rPr lang="en-US" dirty="0"/>
              <a:t>An 8′ by 10′rear-projection video screen dominated the gallery. The live video image of the viewer and a computer graphic image drawn by an artist, who was in another building 1 mile away, were superimposed on this screen. Both the viewer and the artist could respond to the resulting image. </a:t>
            </a:r>
          </a:p>
          <a:p>
            <a:pPr>
              <a:defRPr/>
            </a:pPr>
            <a:r>
              <a:rPr lang="en-US" dirty="0"/>
              <a:t>Image positioning, resizing, rotation, copying etc.</a:t>
            </a:r>
          </a:p>
          <a:p>
            <a:pPr>
              <a:defRPr/>
            </a:pPr>
            <a:r>
              <a:rPr lang="en-US" dirty="0"/>
              <a:t>Wizard of Oz the experience</a:t>
            </a:r>
          </a:p>
          <a:p>
            <a:pPr>
              <a:defRPr/>
            </a:pPr>
            <a:r>
              <a:rPr lang="en-US" dirty="0"/>
              <a:t>Resulted in unusual dialogue. Draw one picture transform it into the other. Play games like tic tac toe. Live Graffiti evolved. Draw around hand, move hand. Pleasure of discovery.</a:t>
            </a:r>
          </a:p>
          <a:p>
            <a:pPr>
              <a:defRPr/>
            </a:pPr>
            <a:endParaRPr lang="en-US" dirty="0"/>
          </a:p>
          <a:p>
            <a:pPr>
              <a:defRPr/>
            </a:pPr>
            <a:r>
              <a:rPr lang="en-US" dirty="0"/>
              <a:t>Psychic space</a:t>
            </a:r>
          </a:p>
          <a:p>
            <a:pPr>
              <a:defRPr/>
            </a:pPr>
            <a:endParaRPr lang="en-US" dirty="0"/>
          </a:p>
          <a:p>
            <a:pPr>
              <a:defRPr/>
            </a:pPr>
            <a:r>
              <a:rPr lang="en-US" dirty="0"/>
              <a:t>PSYCHIC SPACE was both an instrument for musical expression and a richly composed, interactive, visual experience. Participants could become involved in a </a:t>
            </a:r>
            <a:r>
              <a:rPr lang="en-US" dirty="0" err="1"/>
              <a:t>softshoe</a:t>
            </a:r>
            <a:r>
              <a:rPr lang="en-US" dirty="0"/>
              <a:t> duet with the environment, or they could attempt to match with the computer by walking an unpredictable maze. 16-24 grid of sensing tiles.</a:t>
            </a:r>
          </a:p>
          <a:p>
            <a:pPr>
              <a:defRPr/>
            </a:pPr>
            <a:endParaRPr lang="en-GB" dirty="0"/>
          </a:p>
          <a:p>
            <a:pPr>
              <a:defRPr/>
            </a:pPr>
            <a:r>
              <a:rPr lang="en-GB" dirty="0"/>
              <a:t>Keyboard sometimes abruptly rotated. </a:t>
            </a:r>
            <a:endParaRPr lang="en-US" dirty="0"/>
          </a:p>
          <a:p>
            <a:pPr>
              <a:defRPr/>
            </a:pPr>
            <a:endParaRPr lang="en-US" dirty="0"/>
          </a:p>
          <a:p>
            <a:pPr>
              <a:defRPr/>
            </a:pPr>
            <a:r>
              <a:rPr lang="en-US" dirty="0"/>
              <a:t>After a longer period of time an additional feature came into play. If the computer discovered that a person’s behavior was characterized by a short series of steps punctuated by relatively long pauses, it would use the pause to establish a new kind of relationship. The sequence of steps was responded to with a series of notes as before; however, during the pause the computer would repeat these notes again. If the person remained still during the pause, the computer assumed that the relationship was understood. The next sequence of steps was echoed at a noticeably higher pitch. Subsequent sequences were repeated several times with variations each time. This interaction was experimental and extremely difficult to introduce clearly with feedback alone, i.e., without explicit instructions.</a:t>
            </a:r>
          </a:p>
          <a:p>
            <a:pPr>
              <a:defRPr/>
            </a:pPr>
            <a:endParaRPr lang="en-GB" dirty="0"/>
          </a:p>
          <a:p>
            <a:pPr>
              <a:defRPr/>
            </a:pPr>
            <a:r>
              <a:rPr lang="en-GB" dirty="0"/>
              <a:t>Guitar duel from movie deliverance</a:t>
            </a:r>
          </a:p>
          <a:p>
            <a:pPr>
              <a:defRPr/>
            </a:pPr>
            <a:endParaRPr lang="en-GB" dirty="0"/>
          </a:p>
          <a:p>
            <a:pPr>
              <a:defRPr/>
            </a:pPr>
            <a:r>
              <a:rPr lang="en-GB" dirty="0">
                <a:sym typeface="Wingdings" panose="05000000000000000000" pitchFamily="2" charset="2"/>
              </a:rPr>
              <a:t> Immersive training</a:t>
            </a:r>
            <a:endParaRPr lang="en-GB" dirty="0"/>
          </a:p>
          <a:p>
            <a:pPr>
              <a:defRPr/>
            </a:pPr>
            <a:endParaRPr lang="en-US" dirty="0"/>
          </a:p>
          <a:p>
            <a:pPr>
              <a:defRPr/>
            </a:pPr>
            <a:r>
              <a:rPr lang="en-US" dirty="0"/>
              <a:t>Maze</a:t>
            </a:r>
          </a:p>
          <a:p>
            <a:pPr>
              <a:defRPr/>
            </a:pPr>
            <a:endParaRPr lang="en-US" dirty="0"/>
          </a:p>
          <a:p>
            <a:pPr>
              <a:defRPr/>
            </a:pPr>
            <a:r>
              <a:rPr lang="en-US" dirty="0"/>
              <a:t>The maze program focused on the interaction between one individual and the environment. The participant was lured into attempting to navigate a projected maze. The intrigue derived from the maze’s responses, a carefully composed sequence of relations designed to constitute a unique and coherent experience. </a:t>
            </a:r>
          </a:p>
          <a:p>
            <a:pPr>
              <a:defRPr/>
            </a:pPr>
            <a:endParaRPr lang="en-GB" dirty="0"/>
          </a:p>
          <a:p>
            <a:pPr>
              <a:defRPr/>
            </a:pPr>
            <a:r>
              <a:rPr lang="en-GB" dirty="0"/>
              <a:t>If participant cheated, stretch the line, move the line, move the whole maze</a:t>
            </a:r>
          </a:p>
          <a:p>
            <a:pPr>
              <a:defRPr/>
            </a:pPr>
            <a:r>
              <a:rPr lang="en-GB" dirty="0"/>
              <a:t>When you get closer to the goal, change the maze. Target could never be reached.</a:t>
            </a:r>
          </a:p>
          <a:p>
            <a:pPr>
              <a:defRPr/>
            </a:pPr>
            <a:endParaRPr lang="en-GB" dirty="0"/>
          </a:p>
          <a:p>
            <a:pPr>
              <a:defRPr/>
            </a:pPr>
            <a:r>
              <a:rPr lang="en-GB" dirty="0">
                <a:sym typeface="Wingdings" panose="05000000000000000000" pitchFamily="2" charset="2"/>
              </a:rPr>
              <a:t>[ Interaction is not just about working together nicely, it can also be about frustration. Full range of emotions].</a:t>
            </a:r>
            <a:endParaRPr lang="en-GB" dirty="0"/>
          </a:p>
          <a:p>
            <a:pPr>
              <a:defRPr/>
            </a:pPr>
            <a:endParaRPr lang="en-US" dirty="0"/>
          </a:p>
          <a:p>
            <a:pPr>
              <a:defRPr/>
            </a:pPr>
            <a:r>
              <a:rPr lang="en-US" dirty="0" err="1"/>
              <a:t>Videoplace</a:t>
            </a:r>
            <a:endParaRPr lang="en-US" dirty="0"/>
          </a:p>
          <a:p>
            <a:pPr>
              <a:defRPr/>
            </a:pPr>
            <a:endParaRPr lang="en-US" dirty="0"/>
          </a:p>
          <a:p>
            <a:pPr>
              <a:defRPr/>
            </a:pPr>
            <a:r>
              <a:rPr lang="en-US" dirty="0"/>
              <a:t>VIDEOPLACE is a conceptual environment with no physical existence. It unites people in separate locations in a common visual experience, allowing them to interact in unexpected ways through the video medium. The term VIDEOPLACE is based on the premise that the act of communication creates a place that consists of all the information that the participants share at that moment. </a:t>
            </a:r>
          </a:p>
          <a:p>
            <a:pPr>
              <a:defRPr/>
            </a:pPr>
            <a:endParaRPr lang="en-GB" dirty="0"/>
          </a:p>
          <a:p>
            <a:pPr>
              <a:defRPr/>
            </a:pPr>
            <a:r>
              <a:rPr lang="en-GB" dirty="0"/>
              <a:t>No sound on purpose. We around limitations – you cannot talk, touch etc. New </a:t>
            </a:r>
            <a:r>
              <a:rPr lang="en-GB" dirty="0" err="1"/>
              <a:t>behaviors</a:t>
            </a:r>
            <a:r>
              <a:rPr lang="en-GB" dirty="0"/>
              <a:t> and interactions develop. </a:t>
            </a:r>
          </a:p>
          <a:p>
            <a:pPr>
              <a:defRPr/>
            </a:pPr>
            <a:endParaRPr lang="en-GB" dirty="0"/>
          </a:p>
          <a:p>
            <a:pPr>
              <a:defRPr/>
            </a:pPr>
            <a:r>
              <a:rPr lang="en-GB" dirty="0"/>
              <a:t>Mediate reality. Graphics such as organisms, objects. Resize, </a:t>
            </a:r>
            <a:r>
              <a:rPr lang="en-GB" dirty="0" err="1"/>
              <a:t>recolor</a:t>
            </a:r>
            <a:r>
              <a:rPr lang="en-GB" dirty="0"/>
              <a:t>, reposition, rotate. New laws of cause and effect. Bodies that touch result into sounds.</a:t>
            </a:r>
          </a:p>
          <a:p>
            <a:pPr>
              <a:defRPr/>
            </a:pPr>
            <a:endParaRPr lang="en-GB" dirty="0"/>
          </a:p>
          <a:p>
            <a:pPr>
              <a:defRPr/>
            </a:pPr>
            <a:r>
              <a:rPr lang="en-GB" dirty="0">
                <a:sym typeface="Wingdings" panose="05000000000000000000" pitchFamily="2" charset="2"/>
              </a:rPr>
              <a:t> [no more drawing artist]</a:t>
            </a:r>
            <a:endParaRPr lang="en-GB" dirty="0"/>
          </a:p>
          <a:p>
            <a:pPr>
              <a:defRPr/>
            </a:pPr>
            <a:endParaRPr lang="en-US" dirty="0"/>
          </a:p>
          <a:p>
            <a:pPr>
              <a:defRPr/>
            </a:pPr>
            <a:r>
              <a:rPr lang="en-US" dirty="0"/>
              <a:t>http://jtnimoy.net/itp/newmediahistory/videoplace/</a:t>
            </a:r>
          </a:p>
          <a:p>
            <a:pPr>
              <a:defRPr/>
            </a:pPr>
            <a:endParaRPr lang="en-US" dirty="0"/>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41DE8-58DB-4A53-9AD1-14FD631EC510}" type="slidenum">
              <a:rPr lang="en-US" altLang="en-US" smtClean="0">
                <a:latin typeface="Arial" panose="020B0604020202020204" pitchFamily="34" charset="0"/>
              </a:rPr>
              <a:pPr>
                <a:spcBef>
                  <a:spcPct val="0"/>
                </a:spcBef>
              </a:pPr>
              <a:t>20</a:t>
            </a:fld>
            <a:endParaRPr lang="en-US" altLang="en-US">
              <a:latin typeface="Arial" panose="020B0604020202020204" pitchFamily="34" charset="0"/>
            </a:endParaRPr>
          </a:p>
        </p:txBody>
      </p:sp>
    </p:spTree>
    <p:extLst>
      <p:ext uri="{BB962C8B-B14F-4D97-AF65-F5344CB8AC3E}">
        <p14:creationId xmlns:p14="http://schemas.microsoft.com/office/powerpoint/2010/main" val="3613697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err="1"/>
              <a:t>Glowflow</a:t>
            </a:r>
            <a:r>
              <a:rPr lang="en-US" dirty="0"/>
              <a:t> – </a:t>
            </a:r>
            <a:r>
              <a:rPr lang="en-US" dirty="0" err="1"/>
              <a:t>fluorescerent</a:t>
            </a:r>
            <a:r>
              <a:rPr lang="en-US" dirty="0"/>
              <a:t> tubes etc.</a:t>
            </a:r>
          </a:p>
          <a:p>
            <a:pPr>
              <a:defRPr/>
            </a:pPr>
            <a:endParaRPr lang="en-US" dirty="0"/>
          </a:p>
          <a:p>
            <a:pPr>
              <a:defRPr/>
            </a:pPr>
            <a:r>
              <a:rPr lang="en-US" dirty="0"/>
              <a:t>darkened room in which glowing lines of light defined an illusory space (Figure 25.1). The display was accomplished by pumping phosphorescent particles through transparent tubes attached to the gallery walls. These tubes passed through opaque columns concealing lights which excited the phosphors. A pressure sensitive pad in front of each of the six columns enabled the computer to respond to footsteps by lighting different tubes or changing the sounds generated by a Moog synthesizer or the origin of these sounds. </a:t>
            </a:r>
          </a:p>
          <a:p>
            <a:pPr>
              <a:defRPr/>
            </a:pPr>
            <a:r>
              <a:rPr lang="en-US" dirty="0"/>
              <a:t>However, the artists’ attitude toward the capacity for response was ambivalent. They felt that it was important that the environment respond, but not that the audience be aware of it. Delays were introduced between the detection of a participant and the computer’s response so that the contemplative mood of the environment would not be destroyed by frantic attempts to elicit more responses.</a:t>
            </a:r>
          </a:p>
          <a:p>
            <a:pPr>
              <a:defRPr/>
            </a:pPr>
            <a:r>
              <a:rPr lang="en-US" dirty="0">
                <a:sym typeface="Wingdings" pitchFamily="2" charset="2"/>
              </a:rPr>
              <a:t> Computer needs to perceive; few participants for focus; sound and visual aesthetics secondary</a:t>
            </a:r>
            <a:endParaRPr lang="en-US" dirty="0"/>
          </a:p>
          <a:p>
            <a:pPr>
              <a:defRPr/>
            </a:pPr>
            <a:r>
              <a:rPr lang="en-GB" dirty="0">
                <a:sym typeface="Wingdings" panose="05000000000000000000" pitchFamily="2" charset="2"/>
              </a:rPr>
              <a:t> </a:t>
            </a:r>
            <a:r>
              <a:rPr lang="en-GB" dirty="0" err="1">
                <a:sym typeface="Wingdings" panose="05000000000000000000" pitchFamily="2" charset="2"/>
              </a:rPr>
              <a:t>Interactve</a:t>
            </a:r>
            <a:r>
              <a:rPr lang="en-GB" dirty="0">
                <a:sym typeface="Wingdings" panose="05000000000000000000" pitchFamily="2" charset="2"/>
              </a:rPr>
              <a:t> a potentially rich composable medium. The only aesthetic concern is the quality of the interaction!</a:t>
            </a: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41DE8-58DB-4A53-9AD1-14FD631EC510}"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Tree>
    <p:extLst>
      <p:ext uri="{BB962C8B-B14F-4D97-AF65-F5344CB8AC3E}">
        <p14:creationId xmlns:p14="http://schemas.microsoft.com/office/powerpoint/2010/main" val="3993725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Metaplay</a:t>
            </a:r>
          </a:p>
          <a:p>
            <a:pPr>
              <a:defRPr/>
            </a:pPr>
            <a:endParaRPr lang="en-US" dirty="0"/>
          </a:p>
          <a:p>
            <a:pPr>
              <a:defRPr/>
            </a:pPr>
            <a:r>
              <a:rPr lang="en-US" dirty="0"/>
              <a:t>METAPLAY’S focus reflected my reactions to GLOWFLOW. Interaction between the participants and the environment was emphasized; the computer was used to facilitate a unique real-time relationship between the artist and the participant. </a:t>
            </a:r>
          </a:p>
          <a:p>
            <a:pPr>
              <a:defRPr/>
            </a:pPr>
            <a:r>
              <a:rPr lang="en-US" dirty="0"/>
              <a:t>An 8′ by 10′rear-projection video screen dominated the gallery. The live video image of the viewer and a computer graphic image drawn by an artist, who was in another building 1 mile away, were superimposed on this screen. Both the viewer and the artist could respond to the resulting image. </a:t>
            </a:r>
          </a:p>
          <a:p>
            <a:pPr>
              <a:defRPr/>
            </a:pPr>
            <a:r>
              <a:rPr lang="en-US" dirty="0"/>
              <a:t>Image positioning, resizing, rotation, copying etc.</a:t>
            </a:r>
          </a:p>
          <a:p>
            <a:pPr>
              <a:defRPr/>
            </a:pPr>
            <a:r>
              <a:rPr lang="en-US" dirty="0"/>
              <a:t>Wizard of Oz the experience</a:t>
            </a:r>
          </a:p>
          <a:p>
            <a:pPr>
              <a:defRPr/>
            </a:pPr>
            <a:r>
              <a:rPr lang="en-US" dirty="0"/>
              <a:t>Resulted in unusual dialogue. Draw one picture transform it into the other. Play games like tic tac toe. Live Graffiti evolved. Draw around hand, move hand. Pleasure of discovery.</a:t>
            </a:r>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41DE8-58DB-4A53-9AD1-14FD631EC510}"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Tree>
    <p:extLst>
      <p:ext uri="{BB962C8B-B14F-4D97-AF65-F5344CB8AC3E}">
        <p14:creationId xmlns:p14="http://schemas.microsoft.com/office/powerpoint/2010/main" val="1694355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a:defRPr/>
            </a:pPr>
            <a:r>
              <a:rPr lang="en-US" dirty="0"/>
              <a:t>Psychic space</a:t>
            </a:r>
          </a:p>
          <a:p>
            <a:pPr>
              <a:defRPr/>
            </a:pPr>
            <a:endParaRPr lang="en-US" dirty="0"/>
          </a:p>
          <a:p>
            <a:pPr>
              <a:defRPr/>
            </a:pPr>
            <a:r>
              <a:rPr lang="en-US" dirty="0"/>
              <a:t>PSYCHIC SPACE was both an instrument for musical expression and a richly composed, interactive, visual experience. Participants could become involved in a </a:t>
            </a:r>
            <a:r>
              <a:rPr lang="en-US" dirty="0" err="1"/>
              <a:t>softshoe</a:t>
            </a:r>
            <a:r>
              <a:rPr lang="en-US" dirty="0"/>
              <a:t> duet with the environment, or they could attempt to match with the computer by walking an unpredictable maze. 16-24 grid of sensing tiles.</a:t>
            </a:r>
          </a:p>
          <a:p>
            <a:pPr>
              <a:defRPr/>
            </a:pPr>
            <a:endParaRPr lang="en-GB" dirty="0"/>
          </a:p>
          <a:p>
            <a:pPr>
              <a:defRPr/>
            </a:pPr>
            <a:r>
              <a:rPr lang="en-GB" dirty="0"/>
              <a:t>Keyboard sometimes abruptly rotated. </a:t>
            </a:r>
            <a:endParaRPr lang="en-US" dirty="0"/>
          </a:p>
          <a:p>
            <a:pPr>
              <a:defRPr/>
            </a:pPr>
            <a:endParaRPr lang="en-US" dirty="0"/>
          </a:p>
          <a:p>
            <a:pPr>
              <a:defRPr/>
            </a:pPr>
            <a:r>
              <a:rPr lang="en-US" dirty="0"/>
              <a:t>After a longer period of time an additional feature came into play. If the computer discovered that a person’s behavior was characterized by a short series of steps punctuated by relatively long pauses, it would use the pause to establish a new kind of relationship. The sequence of steps was responded to with a series of notes as before; however, during the pause the computer would repeat these notes again. If the person remained still during the pause, the computer assumed that the relationship was understood. The next sequence of steps was echoed at a noticeably higher pitch. Subsequent sequences were repeated several times with variations each time. This interaction was experimental and extremely difficult to introduce clearly with feedback alone, i.e., without explicit instructions.</a:t>
            </a:r>
          </a:p>
          <a:p>
            <a:pPr>
              <a:defRPr/>
            </a:pPr>
            <a:endParaRPr lang="en-GB" dirty="0"/>
          </a:p>
          <a:p>
            <a:pPr>
              <a:defRPr/>
            </a:pPr>
            <a:r>
              <a:rPr lang="en-GB" dirty="0"/>
              <a:t>Guitar duel from movie deliverance</a:t>
            </a:r>
          </a:p>
          <a:p>
            <a:pPr>
              <a:defRPr/>
            </a:pPr>
            <a:endParaRPr lang="en-GB" dirty="0"/>
          </a:p>
          <a:p>
            <a:pPr>
              <a:defRPr/>
            </a:pPr>
            <a:r>
              <a:rPr lang="en-GB" dirty="0">
                <a:sym typeface="Wingdings" panose="05000000000000000000" pitchFamily="2" charset="2"/>
              </a:rPr>
              <a:t> Immersive training</a:t>
            </a:r>
            <a:endParaRPr lang="en-GB" dirty="0"/>
          </a:p>
          <a:p>
            <a:pPr>
              <a:defRPr/>
            </a:pPr>
            <a:endParaRPr lang="en-US" dirty="0"/>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41DE8-58DB-4A53-9AD1-14FD631EC510}"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Tree>
    <p:extLst>
      <p:ext uri="{BB962C8B-B14F-4D97-AF65-F5344CB8AC3E}">
        <p14:creationId xmlns:p14="http://schemas.microsoft.com/office/powerpoint/2010/main" val="203125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Maze</a:t>
            </a:r>
          </a:p>
          <a:p>
            <a:pPr>
              <a:defRPr/>
            </a:pPr>
            <a:endParaRPr lang="en-US" dirty="0"/>
          </a:p>
          <a:p>
            <a:pPr>
              <a:defRPr/>
            </a:pPr>
            <a:r>
              <a:rPr lang="en-US" dirty="0"/>
              <a:t>The maze program focused on the interaction between one individual and the environment. The participant was lured into attempting to navigate a projected maze. The intrigue derived from the maze’s responses, a carefully composed sequence of relations designed to constitute a unique and coherent experience. </a:t>
            </a:r>
          </a:p>
          <a:p>
            <a:pPr>
              <a:defRPr/>
            </a:pPr>
            <a:endParaRPr lang="en-GB" dirty="0"/>
          </a:p>
          <a:p>
            <a:pPr>
              <a:defRPr/>
            </a:pPr>
            <a:r>
              <a:rPr lang="en-GB" dirty="0"/>
              <a:t>If participant cheated, stretch the line, move the line, move the whole maze</a:t>
            </a:r>
          </a:p>
          <a:p>
            <a:pPr>
              <a:defRPr/>
            </a:pPr>
            <a:r>
              <a:rPr lang="en-GB" dirty="0"/>
              <a:t>When you get closer to the goal, change the maze. Target could never be reached.</a:t>
            </a:r>
          </a:p>
          <a:p>
            <a:pPr>
              <a:defRPr/>
            </a:pPr>
            <a:endParaRPr lang="en-GB" dirty="0"/>
          </a:p>
          <a:p>
            <a:pPr>
              <a:defRPr/>
            </a:pPr>
            <a:r>
              <a:rPr lang="en-GB" dirty="0">
                <a:sym typeface="Wingdings" panose="05000000000000000000" pitchFamily="2" charset="2"/>
              </a:rPr>
              <a:t>[ Interaction is not just about working together nicely, it can also be about frustration. Full range of emotions].</a:t>
            </a:r>
            <a:endParaRPr lang="en-GB"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41DE8-58DB-4A53-9AD1-14FD631EC510}"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Tree>
    <p:extLst>
      <p:ext uri="{BB962C8B-B14F-4D97-AF65-F5344CB8AC3E}">
        <p14:creationId xmlns:p14="http://schemas.microsoft.com/office/powerpoint/2010/main" val="2455495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err="1"/>
              <a:t>Videoplace</a:t>
            </a:r>
            <a:endParaRPr lang="en-US" dirty="0"/>
          </a:p>
          <a:p>
            <a:pPr>
              <a:defRPr/>
            </a:pPr>
            <a:endParaRPr lang="en-US" dirty="0"/>
          </a:p>
          <a:p>
            <a:pPr>
              <a:defRPr/>
            </a:pPr>
            <a:r>
              <a:rPr lang="en-US" dirty="0"/>
              <a:t>VIDEOPLACE is a conceptual environment with no physical existence. It unites people in separate locations in a common visual experience, allowing them to interact in unexpected ways through the video medium. The term VIDEOPLACE is based on the premise that the act of communication creates a place that consists of all the information that the participants share at that moment. </a:t>
            </a:r>
          </a:p>
          <a:p>
            <a:pPr>
              <a:defRPr/>
            </a:pPr>
            <a:endParaRPr lang="en-GB" dirty="0"/>
          </a:p>
          <a:p>
            <a:pPr>
              <a:defRPr/>
            </a:pPr>
            <a:r>
              <a:rPr lang="en-GB" dirty="0"/>
              <a:t>No sound on purpose. We around limitations – you cannot talk, touch etc. New </a:t>
            </a:r>
            <a:r>
              <a:rPr lang="en-GB" dirty="0" err="1"/>
              <a:t>behaviors</a:t>
            </a:r>
            <a:r>
              <a:rPr lang="en-GB" dirty="0"/>
              <a:t> and interactions develop. </a:t>
            </a:r>
          </a:p>
          <a:p>
            <a:pPr>
              <a:defRPr/>
            </a:pPr>
            <a:endParaRPr lang="en-GB" dirty="0"/>
          </a:p>
          <a:p>
            <a:pPr>
              <a:defRPr/>
            </a:pPr>
            <a:r>
              <a:rPr lang="en-GB" dirty="0"/>
              <a:t>Mediate reality. Graphics such as organisms, objects. Resize, </a:t>
            </a:r>
            <a:r>
              <a:rPr lang="en-GB" dirty="0" err="1"/>
              <a:t>recolor</a:t>
            </a:r>
            <a:r>
              <a:rPr lang="en-GB" dirty="0"/>
              <a:t>, reposition, rotate. New laws of cause and effect. Bodies that touch result into sounds.</a:t>
            </a:r>
          </a:p>
          <a:p>
            <a:pPr>
              <a:defRPr/>
            </a:pPr>
            <a:endParaRPr lang="en-GB" dirty="0"/>
          </a:p>
          <a:p>
            <a:pPr>
              <a:defRPr/>
            </a:pPr>
            <a:r>
              <a:rPr lang="en-GB" dirty="0">
                <a:sym typeface="Wingdings" panose="05000000000000000000" pitchFamily="2" charset="2"/>
              </a:rPr>
              <a:t> [no more drawing artist]</a:t>
            </a:r>
            <a:endParaRPr lang="en-GB" dirty="0"/>
          </a:p>
          <a:p>
            <a:pPr>
              <a:defRPr/>
            </a:pPr>
            <a:endParaRPr lang="en-US" dirty="0"/>
          </a:p>
          <a:p>
            <a:pPr>
              <a:defRPr/>
            </a:pPr>
            <a:r>
              <a:rPr lang="en-US" dirty="0"/>
              <a:t>http://</a:t>
            </a:r>
            <a:r>
              <a:rPr lang="en-US" dirty="0" err="1"/>
              <a:t>jtnimoy.net</a:t>
            </a:r>
            <a:r>
              <a:rPr lang="en-US" dirty="0"/>
              <a:t>/</a:t>
            </a:r>
            <a:r>
              <a:rPr lang="en-US" dirty="0" err="1"/>
              <a:t>itp</a:t>
            </a:r>
            <a:r>
              <a:rPr lang="en-US" dirty="0"/>
              <a:t>/</a:t>
            </a:r>
            <a:r>
              <a:rPr lang="en-US" dirty="0" err="1"/>
              <a:t>newmediahistory</a:t>
            </a:r>
            <a:r>
              <a:rPr lang="en-US" dirty="0"/>
              <a:t>/</a:t>
            </a:r>
            <a:r>
              <a:rPr lang="en-US" dirty="0" err="1"/>
              <a:t>videoplace</a:t>
            </a:r>
            <a:r>
              <a:rPr lang="en-US" dirty="0"/>
              <a:t>/</a:t>
            </a:r>
          </a:p>
          <a:p>
            <a:pPr>
              <a:defRPr/>
            </a:pPr>
            <a:endParaRPr lang="en-US" dirty="0"/>
          </a:p>
          <a:p>
            <a:pPr>
              <a:defRPr/>
            </a:pPr>
            <a:endParaRPr lang="en-US" dirty="0"/>
          </a:p>
          <a:p>
            <a:pPr>
              <a:defRPr/>
            </a:pPr>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C41DE8-58DB-4A53-9AD1-14FD631EC510}"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Tree>
    <p:extLst>
      <p:ext uri="{BB962C8B-B14F-4D97-AF65-F5344CB8AC3E}">
        <p14:creationId xmlns:p14="http://schemas.microsoft.com/office/powerpoint/2010/main" val="2508847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BDA7E4-0781-410C-929C-FDFB472E7AE2}"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Tree>
    <p:extLst>
      <p:ext uri="{BB962C8B-B14F-4D97-AF65-F5344CB8AC3E}">
        <p14:creationId xmlns:p14="http://schemas.microsoft.com/office/powerpoint/2010/main" val="3994413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27</a:t>
            </a:fld>
            <a:endParaRPr lang="nl-NL"/>
          </a:p>
        </p:txBody>
      </p:sp>
    </p:spTree>
    <p:extLst>
      <p:ext uri="{BB962C8B-B14F-4D97-AF65-F5344CB8AC3E}">
        <p14:creationId xmlns:p14="http://schemas.microsoft.com/office/powerpoint/2010/main" val="3032774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NL" dirty="0"/>
              <a:t>ed Nelson</a:t>
            </a:r>
          </a:p>
          <a:p>
            <a:endParaRPr lang="en-NL" dirty="0"/>
          </a:p>
          <a:p>
            <a:r>
              <a:rPr lang="en-NL" dirty="0"/>
              <a:t>One of the founding fathers of New Media.</a:t>
            </a:r>
          </a:p>
          <a:p>
            <a:r>
              <a:rPr lang="en-NL" dirty="0"/>
              <a:t>Came up with the ideas for hypertext, hyperfilm in the 60’s (started 1960, pub in 1965).</a:t>
            </a:r>
          </a:p>
          <a:p>
            <a:r>
              <a:rPr lang="en-NL" dirty="0"/>
              <a:t>Stretchtext</a:t>
            </a:r>
          </a:p>
          <a:p>
            <a:r>
              <a:rPr lang="en-GB" sz="1200" b="0"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3"/>
              </a:rPr>
              <a:t>"A File Structure for the Complex, the Changing, and the Indeterminate"</a:t>
            </a:r>
            <a:r>
              <a:rPr lang="en-GB" sz="1200" b="0" i="0" kern="1200" dirty="0">
                <a:solidFill>
                  <a:schemeClr val="tx1"/>
                </a:solidFill>
                <a:effectLst/>
                <a:latin typeface="+mn-lt"/>
                <a:ea typeface="+mn-ea"/>
                <a:cs typeface="+mn-cs"/>
              </a:rPr>
              <a:t>, </a:t>
            </a:r>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28</a:t>
            </a:fld>
            <a:endParaRPr lang="nl-NL"/>
          </a:p>
        </p:txBody>
      </p:sp>
    </p:spTree>
    <p:extLst>
      <p:ext uri="{BB962C8B-B14F-4D97-AF65-F5344CB8AC3E}">
        <p14:creationId xmlns:p14="http://schemas.microsoft.com/office/powerpoint/2010/main" val="113249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NL" dirty="0"/>
              <a:t>ed Nelson</a:t>
            </a:r>
          </a:p>
          <a:p>
            <a:endParaRPr lang="en-NL" dirty="0"/>
          </a:p>
          <a:p>
            <a:r>
              <a:rPr lang="en-NL" dirty="0"/>
              <a:t>Computer Lib</a:t>
            </a:r>
          </a:p>
          <a:p>
            <a:r>
              <a:rPr lang="en-US" dirty="0"/>
              <a:t>Liberate computing from corporate world.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Guardianship of computing can no longer be left to the Computer Priesthood.</a:t>
            </a:r>
          </a:p>
          <a:p>
            <a:r>
              <a:rPr lang="en-US" dirty="0"/>
              <a:t>Everybody should understand computers. Wrote is a letter to a nephew, chatty and personal.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Dream Machine. Present dreams and dream machines.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Democratize and make it a personal device for creative expression. Help write, think and show. Design emotional computing experiences – quotes Russell saying reason ought to be slave by emotions </a:t>
            </a:r>
          </a:p>
          <a:p>
            <a:r>
              <a:rPr lang="en-US" dirty="0"/>
              <a:t>Literally a Dream Machine.</a:t>
            </a:r>
          </a:p>
          <a:p>
            <a:r>
              <a:rPr lang="en-US" dirty="0"/>
              <a:t>IR, Ai, Computer Assisted Interaction.</a:t>
            </a:r>
          </a:p>
          <a:p>
            <a:endParaRPr lang="en-US" dirty="0"/>
          </a:p>
          <a:p>
            <a:r>
              <a:rPr lang="en-US" dirty="0"/>
              <a:t>“Technology is an expression of mans dream. If man did not indulge its fantasies, his thoughts alone would inhibit the development of technology itself. The technological realities of today are already obsolete and the future of technology is bound only by the limit of our owns dreams.” How </a:t>
            </a:r>
            <a:r>
              <a:rPr lang="en-US" dirty="0" err="1"/>
              <a:t>Wachspress</a:t>
            </a:r>
            <a:r>
              <a:rPr lang="en-US" dirty="0"/>
              <a:t>, Hyper Reality, 1973.</a:t>
            </a:r>
          </a:p>
          <a:p>
            <a:endParaRPr lang="en-US" dirty="0"/>
          </a:p>
          <a:p>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29</a:t>
            </a:fld>
            <a:endParaRPr lang="nl-NL"/>
          </a:p>
        </p:txBody>
      </p:sp>
    </p:spTree>
    <p:extLst>
      <p:ext uri="{BB962C8B-B14F-4D97-AF65-F5344CB8AC3E}">
        <p14:creationId xmlns:p14="http://schemas.microsoft.com/office/powerpoint/2010/main" val="883353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F705A9-15C4-4481-A8DC-96888396869D}"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Tree>
    <p:extLst>
      <p:ext uri="{BB962C8B-B14F-4D97-AF65-F5344CB8AC3E}">
        <p14:creationId xmlns:p14="http://schemas.microsoft.com/office/powerpoint/2010/main" val="993385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Content and experiences created by the users themselves.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Need to live somewhere. Shared space, shared envt. Made available worldwide.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Dissolve teacher-student / creator user boundaries.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30</a:t>
            </a:fld>
            <a:endParaRPr lang="nl-NL"/>
          </a:p>
        </p:txBody>
      </p:sp>
    </p:spTree>
    <p:extLst>
      <p:ext uri="{BB962C8B-B14F-4D97-AF65-F5344CB8AC3E}">
        <p14:creationId xmlns:p14="http://schemas.microsoft.com/office/powerpoint/2010/main" val="234417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Spatial Data Management Systems</a:t>
            </a:r>
          </a:p>
          <a:p>
            <a:endParaRPr lang="en-NL" dirty="0"/>
          </a:p>
          <a:p>
            <a:r>
              <a:rPr lang="en-NL" dirty="0"/>
              <a:t>Method of Loci analalogy - memory palace</a:t>
            </a:r>
          </a:p>
          <a:p>
            <a:endParaRPr lang="en-NL" dirty="0"/>
          </a:p>
          <a:p>
            <a:r>
              <a:rPr lang="en-NL" dirty="0"/>
              <a:t>Media Room</a:t>
            </a:r>
          </a:p>
          <a:p>
            <a:r>
              <a:rPr lang="en-NL" dirty="0"/>
              <a:t>Eames Chair</a:t>
            </a:r>
          </a:p>
          <a:p>
            <a:endParaRPr lang="en-NL" dirty="0"/>
          </a:p>
          <a:p>
            <a:r>
              <a:rPr lang="en-NL" dirty="0"/>
              <a:t>Right hand navigation, pointing, pronouns</a:t>
            </a:r>
          </a:p>
          <a:p>
            <a:r>
              <a:rPr lang="en-NL" dirty="0"/>
              <a:t>Left hand inspect multimedia – maps, electronic books, videodisc episodes.</a:t>
            </a:r>
          </a:p>
          <a:p>
            <a:endParaRPr lang="en-NL" dirty="0"/>
          </a:p>
          <a:p>
            <a:r>
              <a:rPr lang="en-NL" dirty="0"/>
              <a:t>Blend real Media Room physical space and virtual graphical space</a:t>
            </a:r>
          </a:p>
          <a:p>
            <a:endParaRPr lang="en-NL" dirty="0"/>
          </a:p>
          <a:p>
            <a:r>
              <a:rPr lang="en-NL" dirty="0"/>
              <a:t>Commands: create/move/make that/delete</a:t>
            </a:r>
          </a:p>
          <a:p>
            <a:endParaRPr lang="en-NL" dirty="0"/>
          </a:p>
          <a:p>
            <a:r>
              <a:rPr lang="en-NL" dirty="0"/>
              <a:t>Technology: </a:t>
            </a:r>
          </a:p>
          <a:p>
            <a:r>
              <a:rPr lang="en-NL" dirty="0"/>
              <a:t>From disconnected utterances to connected spe</a:t>
            </a:r>
            <a:r>
              <a:rPr lang="en-GB" dirty="0"/>
              <a:t>e</a:t>
            </a:r>
            <a:r>
              <a:rPr lang="en-NL" dirty="0"/>
              <a:t>ch, interactive (300ms). 120 words. (discrete utterance 1000). Training only once per word (twice for digits)</a:t>
            </a:r>
          </a:p>
          <a:p>
            <a:r>
              <a:rPr lang="en-NL" dirty="0"/>
              <a:t>Positioning: disturbance of magnetic fields. Coils in x, y , z plance. One transmitter cube, one sensor cube. Sensor is lightweight,finger ring/wrist.</a:t>
            </a:r>
          </a:p>
        </p:txBody>
      </p:sp>
      <p:sp>
        <p:nvSpPr>
          <p:cNvPr id="4" name="Slide Number Placeholder 3"/>
          <p:cNvSpPr>
            <a:spLocks noGrp="1"/>
          </p:cNvSpPr>
          <p:nvPr>
            <p:ph type="sldNum" sz="quarter" idx="5"/>
          </p:nvPr>
        </p:nvSpPr>
        <p:spPr/>
        <p:txBody>
          <a:bodyPr/>
          <a:lstStyle/>
          <a:p>
            <a:fld id="{812ECD43-08E5-4945-BC4F-4857758E978F}" type="slidenum">
              <a:rPr lang="nl-NL" smtClean="0"/>
              <a:t>31</a:t>
            </a:fld>
            <a:endParaRPr lang="nl-NL"/>
          </a:p>
        </p:txBody>
      </p:sp>
    </p:spTree>
    <p:extLst>
      <p:ext uri="{BB962C8B-B14F-4D97-AF65-F5344CB8AC3E}">
        <p14:creationId xmlns:p14="http://schemas.microsoft.com/office/powerpoint/2010/main" val="4111649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Spatial Data Management Systems</a:t>
            </a:r>
          </a:p>
          <a:p>
            <a:endParaRPr lang="en-NL" dirty="0"/>
          </a:p>
          <a:p>
            <a:r>
              <a:rPr lang="en-NL" dirty="0"/>
              <a:t>Method of Loci analalogy - memory palace</a:t>
            </a:r>
          </a:p>
          <a:p>
            <a:endParaRPr lang="en-NL" dirty="0"/>
          </a:p>
          <a:p>
            <a:r>
              <a:rPr lang="en-NL" dirty="0"/>
              <a:t>Media Room</a:t>
            </a:r>
          </a:p>
          <a:p>
            <a:r>
              <a:rPr lang="en-NL" dirty="0"/>
              <a:t>Eames Chair</a:t>
            </a:r>
          </a:p>
          <a:p>
            <a:endParaRPr lang="en-NL" dirty="0"/>
          </a:p>
          <a:p>
            <a:r>
              <a:rPr lang="en-NL" dirty="0"/>
              <a:t>Right hand navigation, pointing, pronouns</a:t>
            </a:r>
          </a:p>
          <a:p>
            <a:r>
              <a:rPr lang="en-NL" dirty="0"/>
              <a:t>Left hand inspect multimedia – maps, electronic books, videodisc episodes.</a:t>
            </a:r>
          </a:p>
          <a:p>
            <a:endParaRPr lang="en-NL" dirty="0"/>
          </a:p>
          <a:p>
            <a:r>
              <a:rPr lang="en-NL" dirty="0"/>
              <a:t>Blend real Media Room physical space and virtual graphical space</a:t>
            </a:r>
          </a:p>
          <a:p>
            <a:endParaRPr lang="en-NL" dirty="0"/>
          </a:p>
          <a:p>
            <a:r>
              <a:rPr lang="en-NL" dirty="0"/>
              <a:t>Commands: create/move/make that/delete</a:t>
            </a:r>
          </a:p>
          <a:p>
            <a:endParaRPr lang="en-NL" dirty="0"/>
          </a:p>
          <a:p>
            <a:r>
              <a:rPr lang="en-NL" dirty="0"/>
              <a:t>Technology: </a:t>
            </a:r>
          </a:p>
          <a:p>
            <a:r>
              <a:rPr lang="en-NL" dirty="0"/>
              <a:t>From disconnected utterances to connected spe</a:t>
            </a:r>
            <a:r>
              <a:rPr lang="en-GB" dirty="0"/>
              <a:t>e</a:t>
            </a:r>
            <a:r>
              <a:rPr lang="en-NL" dirty="0"/>
              <a:t>ch, interactive (300ms). 120 words. (discrete utterance 1000). Training only once per word (twice for digits)</a:t>
            </a:r>
          </a:p>
          <a:p>
            <a:r>
              <a:rPr lang="en-NL" dirty="0"/>
              <a:t>Positioning: disturbance of magnetic fields. Coils in x, y , z plance. One transmitter cube, one sensor cube. Sensor is lightweight,finger ring/wrist.</a:t>
            </a:r>
          </a:p>
        </p:txBody>
      </p:sp>
      <p:sp>
        <p:nvSpPr>
          <p:cNvPr id="4" name="Slide Number Placeholder 3"/>
          <p:cNvSpPr>
            <a:spLocks noGrp="1"/>
          </p:cNvSpPr>
          <p:nvPr>
            <p:ph type="sldNum" sz="quarter" idx="5"/>
          </p:nvPr>
        </p:nvSpPr>
        <p:spPr/>
        <p:txBody>
          <a:bodyPr/>
          <a:lstStyle/>
          <a:p>
            <a:fld id="{812ECD43-08E5-4945-BC4F-4857758E978F}" type="slidenum">
              <a:rPr lang="nl-NL" smtClean="0"/>
              <a:t>32</a:t>
            </a:fld>
            <a:endParaRPr lang="nl-NL"/>
          </a:p>
        </p:txBody>
      </p:sp>
    </p:spTree>
    <p:extLst>
      <p:ext uri="{BB962C8B-B14F-4D97-AF65-F5344CB8AC3E}">
        <p14:creationId xmlns:p14="http://schemas.microsoft.com/office/powerpoint/2010/main" val="2617797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http://www.youtube.com/watch?v=Hf6LkqgXPMU</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3F9490-84BA-4045-95DF-5C5732E6ECC9}" type="slidenum">
              <a:rPr lang="en-US" altLang="en-US" smtClean="0">
                <a:latin typeface="Arial" panose="020B0604020202020204" pitchFamily="34" charset="0"/>
              </a:rPr>
              <a:pPr>
                <a:spcBef>
                  <a:spcPct val="0"/>
                </a:spcBef>
              </a:pPr>
              <a:t>33</a:t>
            </a:fld>
            <a:endParaRPr lang="en-US" altLang="en-US">
              <a:latin typeface="Arial" panose="020B0604020202020204" pitchFamily="34" charset="0"/>
            </a:endParaRPr>
          </a:p>
        </p:txBody>
      </p:sp>
    </p:spTree>
    <p:extLst>
      <p:ext uri="{BB962C8B-B14F-4D97-AF65-F5344CB8AC3E}">
        <p14:creationId xmlns:p14="http://schemas.microsoft.com/office/powerpoint/2010/main" val="4228497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a:t>
            </a:r>
            <a:r>
              <a:rPr lang="en-US" altLang="en-US" dirty="0" err="1"/>
              <a:t>www.youtube.com</a:t>
            </a:r>
            <a:r>
              <a:rPr lang="en-US" altLang="en-US" dirty="0"/>
              <a:t>/</a:t>
            </a:r>
            <a:r>
              <a:rPr lang="en-US" altLang="en-US" dirty="0" err="1"/>
              <a:t>watch?v</a:t>
            </a:r>
            <a:r>
              <a:rPr lang="en-US" altLang="en-US" dirty="0"/>
              <a:t>=Hf6LkqgXPMU</a:t>
            </a:r>
          </a:p>
          <a:p>
            <a:endParaRPr lang="en-US" altLang="en-US" dirty="0"/>
          </a:p>
          <a:p>
            <a:r>
              <a:rPr lang="en-US" altLang="en-US" dirty="0"/>
              <a:t>Spatial Data Management System</a:t>
            </a:r>
          </a:p>
          <a:p>
            <a:endParaRPr lang="en-US" altLang="en-US" dirty="0"/>
          </a:p>
          <a:p>
            <a:r>
              <a:rPr lang="en-US" altLang="en-US" dirty="0"/>
              <a:t>Analogy to Method of Loci</a:t>
            </a:r>
          </a:p>
          <a:p>
            <a:endParaRPr lang="en-US" altLang="en-US" dirty="0"/>
          </a:p>
          <a:p>
            <a:r>
              <a:rPr lang="en-US" altLang="en-US" dirty="0" err="1"/>
              <a:t>Dataland</a:t>
            </a:r>
            <a:endParaRPr lang="en-US" altLang="en-US" dirty="0"/>
          </a:p>
          <a:p>
            <a:endParaRPr lang="en-US" altLang="en-US" dirty="0"/>
          </a:p>
          <a:p>
            <a:r>
              <a:rPr lang="en-US" altLang="en-US" dirty="0" err="1"/>
              <a:t>Navia</a:t>
            </a:r>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8EA1BD-EA53-4D2C-8F29-1A3A37A25903}"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extLst>
      <p:ext uri="{BB962C8B-B14F-4D97-AF65-F5344CB8AC3E}">
        <p14:creationId xmlns:p14="http://schemas.microsoft.com/office/powerpoint/2010/main" val="9522475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http://www.youtube.com/watch?v=Hf6LkqgXPMU</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7EA0A0-3182-464E-901F-EF2D099DE598}" type="slidenum">
              <a:rPr lang="en-US" altLang="en-US" smtClean="0">
                <a:latin typeface="Arial" panose="020B0604020202020204" pitchFamily="34" charset="0"/>
              </a:rPr>
              <a:pPr>
                <a:spcBef>
                  <a:spcPct val="0"/>
                </a:spcBef>
              </a:pPr>
              <a:t>35</a:t>
            </a:fld>
            <a:endParaRPr lang="en-US" altLang="en-US">
              <a:latin typeface="Arial" panose="020B0604020202020204" pitchFamily="34" charset="0"/>
            </a:endParaRPr>
          </a:p>
        </p:txBody>
      </p:sp>
    </p:spTree>
    <p:extLst>
      <p:ext uri="{BB962C8B-B14F-4D97-AF65-F5344CB8AC3E}">
        <p14:creationId xmlns:p14="http://schemas.microsoft.com/office/powerpoint/2010/main" val="106090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36</a:t>
            </a:fld>
            <a:endParaRPr lang="nl-NL"/>
          </a:p>
        </p:txBody>
      </p:sp>
    </p:spTree>
    <p:extLst>
      <p:ext uri="{BB962C8B-B14F-4D97-AF65-F5344CB8AC3E}">
        <p14:creationId xmlns:p14="http://schemas.microsoft.com/office/powerpoint/2010/main" val="3744355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hlinkClick r:id="rId3"/>
              </a:rPr>
              <a:t>http://www.theowatson.com/site_docs/work.php?id=40</a:t>
            </a:r>
            <a:endParaRPr lang="en-US" altLang="en-US"/>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40A87A-531D-4F56-9CBA-18B59A549873}" type="slidenum">
              <a:rPr lang="en-US" altLang="en-US" smtClean="0">
                <a:latin typeface="Arial" panose="020B0604020202020204" pitchFamily="34" charset="0"/>
              </a:rPr>
              <a:pPr>
                <a:spcBef>
                  <a:spcPct val="0"/>
                </a:spcBef>
              </a:pPr>
              <a:t>38</a:t>
            </a:fld>
            <a:endParaRPr lang="en-US" altLang="en-US">
              <a:latin typeface="Arial" panose="020B0604020202020204" pitchFamily="34" charset="0"/>
            </a:endParaRPr>
          </a:p>
        </p:txBody>
      </p:sp>
    </p:spTree>
    <p:extLst>
      <p:ext uri="{BB962C8B-B14F-4D97-AF65-F5344CB8AC3E}">
        <p14:creationId xmlns:p14="http://schemas.microsoft.com/office/powerpoint/2010/main" val="12968405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812ECD43-08E5-4945-BC4F-4857758E978F}" type="slidenum">
              <a:rPr lang="nl-NL" smtClean="0"/>
              <a:t>40</a:t>
            </a:fld>
            <a:endParaRPr lang="nl-NL"/>
          </a:p>
        </p:txBody>
      </p:sp>
    </p:spTree>
    <p:extLst>
      <p:ext uri="{BB962C8B-B14F-4D97-AF65-F5344CB8AC3E}">
        <p14:creationId xmlns:p14="http://schemas.microsoft.com/office/powerpoint/2010/main" val="1481092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spcBef>
                <a:spcPct val="0"/>
              </a:spcBef>
              <a:defRPr/>
            </a:pPr>
            <a:r>
              <a:rPr lang="nl-NL" altLang="en-US" dirty="0"/>
              <a:t>Morton Heilig:</a:t>
            </a:r>
          </a:p>
          <a:p>
            <a:pPr marL="171450" indent="-171450">
              <a:spcBef>
                <a:spcPct val="0"/>
              </a:spcBef>
              <a:buFont typeface="Arial" panose="020B0604020202020204" pitchFamily="34" charset="0"/>
              <a:buChar char="•"/>
              <a:defRPr/>
            </a:pPr>
            <a:r>
              <a:rPr lang="nl-NL" altLang="en-US" dirty="0"/>
              <a:t>Hollywood filmmaker 60 documentaties, </a:t>
            </a:r>
            <a:r>
              <a:rPr lang="nl-NL" altLang="en-US" dirty="0" err="1"/>
              <a:t>inventor</a:t>
            </a:r>
            <a:r>
              <a:rPr lang="nl-NL" altLang="en-US" dirty="0"/>
              <a:t>, </a:t>
            </a:r>
            <a:r>
              <a:rPr lang="nl-NL" altLang="en-US" dirty="0" err="1"/>
              <a:t>philosopher</a:t>
            </a:r>
            <a:r>
              <a:rPr lang="nl-NL" altLang="en-US" dirty="0"/>
              <a:t>. </a:t>
            </a:r>
            <a:r>
              <a:rPr lang="nl-NL" altLang="en-US" dirty="0" err="1"/>
              <a:t>Father</a:t>
            </a:r>
            <a:r>
              <a:rPr lang="nl-NL" altLang="en-US" dirty="0"/>
              <a:t> of vr. </a:t>
            </a:r>
            <a:r>
              <a:rPr lang="nl-NL" altLang="en-US" dirty="0" err="1"/>
              <a:t>Reality</a:t>
            </a:r>
            <a:r>
              <a:rPr lang="nl-NL" altLang="en-US" dirty="0"/>
              <a:t> machines that integrate senses. Moved to mexico and patented telesphere mask and sensorama.</a:t>
            </a:r>
          </a:p>
          <a:p>
            <a:pPr marL="171450" indent="-171450">
              <a:spcBef>
                <a:spcPct val="0"/>
              </a:spcBef>
              <a:buFont typeface="Arial" panose="020B0604020202020204" pitchFamily="34" charset="0"/>
              <a:buChar char="•"/>
              <a:defRPr/>
            </a:pPr>
            <a:r>
              <a:rPr lang="nl-NL" altLang="en-US" dirty="0"/>
              <a:t>(</a:t>
            </a:r>
            <a:r>
              <a:rPr lang="nl-NL" altLang="en-US" dirty="0" err="1"/>
              <a:t>Observation</a:t>
            </a:r>
            <a:r>
              <a:rPr lang="nl-NL" altLang="en-US" dirty="0"/>
              <a:t>, integration (needs, emotions, trigger action), action [processing-OF!]. Science bestow knowledge. Art digest into deeper feelings. Industry to act. Mind, heart, </a:t>
            </a:r>
            <a:r>
              <a:rPr lang="nl-NL" altLang="en-US" dirty="0" err="1"/>
              <a:t>muscle</a:t>
            </a:r>
            <a:r>
              <a:rPr lang="nl-NL" altLang="en-US" dirty="0"/>
              <a:t>.)</a:t>
            </a:r>
          </a:p>
          <a:p>
            <a:pPr marL="171450" indent="-171450">
              <a:spcBef>
                <a:spcPct val="0"/>
              </a:spcBef>
              <a:buFont typeface="Arial" panose="020B0604020202020204" pitchFamily="34" charset="0"/>
              <a:buChar char="•"/>
              <a:defRPr/>
            </a:pPr>
            <a:r>
              <a:rPr lang="nl-NL" altLang="en-US" dirty="0" err="1"/>
              <a:t>Example</a:t>
            </a:r>
            <a:r>
              <a:rPr lang="nl-NL" altLang="en-US" dirty="0"/>
              <a:t>: primitive man explaining he was attacked by a bear: growl like a bear, pretend to climb a tree. Reproduce </a:t>
            </a:r>
            <a:r>
              <a:rPr lang="nl-NL" altLang="en-US" dirty="0" err="1"/>
              <a:t>elements</a:t>
            </a:r>
            <a:r>
              <a:rPr lang="nl-NL" altLang="en-US" dirty="0"/>
              <a:t>/stimuli </a:t>
            </a:r>
            <a:r>
              <a:rPr lang="nl-NL" altLang="en-US" dirty="0" err="1"/>
              <a:t>that</a:t>
            </a:r>
            <a:r>
              <a:rPr lang="nl-NL" altLang="en-US" dirty="0"/>
              <a:t> led </a:t>
            </a:r>
            <a:r>
              <a:rPr lang="nl-NL" altLang="en-US" dirty="0" err="1"/>
              <a:t>to</a:t>
            </a:r>
            <a:r>
              <a:rPr lang="nl-NL" altLang="en-US" dirty="0"/>
              <a:t> </a:t>
            </a:r>
            <a:r>
              <a:rPr lang="nl-NL" altLang="en-US" dirty="0" err="1"/>
              <a:t>emotions</a:t>
            </a:r>
            <a:r>
              <a:rPr lang="nl-NL" altLang="en-US" dirty="0"/>
              <a:t>.</a:t>
            </a:r>
          </a:p>
          <a:p>
            <a:pPr marL="171450" indent="-171450">
              <a:spcBef>
                <a:spcPct val="0"/>
              </a:spcBef>
              <a:buFont typeface="Arial" panose="020B0604020202020204" pitchFamily="34" charset="0"/>
              <a:buChar char="•"/>
              <a:defRPr/>
            </a:pPr>
            <a:r>
              <a:rPr lang="nl-NL" altLang="en-US" dirty="0"/>
              <a:t>With language things actually became more complex – can convey thoughts, facts, concepts but emotions and perceptions are hard.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nl-NL" altLang="en-US" dirty="0"/>
              <a:t>Art is bad at </a:t>
            </a:r>
            <a:r>
              <a:rPr lang="nl-NL" altLang="en-US" dirty="0" err="1"/>
              <a:t>production</a:t>
            </a:r>
            <a:r>
              <a:rPr lang="nl-NL" altLang="en-US" dirty="0"/>
              <a:t>, no </a:t>
            </a:r>
            <a:r>
              <a:rPr lang="nl-NL" altLang="en-US" dirty="0" err="1"/>
              <a:t>methodology</a:t>
            </a:r>
            <a:r>
              <a:rPr lang="nl-NL" altLang="en-US" dirty="0"/>
              <a:t>.  </a:t>
            </a:r>
            <a:r>
              <a:rPr lang="nl-NL" altLang="en-US" dirty="0" err="1"/>
              <a:t>And</a:t>
            </a:r>
            <a:r>
              <a:rPr lang="nl-NL" altLang="en-US" dirty="0"/>
              <a:t> </a:t>
            </a:r>
            <a:r>
              <a:rPr lang="nl-NL" altLang="en-US" dirty="0" err="1"/>
              <a:t>that</a:t>
            </a:r>
            <a:r>
              <a:rPr lang="nl-NL" altLang="en-US" dirty="0"/>
              <a:t> is </a:t>
            </a:r>
            <a:r>
              <a:rPr lang="nl-NL" altLang="en-US" dirty="0" err="1"/>
              <a:t>because</a:t>
            </a:r>
            <a:r>
              <a:rPr lang="nl-NL" altLang="en-US" dirty="0"/>
              <a:t> </a:t>
            </a:r>
            <a:r>
              <a:rPr lang="nl-NL" altLang="en-US" dirty="0" err="1"/>
              <a:t>the</a:t>
            </a:r>
            <a:r>
              <a:rPr lang="nl-NL" altLang="en-US" dirty="0"/>
              <a:t> </a:t>
            </a:r>
            <a:r>
              <a:rPr lang="nl-NL" altLang="en-US" dirty="0" err="1"/>
              <a:t>laws</a:t>
            </a:r>
            <a:r>
              <a:rPr lang="nl-NL" altLang="en-US" dirty="0"/>
              <a:t> of art </a:t>
            </a:r>
            <a:r>
              <a:rPr lang="nl-NL" altLang="en-US" dirty="0" err="1"/>
              <a:t>lie</a:t>
            </a:r>
            <a:r>
              <a:rPr lang="nl-NL" altLang="en-US" dirty="0"/>
              <a:t> </a:t>
            </a:r>
            <a:r>
              <a:rPr lang="nl-NL" altLang="en-US" dirty="0" err="1"/>
              <a:t>hidden</a:t>
            </a:r>
            <a:r>
              <a:rPr lang="nl-NL" altLang="en-US" dirty="0"/>
              <a:t> in </a:t>
            </a:r>
            <a:r>
              <a:rPr lang="nl-NL" altLang="en-US" dirty="0" err="1"/>
              <a:t>the</a:t>
            </a:r>
            <a:r>
              <a:rPr lang="nl-NL" altLang="en-US" dirty="0"/>
              <a:t> </a:t>
            </a:r>
            <a:r>
              <a:rPr lang="nl-NL" altLang="en-US" dirty="0" err="1"/>
              <a:t>subconscious</a:t>
            </a:r>
            <a:r>
              <a:rPr lang="nl-NL" altLang="en-US" dirty="0"/>
              <a:t>, </a:t>
            </a:r>
            <a:r>
              <a:rPr lang="nl-NL" altLang="en-US" dirty="0" err="1"/>
              <a:t>emotions</a:t>
            </a:r>
            <a:r>
              <a:rPr lang="nl-NL" altLang="en-US" dirty="0"/>
              <a:t>. </a:t>
            </a:r>
          </a:p>
          <a:p>
            <a:pPr marL="171450" indent="-171450">
              <a:spcBef>
                <a:spcPct val="0"/>
              </a:spcBef>
              <a:buFont typeface="Arial" panose="020B0604020202020204" pitchFamily="34" charset="0"/>
              <a:buChar char="•"/>
              <a:defRPr/>
            </a:pPr>
            <a:endParaRPr lang="nl-NL" altLang="en-US" dirty="0"/>
          </a:p>
          <a:p>
            <a:pPr marL="171450" indent="-171450">
              <a:spcBef>
                <a:spcPct val="0"/>
              </a:spcBef>
              <a:buFont typeface="Arial" panose="020B0604020202020204" pitchFamily="34" charset="0"/>
              <a:buChar char="•"/>
              <a:defRPr/>
            </a:pPr>
            <a:r>
              <a:rPr lang="en-GB" dirty="0">
                <a:hlinkClick r:id="rId3"/>
              </a:rPr>
              <a:t>http://uschefnerarchive.com/mortonheilig/</a:t>
            </a:r>
            <a:endParaRPr lang="nl-NL"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F342B8-2511-4375-A738-9970DEDA1323}"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Tree>
    <p:extLst>
      <p:ext uri="{BB962C8B-B14F-4D97-AF65-F5344CB8AC3E}">
        <p14:creationId xmlns:p14="http://schemas.microsoft.com/office/powerpoint/2010/main" val="2001554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nl-NL" altLang="en-US" dirty="0"/>
              <a:t>More direct </a:t>
            </a:r>
            <a:r>
              <a:rPr lang="nl-NL" altLang="en-US" dirty="0" err="1"/>
              <a:t>forms</a:t>
            </a:r>
            <a:r>
              <a:rPr lang="nl-NL" altLang="en-US" dirty="0"/>
              <a:t> of </a:t>
            </a:r>
            <a:r>
              <a:rPr lang="nl-NL" altLang="en-US" dirty="0" err="1"/>
              <a:t>communications</a:t>
            </a:r>
            <a:r>
              <a:rPr lang="nl-NL" altLang="en-US" dirty="0"/>
              <a:t>: </a:t>
            </a:r>
            <a:r>
              <a:rPr lang="nl-NL" altLang="en-US" dirty="0" err="1"/>
              <a:t>painting</a:t>
            </a:r>
            <a:r>
              <a:rPr lang="nl-NL" altLang="en-US" dirty="0"/>
              <a:t>, </a:t>
            </a:r>
            <a:r>
              <a:rPr lang="nl-NL" altLang="en-US" dirty="0" err="1"/>
              <a:t>sculpture</a:t>
            </a:r>
            <a:r>
              <a:rPr lang="nl-NL" altLang="en-US" dirty="0"/>
              <a:t>, dance, </a:t>
            </a:r>
            <a:r>
              <a:rPr lang="nl-NL" altLang="en-US" dirty="0" err="1"/>
              <a:t>singing</a:t>
            </a:r>
            <a:r>
              <a:rPr lang="nl-NL" altLang="en-US" dirty="0"/>
              <a:t>.</a:t>
            </a:r>
          </a:p>
          <a:p>
            <a:pPr marL="171450" indent="-171450">
              <a:spcBef>
                <a:spcPct val="0"/>
              </a:spcBef>
              <a:buFont typeface="Arial" panose="020B0604020202020204" pitchFamily="34" charset="0"/>
              <a:buChar char="•"/>
              <a:defRPr/>
            </a:pPr>
            <a:r>
              <a:rPr lang="nl-NL" altLang="en-US" dirty="0"/>
              <a:t>Goal is </a:t>
            </a:r>
            <a:r>
              <a:rPr lang="nl-NL" altLang="en-US" dirty="0" err="1"/>
              <a:t>convey</a:t>
            </a:r>
            <a:r>
              <a:rPr lang="nl-NL" altLang="en-US" dirty="0"/>
              <a:t> </a:t>
            </a:r>
            <a:r>
              <a:rPr lang="nl-NL" altLang="en-US" dirty="0" err="1"/>
              <a:t>the</a:t>
            </a:r>
            <a:r>
              <a:rPr lang="nl-NL" altLang="en-US" dirty="0"/>
              <a:t> </a:t>
            </a:r>
            <a:r>
              <a:rPr lang="nl-NL" altLang="en-US" dirty="0" err="1"/>
              <a:t>richness</a:t>
            </a:r>
            <a:r>
              <a:rPr lang="nl-NL" altLang="en-US" dirty="0"/>
              <a:t> of </a:t>
            </a:r>
            <a:r>
              <a:rPr lang="nl-NL" altLang="en-US" dirty="0" err="1"/>
              <a:t>the</a:t>
            </a:r>
            <a:r>
              <a:rPr lang="nl-NL" altLang="en-US" dirty="0"/>
              <a:t> </a:t>
            </a:r>
            <a:r>
              <a:rPr lang="nl-NL" altLang="en-US" dirty="0" err="1"/>
              <a:t>experience</a:t>
            </a:r>
            <a:r>
              <a:rPr lang="nl-NL" altLang="en-US" dirty="0"/>
              <a:t>. </a:t>
            </a:r>
            <a:r>
              <a:rPr lang="nl-NL" altLang="en-US" dirty="0" err="1"/>
              <a:t>Integrated</a:t>
            </a:r>
            <a:r>
              <a:rPr lang="nl-NL" altLang="en-US" dirty="0"/>
              <a:t> </a:t>
            </a:r>
            <a:r>
              <a:rPr lang="nl-NL" altLang="en-US" dirty="0" err="1"/>
              <a:t>secondary</a:t>
            </a:r>
            <a:r>
              <a:rPr lang="nl-NL" altLang="en-US" dirty="0"/>
              <a:t> arts like opera, ballet, </a:t>
            </a:r>
            <a:r>
              <a:rPr lang="nl-NL" altLang="en-US" dirty="0" err="1"/>
              <a:t>theatre</a:t>
            </a:r>
            <a:r>
              <a:rPr lang="nl-NL" altLang="en-US" dirty="0"/>
              <a:t> – but hard </a:t>
            </a:r>
            <a:r>
              <a:rPr lang="nl-NL" altLang="en-US" dirty="0" err="1"/>
              <a:t>to</a:t>
            </a:r>
            <a:r>
              <a:rPr lang="nl-NL" altLang="en-US" dirty="0"/>
              <a:t> control </a:t>
            </a:r>
            <a:r>
              <a:rPr lang="nl-NL" altLang="en-US" dirty="0" err="1"/>
              <a:t>the</a:t>
            </a:r>
            <a:r>
              <a:rPr lang="nl-NL" altLang="en-US" dirty="0"/>
              <a:t> performance– </a:t>
            </a:r>
            <a:r>
              <a:rPr lang="nl-NL" altLang="en-US" dirty="0" err="1"/>
              <a:t>Gesamtkunstwerk</a:t>
            </a:r>
            <a:r>
              <a:rPr lang="nl-NL" altLang="en-US" dirty="0"/>
              <a:t>. </a:t>
            </a:r>
          </a:p>
          <a:p>
            <a:pPr marL="171450" indent="-171450">
              <a:spcBef>
                <a:spcPct val="0"/>
              </a:spcBef>
              <a:buFont typeface="Arial" panose="020B0604020202020204" pitchFamily="34" charset="0"/>
              <a:buChar char="•"/>
              <a:defRPr/>
            </a:pPr>
            <a:r>
              <a:rPr lang="nl-NL" altLang="en-US" dirty="0"/>
              <a:t>Machine </a:t>
            </a:r>
            <a:r>
              <a:rPr lang="nl-NL" altLang="en-US" dirty="0" err="1"/>
              <a:t>came</a:t>
            </a:r>
            <a:r>
              <a:rPr lang="nl-NL" altLang="en-US" dirty="0"/>
              <a:t> </a:t>
            </a:r>
            <a:r>
              <a:rPr lang="nl-NL" altLang="en-US" dirty="0" err="1"/>
              <a:t>to</a:t>
            </a:r>
            <a:r>
              <a:rPr lang="nl-NL" altLang="en-US" dirty="0"/>
              <a:t> </a:t>
            </a:r>
            <a:r>
              <a:rPr lang="nl-NL" altLang="en-US" dirty="0" err="1"/>
              <a:t>the</a:t>
            </a:r>
            <a:r>
              <a:rPr lang="nl-NL" altLang="en-US" dirty="0"/>
              <a:t> </a:t>
            </a:r>
            <a:r>
              <a:rPr lang="nl-NL" altLang="en-US" dirty="0" err="1"/>
              <a:t>rescue</a:t>
            </a:r>
            <a:r>
              <a:rPr lang="nl-NL" altLang="en-US" dirty="0"/>
              <a:t> – </a:t>
            </a:r>
            <a:r>
              <a:rPr lang="nl-NL" altLang="en-US" dirty="0" err="1"/>
              <a:t>it</a:t>
            </a:r>
            <a:r>
              <a:rPr lang="nl-NL" altLang="en-US" dirty="0"/>
              <a:t> </a:t>
            </a:r>
            <a:r>
              <a:rPr lang="nl-NL" altLang="en-US" dirty="0" err="1"/>
              <a:t>can</a:t>
            </a:r>
            <a:r>
              <a:rPr lang="nl-NL" altLang="en-US" dirty="0"/>
              <a:t> control </a:t>
            </a:r>
            <a:r>
              <a:rPr lang="nl-NL" altLang="en-US" dirty="0" err="1"/>
              <a:t>and</a:t>
            </a:r>
            <a:r>
              <a:rPr lang="nl-NL" altLang="en-US" dirty="0"/>
              <a:t> </a:t>
            </a:r>
            <a:r>
              <a:rPr lang="nl-NL" altLang="en-US" dirty="0" err="1"/>
              <a:t>orchestrate</a:t>
            </a:r>
            <a:r>
              <a:rPr lang="nl-NL" altLang="en-US" dirty="0"/>
              <a:t> </a:t>
            </a:r>
            <a:r>
              <a:rPr lang="nl-NL" altLang="en-US" dirty="0" err="1"/>
              <a:t>all</a:t>
            </a:r>
            <a:r>
              <a:rPr lang="nl-NL" altLang="en-US" dirty="0"/>
              <a:t> of </a:t>
            </a:r>
            <a:r>
              <a:rPr lang="nl-NL" altLang="en-US" dirty="0" err="1"/>
              <a:t>this</a:t>
            </a:r>
            <a:r>
              <a:rPr lang="nl-NL" altLang="en-US" dirty="0"/>
              <a:t>.</a:t>
            </a:r>
          </a:p>
          <a:p>
            <a:pPr marL="171450" indent="-171450">
              <a:spcBef>
                <a:spcPct val="0"/>
              </a:spcBef>
              <a:buFont typeface="Arial" panose="020B0604020202020204" pitchFamily="34" charset="0"/>
              <a:buChar char="•"/>
              <a:defRPr/>
            </a:pPr>
            <a:endParaRPr lang="nl-NL" altLang="en-US" dirty="0"/>
          </a:p>
          <a:p>
            <a:pPr marL="171450" indent="-171450">
              <a:spcBef>
                <a:spcPct val="0"/>
              </a:spcBef>
              <a:buFont typeface="Arial" panose="020B0604020202020204" pitchFamily="34" charset="0"/>
              <a:buChar char="•"/>
              <a:defRPr/>
            </a:pPr>
            <a:r>
              <a:rPr lang="nl-NL" altLang="en-US" dirty="0" err="1"/>
              <a:t>Methodology</a:t>
            </a:r>
            <a:r>
              <a:rPr lang="nl-NL" altLang="en-US" dirty="0"/>
              <a:t> </a:t>
            </a:r>
            <a:r>
              <a:rPr lang="nl-NL" altLang="en-US" dirty="0" err="1"/>
              <a:t>and</a:t>
            </a:r>
            <a:r>
              <a:rPr lang="nl-NL" altLang="en-US" dirty="0"/>
              <a:t> </a:t>
            </a:r>
            <a:r>
              <a:rPr lang="nl-NL" altLang="en-US" dirty="0" err="1"/>
              <a:t>sciene</a:t>
            </a:r>
            <a:r>
              <a:rPr lang="nl-NL" altLang="en-US" dirty="0"/>
              <a:t> of art - </a:t>
            </a:r>
            <a:r>
              <a:rPr lang="nl-NL" altLang="en-US" dirty="0" err="1"/>
              <a:t>Laws</a:t>
            </a:r>
            <a:r>
              <a:rPr lang="nl-NL" altLang="en-US" dirty="0"/>
              <a:t> of </a:t>
            </a:r>
            <a:r>
              <a:rPr lang="nl-NL" altLang="en-US" dirty="0" err="1"/>
              <a:t>psyche</a:t>
            </a:r>
            <a:r>
              <a:rPr lang="nl-NL" altLang="en-US" dirty="0"/>
              <a:t> </a:t>
            </a:r>
            <a:r>
              <a:rPr lang="nl-NL" altLang="en-US" dirty="0" err="1"/>
              <a:t>and</a:t>
            </a:r>
            <a:r>
              <a:rPr lang="nl-NL" altLang="en-US" dirty="0"/>
              <a:t> </a:t>
            </a:r>
          </a:p>
          <a:p>
            <a:pPr marL="171450" indent="-171450">
              <a:spcBef>
                <a:spcPct val="0"/>
              </a:spcBef>
              <a:buFont typeface="Arial" panose="020B0604020202020204" pitchFamily="34" charset="0"/>
              <a:buChar char="•"/>
              <a:defRPr/>
            </a:pPr>
            <a:r>
              <a:rPr lang="nl-NL" altLang="en-US" dirty="0"/>
              <a:t>Cinema is step 1. First sound, </a:t>
            </a:r>
            <a:r>
              <a:rPr lang="nl-NL" altLang="en-US" dirty="0" err="1"/>
              <a:t>then</a:t>
            </a:r>
            <a:r>
              <a:rPr lang="nl-NL" altLang="en-US" dirty="0"/>
              <a:t> </a:t>
            </a:r>
            <a:r>
              <a:rPr lang="nl-NL" altLang="en-US" dirty="0" err="1"/>
              <a:t>color</a:t>
            </a:r>
            <a:r>
              <a:rPr lang="nl-NL" altLang="en-US" dirty="0"/>
              <a:t>, </a:t>
            </a:r>
            <a:r>
              <a:rPr lang="nl-NL" altLang="en-US" dirty="0" err="1"/>
              <a:t>then</a:t>
            </a:r>
            <a:r>
              <a:rPr lang="nl-NL" altLang="en-US" dirty="0"/>
              <a:t> 3d film </a:t>
            </a:r>
            <a:r>
              <a:rPr lang="nl-NL" altLang="en-US" dirty="0" err="1"/>
              <a:t>for</a:t>
            </a:r>
            <a:r>
              <a:rPr lang="nl-NL" altLang="en-US" dirty="0"/>
              <a:t> </a:t>
            </a:r>
            <a:r>
              <a:rPr lang="nl-NL" altLang="en-US" dirty="0" err="1"/>
              <a:t>depth</a:t>
            </a:r>
            <a:r>
              <a:rPr lang="nl-NL" altLang="en-US" dirty="0"/>
              <a:t>, </a:t>
            </a:r>
            <a:r>
              <a:rPr lang="nl-NL" altLang="en-US" dirty="0" err="1"/>
              <a:t>widescreen</a:t>
            </a:r>
            <a:r>
              <a:rPr lang="nl-NL" altLang="en-US" dirty="0"/>
              <a:t> </a:t>
            </a:r>
            <a:r>
              <a:rPr lang="nl-NL" altLang="en-US" dirty="0" err="1"/>
              <a:t>and</a:t>
            </a:r>
            <a:r>
              <a:rPr lang="nl-NL" altLang="en-US" dirty="0"/>
              <a:t> </a:t>
            </a:r>
            <a:r>
              <a:rPr lang="nl-NL" altLang="en-US" dirty="0" err="1"/>
              <a:t>then</a:t>
            </a:r>
            <a:r>
              <a:rPr lang="nl-NL" altLang="en-US" dirty="0"/>
              <a:t> full </a:t>
            </a:r>
            <a:r>
              <a:rPr lang="nl-NL" altLang="en-US" dirty="0" err="1"/>
              <a:t>peripheral</a:t>
            </a:r>
            <a:r>
              <a:rPr lang="nl-NL" altLang="en-US" dirty="0"/>
              <a:t> </a:t>
            </a:r>
            <a:r>
              <a:rPr lang="nl-NL" altLang="en-US" dirty="0" err="1"/>
              <a:t>vision</a:t>
            </a:r>
            <a:r>
              <a:rPr lang="nl-NL" altLang="en-US" dirty="0"/>
              <a:t> </a:t>
            </a:r>
            <a:r>
              <a:rPr lang="nl-NL" altLang="en-US" dirty="0" err="1"/>
              <a:t>for</a:t>
            </a:r>
            <a:r>
              <a:rPr lang="nl-NL" altLang="en-US" dirty="0"/>
              <a:t> </a:t>
            </a:r>
            <a:r>
              <a:rPr lang="nl-NL" altLang="en-US" dirty="0" err="1"/>
              <a:t>immersion</a:t>
            </a:r>
            <a:r>
              <a:rPr lang="nl-NL" altLang="en-US" dirty="0"/>
              <a:t>. [make point </a:t>
            </a:r>
            <a:r>
              <a:rPr lang="nl-NL" altLang="en-US" dirty="0" err="1"/>
              <a:t>about</a:t>
            </a:r>
            <a:r>
              <a:rPr lang="nl-NL" altLang="en-US" dirty="0"/>
              <a:t> </a:t>
            </a:r>
            <a:r>
              <a:rPr lang="nl-NL" altLang="en-US" dirty="0" err="1"/>
              <a:t>mediation</a:t>
            </a:r>
            <a:r>
              <a:rPr lang="nl-NL" altLang="en-US" dirty="0"/>
              <a:t> – film </a:t>
            </a:r>
            <a:r>
              <a:rPr lang="nl-NL" altLang="en-US" dirty="0" err="1"/>
              <a:t>music</a:t>
            </a:r>
            <a:r>
              <a:rPr lang="nl-NL" altLang="en-US" dirty="0"/>
              <a:t> </a:t>
            </a:r>
            <a:r>
              <a:rPr lang="nl-NL" altLang="en-US" dirty="0" err="1"/>
              <a:t>for</a:t>
            </a:r>
            <a:r>
              <a:rPr lang="nl-NL" altLang="en-US" dirty="0"/>
              <a:t> </a:t>
            </a:r>
            <a:r>
              <a:rPr lang="nl-NL" altLang="en-US" dirty="0" err="1"/>
              <a:t>example</a:t>
            </a:r>
            <a:r>
              <a:rPr lang="nl-NL" altLang="en-US" dirty="0"/>
              <a:t>]</a:t>
            </a:r>
          </a:p>
          <a:p>
            <a:pPr marL="171450" indent="-171450">
              <a:spcBef>
                <a:spcPct val="0"/>
              </a:spcBef>
              <a:buFont typeface="Arial" panose="020B0604020202020204" pitchFamily="34" charset="0"/>
              <a:buChar char="•"/>
              <a:defRPr/>
            </a:pPr>
            <a:r>
              <a:rPr lang="nl-NL" altLang="en-US" dirty="0"/>
              <a:t>First </a:t>
            </a:r>
            <a:r>
              <a:rPr lang="nl-NL" altLang="en-US" dirty="0" err="1"/>
              <a:t>law</a:t>
            </a:r>
            <a:r>
              <a:rPr lang="nl-NL" altLang="en-US" dirty="0"/>
              <a:t>: </a:t>
            </a:r>
            <a:r>
              <a:rPr lang="nl-NL" altLang="en-US" dirty="0" err="1"/>
              <a:t>naure</a:t>
            </a:r>
            <a:r>
              <a:rPr lang="nl-NL" altLang="en-US" dirty="0"/>
              <a:t> of mans art is </a:t>
            </a:r>
            <a:r>
              <a:rPr lang="nl-NL" altLang="en-US" dirty="0" err="1"/>
              <a:t>rooted</a:t>
            </a:r>
            <a:r>
              <a:rPr lang="nl-NL" altLang="en-US" dirty="0"/>
              <a:t> in </a:t>
            </a:r>
            <a:r>
              <a:rPr lang="nl-NL" altLang="en-US" dirty="0" err="1"/>
              <a:t>psychic</a:t>
            </a:r>
            <a:r>
              <a:rPr lang="nl-NL" altLang="en-US" dirty="0"/>
              <a:t> </a:t>
            </a:r>
            <a:r>
              <a:rPr lang="nl-NL" altLang="en-US" dirty="0" err="1"/>
              <a:t>apparatus</a:t>
            </a:r>
            <a:r>
              <a:rPr lang="nl-NL" altLang="en-US" dirty="0"/>
              <a:t> </a:t>
            </a:r>
            <a:r>
              <a:rPr lang="nl-NL" altLang="en-US" dirty="0" err="1"/>
              <a:t>and</a:t>
            </a:r>
            <a:r>
              <a:rPr lang="nl-NL" altLang="en-US" dirty="0"/>
              <a:t> </a:t>
            </a:r>
            <a:r>
              <a:rPr lang="nl-NL" altLang="en-US" dirty="0" err="1"/>
              <a:t>limited</a:t>
            </a:r>
            <a:r>
              <a:rPr lang="nl-NL" altLang="en-US" dirty="0"/>
              <a:t> </a:t>
            </a:r>
            <a:r>
              <a:rPr lang="nl-NL" altLang="en-US" dirty="0" err="1"/>
              <a:t>by</a:t>
            </a:r>
            <a:r>
              <a:rPr lang="nl-NL" altLang="en-US" dirty="0"/>
              <a:t> </a:t>
            </a:r>
            <a:r>
              <a:rPr lang="nl-NL" altLang="en-US" dirty="0" err="1"/>
              <a:t>seses</a:t>
            </a:r>
            <a:r>
              <a:rPr lang="nl-NL" altLang="en-US" dirty="0"/>
              <a:t> </a:t>
            </a:r>
            <a:r>
              <a:rPr lang="nl-NL" altLang="en-US" dirty="0" err="1"/>
              <a:t>adn</a:t>
            </a:r>
            <a:r>
              <a:rPr lang="nl-NL" altLang="en-US" dirty="0"/>
              <a:t> action repertoire</a:t>
            </a:r>
          </a:p>
          <a:p>
            <a:pPr marL="171450" indent="-171450">
              <a:spcBef>
                <a:spcPct val="0"/>
              </a:spcBef>
              <a:buFont typeface="Arial" panose="020B0604020202020204" pitchFamily="34" charset="0"/>
              <a:buChar char="•"/>
              <a:defRPr/>
            </a:pPr>
            <a:r>
              <a:rPr lang="nl-NL" altLang="en-US" dirty="0"/>
              <a:t>Second </a:t>
            </a:r>
            <a:r>
              <a:rPr lang="nl-NL" altLang="en-US" dirty="0" err="1"/>
              <a:t>law</a:t>
            </a:r>
            <a:r>
              <a:rPr lang="nl-NL" altLang="en-US" dirty="0"/>
              <a:t>: </a:t>
            </a:r>
            <a:r>
              <a:rPr lang="nl-NL" altLang="en-US" dirty="0" err="1"/>
              <a:t>consciousness</a:t>
            </a:r>
            <a:r>
              <a:rPr lang="nl-NL" altLang="en-US" dirty="0"/>
              <a:t> is a </a:t>
            </a:r>
            <a:r>
              <a:rPr lang="nl-NL" altLang="en-US" dirty="0" err="1"/>
              <a:t>composite</a:t>
            </a:r>
            <a:r>
              <a:rPr lang="nl-NL" altLang="en-US" dirty="0"/>
              <a:t> of </a:t>
            </a:r>
            <a:r>
              <a:rPr lang="nl-NL" altLang="en-US" dirty="0" err="1"/>
              <a:t>experiences</a:t>
            </a:r>
            <a:r>
              <a:rPr lang="nl-NL" altLang="en-US" dirty="0"/>
              <a:t>, sense </a:t>
            </a:r>
            <a:r>
              <a:rPr lang="nl-NL" altLang="en-US" dirty="0" err="1"/>
              <a:t>impressions</a:t>
            </a:r>
            <a:r>
              <a:rPr lang="nl-NL" altLang="en-US" dirty="0"/>
              <a:t> </a:t>
            </a:r>
            <a:r>
              <a:rPr lang="nl-NL" altLang="en-US" dirty="0" err="1"/>
              <a:t>conveyed</a:t>
            </a:r>
            <a:r>
              <a:rPr lang="nl-NL" altLang="en-US" dirty="0"/>
              <a:t> </a:t>
            </a:r>
            <a:r>
              <a:rPr lang="nl-NL" altLang="en-US" dirty="0" err="1"/>
              <a:t>through</a:t>
            </a:r>
            <a:r>
              <a:rPr lang="nl-NL" altLang="en-US" dirty="0"/>
              <a:t> </a:t>
            </a:r>
            <a:r>
              <a:rPr lang="nl-NL" altLang="en-US" dirty="0" err="1"/>
              <a:t>the</a:t>
            </a:r>
            <a:r>
              <a:rPr lang="nl-NL" altLang="en-US" dirty="0"/>
              <a:t> </a:t>
            </a:r>
            <a:r>
              <a:rPr lang="nl-NL" altLang="en-US" dirty="0" err="1"/>
              <a:t>brain</a:t>
            </a:r>
            <a:r>
              <a:rPr lang="nl-NL" altLang="en-US" dirty="0"/>
              <a:t> </a:t>
            </a:r>
            <a:r>
              <a:rPr lang="nl-NL" altLang="en-US" dirty="0" err="1"/>
              <a:t>by</a:t>
            </a:r>
            <a:r>
              <a:rPr lang="nl-NL" altLang="en-US" dirty="0"/>
              <a:t> </a:t>
            </a:r>
            <a:r>
              <a:rPr lang="nl-NL" altLang="en-US" dirty="0" err="1"/>
              <a:t>all</a:t>
            </a:r>
            <a:r>
              <a:rPr lang="nl-NL" altLang="en-US" dirty="0"/>
              <a:t> </a:t>
            </a:r>
            <a:r>
              <a:rPr lang="nl-NL" altLang="en-US" dirty="0" err="1"/>
              <a:t>senses</a:t>
            </a:r>
            <a:endParaRPr lang="nl-NL" altLang="en-US" dirty="0"/>
          </a:p>
          <a:p>
            <a:pPr marL="171450" indent="-171450">
              <a:spcBef>
                <a:spcPct val="0"/>
              </a:spcBef>
              <a:buFont typeface="Arial" panose="020B0604020202020204" pitchFamily="34" charset="0"/>
              <a:buChar char="•"/>
              <a:defRPr/>
            </a:pPr>
            <a:r>
              <a:rPr lang="nl-NL" altLang="en-US" dirty="0" err="1"/>
              <a:t>Odor</a:t>
            </a:r>
            <a:r>
              <a:rPr lang="nl-NL" altLang="en-US" dirty="0"/>
              <a:t> </a:t>
            </a:r>
            <a:r>
              <a:rPr lang="nl-NL" altLang="en-US" dirty="0" err="1"/>
              <a:t>will</a:t>
            </a:r>
            <a:r>
              <a:rPr lang="nl-NL" altLang="en-US" dirty="0"/>
              <a:t> </a:t>
            </a:r>
            <a:r>
              <a:rPr lang="nl-NL" altLang="en-US" dirty="0" err="1"/>
              <a:t>be</a:t>
            </a:r>
            <a:r>
              <a:rPr lang="nl-NL" altLang="en-US" dirty="0"/>
              <a:t> </a:t>
            </a:r>
            <a:r>
              <a:rPr lang="nl-NL" altLang="en-US" dirty="0" err="1"/>
              <a:t>decomposed</a:t>
            </a:r>
            <a:r>
              <a:rPr lang="nl-NL" altLang="en-US" dirty="0"/>
              <a:t> </a:t>
            </a:r>
            <a:r>
              <a:rPr lang="nl-NL" altLang="en-US" dirty="0" err="1"/>
              <a:t>and</a:t>
            </a:r>
            <a:r>
              <a:rPr lang="nl-NL" altLang="en-US" dirty="0"/>
              <a:t> </a:t>
            </a:r>
            <a:r>
              <a:rPr lang="nl-NL" altLang="en-US" dirty="0" err="1"/>
              <a:t>recorded</a:t>
            </a:r>
            <a:r>
              <a:rPr lang="nl-NL" altLang="en-US" dirty="0"/>
              <a:t> on </a:t>
            </a:r>
            <a:r>
              <a:rPr lang="nl-NL" altLang="en-US" dirty="0" err="1"/>
              <a:t>magnetic</a:t>
            </a:r>
            <a:r>
              <a:rPr lang="nl-NL" altLang="en-US" dirty="0"/>
              <a:t> tape – </a:t>
            </a:r>
            <a:r>
              <a:rPr lang="nl-NL" altLang="en-US" dirty="0" err="1"/>
              <a:t>see</a:t>
            </a:r>
            <a:r>
              <a:rPr lang="nl-NL" altLang="en-US" dirty="0"/>
              <a:t>, listen, </a:t>
            </a:r>
            <a:r>
              <a:rPr lang="nl-NL" altLang="en-US" dirty="0" err="1"/>
              <a:t>smell</a:t>
            </a:r>
            <a:r>
              <a:rPr lang="nl-NL" altLang="en-US" dirty="0"/>
              <a:t>, feel</a:t>
            </a:r>
          </a:p>
          <a:p>
            <a:pPr marL="171450" indent="-171450">
              <a:spcBef>
                <a:spcPct val="0"/>
              </a:spcBef>
              <a:buFont typeface="Arial" panose="020B0604020202020204" pitchFamily="34" charset="0"/>
              <a:buChar char="•"/>
              <a:defRPr/>
            </a:pPr>
            <a:r>
              <a:rPr lang="nl-NL" altLang="en-US" dirty="0" err="1"/>
              <a:t>Science</a:t>
            </a:r>
            <a:r>
              <a:rPr lang="nl-NL" altLang="en-US" dirty="0"/>
              <a:t> of art: </a:t>
            </a:r>
            <a:r>
              <a:rPr lang="nl-NL" altLang="en-US" dirty="0" err="1"/>
              <a:t>methodology</a:t>
            </a:r>
            <a:r>
              <a:rPr lang="nl-NL" altLang="en-US" dirty="0"/>
              <a:t> of </a:t>
            </a:r>
            <a:r>
              <a:rPr lang="nl-NL" altLang="en-US" dirty="0" err="1"/>
              <a:t>using</a:t>
            </a:r>
            <a:r>
              <a:rPr lang="nl-NL" altLang="en-US" dirty="0"/>
              <a:t> these </a:t>
            </a:r>
            <a:r>
              <a:rPr lang="nl-NL" altLang="en-US" dirty="0" err="1"/>
              <a:t>senses</a:t>
            </a:r>
            <a:r>
              <a:rPr lang="nl-NL" altLang="en-US" dirty="0"/>
              <a:t> as building </a:t>
            </a:r>
            <a:r>
              <a:rPr lang="nl-NL" altLang="en-US" dirty="0" err="1"/>
              <a:t>blocks</a:t>
            </a:r>
            <a:r>
              <a:rPr lang="nl-NL" altLang="en-US" dirty="0"/>
              <a:t>, </a:t>
            </a:r>
            <a:r>
              <a:rPr lang="nl-NL" altLang="en-US" dirty="0" err="1"/>
              <a:t>when</a:t>
            </a:r>
            <a:r>
              <a:rPr lang="nl-NL" altLang="en-US" dirty="0"/>
              <a:t> </a:t>
            </a:r>
            <a:r>
              <a:rPr lang="nl-NL" altLang="en-US" dirty="0" err="1"/>
              <a:t>united</a:t>
            </a:r>
            <a:r>
              <a:rPr lang="nl-NL" altLang="en-US" dirty="0"/>
              <a:t> </a:t>
            </a:r>
            <a:r>
              <a:rPr lang="nl-NL" altLang="en-US" dirty="0" err="1"/>
              <a:t>create</a:t>
            </a:r>
            <a:r>
              <a:rPr lang="nl-NL" altLang="en-US" dirty="0"/>
              <a:t> </a:t>
            </a:r>
            <a:r>
              <a:rPr lang="nl-NL" altLang="en-US" dirty="0" err="1"/>
              <a:t>experience</a:t>
            </a:r>
            <a:r>
              <a:rPr lang="nl-NL" altLang="en-US" dirty="0"/>
              <a:t> </a:t>
            </a:r>
            <a:r>
              <a:rPr lang="nl-NL" altLang="en-US" dirty="0" err="1"/>
              <a:t>anc</a:t>
            </a:r>
            <a:r>
              <a:rPr lang="nl-NL" altLang="en-US" dirty="0"/>
              <a:t> </a:t>
            </a:r>
            <a:r>
              <a:rPr lang="nl-NL" altLang="en-US" dirty="0" err="1"/>
              <a:t>consciousness</a:t>
            </a:r>
            <a:r>
              <a:rPr lang="nl-NL" altLang="en-US" dirty="0"/>
              <a:t>, </a:t>
            </a:r>
            <a:r>
              <a:rPr lang="nl-NL" altLang="en-US" dirty="0" err="1"/>
              <a:t>find</a:t>
            </a:r>
            <a:r>
              <a:rPr lang="nl-NL" altLang="en-US" dirty="0"/>
              <a:t> </a:t>
            </a:r>
            <a:r>
              <a:rPr lang="nl-NL" altLang="en-US" dirty="0" err="1"/>
              <a:t>ways</a:t>
            </a:r>
            <a:r>
              <a:rPr lang="nl-NL" altLang="en-US" dirty="0"/>
              <a:t> </a:t>
            </a:r>
            <a:r>
              <a:rPr lang="nl-NL" altLang="en-US" dirty="0" err="1"/>
              <a:t>to</a:t>
            </a:r>
            <a:r>
              <a:rPr lang="nl-NL" altLang="en-US" dirty="0"/>
              <a:t> combine, </a:t>
            </a:r>
            <a:r>
              <a:rPr lang="nl-NL" altLang="en-US" dirty="0" err="1"/>
              <a:t>recording</a:t>
            </a:r>
            <a:r>
              <a:rPr lang="nl-NL" altLang="en-US" dirty="0"/>
              <a:t> </a:t>
            </a:r>
            <a:r>
              <a:rPr lang="nl-NL" altLang="en-US" dirty="0" err="1"/>
              <a:t>and</a:t>
            </a:r>
            <a:r>
              <a:rPr lang="nl-NL" altLang="en-US" dirty="0"/>
              <a:t> </a:t>
            </a:r>
            <a:r>
              <a:rPr lang="nl-NL" altLang="en-US" dirty="0" err="1"/>
              <a:t>projecting</a:t>
            </a:r>
            <a:r>
              <a:rPr lang="nl-NL" altLang="en-US" dirty="0"/>
              <a:t> these </a:t>
            </a:r>
            <a:r>
              <a:rPr lang="nl-NL" altLang="en-US" dirty="0" err="1"/>
              <a:t>experiences</a:t>
            </a:r>
            <a:endParaRPr lang="nl-NL" altLang="en-US" dirty="0"/>
          </a:p>
          <a:p>
            <a:pPr marL="171450" indent="-171450">
              <a:spcBef>
                <a:spcPct val="0"/>
              </a:spcBef>
              <a:buFont typeface="Arial" panose="020B0604020202020204" pitchFamily="34" charset="0"/>
              <a:buChar char="•"/>
              <a:defRPr/>
            </a:pPr>
            <a:r>
              <a:rPr lang="nl-NL" altLang="en-US" dirty="0" err="1"/>
              <a:t>Wll</a:t>
            </a:r>
            <a:r>
              <a:rPr lang="nl-NL" altLang="en-US" dirty="0"/>
              <a:t> </a:t>
            </a:r>
            <a:r>
              <a:rPr lang="nl-NL" altLang="en-US" dirty="0" err="1"/>
              <a:t>surpass</a:t>
            </a:r>
            <a:r>
              <a:rPr lang="nl-NL" altLang="en-US" dirty="0"/>
              <a:t> ‘</a:t>
            </a:r>
            <a:r>
              <a:rPr lang="nl-NL" altLang="en-US" dirty="0" err="1"/>
              <a:t>feelies</a:t>
            </a:r>
            <a:r>
              <a:rPr lang="nl-NL" altLang="en-US" dirty="0"/>
              <a:t>’ – Aldous Huxley. </a:t>
            </a:r>
          </a:p>
          <a:p>
            <a:pPr marL="171450" indent="-171450">
              <a:spcBef>
                <a:spcPct val="0"/>
              </a:spcBef>
              <a:buFont typeface="Arial" panose="020B0604020202020204" pitchFamily="34" charset="0"/>
              <a:buChar char="•"/>
              <a:defRPr/>
            </a:pPr>
            <a:r>
              <a:rPr lang="nl-NL" altLang="en-US" dirty="0" err="1"/>
              <a:t>Third</a:t>
            </a:r>
            <a:r>
              <a:rPr lang="nl-NL" altLang="en-US" dirty="0"/>
              <a:t>  </a:t>
            </a:r>
            <a:r>
              <a:rPr lang="nl-NL" altLang="en-US" dirty="0" err="1"/>
              <a:t>law</a:t>
            </a:r>
            <a:r>
              <a:rPr lang="nl-NL" altLang="en-US" dirty="0"/>
              <a:t>. </a:t>
            </a:r>
            <a:r>
              <a:rPr lang="nl-NL" altLang="en-US" dirty="0" err="1"/>
              <a:t>Sight</a:t>
            </a:r>
            <a:r>
              <a:rPr lang="nl-NL" altLang="en-US" dirty="0"/>
              <a:t> 70%, hearing 20, </a:t>
            </a:r>
            <a:r>
              <a:rPr lang="nl-NL" altLang="en-US" dirty="0" err="1"/>
              <a:t>smell</a:t>
            </a:r>
            <a:r>
              <a:rPr lang="nl-NL" altLang="en-US" dirty="0"/>
              <a:t> 5, </a:t>
            </a:r>
            <a:r>
              <a:rPr lang="nl-NL" altLang="en-US" dirty="0" err="1"/>
              <a:t>touch</a:t>
            </a:r>
            <a:r>
              <a:rPr lang="nl-NL" altLang="en-US" dirty="0"/>
              <a:t> 4, taste 1</a:t>
            </a:r>
          </a:p>
          <a:p>
            <a:pPr marL="171450" indent="-171450">
              <a:spcBef>
                <a:spcPct val="0"/>
              </a:spcBef>
              <a:buFont typeface="Arial" panose="020B0604020202020204" pitchFamily="34" charset="0"/>
              <a:buChar char="•"/>
              <a:defRPr/>
            </a:pPr>
            <a:r>
              <a:rPr lang="nl-NL" altLang="en-US" dirty="0"/>
              <a:t>Shift attention </a:t>
            </a:r>
            <a:r>
              <a:rPr lang="nl-NL" altLang="en-US" dirty="0" err="1"/>
              <a:t>across</a:t>
            </a:r>
            <a:r>
              <a:rPr lang="nl-NL" altLang="en-US" dirty="0"/>
              <a:t> </a:t>
            </a:r>
            <a:r>
              <a:rPr lang="nl-NL" altLang="en-US" dirty="0" err="1"/>
              <a:t>modalities</a:t>
            </a:r>
            <a:r>
              <a:rPr lang="nl-NL" altLang="en-US" dirty="0"/>
              <a:t> (standing on a </a:t>
            </a:r>
            <a:r>
              <a:rPr lang="nl-NL" altLang="en-US" dirty="0" err="1"/>
              <a:t>hill</a:t>
            </a:r>
            <a:r>
              <a:rPr lang="nl-NL" altLang="en-US" dirty="0"/>
              <a:t> top </a:t>
            </a:r>
            <a:r>
              <a:rPr lang="nl-NL" altLang="en-US" dirty="0" err="1"/>
              <a:t>example</a:t>
            </a:r>
            <a:r>
              <a:rPr lang="nl-NL" altLang="en-US" dirty="0"/>
              <a:t>)</a:t>
            </a:r>
          </a:p>
          <a:p>
            <a:pPr marL="171450" indent="-171450">
              <a:spcBef>
                <a:spcPct val="0"/>
              </a:spcBef>
              <a:buFont typeface="Arial" panose="020B0604020202020204" pitchFamily="34" charset="0"/>
              <a:buChar char="•"/>
              <a:defRPr/>
            </a:pPr>
            <a:r>
              <a:rPr lang="nl-NL" altLang="en-US" dirty="0" err="1"/>
              <a:t>Integrate</a:t>
            </a:r>
            <a:r>
              <a:rPr lang="nl-NL" altLang="en-US" dirty="0"/>
              <a:t> </a:t>
            </a:r>
            <a:r>
              <a:rPr lang="nl-NL" altLang="en-US" dirty="0" err="1"/>
              <a:t>all</a:t>
            </a:r>
            <a:r>
              <a:rPr lang="nl-NL" altLang="en-US" dirty="0"/>
              <a:t> but </a:t>
            </a:r>
            <a:r>
              <a:rPr lang="nl-NL" altLang="en-US" dirty="0" err="1"/>
              <a:t>need</a:t>
            </a:r>
            <a:r>
              <a:rPr lang="nl-NL" altLang="en-US" dirty="0"/>
              <a:t> </a:t>
            </a:r>
            <a:r>
              <a:rPr lang="nl-NL" altLang="en-US" dirty="0" err="1"/>
              <a:t>to</a:t>
            </a:r>
            <a:r>
              <a:rPr lang="nl-NL" altLang="en-US" dirty="0"/>
              <a:t> lead attention. How </a:t>
            </a:r>
            <a:r>
              <a:rPr lang="nl-NL" altLang="en-US" dirty="0" err="1"/>
              <a:t>to</a:t>
            </a:r>
            <a:r>
              <a:rPr lang="nl-NL" altLang="en-US" dirty="0"/>
              <a:t> do </a:t>
            </a:r>
            <a:r>
              <a:rPr lang="nl-NL" altLang="en-US" dirty="0" err="1"/>
              <a:t>this</a:t>
            </a:r>
            <a:r>
              <a:rPr lang="nl-NL" altLang="en-US" dirty="0"/>
              <a:t>? </a:t>
            </a:r>
            <a:r>
              <a:rPr lang="nl-NL" altLang="en-US" dirty="0" err="1"/>
              <a:t>Can</a:t>
            </a:r>
            <a:r>
              <a:rPr lang="nl-NL" altLang="en-US" dirty="0"/>
              <a:t> </a:t>
            </a:r>
            <a:r>
              <a:rPr lang="nl-NL" altLang="en-US" dirty="0" err="1"/>
              <a:t>participants</a:t>
            </a:r>
            <a:r>
              <a:rPr lang="nl-NL" altLang="en-US" dirty="0"/>
              <a:t> </a:t>
            </a:r>
            <a:r>
              <a:rPr lang="nl-NL" altLang="en-US" dirty="0" err="1"/>
              <a:t>choose</a:t>
            </a:r>
            <a:r>
              <a:rPr lang="nl-NL" altLang="en-US" dirty="0"/>
              <a:t>? An </a:t>
            </a:r>
            <a:r>
              <a:rPr lang="nl-NL" altLang="en-US" dirty="0" err="1"/>
              <a:t>encompassing</a:t>
            </a:r>
            <a:r>
              <a:rPr lang="nl-NL" altLang="en-US" dirty="0"/>
              <a:t> </a:t>
            </a:r>
            <a:r>
              <a:rPr lang="nl-NL" altLang="en-US" dirty="0" err="1"/>
              <a:t>experience</a:t>
            </a:r>
            <a:r>
              <a:rPr lang="nl-NL" altLang="en-US" dirty="0"/>
              <a:t> </a:t>
            </a:r>
            <a:r>
              <a:rPr lang="nl-NL" altLang="en-US" dirty="0" err="1"/>
              <a:t>can</a:t>
            </a:r>
            <a:r>
              <a:rPr lang="nl-NL" altLang="en-US" dirty="0"/>
              <a:t> </a:t>
            </a:r>
            <a:r>
              <a:rPr lang="nl-NL" altLang="en-US" dirty="0" err="1"/>
              <a:t>also</a:t>
            </a:r>
            <a:r>
              <a:rPr lang="nl-NL" altLang="en-US" dirty="0"/>
              <a:t> </a:t>
            </a:r>
            <a:r>
              <a:rPr lang="nl-NL" altLang="en-US" dirty="0" err="1"/>
              <a:t>be</a:t>
            </a:r>
            <a:r>
              <a:rPr lang="nl-NL" altLang="en-US" dirty="0"/>
              <a:t> </a:t>
            </a:r>
            <a:r>
              <a:rPr lang="nl-NL" altLang="en-US" dirty="0" err="1"/>
              <a:t>an</a:t>
            </a:r>
            <a:r>
              <a:rPr lang="nl-NL" altLang="en-US" dirty="0"/>
              <a:t> </a:t>
            </a:r>
            <a:r>
              <a:rPr lang="nl-NL" altLang="en-US" dirty="0" err="1"/>
              <a:t>intimate</a:t>
            </a:r>
            <a:r>
              <a:rPr lang="nl-NL" altLang="en-US" dirty="0"/>
              <a:t> </a:t>
            </a:r>
            <a:r>
              <a:rPr lang="nl-NL" altLang="en-US" dirty="0" err="1"/>
              <a:t>one</a:t>
            </a:r>
            <a:r>
              <a:rPr lang="nl-NL" altLang="en-US" dirty="0"/>
              <a:t>.</a:t>
            </a:r>
          </a:p>
          <a:p>
            <a:pPr marL="171450" indent="-171450">
              <a:spcBef>
                <a:spcPct val="0"/>
              </a:spcBef>
              <a:buFont typeface="Arial" panose="020B0604020202020204" pitchFamily="34" charset="0"/>
              <a:buChar char="•"/>
              <a:defRPr/>
            </a:pPr>
            <a:r>
              <a:rPr lang="nl-NL" altLang="en-US" dirty="0" err="1"/>
              <a:t>Fourth</a:t>
            </a:r>
            <a:r>
              <a:rPr lang="nl-NL" altLang="en-US" dirty="0"/>
              <a:t> </a:t>
            </a:r>
            <a:r>
              <a:rPr lang="nl-NL" altLang="en-US" dirty="0" err="1"/>
              <a:t>law</a:t>
            </a:r>
            <a:r>
              <a:rPr lang="nl-NL" altLang="en-US" dirty="0"/>
              <a:t>: </a:t>
            </a:r>
            <a:r>
              <a:rPr lang="nl-NL" altLang="en-US" dirty="0" err="1"/>
              <a:t>reception</a:t>
            </a:r>
            <a:r>
              <a:rPr lang="nl-NL" altLang="en-US" dirty="0"/>
              <a:t> </a:t>
            </a:r>
            <a:r>
              <a:rPr lang="nl-NL" altLang="en-US" dirty="0">
                <a:sym typeface="Wingdings" panose="05000000000000000000" pitchFamily="2" charset="2"/>
              </a:rPr>
              <a:t> </a:t>
            </a:r>
            <a:r>
              <a:rPr lang="nl-NL" altLang="en-US" dirty="0" err="1">
                <a:sym typeface="Wingdings" panose="05000000000000000000" pitchFamily="2" charset="2"/>
              </a:rPr>
              <a:t>imitation</a:t>
            </a:r>
            <a:r>
              <a:rPr lang="nl-NL" altLang="en-US" dirty="0">
                <a:sym typeface="Wingdings" panose="05000000000000000000" pitchFamily="2" charset="2"/>
              </a:rPr>
              <a:t>  </a:t>
            </a:r>
            <a:r>
              <a:rPr lang="nl-NL" altLang="en-US" dirty="0" err="1">
                <a:sym typeface="Wingdings" panose="05000000000000000000" pitchFamily="2" charset="2"/>
              </a:rPr>
              <a:t>creation</a:t>
            </a:r>
            <a:r>
              <a:rPr lang="nl-NL" altLang="en-US" dirty="0">
                <a:sym typeface="Wingdings" panose="05000000000000000000" pitchFamily="2" charset="2"/>
              </a:rPr>
              <a:t> </a:t>
            </a:r>
            <a:r>
              <a:rPr lang="nl-NL" altLang="en-US" dirty="0" err="1">
                <a:sym typeface="Wingdings" panose="05000000000000000000" pitchFamily="2" charset="2"/>
              </a:rPr>
              <a:t>from</a:t>
            </a:r>
            <a:r>
              <a:rPr lang="nl-NL" altLang="en-US" dirty="0">
                <a:sym typeface="Wingdings" panose="05000000000000000000" pitchFamily="2" charset="2"/>
              </a:rPr>
              <a:t> </a:t>
            </a:r>
            <a:r>
              <a:rPr lang="nl-NL" altLang="en-US" dirty="0" err="1">
                <a:sym typeface="Wingdings" panose="05000000000000000000" pitchFamily="2" charset="2"/>
              </a:rPr>
              <a:t>portraying</a:t>
            </a:r>
            <a:r>
              <a:rPr lang="nl-NL" altLang="en-US" dirty="0">
                <a:sym typeface="Wingdings" panose="05000000000000000000" pitchFamily="2" charset="2"/>
              </a:rPr>
              <a:t> </a:t>
            </a:r>
            <a:r>
              <a:rPr lang="nl-NL" altLang="en-US" dirty="0" err="1">
                <a:sym typeface="Wingdings" panose="05000000000000000000" pitchFamily="2" charset="2"/>
              </a:rPr>
              <a:t>outer</a:t>
            </a:r>
            <a:r>
              <a:rPr lang="nl-NL" altLang="en-US" dirty="0">
                <a:sym typeface="Wingdings" panose="05000000000000000000" pitchFamily="2" charset="2"/>
              </a:rPr>
              <a:t> </a:t>
            </a:r>
            <a:r>
              <a:rPr lang="nl-NL" altLang="en-US" dirty="0" err="1">
                <a:sym typeface="Wingdings" panose="05000000000000000000" pitchFamily="2" charset="2"/>
              </a:rPr>
              <a:t>to</a:t>
            </a:r>
            <a:r>
              <a:rPr lang="nl-NL" altLang="en-US" dirty="0">
                <a:sym typeface="Wingdings" panose="05000000000000000000" pitchFamily="2" charset="2"/>
              </a:rPr>
              <a:t> </a:t>
            </a:r>
            <a:r>
              <a:rPr lang="nl-NL" altLang="en-US" dirty="0" err="1">
                <a:sym typeface="Wingdings" panose="05000000000000000000" pitchFamily="2" charset="2"/>
              </a:rPr>
              <a:t>inner</a:t>
            </a:r>
            <a:r>
              <a:rPr lang="nl-NL" altLang="en-US" dirty="0">
                <a:sym typeface="Wingdings" panose="05000000000000000000" pitchFamily="2" charset="2"/>
              </a:rPr>
              <a:t> </a:t>
            </a:r>
            <a:r>
              <a:rPr lang="nl-NL" altLang="en-US" dirty="0" err="1">
                <a:sym typeface="Wingdings" panose="05000000000000000000" pitchFamily="2" charset="2"/>
              </a:rPr>
              <a:t>world</a:t>
            </a:r>
            <a:endParaRPr lang="nl-NL" altLang="en-US" dirty="0">
              <a:sym typeface="Wingdings" panose="05000000000000000000" pitchFamily="2" charset="2"/>
            </a:endParaRPr>
          </a:p>
          <a:p>
            <a:pPr marL="171450" indent="-171450">
              <a:spcBef>
                <a:spcPct val="0"/>
              </a:spcBef>
              <a:buFont typeface="Arial" panose="020B0604020202020204" pitchFamily="34" charset="0"/>
              <a:buChar char="•"/>
              <a:defRPr/>
            </a:pPr>
            <a:endParaRPr lang="nl-NL" altLang="en-US" dirty="0"/>
          </a:p>
          <a:p>
            <a:pPr marL="171450" indent="-171450">
              <a:spcBef>
                <a:spcPct val="0"/>
              </a:spcBef>
              <a:buFont typeface="Arial" panose="020B0604020202020204" pitchFamily="34" charset="0"/>
              <a:buChar char="•"/>
              <a:defRPr/>
            </a:pPr>
            <a:r>
              <a:rPr lang="nl-NL" altLang="en-US" dirty="0" err="1"/>
              <a:t>Note</a:t>
            </a:r>
            <a:r>
              <a:rPr lang="nl-NL" altLang="en-US" dirty="0"/>
              <a:t> </a:t>
            </a:r>
            <a:r>
              <a:rPr lang="nl-NL" altLang="en-US" dirty="0" err="1"/>
              <a:t>interaction</a:t>
            </a:r>
            <a:r>
              <a:rPr lang="nl-NL" altLang="en-US" dirty="0"/>
              <a:t> is missing!</a:t>
            </a:r>
          </a:p>
          <a:p>
            <a:pPr>
              <a:spcBef>
                <a:spcPct val="0"/>
              </a:spcBef>
              <a:defRPr/>
            </a:pPr>
            <a:endParaRPr lang="nl-NL" altLang="en-US" dirty="0"/>
          </a:p>
          <a:p>
            <a:pPr>
              <a:spcBef>
                <a:spcPct val="0"/>
              </a:spcBef>
              <a:defRPr/>
            </a:pPr>
            <a:endParaRPr lang="nl-NL" altLang="en-US" dirty="0"/>
          </a:p>
          <a:p>
            <a:pPr>
              <a:spcBef>
                <a:spcPct val="0"/>
              </a:spcBef>
              <a:defRPr/>
            </a:pPr>
            <a:endParaRPr lang="en-US" altLang="en-US" dirty="0"/>
          </a:p>
          <a:p>
            <a:pPr>
              <a:defRPr/>
            </a:pPr>
            <a:endParaRPr lang="en-US" dirty="0"/>
          </a:p>
          <a:p>
            <a:endParaRPr lang="en-NL" dirty="0"/>
          </a:p>
        </p:txBody>
      </p:sp>
      <p:sp>
        <p:nvSpPr>
          <p:cNvPr id="4" name="Slide Number Placeholder 3"/>
          <p:cNvSpPr>
            <a:spLocks noGrp="1"/>
          </p:cNvSpPr>
          <p:nvPr>
            <p:ph type="sldNum" sz="quarter" idx="5"/>
          </p:nvPr>
        </p:nvSpPr>
        <p:spPr/>
        <p:txBody>
          <a:bodyPr/>
          <a:lstStyle/>
          <a:p>
            <a:fld id="{812ECD43-08E5-4945-BC4F-4857758E978F}" type="slidenum">
              <a:rPr lang="nl-NL" smtClean="0"/>
              <a:t>5</a:t>
            </a:fld>
            <a:endParaRPr lang="nl-NL"/>
          </a:p>
        </p:txBody>
      </p:sp>
    </p:spTree>
    <p:extLst>
      <p:ext uri="{BB962C8B-B14F-4D97-AF65-F5344CB8AC3E}">
        <p14:creationId xmlns:p14="http://schemas.microsoft.com/office/powerpoint/2010/main" val="380495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fontAlgn="base"/>
            <a:r>
              <a:rPr lang="en-GB" dirty="0">
                <a:hlinkClick r:id="rId3"/>
              </a:rPr>
              <a:t>http://uschefnerarchive.com/morton-heilig-biography/</a:t>
            </a:r>
            <a:endParaRPr lang="en-GB" dirty="0"/>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SENSORAMA MOTION PICTURE PROJECTOR</a:t>
            </a:r>
            <a:r>
              <a:rPr lang="en-GB" sz="1200" b="0" i="0" kern="1200" dirty="0">
                <a:solidFill>
                  <a:schemeClr val="tx1"/>
                </a:solidFill>
                <a:effectLst/>
                <a:latin typeface="+mn-lt"/>
                <a:ea typeface="+mn-ea"/>
                <a:cs typeface="+mn-cs"/>
              </a:rPr>
              <a:t> – A closed loop 35 mm projector capable of projecting a 10 minute 35mm film 16,000 times (the </a:t>
            </a:r>
            <a:r>
              <a:rPr lang="en-GB" sz="1200" b="0" i="0" kern="1200" dirty="0" err="1">
                <a:solidFill>
                  <a:schemeClr val="tx1"/>
                </a:solidFill>
                <a:effectLst/>
                <a:latin typeface="+mn-lt"/>
                <a:ea typeface="+mn-ea"/>
                <a:cs typeface="+mn-cs"/>
              </a:rPr>
              <a:t>formerrecord</a:t>
            </a:r>
            <a:r>
              <a:rPr lang="en-GB" sz="1200" b="0" i="0" kern="1200" dirty="0">
                <a:solidFill>
                  <a:schemeClr val="tx1"/>
                </a:solidFill>
                <a:effectLst/>
                <a:latin typeface="+mn-lt"/>
                <a:ea typeface="+mn-ea"/>
                <a:cs typeface="+mn-cs"/>
              </a:rPr>
              <a:t> was 2000 times)</a:t>
            </a:r>
          </a:p>
          <a:p>
            <a:pPr fontAlgn="base"/>
            <a:r>
              <a:rPr lang="en-GB" sz="1200" b="1" i="0" kern="1200" dirty="0">
                <a:solidFill>
                  <a:schemeClr val="tx1"/>
                </a:solidFill>
                <a:effectLst/>
                <a:latin typeface="+mn-lt"/>
                <a:ea typeface="+mn-ea"/>
                <a:cs typeface="+mn-cs"/>
              </a:rPr>
              <a:t>SENSORAMA 3-D MOTION PICTURE CAMERA</a:t>
            </a:r>
            <a:r>
              <a:rPr lang="en-GB" sz="1200" b="0" i="0" kern="1200" dirty="0">
                <a:solidFill>
                  <a:schemeClr val="tx1"/>
                </a:solidFill>
                <a:effectLst/>
                <a:latin typeface="+mn-lt"/>
                <a:ea typeface="+mn-ea"/>
                <a:cs typeface="+mn-cs"/>
              </a:rPr>
              <a:t> – Side-by-side dual film 35mm 3-D motion picture camera, with two 400 ft magazines. This camera is small enough to be hand-held.</a:t>
            </a:r>
          </a:p>
          <a:p>
            <a:pPr fontAlgn="base"/>
            <a:r>
              <a:rPr lang="en-GB" sz="1200" b="1" i="0" kern="1200" dirty="0">
                <a:solidFill>
                  <a:schemeClr val="tx1"/>
                </a:solidFill>
                <a:effectLst/>
                <a:latin typeface="+mn-lt"/>
                <a:ea typeface="+mn-ea"/>
                <a:cs typeface="+mn-cs"/>
              </a:rPr>
              <a:t>THRILLERAMA THEATER </a:t>
            </a:r>
            <a:r>
              <a:rPr lang="en-GB" sz="1200" b="0" i="0" kern="1200" dirty="0">
                <a:solidFill>
                  <a:schemeClr val="tx1"/>
                </a:solidFill>
                <a:effectLst/>
                <a:latin typeface="+mn-lt"/>
                <a:ea typeface="+mn-ea"/>
                <a:cs typeface="+mn-cs"/>
              </a:rPr>
              <a:t>– Rear Projected 3-D motion picture system with live actors in front of the screen, interacting with </a:t>
            </a:r>
            <a:r>
              <a:rPr lang="en-GB" sz="1200" b="0" i="0" kern="1200" dirty="0" err="1">
                <a:solidFill>
                  <a:schemeClr val="tx1"/>
                </a:solidFill>
                <a:effectLst/>
                <a:latin typeface="+mn-lt"/>
                <a:ea typeface="+mn-ea"/>
                <a:cs typeface="+mn-cs"/>
              </a:rPr>
              <a:t>teh</a:t>
            </a:r>
            <a:r>
              <a:rPr lang="en-GB" sz="1200" b="0" i="0" kern="1200" dirty="0">
                <a:solidFill>
                  <a:schemeClr val="tx1"/>
                </a:solidFill>
                <a:effectLst/>
                <a:latin typeface="+mn-lt"/>
                <a:ea typeface="+mn-ea"/>
                <a:cs typeface="+mn-cs"/>
              </a:rPr>
              <a:t> 3-D images on the screen.</a:t>
            </a:r>
          </a:p>
          <a:p>
            <a:pPr fontAlgn="base"/>
            <a:r>
              <a:rPr lang="en-GB" sz="1200" b="1" i="0" kern="1200" dirty="0">
                <a:solidFill>
                  <a:schemeClr val="tx1"/>
                </a:solidFill>
                <a:effectLst/>
                <a:latin typeface="+mn-lt"/>
                <a:ea typeface="+mn-ea"/>
                <a:cs typeface="+mn-cs"/>
              </a:rPr>
              <a:t>HASSELBLAD 3-D CAMERA MOUNT- </a:t>
            </a:r>
            <a:r>
              <a:rPr lang="en-GB" sz="1200" b="0" i="0" kern="1200" dirty="0">
                <a:solidFill>
                  <a:schemeClr val="tx1"/>
                </a:solidFill>
                <a:effectLst/>
                <a:latin typeface="+mn-lt"/>
                <a:ea typeface="+mn-ea"/>
                <a:cs typeface="+mn-cs"/>
              </a:rPr>
              <a:t>Designed for shooting large 3-D stills with side-by-side Hasselblad cameras.</a:t>
            </a:r>
          </a:p>
          <a:p>
            <a:pPr fontAlgn="base"/>
            <a:r>
              <a:rPr lang="en-GB" sz="1200" b="1" i="0" kern="1200" dirty="0">
                <a:solidFill>
                  <a:schemeClr val="tx1"/>
                </a:solidFill>
                <a:effectLst/>
                <a:latin typeface="+mn-lt"/>
                <a:ea typeface="+mn-ea"/>
                <a:cs typeface="+mn-cs"/>
              </a:rPr>
              <a:t>HASSELBLAD 3-D CAMERA MOUNT- </a:t>
            </a:r>
            <a:r>
              <a:rPr lang="en-GB" sz="1200" b="0" i="0" kern="1200" dirty="0">
                <a:solidFill>
                  <a:schemeClr val="tx1"/>
                </a:solidFill>
                <a:effectLst/>
                <a:latin typeface="+mn-lt"/>
                <a:ea typeface="+mn-ea"/>
                <a:cs typeface="+mn-cs"/>
              </a:rPr>
              <a:t>Designed for shooting large 3-D stills with side-by-side Hasselblad cameras.</a:t>
            </a:r>
          </a:p>
          <a:p>
            <a:pPr fontAlgn="base"/>
            <a:r>
              <a:rPr lang="en-GB" sz="1200" b="1" i="0" kern="1200" dirty="0">
                <a:solidFill>
                  <a:schemeClr val="tx1"/>
                </a:solidFill>
                <a:effectLst/>
                <a:latin typeface="+mn-lt"/>
                <a:ea typeface="+mn-ea"/>
                <a:cs typeface="+mn-cs"/>
              </a:rPr>
              <a:t>PIG PIX 3-D VIEWER</a:t>
            </a:r>
            <a:r>
              <a:rPr lang="en-GB" sz="1200" b="0" i="0" kern="1200" dirty="0">
                <a:solidFill>
                  <a:schemeClr val="tx1"/>
                </a:solidFill>
                <a:effectLst/>
                <a:latin typeface="+mn-lt"/>
                <a:ea typeface="+mn-ea"/>
                <a:cs typeface="+mn-cs"/>
              </a:rPr>
              <a:t> – A still viewer, that presents large peripheral 3-D images, which can be folded flat and sent through the mail.</a:t>
            </a:r>
          </a:p>
          <a:p>
            <a:pPr fontAlgn="base"/>
            <a:r>
              <a:rPr lang="en-GB" sz="1200" b="1" i="0" kern="1200" dirty="0">
                <a:solidFill>
                  <a:schemeClr val="tx1"/>
                </a:solidFill>
                <a:effectLst/>
                <a:latin typeface="+mn-lt"/>
                <a:ea typeface="+mn-ea"/>
                <a:cs typeface="+mn-cs"/>
              </a:rPr>
              <a:t>MOTOCRUISER – </a:t>
            </a:r>
            <a:r>
              <a:rPr lang="en-GB" sz="1200" b="0" i="0" kern="1200" dirty="0">
                <a:solidFill>
                  <a:schemeClr val="tx1"/>
                </a:solidFill>
                <a:effectLst/>
                <a:latin typeface="+mn-lt"/>
                <a:ea typeface="+mn-ea"/>
                <a:cs typeface="+mn-cs"/>
              </a:rPr>
              <a:t>A gas powered 3-wheel stand up scooter, with folding handle, that fits into the trunk of a car</a:t>
            </a:r>
          </a:p>
          <a:p>
            <a:pPr fontAlgn="base"/>
            <a:r>
              <a:rPr lang="en-GB" sz="1200" b="1" i="0" kern="1200" dirty="0">
                <a:solidFill>
                  <a:schemeClr val="tx1"/>
                </a:solidFill>
                <a:effectLst/>
                <a:latin typeface="+mn-lt"/>
                <a:ea typeface="+mn-ea"/>
                <a:cs typeface="+mn-cs"/>
              </a:rPr>
              <a:t>POWERSKOOT – </a:t>
            </a:r>
            <a:r>
              <a:rPr lang="en-GB" sz="1200" b="0" i="0" kern="1200" dirty="0">
                <a:solidFill>
                  <a:schemeClr val="tx1"/>
                </a:solidFill>
                <a:effectLst/>
                <a:latin typeface="+mn-lt"/>
                <a:ea typeface="+mn-ea"/>
                <a:cs typeface="+mn-cs"/>
              </a:rPr>
              <a:t>An electric battery powered 3-wheel sit down scooter that folds and fits into the trunk of a car.</a:t>
            </a:r>
          </a:p>
          <a:p>
            <a:pPr fontAlgn="base"/>
            <a:r>
              <a:rPr lang="en-GB" sz="1200" b="1" i="0" kern="1200" dirty="0">
                <a:solidFill>
                  <a:schemeClr val="tx1"/>
                </a:solidFill>
                <a:effectLst/>
                <a:latin typeface="+mn-lt"/>
                <a:ea typeface="+mn-ea"/>
                <a:cs typeface="+mn-cs"/>
              </a:rPr>
              <a:t>TWINBLADE ROLLER SKATES –</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Rollerskates</a:t>
            </a:r>
            <a:r>
              <a:rPr lang="en-GB" sz="1200" b="0" i="0" kern="1200" dirty="0">
                <a:solidFill>
                  <a:schemeClr val="tx1"/>
                </a:solidFill>
                <a:effectLst/>
                <a:latin typeface="+mn-lt"/>
                <a:ea typeface="+mn-ea"/>
                <a:cs typeface="+mn-cs"/>
              </a:rPr>
              <a:t> that combine some of the best features of in-line and quad (four-wheel) skates.</a:t>
            </a:r>
          </a:p>
          <a:p>
            <a:pPr fontAlgn="base"/>
            <a:r>
              <a:rPr lang="en-GB" sz="1200" b="1" i="0" kern="1200" dirty="0">
                <a:solidFill>
                  <a:schemeClr val="tx1"/>
                </a:solidFill>
                <a:effectLst/>
                <a:latin typeface="+mn-lt"/>
                <a:ea typeface="+mn-ea"/>
                <a:cs typeface="+mn-cs"/>
              </a:rPr>
              <a:t>ROLLERHANDS –</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Rhand</a:t>
            </a:r>
            <a:r>
              <a:rPr lang="en-GB" sz="1200" b="0" i="0" kern="1200" dirty="0">
                <a:solidFill>
                  <a:schemeClr val="tx1"/>
                </a:solidFill>
                <a:effectLst/>
                <a:latin typeface="+mn-lt"/>
                <a:ea typeface="+mn-ea"/>
                <a:cs typeface="+mn-cs"/>
              </a:rPr>
              <a:t> weights that provide skaters with upper body exercise, rear view mirrors, and shock absorption in the event of a fall.</a:t>
            </a:r>
          </a:p>
          <a:p>
            <a:pPr fontAlgn="base"/>
            <a:r>
              <a:rPr lang="en-GB" sz="1200" b="1" i="0" kern="1200" dirty="0">
                <a:solidFill>
                  <a:schemeClr val="tx1"/>
                </a:solidFill>
                <a:effectLst/>
                <a:latin typeface="+mn-lt"/>
                <a:ea typeface="+mn-ea"/>
                <a:cs typeface="+mn-cs"/>
              </a:rPr>
              <a:t>PATENTS</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TELESPHERE MASK </a:t>
            </a:r>
            <a:r>
              <a:rPr lang="en-GB" sz="1200" b="0" i="0" kern="1200" dirty="0">
                <a:solidFill>
                  <a:schemeClr val="tx1"/>
                </a:solidFill>
                <a:effectLst/>
                <a:latin typeface="+mn-lt"/>
                <a:ea typeface="+mn-ea"/>
                <a:cs typeface="+mn-cs"/>
              </a:rPr>
              <a:t>– First patented head-mounted display, with stereoscopic (3-D) TV, wide vision and true binaural sound..  1960 </a:t>
            </a:r>
            <a:r>
              <a:rPr lang="en-GB" sz="1200" b="0" i="0" u="none" strike="noStrike" kern="1200" dirty="0">
                <a:solidFill>
                  <a:schemeClr val="tx1"/>
                </a:solidFill>
                <a:effectLst/>
                <a:latin typeface="+mn-lt"/>
                <a:ea typeface="+mn-ea"/>
                <a:cs typeface="+mn-cs"/>
                <a:hlinkClick r:id="rId4"/>
              </a:rPr>
              <a:t>READ ONLINE</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EXPERIENCE THEATER  –</a:t>
            </a:r>
            <a:r>
              <a:rPr lang="en-GB" sz="1200" b="0" i="0" kern="1200" dirty="0">
                <a:solidFill>
                  <a:schemeClr val="tx1"/>
                </a:solidFill>
                <a:effectLst/>
                <a:latin typeface="+mn-lt"/>
                <a:ea typeface="+mn-ea"/>
                <a:cs typeface="+mn-cs"/>
              </a:rPr>
              <a:t> A motion picture </a:t>
            </a:r>
            <a:r>
              <a:rPr lang="en-GB" sz="1200" b="0" i="0" kern="1200" dirty="0" err="1">
                <a:solidFill>
                  <a:schemeClr val="tx1"/>
                </a:solidFill>
                <a:effectLst/>
                <a:latin typeface="+mn-lt"/>
                <a:ea typeface="+mn-ea"/>
                <a:cs typeface="+mn-cs"/>
              </a:rPr>
              <a:t>theater</a:t>
            </a:r>
            <a:r>
              <a:rPr lang="en-GB" sz="1200" b="0" i="0" kern="1200" dirty="0">
                <a:solidFill>
                  <a:schemeClr val="tx1"/>
                </a:solidFill>
                <a:effectLst/>
                <a:latin typeface="+mn-lt"/>
                <a:ea typeface="+mn-ea"/>
                <a:cs typeface="+mn-cs"/>
              </a:rPr>
              <a:t> that gives a large audience an illusion of reality, via 3-D motion pictures, with peripheral imagery, directional sound, aromas, wind, temperature variations and body tilting.  1969 </a:t>
            </a:r>
            <a:r>
              <a:rPr lang="en-GB" sz="1200" b="0" i="0" u="none" strike="noStrike" kern="1200" dirty="0">
                <a:solidFill>
                  <a:schemeClr val="tx1"/>
                </a:solidFill>
                <a:effectLst/>
                <a:latin typeface="+mn-lt"/>
                <a:ea typeface="+mn-ea"/>
                <a:cs typeface="+mn-cs"/>
                <a:hlinkClick r:id="rId5"/>
              </a:rPr>
              <a:t>READ ONLINE</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SENSORAMA SIMULATOR  –</a:t>
            </a:r>
            <a:r>
              <a:rPr lang="en-GB" sz="1200" b="0" i="0" kern="1200" dirty="0">
                <a:solidFill>
                  <a:schemeClr val="tx1"/>
                </a:solidFill>
                <a:effectLst/>
                <a:latin typeface="+mn-lt"/>
                <a:ea typeface="+mn-ea"/>
                <a:cs typeface="+mn-cs"/>
              </a:rPr>
              <a:t> A simulator for one to four people that provides an illusion of reality.  1962 </a:t>
            </a:r>
            <a:r>
              <a:rPr lang="en-GB" sz="1200" b="0" i="0" u="none" strike="noStrike" kern="1200" dirty="0">
                <a:solidFill>
                  <a:schemeClr val="tx1"/>
                </a:solidFill>
                <a:effectLst/>
                <a:latin typeface="+mn-lt"/>
                <a:ea typeface="+mn-ea"/>
                <a:cs typeface="+mn-cs"/>
                <a:hlinkClick r:id="rId6"/>
              </a:rPr>
              <a:t>READ ONLINE</a:t>
            </a: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SUPERCRUISER SCOOTER  –</a:t>
            </a:r>
            <a:r>
              <a:rPr lang="en-GB" sz="1200" b="0" i="0" kern="1200" dirty="0">
                <a:solidFill>
                  <a:schemeClr val="tx1"/>
                </a:solidFill>
                <a:effectLst/>
                <a:latin typeface="+mn-lt"/>
                <a:ea typeface="+mn-ea"/>
                <a:cs typeface="+mn-cs"/>
              </a:rPr>
              <a:t> A four wheel, foot-powered scooter, with dual drum brakes, and quick-folding handle.  1985</a:t>
            </a:r>
          </a:p>
          <a:p>
            <a:pPr fontAlgn="base"/>
            <a:r>
              <a:rPr lang="en-GB" sz="1200" b="1" i="0" kern="1200" dirty="0">
                <a:solidFill>
                  <a:schemeClr val="tx1"/>
                </a:solidFill>
                <a:effectLst/>
                <a:latin typeface="+mn-lt"/>
                <a:ea typeface="+mn-ea"/>
                <a:cs typeface="+mn-cs"/>
              </a:rPr>
              <a:t>ALL TERRAIN SKATEBOARD  – </a:t>
            </a:r>
            <a:r>
              <a:rPr lang="en-GB" sz="1200" b="0" i="0" kern="1200" dirty="0">
                <a:solidFill>
                  <a:schemeClr val="tx1"/>
                </a:solidFill>
                <a:effectLst/>
                <a:latin typeface="+mn-lt"/>
                <a:ea typeface="+mn-ea"/>
                <a:cs typeface="+mn-cs"/>
              </a:rPr>
              <a:t>A skateboard with four 8-inch pneumatic tires and an up-and-down foot deck.  1989</a:t>
            </a:r>
          </a:p>
          <a:p>
            <a:pPr fontAlgn="base"/>
            <a:r>
              <a:rPr lang="en-GB" sz="1200" b="0" i="0" kern="1200" dirty="0">
                <a:solidFill>
                  <a:schemeClr val="tx1"/>
                </a:solidFill>
                <a:effectLst/>
                <a:latin typeface="+mn-lt"/>
                <a:ea typeface="+mn-ea"/>
                <a:cs typeface="+mn-cs"/>
              </a:rPr>
              <a:t> </a:t>
            </a:r>
          </a:p>
          <a:p>
            <a:pPr fontAlgn="base"/>
            <a:r>
              <a:rPr lang="en-GB" sz="1200" b="1" i="0" u="none" strike="noStrike" kern="1200" dirty="0">
                <a:solidFill>
                  <a:schemeClr val="tx1"/>
                </a:solidFill>
                <a:effectLst/>
                <a:latin typeface="+mn-lt"/>
                <a:ea typeface="+mn-ea"/>
                <a:cs typeface="+mn-cs"/>
                <a:hlinkClick r:id="rId7"/>
              </a:rPr>
              <a:t>BACK TO INDEX</a:t>
            </a:r>
            <a:endParaRPr lang="en-GB" sz="1200" b="0" i="0" kern="1200" dirty="0">
              <a:solidFill>
                <a:schemeClr val="tx1"/>
              </a:solidFill>
              <a:effectLst/>
              <a:latin typeface="+mn-lt"/>
              <a:ea typeface="+mn-ea"/>
              <a:cs typeface="+mn-cs"/>
            </a:endParaRPr>
          </a:p>
          <a:p>
            <a:pPr fontAlgn="base"/>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a:spcBef>
                <a:spcPct val="0"/>
              </a:spcBef>
              <a:defRPr/>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0CF91F-C429-486C-9AB1-C38CA571B75B}"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Tree>
    <p:extLst>
      <p:ext uri="{BB962C8B-B14F-4D97-AF65-F5344CB8AC3E}">
        <p14:creationId xmlns:p14="http://schemas.microsoft.com/office/powerpoint/2010/main" val="1240466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Even onszelf</a:t>
            </a:r>
            <a:r>
              <a:rPr lang="nl-NL" baseline="0" dirty="0"/>
              <a:t> voorstellen.</a:t>
            </a:r>
          </a:p>
        </p:txBody>
      </p:sp>
      <p:sp>
        <p:nvSpPr>
          <p:cNvPr id="4" name="Slide Number Placeholder 3"/>
          <p:cNvSpPr>
            <a:spLocks noGrp="1"/>
          </p:cNvSpPr>
          <p:nvPr>
            <p:ph type="sldNum" sz="quarter" idx="10"/>
          </p:nvPr>
        </p:nvSpPr>
        <p:spPr/>
        <p:txBody>
          <a:bodyPr/>
          <a:lstStyle/>
          <a:p>
            <a:fld id="{812ECD43-08E5-4945-BC4F-4857758E978F}" type="slidenum">
              <a:rPr lang="nl-NL" smtClean="0"/>
              <a:t>7</a:t>
            </a:fld>
            <a:endParaRPr lang="nl-NL"/>
          </a:p>
        </p:txBody>
      </p:sp>
    </p:spTree>
    <p:extLst>
      <p:ext uri="{BB962C8B-B14F-4D97-AF65-F5344CB8AC3E}">
        <p14:creationId xmlns:p14="http://schemas.microsoft.com/office/powerpoint/2010/main" val="6549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Creator of Sketchpad – the guys had to use oscilloscope based screen for his writing program because there were no freaking pixel based CRTs yet!</a:t>
            </a:r>
          </a:p>
          <a:p>
            <a:endParaRPr lang="en-US" altLang="en-US"/>
          </a:p>
          <a:p>
            <a:r>
              <a:rPr lang="en-US" altLang="en-US"/>
              <a:t>Marrying computer to design navigation and habitation of virtual worlds. Essay of his vision.</a:t>
            </a:r>
          </a:p>
          <a:p>
            <a:endParaRPr lang="en-US"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0F3353-9461-4CA0-B1F4-C3BE37982904}"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1816173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1965-1970</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FECEC8-70EE-4E52-A2CB-49CDF2DAD138}"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Tree>
    <p:extLst>
      <p:ext uri="{BB962C8B-B14F-4D97-AF65-F5344CB8AC3E}">
        <p14:creationId xmlns:p14="http://schemas.microsoft.com/office/powerpoint/2010/main" val="14794577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jdelijke aanduiding voor tekst 5"/>
          <p:cNvSpPr>
            <a:spLocks noGrp="1"/>
          </p:cNvSpPr>
          <p:nvPr>
            <p:ph type="body" sz="quarter" idx="13" hasCustomPrompt="1"/>
          </p:nvPr>
        </p:nvSpPr>
        <p:spPr>
          <a:xfrm>
            <a:off x="0" y="-1"/>
            <a:ext cx="12198349" cy="4521941"/>
          </a:xfrm>
          <a:solidFill>
            <a:srgbClr val="8592BC"/>
          </a:solidFill>
        </p:spPr>
        <p:txBody>
          <a:bodyPr>
            <a:normAutofit/>
          </a:bodyPr>
          <a:lstStyle>
            <a:lvl1pPr marL="0" indent="0">
              <a:buNone/>
              <a:defRPr sz="100">
                <a:solidFill>
                  <a:schemeClr val="bg2"/>
                </a:solidFill>
              </a:defRPr>
            </a:lvl1pPr>
          </a:lstStyle>
          <a:p>
            <a:pPr lvl="0"/>
            <a:r>
              <a:rPr lang="en-GB" noProof="0" dirty="0"/>
              <a:t>..</a:t>
            </a:r>
          </a:p>
        </p:txBody>
      </p:sp>
      <p:sp>
        <p:nvSpPr>
          <p:cNvPr id="6" name="Tijdelijke aanduiding voor tekst 5"/>
          <p:cNvSpPr>
            <a:spLocks noGrp="1"/>
          </p:cNvSpPr>
          <p:nvPr>
            <p:ph type="body" sz="quarter" idx="12" hasCustomPrompt="1"/>
          </p:nvPr>
        </p:nvSpPr>
        <p:spPr>
          <a:xfrm>
            <a:off x="1" y="1"/>
            <a:ext cx="12198350" cy="3719335"/>
          </a:xfrm>
          <a:solidFill>
            <a:schemeClr val="bg2"/>
          </a:solidFill>
        </p:spPr>
        <p:txBody>
          <a:bodyPr>
            <a:normAutofit/>
          </a:bodyPr>
          <a:lstStyle>
            <a:lvl1pPr marL="0" indent="0">
              <a:buNone/>
              <a:defRPr sz="100">
                <a:solidFill>
                  <a:schemeClr val="bg2"/>
                </a:solidFill>
              </a:defRPr>
            </a:lvl1pPr>
          </a:lstStyle>
          <a:p>
            <a:pPr lvl="0"/>
            <a:r>
              <a:rPr lang="en-GB" noProof="0" dirty="0"/>
              <a:t>..</a:t>
            </a:r>
          </a:p>
        </p:txBody>
      </p:sp>
      <p:sp>
        <p:nvSpPr>
          <p:cNvPr id="2" name="Titel 1"/>
          <p:cNvSpPr>
            <a:spLocks noGrp="1"/>
          </p:cNvSpPr>
          <p:nvPr>
            <p:ph type="title" hasCustomPrompt="1"/>
          </p:nvPr>
        </p:nvSpPr>
        <p:spPr>
          <a:xfrm>
            <a:off x="1490663" y="1052736"/>
            <a:ext cx="10225136" cy="1656184"/>
          </a:xfrm>
        </p:spPr>
        <p:txBody>
          <a:bodyPr/>
          <a:lstStyle>
            <a:lvl1pPr algn="l">
              <a:defRPr sz="5400">
                <a:solidFill>
                  <a:schemeClr val="bg1"/>
                </a:solidFill>
              </a:defRPr>
            </a:lvl1pPr>
          </a:lstStyle>
          <a:p>
            <a:r>
              <a:rPr lang="en-GB" noProof="0" dirty="0"/>
              <a:t>Title presentation</a:t>
            </a:r>
          </a:p>
        </p:txBody>
      </p:sp>
      <p:sp>
        <p:nvSpPr>
          <p:cNvPr id="20" name="Tijdelijke aanduiding voor tekst 19"/>
          <p:cNvSpPr>
            <a:spLocks noGrp="1"/>
          </p:cNvSpPr>
          <p:nvPr>
            <p:ph type="body" sz="quarter" idx="14" hasCustomPrompt="1"/>
          </p:nvPr>
        </p:nvSpPr>
        <p:spPr>
          <a:xfrm>
            <a:off x="1490663" y="3934610"/>
            <a:ext cx="6918325" cy="393700"/>
          </a:xfrm>
        </p:spPr>
        <p:txBody>
          <a:bodyPr anchor="ctr">
            <a:normAutofit/>
          </a:bodyPr>
          <a:lstStyle>
            <a:lvl1pPr marL="0" indent="0">
              <a:buNone/>
              <a:defRPr sz="2400">
                <a:solidFill>
                  <a:schemeClr val="bg1"/>
                </a:solidFill>
              </a:defRPr>
            </a:lvl1pPr>
          </a:lstStyle>
          <a:p>
            <a:pPr lvl="0"/>
            <a:r>
              <a:rPr lang="en-GB" noProof="0" dirty="0"/>
              <a:t>Subtitle presentation</a:t>
            </a:r>
          </a:p>
        </p:txBody>
      </p:sp>
      <p:pic>
        <p:nvPicPr>
          <p:cNvPr id="21"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42288" y="4888655"/>
            <a:ext cx="2621665" cy="1171425"/>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atum 3"/>
          <p:cNvSpPr>
            <a:spLocks noGrp="1"/>
          </p:cNvSpPr>
          <p:nvPr>
            <p:ph type="dt" sz="half" idx="2"/>
          </p:nvPr>
        </p:nvSpPr>
        <p:spPr>
          <a:xfrm>
            <a:off x="7467327" y="3934684"/>
            <a:ext cx="4326359" cy="394127"/>
          </a:xfrm>
          <a:prstGeom prst="rect">
            <a:avLst/>
          </a:prstGeom>
        </p:spPr>
        <p:txBody>
          <a:bodyPr vert="horz" lIns="0" tIns="0" rIns="0" bIns="0" rtlCol="0" anchor="ctr"/>
          <a:lstStyle>
            <a:lvl1pPr algn="r">
              <a:defRPr sz="2400">
                <a:solidFill>
                  <a:schemeClr val="bg1"/>
                </a:solidFill>
              </a:defRPr>
            </a:lvl1pPr>
          </a:lstStyle>
          <a:p>
            <a:r>
              <a:rPr lang="en-GB" noProof="0" dirty="0"/>
              <a:t>Date</a:t>
            </a:r>
          </a:p>
        </p:txBody>
      </p:sp>
      <p:sp>
        <p:nvSpPr>
          <p:cNvPr id="19" name="Rechthoek 18"/>
          <p:cNvSpPr/>
          <p:nvPr userDrawn="1"/>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grpSp>
        <p:nvGrpSpPr>
          <p:cNvPr id="11" name="Grid" hidden="1"/>
          <p:cNvGrpSpPr/>
          <p:nvPr userDrawn="1"/>
        </p:nvGrpSpPr>
        <p:grpSpPr>
          <a:xfrm>
            <a:off x="-3" y="-1"/>
            <a:ext cx="12198354" cy="6858004"/>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2313" y="6543376"/>
            <a:ext cx="3588750" cy="270000"/>
          </a:xfrm>
          <a:prstGeom prst="rect">
            <a:avLst/>
          </a:prstGeom>
        </p:spPr>
      </p:pic>
      <p:sp>
        <p:nvSpPr>
          <p:cNvPr id="18" name="Rechthoek 19"/>
          <p:cNvSpPr/>
          <p:nvPr userDrawn="1"/>
        </p:nvSpPr>
        <p:spPr bwMode="auto">
          <a:xfrm>
            <a:off x="6099174" y="6453336"/>
            <a:ext cx="6099175"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spTree>
    <p:extLst>
      <p:ext uri="{BB962C8B-B14F-4D97-AF65-F5344CB8AC3E}">
        <p14:creationId xmlns:p14="http://schemas.microsoft.com/office/powerpoint/2010/main" val="1036379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7">
                                            <p:bg/>
                                          </p:spTgt>
                                        </p:tgtEl>
                                        <p:attrNameLst>
                                          <p:attrName>style.visibility</p:attrName>
                                        </p:attrNameLst>
                                      </p:cBhvr>
                                      <p:to>
                                        <p:strVal val="visible"/>
                                      </p:to>
                                    </p:set>
                                    <p:anim calcmode="lin" valueType="num">
                                      <p:cBhvr additive="base">
                                        <p:cTn id="10" dur="1000" fill="hold"/>
                                        <p:tgtEl>
                                          <p:spTgt spid="7">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7">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additive="base">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7">
                                            <p:txEl>
                                              <p:pRg st="0" end="0"/>
                                            </p:txEl>
                                          </p:spTgt>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25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1000" fill="hold"/>
                                        <p:tgtEl>
                                          <p:spTgt spid="6">
                                            <p:bg/>
                                          </p:spTgt>
                                        </p:tgtEl>
                                        <p:attrNameLst>
                                          <p:attrName>ppt_y</p:attrName>
                                        </p:attrNameLst>
                                      </p:cBhvr>
                                      <p:tavLst>
                                        <p:tav tm="0">
                                          <p:val>
                                            <p:strVal val="0-#ppt_h/2"/>
                                          </p:val>
                                        </p:tav>
                                        <p:tav tm="100000">
                                          <p:val>
                                            <p:strVal val="#ppt_y"/>
                                          </p:val>
                                        </p:tav>
                                      </p:tavLst>
                                    </p:anim>
                                  </p:childTnLst>
                                </p:cTn>
                              </p:par>
                              <p:par>
                                <p:cTn id="20" presetID="2" presetClass="entr" presetSubtype="1" decel="100000" fill="hold" grpId="0" nodeType="withEffect">
                                  <p:stCondLst>
                                    <p:cond delay="25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00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750"/>
                                        <p:tgtEl>
                                          <p:spTgt spid="20">
                                            <p:txEl>
                                              <p:pRg st="0" end="0"/>
                                            </p:txEl>
                                          </p:spTgt>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tmplLst>
          <p:tmpl>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ppt_x"/>
                          </p:val>
                        </p:tav>
                        <p:tav tm="100000">
                          <p:val>
                            <p:strVal val="#ppt_x"/>
                          </p:val>
                        </p:tav>
                      </p:tavLst>
                    </p:anim>
                    <p:anim calcmode="lin" valueType="num">
                      <p:cBhvr additive="base">
                        <p:cTn dur="1000" fill="hold"/>
                        <p:tgtEl>
                          <p:spTgt spid="7"/>
                        </p:tgtEl>
                        <p:attrNameLst>
                          <p:attrName>ppt_y</p:attrName>
                        </p:attrNameLst>
                      </p:cBhvr>
                      <p:tavLst>
                        <p:tav tm="0">
                          <p:val>
                            <p:strVal val="0-#ppt_h/2"/>
                          </p:val>
                        </p:tav>
                        <p:tav tm="100000">
                          <p:val>
                            <p:strVal val="#ppt_y"/>
                          </p:val>
                        </p:tav>
                      </p:tavLst>
                    </p:anim>
                  </p:childTnLst>
                </p:cTn>
              </p:par>
            </p:tnLst>
          </p:tmpl>
        </p:tmplLst>
      </p:bldP>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P spid="20" grpId="0" build="p">
        <p:tmplLst>
          <p:tmpl lvl="1">
            <p:tnLst>
              <p:par>
                <p:cTn presetID="10" presetClass="entr" presetSubtype="0" fill="hold" nodeType="withEffect">
                  <p:stCondLst>
                    <p:cond delay="1000"/>
                  </p:stCondLst>
                  <p:childTnLst>
                    <p:set>
                      <p:cBhvr>
                        <p:cTn dur="1" fill="hold">
                          <p:stCondLst>
                            <p:cond delay="0"/>
                          </p:stCondLst>
                        </p:cTn>
                        <p:tgtEl>
                          <p:spTgt spid="20"/>
                        </p:tgtEl>
                        <p:attrNameLst>
                          <p:attrName>style.visibility</p:attrName>
                        </p:attrNameLst>
                      </p:cBhvr>
                      <p:to>
                        <p:strVal val="visible"/>
                      </p:to>
                    </p:set>
                    <p:animEffect transition="in" filter="fade">
                      <p:cBhvr>
                        <p:cTn dur="750"/>
                        <p:tgtEl>
                          <p:spTgt spid="20"/>
                        </p:tgtEl>
                      </p:cBhvr>
                    </p:animEffect>
                  </p:childTnLst>
                </p:cTn>
              </p:par>
            </p:tnLst>
          </p:tmpl>
        </p:tmplLst>
      </p:bldP>
      <p:bldP spid="8"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4" name="Tijdelijke aanduiding voor grafiek 3"/>
          <p:cNvSpPr>
            <a:spLocks noGrp="1"/>
          </p:cNvSpPr>
          <p:nvPr>
            <p:ph type="chart"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 graph</a:t>
            </a:r>
          </a:p>
        </p:txBody>
      </p:sp>
    </p:spTree>
    <p:extLst>
      <p:ext uri="{BB962C8B-B14F-4D97-AF65-F5344CB8AC3E}">
        <p14:creationId xmlns:p14="http://schemas.microsoft.com/office/powerpoint/2010/main" val="2702950967"/>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3" name="Tijdelijke aanduiding voor media 12"/>
          <p:cNvSpPr>
            <a:spLocks noGrp="1"/>
          </p:cNvSpPr>
          <p:nvPr>
            <p:ph type="media" sz="quarter" idx="13" hasCustomPrompt="1"/>
          </p:nvPr>
        </p:nvSpPr>
        <p:spPr>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 video</a:t>
            </a:r>
          </a:p>
        </p:txBody>
      </p:sp>
    </p:spTree>
    <p:extLst>
      <p:ext uri="{BB962C8B-B14F-4D97-AF65-F5344CB8AC3E}">
        <p14:creationId xmlns:p14="http://schemas.microsoft.com/office/powerpoint/2010/main" val="265317074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ijdelijke aanduiding voor tekst 5"/>
          <p:cNvSpPr>
            <a:spLocks noGrp="1"/>
          </p:cNvSpPr>
          <p:nvPr>
            <p:ph type="body" sz="quarter" idx="12" hasCustomPrompt="1"/>
          </p:nvPr>
        </p:nvSpPr>
        <p:spPr>
          <a:xfrm>
            <a:off x="1" y="1"/>
            <a:ext cx="12198350" cy="4521939"/>
          </a:xfrm>
          <a:solidFill>
            <a:schemeClr val="bg2"/>
          </a:solidFill>
        </p:spPr>
        <p:txBody>
          <a:bodyPr>
            <a:normAutofit/>
          </a:bodyPr>
          <a:lstStyle>
            <a:lvl1pPr marL="0" indent="0">
              <a:buNone/>
              <a:defRPr sz="100">
                <a:solidFill>
                  <a:schemeClr val="bg2"/>
                </a:solidFill>
              </a:defRPr>
            </a:lvl1pPr>
          </a:lstStyle>
          <a:p>
            <a:pPr lvl="0"/>
            <a:r>
              <a:rPr lang="en-GB" noProof="0" dirty="0"/>
              <a:t>..</a:t>
            </a:r>
          </a:p>
        </p:txBody>
      </p:sp>
      <p:sp>
        <p:nvSpPr>
          <p:cNvPr id="2" name="Titel 1"/>
          <p:cNvSpPr>
            <a:spLocks noGrp="1"/>
          </p:cNvSpPr>
          <p:nvPr>
            <p:ph type="title" hasCustomPrompt="1"/>
          </p:nvPr>
        </p:nvSpPr>
        <p:spPr>
          <a:xfrm>
            <a:off x="1490663" y="1052736"/>
            <a:ext cx="10225136" cy="1656184"/>
          </a:xfrm>
        </p:spPr>
        <p:txBody>
          <a:bodyPr/>
          <a:lstStyle>
            <a:lvl1pPr algn="l">
              <a:defRPr sz="5400">
                <a:solidFill>
                  <a:schemeClr val="bg1"/>
                </a:solidFill>
              </a:defRPr>
            </a:lvl1pPr>
          </a:lstStyle>
          <a:p>
            <a:r>
              <a:rPr lang="en-GB" noProof="0" dirty="0"/>
              <a:t>Title closure</a:t>
            </a:r>
          </a:p>
        </p:txBody>
      </p:sp>
      <p:pic>
        <p:nvPicPr>
          <p:cNvPr id="21" name="Picture 71"/>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42288" y="4888655"/>
            <a:ext cx="2621665" cy="117142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id" hidden="1"/>
          <p:cNvGrpSpPr/>
          <p:nvPr userDrawn="1"/>
        </p:nvGrpSpPr>
        <p:grpSpPr>
          <a:xfrm>
            <a:off x="-3" y="-1"/>
            <a:ext cx="12198354" cy="6858004"/>
            <a:chOff x="-3" y="-1"/>
            <a:chExt cx="12198354" cy="6858004"/>
          </a:xfrm>
        </p:grpSpPr>
        <p:sp>
          <p:nvSpPr>
            <p:cNvPr id="12" name="Rechthoek 11"/>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3205847" y="3205844"/>
              <a:ext cx="6858003" cy="446316"/>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4" name="Rechthoek 13"/>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6" name="Rechthoek 15"/>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9" name="Rechthoek 18"/>
          <p:cNvSpPr/>
          <p:nvPr userDrawn="1"/>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2313" y="6543376"/>
            <a:ext cx="3588750" cy="270000"/>
          </a:xfrm>
          <a:prstGeom prst="rect">
            <a:avLst/>
          </a:prstGeom>
        </p:spPr>
      </p:pic>
      <p:sp>
        <p:nvSpPr>
          <p:cNvPr id="18" name="Rechthoek 19"/>
          <p:cNvSpPr/>
          <p:nvPr userDrawn="1"/>
        </p:nvSpPr>
        <p:spPr bwMode="auto">
          <a:xfrm>
            <a:off x="6099174" y="6453336"/>
            <a:ext cx="6099175"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spTree>
    <p:extLst>
      <p:ext uri="{BB962C8B-B14F-4D97-AF65-F5344CB8AC3E}">
        <p14:creationId xmlns:p14="http://schemas.microsoft.com/office/powerpoint/2010/main" val="36130113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1" decel="100000" fill="hold" grpId="0" nodeType="withEffect">
                                  <p:stCondLst>
                                    <p:cond delay="250"/>
                                  </p:stCondLst>
                                  <p:childTnLst>
                                    <p:set>
                                      <p:cBhvr>
                                        <p:cTn id="9" dur="1" fill="hold">
                                          <p:stCondLst>
                                            <p:cond delay="0"/>
                                          </p:stCondLst>
                                        </p:cTn>
                                        <p:tgtEl>
                                          <p:spTgt spid="6">
                                            <p:bg/>
                                          </p:spTgt>
                                        </p:tgtEl>
                                        <p:attrNameLst>
                                          <p:attrName>style.visibility</p:attrName>
                                        </p:attrNameLst>
                                      </p:cBhvr>
                                      <p:to>
                                        <p:strVal val="visible"/>
                                      </p:to>
                                    </p:set>
                                    <p:anim calcmode="lin" valueType="num">
                                      <p:cBhvr additive="base">
                                        <p:cTn id="10" dur="1000" fill="hold"/>
                                        <p:tgtEl>
                                          <p:spTgt spid="6">
                                            <p:bg/>
                                          </p:spTgt>
                                        </p:tgtEl>
                                        <p:attrNameLst>
                                          <p:attrName>ppt_x</p:attrName>
                                        </p:attrNameLst>
                                      </p:cBhvr>
                                      <p:tavLst>
                                        <p:tav tm="0">
                                          <p:val>
                                            <p:strVal val="#ppt_x"/>
                                          </p:val>
                                        </p:tav>
                                        <p:tav tm="100000">
                                          <p:val>
                                            <p:strVal val="#ppt_x"/>
                                          </p:val>
                                        </p:tav>
                                      </p:tavLst>
                                    </p:anim>
                                    <p:anim calcmode="lin" valueType="num">
                                      <p:cBhvr additive="base">
                                        <p:cTn id="11" dur="1000" fill="hold"/>
                                        <p:tgtEl>
                                          <p:spTgt spid="6">
                                            <p:bg/>
                                          </p:spTgt>
                                        </p:tgtEl>
                                        <p:attrNameLst>
                                          <p:attrName>ppt_y</p:attrName>
                                        </p:attrNameLst>
                                      </p:cBhvr>
                                      <p:tavLst>
                                        <p:tav tm="0">
                                          <p:val>
                                            <p:strVal val="0-#ppt_h/2"/>
                                          </p:val>
                                        </p:tav>
                                        <p:tav tm="100000">
                                          <p:val>
                                            <p:strVal val="#ppt_y"/>
                                          </p:val>
                                        </p:tav>
                                      </p:tavLst>
                                    </p:anim>
                                  </p:childTnLst>
                                </p:cTn>
                              </p:par>
                              <p:par>
                                <p:cTn id="12" presetID="2" presetClass="entr" presetSubtype="1" decel="100000" fill="hold" grpId="0" nodeType="withEffect">
                                  <p:stCondLst>
                                    <p:cond delay="25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additive="base">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6">
                                            <p:txEl>
                                              <p:pRg st="0" end="0"/>
                                            </p:txEl>
                                          </p:spTgt>
                                        </p:tgtEl>
                                        <p:attrNameLst>
                                          <p:attrName>ppt_y</p:attrName>
                                        </p:attrNameLst>
                                      </p:cBhvr>
                                      <p:tavLst>
                                        <p:tav tm="0">
                                          <p:val>
                                            <p:strVal val="0-#ppt_h/2"/>
                                          </p:val>
                                        </p:tav>
                                        <p:tav tm="100000">
                                          <p:val>
                                            <p:strVal val="#ppt_y"/>
                                          </p:val>
                                        </p:tav>
                                      </p:tavLst>
                                    </p:anim>
                                  </p:childTnLst>
                                </p:cTn>
                              </p:par>
                              <p:par>
                                <p:cTn id="16" presetID="10" presetClass="entr" presetSubtype="0" fill="hold" nodeType="withEffect">
                                  <p:stCondLst>
                                    <p:cond delay="15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tmplLst>
          <p:tmpl>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 lvl="1">
            <p:tnLst>
              <p:par>
                <p:cTn presetID="2" presetClass="entr" presetSubtype="1" decel="100000" fill="hold" nodeType="withEffect">
                  <p:stCondLst>
                    <p:cond delay="25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1000" fill="hold"/>
                        <p:tgtEl>
                          <p:spTgt spid="6"/>
                        </p:tgtEl>
                        <p:attrNameLst>
                          <p:attrName>ppt_x</p:attrName>
                        </p:attrNameLst>
                      </p:cBhvr>
                      <p:tavLst>
                        <p:tav tm="0">
                          <p:val>
                            <p:strVal val="#ppt_x"/>
                          </p:val>
                        </p:tav>
                        <p:tav tm="100000">
                          <p:val>
                            <p:strVal val="#ppt_x"/>
                          </p:val>
                        </p:tav>
                      </p:tavLst>
                    </p:anim>
                    <p:anim calcmode="lin" valueType="num">
                      <p:cBhvr additive="base">
                        <p:cTn dur="1000" fill="hold"/>
                        <p:tgtEl>
                          <p:spTgt spid="6"/>
                        </p:tgtEl>
                        <p:attrNameLst>
                          <p:attrName>ppt_y</p:attrName>
                        </p:attrNameLst>
                      </p:cBhvr>
                      <p:tavLst>
                        <p:tav tm="0">
                          <p:val>
                            <p:strVal val="0-#ppt_h/2"/>
                          </p:val>
                        </p:tav>
                        <p:tav tm="100000">
                          <p:val>
                            <p:strVal val="#ppt_y"/>
                          </p:val>
                        </p:tav>
                      </p:tavLst>
                    </p:anim>
                  </p:childTnLst>
                </p:cTn>
              </p:par>
            </p:tnLst>
          </p:tmpl>
        </p:tmplLst>
      </p:bldP>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918" y="476672"/>
            <a:ext cx="10978515" cy="940966"/>
          </a:xfrm>
        </p:spPr>
        <p:txBody>
          <a:bodyPr/>
          <a:lstStyle>
            <a:lvl1pPr>
              <a:defRPr>
                <a:latin typeface="CordiaUPC" pitchFamily="34" charset="-34"/>
                <a:cs typeface="CordiaUPC" pitchFamily="34" charset="-34"/>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a:latin typeface="CordiaUPC" pitchFamily="34" charset="-34"/>
                <a:cs typeface="CordiaUPC" pitchFamily="34" charset="-34"/>
              </a:defRPr>
            </a:lvl1pPr>
            <a:lvl2pPr>
              <a:defRPr>
                <a:latin typeface="CordiaUPC" pitchFamily="34" charset="-34"/>
                <a:cs typeface="CordiaUPC" pitchFamily="34" charset="-34"/>
              </a:defRPr>
            </a:lvl2pPr>
            <a:lvl3pPr>
              <a:defRPr>
                <a:latin typeface="CordiaUPC" pitchFamily="34" charset="-34"/>
                <a:cs typeface="CordiaUPC" pitchFamily="34" charset="-34"/>
              </a:defRPr>
            </a:lvl3pPr>
            <a:lvl4pPr>
              <a:defRPr>
                <a:latin typeface="CordiaUPC" pitchFamily="34" charset="-34"/>
                <a:cs typeface="CordiaUPC" pitchFamily="34" charset="-34"/>
              </a:defRPr>
            </a:lvl4pPr>
            <a:lvl5pPr>
              <a:defRPr>
                <a:latin typeface="CordiaUPC" pitchFamily="34" charset="-34"/>
                <a:cs typeface="CordiaUPC" pitchFamily="34" charset="-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609917" y="6356351"/>
            <a:ext cx="2846282" cy="365125"/>
          </a:xfrm>
          <a:prstGeom prst="rect">
            <a:avLst/>
          </a:prstGeom>
        </p:spPr>
        <p:txBody>
          <a:bodyPr/>
          <a:lstStyle>
            <a:lvl1pPr>
              <a:defRPr/>
            </a:lvl1pPr>
          </a:lstStyle>
          <a:p>
            <a:pPr>
              <a:defRPr/>
            </a:pPr>
            <a:fld id="{5583D9AB-8127-4AF0-AE72-FE006202CBE4}" type="datetimeFigureOut">
              <a:rPr lang="en-US"/>
              <a:pPr>
                <a:defRPr/>
              </a:pPr>
              <a:t>5/3/20</a:t>
            </a:fld>
            <a:endParaRPr lang="en-US"/>
          </a:p>
        </p:txBody>
      </p:sp>
      <p:sp>
        <p:nvSpPr>
          <p:cNvPr id="7" name="Footer Placeholder 4"/>
          <p:cNvSpPr>
            <a:spLocks noGrp="1"/>
          </p:cNvSpPr>
          <p:nvPr>
            <p:ph type="ftr" sz="quarter" idx="11"/>
          </p:nvPr>
        </p:nvSpPr>
        <p:spPr>
          <a:xfrm>
            <a:off x="4167770" y="6356351"/>
            <a:ext cx="3862811" cy="365125"/>
          </a:xfrm>
          <a:prstGeom prst="rect">
            <a:avLst/>
          </a:prstGeo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8742151" y="6356351"/>
            <a:ext cx="2846282" cy="365125"/>
          </a:xfrm>
          <a:prstGeom prst="rect">
            <a:avLst/>
          </a:prstGeom>
        </p:spPr>
        <p:txBody>
          <a:bodyPr/>
          <a:lstStyle>
            <a:lvl1pPr>
              <a:defRPr/>
            </a:lvl1pPr>
          </a:lstStyle>
          <a:p>
            <a:pPr>
              <a:defRPr/>
            </a:pPr>
            <a:fld id="{ABCDC5C7-7B67-448E-B413-966CF4EC0948}" type="slidenum">
              <a:rPr lang="en-US" altLang="en-US"/>
              <a:pPr>
                <a:defRPr/>
              </a:pPr>
              <a:t>‹#›</a:t>
            </a:fld>
            <a:endParaRPr lang="en-US" altLang="en-US"/>
          </a:p>
        </p:txBody>
      </p:sp>
    </p:spTree>
    <p:extLst>
      <p:ext uri="{BB962C8B-B14F-4D97-AF65-F5344CB8AC3E}">
        <p14:creationId xmlns:p14="http://schemas.microsoft.com/office/powerpoint/2010/main" val="875901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609917" y="6356351"/>
            <a:ext cx="2846282" cy="365125"/>
          </a:xfrm>
          <a:prstGeom prst="rect">
            <a:avLst/>
          </a:prstGeom>
        </p:spPr>
        <p:txBody>
          <a:bodyPr/>
          <a:lstStyle>
            <a:lvl1pPr>
              <a:defRPr/>
            </a:lvl1pPr>
          </a:lstStyle>
          <a:p>
            <a:pPr>
              <a:defRPr/>
            </a:pPr>
            <a:fld id="{96F7611E-2411-4455-B8EE-7C995FBDBC31}" type="datetimeFigureOut">
              <a:rPr lang="en-US"/>
              <a:pPr>
                <a:defRPr/>
              </a:pPr>
              <a:t>5/3/20</a:t>
            </a:fld>
            <a:endParaRPr lang="en-US"/>
          </a:p>
        </p:txBody>
      </p:sp>
      <p:sp>
        <p:nvSpPr>
          <p:cNvPr id="4" name="Footer Placeholder 4"/>
          <p:cNvSpPr>
            <a:spLocks noGrp="1"/>
          </p:cNvSpPr>
          <p:nvPr>
            <p:ph type="ftr" sz="quarter" idx="11"/>
          </p:nvPr>
        </p:nvSpPr>
        <p:spPr>
          <a:xfrm>
            <a:off x="4167770" y="6356351"/>
            <a:ext cx="3862811"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742151" y="6356351"/>
            <a:ext cx="2846282" cy="365125"/>
          </a:xfrm>
          <a:prstGeom prst="rect">
            <a:avLst/>
          </a:prstGeom>
        </p:spPr>
        <p:txBody>
          <a:bodyPr/>
          <a:lstStyle>
            <a:lvl1pPr>
              <a:defRPr/>
            </a:lvl1pPr>
          </a:lstStyle>
          <a:p>
            <a:pPr>
              <a:defRPr/>
            </a:pPr>
            <a:fld id="{AB087358-BAF1-4BC0-B2C5-5F5AE514D042}" type="slidenum">
              <a:rPr lang="en-US" altLang="en-US"/>
              <a:pPr>
                <a:defRPr/>
              </a:pPr>
              <a:t>‹#›</a:t>
            </a:fld>
            <a:endParaRPr lang="en-US" altLang="en-US"/>
          </a:p>
        </p:txBody>
      </p:sp>
    </p:spTree>
    <p:extLst>
      <p:ext uri="{BB962C8B-B14F-4D97-AF65-F5344CB8AC3E}">
        <p14:creationId xmlns:p14="http://schemas.microsoft.com/office/powerpoint/2010/main" val="221212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3" y="1252836"/>
            <a:ext cx="6846640" cy="4795836"/>
          </a:xfrm>
          <a:noFill/>
        </p:spPr>
        <p:txBody>
          <a:bodyPr vert="horz" wrap="none" lIns="0" tIns="0" rIns="0" bIns="0"/>
          <a:lstStyle>
            <a:lvl1pPr marL="361950" indent="-361950">
              <a:spcBef>
                <a:spcPts val="800"/>
              </a:spcBef>
              <a:spcAft>
                <a:spcPts val="800"/>
              </a:spcAft>
              <a:buClr>
                <a:schemeClr val="bg2"/>
              </a:buClr>
              <a:buFont typeface="+mj-lt"/>
              <a:buAutoNum type="arabicPeriod"/>
              <a:defRPr sz="2400">
                <a:solidFill>
                  <a:schemeClr val="bg2"/>
                </a:solidFill>
              </a:defRPr>
            </a:lvl1pPr>
            <a:lvl2pPr marL="542925" indent="-180975">
              <a:buClr>
                <a:schemeClr val="bg2"/>
              </a:buClr>
              <a:buFont typeface="Arial" panose="020B0604020202020204" pitchFamily="34" charset="0"/>
              <a:buChar char="•"/>
              <a:defRPr>
                <a:solidFill>
                  <a:schemeClr val="bg2"/>
                </a:solidFill>
              </a:defRPr>
            </a:lvl2pPr>
            <a:lvl3pPr>
              <a:defRPr>
                <a:solidFill>
                  <a:schemeClr val="bg2"/>
                </a:solidFill>
              </a:defRPr>
            </a:lvl3pPr>
            <a:lvl4pPr>
              <a:defRPr>
                <a:solidFill>
                  <a:schemeClr val="bg2"/>
                </a:solidFill>
              </a:defRPr>
            </a:lvl4pPr>
            <a:lvl5pPr>
              <a:defRPr>
                <a:solidFill>
                  <a:schemeClr val="accent1"/>
                </a:solidFill>
              </a:defRPr>
            </a:lvl5pPr>
            <a:lvl6pPr marL="361950" indent="-361950">
              <a:spcBef>
                <a:spcPts val="800"/>
              </a:spcBef>
              <a:spcAft>
                <a:spcPts val="800"/>
              </a:spcAft>
              <a:buClr>
                <a:schemeClr val="bg2"/>
              </a:buClr>
              <a:buFont typeface="+mj-lt"/>
              <a:buAutoNum type="arabicPeriod"/>
              <a:tabLst/>
              <a:defRPr sz="2400">
                <a:solidFill>
                  <a:schemeClr val="bg2"/>
                </a:solidFill>
              </a:defRPr>
            </a:lvl6pPr>
            <a:lvl7pPr marL="542925" indent="-180975">
              <a:buClr>
                <a:schemeClr val="bg2"/>
              </a:buClr>
              <a:buFont typeface="Arial" panose="020B0604020202020204" pitchFamily="34" charset="0"/>
              <a:buChar char="•"/>
              <a:defRPr>
                <a:solidFill>
                  <a:schemeClr val="bg2"/>
                </a:solidFill>
              </a:defRPr>
            </a:lvl7pPr>
            <a:lvl8pPr>
              <a:defRPr>
                <a:solidFill>
                  <a:schemeClr val="bg2"/>
                </a:solidFill>
              </a:defRPr>
            </a:lvl8pPr>
            <a:lvl9pPr>
              <a:defRPr>
                <a:solidFill>
                  <a:schemeClr val="bg2"/>
                </a:solidFill>
              </a:defRPr>
            </a:lvl9pPr>
          </a:lstStyle>
          <a:p>
            <a:pPr lvl="0"/>
            <a:r>
              <a:rPr lang="en-GB" noProof="0" dirty="0"/>
              <a:t>Numbering</a:t>
            </a:r>
          </a:p>
          <a:p>
            <a:pPr lvl="1"/>
            <a:r>
              <a:rPr lang="en-GB" noProof="0" dirty="0"/>
              <a:t>Bullet</a:t>
            </a:r>
          </a:p>
          <a:p>
            <a:pPr lvl="2"/>
            <a:r>
              <a:rPr lang="en-GB" noProof="0" dirty="0"/>
              <a:t>Plain text</a:t>
            </a:r>
          </a:p>
          <a:p>
            <a:pPr lvl="3"/>
            <a:r>
              <a:rPr lang="en-GB" noProof="0" dirty="0"/>
              <a:t>Header dark blue</a:t>
            </a:r>
          </a:p>
          <a:p>
            <a:pPr lvl="4"/>
            <a:r>
              <a:rPr lang="en-GB" noProof="0" dirty="0"/>
              <a:t>Header yellow</a:t>
            </a:r>
          </a:p>
          <a:p>
            <a:pPr lvl="5"/>
            <a:r>
              <a:rPr lang="en-GB" noProof="0" dirty="0"/>
              <a:t>Numbering</a:t>
            </a:r>
          </a:p>
          <a:p>
            <a:pPr lvl="6"/>
            <a:r>
              <a:rPr lang="en-GB" noProof="0" dirty="0"/>
              <a:t>Bullet</a:t>
            </a:r>
          </a:p>
          <a:p>
            <a:pPr lvl="7"/>
            <a:r>
              <a:rPr lang="en-GB" sz="1800" noProof="0" dirty="0"/>
              <a:t>Plain text</a:t>
            </a:r>
          </a:p>
          <a:p>
            <a:pPr lvl="8"/>
            <a:r>
              <a:rPr lang="en-GB" noProof="0" dirty="0"/>
              <a:t>Header dark blue</a:t>
            </a:r>
          </a:p>
        </p:txBody>
      </p:sp>
      <p:sp>
        <p:nvSpPr>
          <p:cNvPr id="7" name="Tijdelijke aanduiding voor afbeelding 13"/>
          <p:cNvSpPr>
            <a:spLocks noGrp="1"/>
          </p:cNvSpPr>
          <p:nvPr>
            <p:ph type="pic" sz="quarter" idx="13" hasCustomPrompt="1"/>
          </p:nvPr>
        </p:nvSpPr>
        <p:spPr>
          <a:xfrm>
            <a:off x="7453634" y="1252538"/>
            <a:ext cx="4339905"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grpSp>
        <p:nvGrpSpPr>
          <p:cNvPr id="8" name="Grid" hidden="1"/>
          <p:cNvGrpSpPr/>
          <p:nvPr userDrawn="1"/>
        </p:nvGrpSpPr>
        <p:grpSpPr>
          <a:xfrm>
            <a:off x="0" y="0"/>
            <a:ext cx="12198353" cy="6858004"/>
            <a:chOff x="-2" y="-1"/>
            <a:chExt cx="12198353" cy="6858004"/>
          </a:xfrm>
        </p:grpSpPr>
        <p:sp>
          <p:nvSpPr>
            <p:cNvPr id="9" name="Rechthoek 8"/>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0" name="Rechthoek 9"/>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4" name="Rechthoek 13"/>
            <p:cNvSpPr/>
            <p:nvPr userDrawn="1"/>
          </p:nvSpPr>
          <p:spPr bwMode="auto">
            <a:xfrm rot="5400000">
              <a:off x="392346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Tree>
    <p:extLst>
      <p:ext uri="{BB962C8B-B14F-4D97-AF65-F5344CB8AC3E}">
        <p14:creationId xmlns:p14="http://schemas.microsoft.com/office/powerpoint/2010/main" val="54426134"/>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spTree>
    <p:extLst>
      <p:ext uri="{BB962C8B-B14F-4D97-AF65-F5344CB8AC3E}">
        <p14:creationId xmlns:p14="http://schemas.microsoft.com/office/powerpoint/2010/main" val="3592596851"/>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Image 75%/2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7926761" cy="4795836"/>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0" y="0"/>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5003585"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8533755" y="1252538"/>
            <a:ext cx="3259784"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Tree>
    <p:extLst>
      <p:ext uri="{BB962C8B-B14F-4D97-AF65-F5344CB8AC3E}">
        <p14:creationId xmlns:p14="http://schemas.microsoft.com/office/powerpoint/2010/main" val="3590302820"/>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mp; Image 50%/5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1"/>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5" y="1252538"/>
            <a:ext cx="5592763"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Tree>
    <p:extLst>
      <p:ext uri="{BB962C8B-B14F-4D97-AF65-F5344CB8AC3E}">
        <p14:creationId xmlns:p14="http://schemas.microsoft.com/office/powerpoint/2010/main" val="368276742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Image 25%/75%">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3534273" cy="4795836"/>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611099"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141267" y="1252538"/>
            <a:ext cx="7652271"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Tree>
    <p:extLst>
      <p:ext uri="{BB962C8B-B14F-4D97-AF65-F5344CB8AC3E}">
        <p14:creationId xmlns:p14="http://schemas.microsoft.com/office/powerpoint/2010/main" val="4132317621"/>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100%">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grpSp>
        <p:nvGrpSpPr>
          <p:cNvPr id="7" name="Grid" hidden="1"/>
          <p:cNvGrpSpPr/>
          <p:nvPr userDrawn="1"/>
        </p:nvGrpSpPr>
        <p:grpSpPr>
          <a:xfrm>
            <a:off x="-2" y="-1"/>
            <a:ext cx="12198353" cy="6858003"/>
            <a:chOff x="-2" y="-1"/>
            <a:chExt cx="12198353" cy="6858003"/>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404663" y="1252538"/>
            <a:ext cx="11388876" cy="4795837"/>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Tree>
    <p:extLst>
      <p:ext uri="{BB962C8B-B14F-4D97-AF65-F5344CB8AC3E}">
        <p14:creationId xmlns:p14="http://schemas.microsoft.com/office/powerpoint/2010/main" val="392925822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mp; Image 4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2" y="-1"/>
            <a:ext cx="12218777" cy="6858004"/>
            <a:chOff x="-2" y="-1"/>
            <a:chExt cx="12218777"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6" name="Rechthoek 15"/>
            <p:cNvSpPr/>
            <p:nvPr userDrawn="1"/>
          </p:nvSpPr>
          <p:spPr bwMode="auto">
            <a:xfrm rot="10800000">
              <a:off x="5360772" y="3549589"/>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776" y="1252538"/>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7" name="Tijdelijke aanduiding voor afbeelding 13"/>
          <p:cNvSpPr>
            <a:spLocks noGrp="1"/>
          </p:cNvSpPr>
          <p:nvPr>
            <p:ph type="pic" sz="quarter" idx="14" hasCustomPrompt="1"/>
          </p:nvPr>
        </p:nvSpPr>
        <p:spPr>
          <a:xfrm>
            <a:off x="9098614" y="1252538"/>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8" name="Tijdelijke aanduiding voor afbeelding 13"/>
          <p:cNvSpPr>
            <a:spLocks noGrp="1"/>
          </p:cNvSpPr>
          <p:nvPr>
            <p:ph type="pic" sz="quarter" idx="15" hasCustomPrompt="1"/>
          </p:nvPr>
        </p:nvSpPr>
        <p:spPr>
          <a:xfrm>
            <a:off x="6200776" y="3751623"/>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9" name="Tijdelijke aanduiding voor afbeelding 13"/>
          <p:cNvSpPr>
            <a:spLocks noGrp="1"/>
          </p:cNvSpPr>
          <p:nvPr>
            <p:ph type="pic" sz="quarter" idx="16" hasCustomPrompt="1"/>
          </p:nvPr>
        </p:nvSpPr>
        <p:spPr>
          <a:xfrm>
            <a:off x="9098614" y="3751623"/>
            <a:ext cx="2695072" cy="2297049"/>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88689" y="6543376"/>
            <a:ext cx="3588750" cy="270000"/>
          </a:xfrm>
          <a:prstGeom prst="rect">
            <a:avLst/>
          </a:prstGeom>
        </p:spPr>
      </p:pic>
    </p:spTree>
    <p:extLst>
      <p:ext uri="{BB962C8B-B14F-4D97-AF65-F5344CB8AC3E}">
        <p14:creationId xmlns:p14="http://schemas.microsoft.com/office/powerpoint/2010/main" val="367317344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Image 2x">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Title</a:t>
            </a:r>
          </a:p>
        </p:txBody>
      </p:sp>
      <p:sp>
        <p:nvSpPr>
          <p:cNvPr id="3" name="Tijdelijke aanduiding voor verticale tekst 2"/>
          <p:cNvSpPr>
            <a:spLocks noGrp="1"/>
          </p:cNvSpPr>
          <p:nvPr>
            <p:ph type="body" orient="vert" idx="1" hasCustomPrompt="1"/>
          </p:nvPr>
        </p:nvSpPr>
        <p:spPr>
          <a:xfrm>
            <a:off x="404662" y="1252836"/>
            <a:ext cx="5593347" cy="4795836"/>
          </a:xfrm>
        </p:spPr>
        <p:txBody>
          <a:bodyPr vert="horz"/>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7" name="Grid" hidden="1"/>
          <p:cNvGrpSpPr/>
          <p:nvPr userDrawn="1"/>
        </p:nvGrpSpPr>
        <p:grpSpPr>
          <a:xfrm>
            <a:off x="-2" y="-1"/>
            <a:ext cx="12198353" cy="6858004"/>
            <a:chOff x="-2" y="-1"/>
            <a:chExt cx="12198353" cy="6858004"/>
          </a:xfrm>
        </p:grpSpPr>
        <p:sp>
          <p:nvSpPr>
            <p:cNvPr id="8" name="Rechthoek 7"/>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9" name="Rechthoek 8"/>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0" name="Rechthoek 9"/>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1" name="Rechthoek 10"/>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2" name="Rechthoek 11"/>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rot="5400000">
              <a:off x="2670173"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5" name="Rechthoek 14"/>
            <p:cNvSpPr/>
            <p:nvPr userDrawn="1"/>
          </p:nvSpPr>
          <p:spPr bwMode="auto">
            <a:xfrm rot="5400000">
              <a:off x="5568012" y="3327836"/>
              <a:ext cx="6858003" cy="202331"/>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grpSp>
      <p:sp>
        <p:nvSpPr>
          <p:cNvPr id="14" name="Tijdelijke aanduiding voor afbeelding 13"/>
          <p:cNvSpPr>
            <a:spLocks noGrp="1"/>
          </p:cNvSpPr>
          <p:nvPr>
            <p:ph type="pic" sz="quarter" idx="13" hasCustomPrompt="1"/>
          </p:nvPr>
        </p:nvSpPr>
        <p:spPr>
          <a:xfrm>
            <a:off x="6200341"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
        <p:nvSpPr>
          <p:cNvPr id="17" name="Tijdelijke aanduiding voor afbeelding 13"/>
          <p:cNvSpPr>
            <a:spLocks noGrp="1"/>
          </p:cNvSpPr>
          <p:nvPr>
            <p:ph type="pic" sz="quarter" idx="14" hasCustomPrompt="1"/>
          </p:nvPr>
        </p:nvSpPr>
        <p:spPr>
          <a:xfrm>
            <a:off x="9098179" y="1252538"/>
            <a:ext cx="2695072" cy="4796134"/>
          </a:xfrm>
          <a:solidFill>
            <a:schemeClr val="tx2">
              <a:lumMod val="20000"/>
              <a:lumOff val="80000"/>
            </a:schemeClr>
          </a:solidFill>
        </p:spPr>
        <p:txBody>
          <a:bodyPr bIns="180000" anchor="ctr">
            <a:normAutofit/>
          </a:bodyPr>
          <a:lstStyle>
            <a:lvl1pPr marL="0" indent="0" algn="ctr">
              <a:lnSpc>
                <a:spcPct val="250000"/>
              </a:lnSpc>
              <a:buNone/>
              <a:defRPr sz="1400" baseline="0"/>
            </a:lvl1pPr>
          </a:lstStyle>
          <a:p>
            <a:r>
              <a:rPr lang="en-GB" noProof="0" dirty="0"/>
              <a:t>Click here to insert</a:t>
            </a:r>
            <a:br>
              <a:rPr lang="en-GB" noProof="0" dirty="0"/>
            </a:br>
            <a:r>
              <a:rPr lang="en-GB" noProof="0" dirty="0"/>
              <a:t>an image</a:t>
            </a:r>
          </a:p>
        </p:txBody>
      </p:sp>
    </p:spTree>
    <p:extLst>
      <p:ext uri="{BB962C8B-B14F-4D97-AF65-F5344CB8AC3E}">
        <p14:creationId xmlns:p14="http://schemas.microsoft.com/office/powerpoint/2010/main" val="414698225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04662" y="404664"/>
            <a:ext cx="11389024" cy="432048"/>
          </a:xfrm>
          <a:prstGeom prst="rect">
            <a:avLst/>
          </a:prstGeom>
        </p:spPr>
        <p:txBody>
          <a:bodyPr vert="horz" lIns="0" tIns="0" rIns="0" bIns="0" rtlCol="0" anchor="ctr">
            <a:noAutofit/>
          </a:bodyPr>
          <a:lstStyle/>
          <a:p>
            <a:r>
              <a:rPr lang="en-GB" noProof="0" dirty="0"/>
              <a:t>Title</a:t>
            </a:r>
          </a:p>
        </p:txBody>
      </p:sp>
      <p:sp>
        <p:nvSpPr>
          <p:cNvPr id="3" name="Tijdelijke aanduiding voor tekst 2"/>
          <p:cNvSpPr>
            <a:spLocks noGrp="1"/>
          </p:cNvSpPr>
          <p:nvPr>
            <p:ph type="body" idx="1"/>
          </p:nvPr>
        </p:nvSpPr>
        <p:spPr>
          <a:xfrm>
            <a:off x="404662" y="1252836"/>
            <a:ext cx="11389023" cy="4795836"/>
          </a:xfrm>
          <a:prstGeom prst="rect">
            <a:avLst/>
          </a:prstGeom>
        </p:spPr>
        <p:txBody>
          <a:bodyPr vert="horz" lIns="0" tIns="0" rIns="0" bIns="0" rtlCol="0">
            <a:normAutofit/>
          </a:bodyPr>
          <a:lstStyle/>
          <a:p>
            <a:pPr lvl="0"/>
            <a:r>
              <a:rPr lang="en-GB" noProof="0" dirty="0"/>
              <a:t>Bullet</a:t>
            </a:r>
          </a:p>
          <a:p>
            <a:pPr lvl="1"/>
            <a:r>
              <a:rPr lang="en-GB" noProof="0" dirty="0"/>
              <a:t>Sub-bullet</a:t>
            </a:r>
          </a:p>
          <a:p>
            <a:pPr lvl="2"/>
            <a:r>
              <a:rPr lang="en-GB" noProof="0" dirty="0"/>
              <a:t>Plain text</a:t>
            </a:r>
          </a:p>
          <a:p>
            <a:pPr lvl="3"/>
            <a:r>
              <a:rPr lang="en-GB" noProof="0" dirty="0"/>
              <a:t>Header dark blue</a:t>
            </a:r>
          </a:p>
          <a:p>
            <a:pPr lvl="4"/>
            <a:r>
              <a:rPr lang="en-GB" noProof="0" dirty="0"/>
              <a:t>Header light blue</a:t>
            </a:r>
          </a:p>
          <a:p>
            <a:pPr lvl="5"/>
            <a:r>
              <a:rPr lang="en-GB" noProof="0" dirty="0"/>
              <a:t>Bullet</a:t>
            </a:r>
          </a:p>
          <a:p>
            <a:pPr lvl="6"/>
            <a:r>
              <a:rPr lang="en-GB" noProof="0" dirty="0"/>
              <a:t>Sub-bullet</a:t>
            </a:r>
          </a:p>
          <a:p>
            <a:pPr lvl="7"/>
            <a:r>
              <a:rPr lang="en-GB" sz="1800" noProof="0" dirty="0"/>
              <a:t>Plain text</a:t>
            </a:r>
          </a:p>
          <a:p>
            <a:pPr lvl="8"/>
            <a:r>
              <a:rPr lang="en-GB" noProof="0" dirty="0"/>
              <a:t>Header dark blue</a:t>
            </a:r>
          </a:p>
        </p:txBody>
      </p:sp>
      <p:grpSp>
        <p:nvGrpSpPr>
          <p:cNvPr id="11" name="Grid" hidden="1"/>
          <p:cNvGrpSpPr/>
          <p:nvPr/>
        </p:nvGrpSpPr>
        <p:grpSpPr>
          <a:xfrm>
            <a:off x="-2" y="-1"/>
            <a:ext cx="12198353" cy="6858003"/>
            <a:chOff x="-2" y="-1"/>
            <a:chExt cx="12198353" cy="6858003"/>
          </a:xfrm>
        </p:grpSpPr>
        <p:sp>
          <p:nvSpPr>
            <p:cNvPr id="7" name="Rechthoek 6"/>
            <p:cNvSpPr/>
            <p:nvPr userDrawn="1"/>
          </p:nvSpPr>
          <p:spPr bwMode="auto">
            <a:xfrm>
              <a:off x="0" y="0"/>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8" name="Rechthoek 7"/>
            <p:cNvSpPr/>
            <p:nvPr userDrawn="1"/>
          </p:nvSpPr>
          <p:spPr bwMode="auto">
            <a:xfrm rot="5400000">
              <a:off x="-3226672"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9" name="Rechthoek 8"/>
            <p:cNvSpPr/>
            <p:nvPr userDrawn="1"/>
          </p:nvSpPr>
          <p:spPr bwMode="auto">
            <a:xfrm rot="5400000">
              <a:off x="8567017" y="3226669"/>
              <a:ext cx="6858003"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dirty="0">
                <a:ln>
                  <a:noFill/>
                </a:ln>
                <a:solidFill>
                  <a:schemeClr val="bg1"/>
                </a:solidFill>
                <a:effectLst/>
                <a:latin typeface="Minion" pitchFamily="2" charset="0"/>
              </a:endParaRPr>
            </a:p>
          </p:txBody>
        </p:sp>
        <p:sp>
          <p:nvSpPr>
            <p:cNvPr id="12" name="Rechthoek 11"/>
            <p:cNvSpPr/>
            <p:nvPr userDrawn="1"/>
          </p:nvSpPr>
          <p:spPr bwMode="auto">
            <a:xfrm>
              <a:off x="0" y="8481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sp>
          <p:nvSpPr>
            <p:cNvPr id="13" name="Rechthoek 12"/>
            <p:cNvSpPr/>
            <p:nvPr userDrawn="1"/>
          </p:nvSpPr>
          <p:spPr bwMode="auto">
            <a:xfrm>
              <a:off x="0" y="6048672"/>
              <a:ext cx="12198350" cy="404664"/>
            </a:xfrm>
            <a:prstGeom prst="rect">
              <a:avLst/>
            </a:prstGeom>
            <a:solidFill>
              <a:schemeClr val="accent1">
                <a:alpha val="50000"/>
              </a:schemeClr>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nl-NL" sz="2000" b="0" i="0" u="none" strike="noStrike" cap="none" normalizeH="0" baseline="0">
                <a:ln>
                  <a:noFill/>
                </a:ln>
                <a:solidFill>
                  <a:schemeClr val="bg1"/>
                </a:solidFill>
                <a:effectLst/>
                <a:latin typeface="Minion" pitchFamily="2" charset="0"/>
              </a:endParaRPr>
            </a:p>
          </p:txBody>
        </p:sp>
      </p:grpSp>
      <p:sp>
        <p:nvSpPr>
          <p:cNvPr id="20" name="Rechthoek 19"/>
          <p:cNvSpPr/>
          <p:nvPr/>
        </p:nvSpPr>
        <p:spPr bwMode="auto">
          <a:xfrm>
            <a:off x="0" y="6453336"/>
            <a:ext cx="12198350" cy="404664"/>
          </a:xfrm>
          <a:prstGeom prst="rect">
            <a:avLst/>
          </a:prstGeom>
          <a:solidFill>
            <a:schemeClr val="bg2"/>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dirty="0">
              <a:ln>
                <a:noFill/>
              </a:ln>
              <a:solidFill>
                <a:schemeClr val="bg1"/>
              </a:solidFill>
              <a:effectLst/>
              <a:latin typeface="Minion" pitchFamily="2" charset="0"/>
            </a:endParaRPr>
          </a:p>
        </p:txBody>
      </p:sp>
      <p:pic>
        <p:nvPicPr>
          <p:cNvPr id="14" name="Picture 1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4662" y="6543376"/>
            <a:ext cx="3588750" cy="270000"/>
          </a:xfrm>
          <a:prstGeom prst="rect">
            <a:avLst/>
          </a:prstGeom>
        </p:spPr>
      </p:pic>
    </p:spTree>
    <p:extLst>
      <p:ext uri="{BB962C8B-B14F-4D97-AF65-F5344CB8AC3E}">
        <p14:creationId xmlns:p14="http://schemas.microsoft.com/office/powerpoint/2010/main" val="383980359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58" r:id="rId3"/>
    <p:sldLayoutId id="2147483665" r:id="rId4"/>
    <p:sldLayoutId id="2147483661" r:id="rId5"/>
    <p:sldLayoutId id="2147483664" r:id="rId6"/>
    <p:sldLayoutId id="2147483666" r:id="rId7"/>
    <p:sldLayoutId id="2147483662" r:id="rId8"/>
    <p:sldLayoutId id="2147483663" r:id="rId9"/>
    <p:sldLayoutId id="2147483667" r:id="rId10"/>
    <p:sldLayoutId id="2147483668" r:id="rId11"/>
    <p:sldLayoutId id="2147483670" r:id="rId12"/>
    <p:sldLayoutId id="2147483671" r:id="rId13"/>
    <p:sldLayoutId id="2147483672" r:id="rId14"/>
  </p:sldLayoutIdLst>
  <p:hf hdr="0" dt="0"/>
  <p:txStyles>
    <p:titleStyle>
      <a:lvl1pPr algn="l" defTabSz="914400" rtl="0" eaLnBrk="1" latinLnBrk="0" hangingPunct="1">
        <a:spcBef>
          <a:spcPct val="0"/>
        </a:spcBef>
        <a:buNone/>
        <a:defRPr sz="4000" b="1" i="0" kern="1200">
          <a:solidFill>
            <a:schemeClr val="bg2"/>
          </a:solidFill>
          <a:latin typeface="+mj-lt"/>
          <a:ea typeface="+mj-ea"/>
          <a:cs typeface="+mj-cs"/>
        </a:defRPr>
      </a:lvl1pPr>
    </p:titleStyle>
    <p:bodyStyle>
      <a:lvl1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1pPr>
      <a:lvl2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2pPr>
      <a:lvl3pPr marL="0" indent="0" algn="l" defTabSz="914400" rtl="0" eaLnBrk="1" latinLnBrk="0" hangingPunct="1">
        <a:lnSpc>
          <a:spcPct val="90000"/>
        </a:lnSpc>
        <a:spcBef>
          <a:spcPts val="600"/>
        </a:spcBef>
        <a:spcAft>
          <a:spcPts val="600"/>
        </a:spcAft>
        <a:buFont typeface="Arial" panose="020B0604020202020204" pitchFamily="34" charset="0"/>
        <a:buNone/>
        <a:defRPr sz="1800" kern="1200">
          <a:solidFill>
            <a:schemeClr val="bg2"/>
          </a:solidFill>
          <a:latin typeface="+mn-lt"/>
          <a:ea typeface="+mn-ea"/>
          <a:cs typeface="+mn-cs"/>
        </a:defRPr>
      </a:lvl3pPr>
      <a:lvl4pPr marL="0" indent="0" algn="l" defTabSz="914400" rtl="0" eaLnBrk="1" latinLnBrk="0" hangingPunct="1">
        <a:lnSpc>
          <a:spcPct val="90000"/>
        </a:lnSpc>
        <a:spcBef>
          <a:spcPts val="600"/>
        </a:spcBef>
        <a:spcAft>
          <a:spcPts val="600"/>
        </a:spcAft>
        <a:buFont typeface="Arial" panose="020B0604020202020204" pitchFamily="34" charset="0"/>
        <a:buNone/>
        <a:defRPr sz="1800" b="1" kern="1200">
          <a:solidFill>
            <a:schemeClr val="bg2"/>
          </a:solidFill>
          <a:latin typeface="+mn-lt"/>
          <a:ea typeface="+mn-ea"/>
          <a:cs typeface="+mn-cs"/>
        </a:defRPr>
      </a:lvl4pPr>
      <a:lvl5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tx2"/>
          </a:solidFill>
          <a:latin typeface="+mn-lt"/>
          <a:ea typeface="+mn-ea"/>
          <a:cs typeface="+mn-cs"/>
        </a:defRPr>
      </a:lvl5pPr>
      <a:lvl6pPr marL="180975"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800" kern="1200">
          <a:solidFill>
            <a:schemeClr val="bg2"/>
          </a:solidFill>
          <a:latin typeface="+mn-lt"/>
          <a:ea typeface="+mn-ea"/>
          <a:cs typeface="+mn-cs"/>
        </a:defRPr>
      </a:lvl6pPr>
      <a:lvl7pPr marL="361950" indent="-180975" algn="l" defTabSz="914400" rtl="0" eaLnBrk="1" latinLnBrk="0" hangingPunct="1">
        <a:lnSpc>
          <a:spcPct val="90000"/>
        </a:lnSpc>
        <a:spcBef>
          <a:spcPts val="600"/>
        </a:spcBef>
        <a:spcAft>
          <a:spcPts val="600"/>
        </a:spcAft>
        <a:buClr>
          <a:schemeClr val="bg2"/>
        </a:buClr>
        <a:buFont typeface="Arial" panose="020B0604020202020204" pitchFamily="34" charset="0"/>
        <a:buChar char="-"/>
        <a:defRPr sz="1600" kern="1200">
          <a:solidFill>
            <a:schemeClr val="bg2"/>
          </a:solidFill>
          <a:latin typeface="+mn-lt"/>
          <a:ea typeface="+mn-ea"/>
          <a:cs typeface="+mn-cs"/>
        </a:defRPr>
      </a:lvl7pPr>
      <a:lvl8pPr marL="0" indent="0" algn="l" defTabSz="914400" rtl="0" eaLnBrk="1" latinLnBrk="0" hangingPunct="1">
        <a:lnSpc>
          <a:spcPct val="90000"/>
        </a:lnSpc>
        <a:spcBef>
          <a:spcPts val="600"/>
        </a:spcBef>
        <a:spcAft>
          <a:spcPts val="600"/>
        </a:spcAft>
        <a:buFont typeface="Arial" panose="020B0604020202020204" pitchFamily="34" charset="0"/>
        <a:buNone/>
        <a:defRPr sz="1600" kern="1200">
          <a:solidFill>
            <a:schemeClr val="bg2"/>
          </a:solidFill>
          <a:latin typeface="+mn-lt"/>
          <a:ea typeface="+mn-ea"/>
          <a:cs typeface="+mn-cs"/>
        </a:defRPr>
      </a:lvl8pPr>
      <a:lvl9pPr marL="0" indent="0" algn="l" defTabSz="914400" rtl="0" eaLnBrk="1" latinLnBrk="0" hangingPunct="1">
        <a:lnSpc>
          <a:spcPct val="90000"/>
        </a:lnSpc>
        <a:spcBef>
          <a:spcPts val="600"/>
        </a:spcBef>
        <a:spcAft>
          <a:spcPts val="600"/>
        </a:spcAft>
        <a:buFont typeface="Arial" panose="020B0604020202020204" pitchFamily="34" charset="0"/>
        <a:buNone/>
        <a:defRPr sz="1800" b="1" kern="1200" baseline="0">
          <a:solidFill>
            <a:schemeClr val="bg2"/>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video" Target="https://www.youtube.com/embed/7B8aq_rsZao"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video" Target="https://www.youtube.com/embed/dqZyZrN3Pl0" TargetMode="Externa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31.jpeg"/><Relationship Id="rId7"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0.emf"/><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RyBEUyEtxQo?start=29&amp;feature=oembed" TargetMode="External"/><Relationship Id="rId1" Type="http://schemas.openxmlformats.org/officeDocument/2006/relationships/tags" Target="../tags/tag2.xml"/><Relationship Id="rId5" Type="http://schemas.openxmlformats.org/officeDocument/2006/relationships/image" Target="../media/image5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ideo" Target="https://www.youtube.com/embed/Hf6LkqgXPMU" TargetMode="Externa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xml"/><Relationship Id="rId1" Type="http://schemas.openxmlformats.org/officeDocument/2006/relationships/video" Target="https://www.youtube.com/embed/aue4GA4Y1P4" TargetMode="External"/><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64.jpeg"/><Relationship Id="rId3" Type="http://schemas.openxmlformats.org/officeDocument/2006/relationships/image" Target="../media/image3.jpeg"/><Relationship Id="rId7" Type="http://schemas.openxmlformats.org/officeDocument/2006/relationships/image" Target="../media/image66.jpeg"/><Relationship Id="rId12"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image" Target="../media/image28.tiff"/><Relationship Id="rId5" Type="http://schemas.openxmlformats.org/officeDocument/2006/relationships/image" Target="../media/image5.png"/><Relationship Id="rId10" Type="http://schemas.openxmlformats.org/officeDocument/2006/relationships/image" Target="../media/image68.png"/><Relationship Id="rId4" Type="http://schemas.openxmlformats.org/officeDocument/2006/relationships/image" Target="../media/image4.jpeg"/><Relationship Id="rId9" Type="http://schemas.openxmlformats.org/officeDocument/2006/relationships/image" Target="../media/image67.jpeg"/><Relationship Id="rId1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close up of a logo&#10;&#10;Description automatically generated">
            <a:extLst>
              <a:ext uri="{FF2B5EF4-FFF2-40B4-BE49-F238E27FC236}">
                <a16:creationId xmlns:a16="http://schemas.microsoft.com/office/drawing/2014/main" id="{4F010050-50D6-C441-A0E5-9225170293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8350" cy="690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554559" y="2132856"/>
            <a:ext cx="11161240" cy="1656184"/>
          </a:xfrm>
        </p:spPr>
        <p:txBody>
          <a:bodyPr/>
          <a:lstStyle/>
          <a:p>
            <a:pPr algn="ctr"/>
            <a:r>
              <a:rPr lang="nl-NL" sz="4000" dirty="0"/>
              <a:t>Space/Environments</a:t>
            </a:r>
            <a:br>
              <a:rPr lang="nl-NL" sz="4000" dirty="0"/>
            </a:br>
            <a:br>
              <a:rPr lang="nl-NL" sz="4000" dirty="0"/>
            </a:br>
            <a:r>
              <a:rPr lang="nl-NL" sz="4000" dirty="0"/>
              <a:t>Peter van der Putten, </a:t>
            </a:r>
            <a:br>
              <a:rPr lang="nl-NL" sz="4000" dirty="0"/>
            </a:br>
            <a:r>
              <a:rPr lang="nl-NL" sz="4000" dirty="0"/>
              <a:t>New Media New Technology</a:t>
            </a:r>
          </a:p>
        </p:txBody>
      </p:sp>
    </p:spTree>
    <p:extLst>
      <p:ext uri="{BB962C8B-B14F-4D97-AF65-F5344CB8AC3E}">
        <p14:creationId xmlns:p14="http://schemas.microsoft.com/office/powerpoint/2010/main" val="3342001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8350" cy="6453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anchor="ctr"/>
          <a:lstStyle/>
          <a:p>
            <a:pPr eaLnBrk="1" hangingPunct="1">
              <a:defRPr/>
            </a:pPr>
            <a:endParaRPr lang="en-US" sz="2400" dirty="0"/>
          </a:p>
        </p:txBody>
      </p:sp>
      <p:pic>
        <p:nvPicPr>
          <p:cNvPr id="22531" name="Picture 4" descr="http://design.osu.edu/carlson/history/images/small/suth-hm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947" y="1"/>
            <a:ext cx="6700757" cy="64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8987371" y="156165"/>
            <a:ext cx="3059633" cy="62668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anchor="ctr"/>
          <a:lstStyle/>
          <a:p>
            <a:pPr eaLnBrk="1" hangingPunct="1">
              <a:defRPr/>
            </a:pPr>
            <a:endParaRPr lang="en-US" sz="1400" dirty="0"/>
          </a:p>
          <a:p>
            <a:pPr algn="ctr" eaLnBrk="1" hangingPunct="1">
              <a:defRPr/>
            </a:pPr>
            <a:r>
              <a:rPr lang="en-US" sz="2000" dirty="0"/>
              <a:t>Building blocks for the reality engine</a:t>
            </a:r>
          </a:p>
          <a:p>
            <a:pPr algn="ctr" eaLnBrk="1" hangingPunct="1">
              <a:defRPr/>
            </a:pPr>
            <a:endParaRPr lang="en-US" sz="2000" dirty="0"/>
          </a:p>
          <a:p>
            <a:pPr algn="ctr" eaLnBrk="1" hangingPunct="1">
              <a:defRPr/>
            </a:pPr>
            <a:r>
              <a:rPr lang="en-US" sz="2000" dirty="0"/>
              <a:t>To rebuild reality? </a:t>
            </a:r>
          </a:p>
          <a:p>
            <a:pPr algn="ctr" eaLnBrk="1" hangingPunct="1">
              <a:defRPr/>
            </a:pPr>
            <a:endParaRPr lang="en-US" sz="2000" dirty="0"/>
          </a:p>
          <a:p>
            <a:pPr algn="ctr" eaLnBrk="1" hangingPunct="1">
              <a:defRPr/>
            </a:pPr>
            <a:r>
              <a:rPr lang="en-US" sz="2000" dirty="0"/>
              <a:t>No. </a:t>
            </a:r>
          </a:p>
          <a:p>
            <a:pPr algn="ctr" eaLnBrk="1" hangingPunct="1">
              <a:defRPr/>
            </a:pPr>
            <a:endParaRPr lang="en-US" sz="2000" dirty="0"/>
          </a:p>
          <a:p>
            <a:pPr algn="ctr" eaLnBrk="1" hangingPunct="1">
              <a:defRPr/>
            </a:pPr>
            <a:r>
              <a:rPr lang="en-US" sz="2000" dirty="0"/>
              <a:t>To gain familiarity with concepts not realizable in the physical world.</a:t>
            </a:r>
          </a:p>
          <a:p>
            <a:pPr algn="ctr" eaLnBrk="1" hangingPunct="1">
              <a:defRPr/>
            </a:pPr>
            <a:endParaRPr lang="en-GB" sz="2000" dirty="0"/>
          </a:p>
          <a:p>
            <a:pPr algn="ctr" eaLnBrk="1" hangingPunct="1">
              <a:defRPr/>
            </a:pPr>
            <a:r>
              <a:rPr lang="en-GB" sz="2000" dirty="0"/>
              <a:t>Ivan Sutherland (1965)</a:t>
            </a:r>
            <a:endParaRPr lang="en-US" sz="2000" dirty="0"/>
          </a:p>
          <a:p>
            <a:pPr algn="ctr" eaLnBrk="1" hangingPunct="1">
              <a:defRPr/>
            </a:pPr>
            <a:endParaRPr lang="en-US" sz="1400" dirty="0">
              <a:solidFill>
                <a:schemeClr val="bg1"/>
              </a:solidFill>
            </a:endParaRPr>
          </a:p>
        </p:txBody>
      </p:sp>
    </p:spTree>
    <p:extLst>
      <p:ext uri="{BB962C8B-B14F-4D97-AF65-F5344CB8AC3E}">
        <p14:creationId xmlns:p14="http://schemas.microsoft.com/office/powerpoint/2010/main" val="2038859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8350" cy="64533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anchor="ctr"/>
          <a:lstStyle/>
          <a:p>
            <a:pPr eaLnBrk="1" hangingPunct="1">
              <a:defRPr/>
            </a:pPr>
            <a:endParaRPr lang="en-US" sz="2400" dirty="0"/>
          </a:p>
        </p:txBody>
      </p:sp>
      <p:sp>
        <p:nvSpPr>
          <p:cNvPr id="23555" name="Title 1"/>
          <p:cNvSpPr>
            <a:spLocks noGrp="1"/>
          </p:cNvSpPr>
          <p:nvPr>
            <p:ph type="title"/>
          </p:nvPr>
        </p:nvSpPr>
        <p:spPr>
          <a:xfrm>
            <a:off x="1984375" y="476250"/>
            <a:ext cx="8229600" cy="941388"/>
          </a:xfrm>
        </p:spPr>
        <p:txBody>
          <a:bodyPr/>
          <a:lstStyle/>
          <a:p>
            <a:endParaRPr lang="en-GB" altLang="en-US"/>
          </a:p>
        </p:txBody>
      </p:sp>
      <p:pic>
        <p:nvPicPr>
          <p:cNvPr id="4" name="7B8aq_rsZao"/>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165521" y="0"/>
            <a:ext cx="12435879" cy="6994503"/>
          </a:xfrm>
        </p:spPr>
      </p:pic>
    </p:spTree>
    <p:extLst>
      <p:ext uri="{BB962C8B-B14F-4D97-AF65-F5344CB8AC3E}">
        <p14:creationId xmlns:p14="http://schemas.microsoft.com/office/powerpoint/2010/main" val="2115525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A1FB2-8F9A-604B-B8B5-7A6D95007760}"/>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5F31472E-A151-E840-AE6F-49500588B3AF}"/>
              </a:ext>
            </a:extLst>
          </p:cNvPr>
          <p:cNvSpPr>
            <a:spLocks noGrp="1"/>
          </p:cNvSpPr>
          <p:nvPr>
            <p:ph type="body" orient="vert" idx="1"/>
          </p:nvPr>
        </p:nvSpPr>
        <p:spPr/>
        <p:txBody>
          <a:bodyPr/>
          <a:lstStyle/>
          <a:p>
            <a:endParaRPr lang="en-US"/>
          </a:p>
        </p:txBody>
      </p:sp>
      <p:sp>
        <p:nvSpPr>
          <p:cNvPr id="5" name="Rectangle 4">
            <a:extLst>
              <a:ext uri="{FF2B5EF4-FFF2-40B4-BE49-F238E27FC236}">
                <a16:creationId xmlns:a16="http://schemas.microsoft.com/office/drawing/2014/main" id="{47F2C3A1-A861-B947-BDA0-D3F47074D6F8}"/>
              </a:ext>
            </a:extLst>
          </p:cNvPr>
          <p:cNvSpPr/>
          <p:nvPr/>
        </p:nvSpPr>
        <p:spPr>
          <a:xfrm>
            <a:off x="0" y="0"/>
            <a:ext cx="12198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http://www.fondation-langlois.org/media/CRD/acquisitions/Software-s.jpg">
            <a:extLst>
              <a:ext uri="{FF2B5EF4-FFF2-40B4-BE49-F238E27FC236}">
                <a16:creationId xmlns:a16="http://schemas.microsoft.com/office/drawing/2014/main" id="{7671F19F-E8F0-514D-9A7A-B35E73D41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742" y="0"/>
            <a:ext cx="4977714" cy="694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5843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nl-NL" altLang="en-US" dirty="0"/>
              <a:t>SEEK @The </a:t>
            </a:r>
            <a:r>
              <a:rPr lang="nl-NL" altLang="en-US" dirty="0" err="1"/>
              <a:t>Jewish</a:t>
            </a:r>
            <a:r>
              <a:rPr lang="nl-NL" altLang="en-US" dirty="0"/>
              <a:t> Museum NYC</a:t>
            </a:r>
            <a:br>
              <a:rPr lang="nl-NL" altLang="en-US" dirty="0"/>
            </a:br>
            <a:r>
              <a:rPr lang="nl-NL" altLang="en-US" dirty="0"/>
              <a:t>Architecture Machine Group, 1970 </a:t>
            </a:r>
            <a:endParaRPr lang="en-US" altLang="en-US" dirty="0"/>
          </a:p>
        </p:txBody>
      </p:sp>
      <p:sp>
        <p:nvSpPr>
          <p:cNvPr id="41987" name="Content Placeholder 2"/>
          <p:cNvSpPr>
            <a:spLocks noGrp="1"/>
          </p:cNvSpPr>
          <p:nvPr>
            <p:ph type="body" orient="vert" idx="1"/>
          </p:nvPr>
        </p:nvSpPr>
        <p:spPr>
          <a:xfrm>
            <a:off x="404662" y="1397792"/>
            <a:ext cx="5478490" cy="4650880"/>
          </a:xfrm>
        </p:spPr>
        <p:txBody>
          <a:bodyPr/>
          <a:lstStyle/>
          <a:p>
            <a:r>
              <a:rPr lang="en-US" altLang="en-US" sz="2400" dirty="0"/>
              <a:t>Installation by MIT Architecture Machine group at on exhibition held at Jewish Museum (1970)</a:t>
            </a:r>
          </a:p>
          <a:p>
            <a:r>
              <a:rPr lang="nl-NL" altLang="en-US" sz="2400" dirty="0"/>
              <a:t>Computer stacks </a:t>
            </a:r>
            <a:r>
              <a:rPr lang="nl-NL" altLang="en-US" sz="2400" dirty="0" err="1"/>
              <a:t>blocks</a:t>
            </a:r>
            <a:r>
              <a:rPr lang="nl-NL" altLang="en-US" sz="2400" dirty="0"/>
              <a:t>, </a:t>
            </a:r>
            <a:r>
              <a:rPr lang="nl-NL" altLang="en-US" sz="2400" dirty="0" err="1"/>
              <a:t>builds</a:t>
            </a:r>
            <a:r>
              <a:rPr lang="nl-NL" altLang="en-US" sz="2400" dirty="0"/>
              <a:t> </a:t>
            </a:r>
            <a:r>
              <a:rPr lang="nl-NL" altLang="en-US" sz="2400" dirty="0" err="1"/>
              <a:t>mental</a:t>
            </a:r>
            <a:r>
              <a:rPr lang="nl-NL" altLang="en-US" sz="2400" dirty="0"/>
              <a:t> model of </a:t>
            </a:r>
            <a:r>
              <a:rPr lang="nl-NL" altLang="en-US" sz="2400" dirty="0" err="1"/>
              <a:t>the</a:t>
            </a:r>
            <a:r>
              <a:rPr lang="nl-NL" altLang="en-US" sz="2400" dirty="0"/>
              <a:t> </a:t>
            </a:r>
            <a:r>
              <a:rPr lang="nl-NL" altLang="en-US" sz="2400" dirty="0" err="1"/>
              <a:t>world</a:t>
            </a:r>
            <a:r>
              <a:rPr lang="nl-NL" altLang="en-US" sz="2400" dirty="0"/>
              <a:t>... But gerbils </a:t>
            </a:r>
            <a:r>
              <a:rPr lang="nl-NL" altLang="en-US" sz="2400" dirty="0" err="1"/>
              <a:t>can</a:t>
            </a:r>
            <a:r>
              <a:rPr lang="nl-NL" altLang="en-US" sz="2400" dirty="0"/>
              <a:t> </a:t>
            </a:r>
            <a:r>
              <a:rPr lang="nl-NL" altLang="en-US" sz="2400" dirty="0" err="1"/>
              <a:t>topple</a:t>
            </a:r>
            <a:r>
              <a:rPr lang="nl-NL" altLang="en-US" sz="2400" dirty="0"/>
              <a:t> stacks</a:t>
            </a:r>
          </a:p>
        </p:txBody>
      </p:sp>
      <p:pic>
        <p:nvPicPr>
          <p:cNvPr id="5" name="Picture 2">
            <a:extLst>
              <a:ext uri="{FF2B5EF4-FFF2-40B4-BE49-F238E27FC236}">
                <a16:creationId xmlns:a16="http://schemas.microsoft.com/office/drawing/2014/main" id="{7A111C7D-F807-2F48-81CE-012AFDF9D4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355"/>
          <a:stretch>
            <a:fillRect/>
          </a:stretch>
        </p:blipFill>
        <p:spPr bwMode="auto">
          <a:xfrm>
            <a:off x="6315199" y="1397792"/>
            <a:ext cx="1978025"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BBF9AF59-B386-724C-8071-592ED7026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538" y="1397792"/>
            <a:ext cx="3602752"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598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4"/>
          <p:cNvSpPr>
            <a:spLocks noGrp="1"/>
          </p:cNvSpPr>
          <p:nvPr>
            <p:ph type="sldNum" sz="quarter" idx="4294967295"/>
          </p:nvPr>
        </p:nvSpPr>
        <p:spPr bwMode="auto">
          <a:xfrm>
            <a:off x="9351963" y="6356350"/>
            <a:ext cx="2846387"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67B14676-CB64-4224-9D04-8453C72C1FA7}" type="slidenum">
              <a:rPr lang="en-GB" altLang="en-US" sz="1200">
                <a:solidFill>
                  <a:srgbClr val="898989"/>
                </a:solidFill>
              </a:rPr>
              <a:pPr>
                <a:spcBef>
                  <a:spcPct val="0"/>
                </a:spcBef>
                <a:buFontTx/>
                <a:buNone/>
              </a:pPr>
              <a:t>14</a:t>
            </a:fld>
            <a:endParaRPr lang="en-GB" altLang="en-US" sz="1200">
              <a:solidFill>
                <a:srgbClr val="898989"/>
              </a:solidFill>
            </a:endParaRPr>
          </a:p>
        </p:txBody>
      </p:sp>
      <p:pic>
        <p:nvPicPr>
          <p:cNvPr id="542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3" y="1268414"/>
            <a:ext cx="5181727" cy="4464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3"/>
          <p:cNvSpPr txBox="1">
            <a:spLocks noChangeArrowheads="1"/>
          </p:cNvSpPr>
          <p:nvPr/>
        </p:nvSpPr>
        <p:spPr bwMode="auto">
          <a:xfrm>
            <a:off x="-21505" y="5813896"/>
            <a:ext cx="5473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spcBef>
                <a:spcPts val="563"/>
              </a:spcBef>
              <a:buNone/>
            </a:pPr>
            <a:r>
              <a:rPr lang="en-GB" altLang="en-US" sz="1200" dirty="0">
                <a:solidFill>
                  <a:srgbClr val="000000"/>
                </a:solidFill>
                <a:latin typeface="Tahoma" panose="020B0604030504040204" pitchFamily="34" charset="0"/>
                <a:ea typeface="MS PGothic" panose="020B0600070205080204" pitchFamily="34" charset="-128"/>
                <a:cs typeface="Lucida Sans Unicode" panose="020B0602030504020204" pitchFamily="34" charset="0"/>
              </a:rPr>
              <a:t>Seawright, James: Network III, 1971, Walker Art </a:t>
            </a:r>
            <a:r>
              <a:rPr lang="en-GB" altLang="en-US" sz="1200" dirty="0" err="1">
                <a:solidFill>
                  <a:srgbClr val="000000"/>
                </a:solidFill>
                <a:latin typeface="Tahoma" panose="020B0604030504040204" pitchFamily="34" charset="0"/>
                <a:ea typeface="MS PGothic" panose="020B0600070205080204" pitchFamily="34" charset="-128"/>
                <a:cs typeface="Lucida Sans Unicode" panose="020B0602030504020204" pitchFamily="34" charset="0"/>
              </a:rPr>
              <a:t>Center</a:t>
            </a:r>
            <a:r>
              <a:rPr lang="en-GB" altLang="en-US" sz="1200" dirty="0">
                <a:solidFill>
                  <a:srgbClr val="000000"/>
                </a:solidFill>
                <a:latin typeface="Tahoma" panose="020B0604030504040204" pitchFamily="34" charset="0"/>
                <a:ea typeface="MS PGothic" panose="020B0600070205080204" pitchFamily="34" charset="-128"/>
                <a:cs typeface="Lucida Sans Unicode" panose="020B0602030504020204" pitchFamily="34" charset="0"/>
              </a:rPr>
              <a:t>, Minneapolis 1971.</a:t>
            </a:r>
            <a:endParaRPr lang="en-GB" altLang="en-US" sz="900" dirty="0">
              <a:solidFill>
                <a:srgbClr val="000000"/>
              </a:solidFill>
              <a:latin typeface="Tahoma" panose="020B0604030504040204" pitchFamily="34" charset="0"/>
              <a:ea typeface="MS PGothic" panose="020B0600070205080204" pitchFamily="34" charset="-128"/>
              <a:cs typeface="Tahoma" panose="020B0604030504040204" pitchFamily="34" charset="0"/>
            </a:endParaRPr>
          </a:p>
        </p:txBody>
      </p:sp>
      <p:pic>
        <p:nvPicPr>
          <p:cNvPr id="542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1443" y="1268412"/>
            <a:ext cx="6842660" cy="446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5CB577FB-5E31-2846-8018-CB0ED550E4C3}"/>
              </a:ext>
            </a:extLst>
          </p:cNvPr>
          <p:cNvSpPr txBox="1">
            <a:spLocks/>
          </p:cNvSpPr>
          <p:nvPr/>
        </p:nvSpPr>
        <p:spPr>
          <a:xfrm>
            <a:off x="404662" y="404664"/>
            <a:ext cx="11389024"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nl-NL" altLang="en-US" sz="3200" dirty="0"/>
              <a:t>James </a:t>
            </a:r>
            <a:r>
              <a:rPr lang="nl-NL" altLang="en-US" sz="3200" dirty="0" err="1"/>
              <a:t>Seawright</a:t>
            </a:r>
            <a:r>
              <a:rPr lang="nl-NL" altLang="en-US" sz="3200" dirty="0"/>
              <a:t>: Network III (1971)</a:t>
            </a:r>
            <a:endParaRPr lang="en-US" altLang="en-US" sz="3200" dirty="0"/>
          </a:p>
        </p:txBody>
      </p:sp>
      <p:sp>
        <p:nvSpPr>
          <p:cNvPr id="6" name="TextBox 5">
            <a:extLst>
              <a:ext uri="{FF2B5EF4-FFF2-40B4-BE49-F238E27FC236}">
                <a16:creationId xmlns:a16="http://schemas.microsoft.com/office/drawing/2014/main" id="{808024C7-45ED-1D46-A42C-C33FC78185A5}"/>
              </a:ext>
            </a:extLst>
          </p:cNvPr>
          <p:cNvSpPr txBox="1"/>
          <p:nvPr/>
        </p:nvSpPr>
        <p:spPr>
          <a:xfrm>
            <a:off x="-4635062" y="9869214"/>
            <a:ext cx="0" cy="0"/>
          </a:xfrm>
          <a:prstGeom prst="rect">
            <a:avLst/>
          </a:prstGeom>
          <a:noFill/>
        </p:spPr>
        <p:txBody>
          <a:bodyPr wrap="none" lIns="108000" tIns="108000" rIns="108000" bIns="108000" rtlCol="0">
            <a:noAutofit/>
          </a:bodyPr>
          <a:lstStyle/>
          <a:p>
            <a:endParaRPr lang="en-NL" noProof="0" dirty="0" err="1">
              <a:solidFill>
                <a:schemeClr val="bg2"/>
              </a:solidFill>
            </a:endParaRPr>
          </a:p>
        </p:txBody>
      </p:sp>
    </p:spTree>
    <p:extLst>
      <p:ext uri="{BB962C8B-B14F-4D97-AF65-F5344CB8AC3E}">
        <p14:creationId xmlns:p14="http://schemas.microsoft.com/office/powerpoint/2010/main" val="23117172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FB04F2-EB03-9D4B-BED4-38FAEA362838}"/>
              </a:ext>
            </a:extLst>
          </p:cNvPr>
          <p:cNvPicPr>
            <a:picLocks noChangeAspect="1"/>
          </p:cNvPicPr>
          <p:nvPr/>
        </p:nvPicPr>
        <p:blipFill rotWithShape="1">
          <a:blip r:embed="rId3"/>
          <a:srcRect t="14047" r="1" b="1727"/>
          <a:stretch/>
        </p:blipFill>
        <p:spPr>
          <a:xfrm>
            <a:off x="20" y="10"/>
            <a:ext cx="12198330" cy="6857990"/>
          </a:xfrm>
          <a:prstGeom prst="rect">
            <a:avLst/>
          </a:prstGeom>
          <a:noFill/>
        </p:spPr>
      </p:pic>
      <p:sp>
        <p:nvSpPr>
          <p:cNvPr id="8" name="Title 1">
            <a:extLst>
              <a:ext uri="{FF2B5EF4-FFF2-40B4-BE49-F238E27FC236}">
                <a16:creationId xmlns:a16="http://schemas.microsoft.com/office/drawing/2014/main" id="{309D87E9-E25E-6942-897D-02750B1B75DE}"/>
              </a:ext>
            </a:extLst>
          </p:cNvPr>
          <p:cNvSpPr txBox="1">
            <a:spLocks/>
          </p:cNvSpPr>
          <p:nvPr/>
        </p:nvSpPr>
        <p:spPr>
          <a:xfrm>
            <a:off x="404662" y="404664"/>
            <a:ext cx="11389024" cy="432048"/>
          </a:xfrm>
          <a:prstGeom prst="rect">
            <a:avLst/>
          </a:prstGeom>
        </p:spPr>
        <p:txBody>
          <a:bodyPr vert="horz" lIns="0" tIns="0" rIns="0" bIns="0" rtlCol="0" anchor="ctr">
            <a:noAutofit/>
          </a:bodyPr>
          <a:lstStyle>
            <a:lvl1pPr algn="l" defTabSz="914400" rtl="0" eaLnBrk="1" latinLnBrk="0" hangingPunct="1">
              <a:spcBef>
                <a:spcPct val="0"/>
              </a:spcBef>
              <a:buNone/>
              <a:defRPr sz="4000" b="1" i="0" kern="1200">
                <a:solidFill>
                  <a:schemeClr val="bg2"/>
                </a:solidFill>
                <a:latin typeface="+mj-lt"/>
                <a:ea typeface="+mj-ea"/>
                <a:cs typeface="+mj-cs"/>
              </a:defRPr>
            </a:lvl1pPr>
          </a:lstStyle>
          <a:p>
            <a:r>
              <a:rPr lang="nl-NL" altLang="en-US" sz="3200" dirty="0" err="1">
                <a:solidFill>
                  <a:schemeClr val="bg1"/>
                </a:solidFill>
              </a:rPr>
              <a:t>Rain</a:t>
            </a:r>
            <a:r>
              <a:rPr lang="nl-NL" altLang="en-US" sz="3200" dirty="0">
                <a:solidFill>
                  <a:schemeClr val="bg1"/>
                </a:solidFill>
              </a:rPr>
              <a:t> Room, Random International (2012)</a:t>
            </a:r>
            <a:endParaRPr lang="en-US" altLang="en-US" sz="3200" dirty="0">
              <a:solidFill>
                <a:schemeClr val="bg1"/>
              </a:solidFill>
            </a:endParaRPr>
          </a:p>
        </p:txBody>
      </p:sp>
    </p:spTree>
    <p:extLst>
      <p:ext uri="{BB962C8B-B14F-4D97-AF65-F5344CB8AC3E}">
        <p14:creationId xmlns:p14="http://schemas.microsoft.com/office/powerpoint/2010/main" val="3656362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084D11-8285-D54A-915F-F6E235CF80CA}"/>
              </a:ext>
            </a:extLst>
          </p:cNvPr>
          <p:cNvPicPr>
            <a:picLocks noChangeAspect="1"/>
          </p:cNvPicPr>
          <p:nvPr/>
        </p:nvPicPr>
        <p:blipFill rotWithShape="1">
          <a:blip r:embed="rId3"/>
          <a:srcRect t="11016" r="1" b="32763"/>
          <a:stretch/>
        </p:blipFill>
        <p:spPr>
          <a:xfrm>
            <a:off x="20" y="10"/>
            <a:ext cx="12198330" cy="6857990"/>
          </a:xfrm>
          <a:prstGeom prst="rect">
            <a:avLst/>
          </a:prstGeom>
          <a:noFill/>
        </p:spPr>
      </p:pic>
    </p:spTree>
    <p:extLst>
      <p:ext uri="{BB962C8B-B14F-4D97-AF65-F5344CB8AC3E}">
        <p14:creationId xmlns:p14="http://schemas.microsoft.com/office/powerpoint/2010/main" val="768130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91BF8-80D0-3947-A8FD-BD8F9701C817}"/>
              </a:ext>
            </a:extLst>
          </p:cNvPr>
          <p:cNvPicPr>
            <a:picLocks noChangeAspect="1"/>
          </p:cNvPicPr>
          <p:nvPr/>
        </p:nvPicPr>
        <p:blipFill rotWithShape="1">
          <a:blip r:embed="rId3"/>
          <a:srcRect t="29376" r="1" b="14403"/>
          <a:stretch/>
        </p:blipFill>
        <p:spPr>
          <a:xfrm>
            <a:off x="20" y="10"/>
            <a:ext cx="12198330" cy="6857990"/>
          </a:xfrm>
          <a:prstGeom prst="rect">
            <a:avLst/>
          </a:prstGeom>
          <a:noFill/>
        </p:spPr>
      </p:pic>
    </p:spTree>
    <p:extLst>
      <p:ext uri="{BB962C8B-B14F-4D97-AF65-F5344CB8AC3E}">
        <p14:creationId xmlns:p14="http://schemas.microsoft.com/office/powerpoint/2010/main" val="42513576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nl-NL" altLang="en-US" dirty="0" err="1"/>
              <a:t>Responsive</a:t>
            </a:r>
            <a:r>
              <a:rPr lang="nl-NL" altLang="en-US" dirty="0"/>
              <a:t> Environments - Myron </a:t>
            </a:r>
            <a:r>
              <a:rPr lang="nl-NL" altLang="en-US" dirty="0" err="1"/>
              <a:t>Krueger</a:t>
            </a:r>
            <a:r>
              <a:rPr lang="nl-NL" altLang="en-US" dirty="0"/>
              <a:t> (1970-1975)</a:t>
            </a:r>
            <a:endParaRPr lang="en-US" altLang="en-US" dirty="0"/>
          </a:p>
        </p:txBody>
      </p:sp>
      <p:sp>
        <p:nvSpPr>
          <p:cNvPr id="44035" name="Content Placeholder 2"/>
          <p:cNvSpPr>
            <a:spLocks noGrp="1"/>
          </p:cNvSpPr>
          <p:nvPr>
            <p:ph type="body" orient="vert" idx="1"/>
          </p:nvPr>
        </p:nvSpPr>
        <p:spPr>
          <a:xfrm>
            <a:off x="404662" y="1556792"/>
            <a:ext cx="8644731" cy="4491880"/>
          </a:xfrm>
        </p:spPr>
        <p:txBody>
          <a:bodyPr/>
          <a:lstStyle/>
          <a:p>
            <a:r>
              <a:rPr lang="nl-NL" altLang="en-US" sz="2800" dirty="0"/>
              <a:t>Artist as Composer of </a:t>
            </a:r>
            <a:r>
              <a:rPr lang="nl-NL" altLang="en-US" sz="2800" dirty="0" err="1"/>
              <a:t>Responsive</a:t>
            </a:r>
            <a:r>
              <a:rPr lang="nl-NL" altLang="en-US" sz="2800" dirty="0"/>
              <a:t> Environments – intelligent real time computer </a:t>
            </a:r>
            <a:r>
              <a:rPr lang="nl-NL" altLang="en-US" sz="2800" dirty="0" err="1"/>
              <a:t>mediated</a:t>
            </a:r>
            <a:r>
              <a:rPr lang="nl-NL" altLang="en-US" sz="2800" dirty="0"/>
              <a:t> </a:t>
            </a:r>
            <a:r>
              <a:rPr lang="nl-NL" altLang="en-US" sz="2800" dirty="0" err="1"/>
              <a:t>spaces</a:t>
            </a:r>
            <a:endParaRPr lang="nl-NL" altLang="en-US" sz="2800" dirty="0"/>
          </a:p>
          <a:p>
            <a:r>
              <a:rPr lang="nl-NL" altLang="en-US" sz="2800" dirty="0"/>
              <a:t>Response is </a:t>
            </a:r>
            <a:r>
              <a:rPr lang="nl-NL" altLang="en-US" sz="2800" dirty="0" err="1"/>
              <a:t>the</a:t>
            </a:r>
            <a:r>
              <a:rPr lang="nl-NL" altLang="en-US" sz="2800" dirty="0"/>
              <a:t> medium: focus on </a:t>
            </a:r>
            <a:r>
              <a:rPr lang="nl-NL" altLang="en-US" sz="2800" dirty="0" err="1"/>
              <a:t>experience</a:t>
            </a:r>
            <a:r>
              <a:rPr lang="nl-NL" altLang="en-US" sz="2800" dirty="0"/>
              <a:t> </a:t>
            </a:r>
            <a:r>
              <a:rPr lang="nl-NL" altLang="en-US" sz="2800" dirty="0" err="1"/>
              <a:t>through</a:t>
            </a:r>
            <a:r>
              <a:rPr lang="nl-NL" altLang="en-US" sz="2800" dirty="0"/>
              <a:t> </a:t>
            </a:r>
            <a:r>
              <a:rPr lang="nl-NL" altLang="en-US" sz="2800" dirty="0" err="1"/>
              <a:t>interaction</a:t>
            </a:r>
            <a:endParaRPr lang="nl-NL" altLang="en-US" sz="2800" dirty="0"/>
          </a:p>
          <a:p>
            <a:r>
              <a:rPr lang="nl-NL" altLang="en-US" sz="2800" dirty="0" err="1"/>
              <a:t>Immersiveness</a:t>
            </a:r>
            <a:r>
              <a:rPr lang="nl-NL" altLang="en-US" sz="2800" dirty="0"/>
              <a:t>, </a:t>
            </a:r>
            <a:r>
              <a:rPr lang="nl-NL" altLang="en-US" sz="2800" dirty="0" err="1"/>
              <a:t>audience</a:t>
            </a:r>
            <a:r>
              <a:rPr lang="nl-NL" altLang="en-US" sz="2800" dirty="0"/>
              <a:t> </a:t>
            </a:r>
            <a:r>
              <a:rPr lang="nl-NL" altLang="en-US" sz="2800" dirty="0" err="1"/>
              <a:t>participation</a:t>
            </a:r>
            <a:r>
              <a:rPr lang="nl-NL" altLang="en-US" sz="2800" dirty="0"/>
              <a:t>, real time </a:t>
            </a:r>
            <a:r>
              <a:rPr lang="nl-NL" altLang="en-US" sz="2800" dirty="0" err="1"/>
              <a:t>interaction</a:t>
            </a:r>
            <a:r>
              <a:rPr lang="nl-NL" altLang="en-US" sz="2800" dirty="0"/>
              <a:t>, </a:t>
            </a:r>
            <a:r>
              <a:rPr lang="nl-NL" altLang="en-US" sz="2800" dirty="0" err="1"/>
              <a:t>randomness</a:t>
            </a:r>
            <a:r>
              <a:rPr lang="nl-NL" altLang="en-US" sz="2800" dirty="0"/>
              <a:t>, computer </a:t>
            </a:r>
            <a:r>
              <a:rPr lang="nl-NL" altLang="en-US" sz="2800" dirty="0" err="1"/>
              <a:t>mediated</a:t>
            </a:r>
            <a:r>
              <a:rPr lang="nl-NL" altLang="en-US" sz="2800" dirty="0"/>
              <a:t> </a:t>
            </a:r>
            <a:r>
              <a:rPr lang="nl-NL" altLang="en-US" sz="2800" dirty="0" err="1"/>
              <a:t>spaces</a:t>
            </a:r>
            <a:r>
              <a:rPr lang="nl-NL" altLang="en-US" sz="2800" dirty="0"/>
              <a:t>, ...</a:t>
            </a:r>
          </a:p>
        </p:txBody>
      </p:sp>
      <p:sp>
        <p:nvSpPr>
          <p:cNvPr id="9" name="Rectangle 8"/>
          <p:cNvSpPr/>
          <p:nvPr/>
        </p:nvSpPr>
        <p:spPr>
          <a:xfrm>
            <a:off x="9987608" y="1912142"/>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10140008" y="2064542"/>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10292408" y="2216942"/>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Rectangle 11"/>
          <p:cNvSpPr/>
          <p:nvPr/>
        </p:nvSpPr>
        <p:spPr>
          <a:xfrm>
            <a:off x="10444808" y="2369342"/>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t>Input</a:t>
            </a:r>
            <a:endParaRPr lang="en-US" dirty="0"/>
          </a:p>
        </p:txBody>
      </p:sp>
      <p:sp>
        <p:nvSpPr>
          <p:cNvPr id="13" name="Rectangle 12"/>
          <p:cNvSpPr/>
          <p:nvPr/>
        </p:nvSpPr>
        <p:spPr>
          <a:xfrm>
            <a:off x="10157471" y="3305967"/>
            <a:ext cx="935037"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t>State Update</a:t>
            </a:r>
            <a:endParaRPr lang="en-US" dirty="0"/>
          </a:p>
        </p:txBody>
      </p:sp>
      <p:sp>
        <p:nvSpPr>
          <p:cNvPr id="14" name="Rectangle 13"/>
          <p:cNvSpPr/>
          <p:nvPr/>
        </p:nvSpPr>
        <p:spPr>
          <a:xfrm>
            <a:off x="9987608" y="4296567"/>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a:off x="10140008" y="4448967"/>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Rectangle 15"/>
          <p:cNvSpPr/>
          <p:nvPr/>
        </p:nvSpPr>
        <p:spPr>
          <a:xfrm>
            <a:off x="10292408" y="4601367"/>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10444808" y="4753767"/>
            <a:ext cx="936625" cy="649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t>Output</a:t>
            </a:r>
            <a:endParaRPr lang="en-US" dirty="0"/>
          </a:p>
        </p:txBody>
      </p:sp>
      <p:cxnSp>
        <p:nvCxnSpPr>
          <p:cNvPr id="23" name="Elbow Connector 22"/>
          <p:cNvCxnSpPr>
            <a:cxnSpLocks/>
            <a:stCxn id="12" idx="3"/>
            <a:endCxn id="13" idx="3"/>
          </p:cNvCxnSpPr>
          <p:nvPr/>
        </p:nvCxnSpPr>
        <p:spPr>
          <a:xfrm flipH="1">
            <a:off x="11092508" y="2693193"/>
            <a:ext cx="288925" cy="936625"/>
          </a:xfrm>
          <a:prstGeom prst="bentConnector3">
            <a:avLst>
              <a:gd name="adj1" fmla="val -9952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cxnSpLocks/>
          </p:cNvCxnSpPr>
          <p:nvPr/>
        </p:nvCxnSpPr>
        <p:spPr>
          <a:xfrm>
            <a:off x="11140132" y="3712367"/>
            <a:ext cx="287338" cy="1449388"/>
          </a:xfrm>
          <a:prstGeom prst="bentConnector3">
            <a:avLst>
              <a:gd name="adj1" fmla="val 1793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cxnSpLocks/>
            <a:stCxn id="14" idx="1"/>
            <a:endCxn id="9" idx="1"/>
          </p:cNvCxnSpPr>
          <p:nvPr/>
        </p:nvCxnSpPr>
        <p:spPr>
          <a:xfrm rot="10800000">
            <a:off x="9987607" y="2235993"/>
            <a:ext cx="1588" cy="2386013"/>
          </a:xfrm>
          <a:prstGeom prst="bent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86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896544" y="6488870"/>
            <a:ext cx="7179295" cy="369130"/>
          </a:xfrm>
        </p:spPr>
        <p:txBody>
          <a:bodyPr/>
          <a:lstStyle/>
          <a:p>
            <a:pPr algn="r"/>
            <a:r>
              <a:rPr lang="en-GB" altLang="en-US" sz="1200" dirty="0">
                <a:solidFill>
                  <a:schemeClr val="bg1"/>
                </a:solidFill>
                <a:latin typeface="+mn-lt"/>
              </a:rPr>
              <a:t>Myron Krueger, </a:t>
            </a:r>
            <a:r>
              <a:rPr lang="en-GB" altLang="en-US" sz="1200" dirty="0" err="1">
                <a:solidFill>
                  <a:schemeClr val="bg1"/>
                </a:solidFill>
                <a:latin typeface="+mn-lt"/>
              </a:rPr>
              <a:t>Videoplace</a:t>
            </a:r>
            <a:r>
              <a:rPr lang="en-GB" altLang="en-US" sz="1200" dirty="0">
                <a:solidFill>
                  <a:schemeClr val="bg1"/>
                </a:solidFill>
                <a:latin typeface="+mn-lt"/>
              </a:rPr>
              <a:t> (1975)</a:t>
            </a:r>
          </a:p>
        </p:txBody>
      </p:sp>
      <p:pic>
        <p:nvPicPr>
          <p:cNvPr id="4" name="dqZyZrN3Pl0"/>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21505" y="0"/>
            <a:ext cx="12219855" cy="6453336"/>
          </a:xfrm>
        </p:spPr>
      </p:pic>
      <p:sp>
        <p:nvSpPr>
          <p:cNvPr id="2" name="TextBox 1">
            <a:extLst>
              <a:ext uri="{FF2B5EF4-FFF2-40B4-BE49-F238E27FC236}">
                <a16:creationId xmlns:a16="http://schemas.microsoft.com/office/drawing/2014/main" id="{586E6AB2-FD3B-894F-8167-AC39AADE3EA4}"/>
              </a:ext>
            </a:extLst>
          </p:cNvPr>
          <p:cNvSpPr txBox="1"/>
          <p:nvPr/>
        </p:nvSpPr>
        <p:spPr>
          <a:xfrm>
            <a:off x="-1211283" y="4655127"/>
            <a:ext cx="0" cy="0"/>
          </a:xfrm>
          <a:prstGeom prst="rect">
            <a:avLst/>
          </a:prstGeom>
          <a:noFill/>
        </p:spPr>
        <p:txBody>
          <a:bodyPr wrap="none" lIns="108000" tIns="108000" rIns="108000" bIns="108000" rtlCol="0">
            <a:noAutofit/>
          </a:bodyPr>
          <a:lstStyle/>
          <a:p>
            <a:endParaRPr lang="en-NL" noProof="0" dirty="0" err="1">
              <a:solidFill>
                <a:schemeClr val="bg2"/>
              </a:solidFill>
            </a:endParaRPr>
          </a:p>
        </p:txBody>
      </p:sp>
    </p:spTree>
    <p:extLst>
      <p:ext uri="{BB962C8B-B14F-4D97-AF65-F5344CB8AC3E}">
        <p14:creationId xmlns:p14="http://schemas.microsoft.com/office/powerpoint/2010/main" val="1329868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A close up of a logo&#10;&#10;Description automatically generated">
            <a:extLst>
              <a:ext uri="{FF2B5EF4-FFF2-40B4-BE49-F238E27FC236}">
                <a16:creationId xmlns:a16="http://schemas.microsoft.com/office/drawing/2014/main" id="{B668DE90-189F-C148-B5F7-FE98B66F040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8350" cy="690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http://www.users.globalnet.co.uk/~msmith03/route66/illinois_truc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301626"/>
            <a:ext cx="14414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http://a2.cdn.gaiaonline.com/gaia/members/ava/97/2f/55a15744c22f97.png?t=1275704391_6.00_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1" y="369889"/>
            <a:ext cx="1908175"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p:cNvSpPr/>
          <p:nvPr/>
        </p:nvSpPr>
        <p:spPr>
          <a:xfrm>
            <a:off x="3435351" y="1268414"/>
            <a:ext cx="5400675" cy="719137"/>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5" name="Rectangle 14"/>
          <p:cNvSpPr/>
          <p:nvPr/>
        </p:nvSpPr>
        <p:spPr>
          <a:xfrm>
            <a:off x="4011613" y="3644901"/>
            <a:ext cx="1511300" cy="720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solidFill>
                  <a:schemeClr val="tx1"/>
                </a:solidFill>
              </a:rPr>
              <a:t>Augmented Reality</a:t>
            </a:r>
            <a:endParaRPr lang="en-US" dirty="0">
              <a:solidFill>
                <a:schemeClr val="tx1"/>
              </a:solidFill>
            </a:endParaRPr>
          </a:p>
        </p:txBody>
      </p:sp>
      <p:sp>
        <p:nvSpPr>
          <p:cNvPr id="16" name="Rectangle 15"/>
          <p:cNvSpPr/>
          <p:nvPr/>
        </p:nvSpPr>
        <p:spPr>
          <a:xfrm>
            <a:off x="7394575" y="3429001"/>
            <a:ext cx="1512888" cy="720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solidFill>
                  <a:schemeClr val="tx1"/>
                </a:solidFill>
              </a:rPr>
              <a:t>Augmented Virtuality</a:t>
            </a:r>
            <a:endParaRPr lang="en-US" dirty="0">
              <a:solidFill>
                <a:schemeClr val="tx1"/>
              </a:solidFill>
            </a:endParaRPr>
          </a:p>
        </p:txBody>
      </p:sp>
      <p:sp>
        <p:nvSpPr>
          <p:cNvPr id="17" name="Rectangle 16"/>
          <p:cNvSpPr/>
          <p:nvPr/>
        </p:nvSpPr>
        <p:spPr>
          <a:xfrm>
            <a:off x="8907464" y="4365625"/>
            <a:ext cx="1512887" cy="7191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solidFill>
                  <a:schemeClr val="tx1"/>
                </a:solidFill>
              </a:rPr>
              <a:t>Virtual Reality</a:t>
            </a:r>
            <a:endParaRPr lang="en-US" dirty="0">
              <a:solidFill>
                <a:schemeClr val="tx1"/>
              </a:solidFill>
            </a:endParaRPr>
          </a:p>
        </p:txBody>
      </p:sp>
      <p:sp>
        <p:nvSpPr>
          <p:cNvPr id="18" name="Rectangle 17"/>
          <p:cNvSpPr/>
          <p:nvPr/>
        </p:nvSpPr>
        <p:spPr>
          <a:xfrm>
            <a:off x="7323139" y="5300664"/>
            <a:ext cx="1512887" cy="720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solidFill>
                  <a:schemeClr val="tx1"/>
                </a:solidFill>
              </a:rPr>
              <a:t>Artificial Reality</a:t>
            </a:r>
            <a:endParaRPr lang="en-US" dirty="0">
              <a:solidFill>
                <a:schemeClr val="tx1"/>
              </a:solidFill>
            </a:endParaRPr>
          </a:p>
        </p:txBody>
      </p:sp>
      <p:sp>
        <p:nvSpPr>
          <p:cNvPr id="20" name="Rectangle 19"/>
          <p:cNvSpPr/>
          <p:nvPr/>
        </p:nvSpPr>
        <p:spPr>
          <a:xfrm>
            <a:off x="1635125" y="2636839"/>
            <a:ext cx="1511300" cy="720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solidFill>
                  <a:schemeClr val="tx1"/>
                </a:solidFill>
              </a:rPr>
              <a:t>Meatspace</a:t>
            </a:r>
            <a:endParaRPr lang="en-US" dirty="0">
              <a:solidFill>
                <a:schemeClr val="tx1"/>
              </a:solidFill>
            </a:endParaRPr>
          </a:p>
        </p:txBody>
      </p:sp>
      <p:sp>
        <p:nvSpPr>
          <p:cNvPr id="21" name="Rectangle 20"/>
          <p:cNvSpPr/>
          <p:nvPr/>
        </p:nvSpPr>
        <p:spPr>
          <a:xfrm>
            <a:off x="3074988" y="4724401"/>
            <a:ext cx="1511300" cy="720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dirty="0">
                <a:solidFill>
                  <a:schemeClr val="tx1"/>
                </a:solidFill>
              </a:rPr>
              <a:t>Diminished Reality</a:t>
            </a:r>
            <a:endParaRPr lang="en-US" dirty="0">
              <a:solidFill>
                <a:schemeClr val="tx1"/>
              </a:solidFill>
            </a:endParaRPr>
          </a:p>
        </p:txBody>
      </p:sp>
    </p:spTree>
    <p:extLst>
      <p:ext uri="{BB962C8B-B14F-4D97-AF65-F5344CB8AC3E}">
        <p14:creationId xmlns:p14="http://schemas.microsoft.com/office/powerpoint/2010/main" val="1262207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nl-NL" altLang="en-US"/>
              <a:t>Responsive Environments - Myron Krueger</a:t>
            </a:r>
            <a:endParaRPr lang="en-US" altLang="en-US"/>
          </a:p>
        </p:txBody>
      </p:sp>
      <p:sp>
        <p:nvSpPr>
          <p:cNvPr id="46083" name="Content Placeholder 2"/>
          <p:cNvSpPr>
            <a:spLocks noGrp="1"/>
          </p:cNvSpPr>
          <p:nvPr>
            <p:ph type="body" orient="vert" idx="1"/>
          </p:nvPr>
        </p:nvSpPr>
        <p:spPr/>
        <p:txBody>
          <a:bodyPr/>
          <a:lstStyle/>
          <a:p>
            <a:r>
              <a:rPr lang="nl-NL" altLang="en-US" sz="2000" dirty="0" err="1"/>
              <a:t>Glowflow</a:t>
            </a:r>
            <a:r>
              <a:rPr lang="nl-NL" altLang="en-US" sz="2000" dirty="0"/>
              <a:t>, (‘69),  METAPLAY (‘70),PSYCHIC SPACE (‘71), MAZE, VIDEOPLACE (‘75)</a:t>
            </a:r>
          </a:p>
          <a:p>
            <a:endParaRPr lang="en-US" altLang="en-US" sz="2000" dirty="0"/>
          </a:p>
        </p:txBody>
      </p:sp>
      <p:pic>
        <p:nvPicPr>
          <p:cNvPr id="46084" name="Picture 8" descr="http://www.jtnimoy.net/itp/newmediahistory/videoplace/videoplac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6025" y="4726136"/>
            <a:ext cx="139223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http://www.jtnimoy.net/itp/newmediahistory/videoplace/videopla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3141811"/>
            <a:ext cx="158273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 descr="http://www.jtnimoy.net/itp/newmediahistory/videoplace/videoplac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439" y="4797574"/>
            <a:ext cx="170973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7175" y="1917849"/>
            <a:ext cx="24765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0975" y="2421086"/>
            <a:ext cx="1919288"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1638" y="3789512"/>
            <a:ext cx="1979612"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8951" y="1844824"/>
            <a:ext cx="20685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5713" y="4076849"/>
            <a:ext cx="281781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6" descr="http://design.osu.edu/carlson/history/images/small/tiny3-small.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91564" y="1844824"/>
            <a:ext cx="16922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5867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nl-NL" altLang="en-US"/>
              <a:t>Responsive Environments - Myron Krueger</a:t>
            </a:r>
            <a:endParaRPr lang="en-US" altLang="en-US"/>
          </a:p>
        </p:txBody>
      </p:sp>
      <p:sp>
        <p:nvSpPr>
          <p:cNvPr id="46083" name="Content Placeholder 2"/>
          <p:cNvSpPr>
            <a:spLocks noGrp="1"/>
          </p:cNvSpPr>
          <p:nvPr>
            <p:ph type="body" orient="vert" idx="1"/>
          </p:nvPr>
        </p:nvSpPr>
        <p:spPr/>
        <p:txBody>
          <a:bodyPr/>
          <a:lstStyle/>
          <a:p>
            <a:r>
              <a:rPr lang="nl-NL" altLang="en-US" sz="2000" dirty="0" err="1"/>
              <a:t>Glowflow</a:t>
            </a:r>
            <a:r>
              <a:rPr lang="nl-NL" altLang="en-US" sz="2000" dirty="0"/>
              <a:t>, (’69)</a:t>
            </a:r>
            <a:endParaRPr lang="en-US" altLang="en-US" sz="2000" dirty="0"/>
          </a:p>
        </p:txBody>
      </p:sp>
      <p:pic>
        <p:nvPicPr>
          <p:cNvPr id="4608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815" y="1354989"/>
            <a:ext cx="7020272" cy="469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711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nl-NL" altLang="en-US"/>
              <a:t>Responsive Environments - Myron Krueger</a:t>
            </a:r>
            <a:endParaRPr lang="en-US" altLang="en-US"/>
          </a:p>
        </p:txBody>
      </p:sp>
      <p:sp>
        <p:nvSpPr>
          <p:cNvPr id="46083" name="Content Placeholder 2"/>
          <p:cNvSpPr>
            <a:spLocks noGrp="1"/>
          </p:cNvSpPr>
          <p:nvPr>
            <p:ph type="body" orient="vert" idx="1"/>
          </p:nvPr>
        </p:nvSpPr>
        <p:spPr/>
        <p:txBody>
          <a:bodyPr/>
          <a:lstStyle/>
          <a:p>
            <a:r>
              <a:rPr lang="nl-NL" altLang="en-US" sz="2000" dirty="0"/>
              <a:t> METAPLAY (‘70)</a:t>
            </a:r>
            <a:endParaRPr lang="en-US" altLang="en-US" sz="2000" dirty="0"/>
          </a:p>
        </p:txBody>
      </p:sp>
      <p:pic>
        <p:nvPicPr>
          <p:cNvPr id="2" name="Picture 1">
            <a:extLst>
              <a:ext uri="{FF2B5EF4-FFF2-40B4-BE49-F238E27FC236}">
                <a16:creationId xmlns:a16="http://schemas.microsoft.com/office/drawing/2014/main" id="{2ED56C00-5026-244E-8069-D6491AB23ED9}"/>
              </a:ext>
            </a:extLst>
          </p:cNvPr>
          <p:cNvPicPr>
            <a:picLocks noChangeAspect="1"/>
          </p:cNvPicPr>
          <p:nvPr/>
        </p:nvPicPr>
        <p:blipFill>
          <a:blip r:embed="rId3"/>
          <a:stretch>
            <a:fillRect/>
          </a:stretch>
        </p:blipFill>
        <p:spPr>
          <a:xfrm>
            <a:off x="1706687" y="1693232"/>
            <a:ext cx="3600400" cy="4370856"/>
          </a:xfrm>
          <a:prstGeom prst="rect">
            <a:avLst/>
          </a:prstGeom>
        </p:spPr>
      </p:pic>
      <p:pic>
        <p:nvPicPr>
          <p:cNvPr id="3" name="Picture 2">
            <a:extLst>
              <a:ext uri="{FF2B5EF4-FFF2-40B4-BE49-F238E27FC236}">
                <a16:creationId xmlns:a16="http://schemas.microsoft.com/office/drawing/2014/main" id="{D94CAFA5-50A6-1B44-9D13-60E13EB006C7}"/>
              </a:ext>
            </a:extLst>
          </p:cNvPr>
          <p:cNvPicPr>
            <a:picLocks noChangeAspect="1"/>
          </p:cNvPicPr>
          <p:nvPr/>
        </p:nvPicPr>
        <p:blipFill>
          <a:blip r:embed="rId4"/>
          <a:stretch>
            <a:fillRect/>
          </a:stretch>
        </p:blipFill>
        <p:spPr>
          <a:xfrm>
            <a:off x="6747247" y="1513654"/>
            <a:ext cx="4184899" cy="4702026"/>
          </a:xfrm>
          <a:prstGeom prst="rect">
            <a:avLst/>
          </a:prstGeom>
        </p:spPr>
      </p:pic>
    </p:spTree>
    <p:extLst>
      <p:ext uri="{BB962C8B-B14F-4D97-AF65-F5344CB8AC3E}">
        <p14:creationId xmlns:p14="http://schemas.microsoft.com/office/powerpoint/2010/main" val="1423971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nl-NL" altLang="en-US"/>
              <a:t>Responsive Environments - Myron Krueger</a:t>
            </a:r>
            <a:endParaRPr lang="en-US" altLang="en-US"/>
          </a:p>
        </p:txBody>
      </p:sp>
      <p:sp>
        <p:nvSpPr>
          <p:cNvPr id="46083" name="Content Placeholder 2"/>
          <p:cNvSpPr>
            <a:spLocks noGrp="1"/>
          </p:cNvSpPr>
          <p:nvPr>
            <p:ph type="body" orient="vert" idx="1"/>
          </p:nvPr>
        </p:nvSpPr>
        <p:spPr/>
        <p:txBody>
          <a:bodyPr/>
          <a:lstStyle/>
          <a:p>
            <a:r>
              <a:rPr lang="nl-NL" altLang="en-US" sz="2000" dirty="0"/>
              <a:t>PSYCHIC SPACE (‘71) </a:t>
            </a:r>
            <a:endParaRPr lang="en-US" altLang="en-US" sz="2000" dirty="0"/>
          </a:p>
        </p:txBody>
      </p:sp>
      <p:pic>
        <p:nvPicPr>
          <p:cNvPr id="2" name="Picture 1">
            <a:extLst>
              <a:ext uri="{FF2B5EF4-FFF2-40B4-BE49-F238E27FC236}">
                <a16:creationId xmlns:a16="http://schemas.microsoft.com/office/drawing/2014/main" id="{521D518B-19AF-4345-95A4-47289972EB84}"/>
              </a:ext>
            </a:extLst>
          </p:cNvPr>
          <p:cNvPicPr>
            <a:picLocks noChangeAspect="1"/>
          </p:cNvPicPr>
          <p:nvPr/>
        </p:nvPicPr>
        <p:blipFill>
          <a:blip r:embed="rId3"/>
          <a:stretch>
            <a:fillRect/>
          </a:stretch>
        </p:blipFill>
        <p:spPr>
          <a:xfrm>
            <a:off x="1058615" y="2127250"/>
            <a:ext cx="4275289" cy="3477914"/>
          </a:xfrm>
          <a:prstGeom prst="rect">
            <a:avLst/>
          </a:prstGeom>
        </p:spPr>
      </p:pic>
      <p:pic>
        <p:nvPicPr>
          <p:cNvPr id="3" name="Picture 2">
            <a:extLst>
              <a:ext uri="{FF2B5EF4-FFF2-40B4-BE49-F238E27FC236}">
                <a16:creationId xmlns:a16="http://schemas.microsoft.com/office/drawing/2014/main" id="{80E39E42-2B4E-E147-8A0B-E16D3801ADB7}"/>
              </a:ext>
            </a:extLst>
          </p:cNvPr>
          <p:cNvPicPr>
            <a:picLocks noChangeAspect="1"/>
          </p:cNvPicPr>
          <p:nvPr/>
        </p:nvPicPr>
        <p:blipFill>
          <a:blip r:embed="rId4"/>
          <a:stretch>
            <a:fillRect/>
          </a:stretch>
        </p:blipFill>
        <p:spPr>
          <a:xfrm>
            <a:off x="7179295" y="1367755"/>
            <a:ext cx="2933700" cy="4864100"/>
          </a:xfrm>
          <a:prstGeom prst="rect">
            <a:avLst/>
          </a:prstGeom>
        </p:spPr>
      </p:pic>
    </p:spTree>
    <p:extLst>
      <p:ext uri="{BB962C8B-B14F-4D97-AF65-F5344CB8AC3E}">
        <p14:creationId xmlns:p14="http://schemas.microsoft.com/office/powerpoint/2010/main" val="863338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nl-NL" altLang="en-US"/>
              <a:t>Responsive Environments - Myron Krueger</a:t>
            </a:r>
            <a:endParaRPr lang="en-US" altLang="en-US"/>
          </a:p>
        </p:txBody>
      </p:sp>
      <p:sp>
        <p:nvSpPr>
          <p:cNvPr id="46083" name="Content Placeholder 2"/>
          <p:cNvSpPr>
            <a:spLocks noGrp="1"/>
          </p:cNvSpPr>
          <p:nvPr>
            <p:ph type="body" orient="vert" idx="1"/>
          </p:nvPr>
        </p:nvSpPr>
        <p:spPr/>
        <p:txBody>
          <a:bodyPr/>
          <a:lstStyle/>
          <a:p>
            <a:r>
              <a:rPr lang="nl-NL" altLang="en-US" sz="2000" dirty="0"/>
              <a:t>MAZE, </a:t>
            </a:r>
            <a:endParaRPr lang="en-US" altLang="en-US" sz="2000" dirty="0"/>
          </a:p>
        </p:txBody>
      </p:sp>
      <p:pic>
        <p:nvPicPr>
          <p:cNvPr id="4" name="Picture 3">
            <a:extLst>
              <a:ext uri="{FF2B5EF4-FFF2-40B4-BE49-F238E27FC236}">
                <a16:creationId xmlns:a16="http://schemas.microsoft.com/office/drawing/2014/main" id="{8B92A366-4138-3544-AAAA-FF55614FC5C2}"/>
              </a:ext>
            </a:extLst>
          </p:cNvPr>
          <p:cNvPicPr>
            <a:picLocks noChangeAspect="1"/>
          </p:cNvPicPr>
          <p:nvPr/>
        </p:nvPicPr>
        <p:blipFill>
          <a:blip r:embed="rId3"/>
          <a:stretch>
            <a:fillRect/>
          </a:stretch>
        </p:blipFill>
        <p:spPr>
          <a:xfrm>
            <a:off x="2498775" y="1700808"/>
            <a:ext cx="7107190" cy="4536504"/>
          </a:xfrm>
          <a:prstGeom prst="rect">
            <a:avLst/>
          </a:prstGeom>
        </p:spPr>
      </p:pic>
    </p:spTree>
    <p:extLst>
      <p:ext uri="{BB962C8B-B14F-4D97-AF65-F5344CB8AC3E}">
        <p14:creationId xmlns:p14="http://schemas.microsoft.com/office/powerpoint/2010/main" val="42094675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nl-NL" altLang="en-US"/>
              <a:t>Responsive Environments - Myron Krueger</a:t>
            </a:r>
            <a:endParaRPr lang="en-US" altLang="en-US"/>
          </a:p>
        </p:txBody>
      </p:sp>
      <p:sp>
        <p:nvSpPr>
          <p:cNvPr id="46083" name="Content Placeholder 2"/>
          <p:cNvSpPr>
            <a:spLocks noGrp="1"/>
          </p:cNvSpPr>
          <p:nvPr>
            <p:ph type="body" orient="vert" idx="1"/>
          </p:nvPr>
        </p:nvSpPr>
        <p:spPr/>
        <p:txBody>
          <a:bodyPr/>
          <a:lstStyle/>
          <a:p>
            <a:r>
              <a:rPr lang="nl-NL" altLang="en-US" sz="2000" dirty="0"/>
              <a:t>VIDEOPLACE (’75-)</a:t>
            </a:r>
          </a:p>
          <a:p>
            <a:endParaRPr lang="en-US" altLang="en-US" sz="2000" dirty="0"/>
          </a:p>
        </p:txBody>
      </p:sp>
      <p:pic>
        <p:nvPicPr>
          <p:cNvPr id="46084" name="Picture 8" descr="http://www.jtnimoy.net/itp/newmediahistory/videoplace/videoplac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809" y="3894709"/>
            <a:ext cx="1992634" cy="20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http://www.jtnimoy.net/itp/newmediahistory/videoplace/videoplac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954" y="3894709"/>
            <a:ext cx="2426325" cy="205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 descr="http://www.jtnimoy.net/itp/newmediahistory/videoplace/videoplac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0955" y="1700808"/>
            <a:ext cx="242632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527" y="2348880"/>
            <a:ext cx="2952328" cy="332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6" descr="http://design.osu.edu/carlson/history/images/small/tiny3-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9090" y="1731031"/>
            <a:ext cx="2810353" cy="191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403923E-4723-8040-8A24-D858008CF2A5}"/>
              </a:ext>
            </a:extLst>
          </p:cNvPr>
          <p:cNvPicPr>
            <a:picLocks noChangeAspect="1"/>
          </p:cNvPicPr>
          <p:nvPr/>
        </p:nvPicPr>
        <p:blipFill>
          <a:blip r:embed="rId8"/>
          <a:stretch>
            <a:fillRect/>
          </a:stretch>
        </p:blipFill>
        <p:spPr>
          <a:xfrm>
            <a:off x="3441078" y="2373423"/>
            <a:ext cx="2781970" cy="3575265"/>
          </a:xfrm>
          <a:prstGeom prst="rect">
            <a:avLst/>
          </a:prstGeom>
        </p:spPr>
      </p:pic>
    </p:spTree>
    <p:extLst>
      <p:ext uri="{BB962C8B-B14F-4D97-AF65-F5344CB8AC3E}">
        <p14:creationId xmlns:p14="http://schemas.microsoft.com/office/powerpoint/2010/main" val="36327237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984375" y="476250"/>
            <a:ext cx="8229600" cy="941388"/>
          </a:xfrm>
        </p:spPr>
        <p:txBody>
          <a:bodyPr/>
          <a:lstStyle/>
          <a:p>
            <a:endParaRPr lang="en-US" altLang="en-US"/>
          </a:p>
        </p:txBody>
      </p:sp>
      <p:sp>
        <p:nvSpPr>
          <p:cNvPr id="48131" name="Content Placeholder 2"/>
          <p:cNvSpPr>
            <a:spLocks noGrp="1"/>
          </p:cNvSpPr>
          <p:nvPr>
            <p:ph idx="1"/>
          </p:nvPr>
        </p:nvSpPr>
        <p:spPr/>
        <p:txBody>
          <a:bodyPr/>
          <a:lstStyle/>
          <a:p>
            <a:endParaRPr lang="en-US" altLang="en-US"/>
          </a:p>
        </p:txBody>
      </p:sp>
      <p:sp>
        <p:nvSpPr>
          <p:cNvPr id="4" name="Rectangle 3"/>
          <p:cNvSpPr/>
          <p:nvPr/>
        </p:nvSpPr>
        <p:spPr>
          <a:xfrm>
            <a:off x="0" y="0"/>
            <a:ext cx="12198350" cy="68849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457200" anchor="ctr"/>
          <a:lstStyle/>
          <a:p>
            <a:pPr eaLnBrk="1" hangingPunct="1">
              <a:defRPr/>
            </a:pPr>
            <a:endParaRPr lang="en-US" sz="2400" dirty="0"/>
          </a:p>
          <a:p>
            <a:pPr algn="ctr" eaLnBrk="1" hangingPunct="1">
              <a:defRPr/>
            </a:pPr>
            <a:r>
              <a:rPr lang="en-US" sz="4400" b="1" dirty="0"/>
              <a:t>Response is the medium</a:t>
            </a:r>
          </a:p>
          <a:p>
            <a:pPr algn="ctr" eaLnBrk="1" hangingPunct="1">
              <a:defRPr/>
            </a:pPr>
            <a:endParaRPr lang="en-US" sz="2400" dirty="0"/>
          </a:p>
          <a:p>
            <a:pPr algn="ctr" eaLnBrk="1" hangingPunct="1">
              <a:defRPr/>
            </a:pPr>
            <a:r>
              <a:rPr lang="en-US" sz="2000" dirty="0"/>
              <a:t>Sense – Control – Display</a:t>
            </a:r>
          </a:p>
          <a:p>
            <a:pPr algn="ctr" eaLnBrk="1" hangingPunct="1">
              <a:defRPr/>
            </a:pPr>
            <a:endParaRPr lang="en-US" sz="2000" dirty="0"/>
          </a:p>
          <a:p>
            <a:pPr algn="ctr" eaLnBrk="1" hangingPunct="1">
              <a:defRPr/>
            </a:pPr>
            <a:r>
              <a:rPr lang="en-US" sz="2000" dirty="0"/>
              <a:t>Beauty of aural and visual response is secondary</a:t>
            </a:r>
          </a:p>
          <a:p>
            <a:pPr algn="ctr" eaLnBrk="1" hangingPunct="1">
              <a:defRPr/>
            </a:pPr>
            <a:endParaRPr lang="en-US" sz="2000" dirty="0"/>
          </a:p>
          <a:p>
            <a:pPr algn="ctr" eaLnBrk="1" hangingPunct="1">
              <a:defRPr/>
            </a:pPr>
            <a:r>
              <a:rPr lang="en-US" sz="2000" dirty="0"/>
              <a:t>Composing responsive environments at a meta level</a:t>
            </a:r>
          </a:p>
          <a:p>
            <a:pPr algn="ctr" eaLnBrk="1" hangingPunct="1">
              <a:defRPr/>
            </a:pPr>
            <a:endParaRPr lang="en-US" sz="2000" dirty="0"/>
          </a:p>
          <a:p>
            <a:pPr algn="ctr" eaLnBrk="1" hangingPunct="1">
              <a:defRPr/>
            </a:pPr>
            <a:r>
              <a:rPr lang="en-US" sz="2000" dirty="0"/>
              <a:t>Artificial Realities </a:t>
            </a:r>
          </a:p>
          <a:p>
            <a:pPr algn="ctr" eaLnBrk="1" hangingPunct="1">
              <a:defRPr/>
            </a:pPr>
            <a:endParaRPr lang="en-US" sz="2000" dirty="0"/>
          </a:p>
          <a:p>
            <a:pPr algn="ctr" eaLnBrk="1" hangingPunct="1">
              <a:defRPr/>
            </a:pPr>
            <a:r>
              <a:rPr lang="en-US" sz="2000" dirty="0"/>
              <a:t>Learning and adaptation</a:t>
            </a:r>
          </a:p>
          <a:p>
            <a:pPr algn="ctr" eaLnBrk="1" hangingPunct="1">
              <a:defRPr/>
            </a:pPr>
            <a:endParaRPr lang="en-US" sz="2000" dirty="0"/>
          </a:p>
          <a:p>
            <a:pPr algn="ctr" eaLnBrk="1" hangingPunct="1">
              <a:defRPr/>
            </a:pPr>
            <a:r>
              <a:rPr lang="en-US" sz="2000" dirty="0"/>
              <a:t>Personal Amplifiers</a:t>
            </a:r>
          </a:p>
          <a:p>
            <a:pPr algn="ctr" eaLnBrk="1" hangingPunct="1">
              <a:defRPr/>
            </a:pPr>
            <a:endParaRPr lang="en-US" sz="2000" dirty="0"/>
          </a:p>
          <a:p>
            <a:pPr algn="ctr" eaLnBrk="1" hangingPunct="1">
              <a:defRPr/>
            </a:pPr>
            <a:r>
              <a:rPr lang="en-US" sz="2000" dirty="0"/>
              <a:t>Cooperation and frustration – meaningful interaction</a:t>
            </a:r>
          </a:p>
          <a:p>
            <a:pPr algn="ctr" eaLnBrk="1" hangingPunct="1">
              <a:defRPr/>
            </a:pPr>
            <a:endParaRPr lang="en-US" sz="2000" dirty="0"/>
          </a:p>
          <a:p>
            <a:pPr algn="ctr" eaLnBrk="1" hangingPunct="1">
              <a:defRPr/>
            </a:pPr>
            <a:r>
              <a:rPr lang="en-US" sz="2000" dirty="0"/>
              <a:t>Play</a:t>
            </a:r>
          </a:p>
          <a:p>
            <a:pPr algn="ctr" eaLnBrk="1" hangingPunct="1">
              <a:defRPr/>
            </a:pPr>
            <a:endParaRPr lang="en-US" sz="2000" dirty="0"/>
          </a:p>
          <a:p>
            <a:pPr algn="ctr" eaLnBrk="1" hangingPunct="1">
              <a:defRPr/>
            </a:pPr>
            <a:r>
              <a:rPr lang="en-US" sz="2000" dirty="0"/>
              <a:t>Build relations between participant and environment</a:t>
            </a:r>
            <a:endParaRPr lang="en-US" sz="3600" dirty="0"/>
          </a:p>
          <a:p>
            <a:pPr algn="ctr" eaLnBrk="1" hangingPunct="1">
              <a:defRPr/>
            </a:pPr>
            <a:endParaRPr lang="en-US" sz="2400" dirty="0">
              <a:solidFill>
                <a:schemeClr val="bg1"/>
              </a:solidFill>
            </a:endParaRPr>
          </a:p>
        </p:txBody>
      </p:sp>
    </p:spTree>
    <p:extLst>
      <p:ext uri="{BB962C8B-B14F-4D97-AF65-F5344CB8AC3E}">
        <p14:creationId xmlns:p14="http://schemas.microsoft.com/office/powerpoint/2010/main" val="3693390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B4A402-E0CC-8344-83F9-3DBF9EE948CD}"/>
              </a:ext>
            </a:extLst>
          </p:cNvPr>
          <p:cNvSpPr/>
          <p:nvPr/>
        </p:nvSpPr>
        <p:spPr>
          <a:xfrm>
            <a:off x="0" y="0"/>
            <a:ext cx="121983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250" name="Title 1"/>
          <p:cNvSpPr>
            <a:spLocks noGrp="1"/>
          </p:cNvSpPr>
          <p:nvPr>
            <p:ph type="title"/>
          </p:nvPr>
        </p:nvSpPr>
        <p:spPr>
          <a:xfrm>
            <a:off x="1984375" y="476250"/>
            <a:ext cx="8229600" cy="941388"/>
          </a:xfrm>
        </p:spPr>
        <p:txBody>
          <a:bodyPr/>
          <a:lstStyle/>
          <a:p>
            <a:r>
              <a:rPr lang="nl-NL" altLang="en-US"/>
              <a:t>Modern Responsive Environment Example: Funky Forest</a:t>
            </a:r>
            <a:endParaRPr lang="en-US" altLang="en-US"/>
          </a:p>
        </p:txBody>
      </p:sp>
      <p:sp>
        <p:nvSpPr>
          <p:cNvPr id="53251" name="Content Placeholder 2"/>
          <p:cNvSpPr>
            <a:spLocks noGrp="1"/>
          </p:cNvSpPr>
          <p:nvPr>
            <p:ph idx="1"/>
          </p:nvPr>
        </p:nvSpPr>
        <p:spPr/>
        <p:txBody>
          <a:bodyPr/>
          <a:lstStyle/>
          <a:p>
            <a:endParaRPr lang="en-US" altLang="en-US"/>
          </a:p>
        </p:txBody>
      </p:sp>
      <p:pic>
        <p:nvPicPr>
          <p:cNvPr id="53252" name="Picture 2" descr="http://www.theowatson.com/site_assets/41/img/ang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0"/>
            <a:ext cx="916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778001" y="260350"/>
            <a:ext cx="5616575" cy="865188"/>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Funky Forest, Theo Watson: </a:t>
            </a:r>
          </a:p>
          <a:p>
            <a:pPr algn="ctr" eaLnBrk="1" hangingPunct="1">
              <a:defRPr/>
            </a:pPr>
            <a:r>
              <a:rPr lang="en-US" sz="2400" dirty="0">
                <a:solidFill>
                  <a:schemeClr val="tx1"/>
                </a:solidFill>
              </a:rPr>
              <a:t>A Modern Responsive Environment</a:t>
            </a:r>
          </a:p>
        </p:txBody>
      </p:sp>
    </p:spTree>
    <p:extLst>
      <p:ext uri="{BB962C8B-B14F-4D97-AF65-F5344CB8AC3E}">
        <p14:creationId xmlns:p14="http://schemas.microsoft.com/office/powerpoint/2010/main" val="3285275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26D6-F1F0-C841-8D91-490A6E333A56}"/>
              </a:ext>
            </a:extLst>
          </p:cNvPr>
          <p:cNvSpPr>
            <a:spLocks noGrp="1"/>
          </p:cNvSpPr>
          <p:nvPr>
            <p:ph type="title"/>
          </p:nvPr>
        </p:nvSpPr>
        <p:spPr/>
        <p:txBody>
          <a:bodyPr/>
          <a:lstStyle/>
          <a:p>
            <a:r>
              <a:rPr lang="en-NL" dirty="0"/>
              <a:t>Ted Nelson</a:t>
            </a:r>
            <a:br>
              <a:rPr lang="en-NL" dirty="0"/>
            </a:br>
            <a:r>
              <a:rPr lang="en-NL" dirty="0"/>
              <a:t>Hypertext/Hypermedia (1965)</a:t>
            </a:r>
          </a:p>
        </p:txBody>
      </p:sp>
      <p:pic>
        <p:nvPicPr>
          <p:cNvPr id="9" name="Picture 8">
            <a:extLst>
              <a:ext uri="{FF2B5EF4-FFF2-40B4-BE49-F238E27FC236}">
                <a16:creationId xmlns:a16="http://schemas.microsoft.com/office/drawing/2014/main" id="{E3FBE1AC-A6F2-6E4D-86C1-65A2EC7D2E21}"/>
              </a:ext>
            </a:extLst>
          </p:cNvPr>
          <p:cNvPicPr>
            <a:picLocks noChangeAspect="1"/>
          </p:cNvPicPr>
          <p:nvPr/>
        </p:nvPicPr>
        <p:blipFill>
          <a:blip r:embed="rId3"/>
          <a:stretch>
            <a:fillRect/>
          </a:stretch>
        </p:blipFill>
        <p:spPr>
          <a:xfrm>
            <a:off x="2282751" y="1412776"/>
            <a:ext cx="8261921" cy="4896544"/>
          </a:xfrm>
          <a:prstGeom prst="rect">
            <a:avLst/>
          </a:prstGeom>
        </p:spPr>
      </p:pic>
    </p:spTree>
    <p:extLst>
      <p:ext uri="{BB962C8B-B14F-4D97-AF65-F5344CB8AC3E}">
        <p14:creationId xmlns:p14="http://schemas.microsoft.com/office/powerpoint/2010/main" val="30912520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026D6-F1F0-C841-8D91-490A6E333A56}"/>
              </a:ext>
            </a:extLst>
          </p:cNvPr>
          <p:cNvSpPr>
            <a:spLocks noGrp="1"/>
          </p:cNvSpPr>
          <p:nvPr>
            <p:ph type="title"/>
          </p:nvPr>
        </p:nvSpPr>
        <p:spPr/>
        <p:txBody>
          <a:bodyPr/>
          <a:lstStyle/>
          <a:p>
            <a:r>
              <a:rPr lang="en-NL" dirty="0"/>
              <a:t>Ted Nelson</a:t>
            </a:r>
            <a:br>
              <a:rPr lang="en-NL" dirty="0"/>
            </a:br>
            <a:r>
              <a:rPr lang="en-NL" dirty="0"/>
              <a:t>Computer Lib / Dream Machines (1974)</a:t>
            </a:r>
          </a:p>
        </p:txBody>
      </p:sp>
      <p:pic>
        <p:nvPicPr>
          <p:cNvPr id="4" name="Picture 3">
            <a:extLst>
              <a:ext uri="{FF2B5EF4-FFF2-40B4-BE49-F238E27FC236}">
                <a16:creationId xmlns:a16="http://schemas.microsoft.com/office/drawing/2014/main" id="{DDE5C72D-F2F6-0A4F-8204-ACA620927AEC}"/>
              </a:ext>
            </a:extLst>
          </p:cNvPr>
          <p:cNvPicPr>
            <a:picLocks noChangeAspect="1"/>
          </p:cNvPicPr>
          <p:nvPr/>
        </p:nvPicPr>
        <p:blipFill>
          <a:blip r:embed="rId3"/>
          <a:stretch>
            <a:fillRect/>
          </a:stretch>
        </p:blipFill>
        <p:spPr>
          <a:xfrm>
            <a:off x="27765" y="1352457"/>
            <a:ext cx="3869963" cy="5067233"/>
          </a:xfrm>
          <a:prstGeom prst="rect">
            <a:avLst/>
          </a:prstGeom>
        </p:spPr>
      </p:pic>
      <p:pic>
        <p:nvPicPr>
          <p:cNvPr id="7" name="Picture 6">
            <a:extLst>
              <a:ext uri="{FF2B5EF4-FFF2-40B4-BE49-F238E27FC236}">
                <a16:creationId xmlns:a16="http://schemas.microsoft.com/office/drawing/2014/main" id="{F1EB2B9F-CC14-8940-B7BA-7B460A036F1F}"/>
              </a:ext>
            </a:extLst>
          </p:cNvPr>
          <p:cNvPicPr>
            <a:picLocks noChangeAspect="1"/>
          </p:cNvPicPr>
          <p:nvPr/>
        </p:nvPicPr>
        <p:blipFill>
          <a:blip r:embed="rId4"/>
          <a:stretch>
            <a:fillRect/>
          </a:stretch>
        </p:blipFill>
        <p:spPr>
          <a:xfrm flipH="1" flipV="1">
            <a:off x="4145212" y="1367266"/>
            <a:ext cx="3898179" cy="5302094"/>
          </a:xfrm>
          <a:prstGeom prst="rect">
            <a:avLst/>
          </a:prstGeom>
          <a:ln w="19050">
            <a:solidFill>
              <a:schemeClr val="accent1"/>
            </a:solidFill>
          </a:ln>
        </p:spPr>
      </p:pic>
      <p:pic>
        <p:nvPicPr>
          <p:cNvPr id="8" name="Picture 7">
            <a:extLst>
              <a:ext uri="{FF2B5EF4-FFF2-40B4-BE49-F238E27FC236}">
                <a16:creationId xmlns:a16="http://schemas.microsoft.com/office/drawing/2014/main" id="{54658638-A738-0E48-95A8-EFADFAA51DD4}"/>
              </a:ext>
            </a:extLst>
          </p:cNvPr>
          <p:cNvPicPr>
            <a:picLocks noChangeAspect="1"/>
          </p:cNvPicPr>
          <p:nvPr/>
        </p:nvPicPr>
        <p:blipFill>
          <a:blip r:embed="rId5"/>
          <a:stretch>
            <a:fillRect/>
          </a:stretch>
        </p:blipFill>
        <p:spPr>
          <a:xfrm>
            <a:off x="8204546" y="1387102"/>
            <a:ext cx="3871293" cy="5282258"/>
          </a:xfrm>
          <a:prstGeom prst="rect">
            <a:avLst/>
          </a:prstGeom>
          <a:ln w="19050">
            <a:solidFill>
              <a:schemeClr val="accent1"/>
            </a:solidFill>
          </a:ln>
        </p:spPr>
      </p:pic>
    </p:spTree>
    <p:extLst>
      <p:ext uri="{BB962C8B-B14F-4D97-AF65-F5344CB8AC3E}">
        <p14:creationId xmlns:p14="http://schemas.microsoft.com/office/powerpoint/2010/main" val="3404271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z="3600"/>
              <a:t> Milgram's Reality-Virtuality Continuum</a:t>
            </a:r>
            <a:endParaRPr lang="en-US" altLang="en-US"/>
          </a:p>
        </p:txBody>
      </p:sp>
      <p:pic>
        <p:nvPicPr>
          <p:cNvPr id="15363" name="Picture 4" descr="http://upload.wikimedia.org/wikipedia/commons/6/68/Milgram_Continuu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36" y="1124744"/>
            <a:ext cx="8169237"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File:Mediated reality continuum 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4440" y="2997995"/>
            <a:ext cx="3557967"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http://wearcam.org/presenceconnect/viraugmixmodmediated_reality_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166" y="2997994"/>
            <a:ext cx="3443655" cy="269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7"/>
          <p:cNvSpPr txBox="1">
            <a:spLocks noChangeArrowheads="1"/>
          </p:cNvSpPr>
          <p:nvPr/>
        </p:nvSpPr>
        <p:spPr bwMode="auto">
          <a:xfrm>
            <a:off x="266528" y="5949157"/>
            <a:ext cx="1152715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latin typeface="Arial" panose="020B0604020202020204" pitchFamily="34" charset="0"/>
              </a:rPr>
              <a:t>Steve Mann. </a:t>
            </a:r>
            <a:r>
              <a:rPr lang="en-US" altLang="en-US" sz="1200" b="1" dirty="0">
                <a:latin typeface="Arial" panose="020B0604020202020204" pitchFamily="34" charset="0"/>
              </a:rPr>
              <a:t>Mediated Reality with implementations for everyday life. </a:t>
            </a:r>
            <a:r>
              <a:rPr lang="en-US" altLang="en-US" sz="1200" dirty="0">
                <a:latin typeface="Arial" panose="020B0604020202020204" pitchFamily="34" charset="0"/>
              </a:rPr>
              <a:t>presenceconnect.com, the on line companion to the MIT Press journal PRESENCE: </a:t>
            </a:r>
            <a:r>
              <a:rPr lang="en-US" altLang="en-US" sz="1200" dirty="0" err="1">
                <a:latin typeface="Arial" panose="020B0604020202020204" pitchFamily="34" charset="0"/>
              </a:rPr>
              <a:t>Teleoperators</a:t>
            </a:r>
            <a:r>
              <a:rPr lang="en-US" altLang="en-US" sz="1200" dirty="0">
                <a:latin typeface="Arial" panose="020B0604020202020204" pitchFamily="34" charset="0"/>
              </a:rPr>
              <a:t> and Virtual Environments, Date Posted: 2002 August 6</a:t>
            </a:r>
          </a:p>
        </p:txBody>
      </p:sp>
    </p:spTree>
    <p:extLst>
      <p:ext uri="{BB962C8B-B14F-4D97-AF65-F5344CB8AC3E}">
        <p14:creationId xmlns:p14="http://schemas.microsoft.com/office/powerpoint/2010/main" val="2102548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BDFBA-AFC6-954F-A10F-0795DCB84E0A}"/>
              </a:ext>
            </a:extLst>
          </p:cNvPr>
          <p:cNvSpPr>
            <a:spLocks noGrp="1"/>
          </p:cNvSpPr>
          <p:nvPr>
            <p:ph type="title"/>
          </p:nvPr>
        </p:nvSpPr>
        <p:spPr/>
        <p:txBody>
          <a:bodyPr/>
          <a:lstStyle/>
          <a:p>
            <a:r>
              <a:rPr lang="en-NL" dirty="0"/>
              <a:t>Ted Nelson - Xanadu</a:t>
            </a:r>
          </a:p>
        </p:txBody>
      </p:sp>
      <p:sp>
        <p:nvSpPr>
          <p:cNvPr id="3" name="Vertical Text Placeholder 2">
            <a:extLst>
              <a:ext uri="{FF2B5EF4-FFF2-40B4-BE49-F238E27FC236}">
                <a16:creationId xmlns:a16="http://schemas.microsoft.com/office/drawing/2014/main" id="{66CF8DA8-98DA-854C-B7D3-5846BE772A0A}"/>
              </a:ext>
            </a:extLst>
          </p:cNvPr>
          <p:cNvSpPr>
            <a:spLocks noGrp="1"/>
          </p:cNvSpPr>
          <p:nvPr>
            <p:ph type="body" orient="vert" idx="1"/>
          </p:nvPr>
        </p:nvSpPr>
        <p:spPr/>
        <p:txBody>
          <a:bodyPr/>
          <a:lstStyle/>
          <a:p>
            <a:endParaRPr lang="en-NL" dirty="0"/>
          </a:p>
        </p:txBody>
      </p:sp>
      <p:pic>
        <p:nvPicPr>
          <p:cNvPr id="6" name="Picture 5">
            <a:extLst>
              <a:ext uri="{FF2B5EF4-FFF2-40B4-BE49-F238E27FC236}">
                <a16:creationId xmlns:a16="http://schemas.microsoft.com/office/drawing/2014/main" id="{824D232E-C90F-0F4E-BB1C-0C3BC8AA1613}"/>
              </a:ext>
            </a:extLst>
          </p:cNvPr>
          <p:cNvPicPr>
            <a:picLocks noChangeAspect="1"/>
          </p:cNvPicPr>
          <p:nvPr/>
        </p:nvPicPr>
        <p:blipFill>
          <a:blip r:embed="rId3"/>
          <a:stretch>
            <a:fillRect/>
          </a:stretch>
        </p:blipFill>
        <p:spPr>
          <a:xfrm>
            <a:off x="410723" y="1274752"/>
            <a:ext cx="6087334" cy="4890552"/>
          </a:xfrm>
          <a:prstGeom prst="rect">
            <a:avLst/>
          </a:prstGeom>
          <a:ln w="19050">
            <a:solidFill>
              <a:schemeClr val="accent1"/>
            </a:solidFill>
          </a:ln>
        </p:spPr>
      </p:pic>
      <p:pic>
        <p:nvPicPr>
          <p:cNvPr id="4" name="Picture 4">
            <a:extLst>
              <a:ext uri="{FF2B5EF4-FFF2-40B4-BE49-F238E27FC236}">
                <a16:creationId xmlns:a16="http://schemas.microsoft.com/office/drawing/2014/main" id="{14BC9462-5EA0-9940-A0A4-4CFA68177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445"/>
          <a:stretch/>
        </p:blipFill>
        <p:spPr bwMode="auto">
          <a:xfrm>
            <a:off x="6891263" y="1243708"/>
            <a:ext cx="4242915" cy="30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4D666D4C-D558-3F44-8B4F-D08B74DDF7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89" b="23069"/>
          <a:stretch/>
        </p:blipFill>
        <p:spPr bwMode="auto">
          <a:xfrm>
            <a:off x="8004778" y="3717032"/>
            <a:ext cx="4071061" cy="257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625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09017F-CE5B-E248-9954-D73953619418}"/>
              </a:ext>
            </a:extLst>
          </p:cNvPr>
          <p:cNvSpPr/>
          <p:nvPr/>
        </p:nvSpPr>
        <p:spPr>
          <a:xfrm>
            <a:off x="0" y="0"/>
            <a:ext cx="12198350" cy="65143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185" name="Title 1">
            <a:extLst>
              <a:ext uri="{FF2B5EF4-FFF2-40B4-BE49-F238E27FC236}">
                <a16:creationId xmlns:a16="http://schemas.microsoft.com/office/drawing/2014/main" id="{157D35C8-B25A-6E4C-A6FC-0EABCAC7003C}"/>
              </a:ext>
            </a:extLst>
          </p:cNvPr>
          <p:cNvSpPr>
            <a:spLocks noGrp="1"/>
          </p:cNvSpPr>
          <p:nvPr>
            <p:ph type="title"/>
          </p:nvPr>
        </p:nvSpPr>
        <p:spPr/>
        <p:txBody>
          <a:bodyPr/>
          <a:lstStyle/>
          <a:p>
            <a:pPr eaLnBrk="1" hangingPunct="1"/>
            <a:endParaRPr lang="en-US" altLang="en-US">
              <a:ea typeface="CordiaUPC" panose="020B0304020202020204" pitchFamily="34" charset="-34"/>
            </a:endParaRPr>
          </a:p>
        </p:txBody>
      </p:sp>
      <p:pic>
        <p:nvPicPr>
          <p:cNvPr id="93187" name="Picture 2">
            <a:extLst>
              <a:ext uri="{FF2B5EF4-FFF2-40B4-BE49-F238E27FC236}">
                <a16:creationId xmlns:a16="http://schemas.microsoft.com/office/drawing/2014/main" id="{86075D19-06DE-D144-8422-09ECCCD2E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61"/>
          <a:stretch>
            <a:fillRect/>
          </a:stretch>
        </p:blipFill>
        <p:spPr bwMode="auto">
          <a:xfrm>
            <a:off x="1634679" y="23160"/>
            <a:ext cx="9306498" cy="649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a:extLst>
              <a:ext uri="{FF2B5EF4-FFF2-40B4-BE49-F238E27FC236}">
                <a16:creationId xmlns:a16="http://schemas.microsoft.com/office/drawing/2014/main" id="{CF99D5ED-B345-8E43-A41B-9D872EFD9128}"/>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3669093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09017F-CE5B-E248-9954-D73953619418}"/>
              </a:ext>
            </a:extLst>
          </p:cNvPr>
          <p:cNvSpPr/>
          <p:nvPr/>
        </p:nvSpPr>
        <p:spPr>
          <a:xfrm>
            <a:off x="0" y="0"/>
            <a:ext cx="12198350" cy="65143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185" name="Title 1">
            <a:extLst>
              <a:ext uri="{FF2B5EF4-FFF2-40B4-BE49-F238E27FC236}">
                <a16:creationId xmlns:a16="http://schemas.microsoft.com/office/drawing/2014/main" id="{157D35C8-B25A-6E4C-A6FC-0EABCAC7003C}"/>
              </a:ext>
            </a:extLst>
          </p:cNvPr>
          <p:cNvSpPr>
            <a:spLocks noGrp="1"/>
          </p:cNvSpPr>
          <p:nvPr>
            <p:ph type="title"/>
          </p:nvPr>
        </p:nvSpPr>
        <p:spPr/>
        <p:txBody>
          <a:bodyPr/>
          <a:lstStyle/>
          <a:p>
            <a:pPr eaLnBrk="1" hangingPunct="1"/>
            <a:endParaRPr lang="en-US" altLang="en-US">
              <a:ea typeface="CordiaUPC" panose="020B0304020202020204" pitchFamily="34" charset="-34"/>
            </a:endParaRPr>
          </a:p>
        </p:txBody>
      </p:sp>
      <p:pic>
        <p:nvPicPr>
          <p:cNvPr id="2" name="Online Media 1" descr="Put That There (Original)">
            <a:hlinkClick r:id="" action="ppaction://media"/>
            <a:extLst>
              <a:ext uri="{FF2B5EF4-FFF2-40B4-BE49-F238E27FC236}">
                <a16:creationId xmlns:a16="http://schemas.microsoft.com/office/drawing/2014/main" id="{1EB757B4-8FA5-3648-A18A-68AEEF8406B4}"/>
              </a:ext>
            </a:extLst>
          </p:cNvPr>
          <p:cNvPicPr>
            <a:picLocks noGrp="1" noRot="1" noChangeAspect="1"/>
          </p:cNvPicPr>
          <p:nvPr>
            <p:ph idx="1"/>
            <a:videoFile r:link="rId2"/>
          </p:nvPr>
        </p:nvPicPr>
        <p:blipFill>
          <a:blip r:embed="rId5"/>
          <a:stretch>
            <a:fillRect/>
          </a:stretch>
        </p:blipFill>
        <p:spPr>
          <a:xfrm>
            <a:off x="2066727" y="13362"/>
            <a:ext cx="8496944" cy="6367966"/>
          </a:xfrm>
          <a:prstGeom prst="rect">
            <a:avLst/>
          </a:prstGeom>
        </p:spPr>
      </p:pic>
      <p:pic>
        <p:nvPicPr>
          <p:cNvPr id="7" name="Online Media 1" descr="Put That There (Original)">
            <a:hlinkClick r:id="" action="ppaction://media"/>
            <a:extLst>
              <a:ext uri="{FF2B5EF4-FFF2-40B4-BE49-F238E27FC236}">
                <a16:creationId xmlns:a16="http://schemas.microsoft.com/office/drawing/2014/main" id="{7DD49D91-B504-E343-BC00-6F3C462ACB3B}"/>
              </a:ext>
            </a:extLst>
          </p:cNvPr>
          <p:cNvPicPr>
            <a:picLocks noRot="1" noChangeAspect="1"/>
          </p:cNvPicPr>
          <p:nvPr>
            <a:videoFile r:link="rId2"/>
          </p:nvPr>
        </p:nvPicPr>
        <p:blipFill>
          <a:blip r:embed="rId5"/>
          <a:stretch>
            <a:fillRect/>
          </a:stretch>
        </p:blipFill>
        <p:spPr>
          <a:xfrm>
            <a:off x="2066727" y="-34719"/>
            <a:ext cx="8640960" cy="6475898"/>
          </a:xfrm>
          <a:prstGeom prst="rect">
            <a:avLst/>
          </a:prstGeom>
        </p:spPr>
      </p:pic>
    </p:spTree>
    <p:custDataLst>
      <p:tags r:id="rId1"/>
    </p:custDataLst>
    <p:extLst>
      <p:ext uri="{BB962C8B-B14F-4D97-AF65-F5344CB8AC3E}">
        <p14:creationId xmlns:p14="http://schemas.microsoft.com/office/powerpoint/2010/main" val="398717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82551" y="476250"/>
            <a:ext cx="11233248" cy="941388"/>
          </a:xfrm>
        </p:spPr>
        <p:txBody>
          <a:bodyPr/>
          <a:lstStyle/>
          <a:p>
            <a:r>
              <a:rPr lang="nl-NL" altLang="en-US" dirty="0">
                <a:latin typeface="+mj-lt"/>
              </a:rPr>
              <a:t>ASPEN Movie Map</a:t>
            </a:r>
            <a:br>
              <a:rPr lang="nl-NL" altLang="en-US" dirty="0">
                <a:latin typeface="+mj-lt"/>
              </a:rPr>
            </a:br>
            <a:r>
              <a:rPr lang="nl-NL" altLang="en-US" dirty="0">
                <a:latin typeface="+mj-lt"/>
              </a:rPr>
              <a:t>Architecture Machine Group, 1979</a:t>
            </a:r>
            <a:endParaRPr lang="en-US" altLang="en-US" dirty="0">
              <a:latin typeface="+mj-lt"/>
            </a:endParaRPr>
          </a:p>
        </p:txBody>
      </p:sp>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19" y="1916832"/>
            <a:ext cx="5584344"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159" y="1916832"/>
            <a:ext cx="590212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1212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f6LkqgXPMU"/>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6AC4088-5ED7-1E42-9D6B-92B827F6FD7E}"/>
              </a:ext>
            </a:extLst>
          </p:cNvPr>
          <p:cNvSpPr>
            <a:spLocks noGrp="1"/>
          </p:cNvSpPr>
          <p:nvPr>
            <p:ph type="title"/>
          </p:nvPr>
        </p:nvSpPr>
        <p:spPr>
          <a:xfrm>
            <a:off x="482551" y="476250"/>
            <a:ext cx="11233248" cy="941388"/>
          </a:xfrm>
        </p:spPr>
        <p:txBody>
          <a:bodyPr/>
          <a:lstStyle/>
          <a:p>
            <a:r>
              <a:rPr lang="nl-NL" altLang="en-US" sz="2800" dirty="0">
                <a:solidFill>
                  <a:schemeClr val="bg1"/>
                </a:solidFill>
                <a:latin typeface="+mj-lt"/>
              </a:rPr>
              <a:t>ASPEN Movie Map</a:t>
            </a:r>
            <a:br>
              <a:rPr lang="nl-NL" altLang="en-US" sz="2800" dirty="0">
                <a:solidFill>
                  <a:schemeClr val="bg1"/>
                </a:solidFill>
                <a:latin typeface="+mj-lt"/>
              </a:rPr>
            </a:br>
            <a:r>
              <a:rPr lang="nl-NL" altLang="en-US" sz="2800" dirty="0">
                <a:solidFill>
                  <a:schemeClr val="bg1"/>
                </a:solidFill>
                <a:latin typeface="+mj-lt"/>
              </a:rPr>
              <a:t>Architecture Machine Group, 1979</a:t>
            </a:r>
            <a:endParaRPr lang="en-US" altLang="en-US" sz="2800" dirty="0">
              <a:solidFill>
                <a:schemeClr val="bg1"/>
              </a:solidFill>
              <a:latin typeface="+mj-lt"/>
            </a:endParaRPr>
          </a:p>
        </p:txBody>
      </p:sp>
    </p:spTree>
    <p:extLst>
      <p:ext uri="{BB962C8B-B14F-4D97-AF65-F5344CB8AC3E}">
        <p14:creationId xmlns:p14="http://schemas.microsoft.com/office/powerpoint/2010/main" val="1953758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aue4GA4Y1P4"/>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27175" y="17414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E728743-CC04-9740-A3AA-BC81D097E249}"/>
              </a:ext>
            </a:extLst>
          </p:cNvPr>
          <p:cNvSpPr>
            <a:spLocks noGrp="1"/>
          </p:cNvSpPr>
          <p:nvPr>
            <p:ph type="title"/>
          </p:nvPr>
        </p:nvSpPr>
        <p:spPr>
          <a:xfrm>
            <a:off x="482551" y="476250"/>
            <a:ext cx="11233248" cy="941388"/>
          </a:xfrm>
        </p:spPr>
        <p:txBody>
          <a:bodyPr/>
          <a:lstStyle/>
          <a:p>
            <a:r>
              <a:rPr lang="nl-NL" altLang="en-US" dirty="0">
                <a:latin typeface="+mj-lt"/>
              </a:rPr>
              <a:t>ASPEN Movie Map</a:t>
            </a:r>
            <a:br>
              <a:rPr lang="nl-NL" altLang="en-US" dirty="0">
                <a:latin typeface="+mj-lt"/>
              </a:rPr>
            </a:br>
            <a:r>
              <a:rPr lang="nl-NL" altLang="en-US" dirty="0">
                <a:latin typeface="+mj-lt"/>
              </a:rPr>
              <a:t>Architecture Machine Group, 1979</a:t>
            </a:r>
            <a:endParaRPr lang="en-US" altLang="en-US" dirty="0">
              <a:latin typeface="+mj-lt"/>
            </a:endParaRPr>
          </a:p>
        </p:txBody>
      </p:sp>
    </p:spTree>
    <p:extLst>
      <p:ext uri="{BB962C8B-B14F-4D97-AF65-F5344CB8AC3E}">
        <p14:creationId xmlns:p14="http://schemas.microsoft.com/office/powerpoint/2010/main" val="1213457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nl-NL" altLang="en-US" dirty="0" err="1">
                <a:latin typeface="+mj-lt"/>
              </a:rPr>
              <a:t>Augmented</a:t>
            </a:r>
            <a:r>
              <a:rPr lang="nl-NL" altLang="en-US" dirty="0">
                <a:latin typeface="+mj-lt"/>
              </a:rPr>
              <a:t> </a:t>
            </a:r>
            <a:r>
              <a:rPr lang="nl-NL" altLang="en-US" dirty="0" err="1">
                <a:latin typeface="+mj-lt"/>
              </a:rPr>
              <a:t>Reality</a:t>
            </a:r>
            <a:r>
              <a:rPr lang="nl-NL" altLang="en-US" dirty="0">
                <a:latin typeface="+mj-lt"/>
              </a:rPr>
              <a:t>: </a:t>
            </a:r>
            <a:r>
              <a:rPr lang="nl-NL" altLang="en-US" dirty="0" err="1">
                <a:latin typeface="+mj-lt"/>
              </a:rPr>
              <a:t>ARQuake</a:t>
            </a:r>
            <a:r>
              <a:rPr lang="nl-NL" altLang="en-US" dirty="0">
                <a:latin typeface="+mj-lt"/>
              </a:rPr>
              <a:t> (2000)</a:t>
            </a:r>
            <a:endParaRPr lang="en-US" altLang="en-US" dirty="0">
              <a:latin typeface="+mj-lt"/>
            </a:endParaRPr>
          </a:p>
        </p:txBody>
      </p:sp>
      <p:sp>
        <p:nvSpPr>
          <p:cNvPr id="2" name="Vertical Text Placeholder 1">
            <a:extLst>
              <a:ext uri="{FF2B5EF4-FFF2-40B4-BE49-F238E27FC236}">
                <a16:creationId xmlns:a16="http://schemas.microsoft.com/office/drawing/2014/main" id="{9B1788A1-A19F-B24A-AC7B-91C213A597D8}"/>
              </a:ext>
            </a:extLst>
          </p:cNvPr>
          <p:cNvSpPr>
            <a:spLocks noGrp="1"/>
          </p:cNvSpPr>
          <p:nvPr>
            <p:ph type="body" orient="vert" idx="1"/>
          </p:nvPr>
        </p:nvSpPr>
        <p:spPr/>
        <p:txBody>
          <a:bodyPr/>
          <a:lstStyle/>
          <a:p>
            <a:endParaRPr lang="en-US"/>
          </a:p>
        </p:txBody>
      </p:sp>
      <p:pic>
        <p:nvPicPr>
          <p:cNvPr id="34820" name="Picture 2" descr="File:100-0006 img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095" y="1251247"/>
            <a:ext cx="6624733" cy="49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6" descr="http://wearables.unisa.edu.au/uploads/2010/05/img_7048-h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57" y="1908075"/>
            <a:ext cx="4873736" cy="365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7453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4" descr="Hand from Ab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8479" y="1804689"/>
            <a:ext cx="54197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p:txBody>
          <a:bodyPr/>
          <a:lstStyle/>
          <a:p>
            <a:r>
              <a:rPr lang="nl-NL" altLang="en-US"/>
              <a:t>Augmented Reality: The Hand from Above</a:t>
            </a:r>
            <a:endParaRPr lang="en-US" altLang="en-US"/>
          </a:p>
        </p:txBody>
      </p:sp>
      <p:sp>
        <p:nvSpPr>
          <p:cNvPr id="2" name="Vertical Text Placeholder 1">
            <a:extLst>
              <a:ext uri="{FF2B5EF4-FFF2-40B4-BE49-F238E27FC236}">
                <a16:creationId xmlns:a16="http://schemas.microsoft.com/office/drawing/2014/main" id="{D6D836C8-3D17-E54F-8FAC-E8B74234D00C}"/>
              </a:ext>
            </a:extLst>
          </p:cNvPr>
          <p:cNvSpPr>
            <a:spLocks noGrp="1"/>
          </p:cNvSpPr>
          <p:nvPr>
            <p:ph type="body" orient="vert" idx="1"/>
          </p:nvPr>
        </p:nvSpPr>
        <p:spPr/>
        <p:txBody>
          <a:bodyPr/>
          <a:lstStyle/>
          <a:p>
            <a:endParaRPr lang="en-US" dirty="0"/>
          </a:p>
        </p:txBody>
      </p:sp>
      <p:pic>
        <p:nvPicPr>
          <p:cNvPr id="35845" name="Picture 2" descr="Hand from Ab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19" y="1804689"/>
            <a:ext cx="5915526"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231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DCDCAF-00A8-C349-924D-182839AA914A}"/>
              </a:ext>
            </a:extLst>
          </p:cNvPr>
          <p:cNvSpPr/>
          <p:nvPr/>
        </p:nvSpPr>
        <p:spPr>
          <a:xfrm>
            <a:off x="0" y="0"/>
            <a:ext cx="12198350" cy="65143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8" name="Title 1"/>
          <p:cNvSpPr>
            <a:spLocks noGrp="1"/>
          </p:cNvSpPr>
          <p:nvPr>
            <p:ph type="title"/>
          </p:nvPr>
        </p:nvSpPr>
        <p:spPr>
          <a:xfrm>
            <a:off x="1984375" y="476250"/>
            <a:ext cx="8229600" cy="941388"/>
          </a:xfrm>
        </p:spPr>
        <p:txBody>
          <a:bodyPr/>
          <a:lstStyle/>
          <a:p>
            <a:endParaRPr lang="en-US" altLang="en-US"/>
          </a:p>
        </p:txBody>
      </p:sp>
      <p:sp>
        <p:nvSpPr>
          <p:cNvPr id="50179" name="Content Placeholder 2"/>
          <p:cNvSpPr>
            <a:spLocks noGrp="1"/>
          </p:cNvSpPr>
          <p:nvPr>
            <p:ph idx="1"/>
          </p:nvPr>
        </p:nvSpPr>
        <p:spPr/>
        <p:txBody>
          <a:bodyPr/>
          <a:lstStyle/>
          <a:p>
            <a:endParaRPr lang="en-US" altLang="en-US"/>
          </a:p>
        </p:txBody>
      </p:sp>
      <p:pic>
        <p:nvPicPr>
          <p:cNvPr id="50180" name="Picture 2" descr="http://www.theowatson.com/site_assets/40/img/open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6" y="0"/>
            <a:ext cx="8686799" cy="651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4"/>
          <p:cNvSpPr txBox="1">
            <a:spLocks noChangeArrowheads="1"/>
          </p:cNvSpPr>
          <p:nvPr/>
        </p:nvSpPr>
        <p:spPr bwMode="auto">
          <a:xfrm>
            <a:off x="7842375" y="6536377"/>
            <a:ext cx="4355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en-US" sz="1200" dirty="0">
                <a:solidFill>
                  <a:schemeClr val="bg1"/>
                </a:solidFill>
                <a:latin typeface="+mn-lt"/>
              </a:rPr>
              <a:t>Theo Watson. </a:t>
            </a:r>
            <a:r>
              <a:rPr lang="nl-NL" altLang="en-US" sz="1200" i="1" dirty="0">
                <a:solidFill>
                  <a:schemeClr val="bg1"/>
                </a:solidFill>
                <a:latin typeface="+mn-lt"/>
              </a:rPr>
              <a:t>Laser Tag, </a:t>
            </a:r>
            <a:r>
              <a:rPr lang="nl-NL" altLang="en-US" sz="1200" dirty="0">
                <a:solidFill>
                  <a:schemeClr val="bg1"/>
                </a:solidFill>
                <a:latin typeface="+mn-lt"/>
              </a:rPr>
              <a:t>2007.</a:t>
            </a:r>
            <a:endParaRPr lang="en-US" altLang="en-US" sz="1200" dirty="0">
              <a:solidFill>
                <a:schemeClr val="bg1"/>
              </a:solidFill>
              <a:latin typeface="+mn-lt"/>
            </a:endParaRPr>
          </a:p>
        </p:txBody>
      </p:sp>
    </p:spTree>
    <p:extLst>
      <p:ext uri="{BB962C8B-B14F-4D97-AF65-F5344CB8AC3E}">
        <p14:creationId xmlns:p14="http://schemas.microsoft.com/office/powerpoint/2010/main" val="1931259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8A8790-887F-CC43-9F4B-B5E5900D5726}"/>
              </a:ext>
            </a:extLst>
          </p:cNvPr>
          <p:cNvSpPr/>
          <p:nvPr/>
        </p:nvSpPr>
        <p:spPr>
          <a:xfrm>
            <a:off x="0" y="0"/>
            <a:ext cx="12198350" cy="65143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226" name="Title 1"/>
          <p:cNvSpPr>
            <a:spLocks noGrp="1"/>
          </p:cNvSpPr>
          <p:nvPr>
            <p:ph type="title"/>
          </p:nvPr>
        </p:nvSpPr>
        <p:spPr>
          <a:xfrm>
            <a:off x="1984375" y="476250"/>
            <a:ext cx="8229600" cy="941388"/>
          </a:xfrm>
        </p:spPr>
        <p:txBody>
          <a:bodyPr/>
          <a:lstStyle/>
          <a:p>
            <a:endParaRPr lang="en-US" altLang="en-US"/>
          </a:p>
        </p:txBody>
      </p:sp>
      <p:sp>
        <p:nvSpPr>
          <p:cNvPr id="52227" name="Content Placeholder 2"/>
          <p:cNvSpPr>
            <a:spLocks noGrp="1"/>
          </p:cNvSpPr>
          <p:nvPr>
            <p:ph idx="1"/>
          </p:nvPr>
        </p:nvSpPr>
        <p:spPr/>
        <p:txBody>
          <a:bodyPr/>
          <a:lstStyle/>
          <a:p>
            <a:endParaRPr lang="en-US" altLang="en-US"/>
          </a:p>
        </p:txBody>
      </p:sp>
      <p:pic>
        <p:nvPicPr>
          <p:cNvPr id="52228" name="Picture 2" descr="http://www.theowatson.com/site_assets/40/img/aho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533" y="0"/>
            <a:ext cx="9605126"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a:extLst>
              <a:ext uri="{FF2B5EF4-FFF2-40B4-BE49-F238E27FC236}">
                <a16:creationId xmlns:a16="http://schemas.microsoft.com/office/drawing/2014/main" id="{F9E37009-B9D9-6E42-9FAF-F8486215F3F9}"/>
              </a:ext>
            </a:extLst>
          </p:cNvPr>
          <p:cNvSpPr txBox="1">
            <a:spLocks noChangeArrowheads="1"/>
          </p:cNvSpPr>
          <p:nvPr/>
        </p:nvSpPr>
        <p:spPr bwMode="auto">
          <a:xfrm>
            <a:off x="7842375" y="6536377"/>
            <a:ext cx="4355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nl-NL" altLang="en-US" sz="1200" dirty="0">
                <a:solidFill>
                  <a:schemeClr val="bg1"/>
                </a:solidFill>
                <a:latin typeface="+mn-lt"/>
              </a:rPr>
              <a:t>Theo Watson. </a:t>
            </a:r>
            <a:r>
              <a:rPr lang="nl-NL" altLang="en-US" sz="1200" i="1" dirty="0">
                <a:solidFill>
                  <a:schemeClr val="bg1"/>
                </a:solidFill>
                <a:latin typeface="+mn-lt"/>
              </a:rPr>
              <a:t>Laser Tag, </a:t>
            </a:r>
            <a:r>
              <a:rPr lang="nl-NL" altLang="en-US" sz="1200" dirty="0">
                <a:solidFill>
                  <a:schemeClr val="bg1"/>
                </a:solidFill>
                <a:latin typeface="+mn-lt"/>
              </a:rPr>
              <a:t>2007.</a:t>
            </a:r>
            <a:endParaRPr lang="en-US" altLang="en-US" sz="1200" dirty="0">
              <a:solidFill>
                <a:schemeClr val="bg1"/>
              </a:solidFill>
              <a:latin typeface="+mn-lt"/>
            </a:endParaRPr>
          </a:p>
        </p:txBody>
      </p:sp>
    </p:spTree>
    <p:extLst>
      <p:ext uri="{BB962C8B-B14F-4D97-AF65-F5344CB8AC3E}">
        <p14:creationId xmlns:p14="http://schemas.microsoft.com/office/powerpoint/2010/main" val="3375341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984375" y="476250"/>
            <a:ext cx="8229600" cy="941388"/>
          </a:xfrm>
        </p:spPr>
        <p:txBody>
          <a:bodyPr/>
          <a:lstStyle/>
          <a:p>
            <a:endParaRPr lang="en-US" altLang="en-US"/>
          </a:p>
        </p:txBody>
      </p:sp>
      <p:sp>
        <p:nvSpPr>
          <p:cNvPr id="17411" name="Content Placeholder 2"/>
          <p:cNvSpPr>
            <a:spLocks noGrp="1"/>
          </p:cNvSpPr>
          <p:nvPr>
            <p:ph idx="1"/>
          </p:nvPr>
        </p:nvSpPr>
        <p:spPr/>
        <p:txBody>
          <a:bodyPr/>
          <a:lstStyle/>
          <a:p>
            <a:endParaRPr lang="en-US" altLang="en-US"/>
          </a:p>
        </p:txBody>
      </p:sp>
      <p:pic>
        <p:nvPicPr>
          <p:cNvPr id="17412" name="Picture 2" descr="http://images-cdn.moviepilot.com/images/c_limit,h_427,w_640/t_mp_quality/xvn8dqh9vluxdhrdlxy1/how-they-pulled-off-the-dicaprio-bear-attack-in-the-revenant-806024.jpg"/>
          <p:cNvPicPr>
            <a:picLocks noChangeAspect="1" noChangeArrowheads="1"/>
          </p:cNvPicPr>
          <p:nvPr/>
        </p:nvPicPr>
        <p:blipFill rotWithShape="1">
          <a:blip r:embed="rId3">
            <a:extLst>
              <a:ext uri="{28A0092B-C50C-407E-A947-70E740481C1C}">
                <a14:useLocalDpi xmlns:a14="http://schemas.microsoft.com/office/drawing/2010/main" val="0"/>
              </a:ext>
            </a:extLst>
          </a:blip>
          <a:srcRect l="47" r="117"/>
          <a:stretch/>
        </p:blipFill>
        <p:spPr bwMode="auto">
          <a:xfrm>
            <a:off x="0" y="0"/>
            <a:ext cx="12198350" cy="81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itle 1"/>
          <p:cNvSpPr txBox="1">
            <a:spLocks/>
          </p:cNvSpPr>
          <p:nvPr/>
        </p:nvSpPr>
        <p:spPr bwMode="auto">
          <a:xfrm>
            <a:off x="194519" y="476250"/>
            <a:ext cx="5472856"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nl-NL" altLang="en-US" sz="3600" dirty="0">
                <a:solidFill>
                  <a:schemeClr val="bg1"/>
                </a:solidFill>
                <a:latin typeface="+mn-lt"/>
                <a:cs typeface="CordiaUPC" panose="020B0304020202020204" pitchFamily="34" charset="-34"/>
              </a:rPr>
              <a:t>The Cinema of the Future </a:t>
            </a:r>
          </a:p>
          <a:p>
            <a:pPr algn="ctr">
              <a:spcBef>
                <a:spcPct val="0"/>
              </a:spcBef>
              <a:buFontTx/>
              <a:buNone/>
            </a:pPr>
            <a:r>
              <a:rPr lang="nl-NL" altLang="en-US" sz="3600" dirty="0">
                <a:solidFill>
                  <a:schemeClr val="bg1"/>
                </a:solidFill>
                <a:latin typeface="+mn-lt"/>
                <a:cs typeface="CordiaUPC" panose="020B0304020202020204" pitchFamily="34" charset="-34"/>
              </a:rPr>
              <a:t>(Morton Heilig, 1955)</a:t>
            </a:r>
            <a:endParaRPr lang="en-US" altLang="en-US" sz="3600" dirty="0">
              <a:solidFill>
                <a:schemeClr val="bg1"/>
              </a:solidFill>
              <a:latin typeface="+mn-lt"/>
              <a:cs typeface="CordiaUPC" panose="020B0304020202020204" pitchFamily="34" charset="-34"/>
            </a:endParaRPr>
          </a:p>
        </p:txBody>
      </p:sp>
    </p:spTree>
    <p:extLst>
      <p:ext uri="{BB962C8B-B14F-4D97-AF65-F5344CB8AC3E}">
        <p14:creationId xmlns:p14="http://schemas.microsoft.com/office/powerpoint/2010/main" val="429112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A close up of a logo&#10;&#10;Description automatically generated">
            <a:extLst>
              <a:ext uri="{FF2B5EF4-FFF2-40B4-BE49-F238E27FC236}">
                <a16:creationId xmlns:a16="http://schemas.microsoft.com/office/drawing/2014/main" id="{2D35B388-BA3F-3047-BCB4-704113B633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8350" cy="690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2" descr="http://www.users.globalnet.co.uk/~msmith03/route66/illinois_truck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477044"/>
            <a:ext cx="10287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descr="http://a2.cdn.gaiaonline.com/gaia/members/ava/97/2f/55a15744c22f97.png?t=1275704391_6.00_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246" y="512762"/>
            <a:ext cx="1095375"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p:cNvSpPr/>
          <p:nvPr/>
        </p:nvSpPr>
        <p:spPr>
          <a:xfrm>
            <a:off x="1850704" y="836612"/>
            <a:ext cx="8162814" cy="719138"/>
          </a:xfrm>
          <a:prstGeom prst="leftRight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dirty="0">
              <a:solidFill>
                <a:schemeClr val="bg1"/>
              </a:solidFill>
            </a:endParaRPr>
          </a:p>
        </p:txBody>
      </p:sp>
      <p:sp>
        <p:nvSpPr>
          <p:cNvPr id="56325" name="TextBox 7"/>
          <p:cNvSpPr txBox="1">
            <a:spLocks noChangeArrowheads="1"/>
          </p:cNvSpPr>
          <p:nvPr/>
        </p:nvSpPr>
        <p:spPr bwMode="auto">
          <a:xfrm>
            <a:off x="290468" y="2108796"/>
            <a:ext cx="1441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nl-NL" altLang="en-US" sz="1800" dirty="0" err="1">
                <a:latin typeface="Arial" panose="020B0604020202020204" pitchFamily="34" charset="0"/>
              </a:rPr>
              <a:t>Meatspace</a:t>
            </a:r>
            <a:endParaRPr lang="nl-NL" altLang="en-US" sz="1800" dirty="0">
              <a:latin typeface="Arial" panose="020B0604020202020204" pitchFamily="34" charset="0"/>
            </a:endParaRPr>
          </a:p>
          <a:p>
            <a:pPr algn="ctr" eaLnBrk="1" hangingPunct="1">
              <a:spcBef>
                <a:spcPct val="0"/>
              </a:spcBef>
              <a:buFontTx/>
              <a:buNone/>
            </a:pPr>
            <a:r>
              <a:rPr lang="nl-NL" altLang="en-US" sz="1800" i="1" dirty="0" err="1">
                <a:latin typeface="Arial" panose="020B0604020202020204" pitchFamily="34" charset="0"/>
              </a:rPr>
              <a:t>Reality</a:t>
            </a:r>
            <a:endParaRPr lang="en-US" altLang="en-US" sz="1800" i="1" dirty="0">
              <a:latin typeface="Arial" panose="020B0604020202020204" pitchFamily="34" charset="0"/>
            </a:endParaRPr>
          </a:p>
        </p:txBody>
      </p:sp>
      <p:sp>
        <p:nvSpPr>
          <p:cNvPr id="56326" name="TextBox 8"/>
          <p:cNvSpPr txBox="1">
            <a:spLocks noChangeArrowheads="1"/>
          </p:cNvSpPr>
          <p:nvPr/>
        </p:nvSpPr>
        <p:spPr bwMode="auto">
          <a:xfrm>
            <a:off x="10242505" y="2204864"/>
            <a:ext cx="14398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nl-NL" altLang="en-US" sz="1800" dirty="0">
                <a:latin typeface="Arial" panose="020B0604020202020204" pitchFamily="34" charset="0"/>
              </a:rPr>
              <a:t>Cyberspace</a:t>
            </a:r>
          </a:p>
          <a:p>
            <a:pPr algn="ctr" eaLnBrk="1" hangingPunct="1">
              <a:spcBef>
                <a:spcPct val="0"/>
              </a:spcBef>
              <a:buFontTx/>
              <a:buNone/>
            </a:pPr>
            <a:r>
              <a:rPr lang="nl-NL" altLang="en-US" sz="1800" i="1" dirty="0" err="1">
                <a:latin typeface="Arial" panose="020B0604020202020204" pitchFamily="34" charset="0"/>
              </a:rPr>
              <a:t>Virtuality</a:t>
            </a:r>
            <a:endParaRPr lang="en-US" altLang="en-US" sz="1800" i="1" dirty="0">
              <a:latin typeface="Arial" panose="020B0604020202020204" pitchFamily="34" charset="0"/>
            </a:endParaRPr>
          </a:p>
        </p:txBody>
      </p:sp>
      <p:pic>
        <p:nvPicPr>
          <p:cNvPr id="56327" name="Picture 3" descr="http://www.fondation-langlois.org/media/CRD/acquisitions/Softwar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092" y="2875361"/>
            <a:ext cx="18383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2" descr="http://www.theowatson.com/site_assets/41/img/angl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2192" y="3838527"/>
            <a:ext cx="2408889" cy="160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2" descr="http://www.jtnimoy.net/itp/newmediahistory/videoplace/videoplace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9933" y="2900848"/>
            <a:ext cx="171132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2" descr="File:100-0006 img 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23760" y="518957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2" descr="File:Sensorama patent fig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5906" y="5349626"/>
            <a:ext cx="127317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782AE102-D8E6-2942-81C6-E2AC8BA323A1}"/>
              </a:ext>
            </a:extLst>
          </p:cNvPr>
          <p:cNvPicPr>
            <a:picLocks noChangeAspect="1"/>
          </p:cNvPicPr>
          <p:nvPr/>
        </p:nvPicPr>
        <p:blipFill rotWithShape="1">
          <a:blip r:embed="rId11"/>
          <a:srcRect l="12389" t="36175" r="38195" b="32763"/>
          <a:stretch/>
        </p:blipFill>
        <p:spPr>
          <a:xfrm>
            <a:off x="2118025" y="2898096"/>
            <a:ext cx="2820397" cy="1772816"/>
          </a:xfrm>
          <a:prstGeom prst="rect">
            <a:avLst/>
          </a:prstGeom>
          <a:noFill/>
        </p:spPr>
      </p:pic>
      <p:pic>
        <p:nvPicPr>
          <p:cNvPr id="15" name="Picture 6" descr="http://design.osu.edu/carlson/history/images/small/hmd.jpg">
            <a:extLst>
              <a:ext uri="{FF2B5EF4-FFF2-40B4-BE49-F238E27FC236}">
                <a16:creationId xmlns:a16="http://schemas.microsoft.com/office/drawing/2014/main" id="{82AB622E-15B9-6349-BAB5-291EA39D33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6477" y="4353735"/>
            <a:ext cx="204961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www.theowatson.com/site_assets/40/img/opencity.jpg">
            <a:extLst>
              <a:ext uri="{FF2B5EF4-FFF2-40B4-BE49-F238E27FC236}">
                <a16:creationId xmlns:a16="http://schemas.microsoft.com/office/drawing/2014/main" id="{C8DAB643-D197-6046-9118-0223A9729F1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7658" t="7323" r="5611" b="4253"/>
          <a:stretch/>
        </p:blipFill>
        <p:spPr bwMode="auto">
          <a:xfrm>
            <a:off x="2901713" y="5012947"/>
            <a:ext cx="1193759" cy="16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82802" y="5179471"/>
            <a:ext cx="1944687"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363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7F75-D6A5-5845-9DA5-E0460891AFDD}"/>
              </a:ext>
            </a:extLst>
          </p:cNvPr>
          <p:cNvSpPr>
            <a:spLocks noGrp="1"/>
          </p:cNvSpPr>
          <p:nvPr>
            <p:ph type="title"/>
          </p:nvPr>
        </p:nvSpPr>
        <p:spPr/>
        <p:txBody>
          <a:bodyPr/>
          <a:lstStyle/>
          <a:p>
            <a:r>
              <a:rPr lang="nl-NL" altLang="en-US" sz="3600" dirty="0"/>
              <a:t>The Cinema of </a:t>
            </a:r>
            <a:r>
              <a:rPr lang="nl-NL" altLang="en-US" sz="3600" dirty="0" err="1"/>
              <a:t>the</a:t>
            </a:r>
            <a:r>
              <a:rPr lang="nl-NL" altLang="en-US" sz="3600" dirty="0"/>
              <a:t> </a:t>
            </a:r>
            <a:r>
              <a:rPr lang="nl-NL" altLang="en-US" sz="3600" dirty="0" err="1"/>
              <a:t>Future</a:t>
            </a:r>
            <a:r>
              <a:rPr lang="nl-NL" altLang="en-US" sz="3600" dirty="0"/>
              <a:t> (</a:t>
            </a:r>
            <a:r>
              <a:rPr lang="nl-NL" altLang="en-US" sz="3600" dirty="0" err="1"/>
              <a:t>Morton</a:t>
            </a:r>
            <a:r>
              <a:rPr lang="nl-NL" altLang="en-US" sz="3600" dirty="0"/>
              <a:t> Heilig, 1956)</a:t>
            </a:r>
            <a:endParaRPr lang="en-NL" sz="3600" dirty="0"/>
          </a:p>
        </p:txBody>
      </p:sp>
      <p:pic>
        <p:nvPicPr>
          <p:cNvPr id="5" name="Picture 4">
            <a:extLst>
              <a:ext uri="{FF2B5EF4-FFF2-40B4-BE49-F238E27FC236}">
                <a16:creationId xmlns:a16="http://schemas.microsoft.com/office/drawing/2014/main" id="{9A5166E5-363A-9247-8DCC-D246DBAF43FD}"/>
              </a:ext>
            </a:extLst>
          </p:cNvPr>
          <p:cNvPicPr>
            <a:picLocks noChangeAspect="1"/>
          </p:cNvPicPr>
          <p:nvPr/>
        </p:nvPicPr>
        <p:blipFill>
          <a:blip r:embed="rId3"/>
          <a:stretch>
            <a:fillRect/>
          </a:stretch>
        </p:blipFill>
        <p:spPr>
          <a:xfrm>
            <a:off x="114818" y="980728"/>
            <a:ext cx="7912581" cy="424847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2D69508-3D80-8E40-8BA9-11E6CC755A45}"/>
              </a:ext>
            </a:extLst>
          </p:cNvPr>
          <p:cNvPicPr>
            <a:picLocks noChangeAspect="1"/>
          </p:cNvPicPr>
          <p:nvPr/>
        </p:nvPicPr>
        <p:blipFill>
          <a:blip r:embed="rId4"/>
          <a:stretch>
            <a:fillRect/>
          </a:stretch>
        </p:blipFill>
        <p:spPr>
          <a:xfrm>
            <a:off x="6891263" y="3352837"/>
            <a:ext cx="5192269" cy="3428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87816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nl-NL" altLang="en-US" sz="3600" dirty="0"/>
              <a:t>The Cinema of the </a:t>
            </a:r>
            <a:r>
              <a:rPr lang="nl-NL" altLang="en-US" sz="3600" dirty="0" err="1"/>
              <a:t>Future</a:t>
            </a:r>
            <a:r>
              <a:rPr lang="nl-NL" altLang="en-US" sz="3600" dirty="0"/>
              <a:t> (Morton Heilig, 1956)</a:t>
            </a:r>
            <a:endParaRPr lang="en-US" altLang="en-US" sz="3600" dirty="0"/>
          </a:p>
        </p:txBody>
      </p:sp>
      <p:sp>
        <p:nvSpPr>
          <p:cNvPr id="19459" name="Content Placeholder 2"/>
          <p:cNvSpPr>
            <a:spLocks noGrp="1"/>
          </p:cNvSpPr>
          <p:nvPr>
            <p:ph type="body" orient="vert" idx="1"/>
          </p:nvPr>
        </p:nvSpPr>
        <p:spPr>
          <a:xfrm>
            <a:off x="404662" y="1700808"/>
            <a:ext cx="3822305" cy="4347864"/>
          </a:xfrm>
        </p:spPr>
        <p:txBody>
          <a:bodyPr/>
          <a:lstStyle/>
          <a:p>
            <a:r>
              <a:rPr lang="nl-NL" altLang="en-US" sz="2800" dirty="0" err="1"/>
              <a:t>Telesphere</a:t>
            </a:r>
            <a:r>
              <a:rPr lang="nl-NL" altLang="en-US" sz="2800" dirty="0"/>
              <a:t> </a:t>
            </a:r>
            <a:r>
              <a:rPr lang="nl-NL" altLang="en-US" sz="2800" dirty="0" err="1"/>
              <a:t>Mask</a:t>
            </a:r>
            <a:r>
              <a:rPr lang="nl-NL" altLang="en-US" sz="2800" dirty="0"/>
              <a:t> </a:t>
            </a:r>
            <a:r>
              <a:rPr lang="nl-NL" altLang="en-US" sz="2800" dirty="0" err="1"/>
              <a:t>and</a:t>
            </a:r>
            <a:r>
              <a:rPr lang="nl-NL" altLang="en-US" sz="2800" dirty="0"/>
              <a:t> </a:t>
            </a:r>
            <a:r>
              <a:rPr lang="nl-NL" altLang="en-US" sz="2800" dirty="0" err="1"/>
              <a:t>Sensorama</a:t>
            </a:r>
            <a:endParaRPr lang="nl-NL" altLang="en-US" sz="2800" dirty="0"/>
          </a:p>
          <a:p>
            <a:r>
              <a:rPr lang="nl-NL" altLang="en-US" sz="2800" dirty="0"/>
              <a:t>Dissolving the fourth wall of film</a:t>
            </a:r>
          </a:p>
        </p:txBody>
      </p:sp>
      <p:pic>
        <p:nvPicPr>
          <p:cNvPr id="19460" name="Picture 2" descr="File:Sensorama patent fi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6967" y="1751359"/>
            <a:ext cx="305117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descr="http://cdn.dipity.com/uploads/events/79f7de496e3354d488a4ee2bef027e94_1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524" y="1007641"/>
            <a:ext cx="3967162" cy="537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03013AE-31DD-D347-B4AD-779B92DCF5F3}"/>
              </a:ext>
            </a:extLst>
          </p:cNvPr>
          <p:cNvPicPr>
            <a:picLocks noChangeAspect="1"/>
          </p:cNvPicPr>
          <p:nvPr/>
        </p:nvPicPr>
        <p:blipFill>
          <a:blip r:embed="rId5"/>
          <a:stretch>
            <a:fillRect/>
          </a:stretch>
        </p:blipFill>
        <p:spPr>
          <a:xfrm>
            <a:off x="141553" y="3435561"/>
            <a:ext cx="4230274" cy="2736595"/>
          </a:xfrm>
          <a:prstGeom prst="rect">
            <a:avLst/>
          </a:prstGeom>
        </p:spPr>
      </p:pic>
    </p:spTree>
    <p:extLst>
      <p:ext uri="{BB962C8B-B14F-4D97-AF65-F5344CB8AC3E}">
        <p14:creationId xmlns:p14="http://schemas.microsoft.com/office/powerpoint/2010/main" val="2567049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close up of a logo&#10;&#10;Description automatically generated">
            <a:extLst>
              <a:ext uri="{FF2B5EF4-FFF2-40B4-BE49-F238E27FC236}">
                <a16:creationId xmlns:a16="http://schemas.microsoft.com/office/drawing/2014/main" id="{4F010050-50D6-C441-A0E5-9225170293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8350" cy="6904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3"/>
          <p:cNvSpPr>
            <a:spLocks noGrp="1"/>
          </p:cNvSpPr>
          <p:nvPr>
            <p:ph type="title"/>
          </p:nvPr>
        </p:nvSpPr>
        <p:spPr>
          <a:xfrm>
            <a:off x="554559" y="1916832"/>
            <a:ext cx="11161240" cy="1656184"/>
          </a:xfrm>
        </p:spPr>
        <p:txBody>
          <a:bodyPr/>
          <a:lstStyle/>
          <a:p>
            <a:pPr algn="ctr"/>
            <a:r>
              <a:rPr lang="nl-NL" sz="4000" dirty="0"/>
              <a:t>The Ultimate Display</a:t>
            </a:r>
          </a:p>
        </p:txBody>
      </p:sp>
    </p:spTree>
    <p:extLst>
      <p:ext uri="{BB962C8B-B14F-4D97-AF65-F5344CB8AC3E}">
        <p14:creationId xmlns:p14="http://schemas.microsoft.com/office/powerpoint/2010/main" val="3708245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82551" y="261142"/>
            <a:ext cx="11521280" cy="941388"/>
          </a:xfrm>
        </p:spPr>
        <p:txBody>
          <a:bodyPr/>
          <a:lstStyle/>
          <a:p>
            <a:br>
              <a:rPr lang="nl-NL" altLang="en-US" dirty="0">
                <a:latin typeface="+mj-lt"/>
              </a:rPr>
            </a:br>
            <a:r>
              <a:rPr lang="nl-NL" altLang="en-US" dirty="0">
                <a:latin typeface="+mj-lt"/>
              </a:rPr>
              <a:t>The Ultimate Display. </a:t>
            </a:r>
            <a:br>
              <a:rPr lang="nl-NL" altLang="en-US" dirty="0">
                <a:latin typeface="+mj-lt"/>
              </a:rPr>
            </a:br>
            <a:r>
              <a:rPr lang="nl-NL" altLang="en-US" dirty="0">
                <a:latin typeface="+mj-lt"/>
              </a:rPr>
              <a:t>Ivan Sutherland, 1965</a:t>
            </a:r>
            <a:endParaRPr lang="en-US" altLang="en-US" dirty="0">
              <a:latin typeface="+mj-lt"/>
            </a:endParaRPr>
          </a:p>
        </p:txBody>
      </p:sp>
      <p:sp>
        <p:nvSpPr>
          <p:cNvPr id="24579" name="Content Placeholder 2"/>
          <p:cNvSpPr>
            <a:spLocks noGrp="1"/>
          </p:cNvSpPr>
          <p:nvPr>
            <p:ph idx="1"/>
          </p:nvPr>
        </p:nvSpPr>
        <p:spPr>
          <a:xfrm>
            <a:off x="482551" y="2060848"/>
            <a:ext cx="7560840" cy="4065316"/>
          </a:xfrm>
        </p:spPr>
        <p:txBody>
          <a:bodyPr>
            <a:normAutofit/>
          </a:bodyPr>
          <a:lstStyle/>
          <a:p>
            <a:pPr>
              <a:buFont typeface="Arial" panose="020B0604020202020204" pitchFamily="34" charset="0"/>
              <a:buNone/>
            </a:pPr>
            <a:r>
              <a:rPr lang="en-US" altLang="en-US" sz="2400" i="1" dirty="0">
                <a:latin typeface="+mn-lt"/>
              </a:rPr>
              <a:t>‘The </a:t>
            </a:r>
            <a:r>
              <a:rPr lang="en-US" altLang="en-US" sz="2400" i="1" dirty="0">
                <a:solidFill>
                  <a:srgbClr val="FF0000"/>
                </a:solidFill>
                <a:latin typeface="+mn-lt"/>
              </a:rPr>
              <a:t>ultimate display </a:t>
            </a:r>
            <a:r>
              <a:rPr lang="en-US" altLang="en-US" sz="2400" i="1" dirty="0">
                <a:latin typeface="+mn-lt"/>
              </a:rPr>
              <a:t>would, of course, be a room within which the computer can control the </a:t>
            </a:r>
            <a:r>
              <a:rPr lang="en-US" altLang="en-US" sz="2400" i="1" dirty="0">
                <a:solidFill>
                  <a:srgbClr val="FF0000"/>
                </a:solidFill>
                <a:latin typeface="+mn-lt"/>
              </a:rPr>
              <a:t>existence of matter</a:t>
            </a:r>
            <a:r>
              <a:rPr lang="en-US" altLang="en-US" sz="2400" i="1" dirty="0">
                <a:latin typeface="+mn-lt"/>
              </a:rPr>
              <a:t>. A chair displayed in such a room would be good enough to sit in. </a:t>
            </a:r>
          </a:p>
          <a:p>
            <a:pPr>
              <a:buFont typeface="Arial" panose="020B0604020202020204" pitchFamily="34" charset="0"/>
              <a:buNone/>
            </a:pPr>
            <a:r>
              <a:rPr lang="en-US" altLang="en-US" sz="2400" i="1" dirty="0">
                <a:solidFill>
                  <a:srgbClr val="FF0000"/>
                </a:solidFill>
                <a:latin typeface="+mn-lt"/>
              </a:rPr>
              <a:t>Handcuffs</a:t>
            </a:r>
            <a:r>
              <a:rPr lang="en-US" altLang="en-US" sz="2400" i="1" dirty="0">
                <a:latin typeface="+mn-lt"/>
              </a:rPr>
              <a:t> displayed in such a room would be confining, and a </a:t>
            </a:r>
            <a:r>
              <a:rPr lang="en-US" altLang="en-US" sz="2400" i="1" dirty="0">
                <a:solidFill>
                  <a:srgbClr val="FF0000"/>
                </a:solidFill>
                <a:latin typeface="+mn-lt"/>
              </a:rPr>
              <a:t>bullet</a:t>
            </a:r>
            <a:r>
              <a:rPr lang="en-US" altLang="en-US" sz="2400" i="1" dirty="0">
                <a:latin typeface="+mn-lt"/>
              </a:rPr>
              <a:t> displayed in such a room would be </a:t>
            </a:r>
            <a:r>
              <a:rPr lang="en-US" altLang="en-US" sz="2400" i="1" dirty="0">
                <a:solidFill>
                  <a:srgbClr val="FF0000"/>
                </a:solidFill>
                <a:latin typeface="+mn-lt"/>
              </a:rPr>
              <a:t>fatal</a:t>
            </a:r>
            <a:r>
              <a:rPr lang="en-US" altLang="en-US" sz="2400" i="1" dirty="0">
                <a:latin typeface="+mn-lt"/>
              </a:rPr>
              <a:t>. </a:t>
            </a:r>
          </a:p>
          <a:p>
            <a:pPr>
              <a:buFont typeface="Arial" panose="020B0604020202020204" pitchFamily="34" charset="0"/>
              <a:buNone/>
            </a:pPr>
            <a:r>
              <a:rPr lang="en-US" altLang="en-US" sz="2400" i="1" dirty="0">
                <a:latin typeface="+mn-lt"/>
              </a:rPr>
              <a:t>With appropriate programming such a display could literally be the Wonderland into which Alice walked.’</a:t>
            </a: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934" y="-14486"/>
            <a:ext cx="3744416" cy="275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http://design.osu.edu/carlson/history/images/small/suth-hm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300" y="3601970"/>
            <a:ext cx="3831050" cy="32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18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04661" y="260351"/>
            <a:ext cx="11599169" cy="725488"/>
          </a:xfrm>
        </p:spPr>
        <p:txBody>
          <a:bodyPr/>
          <a:lstStyle/>
          <a:p>
            <a:r>
              <a:rPr lang="nl-NL" altLang="en-US" sz="3600" dirty="0">
                <a:latin typeface="+mn-lt"/>
              </a:rPr>
              <a:t>Head </a:t>
            </a:r>
            <a:r>
              <a:rPr lang="nl-NL" altLang="en-US" sz="3600" dirty="0" err="1">
                <a:latin typeface="+mn-lt"/>
              </a:rPr>
              <a:t>Mounted</a:t>
            </a:r>
            <a:r>
              <a:rPr lang="nl-NL" altLang="en-US" sz="3600" dirty="0">
                <a:latin typeface="+mn-lt"/>
              </a:rPr>
              <a:t> Display, Ivan Sutherland, 1965</a:t>
            </a:r>
            <a:endParaRPr lang="en-US" altLang="en-US" sz="3600" dirty="0">
              <a:latin typeface="+mn-lt"/>
            </a:endParaRPr>
          </a:p>
        </p:txBody>
      </p:sp>
      <p:pic>
        <p:nvPicPr>
          <p:cNvPr id="26628" name="Picture 2" descr="http://design.osu.edu/carlson/history/images/small/16_Ultima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360" y="1023939"/>
            <a:ext cx="2114626" cy="30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descr="http://design.osu.edu/carlson/history/images/small/hm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842" y="4450359"/>
            <a:ext cx="2159144" cy="171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https://image.jimcdn.com/app/cms/image/transf/dimension=240x240:mode=crop:format=jpg/path/s45d479059abc969b/image/if3c074ccec442cdf/version/1408954029/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8217" y="997673"/>
            <a:ext cx="5199383" cy="519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TX-2 compute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40688" y="997671"/>
            <a:ext cx="2693365" cy="202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167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854ec71758b1da0b77fb6aa5233f3499950cf8"/>
</p:tagLst>
</file>

<file path=ppt/tags/tag2.xml><?xml version="1.0" encoding="utf-8"?>
<p:tagLst xmlns:a="http://schemas.openxmlformats.org/drawingml/2006/main" xmlns:r="http://schemas.openxmlformats.org/officeDocument/2006/relationships" xmlns:p="http://schemas.openxmlformats.org/presentationml/2006/main">
  <p:tag name="TIMING" val="|190.1|3.2"/>
</p:tagLst>
</file>

<file path=ppt/theme/theme1.xml><?xml version="1.0" encoding="utf-8"?>
<a:theme xmlns:a="http://schemas.openxmlformats.org/drawingml/2006/main" name="Corporate template-set Universiteit Leiden">
  <a:themeElements>
    <a:clrScheme name="Universiteit Leiden">
      <a:dk1>
        <a:srgbClr val="000000"/>
      </a:dk1>
      <a:lt1>
        <a:srgbClr val="FFFFFF"/>
      </a:lt1>
      <a:dk2>
        <a:srgbClr val="8592BC"/>
      </a:dk2>
      <a:lt2>
        <a:srgbClr val="001158"/>
      </a:lt2>
      <a:accent1>
        <a:srgbClr val="9EBA2E"/>
      </a:accent1>
      <a:accent2>
        <a:srgbClr val="5CB1EB"/>
      </a:accent2>
      <a:accent3>
        <a:srgbClr val="34A3A9"/>
      </a:accent3>
      <a:accent4>
        <a:srgbClr val="F46E32"/>
      </a:accent4>
      <a:accent5>
        <a:srgbClr val="2C712D"/>
      </a:accent5>
      <a:accent6>
        <a:srgbClr val="B02079"/>
      </a:accent6>
      <a:hlink>
        <a:srgbClr val="0033CC"/>
      </a:hlink>
      <a:folHlink>
        <a:srgbClr val="7030A0"/>
      </a:folHlink>
    </a:clrScheme>
    <a:fontScheme name="Universiteit Leiden">
      <a:majorFont>
        <a:latin typeface="Georgia"/>
        <a:ea typeface=""/>
        <a:cs typeface=""/>
      </a:majorFont>
      <a:minorFont>
        <a:latin typeface="Georgi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08000" tIns="108000" rIns="108000" bIns="108000" rtlCol="0">
        <a:noAutofit/>
      </a:bodyPr>
      <a:lstStyle>
        <a:defPPr>
          <a:defRPr noProof="0" dirty="0" err="1" smtClean="0">
            <a:solidFill>
              <a:schemeClr val="bg2"/>
            </a:solidFill>
          </a:defRPr>
        </a:defPPr>
      </a:lstStyle>
    </a:txDef>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4119</Words>
  <Application>Microsoft Macintosh PowerPoint</Application>
  <PresentationFormat>Custom</PresentationFormat>
  <Paragraphs>363</Paragraphs>
  <Slides>40</Slides>
  <Notes>38</Notes>
  <HiddenSlides>3</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vt:lpstr>
      <vt:lpstr>Arial</vt:lpstr>
      <vt:lpstr>Tahoma</vt:lpstr>
      <vt:lpstr>CordiaUPC</vt:lpstr>
      <vt:lpstr>Georgia</vt:lpstr>
      <vt:lpstr>Minion</vt:lpstr>
      <vt:lpstr>Corporate template-set Universiteit Leiden</vt:lpstr>
      <vt:lpstr>Space/Environments  Peter van der Putten,  New Media New Technology</vt:lpstr>
      <vt:lpstr>PowerPoint Presentation</vt:lpstr>
      <vt:lpstr> Milgram's Reality-Virtuality Continuum</vt:lpstr>
      <vt:lpstr>PowerPoint Presentation</vt:lpstr>
      <vt:lpstr>The Cinema of the Future (Morton Heilig, 1956)</vt:lpstr>
      <vt:lpstr>The Cinema of the Future (Morton Heilig, 1956)</vt:lpstr>
      <vt:lpstr>The Ultimate Display</vt:lpstr>
      <vt:lpstr> The Ultimate Display.  Ivan Sutherland, 1965</vt:lpstr>
      <vt:lpstr>Head Mounted Display, Ivan Sutherland, 1965</vt:lpstr>
      <vt:lpstr>PowerPoint Presentation</vt:lpstr>
      <vt:lpstr>PowerPoint Presentation</vt:lpstr>
      <vt:lpstr>PowerPoint Presentation</vt:lpstr>
      <vt:lpstr>SEEK @The Jewish Museum NYC Architecture Machine Group, 1970 </vt:lpstr>
      <vt:lpstr>PowerPoint Presentation</vt:lpstr>
      <vt:lpstr>PowerPoint Presentation</vt:lpstr>
      <vt:lpstr>PowerPoint Presentation</vt:lpstr>
      <vt:lpstr>PowerPoint Presentation</vt:lpstr>
      <vt:lpstr>Responsive Environments - Myron Krueger (1970-1975)</vt:lpstr>
      <vt:lpstr>Myron Krueger, Videoplace (1975)</vt:lpstr>
      <vt:lpstr>Responsive Environments - Myron Krueger</vt:lpstr>
      <vt:lpstr>Responsive Environments - Myron Krueger</vt:lpstr>
      <vt:lpstr>Responsive Environments - Myron Krueger</vt:lpstr>
      <vt:lpstr>Responsive Environments - Myron Krueger</vt:lpstr>
      <vt:lpstr>Responsive Environments - Myron Krueger</vt:lpstr>
      <vt:lpstr>Responsive Environments - Myron Krueger</vt:lpstr>
      <vt:lpstr>PowerPoint Presentation</vt:lpstr>
      <vt:lpstr>Modern Responsive Environment Example: Funky Forest</vt:lpstr>
      <vt:lpstr>Ted Nelson Hypertext/Hypermedia (1965)</vt:lpstr>
      <vt:lpstr>Ted Nelson Computer Lib / Dream Machines (1974)</vt:lpstr>
      <vt:lpstr>Ted Nelson - Xanadu</vt:lpstr>
      <vt:lpstr>PowerPoint Presentation</vt:lpstr>
      <vt:lpstr>PowerPoint Presentation</vt:lpstr>
      <vt:lpstr>ASPEN Movie Map Architecture Machine Group, 1979</vt:lpstr>
      <vt:lpstr>ASPEN Movie Map Architecture Machine Group, 1979</vt:lpstr>
      <vt:lpstr>ASPEN Movie Map Architecture Machine Group, 1979</vt:lpstr>
      <vt:lpstr>Augmented Reality: ARQuake (2000)</vt:lpstr>
      <vt:lpstr>Augmented Reality: The Hand from Above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Space/Environments</dc:title>
  <dc:creator>van der Putten, Peter</dc:creator>
  <cp:lastModifiedBy>van der Putten, Peter</cp:lastModifiedBy>
  <cp:revision>19</cp:revision>
  <dcterms:created xsi:type="dcterms:W3CDTF">2020-05-03T16:59:04Z</dcterms:created>
  <dcterms:modified xsi:type="dcterms:W3CDTF">2020-05-03T22:19:23Z</dcterms:modified>
</cp:coreProperties>
</file>