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notesMasterIdLst>
    <p:notesMasterId r:id="rId59"/>
  </p:notesMasterIdLst>
  <p:sldIdLst>
    <p:sldId id="256" r:id="rId2"/>
    <p:sldId id="261" r:id="rId3"/>
    <p:sldId id="257" r:id="rId4"/>
    <p:sldId id="258" r:id="rId5"/>
    <p:sldId id="259" r:id="rId6"/>
    <p:sldId id="260" r:id="rId7"/>
    <p:sldId id="262" r:id="rId8"/>
    <p:sldId id="263" r:id="rId9"/>
    <p:sldId id="264" r:id="rId10"/>
    <p:sldId id="265" r:id="rId11"/>
    <p:sldId id="266" r:id="rId12"/>
    <p:sldId id="267" r:id="rId13"/>
    <p:sldId id="268" r:id="rId14"/>
    <p:sldId id="269" r:id="rId15"/>
    <p:sldId id="270" r:id="rId16"/>
    <p:sldId id="271" r:id="rId17"/>
    <p:sldId id="304"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303" r:id="rId31"/>
    <p:sldId id="307" r:id="rId32"/>
    <p:sldId id="308" r:id="rId33"/>
    <p:sldId id="309" r:id="rId34"/>
    <p:sldId id="310" r:id="rId35"/>
    <p:sldId id="284" r:id="rId36"/>
    <p:sldId id="285" r:id="rId37"/>
    <p:sldId id="287" r:id="rId38"/>
    <p:sldId id="288" r:id="rId39"/>
    <p:sldId id="286" r:id="rId40"/>
    <p:sldId id="305" r:id="rId41"/>
    <p:sldId id="289" r:id="rId42"/>
    <p:sldId id="291" r:id="rId43"/>
    <p:sldId id="290" r:id="rId44"/>
    <p:sldId id="292" r:id="rId45"/>
    <p:sldId id="293" r:id="rId46"/>
    <p:sldId id="294" r:id="rId47"/>
    <p:sldId id="295" r:id="rId48"/>
    <p:sldId id="296" r:id="rId49"/>
    <p:sldId id="297" r:id="rId50"/>
    <p:sldId id="298" r:id="rId51"/>
    <p:sldId id="311" r:id="rId52"/>
    <p:sldId id="299" r:id="rId53"/>
    <p:sldId id="300" r:id="rId54"/>
    <p:sldId id="302" r:id="rId55"/>
    <p:sldId id="301" r:id="rId56"/>
    <p:sldId id="312" r:id="rId57"/>
    <p:sldId id="306" r:id="rId5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4660"/>
  </p:normalViewPr>
  <p:slideViewPr>
    <p:cSldViewPr snapToGrid="0">
      <p:cViewPr varScale="1">
        <p:scale>
          <a:sx n="120" d="100"/>
          <a:sy n="120" d="100"/>
        </p:scale>
        <p:origin x="12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70391E-41B2-4A61-B414-A2F31F30A19D}" type="datetimeFigureOut">
              <a:rPr lang="en-US" smtClean="0"/>
              <a:t>8/23/2021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115596-1503-4091-90AE-98C068A50BB0}" type="slidenum">
              <a:rPr lang="en-US" smtClean="0"/>
              <a:t>‹#›</a:t>
            </a:fld>
            <a:endParaRPr lang="en-US"/>
          </a:p>
        </p:txBody>
      </p:sp>
    </p:spTree>
    <p:extLst>
      <p:ext uri="{BB962C8B-B14F-4D97-AF65-F5344CB8AC3E}">
        <p14:creationId xmlns:p14="http://schemas.microsoft.com/office/powerpoint/2010/main" val="17036289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00 ZRCola" panose="02020600050405020304" pitchFamily="18" charset="0"/>
                <a:ea typeface="Calibri" panose="020F0502020204030204" pitchFamily="34" charset="0"/>
              </a:rPr>
              <a:t>Fir was generally absent from central and eastern Europe in the 4</a:t>
            </a:r>
            <a:r>
              <a:rPr lang="en-US" sz="1200" baseline="30000" dirty="0">
                <a:effectLst/>
                <a:latin typeface="00 ZRCola" panose="02020600050405020304" pitchFamily="18" charset="0"/>
                <a:ea typeface="Calibri" panose="020F0502020204030204" pitchFamily="34" charset="0"/>
              </a:rPr>
              <a:t>th</a:t>
            </a:r>
            <a:r>
              <a:rPr lang="en-US" sz="1200" dirty="0">
                <a:effectLst/>
                <a:latin typeface="00 ZRCola" panose="02020600050405020304" pitchFamily="18" charset="0"/>
                <a:ea typeface="Calibri" panose="020F0502020204030204" pitchFamily="34" charset="0"/>
              </a:rPr>
              <a:t> </a:t>
            </a:r>
            <a:r>
              <a:rPr lang="en-US" sz="1200" dirty="0" err="1">
                <a:effectLst/>
                <a:latin typeface="00 ZRCola" panose="02020600050405020304" pitchFamily="18" charset="0"/>
                <a:ea typeface="Calibri" panose="020F0502020204030204" pitchFamily="34" charset="0"/>
              </a:rPr>
              <a:t>millenium</a:t>
            </a:r>
            <a:r>
              <a:rPr lang="en-US" sz="1200" dirty="0">
                <a:effectLst/>
                <a:latin typeface="00 ZRCola" panose="02020600050405020304" pitchFamily="18" charset="0"/>
                <a:ea typeface="Calibri" panose="020F0502020204030204" pitchFamily="34" charset="0"/>
              </a:rPr>
              <a:t> BC, but it spread during the Subboreal period (3000-500 BC) to the east (Cooper 2010: 42).</a:t>
            </a:r>
            <a:r>
              <a:rPr lang="hr-HR" sz="1200" dirty="0">
                <a:effectLst/>
                <a:latin typeface="00 ZRCola" panose="02020600050405020304" pitchFamily="18" charset="0"/>
                <a:ea typeface="Calibri" panose="020F0502020204030204" pitchFamily="34" charset="0"/>
              </a:rPr>
              <a:t> </a:t>
            </a:r>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3</a:t>
            </a:fld>
            <a:endParaRPr lang="en-US"/>
          </a:p>
        </p:txBody>
      </p:sp>
    </p:spTree>
    <p:extLst>
      <p:ext uri="{BB962C8B-B14F-4D97-AF65-F5344CB8AC3E}">
        <p14:creationId xmlns:p14="http://schemas.microsoft.com/office/powerpoint/2010/main" val="3954868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17</a:t>
            </a:fld>
            <a:endParaRPr lang="en-US"/>
          </a:p>
        </p:txBody>
      </p:sp>
    </p:spTree>
    <p:extLst>
      <p:ext uri="{BB962C8B-B14F-4D97-AF65-F5344CB8AC3E}">
        <p14:creationId xmlns:p14="http://schemas.microsoft.com/office/powerpoint/2010/main" val="1027596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dirty="0"/>
              <a:t>Hawthorne wood is very sharp when dried.</a:t>
            </a:r>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18</a:t>
            </a:fld>
            <a:endParaRPr lang="en-US"/>
          </a:p>
        </p:txBody>
      </p:sp>
    </p:spTree>
    <p:extLst>
      <p:ext uri="{BB962C8B-B14F-4D97-AF65-F5344CB8AC3E}">
        <p14:creationId xmlns:p14="http://schemas.microsoft.com/office/powerpoint/2010/main" val="352222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19</a:t>
            </a:fld>
            <a:endParaRPr lang="en-US"/>
          </a:p>
        </p:txBody>
      </p:sp>
    </p:spTree>
    <p:extLst>
      <p:ext uri="{BB962C8B-B14F-4D97-AF65-F5344CB8AC3E}">
        <p14:creationId xmlns:p14="http://schemas.microsoft.com/office/powerpoint/2010/main" val="41000054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00 ZRCola" panose="02020600050405020304" pitchFamily="18" charset="0"/>
                <a:ea typeface="Calibri" panose="020F0502020204030204" pitchFamily="34" charset="0"/>
                <a:cs typeface="Times New Roman" panose="02020603050405020304" pitchFamily="18" charset="0"/>
              </a:rPr>
              <a:t>The present-day distribution of beech in Europe is the result of a recent spread (especially in the </a:t>
            </a:r>
            <a:r>
              <a:rPr lang="en-GB" sz="1200" dirty="0" err="1">
                <a:effectLst/>
                <a:latin typeface="00 ZRCola" panose="02020600050405020304" pitchFamily="18" charset="0"/>
                <a:ea typeface="Calibri" panose="020F0502020204030204" pitchFamily="34" charset="0"/>
                <a:cs typeface="Times New Roman" panose="02020603050405020304" pitchFamily="18" charset="0"/>
              </a:rPr>
              <a:t>Subatlantic</a:t>
            </a:r>
            <a:r>
              <a:rPr lang="en-GB" sz="1200" dirty="0">
                <a:effectLst/>
                <a:latin typeface="00 ZRCola" panose="02020600050405020304" pitchFamily="18" charset="0"/>
                <a:ea typeface="Calibri" panose="020F0502020204030204" pitchFamily="34" charset="0"/>
                <a:cs typeface="Times New Roman" panose="02020603050405020304" pitchFamily="18" charset="0"/>
              </a:rPr>
              <a:t> period after 450 BCE, with the peak around 700 CE).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20</a:t>
            </a:fld>
            <a:endParaRPr lang="en-US"/>
          </a:p>
        </p:txBody>
      </p:sp>
    </p:spTree>
    <p:extLst>
      <p:ext uri="{BB962C8B-B14F-4D97-AF65-F5344CB8AC3E}">
        <p14:creationId xmlns:p14="http://schemas.microsoft.com/office/powerpoint/2010/main" val="16960397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21</a:t>
            </a:fld>
            <a:endParaRPr lang="en-US"/>
          </a:p>
        </p:txBody>
      </p:sp>
    </p:spTree>
    <p:extLst>
      <p:ext uri="{BB962C8B-B14F-4D97-AF65-F5344CB8AC3E}">
        <p14:creationId xmlns:p14="http://schemas.microsoft.com/office/powerpoint/2010/main" val="26151208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This shrub has the widest distribution of all conifers; it is found at lower as well as at higher altitudes and has many uses (in med</a:t>
            </a:r>
            <a:r>
              <a:rPr lang="hr-HR" sz="1800" dirty="0">
                <a:effectLst/>
                <a:latin typeface="Times New Roman" panose="02020603050405020304" pitchFamily="18" charset="0"/>
                <a:ea typeface="Calibri" panose="020F0502020204030204" pitchFamily="34" charset="0"/>
                <a:cs typeface="Times New Roman" panose="02020603050405020304" pitchFamily="18" charset="0"/>
              </a:rPr>
              <a:t>i</a:t>
            </a: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cine as well as for making utensils).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25</a:t>
            </a:fld>
            <a:endParaRPr lang="en-US"/>
          </a:p>
        </p:txBody>
      </p:sp>
    </p:spTree>
    <p:extLst>
      <p:ext uri="{BB962C8B-B14F-4D97-AF65-F5344CB8AC3E}">
        <p14:creationId xmlns:p14="http://schemas.microsoft.com/office/powerpoint/2010/main" val="15093542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00 ZRCola" panose="02020600050405020304" pitchFamily="18" charset="0"/>
                <a:ea typeface="Calibri" panose="020F0502020204030204" pitchFamily="34" charset="0"/>
                <a:cs typeface="Times New Roman" panose="02020603050405020304" pitchFamily="18" charset="0"/>
              </a:rPr>
              <a:t>The Scots pine was the dominant conifer in central and northern Europe during the Boreal period; its pollen is found along the southern rivers to the Black Sea. Pine wood is very strong and one of the most commercially important kinds of wood in the Nordic countries. It is used for timber and in construction.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26</a:t>
            </a:fld>
            <a:endParaRPr lang="en-US"/>
          </a:p>
        </p:txBody>
      </p:sp>
    </p:spTree>
    <p:extLst>
      <p:ext uri="{BB962C8B-B14F-4D97-AF65-F5344CB8AC3E}">
        <p14:creationId xmlns:p14="http://schemas.microsoft.com/office/powerpoint/2010/main" val="36312473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dirty="0"/>
              <a:t>For the development *Csn &gt; *n in Slavic, cf. Russ. </a:t>
            </a:r>
            <a:r>
              <a:rPr lang="hr-HR" i="1" dirty="0"/>
              <a:t>luná </a:t>
            </a:r>
            <a:r>
              <a:rPr lang="hr-HR" i="0" dirty="0"/>
              <a:t>‘moon’ from *lowksneh</a:t>
            </a:r>
            <a:r>
              <a:rPr lang="hr-HR" i="0" baseline="-25000" dirty="0"/>
              <a:t>2</a:t>
            </a:r>
            <a:r>
              <a:rPr lang="hr-HR" i="0" baseline="0" dirty="0"/>
              <a:t>. </a:t>
            </a:r>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27</a:t>
            </a:fld>
            <a:endParaRPr lang="en-US"/>
          </a:p>
        </p:txBody>
      </p:sp>
    </p:spTree>
    <p:extLst>
      <p:ext uri="{BB962C8B-B14F-4D97-AF65-F5344CB8AC3E}">
        <p14:creationId xmlns:p14="http://schemas.microsoft.com/office/powerpoint/2010/main" val="18194338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00 ZRCola" panose="02020600050405020304" pitchFamily="18" charset="0"/>
                <a:ea typeface="Calibri" panose="020F0502020204030204" pitchFamily="34" charset="0"/>
                <a:cs typeface="Times New Roman" panose="02020603050405020304" pitchFamily="18" charset="0"/>
              </a:rPr>
              <a:t>The wood is not dense and has limited commercial value.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28</a:t>
            </a:fld>
            <a:endParaRPr lang="en-US"/>
          </a:p>
        </p:txBody>
      </p:sp>
    </p:spTree>
    <p:extLst>
      <p:ext uri="{BB962C8B-B14F-4D97-AF65-F5344CB8AC3E}">
        <p14:creationId xmlns:p14="http://schemas.microsoft.com/office/powerpoint/2010/main" val="7870953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dirty="0"/>
              <a:t>Attempts to connect PSl. *čerm</a:t>
            </a:r>
            <a:r>
              <a:rPr lang="en-US" dirty="0">
                <a:effectLst/>
                <a:ea typeface="Calibri" panose="020F0502020204030204" pitchFamily="34" charset="0"/>
              </a:rPr>
              <a:t>ъ</a:t>
            </a:r>
            <a:r>
              <a:rPr lang="hr-HR" dirty="0">
                <a:effectLst/>
                <a:ea typeface="Calibri" panose="020F0502020204030204" pitchFamily="34" charset="0"/>
              </a:rPr>
              <a:t>xa</a:t>
            </a:r>
            <a:r>
              <a:rPr lang="hr-HR" dirty="0"/>
              <a:t>  with the root of Russ. </a:t>
            </a:r>
            <a:r>
              <a:rPr lang="hr-HR" i="1" dirty="0"/>
              <a:t>červ’ </a:t>
            </a:r>
            <a:r>
              <a:rPr lang="hr-HR" i="0" dirty="0"/>
              <a:t>‘worm’, Croat. </a:t>
            </a:r>
            <a:r>
              <a:rPr lang="hr-HR" i="1" dirty="0"/>
              <a:t>crven</a:t>
            </a:r>
            <a:r>
              <a:rPr lang="hr-HR" i="0" dirty="0"/>
              <a:t> ‘red’ (Markova 2008: 42) are formally and semantically unconvincing.</a:t>
            </a:r>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32</a:t>
            </a:fld>
            <a:endParaRPr lang="en-US"/>
          </a:p>
        </p:txBody>
      </p:sp>
    </p:spTree>
    <p:extLst>
      <p:ext uri="{BB962C8B-B14F-4D97-AF65-F5344CB8AC3E}">
        <p14:creationId xmlns:p14="http://schemas.microsoft.com/office/powerpoint/2010/main" val="920814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4</a:t>
            </a:fld>
            <a:endParaRPr lang="en-US"/>
          </a:p>
        </p:txBody>
      </p:sp>
    </p:spTree>
    <p:extLst>
      <p:ext uri="{BB962C8B-B14F-4D97-AF65-F5344CB8AC3E}">
        <p14:creationId xmlns:p14="http://schemas.microsoft.com/office/powerpoint/2010/main" val="13383235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dirty="0"/>
              <a:t>Cherry plum was native to Asia Minor; its cultivation spread to the Balkans around 200 AD and thence to the rest of Europe; blackthorn</a:t>
            </a:r>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33</a:t>
            </a:fld>
            <a:endParaRPr lang="en-US"/>
          </a:p>
        </p:txBody>
      </p:sp>
    </p:spTree>
    <p:extLst>
      <p:ext uri="{BB962C8B-B14F-4D97-AF65-F5344CB8AC3E}">
        <p14:creationId xmlns:p14="http://schemas.microsoft.com/office/powerpoint/2010/main" val="34640144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00 ZRCola" panose="02020600050405020304" pitchFamily="18" charset="0"/>
                <a:ea typeface="Calibri" panose="020F0502020204030204" pitchFamily="34" charset="0"/>
              </a:rPr>
              <a:t>The oak was the dominant tree species in Western Eurasia during the warmer Atlantic Period (5500-3000 BC), but during the cooler Subboreal period (3000-500 BC) it was partially replaced by the spread of beech (and fir at higher altitudes).</a:t>
            </a:r>
            <a:r>
              <a:rPr lang="hr-HR" sz="1800" dirty="0">
                <a:effectLst/>
                <a:latin typeface="00 ZRCola" panose="02020600050405020304" pitchFamily="18" charset="0"/>
                <a:ea typeface="Calibri" panose="020F0502020204030204" pitchFamily="34" charset="0"/>
              </a:rPr>
              <a:t> The oak wood is of highest quality and great economic importance.</a:t>
            </a:r>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35</a:t>
            </a:fld>
            <a:endParaRPr lang="en-US"/>
          </a:p>
        </p:txBody>
      </p:sp>
    </p:spTree>
    <p:extLst>
      <p:ext uri="{BB962C8B-B14F-4D97-AF65-F5344CB8AC3E}">
        <p14:creationId xmlns:p14="http://schemas.microsoft.com/office/powerpoint/2010/main" val="10713112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dirty="0"/>
              <a:t>PSl. </a:t>
            </a:r>
            <a:r>
              <a:rPr lang="en-GB" dirty="0">
                <a:effectLst/>
                <a:ea typeface="Calibri" panose="020F0502020204030204" pitchFamily="34" charset="0"/>
              </a:rPr>
              <a:t>*</a:t>
            </a:r>
            <a:r>
              <a:rPr lang="en-GB" dirty="0" err="1">
                <a:effectLst/>
                <a:ea typeface="Calibri" panose="020F0502020204030204" pitchFamily="34" charset="0"/>
              </a:rPr>
              <a:t>dǫbъ</a:t>
            </a:r>
            <a:r>
              <a:rPr lang="en-GB" dirty="0">
                <a:effectLst/>
                <a:ea typeface="Calibri" panose="020F0502020204030204" pitchFamily="34" charset="0"/>
              </a:rPr>
              <a:t> </a:t>
            </a:r>
            <a:r>
              <a:rPr lang="hr-HR" dirty="0">
                <a:effectLst/>
                <a:ea typeface="Calibri" panose="020F0502020204030204" pitchFamily="34" charset="0"/>
              </a:rPr>
              <a:t>probably originally denoted the lowland sub-species of oak (such as </a:t>
            </a:r>
            <a:r>
              <a:rPr lang="hr-HR" i="1" dirty="0">
                <a:effectLst/>
                <a:ea typeface="Calibri" panose="020F0502020204030204" pitchFamily="34" charset="0"/>
              </a:rPr>
              <a:t>Quercus robur </a:t>
            </a:r>
            <a:r>
              <a:rPr lang="hr-HR" i="0" dirty="0">
                <a:effectLst/>
                <a:ea typeface="Calibri" panose="020F0502020204030204" pitchFamily="34" charset="0"/>
              </a:rPr>
              <a:t>in contradistinction to </a:t>
            </a:r>
            <a:r>
              <a:rPr lang="hr-HR" i="1" dirty="0">
                <a:effectLst/>
                <a:ea typeface="Calibri" panose="020F0502020204030204" pitchFamily="34" charset="0"/>
              </a:rPr>
              <a:t>Quercus petraea </a:t>
            </a:r>
            <a:r>
              <a:rPr lang="hr-HR" i="0" dirty="0">
                <a:effectLst/>
                <a:ea typeface="Calibri" panose="020F0502020204030204" pitchFamily="34" charset="0"/>
              </a:rPr>
              <a:t>‘sessile oak’)</a:t>
            </a:r>
            <a:r>
              <a:rPr lang="hr-HR" dirty="0">
                <a:effectLst/>
                <a:ea typeface="Calibri" panose="020F0502020204030204" pitchFamily="34" charset="0"/>
              </a:rPr>
              <a:t>, which are often found in marshlands and on wet soils. </a:t>
            </a:r>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36</a:t>
            </a:fld>
            <a:endParaRPr lang="en-US"/>
          </a:p>
        </p:txBody>
      </p:sp>
    </p:spTree>
    <p:extLst>
      <p:ext uri="{BB962C8B-B14F-4D97-AF65-F5344CB8AC3E}">
        <p14:creationId xmlns:p14="http://schemas.microsoft.com/office/powerpoint/2010/main" val="30445387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dirty="0"/>
              <a:t>The twigs of </a:t>
            </a:r>
            <a:r>
              <a:rPr lang="hr-HR" i="1" dirty="0"/>
              <a:t>Salix alba </a:t>
            </a:r>
            <a:r>
              <a:rPr lang="hr-HR" i="0" dirty="0"/>
              <a:t>are used to make wicker bags.</a:t>
            </a:r>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38</a:t>
            </a:fld>
            <a:endParaRPr lang="en-US"/>
          </a:p>
        </p:txBody>
      </p:sp>
    </p:spTree>
    <p:extLst>
      <p:ext uri="{BB962C8B-B14F-4D97-AF65-F5344CB8AC3E}">
        <p14:creationId xmlns:p14="http://schemas.microsoft.com/office/powerpoint/2010/main" val="13904591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dirty="0"/>
              <a:t>Is it too far-fetched do compare *arku- ‘willow’ and *tok</a:t>
            </a:r>
            <a:r>
              <a:rPr lang="hr-HR" baseline="30000" dirty="0"/>
              <a:t>(w)</a:t>
            </a:r>
            <a:r>
              <a:rPr lang="hr-HR" baseline="0" dirty="0"/>
              <a:t>-s- ‘yew’ (both trees from which bows are made)? *arku- can be conceivably derived by dissimilation from *a-tku- (where *a- is the article/prefix common in pre-IE loanwords). </a:t>
            </a:r>
            <a:r>
              <a:rPr lang="hr-HR" sz="1200" dirty="0">
                <a:effectLst/>
                <a:ea typeface="Calibri" panose="020F0502020204030204" pitchFamily="34" charset="0"/>
                <a:cs typeface="Times New Roman" panose="02020603050405020304" pitchFamily="18" charset="0"/>
              </a:rPr>
              <a:t>Russ. </a:t>
            </a:r>
            <a:r>
              <a:rPr lang="hr-HR" sz="1200" i="1" dirty="0">
                <a:effectLst/>
                <a:ea typeface="Calibri" panose="020F0502020204030204" pitchFamily="34" charset="0"/>
                <a:cs typeface="Times New Roman" panose="02020603050405020304" pitchFamily="18" charset="0"/>
              </a:rPr>
              <a:t>šeljúga</a:t>
            </a:r>
            <a:r>
              <a:rPr lang="hr-HR" sz="1200" dirty="0">
                <a:effectLst/>
                <a:ea typeface="Calibri" panose="020F0502020204030204" pitchFamily="34" charset="0"/>
                <a:cs typeface="Times New Roman" panose="02020603050405020304" pitchFamily="18" charset="0"/>
              </a:rPr>
              <a:t> </a:t>
            </a:r>
            <a:r>
              <a:rPr lang="en-GB" sz="1200" dirty="0">
                <a:effectLst/>
                <a:ea typeface="Calibri" panose="020F0502020204030204" pitchFamily="34" charset="0"/>
                <a:cs typeface="Times New Roman" panose="02020603050405020304" pitchFamily="18" charset="0"/>
              </a:rPr>
              <a:t>‘red willow, </a:t>
            </a:r>
            <a:r>
              <a:rPr lang="en-GB" sz="1200" i="1" dirty="0">
                <a:effectLst/>
                <a:ea typeface="Calibri" panose="020F0502020204030204" pitchFamily="34" charset="0"/>
                <a:cs typeface="Times New Roman" panose="02020603050405020304" pitchFamily="18" charset="0"/>
              </a:rPr>
              <a:t>Salix rubra</a:t>
            </a:r>
            <a:r>
              <a:rPr lang="en-GB" sz="1200" dirty="0">
                <a:effectLst/>
                <a:ea typeface="Calibri" panose="020F0502020204030204" pitchFamily="34" charset="0"/>
                <a:cs typeface="Times New Roman" panose="02020603050405020304" pitchFamily="18" charset="0"/>
              </a:rPr>
              <a:t>’ was probably borrowed through </a:t>
            </a:r>
            <a:r>
              <a:rPr lang="en-GB" sz="1200" dirty="0" err="1">
                <a:effectLst/>
                <a:ea typeface="Calibri" panose="020F0502020204030204" pitchFamily="34" charset="0"/>
                <a:cs typeface="Times New Roman" panose="02020603050405020304" pitchFamily="18" charset="0"/>
              </a:rPr>
              <a:t>Ukr</a:t>
            </a:r>
            <a:r>
              <a:rPr lang="en-GB" sz="1200" dirty="0">
                <a:effectLst/>
                <a:ea typeface="Calibri" panose="020F0502020204030204" pitchFamily="34" charset="0"/>
                <a:cs typeface="Times New Roman" panose="02020603050405020304" pitchFamily="18" charset="0"/>
              </a:rPr>
              <a:t>. </a:t>
            </a:r>
            <a:r>
              <a:rPr lang="en-GB" sz="1200" i="1" dirty="0" err="1">
                <a:effectLst/>
                <a:ea typeface="Calibri" panose="020F0502020204030204" pitchFamily="34" charset="0"/>
                <a:cs typeface="Times New Roman" panose="02020603050405020304" pitchFamily="18" charset="0"/>
              </a:rPr>
              <a:t>šel’úha</a:t>
            </a:r>
            <a:r>
              <a:rPr lang="en-GB" sz="1200" dirty="0">
                <a:effectLst/>
                <a:ea typeface="Calibri" panose="020F0502020204030204" pitchFamily="34" charset="0"/>
                <a:cs typeface="Times New Roman" panose="02020603050405020304" pitchFamily="18" charset="0"/>
              </a:rPr>
              <a:t> from Alb. </a:t>
            </a:r>
            <a:r>
              <a:rPr lang="en-GB" sz="1200" i="1" dirty="0" err="1">
                <a:effectLst/>
                <a:ea typeface="Calibri" panose="020F0502020204030204" pitchFamily="34" charset="0"/>
                <a:cs typeface="Times New Roman" panose="02020603050405020304" pitchFamily="18" charset="0"/>
              </a:rPr>
              <a:t>shëlg</a:t>
            </a:r>
            <a:r>
              <a:rPr lang="en-GB" sz="1200" dirty="0">
                <a:effectLst/>
                <a:ea typeface="Calibri" panose="020F0502020204030204" pitchFamily="34" charset="0"/>
                <a:cs typeface="Times New Roman" panose="02020603050405020304" pitchFamily="18" charset="0"/>
              </a:rPr>
              <a:t> ‘willow’ &lt; Lat. </a:t>
            </a:r>
            <a:r>
              <a:rPr lang="en-GB" sz="1200" i="1" dirty="0" err="1">
                <a:effectLst/>
                <a:ea typeface="Calibri" panose="020F0502020204030204" pitchFamily="34" charset="0"/>
                <a:cs typeface="Times New Roman" panose="02020603050405020304" pitchFamily="18" charset="0"/>
              </a:rPr>
              <a:t>salix</a:t>
            </a:r>
            <a:r>
              <a:rPr lang="en-GB" sz="1200" dirty="0">
                <a:effectLst/>
                <a:ea typeface="Calibri" panose="020F0502020204030204" pitchFamily="34" charset="0"/>
                <a:cs typeface="Times New Roman" panose="02020603050405020304" pitchFamily="18" charset="0"/>
              </a:rPr>
              <a:t>. It is a “Wanderwort” spread by migrant, nomadic cattle-herders from the Balkans to the Carpathian mountains.</a:t>
            </a:r>
            <a:endParaRPr lang="en-US" sz="1200" dirty="0">
              <a:effectLs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40</a:t>
            </a:fld>
            <a:endParaRPr lang="en-US"/>
          </a:p>
        </p:txBody>
      </p:sp>
    </p:spTree>
    <p:extLst>
      <p:ext uri="{BB962C8B-B14F-4D97-AF65-F5344CB8AC3E}">
        <p14:creationId xmlns:p14="http://schemas.microsoft.com/office/powerpoint/2010/main" val="6588310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sz="1800" i="0" dirty="0">
                <a:effectLst/>
                <a:latin typeface="00 ZRCola" panose="02020600050405020304" pitchFamily="18" charset="0"/>
                <a:ea typeface="Calibri" panose="020F0502020204030204" pitchFamily="34" charset="0"/>
              </a:rPr>
              <a:t>Oguibénine is </a:t>
            </a:r>
            <a:r>
              <a:rPr lang="en-US" sz="1800" i="0" dirty="0">
                <a:effectLst/>
                <a:latin typeface="00 ZRCola" panose="02020600050405020304" pitchFamily="18" charset="0"/>
                <a:ea typeface="Calibri" panose="020F0502020204030204" pitchFamily="34" charset="0"/>
              </a:rPr>
              <a:t>following </a:t>
            </a:r>
            <a:r>
              <a:rPr lang="en-US" sz="1800" i="0" dirty="0" err="1">
                <a:effectLst/>
                <a:latin typeface="00 ZRCola" panose="02020600050405020304" pitchFamily="18" charset="0"/>
                <a:ea typeface="Calibri" panose="020F0502020204030204" pitchFamily="34" charset="0"/>
              </a:rPr>
              <a:t>Blažek</a:t>
            </a:r>
            <a:r>
              <a:rPr lang="en-US" sz="1800" i="0" dirty="0">
                <a:effectLst/>
                <a:latin typeface="00 ZRCola" panose="02020600050405020304" pitchFamily="18" charset="0"/>
                <a:ea typeface="Calibri" panose="020F0502020204030204" pitchFamily="34" charset="0"/>
              </a:rPr>
              <a:t>, SEB 6, 2009</a:t>
            </a:r>
            <a:r>
              <a:rPr lang="hr-HR" sz="1800" i="0" dirty="0">
                <a:effectLst/>
                <a:latin typeface="00 ZRCola" panose="02020600050405020304" pitchFamily="18" charset="0"/>
                <a:ea typeface="Calibri" panose="020F0502020204030204" pitchFamily="34" charset="0"/>
              </a:rPr>
              <a:t>; Beech wood is very hard, while elder wood is soft and flexible (it can be hollowed and used as tubes). The derivation of </a:t>
            </a:r>
            <a:r>
              <a:rPr lang="en-US" sz="3200" i="0" dirty="0">
                <a:effectLst/>
                <a:ea typeface="Calibri" panose="020F0502020204030204" pitchFamily="34" charset="0"/>
              </a:rPr>
              <a:t>*</a:t>
            </a:r>
            <a:r>
              <a:rPr lang="en-US" sz="3200" i="0" dirty="0" err="1">
                <a:effectLst/>
                <a:ea typeface="Calibri" panose="020F0502020204030204" pitchFamily="34" charset="0"/>
              </a:rPr>
              <a:t>bъzъ</a:t>
            </a:r>
            <a:r>
              <a:rPr lang="en-US" sz="3200" i="0" dirty="0">
                <a:effectLst/>
                <a:ea typeface="Calibri" panose="020F0502020204030204" pitchFamily="34" charset="0"/>
              </a:rPr>
              <a:t>, </a:t>
            </a:r>
            <a:r>
              <a:rPr lang="hr-HR" sz="3200" i="0" dirty="0">
                <a:effectLst/>
                <a:ea typeface="Calibri" panose="020F0502020204030204" pitchFamily="34" charset="0"/>
              </a:rPr>
              <a:t>f</a:t>
            </a:r>
            <a:r>
              <a:rPr lang="en-US" sz="1800" i="0" dirty="0">
                <a:effectLst/>
                <a:latin typeface="00 ZRCola" panose="02020600050405020304" pitchFamily="18" charset="0"/>
                <a:ea typeface="Calibri" panose="020F0502020204030204" pitchFamily="34" charset="0"/>
              </a:rPr>
              <a:t>rom the PIE root *</a:t>
            </a:r>
            <a:r>
              <a:rPr lang="en-US" sz="1800" i="0" dirty="0" err="1">
                <a:effectLst/>
                <a:latin typeface="00 ZRCola" panose="02020600050405020304" pitchFamily="18" charset="0"/>
                <a:ea typeface="Calibri" panose="020F0502020204030204" pitchFamily="34" charset="0"/>
              </a:rPr>
              <a:t>b</a:t>
            </a:r>
            <a:r>
              <a:rPr lang="en-US" sz="1800" i="0" baseline="30000" dirty="0" err="1">
                <a:effectLst/>
                <a:latin typeface="00 ZRCola" panose="02020600050405020304" pitchFamily="18" charset="0"/>
                <a:ea typeface="Calibri" panose="020F0502020204030204" pitchFamily="34" charset="0"/>
              </a:rPr>
              <a:t>h</a:t>
            </a:r>
            <a:r>
              <a:rPr lang="en-US" sz="1800" i="0" dirty="0" err="1">
                <a:effectLst/>
                <a:latin typeface="00 ZRCola" panose="02020600050405020304" pitchFamily="18" charset="0"/>
                <a:ea typeface="Calibri" panose="020F0502020204030204" pitchFamily="34" charset="0"/>
              </a:rPr>
              <a:t>ewg</a:t>
            </a:r>
            <a:r>
              <a:rPr lang="en-US" sz="1800" i="0" baseline="30000" dirty="0">
                <a:effectLst/>
                <a:latin typeface="00 ZRCola" panose="02020600050405020304" pitchFamily="18" charset="0"/>
                <a:ea typeface="Calibri" panose="020F0502020204030204" pitchFamily="34" charset="0"/>
              </a:rPr>
              <a:t>(</a:t>
            </a:r>
            <a:r>
              <a:rPr lang="en-US" sz="1800" i="0" dirty="0">
                <a:effectLst/>
                <a:latin typeface="00 ZRCola" panose="02020600050405020304" pitchFamily="18" charset="0"/>
                <a:ea typeface="Calibri" panose="020F0502020204030204" pitchFamily="34" charset="0"/>
              </a:rPr>
              <a:t>’</a:t>
            </a:r>
            <a:r>
              <a:rPr lang="en-US" sz="1800" i="0" baseline="30000" dirty="0">
                <a:effectLst/>
                <a:latin typeface="00 ZRCola" panose="02020600050405020304" pitchFamily="18" charset="0"/>
                <a:ea typeface="Calibri" panose="020F0502020204030204" pitchFamily="34" charset="0"/>
              </a:rPr>
              <a:t>)</a:t>
            </a:r>
            <a:r>
              <a:rPr lang="en-US" sz="1800" i="0" dirty="0">
                <a:effectLst/>
                <a:latin typeface="00 ZRCola" panose="02020600050405020304" pitchFamily="18" charset="0"/>
                <a:ea typeface="Calibri" panose="020F0502020204030204" pitchFamily="34" charset="0"/>
              </a:rPr>
              <a:t> </a:t>
            </a:r>
            <a:r>
              <a:rPr lang="en-US" sz="1800" i="1" baseline="30000" dirty="0">
                <a:effectLst/>
                <a:latin typeface="00 ZRCola" panose="02020600050405020304" pitchFamily="18" charset="0"/>
                <a:ea typeface="Calibri" panose="020F0502020204030204" pitchFamily="34" charset="0"/>
              </a:rPr>
              <a:t>h</a:t>
            </a:r>
            <a:r>
              <a:rPr lang="en-US" sz="1800" i="1" dirty="0">
                <a:effectLst/>
                <a:latin typeface="00 ZRCola" panose="02020600050405020304" pitchFamily="18" charset="0"/>
                <a:ea typeface="Calibri" panose="020F0502020204030204" pitchFamily="34" charset="0"/>
              </a:rPr>
              <a:t>- ‘enjoy’ (Skt. </a:t>
            </a:r>
            <a:r>
              <a:rPr lang="en-US" sz="1800" i="1" dirty="0" err="1">
                <a:effectLst/>
                <a:latin typeface="00 ZRCola" panose="02020600050405020304" pitchFamily="18" charset="0"/>
                <a:ea typeface="Calibri" panose="020F0502020204030204" pitchFamily="34" charset="0"/>
              </a:rPr>
              <a:t>bhunákti</a:t>
            </a:r>
            <a:r>
              <a:rPr lang="en-US" sz="1800" i="1" dirty="0">
                <a:effectLst/>
                <a:latin typeface="00 ZRCola" panose="02020600050405020304" pitchFamily="18" charset="0"/>
                <a:ea typeface="Calibri" panose="020F0502020204030204" pitchFamily="34" charset="0"/>
              </a:rPr>
              <a:t>, </a:t>
            </a:r>
            <a:r>
              <a:rPr lang="en-US" sz="1800" i="0" dirty="0">
                <a:effectLst/>
                <a:latin typeface="00 ZRCola" panose="02020600050405020304" pitchFamily="18" charset="0"/>
                <a:ea typeface="Calibri" panose="020F0502020204030204" pitchFamily="34" charset="0"/>
              </a:rPr>
              <a:t>Lat</a:t>
            </a:r>
            <a:r>
              <a:rPr lang="en-US" sz="1800" i="1" dirty="0">
                <a:effectLst/>
                <a:latin typeface="00 ZRCola" panose="02020600050405020304" pitchFamily="18" charset="0"/>
                <a:ea typeface="Calibri" panose="020F0502020204030204" pitchFamily="34" charset="0"/>
              </a:rPr>
              <a:t>. </a:t>
            </a:r>
            <a:r>
              <a:rPr lang="en-US" sz="1800" i="1" dirty="0" err="1">
                <a:effectLst/>
                <a:latin typeface="00 ZRCola" panose="02020600050405020304" pitchFamily="18" charset="0"/>
                <a:ea typeface="Calibri" panose="020F0502020204030204" pitchFamily="34" charset="0"/>
              </a:rPr>
              <a:t>fungor</a:t>
            </a:r>
            <a:r>
              <a:rPr lang="en-US" sz="1800" i="1" dirty="0">
                <a:effectLst/>
                <a:latin typeface="00 ZRCola" panose="02020600050405020304" pitchFamily="18" charset="0"/>
                <a:ea typeface="Calibri" panose="020F0502020204030204" pitchFamily="34" charset="0"/>
              </a:rPr>
              <a:t>, </a:t>
            </a:r>
            <a:r>
              <a:rPr lang="en-US" sz="1800" i="0" dirty="0">
                <a:effectLst/>
                <a:latin typeface="00 ZRCola" panose="02020600050405020304" pitchFamily="18" charset="0"/>
                <a:ea typeface="Calibri" panose="020F0502020204030204" pitchFamily="34" charset="0"/>
              </a:rPr>
              <a:t>Alb</a:t>
            </a:r>
            <a:r>
              <a:rPr lang="en-US" sz="1800" i="1" dirty="0">
                <a:effectLst/>
                <a:latin typeface="00 ZRCola" panose="02020600050405020304" pitchFamily="18" charset="0"/>
                <a:ea typeface="Calibri" panose="020F0502020204030204" pitchFamily="34" charset="0"/>
              </a:rPr>
              <a:t>. </a:t>
            </a:r>
            <a:r>
              <a:rPr lang="en-US" sz="1800" i="1" dirty="0" err="1">
                <a:effectLst/>
                <a:latin typeface="00 ZRCola" panose="02020600050405020304" pitchFamily="18" charset="0"/>
                <a:ea typeface="Calibri" panose="020F0502020204030204" pitchFamily="34" charset="0"/>
              </a:rPr>
              <a:t>bungë</a:t>
            </a:r>
            <a:r>
              <a:rPr lang="en-US" sz="1800" i="1" dirty="0">
                <a:effectLst/>
                <a:latin typeface="00 ZRCola" panose="02020600050405020304" pitchFamily="18" charset="0"/>
                <a:ea typeface="Calibri" panose="020F0502020204030204" pitchFamily="34" charset="0"/>
              </a:rPr>
              <a:t> ‘</a:t>
            </a:r>
            <a:r>
              <a:rPr lang="en-US" sz="1800" i="0" dirty="0">
                <a:effectLst/>
                <a:latin typeface="00 ZRCola" panose="02020600050405020304" pitchFamily="18" charset="0"/>
                <a:ea typeface="Calibri" panose="020F0502020204030204" pitchFamily="34" charset="0"/>
              </a:rPr>
              <a:t>a kind of oak (with edible fruit, acorn)’</a:t>
            </a:r>
            <a:r>
              <a:rPr lang="hr-HR" sz="1800" i="0" dirty="0">
                <a:effectLst/>
                <a:latin typeface="00 ZRCola" panose="02020600050405020304" pitchFamily="18" charset="0"/>
                <a:ea typeface="Calibri" panose="020F0502020204030204" pitchFamily="34" charset="0"/>
              </a:rPr>
              <a:t> is based on the fact that elder berries are edible, but formally this etymology is difficult (</a:t>
            </a:r>
            <a:r>
              <a:rPr lang="en-US" sz="1800" i="0" dirty="0">
                <a:effectLst/>
                <a:latin typeface="00 ZRCola" panose="02020600050405020304" pitchFamily="18" charset="0"/>
                <a:ea typeface="Calibri" panose="020F0502020204030204" pitchFamily="34" charset="0"/>
              </a:rPr>
              <a:t>the Sanskrit forms point rather to the root ending in a plain velar rather than PIE *</a:t>
            </a:r>
            <a:r>
              <a:rPr lang="en-US" sz="1800" i="0" dirty="0" err="1">
                <a:effectLst/>
                <a:latin typeface="00 ZRCola" panose="02020600050405020304" pitchFamily="18" charset="0"/>
                <a:ea typeface="Calibri" panose="020F0502020204030204" pitchFamily="34" charset="0"/>
              </a:rPr>
              <a:t>g’</a:t>
            </a:r>
            <a:r>
              <a:rPr lang="en-US" sz="1800" i="0" baseline="30000" dirty="0" err="1">
                <a:effectLst/>
                <a:latin typeface="00 ZRCola" panose="02020600050405020304" pitchFamily="18" charset="0"/>
                <a:ea typeface="Calibri" panose="020F0502020204030204" pitchFamily="34" charset="0"/>
              </a:rPr>
              <a:t>h</a:t>
            </a:r>
            <a:r>
              <a:rPr lang="en-US" sz="1800" i="1" dirty="0">
                <a:effectLst/>
                <a:latin typeface="00 ZRCola" panose="02020600050405020304" pitchFamily="18" charset="0"/>
                <a:ea typeface="Calibri" panose="020F0502020204030204" pitchFamily="34" charset="0"/>
              </a:rPr>
              <a:t>). </a:t>
            </a:r>
            <a:r>
              <a:rPr lang="hr-HR" sz="1800" i="0" dirty="0">
                <a:effectLst/>
                <a:latin typeface="00 ZRCola" panose="02020600050405020304" pitchFamily="18" charset="0"/>
                <a:ea typeface="Calibri" panose="020F0502020204030204" pitchFamily="34" charset="0"/>
              </a:rPr>
              <a:t> ESSJa’s derivation of </a:t>
            </a:r>
            <a:r>
              <a:rPr lang="en-US" i="0" dirty="0">
                <a:effectLst/>
                <a:ea typeface="Calibri" panose="020F0502020204030204" pitchFamily="34" charset="0"/>
              </a:rPr>
              <a:t>*</a:t>
            </a:r>
            <a:r>
              <a:rPr lang="en-US" i="0" dirty="0" err="1">
                <a:effectLst/>
                <a:ea typeface="Calibri" panose="020F0502020204030204" pitchFamily="34" charset="0"/>
              </a:rPr>
              <a:t>bъzъ</a:t>
            </a:r>
            <a:r>
              <a:rPr lang="en-US" i="0" dirty="0">
                <a:effectLst/>
                <a:ea typeface="Calibri" panose="020F0502020204030204" pitchFamily="34" charset="0"/>
              </a:rPr>
              <a:t>, *</a:t>
            </a:r>
            <a:r>
              <a:rPr lang="en-US" i="0" dirty="0" err="1">
                <a:effectLst/>
                <a:ea typeface="Calibri" panose="020F0502020204030204" pitchFamily="34" charset="0"/>
              </a:rPr>
              <a:t>buzъ</a:t>
            </a:r>
            <a:r>
              <a:rPr lang="en-US" i="0" dirty="0">
                <a:effectLst/>
                <a:ea typeface="Calibri" panose="020F0502020204030204" pitchFamily="34" charset="0"/>
              </a:rPr>
              <a:t> </a:t>
            </a:r>
            <a:r>
              <a:rPr lang="hr-HR" i="0" dirty="0">
                <a:effectLst/>
                <a:ea typeface="Calibri" panose="020F0502020204030204" pitchFamily="34" charset="0"/>
              </a:rPr>
              <a:t>from the onomatopoetic root of Cz. </a:t>
            </a:r>
            <a:r>
              <a:rPr lang="hr-HR" i="1" dirty="0">
                <a:effectLst/>
                <a:ea typeface="Calibri" panose="020F0502020204030204" pitchFamily="34" charset="0"/>
              </a:rPr>
              <a:t>bzikati </a:t>
            </a:r>
            <a:r>
              <a:rPr lang="hr-HR" i="0" dirty="0">
                <a:effectLst/>
                <a:ea typeface="Calibri" panose="020F0502020204030204" pitchFamily="34" charset="0"/>
              </a:rPr>
              <a:t>‘whistle, buzz’ (because whistles can be made by hollowing elder stalks) is semantically unconvincing.</a:t>
            </a:r>
            <a:endParaRPr lang="en-US" i="0" dirty="0"/>
          </a:p>
        </p:txBody>
      </p:sp>
      <p:sp>
        <p:nvSpPr>
          <p:cNvPr id="4" name="Slide Number Placeholder 3"/>
          <p:cNvSpPr>
            <a:spLocks noGrp="1"/>
          </p:cNvSpPr>
          <p:nvPr>
            <p:ph type="sldNum" sz="quarter" idx="5"/>
          </p:nvPr>
        </p:nvSpPr>
        <p:spPr/>
        <p:txBody>
          <a:bodyPr/>
          <a:lstStyle/>
          <a:p>
            <a:fld id="{9A115596-1503-4091-90AE-98C068A50BB0}" type="slidenum">
              <a:rPr lang="en-US" smtClean="0"/>
              <a:t>42</a:t>
            </a:fld>
            <a:endParaRPr lang="en-US"/>
          </a:p>
        </p:txBody>
      </p:sp>
    </p:spTree>
    <p:extLst>
      <p:ext uri="{BB962C8B-B14F-4D97-AF65-F5344CB8AC3E}">
        <p14:creationId xmlns:p14="http://schemas.microsoft.com/office/powerpoint/2010/main" val="32359151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00 ZRCola" panose="02020600050405020304" pitchFamily="18" charset="0"/>
                <a:ea typeface="Calibri" panose="020F0502020204030204" pitchFamily="34" charset="0"/>
              </a:rPr>
              <a:t>The wood is of excellent quality, very dense and with good bending-strength.</a:t>
            </a:r>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43</a:t>
            </a:fld>
            <a:endParaRPr lang="en-US"/>
          </a:p>
        </p:txBody>
      </p:sp>
    </p:spTree>
    <p:extLst>
      <p:ext uri="{BB962C8B-B14F-4D97-AF65-F5344CB8AC3E}">
        <p14:creationId xmlns:p14="http://schemas.microsoft.com/office/powerpoint/2010/main" val="7387053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sz="1800" b="0" i="0" u="none" strike="noStrike" baseline="0" dirty="0">
                <a:solidFill>
                  <a:srgbClr val="000000"/>
                </a:solidFill>
                <a:latin typeface="Arial" panose="020B0604020202020204" pitchFamily="34" charset="0"/>
              </a:rPr>
              <a:t>For the development of *Ks &gt; Alb. </a:t>
            </a:r>
            <a:r>
              <a:rPr lang="hr-HR" sz="1800" b="0" i="1" u="none" strike="noStrike" baseline="0" dirty="0">
                <a:solidFill>
                  <a:srgbClr val="000000"/>
                </a:solidFill>
                <a:latin typeface="Arial" panose="020B0604020202020204" pitchFamily="34" charset="0"/>
              </a:rPr>
              <a:t>sh </a:t>
            </a:r>
            <a:r>
              <a:rPr lang="hr-HR" sz="1800" b="0" i="0" u="none" strike="noStrike" baseline="0" dirty="0">
                <a:solidFill>
                  <a:srgbClr val="000000"/>
                </a:solidFill>
                <a:latin typeface="Arial" panose="020B0604020202020204" pitchFamily="34" charset="0"/>
              </a:rPr>
              <a:t>cf. PIE </a:t>
            </a:r>
            <a:r>
              <a:rPr lang="en-US" sz="1800" b="0" i="0" u="none" strike="noStrike" baseline="0" dirty="0">
                <a:solidFill>
                  <a:srgbClr val="000000"/>
                </a:solidFill>
                <a:latin typeface="Arial" panose="020B0604020202020204" pitchFamily="34" charset="0"/>
              </a:rPr>
              <a:t>*</a:t>
            </a:r>
            <a:r>
              <a:rPr lang="en-US" sz="1800" b="0" i="0" u="none" strike="noStrike" baseline="0" dirty="0" err="1">
                <a:solidFill>
                  <a:srgbClr val="000000"/>
                </a:solidFill>
                <a:latin typeface="Arial" panose="020B0604020202020204" pitchFamily="34" charset="0"/>
              </a:rPr>
              <a:t>sek’sti</a:t>
            </a:r>
            <a:r>
              <a:rPr lang="en-US" sz="1800" b="0" i="0" u="none" strike="noStrike" baseline="0" dirty="0">
                <a:solidFill>
                  <a:srgbClr val="000000"/>
                </a:solidFill>
                <a:latin typeface="Arial" panose="020B0604020202020204" pitchFamily="34" charset="0"/>
              </a:rPr>
              <a:t>- ‘6’ &gt; Alb. </a:t>
            </a:r>
            <a:r>
              <a:rPr lang="en-US" sz="1800" b="0" i="1" u="none" strike="noStrike" baseline="0" dirty="0" err="1">
                <a:solidFill>
                  <a:srgbClr val="000000"/>
                </a:solidFill>
                <a:latin typeface="Arial" panose="020B0604020202020204" pitchFamily="34" charset="0"/>
              </a:rPr>
              <a:t>gjashtë</a:t>
            </a:r>
            <a:r>
              <a:rPr lang="en-US" sz="1800" b="0" i="0" u="none" strike="noStrike" baseline="0" dirty="0">
                <a:solidFill>
                  <a:srgbClr val="000000"/>
                </a:solidFill>
                <a:latin typeface="Arial" panose="020B0604020202020204" pitchFamily="34" charset="0"/>
              </a:rPr>
              <a:t>, *</a:t>
            </a:r>
            <a:r>
              <a:rPr lang="en-US" sz="1800" b="0" i="0" u="none" strike="noStrike" baseline="0" dirty="0" err="1">
                <a:solidFill>
                  <a:srgbClr val="000000"/>
                </a:solidFill>
                <a:latin typeface="Arial" panose="020B0604020202020204" pitchFamily="34" charset="0"/>
              </a:rPr>
              <a:t>ek’stos</a:t>
            </a:r>
            <a:r>
              <a:rPr lang="en-US" sz="1800" b="0" i="0" u="none" strike="noStrike" baseline="0" dirty="0">
                <a:solidFill>
                  <a:srgbClr val="000000"/>
                </a:solidFill>
                <a:latin typeface="Arial" panose="020B0604020202020204" pitchFamily="34" charset="0"/>
              </a:rPr>
              <a:t>, *</a:t>
            </a:r>
            <a:r>
              <a:rPr lang="en-US" sz="1800" b="0" i="0" u="none" strike="noStrike" baseline="0" dirty="0" err="1">
                <a:solidFill>
                  <a:srgbClr val="000000"/>
                </a:solidFill>
                <a:latin typeface="Arial" panose="020B0604020202020204" pitchFamily="34" charset="0"/>
              </a:rPr>
              <a:t>eg’hstos</a:t>
            </a:r>
            <a:r>
              <a:rPr lang="en-US" sz="1800" b="0" i="0" u="none" strike="noStrike" baseline="0" dirty="0">
                <a:solidFill>
                  <a:srgbClr val="000000"/>
                </a:solidFill>
                <a:latin typeface="Arial" panose="020B0604020202020204" pitchFamily="34" charset="0"/>
              </a:rPr>
              <a:t> ‘outside’ (G </a:t>
            </a:r>
            <a:r>
              <a:rPr lang="en-US" sz="1800" b="0" i="0" u="none" strike="noStrike" baseline="0" dirty="0" err="1">
                <a:solidFill>
                  <a:srgbClr val="000000"/>
                </a:solidFill>
                <a:latin typeface="Arial" panose="020B0604020202020204" pitchFamily="34" charset="0"/>
              </a:rPr>
              <a:t>Locr</a:t>
            </a:r>
            <a:r>
              <a:rPr lang="en-US" sz="1800" b="0" i="0" u="none" strike="noStrike" baseline="0" dirty="0">
                <a:solidFill>
                  <a:srgbClr val="000000"/>
                </a:solidFill>
                <a:latin typeface="Arial" panose="020B0604020202020204" pitchFamily="34" charset="0"/>
              </a:rPr>
              <a:t>. </a:t>
            </a:r>
            <a:r>
              <a:rPr lang="en-US" sz="1800" b="0" i="1" u="none" strike="noStrike" baseline="0" dirty="0" err="1">
                <a:solidFill>
                  <a:srgbClr val="000000"/>
                </a:solidFill>
                <a:latin typeface="Arial" panose="020B0604020202020204" pitchFamily="34" charset="0"/>
              </a:rPr>
              <a:t>ekhthós</a:t>
            </a:r>
            <a:r>
              <a:rPr lang="en-US" sz="1800" b="0" i="0" u="none" strike="noStrike" baseline="0" dirty="0">
                <a:solidFill>
                  <a:srgbClr val="000000"/>
                </a:solidFill>
                <a:latin typeface="Arial" panose="020B0604020202020204" pitchFamily="34" charset="0"/>
              </a:rPr>
              <a:t>, </a:t>
            </a:r>
            <a:r>
              <a:rPr lang="en-US" sz="1800" b="0" i="0" u="none" strike="noStrike" baseline="0" dirty="0" err="1">
                <a:solidFill>
                  <a:srgbClr val="000000"/>
                </a:solidFill>
                <a:latin typeface="Arial" panose="020B0604020202020204" pitchFamily="34" charset="0"/>
              </a:rPr>
              <a:t>OIr</a:t>
            </a:r>
            <a:r>
              <a:rPr lang="en-US" sz="1800" b="0" i="0" u="none" strike="noStrike" baseline="0" dirty="0">
                <a:solidFill>
                  <a:srgbClr val="000000"/>
                </a:solidFill>
                <a:latin typeface="Arial" panose="020B0604020202020204" pitchFamily="34" charset="0"/>
              </a:rPr>
              <a:t>. </a:t>
            </a:r>
            <a:r>
              <a:rPr lang="en-US" sz="1800" b="0" i="1" u="none" strike="noStrike" baseline="0" dirty="0" err="1">
                <a:solidFill>
                  <a:srgbClr val="000000"/>
                </a:solidFill>
                <a:latin typeface="Arial" panose="020B0604020202020204" pitchFamily="34" charset="0"/>
              </a:rPr>
              <a:t>acht</a:t>
            </a:r>
            <a:r>
              <a:rPr lang="en-US" sz="1800" b="0" i="1" u="none" strike="noStrike" baseline="0" dirty="0">
                <a:solidFill>
                  <a:srgbClr val="000000"/>
                </a:solidFill>
                <a:latin typeface="Arial" panose="020B0604020202020204" pitchFamily="34" charset="0"/>
              </a:rPr>
              <a:t> </a:t>
            </a:r>
            <a:r>
              <a:rPr lang="en-US" sz="1800" b="0" i="0" u="none" strike="noStrike" baseline="0" dirty="0">
                <a:solidFill>
                  <a:srgbClr val="000000"/>
                </a:solidFill>
                <a:latin typeface="Arial" panose="020B0604020202020204" pitchFamily="34" charset="0"/>
              </a:rPr>
              <a:t>‘but’) &gt; Alb. </a:t>
            </a:r>
            <a:r>
              <a:rPr lang="en-US" sz="1800" b="0" i="1" u="none" strike="noStrike" baseline="0" dirty="0" err="1">
                <a:solidFill>
                  <a:srgbClr val="000000"/>
                </a:solidFill>
                <a:latin typeface="Arial" panose="020B0604020202020204" pitchFamily="34" charset="0"/>
              </a:rPr>
              <a:t>jashtë</a:t>
            </a:r>
            <a:r>
              <a:rPr lang="en-US" sz="1800" b="0" i="0" u="none" strike="noStrike" baseline="0" dirty="0">
                <a:solidFill>
                  <a:srgbClr val="000000"/>
                </a:solidFill>
                <a:latin typeface="Arial" panose="020B0604020202020204" pitchFamily="34" charset="0"/>
              </a:rPr>
              <a:t>. </a:t>
            </a:r>
            <a:r>
              <a:rPr lang="hr-HR" sz="1800" b="0" i="0" u="none" strike="noStrike" baseline="0" dirty="0">
                <a:solidFill>
                  <a:srgbClr val="000000"/>
                </a:solidFill>
                <a:latin typeface="Arial" panose="020B0604020202020204" pitchFamily="34" charset="0"/>
              </a:rPr>
              <a:t>For the development of *-s- &gt; Alb. </a:t>
            </a:r>
            <a:r>
              <a:rPr lang="hr-HR" sz="1800" b="0" i="1" u="none" strike="noStrike" baseline="0" dirty="0">
                <a:solidFill>
                  <a:srgbClr val="000000"/>
                </a:solidFill>
                <a:latin typeface="Arial" panose="020B0604020202020204" pitchFamily="34" charset="0"/>
              </a:rPr>
              <a:t>–sh- </a:t>
            </a:r>
            <a:r>
              <a:rPr lang="hr-HR" sz="1800" b="0" i="0" u="none" strike="noStrike" baseline="0" dirty="0">
                <a:solidFill>
                  <a:srgbClr val="000000"/>
                </a:solidFill>
                <a:latin typeface="Arial" panose="020B0604020202020204" pitchFamily="34" charset="0"/>
              </a:rPr>
              <a:t>cf. Alb. </a:t>
            </a:r>
            <a:r>
              <a:rPr lang="en-US" sz="1800" b="0" i="1" u="none" strike="noStrike" baseline="0" dirty="0">
                <a:solidFill>
                  <a:srgbClr val="000000"/>
                </a:solidFill>
                <a:latin typeface="Arial" panose="020B0604020202020204" pitchFamily="34" charset="0"/>
              </a:rPr>
              <a:t>mish </a:t>
            </a:r>
            <a:r>
              <a:rPr lang="en-US" sz="1800" b="0" i="0" u="none" strike="noStrike" baseline="0" dirty="0">
                <a:solidFill>
                  <a:srgbClr val="000000"/>
                </a:solidFill>
                <a:latin typeface="Arial" panose="020B0604020202020204" pitchFamily="34" charset="0"/>
              </a:rPr>
              <a:t>‘meat’ &lt; *</a:t>
            </a:r>
            <a:r>
              <a:rPr lang="en-US" sz="1800" b="0" i="0" u="none" strike="noStrike" baseline="0" dirty="0" err="1">
                <a:solidFill>
                  <a:srgbClr val="000000"/>
                </a:solidFill>
                <a:latin typeface="Arial" panose="020B0604020202020204" pitchFamily="34" charset="0"/>
              </a:rPr>
              <a:t>mēso</a:t>
            </a:r>
            <a:r>
              <a:rPr lang="en-US" sz="1800" b="0" i="0" u="none" strike="noStrike" baseline="0" dirty="0">
                <a:solidFill>
                  <a:srgbClr val="000000"/>
                </a:solidFill>
                <a:latin typeface="Arial" panose="020B0604020202020204" pitchFamily="34" charset="0"/>
              </a:rPr>
              <a:t>- &lt; *</a:t>
            </a:r>
            <a:r>
              <a:rPr lang="en-US" sz="1800" b="0" i="0" u="none" strike="noStrike" baseline="0" dirty="0" err="1">
                <a:solidFill>
                  <a:srgbClr val="000000"/>
                </a:solidFill>
                <a:latin typeface="Arial" panose="020B0604020202020204" pitchFamily="34" charset="0"/>
              </a:rPr>
              <a:t>memso</a:t>
            </a:r>
            <a:r>
              <a:rPr lang="en-US" sz="1800" b="0" i="0" u="none" strike="noStrike" baseline="0" dirty="0">
                <a:solidFill>
                  <a:srgbClr val="000000"/>
                </a:solidFill>
                <a:latin typeface="Arial" panose="020B0604020202020204" pitchFamily="34" charset="0"/>
              </a:rPr>
              <a:t>- (OCS </a:t>
            </a:r>
            <a:r>
              <a:rPr lang="en-US" sz="1800" b="0" i="1" u="none" strike="noStrike" baseline="0" dirty="0" err="1">
                <a:solidFill>
                  <a:srgbClr val="000000"/>
                </a:solidFill>
                <a:latin typeface="Arial" panose="020B0604020202020204" pitchFamily="34" charset="0"/>
              </a:rPr>
              <a:t>męso</a:t>
            </a:r>
            <a:r>
              <a:rPr lang="en-US" sz="1800" b="0" i="0" u="none" strike="noStrike" baseline="0" dirty="0">
                <a:solidFill>
                  <a:srgbClr val="000000"/>
                </a:solidFill>
                <a:latin typeface="Arial" panose="020B0604020202020204" pitchFamily="34" charset="0"/>
              </a:rPr>
              <a:t>). </a:t>
            </a:r>
            <a:r>
              <a:rPr lang="hr-HR" sz="1800" b="0" i="0" u="none" strike="noStrike" baseline="0" dirty="0">
                <a:solidFill>
                  <a:srgbClr val="000000"/>
                </a:solidFill>
                <a:latin typeface="Arial" panose="020B0604020202020204" pitchFamily="34" charset="0"/>
              </a:rPr>
              <a:t>The assumption that *berka was borrowed from PGerm. *</a:t>
            </a:r>
            <a:r>
              <a:rPr lang="hr-HR" sz="1800" b="0" i="1" u="none" strike="noStrike" baseline="0" dirty="0">
                <a:solidFill>
                  <a:srgbClr val="000000"/>
                </a:solidFill>
                <a:effectLst/>
                <a:latin typeface="00 ZRCola" panose="02020600050405020304" pitchFamily="18" charset="0"/>
              </a:rPr>
              <a:t>berk</a:t>
            </a:r>
            <a:r>
              <a:rPr lang="en-GB" sz="1800" i="1" dirty="0">
                <a:effectLst/>
                <a:latin typeface="00 ZRCola" panose="02020600050405020304" pitchFamily="18" charset="0"/>
                <a:ea typeface="Calibri" panose="020F0502020204030204" pitchFamily="34" charset="0"/>
              </a:rPr>
              <a:t>ō</a:t>
            </a:r>
            <a:r>
              <a:rPr lang="hr-HR" sz="1800" i="1" dirty="0">
                <a:effectLst/>
                <a:latin typeface="00 ZRCola" panose="02020600050405020304" pitchFamily="18" charset="0"/>
                <a:ea typeface="Calibri" panose="020F0502020204030204" pitchFamily="34" charset="0"/>
              </a:rPr>
              <a:t> </a:t>
            </a:r>
            <a:r>
              <a:rPr lang="hr-HR" sz="1800" i="0" dirty="0">
                <a:effectLst/>
                <a:latin typeface="00 ZRCola" panose="02020600050405020304" pitchFamily="18" charset="0"/>
                <a:ea typeface="Calibri" panose="020F0502020204030204" pitchFamily="34" charset="0"/>
              </a:rPr>
              <a:t>‘birch’ (OE </a:t>
            </a:r>
            <a:r>
              <a:rPr lang="hr-HR" sz="1800" i="1" dirty="0">
                <a:effectLst/>
                <a:latin typeface="00 ZRCola" panose="02020600050405020304" pitchFamily="18" charset="0"/>
                <a:ea typeface="Calibri" panose="020F0502020204030204" pitchFamily="34" charset="0"/>
              </a:rPr>
              <a:t>beorc</a:t>
            </a:r>
            <a:r>
              <a:rPr lang="hr-HR" sz="1800" i="0" dirty="0">
                <a:effectLst/>
                <a:latin typeface="00 ZRCola" panose="02020600050405020304" pitchFamily="18" charset="0"/>
                <a:ea typeface="Calibri" panose="020F0502020204030204" pitchFamily="34" charset="0"/>
              </a:rPr>
              <a:t>, Germ. </a:t>
            </a:r>
            <a:r>
              <a:rPr lang="hr-HR" sz="1800" i="1" dirty="0">
                <a:effectLst/>
                <a:latin typeface="00 ZRCola" panose="02020600050405020304" pitchFamily="18" charset="0"/>
                <a:ea typeface="Calibri" panose="020F0502020204030204" pitchFamily="34" charset="0"/>
              </a:rPr>
              <a:t>Birke </a:t>
            </a:r>
            <a:r>
              <a:rPr lang="hr-HR" sz="1800" i="0" dirty="0">
                <a:effectLst/>
                <a:latin typeface="00 ZRCola" panose="02020600050405020304" pitchFamily="18" charset="0"/>
                <a:ea typeface="Calibri" panose="020F0502020204030204" pitchFamily="34" charset="0"/>
              </a:rPr>
              <a:t>etc.) is very improbable, since birches are very unlike service trees (the word would have to be borrowed from West (or North) Germanic, where PIE *e and *i do not merge as *i).</a:t>
            </a:r>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44</a:t>
            </a:fld>
            <a:endParaRPr lang="en-US"/>
          </a:p>
        </p:txBody>
      </p:sp>
    </p:spTree>
    <p:extLst>
      <p:ext uri="{BB962C8B-B14F-4D97-AF65-F5344CB8AC3E}">
        <p14:creationId xmlns:p14="http://schemas.microsoft.com/office/powerpoint/2010/main" val="6988190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hr-HR" sz="1800" dirty="0">
                <a:effectLst/>
                <a:latin typeface="Times New Roman" panose="02020603050405020304" pitchFamily="18" charset="0"/>
                <a:ea typeface="Calibri" panose="020F0502020204030204" pitchFamily="34" charset="0"/>
              </a:rPr>
              <a:t>Alb. </a:t>
            </a:r>
            <a:r>
              <a:rPr lang="hr-HR" sz="1800" i="1" dirty="0">
                <a:effectLst/>
                <a:latin typeface="Times New Roman" panose="02020603050405020304" pitchFamily="18" charset="0"/>
                <a:ea typeface="Calibri" panose="020F0502020204030204" pitchFamily="34" charset="0"/>
              </a:rPr>
              <a:t>tis </a:t>
            </a:r>
            <a:r>
              <a:rPr lang="en-GB" sz="1800" dirty="0">
                <a:effectLst/>
                <a:latin typeface="Times New Roman" panose="02020603050405020304" pitchFamily="18" charset="0"/>
                <a:ea typeface="Calibri" panose="020F0502020204030204" pitchFamily="34" charset="0"/>
              </a:rPr>
              <a:t>‘yew’ is a loanword from South Slavic</a:t>
            </a:r>
            <a:r>
              <a:rPr lang="hr-HR" sz="1800" dirty="0">
                <a:effectLst/>
                <a:latin typeface="Times New Roman" panose="02020603050405020304" pitchFamily="18" charset="0"/>
                <a:ea typeface="Calibri" panose="020F0502020204030204" pitchFamily="34" charset="0"/>
              </a:rPr>
              <a:t>. </a:t>
            </a:r>
            <a:r>
              <a:rPr lang="hr-HR" sz="1800" dirty="0">
                <a:effectLst/>
                <a:latin typeface="00 ZRCola" panose="02020600050405020304" pitchFamily="18" charset="0"/>
                <a:ea typeface="Calibri" panose="020F0502020204030204" pitchFamily="34" charset="0"/>
                <a:cs typeface="Times New Roman" panose="02020603050405020304" pitchFamily="18" charset="0"/>
              </a:rPr>
              <a:t>The acute, probably induced on a secondary lengthened grade of the same  root (*tēyso-) is found on another derivative from the same root, PSl. *tíxъ </a:t>
            </a:r>
            <a:r>
              <a:rPr lang="en-GB" sz="1800" dirty="0">
                <a:effectLst/>
                <a:latin typeface="00 ZRCola" panose="02020600050405020304" pitchFamily="18" charset="0"/>
                <a:ea typeface="Calibri" panose="020F0502020204030204" pitchFamily="34" charset="0"/>
                <a:cs typeface="Times New Roman" panose="02020603050405020304" pitchFamily="18" charset="0"/>
              </a:rPr>
              <a:t>‘quiet’ (OCS </a:t>
            </a:r>
            <a:r>
              <a:rPr lang="en-GB" sz="1800" i="1" dirty="0" err="1">
                <a:effectLst/>
                <a:latin typeface="00 ZRCola" panose="02020600050405020304" pitchFamily="18" charset="0"/>
                <a:ea typeface="Calibri" panose="020F0502020204030204" pitchFamily="34" charset="0"/>
                <a:cs typeface="Times New Roman" panose="02020603050405020304" pitchFamily="18" charset="0"/>
              </a:rPr>
              <a:t>tixъ</a:t>
            </a:r>
            <a:r>
              <a:rPr lang="en-GB" sz="1800" dirty="0">
                <a:effectLst/>
                <a:latin typeface="00 ZRCola" panose="02020600050405020304" pitchFamily="18" charset="0"/>
                <a:ea typeface="Calibri" panose="020F0502020204030204" pitchFamily="34" charset="0"/>
                <a:cs typeface="Times New Roman" panose="02020603050405020304" pitchFamily="18" charset="0"/>
              </a:rPr>
              <a:t>, Russ. </a:t>
            </a:r>
            <a:r>
              <a:rPr lang="en-GB" sz="1800" i="1" dirty="0" err="1">
                <a:effectLst/>
                <a:latin typeface="00 ZRCola" panose="02020600050405020304" pitchFamily="18" charset="0"/>
                <a:ea typeface="Calibri" panose="020F0502020204030204" pitchFamily="34" charset="0"/>
                <a:cs typeface="Times New Roman" panose="02020603050405020304" pitchFamily="18" charset="0"/>
              </a:rPr>
              <a:t>tíxyj</a:t>
            </a:r>
            <a:r>
              <a:rPr lang="en-GB" sz="1800" dirty="0">
                <a:effectLst/>
                <a:latin typeface="00 ZRCola" panose="02020600050405020304" pitchFamily="18" charset="0"/>
                <a:ea typeface="Calibri" panose="020F0502020204030204" pitchFamily="34" charset="0"/>
                <a:cs typeface="Times New Roman" panose="02020603050405020304" pitchFamily="18" charset="0"/>
              </a:rPr>
              <a:t>, Croat. </a:t>
            </a:r>
            <a:r>
              <a:rPr lang="en-GB" sz="1800" i="1" dirty="0" err="1">
                <a:effectLst/>
                <a:latin typeface="00 ZRCola" panose="02020600050405020304" pitchFamily="18" charset="0"/>
                <a:ea typeface="Calibri" panose="020F0502020204030204" pitchFamily="34" charset="0"/>
                <a:cs typeface="Times New Roman" panose="02020603050405020304" pitchFamily="18" charset="0"/>
              </a:rPr>
              <a:t>tȉh</a:t>
            </a:r>
            <a:r>
              <a:rPr lang="en-GB" sz="1800" dirty="0">
                <a:effectLst/>
                <a:latin typeface="00 ZRCola" panose="02020600050405020304" pitchFamily="18" charset="0"/>
                <a:ea typeface="Calibri" panose="020F0502020204030204" pitchFamily="34" charset="0"/>
                <a:cs typeface="Times New Roman" panose="02020603050405020304" pitchFamily="18" charset="0"/>
              </a:rPr>
              <a:t>, Po. </a:t>
            </a:r>
            <a:r>
              <a:rPr lang="en-GB" sz="1800" i="1" dirty="0" err="1">
                <a:effectLst/>
                <a:latin typeface="00 ZRCola" panose="02020600050405020304" pitchFamily="18" charset="0"/>
                <a:ea typeface="Calibri" panose="020F0502020204030204" pitchFamily="34" charset="0"/>
                <a:cs typeface="Times New Roman" panose="02020603050405020304" pitchFamily="18" charset="0"/>
              </a:rPr>
              <a:t>cichy</a:t>
            </a:r>
            <a:r>
              <a:rPr lang="en-GB" sz="1800" dirty="0">
                <a:effectLst/>
                <a:latin typeface="00 ZRCola" panose="02020600050405020304" pitchFamily="18" charset="0"/>
                <a:ea typeface="Calibri" panose="020F0502020204030204" pitchFamily="34" charset="0"/>
                <a:cs typeface="Times New Roman" panose="02020603050405020304" pitchFamily="18" charset="0"/>
              </a:rPr>
              <a:t>). The meaning ‘silent, quiet’ developed from ‘flat’ (cf. Italian </a:t>
            </a:r>
            <a:r>
              <a:rPr lang="en-GB" sz="1800" i="1" dirty="0">
                <a:effectLst/>
                <a:latin typeface="00 ZRCola" panose="02020600050405020304" pitchFamily="18" charset="0"/>
                <a:ea typeface="Calibri" panose="020F0502020204030204" pitchFamily="34" charset="0"/>
                <a:cs typeface="Times New Roman" panose="02020603050405020304" pitchFamily="18" charset="0"/>
              </a:rPr>
              <a:t>piano </a:t>
            </a:r>
            <a:r>
              <a:rPr lang="en-GB" sz="1800" dirty="0">
                <a:effectLst/>
                <a:latin typeface="00 ZRCola" panose="02020600050405020304" pitchFamily="18" charset="0"/>
                <a:ea typeface="Calibri" panose="020F0502020204030204" pitchFamily="34" charset="0"/>
                <a:cs typeface="Times New Roman" panose="02020603050405020304" pitchFamily="18" charset="0"/>
              </a:rPr>
              <a:t>‘quiet &lt; ‘flat’), and this in turn from ‘stretched’.</a:t>
            </a:r>
            <a:r>
              <a:rPr lang="hr-HR" sz="1800" dirty="0">
                <a:effectLst/>
                <a:latin typeface="00 ZRCola" panose="02020600050405020304" pitchFamily="18" charset="0"/>
                <a:ea typeface="Calibri" panose="020F0502020204030204" pitchFamily="34" charset="0"/>
                <a:cs typeface="Times New Roman" panose="02020603050405020304" pitchFamily="18" charset="0"/>
              </a:rPr>
              <a:t> It is improbable (for semantic reasons) that Lat. </a:t>
            </a:r>
            <a:r>
              <a:rPr lang="hr-HR" sz="1800" i="1" dirty="0">
                <a:effectLst/>
                <a:latin typeface="00 ZRCola" panose="02020600050405020304" pitchFamily="18" charset="0"/>
                <a:ea typeface="Calibri" panose="020F0502020204030204" pitchFamily="34" charset="0"/>
                <a:cs typeface="Times New Roman" panose="02020603050405020304" pitchFamily="18" charset="0"/>
              </a:rPr>
              <a:t>taxus </a:t>
            </a:r>
            <a:r>
              <a:rPr lang="hr-HR" sz="1800" i="0" dirty="0">
                <a:effectLst/>
                <a:latin typeface="00 ZRCola" panose="02020600050405020304" pitchFamily="18" charset="0"/>
                <a:ea typeface="Calibri" panose="020F0502020204030204" pitchFamily="34" charset="0"/>
                <a:cs typeface="Times New Roman" panose="02020603050405020304" pitchFamily="18" charset="0"/>
              </a:rPr>
              <a:t>and its cognates should be derived from the root *tek</a:t>
            </a:r>
            <a:r>
              <a:rPr lang="hr-HR" sz="1800" i="0" baseline="30000" dirty="0">
                <a:effectLst/>
                <a:latin typeface="00 ZRCola" panose="02020600050405020304" pitchFamily="18" charset="0"/>
                <a:ea typeface="Calibri" panose="020F0502020204030204" pitchFamily="34" charset="0"/>
                <a:cs typeface="Times New Roman" panose="02020603050405020304" pitchFamily="18" charset="0"/>
              </a:rPr>
              <a:t>w</a:t>
            </a:r>
            <a:r>
              <a:rPr lang="hr-HR" sz="1800" i="0" baseline="0" dirty="0">
                <a:effectLst/>
                <a:latin typeface="00 ZRCola" panose="02020600050405020304" pitchFamily="18" charset="0"/>
                <a:ea typeface="Calibri" panose="020F0502020204030204" pitchFamily="34" charset="0"/>
                <a:cs typeface="Times New Roman" panose="02020603050405020304" pitchFamily="18" charset="0"/>
              </a:rPr>
              <a:t>- ‘run, flee’ (OCS </a:t>
            </a:r>
            <a:r>
              <a:rPr lang="hr-HR" sz="1800" i="1" baseline="0" dirty="0">
                <a:effectLst/>
                <a:latin typeface="00 ZRCola" panose="02020600050405020304" pitchFamily="18" charset="0"/>
                <a:ea typeface="Calibri" panose="020F0502020204030204" pitchFamily="34" charset="0"/>
                <a:cs typeface="Times New Roman" panose="02020603050405020304" pitchFamily="18" charset="0"/>
              </a:rPr>
              <a:t>tešti</a:t>
            </a:r>
            <a:r>
              <a:rPr lang="hr-HR" sz="1800" i="0" baseline="0" dirty="0">
                <a:effectLst/>
                <a:latin typeface="00 ZRCola" panose="02020600050405020304" pitchFamily="18" charset="0"/>
                <a:ea typeface="Calibri" panose="020F0502020204030204" pitchFamily="34" charset="0"/>
                <a:cs typeface="Times New Roman" panose="02020603050405020304" pitchFamily="18" charset="0"/>
              </a:rPr>
              <a:t>, Oir. </a:t>
            </a:r>
            <a:r>
              <a:rPr lang="hr-HR" sz="1800" i="1" baseline="0" dirty="0">
                <a:effectLst/>
                <a:latin typeface="00 ZRCola" panose="02020600050405020304" pitchFamily="18" charset="0"/>
                <a:ea typeface="Calibri" panose="020F0502020204030204" pitchFamily="34" charset="0"/>
                <a:cs typeface="Times New Roman" panose="02020603050405020304" pitchFamily="18" charset="0"/>
              </a:rPr>
              <a:t>techid </a:t>
            </a:r>
            <a:r>
              <a:rPr lang="hr-HR" sz="1800" i="0" baseline="0" dirty="0">
                <a:effectLst/>
                <a:latin typeface="00 ZRCola" panose="02020600050405020304" pitchFamily="18" charset="0"/>
                <a:ea typeface="Calibri" panose="020F0502020204030204" pitchFamily="34" charset="0"/>
                <a:cs typeface="Times New Roman" panose="02020603050405020304" pitchFamily="18" charset="0"/>
              </a:rPr>
              <a:t>etc.) as suggested by EDL 608 (following a proposal by C. Watkins).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A115596-1503-4091-90AE-98C068A50BB0}" type="slidenum">
              <a:rPr lang="en-US" smtClean="0"/>
              <a:t>46</a:t>
            </a:fld>
            <a:endParaRPr lang="en-US"/>
          </a:p>
        </p:txBody>
      </p:sp>
    </p:spTree>
    <p:extLst>
      <p:ext uri="{BB962C8B-B14F-4D97-AF65-F5344CB8AC3E}">
        <p14:creationId xmlns:p14="http://schemas.microsoft.com/office/powerpoint/2010/main" val="27492705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i="1" dirty="0"/>
              <a:t>Ulmus glabra</a:t>
            </a:r>
            <a:r>
              <a:rPr lang="hr-HR" i="0" dirty="0"/>
              <a:t> has the widest distribution, since it is more resistent to cold. It is found further north and in higher altitudes than other sub-species of </a:t>
            </a:r>
            <a:r>
              <a:rPr lang="hr-HR" i="1" dirty="0"/>
              <a:t>Ulmus</a:t>
            </a:r>
            <a:r>
              <a:rPr lang="hr-HR" i="0" dirty="0"/>
              <a:t>, e.g. </a:t>
            </a:r>
            <a:r>
              <a:rPr lang="hr-HR" i="1" dirty="0"/>
              <a:t>Ulmus laevis </a:t>
            </a:r>
            <a:r>
              <a:rPr lang="hr-HR" i="0" dirty="0"/>
              <a:t>and </a:t>
            </a:r>
            <a:r>
              <a:rPr lang="hr-HR" i="1" dirty="0"/>
              <a:t>Ulmus minor</a:t>
            </a:r>
            <a:r>
              <a:rPr lang="hr-HR" i="0" dirty="0"/>
              <a:t>, which are found chiefly in lowlands. </a:t>
            </a:r>
            <a:r>
              <a:rPr lang="en-GB" sz="1200" dirty="0">
                <a:effectLst/>
                <a:latin typeface="00 ZRCola" panose="02020600050405020304" pitchFamily="18" charset="0"/>
                <a:ea typeface="Calibri" panose="020F0502020204030204" pitchFamily="34" charset="0"/>
              </a:rPr>
              <a:t>. Elms are easy to work and have many uses (for furniture, etc.), and are very resistant to water-decay. They are common in mixed woods with oaks and limes and their distribution was somewhat wider before the onset of the </a:t>
            </a:r>
            <a:r>
              <a:rPr lang="en-GB" sz="1200" dirty="0" err="1">
                <a:effectLst/>
                <a:latin typeface="00 ZRCola" panose="02020600050405020304" pitchFamily="18" charset="0"/>
                <a:ea typeface="Calibri" panose="020F0502020204030204" pitchFamily="34" charset="0"/>
              </a:rPr>
              <a:t>Subatlantic</a:t>
            </a:r>
            <a:r>
              <a:rPr lang="en-GB" sz="1200" dirty="0">
                <a:effectLst/>
                <a:latin typeface="00 ZRCola" panose="02020600050405020304" pitchFamily="18" charset="0"/>
                <a:ea typeface="Calibri" panose="020F0502020204030204" pitchFamily="34" charset="0"/>
              </a:rPr>
              <a:t> period (from ca. 500 BCE).</a:t>
            </a:r>
            <a:endParaRPr lang="en-US" dirty="0"/>
          </a:p>
          <a:p>
            <a:endParaRPr lang="en-US" i="1" dirty="0"/>
          </a:p>
        </p:txBody>
      </p:sp>
      <p:sp>
        <p:nvSpPr>
          <p:cNvPr id="4" name="Slide Number Placeholder 3"/>
          <p:cNvSpPr>
            <a:spLocks noGrp="1"/>
          </p:cNvSpPr>
          <p:nvPr>
            <p:ph type="sldNum" sz="quarter" idx="5"/>
          </p:nvPr>
        </p:nvSpPr>
        <p:spPr/>
        <p:txBody>
          <a:bodyPr/>
          <a:lstStyle/>
          <a:p>
            <a:fld id="{9A115596-1503-4091-90AE-98C068A50BB0}" type="slidenum">
              <a:rPr lang="en-US" smtClean="0"/>
              <a:t>49</a:t>
            </a:fld>
            <a:endParaRPr lang="en-US"/>
          </a:p>
        </p:txBody>
      </p:sp>
    </p:spTree>
    <p:extLst>
      <p:ext uri="{BB962C8B-B14F-4D97-AF65-F5344CB8AC3E}">
        <p14:creationId xmlns:p14="http://schemas.microsoft.com/office/powerpoint/2010/main" val="26823402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00 ZRCola" panose="02020600050405020304" pitchFamily="18" charset="0"/>
                <a:ea typeface="Calibri" panose="020F0502020204030204" pitchFamily="34" charset="0"/>
              </a:rPr>
              <a:t>Spruce has very solid wood for timber (just as oak does), but it is not very durable. </a:t>
            </a:r>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5</a:t>
            </a:fld>
            <a:endParaRPr lang="en-US"/>
          </a:p>
        </p:txBody>
      </p:sp>
    </p:spTree>
    <p:extLst>
      <p:ext uri="{BB962C8B-B14F-4D97-AF65-F5344CB8AC3E}">
        <p14:creationId xmlns:p14="http://schemas.microsoft.com/office/powerpoint/2010/main" val="3318955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50</a:t>
            </a:fld>
            <a:endParaRPr lang="en-US"/>
          </a:p>
        </p:txBody>
      </p:sp>
    </p:spTree>
    <p:extLst>
      <p:ext uri="{BB962C8B-B14F-4D97-AF65-F5344CB8AC3E}">
        <p14:creationId xmlns:p14="http://schemas.microsoft.com/office/powerpoint/2010/main" val="32764105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dirty="0"/>
              <a:t>The wood of </a:t>
            </a:r>
            <a:r>
              <a:rPr lang="hr-HR" i="1" dirty="0"/>
              <a:t>Ulmus laevis </a:t>
            </a:r>
            <a:r>
              <a:rPr lang="hr-HR" i="0" dirty="0"/>
              <a:t>is of poorer quality than that of </a:t>
            </a:r>
            <a:r>
              <a:rPr lang="hr-HR" i="1" dirty="0"/>
              <a:t>Ulmus glabra</a:t>
            </a:r>
            <a:r>
              <a:rPr lang="hr-HR" i="0" dirty="0"/>
              <a:t>. Elm wood is very pliant and bends well. LIV reconstructs the root as *weg- (with non-palatalized *g), but the only reason for that seems to be the derivation of Skt. </a:t>
            </a:r>
            <a:r>
              <a:rPr lang="en-GB" sz="1800" i="1" dirty="0" err="1">
                <a:effectLst/>
                <a:latin typeface="00 ZRCola" panose="02020600050405020304" pitchFamily="18" charset="0"/>
                <a:ea typeface="Calibri" panose="020F0502020204030204" pitchFamily="34" charset="0"/>
                <a:cs typeface="Times New Roman" panose="02020603050405020304" pitchFamily="18" charset="0"/>
              </a:rPr>
              <a:t>vāgarā</a:t>
            </a:r>
            <a:r>
              <a:rPr lang="en-GB" sz="1800" i="1" dirty="0">
                <a:effectLst/>
                <a:latin typeface="00 ZRCola" panose="02020600050405020304" pitchFamily="18" charset="0"/>
                <a:ea typeface="Calibri" panose="020F0502020204030204" pitchFamily="34" charset="0"/>
                <a:cs typeface="Times New Roman" panose="02020603050405020304" pitchFamily="18" charset="0"/>
              </a:rPr>
              <a:t>-</a:t>
            </a:r>
            <a:r>
              <a:rPr lang="hr-HR" sz="1800" i="1" dirty="0">
                <a:effectLst/>
                <a:latin typeface="00 ZRCola" panose="02020600050405020304" pitchFamily="18" charset="0"/>
                <a:ea typeface="Calibri" panose="020F0502020204030204" pitchFamily="34" charset="0"/>
                <a:cs typeface="Times New Roman" panose="02020603050405020304" pitchFamily="18" charset="0"/>
              </a:rPr>
              <a:t> </a:t>
            </a:r>
            <a:r>
              <a:rPr lang="hr-HR" sz="1800" i="0" dirty="0">
                <a:effectLst/>
                <a:latin typeface="00 ZRCola" panose="02020600050405020304" pitchFamily="18" charset="0"/>
                <a:ea typeface="Calibri" panose="020F0502020204030204" pitchFamily="34" charset="0"/>
                <a:cs typeface="Times New Roman" panose="02020603050405020304" pitchFamily="18" charset="0"/>
              </a:rPr>
              <a:t>‘rope’ from that root; however, this word is attested late (it is not in the Vedas) and it is isolated in Indo-Iranian and its connection with OIr. </a:t>
            </a:r>
            <a:r>
              <a:rPr lang="hr-HR" sz="1800" i="1" dirty="0">
                <a:effectLst/>
                <a:latin typeface="00 ZRCola" panose="02020600050405020304" pitchFamily="18" charset="0"/>
                <a:ea typeface="Calibri" panose="020F0502020204030204" pitchFamily="34" charset="0"/>
                <a:cs typeface="Times New Roman" panose="02020603050405020304" pitchFamily="18" charset="0"/>
              </a:rPr>
              <a:t>figid </a:t>
            </a:r>
            <a:r>
              <a:rPr lang="hr-HR" sz="1800" i="0" dirty="0">
                <a:effectLst/>
                <a:latin typeface="00 ZRCola" panose="02020600050405020304" pitchFamily="18" charset="0"/>
                <a:ea typeface="Calibri" panose="020F0502020204030204" pitchFamily="34" charset="0"/>
                <a:cs typeface="Times New Roman" panose="02020603050405020304" pitchFamily="18" charset="0"/>
              </a:rPr>
              <a:t>‘weave’ etc. is uncertain according to EWA II: 538. </a:t>
            </a:r>
            <a:r>
              <a:rPr lang="hr-HR" sz="1800" dirty="0"/>
              <a:t>OCS </a:t>
            </a:r>
            <a:r>
              <a:rPr lang="hr-HR" sz="1800" i="1" dirty="0"/>
              <a:t>vęzati </a:t>
            </a:r>
            <a:r>
              <a:rPr lang="hr-HR" sz="1800" dirty="0"/>
              <a:t>‘tie’ and its Slavic cognates have the nasal infix from the present-stem (*u-n-g’- remodeled as *w-in-g’- in Balto-Slavic). OE </a:t>
            </a:r>
            <a:r>
              <a:rPr lang="hr-HR" sz="1800" i="1" dirty="0"/>
              <a:t>wic </a:t>
            </a:r>
            <a:r>
              <a:rPr lang="hr-HR" sz="1800" i="0" dirty="0"/>
              <a:t>‘elm’ might point to the reconstruction of the root as PIE *weyg- ‘give way, yield’ (Skt. </a:t>
            </a:r>
            <a:r>
              <a:rPr lang="hr-HR" sz="1800" i="1" dirty="0"/>
              <a:t>vijáte ‘</a:t>
            </a:r>
            <a:r>
              <a:rPr lang="hr-HR" sz="1800" i="0" dirty="0"/>
              <a:t>flee, give way’, Gr. </a:t>
            </a:r>
            <a:r>
              <a:rPr lang="el-GR" sz="1800" i="1" dirty="0">
                <a:effectLst/>
                <a:latin typeface="00 ZRCola" panose="02020600050405020304" pitchFamily="18" charset="0"/>
                <a:ea typeface="Calibri" panose="020F0502020204030204" pitchFamily="34" charset="0"/>
              </a:rPr>
              <a:t>εἴκω</a:t>
            </a:r>
            <a:r>
              <a:rPr lang="hr-HR" sz="1800" i="1" dirty="0">
                <a:effectLst/>
                <a:latin typeface="00 ZRCola" panose="02020600050405020304" pitchFamily="18" charset="0"/>
                <a:ea typeface="Calibri" panose="020F0502020204030204" pitchFamily="34" charset="0"/>
              </a:rPr>
              <a:t> </a:t>
            </a:r>
            <a:r>
              <a:rPr lang="hr-HR" sz="1800" i="0" dirty="0">
                <a:effectLst/>
                <a:latin typeface="00 ZRCola" panose="02020600050405020304" pitchFamily="18" charset="0"/>
                <a:ea typeface="Calibri" panose="020F0502020204030204" pitchFamily="34" charset="0"/>
              </a:rPr>
              <a:t>‘give way’, with </a:t>
            </a:r>
            <a:r>
              <a:rPr lang="hr-HR" sz="1800" i="1" dirty="0">
                <a:effectLst/>
                <a:latin typeface="00 ZRCola" panose="02020600050405020304" pitchFamily="18" charset="0"/>
                <a:ea typeface="Calibri" panose="020F0502020204030204" pitchFamily="34" charset="0"/>
              </a:rPr>
              <a:t>-k-</a:t>
            </a:r>
            <a:r>
              <a:rPr lang="hr-HR" sz="1800" i="0" dirty="0">
                <a:effectLst/>
                <a:latin typeface="00 ZRCola" panose="02020600050405020304" pitchFamily="18" charset="0"/>
                <a:ea typeface="Calibri" panose="020F0502020204030204" pitchFamily="34" charset="0"/>
              </a:rPr>
              <a:t> generalized from the environments where it was regularly devoiced, e. g. before *-s</a:t>
            </a:r>
            <a:r>
              <a:rPr lang="hr-HR" sz="1800" i="1" dirty="0">
                <a:effectLst/>
                <a:latin typeface="00 ZRCola" panose="02020600050405020304" pitchFamily="18" charset="0"/>
                <a:ea typeface="Calibri" panose="020F0502020204030204" pitchFamily="34" charset="0"/>
              </a:rPr>
              <a:t>- </a:t>
            </a:r>
            <a:r>
              <a:rPr lang="hr-HR" sz="1800" i="0" dirty="0">
                <a:effectLst/>
                <a:latin typeface="00 ZRCola" panose="02020600050405020304" pitchFamily="18" charset="0"/>
                <a:ea typeface="Calibri" panose="020F0502020204030204" pitchFamily="34" charset="0"/>
              </a:rPr>
              <a:t>in the sigmatic aorist (thus EDG 381f. The same explanation could hold for Lat. </a:t>
            </a:r>
            <a:r>
              <a:rPr lang="hr-HR" sz="1800" i="1" dirty="0">
                <a:effectLst/>
                <a:latin typeface="00 ZRCola" panose="02020600050405020304" pitchFamily="18" charset="0"/>
                <a:ea typeface="Calibri" panose="020F0502020204030204" pitchFamily="34" charset="0"/>
              </a:rPr>
              <a:t>vincio </a:t>
            </a:r>
            <a:r>
              <a:rPr lang="hr-HR" sz="1800" i="0" dirty="0">
                <a:effectLst/>
                <a:latin typeface="00 ZRCola" panose="02020600050405020304" pitchFamily="18" charset="0"/>
                <a:ea typeface="Calibri" panose="020F0502020204030204" pitchFamily="34" charset="0"/>
              </a:rPr>
              <a:t>‘tie up, bind’)); the meaning ‘give way’ could have developed from ‘bend’, which fits well with the pliability of elm-wood (cf. Swedish </a:t>
            </a:r>
            <a:r>
              <a:rPr lang="hr-HR" sz="1800" i="1" dirty="0">
                <a:effectLst/>
                <a:latin typeface="00 ZRCola" panose="02020600050405020304" pitchFamily="18" charset="0"/>
                <a:ea typeface="Calibri" panose="020F0502020204030204" pitchFamily="34" charset="0"/>
              </a:rPr>
              <a:t>vika </a:t>
            </a:r>
            <a:r>
              <a:rPr lang="hr-HR" sz="1800" i="0" dirty="0">
                <a:effectLst/>
                <a:latin typeface="00 ZRCola" panose="02020600050405020304" pitchFamily="18" charset="0"/>
                <a:ea typeface="Calibri" panose="020F0502020204030204" pitchFamily="34" charset="0"/>
              </a:rPr>
              <a:t>‘bend, </a:t>
            </a:r>
            <a:r>
              <a:rPr lang="hr-HR" sz="1800" i="1" dirty="0">
                <a:effectLst/>
                <a:latin typeface="00 ZRCola" panose="02020600050405020304" pitchFamily="18" charset="0"/>
                <a:ea typeface="Calibri" panose="020F0502020204030204" pitchFamily="34" charset="0"/>
              </a:rPr>
              <a:t>vikker </a:t>
            </a:r>
            <a:r>
              <a:rPr lang="hr-HR" sz="1800" i="0" dirty="0">
                <a:effectLst/>
                <a:latin typeface="00 ZRCola" panose="02020600050405020304" pitchFamily="18" charset="0"/>
                <a:ea typeface="Calibri" panose="020F0502020204030204" pitchFamily="34" charset="0"/>
              </a:rPr>
              <a:t>‘branch of willow’, also from *weyg-), ; maybe in Germanic the form of the inherited word for ‘elm’ (*weg’o-) was influenced by the root *weyg-/*wig- ‘bend, give way’).</a:t>
            </a:r>
            <a:endParaRPr lang="en-US" sz="1800" i="1"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51</a:t>
            </a:fld>
            <a:endParaRPr lang="en-US"/>
          </a:p>
        </p:txBody>
      </p:sp>
    </p:spTree>
    <p:extLst>
      <p:ext uri="{BB962C8B-B14F-4D97-AF65-F5344CB8AC3E}">
        <p14:creationId xmlns:p14="http://schemas.microsoft.com/office/powerpoint/2010/main" val="3441708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00 ZRCola" panose="02020600050405020304" pitchFamily="18" charset="0"/>
                <a:ea typeface="Calibri" panose="020F0502020204030204" pitchFamily="34" charset="0"/>
              </a:rPr>
              <a:t>The similarity </a:t>
            </a:r>
            <a:r>
              <a:rPr lang="hr-HR" sz="1800" dirty="0">
                <a:effectLst/>
                <a:latin typeface="00 ZRCola" panose="02020600050405020304" pitchFamily="18" charset="0"/>
                <a:ea typeface="Calibri" panose="020F0502020204030204" pitchFamily="34" charset="0"/>
              </a:rPr>
              <a:t>between *perk-u</a:t>
            </a:r>
            <a:r>
              <a:rPr lang="hr-HR" sz="1800" baseline="0" dirty="0">
                <a:effectLst/>
                <a:latin typeface="00 ZRCola" panose="02020600050405020304" pitchFamily="18" charset="0"/>
                <a:ea typeface="Calibri" panose="020F0502020204030204" pitchFamily="34" charset="0"/>
              </a:rPr>
              <a:t>- ‘oak’ and *perk- ‘spruce’</a:t>
            </a:r>
            <a:r>
              <a:rPr lang="hr-HR" sz="1800" dirty="0">
                <a:effectLst/>
                <a:latin typeface="00 ZRCola" panose="02020600050405020304" pitchFamily="18" charset="0"/>
                <a:ea typeface="Calibri" panose="020F0502020204030204" pitchFamily="34" charset="0"/>
              </a:rPr>
              <a:t> </a:t>
            </a:r>
            <a:r>
              <a:rPr lang="en-US" sz="1800" dirty="0">
                <a:effectLst/>
                <a:latin typeface="00 ZRCola" panose="02020600050405020304" pitchFamily="18" charset="0"/>
                <a:ea typeface="Calibri" panose="020F0502020204030204" pitchFamily="34" charset="0"/>
              </a:rPr>
              <a:t>may lie in the fact that fir trees are the largest, tallest trees at higher altitudes, just as oak trees tend to be the most imposing tree species at lower altitudes.</a:t>
            </a:r>
            <a:r>
              <a:rPr lang="hr-HR" sz="1800" dirty="0">
                <a:effectLst/>
                <a:latin typeface="00 ZRCola" panose="02020600050405020304" pitchFamily="18" charset="0"/>
                <a:ea typeface="Calibri" panose="020F0502020204030204" pitchFamily="34" charset="0"/>
              </a:rPr>
              <a:t> </a:t>
            </a:r>
            <a:r>
              <a:rPr lang="hr-HR" sz="1200" dirty="0">
                <a:effectLst/>
                <a:ea typeface="Calibri" panose="020F0502020204030204" pitchFamily="34" charset="0"/>
                <a:cs typeface="Times New Roman" panose="02020603050405020304" pitchFamily="18" charset="0"/>
              </a:rPr>
              <a:t>Hungarian </a:t>
            </a:r>
            <a:r>
              <a:rPr lang="hr-HR" sz="1200" i="1" dirty="0">
                <a:effectLst/>
                <a:ea typeface="Calibri" panose="020F0502020204030204" pitchFamily="34" charset="0"/>
                <a:cs typeface="Times New Roman" panose="02020603050405020304" pitchFamily="18" charset="0"/>
              </a:rPr>
              <a:t>mór </a:t>
            </a:r>
            <a:r>
              <a:rPr lang="en-GB" sz="1200" dirty="0">
                <a:effectLst/>
                <a:ea typeface="Calibri" panose="020F0502020204030204" pitchFamily="34" charset="0"/>
                <a:cs typeface="Times New Roman" panose="02020603050405020304" pitchFamily="18" charset="0"/>
              </a:rPr>
              <a:t>‘spruce’, Ancient Egyptian </a:t>
            </a:r>
            <a:r>
              <a:rPr lang="en-GB" sz="1200" i="1" dirty="0" err="1">
                <a:effectLst/>
                <a:ea typeface="Calibri" panose="020F0502020204030204" pitchFamily="34" charset="0"/>
                <a:cs typeface="Times New Roman" panose="02020603050405020304" pitchFamily="18" charset="0"/>
              </a:rPr>
              <a:t>mrw</a:t>
            </a:r>
            <a:r>
              <a:rPr lang="en-GB" sz="1200" i="1" dirty="0">
                <a:effectLst/>
                <a:ea typeface="Calibri" panose="020F0502020204030204" pitchFamily="34" charset="0"/>
                <a:cs typeface="Times New Roman" panose="02020603050405020304" pitchFamily="18" charset="0"/>
              </a:rPr>
              <a:t> </a:t>
            </a:r>
            <a:r>
              <a:rPr lang="en-GB" sz="1200" dirty="0">
                <a:effectLst/>
                <a:ea typeface="Calibri" panose="020F0502020204030204" pitchFamily="34" charset="0"/>
                <a:cs typeface="Times New Roman" panose="02020603050405020304" pitchFamily="18" charset="0"/>
              </a:rPr>
              <a:t>‘Lebanese cedar’ are probably chance similarities.</a:t>
            </a:r>
            <a:r>
              <a:rPr lang="hr-HR" sz="1200" dirty="0">
                <a:effectLst/>
                <a:ea typeface="Calibri" panose="020F0502020204030204" pitchFamily="34" charset="0"/>
                <a:cs typeface="Times New Roman" panose="02020603050405020304" pitchFamily="18" charset="0"/>
              </a:rPr>
              <a:t> The derivation of the Slavic words for ‘spruce’ from the root of Russ. </a:t>
            </a:r>
            <a:r>
              <a:rPr lang="hr-HR" sz="1200" i="1" dirty="0">
                <a:effectLst/>
                <a:ea typeface="Calibri" panose="020F0502020204030204" pitchFamily="34" charset="0"/>
                <a:cs typeface="Times New Roman" panose="02020603050405020304" pitchFamily="18" charset="0"/>
              </a:rPr>
              <a:t>smerkat’sja </a:t>
            </a:r>
            <a:r>
              <a:rPr lang="hr-HR" sz="1200" i="0" dirty="0">
                <a:effectLst/>
                <a:ea typeface="Calibri" panose="020F0502020204030204" pitchFamily="34" charset="0"/>
                <a:cs typeface="Times New Roman" panose="02020603050405020304" pitchFamily="18" charset="0"/>
              </a:rPr>
              <a:t>‘get dark’ (Markova 2008: 43) is impossible.</a:t>
            </a:r>
            <a:endParaRPr lang="en-US" sz="1200" dirty="0">
              <a:effectLs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6</a:t>
            </a:fld>
            <a:endParaRPr lang="en-US"/>
          </a:p>
        </p:txBody>
      </p:sp>
    </p:spTree>
    <p:extLst>
      <p:ext uri="{BB962C8B-B14F-4D97-AF65-F5344CB8AC3E}">
        <p14:creationId xmlns:p14="http://schemas.microsoft.com/office/powerpoint/2010/main" val="3922862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0" dirty="0">
                <a:effectLst/>
                <a:latin typeface="00 ZRCola" panose="02020600050405020304" pitchFamily="18" charset="0"/>
                <a:ea typeface="Calibri" panose="020F0502020204030204" pitchFamily="34" charset="0"/>
                <a:cs typeface="Times New Roman" panose="02020603050405020304" pitchFamily="18" charset="0"/>
              </a:rPr>
              <a:t>The distribution of ash was more limited before the </a:t>
            </a:r>
            <a:r>
              <a:rPr lang="en-US" sz="1800" i="0" dirty="0" err="1">
                <a:effectLst/>
                <a:latin typeface="00 ZRCola" panose="02020600050405020304" pitchFamily="18" charset="0"/>
                <a:ea typeface="Calibri" panose="020F0502020204030204" pitchFamily="34" charset="0"/>
                <a:cs typeface="Times New Roman" panose="02020603050405020304" pitchFamily="18" charset="0"/>
              </a:rPr>
              <a:t>Subatlantic</a:t>
            </a:r>
            <a:r>
              <a:rPr lang="en-US" sz="1800" i="0" dirty="0">
                <a:effectLst/>
                <a:latin typeface="00 ZRCola" panose="02020600050405020304" pitchFamily="18" charset="0"/>
                <a:ea typeface="Calibri" panose="020F0502020204030204" pitchFamily="34" charset="0"/>
                <a:cs typeface="Times New Roman" panose="02020603050405020304" pitchFamily="18" charset="0"/>
              </a:rPr>
              <a:t> period (from 500 BCE onward).</a:t>
            </a:r>
            <a:r>
              <a:rPr lang="hr-HR" sz="1800" i="0" dirty="0">
                <a:effectLst/>
                <a:latin typeface="00 ZRCola" panose="02020600050405020304" pitchFamily="18" charset="0"/>
                <a:ea typeface="Calibri" panose="020F0502020204030204" pitchFamily="34" charset="0"/>
                <a:cs typeface="Times New Roman" panose="02020603050405020304" pitchFamily="18" charset="0"/>
              </a:rPr>
              <a:t> If </a:t>
            </a:r>
            <a:r>
              <a:rPr lang="hr-HR" sz="1800" i="1" dirty="0">
                <a:effectLst/>
                <a:latin typeface="00 ZRCola" panose="02020600050405020304" pitchFamily="18" charset="0"/>
                <a:ea typeface="Calibri" panose="020F0502020204030204" pitchFamily="34" charset="0"/>
                <a:cs typeface="Times New Roman" panose="02020603050405020304" pitchFamily="18" charset="0"/>
              </a:rPr>
              <a:t>acer </a:t>
            </a:r>
            <a:r>
              <a:rPr lang="hr-HR" sz="1800" i="0" dirty="0">
                <a:effectLst/>
                <a:latin typeface="00 ZRCola" panose="02020600050405020304" pitchFamily="18" charset="0"/>
                <a:ea typeface="Calibri" panose="020F0502020204030204" pitchFamily="34" charset="0"/>
                <a:cs typeface="Times New Roman" panose="02020603050405020304" pitchFamily="18" charset="0"/>
              </a:rPr>
              <a:t>etc. are substrate words, can one compare also Lat. </a:t>
            </a:r>
            <a:r>
              <a:rPr lang="hr-HR" sz="1800" i="1" dirty="0">
                <a:effectLst/>
                <a:latin typeface="00 ZRCola" panose="02020600050405020304" pitchFamily="18" charset="0"/>
                <a:ea typeface="Calibri" panose="020F0502020204030204" pitchFamily="34" charset="0"/>
                <a:cs typeface="Times New Roman" panose="02020603050405020304" pitchFamily="18" charset="0"/>
              </a:rPr>
              <a:t>cerrus </a:t>
            </a:r>
            <a:r>
              <a:rPr lang="hr-HR" sz="1800" i="0" dirty="0">
                <a:effectLst/>
                <a:latin typeface="00 ZRCola" panose="02020600050405020304" pitchFamily="18" charset="0"/>
                <a:ea typeface="Calibri" panose="020F0502020204030204" pitchFamily="34" charset="0"/>
                <a:cs typeface="Times New Roman" panose="02020603050405020304" pitchFamily="18" charset="0"/>
              </a:rPr>
              <a:t>‘kind of oak, Turkey oak’ (Berber </a:t>
            </a:r>
            <a:r>
              <a:rPr lang="hr-HR" sz="1800" i="1" dirty="0">
                <a:effectLst/>
                <a:latin typeface="00 ZRCola" panose="02020600050405020304" pitchFamily="18" charset="0"/>
                <a:ea typeface="Calibri" panose="020F0502020204030204" pitchFamily="34" charset="0"/>
                <a:cs typeface="Times New Roman" panose="02020603050405020304" pitchFamily="18" charset="0"/>
              </a:rPr>
              <a:t>kerruš</a:t>
            </a:r>
            <a:r>
              <a:rPr lang="hr-HR" sz="1800" i="0" dirty="0">
                <a:effectLst/>
                <a:latin typeface="00 ZRCola" panose="02020600050405020304" pitchFamily="18" charset="0"/>
                <a:ea typeface="Calibri" panose="020F0502020204030204" pitchFamily="34" charset="0"/>
                <a:cs typeface="Times New Roman" panose="02020603050405020304" pitchFamily="18" charset="0"/>
              </a:rPr>
              <a:t> is the source according to WH I: 207, but I was unable to trace exactly that Berber word; there is </a:t>
            </a:r>
            <a:r>
              <a:rPr lang="hr-HR" sz="1800" i="1" dirty="0">
                <a:effectLst/>
                <a:latin typeface="00 ZRCola" panose="02020600050405020304" pitchFamily="18" charset="0"/>
                <a:ea typeface="Calibri" panose="020F0502020204030204" pitchFamily="34" charset="0"/>
                <a:cs typeface="Times New Roman" panose="02020603050405020304" pitchFamily="18" charset="0"/>
              </a:rPr>
              <a:t>akerruš </a:t>
            </a:r>
            <a:r>
              <a:rPr lang="hr-HR" sz="1800" i="0" dirty="0">
                <a:effectLst/>
                <a:latin typeface="00 ZRCola" panose="02020600050405020304" pitchFamily="18" charset="0"/>
                <a:ea typeface="Calibri" panose="020F0502020204030204" pitchFamily="34" charset="0"/>
                <a:cs typeface="Times New Roman" panose="02020603050405020304" pitchFamily="18" charset="0"/>
              </a:rPr>
              <a:t>(sg. coll.) ‘oak’, pl. </a:t>
            </a:r>
            <a:r>
              <a:rPr lang="hr-HR" sz="1800" i="1" dirty="0">
                <a:effectLst/>
                <a:latin typeface="00 ZRCola" panose="02020600050405020304" pitchFamily="18" charset="0"/>
                <a:ea typeface="Calibri" panose="020F0502020204030204" pitchFamily="34" charset="0"/>
                <a:cs typeface="Times New Roman" panose="02020603050405020304" pitchFamily="18" charset="0"/>
              </a:rPr>
              <a:t>ikerraš</a:t>
            </a:r>
            <a:r>
              <a:rPr lang="hr-HR" sz="1800" i="0" dirty="0">
                <a:effectLst/>
                <a:latin typeface="00 ZRCola" panose="02020600050405020304" pitchFamily="18" charset="0"/>
                <a:ea typeface="Calibri" panose="020F0502020204030204" pitchFamily="34" charset="0"/>
                <a:cs typeface="Times New Roman" panose="02020603050405020304" pitchFamily="18" charset="0"/>
              </a:rPr>
              <a:t>)? </a:t>
            </a:r>
            <a:r>
              <a:rPr lang="hr-HR" sz="1800" i="1" dirty="0">
                <a:effectLst/>
                <a:latin typeface="00 ZRCola" panose="02020600050405020304" pitchFamily="18" charset="0"/>
                <a:ea typeface="Calibri" panose="020F0502020204030204" pitchFamily="34" charset="0"/>
                <a:cs typeface="Times New Roman" panose="02020603050405020304" pitchFamily="18" charset="0"/>
              </a:rPr>
              <a:t>a- </a:t>
            </a:r>
            <a:r>
              <a:rPr lang="hr-HR" sz="1800" i="0" dirty="0">
                <a:effectLst/>
                <a:latin typeface="00 ZRCola" panose="02020600050405020304" pitchFamily="18" charset="0"/>
                <a:ea typeface="Calibri" panose="020F0502020204030204" pitchFamily="34" charset="0"/>
                <a:cs typeface="Times New Roman" panose="02020603050405020304" pitchFamily="18" charset="0"/>
              </a:rPr>
              <a:t>could be the def. </a:t>
            </a:r>
            <a:r>
              <a:rPr lang="hr-HR" sz="1800" i="0">
                <a:effectLst/>
                <a:latin typeface="00 ZRCola" panose="02020600050405020304" pitchFamily="18" charset="0"/>
                <a:ea typeface="Calibri" panose="020F0502020204030204" pitchFamily="34" charset="0"/>
                <a:cs typeface="Times New Roman" panose="02020603050405020304" pitchFamily="18" charset="0"/>
              </a:rPr>
              <a:t>article/prefix often found in pre-IE substratum words.</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8</a:t>
            </a:fld>
            <a:endParaRPr lang="en-US"/>
          </a:p>
        </p:txBody>
      </p:sp>
    </p:spTree>
    <p:extLst>
      <p:ext uri="{BB962C8B-B14F-4D97-AF65-F5344CB8AC3E}">
        <p14:creationId xmlns:p14="http://schemas.microsoft.com/office/powerpoint/2010/main" val="3723097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800" i="0" dirty="0">
                <a:effectLst/>
                <a:latin typeface="00 ZRCola" panose="02020600050405020304" pitchFamily="18" charset="0"/>
                <a:ea typeface="Calibri" panose="020F0502020204030204" pitchFamily="34" charset="0"/>
              </a:rPr>
              <a:t>S</a:t>
            </a:r>
            <a:r>
              <a:rPr lang="en-US" sz="1800" i="0" dirty="0" err="1">
                <a:effectLst/>
                <a:latin typeface="00 ZRCola" panose="02020600050405020304" pitchFamily="18" charset="0"/>
                <a:ea typeface="Calibri" panose="020F0502020204030204" pitchFamily="34" charset="0"/>
              </a:rPr>
              <a:t>imilar</a:t>
            </a:r>
            <a:r>
              <a:rPr lang="en-US" sz="1800" i="0" dirty="0">
                <a:effectLst/>
                <a:latin typeface="00 ZRCola" panose="02020600050405020304" pitchFamily="18" charset="0"/>
                <a:ea typeface="Calibri" panose="020F0502020204030204" pitchFamily="34" charset="0"/>
              </a:rPr>
              <a:t> words for ‘holly’ exist also in </a:t>
            </a:r>
            <a:r>
              <a:rPr lang="en-US" sz="1800" i="1" dirty="0">
                <a:effectLst/>
                <a:latin typeface="00 ZRCola" panose="02020600050405020304" pitchFamily="18" charset="0"/>
                <a:ea typeface="Calibri" panose="020F0502020204030204" pitchFamily="34" charset="0"/>
              </a:rPr>
              <a:t>Arm. </a:t>
            </a:r>
            <a:r>
              <a:rPr lang="en-US" sz="1800" i="1" dirty="0" err="1">
                <a:effectLst/>
                <a:latin typeface="00 ZRCola" panose="02020600050405020304" pitchFamily="18" charset="0"/>
                <a:ea typeface="Calibri" panose="020F0502020204030204" pitchFamily="34" charset="0"/>
              </a:rPr>
              <a:t>kostłi</a:t>
            </a:r>
            <a:r>
              <a:rPr lang="en-US" sz="1800" i="1" dirty="0">
                <a:effectLst/>
                <a:latin typeface="00 ZRCola" panose="02020600050405020304" pitchFamily="18" charset="0"/>
                <a:ea typeface="Calibri" panose="020F0502020204030204" pitchFamily="34" charset="0"/>
              </a:rPr>
              <a:t>, Sardinian </a:t>
            </a:r>
            <a:r>
              <a:rPr lang="en-US" sz="1800" i="1" dirty="0" err="1">
                <a:effectLst/>
                <a:latin typeface="00 ZRCola" panose="02020600050405020304" pitchFamily="18" charset="0"/>
                <a:ea typeface="Calibri" panose="020F0502020204030204" pitchFamily="34" charset="0"/>
              </a:rPr>
              <a:t>colostri</a:t>
            </a:r>
            <a:r>
              <a:rPr lang="en-US" sz="1800" i="1" dirty="0">
                <a:effectLst/>
                <a:latin typeface="00 ZRCola" panose="02020600050405020304" pitchFamily="18" charset="0"/>
                <a:ea typeface="Calibri" panose="020F0502020204030204" pitchFamily="34" charset="0"/>
              </a:rPr>
              <a:t>, </a:t>
            </a:r>
            <a:r>
              <a:rPr lang="en-US" sz="1800" i="1" dirty="0" err="1">
                <a:effectLst/>
                <a:latin typeface="00 ZRCola" panose="02020600050405020304" pitchFamily="18" charset="0"/>
                <a:ea typeface="Calibri" panose="020F0502020204030204" pitchFamily="34" charset="0"/>
              </a:rPr>
              <a:t>golosti</a:t>
            </a:r>
            <a:r>
              <a:rPr lang="en-US" sz="1800" i="1" dirty="0">
                <a:effectLst/>
                <a:latin typeface="00 ZRCola" panose="02020600050405020304" pitchFamily="18" charset="0"/>
                <a:ea typeface="Calibri" panose="020F0502020204030204" pitchFamily="34" charset="0"/>
              </a:rPr>
              <a:t> and Basque  </a:t>
            </a:r>
            <a:r>
              <a:rPr lang="en-US" sz="1800" i="1" dirty="0" err="1">
                <a:effectLst/>
                <a:latin typeface="00 ZRCola" panose="02020600050405020304" pitchFamily="18" charset="0"/>
                <a:ea typeface="Calibri" panose="020F0502020204030204" pitchFamily="34" charset="0"/>
              </a:rPr>
              <a:t>gorosti</a:t>
            </a:r>
            <a:r>
              <a:rPr lang="en-US" sz="1800" i="1" dirty="0">
                <a:effectLst/>
                <a:latin typeface="00 ZRCola" panose="02020600050405020304" pitchFamily="18" charset="0"/>
                <a:ea typeface="Calibri" panose="020F0502020204030204" pitchFamily="34" charset="0"/>
              </a:rPr>
              <a:t>.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a:t>
            </a:r>
            <a:r>
              <a:rPr lang="hr-HR" sz="1800" dirty="0">
                <a:effectLst/>
                <a:latin typeface="Times New Roman" panose="02020603050405020304" pitchFamily="18" charset="0"/>
                <a:ea typeface="Calibri" panose="020F0502020204030204" pitchFamily="34" charset="0"/>
                <a:cs typeface="Times New Roman" panose="02020603050405020304" pitchFamily="18" charset="0"/>
              </a:rPr>
              <a:t>e</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Arm</a:t>
            </a:r>
            <a:r>
              <a:rPr lang="hr-HR" sz="1800" dirty="0">
                <a:effectLst/>
                <a:latin typeface="Times New Roman" panose="02020603050405020304" pitchFamily="18" charset="0"/>
                <a:ea typeface="Calibri" panose="020F0502020204030204" pitchFamily="34" charset="0"/>
                <a:cs typeface="Times New Roman" panose="02020603050405020304" pitchFamily="18" charset="0"/>
              </a:rPr>
              <a:t>enian word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also means ‘holm oak, </a:t>
            </a: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ilex</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 </a:t>
            </a:r>
            <a:r>
              <a:rPr lang="hr-HR" sz="1800" dirty="0">
                <a:effectLst/>
                <a:latin typeface="Times New Roman" panose="02020603050405020304" pitchFamily="18" charset="0"/>
                <a:ea typeface="Calibri" panose="020F0502020204030204" pitchFamily="34" charset="0"/>
                <a:cs typeface="Times New Roman" panose="02020603050405020304" pitchFamily="18" charset="0"/>
              </a:rPr>
              <a:t>Martirosyan (EDAIL 371f.) does not connect it with the West European words for 'holly', but rather derives it from </a:t>
            </a:r>
            <a:r>
              <a:rPr lang="hr-HR" sz="1800" i="1" dirty="0">
                <a:effectLst/>
                <a:latin typeface="Times New Roman" panose="02020603050405020304" pitchFamily="18" charset="0"/>
                <a:ea typeface="Calibri" panose="020F0502020204030204" pitchFamily="34" charset="0"/>
                <a:cs typeface="Times New Roman" panose="02020603050405020304" pitchFamily="18" charset="0"/>
              </a:rPr>
              <a:t>kostł </a:t>
            </a:r>
            <a:r>
              <a:rPr lang="hr-HR" sz="1800" dirty="0">
                <a:effectLst/>
                <a:latin typeface="Times New Roman" panose="02020603050405020304" pitchFamily="18" charset="0"/>
                <a:ea typeface="Calibri" panose="020F0502020204030204" pitchFamily="34" charset="0"/>
                <a:cs typeface="Times New Roman" panose="02020603050405020304" pitchFamily="18" charset="0"/>
              </a:rPr>
              <a:t>'twigs smeared with bird-lime to entangle birds' (of obscure origin).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10</a:t>
            </a:fld>
            <a:endParaRPr lang="en-US"/>
          </a:p>
        </p:txBody>
      </p:sp>
    </p:spTree>
    <p:extLst>
      <p:ext uri="{BB962C8B-B14F-4D97-AF65-F5344CB8AC3E}">
        <p14:creationId xmlns:p14="http://schemas.microsoft.com/office/powerpoint/2010/main" val="25668872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00 ZRCola" panose="02020600050405020304" pitchFamily="18" charset="0"/>
                <a:ea typeface="Calibri" panose="020F0502020204030204" pitchFamily="34" charset="0"/>
                <a:cs typeface="Times New Roman" panose="02020603050405020304" pitchFamily="18" charset="0"/>
              </a:rPr>
              <a:t>Alder is very widespread in Eurasia (except in Southern Europe) and it is well attested in the steppes during the Atlantic period (5500-3000 BCE). The Slavic term probably referred originally to </a:t>
            </a:r>
            <a:r>
              <a:rPr lang="en-GB" sz="1200" i="1" dirty="0">
                <a:effectLst/>
                <a:latin typeface="00 ZRCola" panose="02020600050405020304" pitchFamily="18" charset="0"/>
                <a:ea typeface="Calibri" panose="020F0502020204030204" pitchFamily="34" charset="0"/>
                <a:cs typeface="Times New Roman" panose="02020603050405020304" pitchFamily="18" charset="0"/>
              </a:rPr>
              <a:t>Alnus </a:t>
            </a:r>
            <a:r>
              <a:rPr lang="en-GB" sz="1200" i="1" dirty="0" err="1">
                <a:effectLst/>
                <a:latin typeface="00 ZRCola" panose="02020600050405020304" pitchFamily="18" charset="0"/>
                <a:ea typeface="Calibri" panose="020F0502020204030204" pitchFamily="34" charset="0"/>
                <a:cs typeface="Times New Roman" panose="02020603050405020304" pitchFamily="18" charset="0"/>
              </a:rPr>
              <a:t>glutinosa</a:t>
            </a:r>
            <a:r>
              <a:rPr lang="en-GB" sz="1200" dirty="0">
                <a:effectLst/>
                <a:latin typeface="00 ZRCola" panose="02020600050405020304" pitchFamily="18" charset="0"/>
                <a:ea typeface="Calibri" panose="020F0502020204030204" pitchFamily="34" charset="0"/>
                <a:cs typeface="Times New Roman" panose="02020603050405020304" pitchFamily="18" charset="0"/>
              </a:rPr>
              <a:t> (common alder) rather than to the other species (e.g. </a:t>
            </a:r>
            <a:r>
              <a:rPr lang="en-GB" sz="1200" i="1" dirty="0">
                <a:effectLst/>
                <a:latin typeface="00 ZRCola" panose="02020600050405020304" pitchFamily="18" charset="0"/>
                <a:ea typeface="Calibri" panose="020F0502020204030204" pitchFamily="34" charset="0"/>
                <a:cs typeface="Times New Roman" panose="02020603050405020304" pitchFamily="18" charset="0"/>
              </a:rPr>
              <a:t>Alnus cordata</a:t>
            </a:r>
            <a:r>
              <a:rPr lang="en-GB" sz="1200" dirty="0">
                <a:effectLst/>
                <a:latin typeface="00 ZRCola" panose="02020600050405020304" pitchFamily="18" charset="0"/>
                <a:ea typeface="Calibri" panose="020F0502020204030204" pitchFamily="34" charset="0"/>
                <a:cs typeface="Times New Roman" panose="02020603050405020304" pitchFamily="18" charset="0"/>
              </a:rPr>
              <a:t>), because it has the widest distribution in Europe, especially since the onset of the </a:t>
            </a:r>
            <a:r>
              <a:rPr lang="en-GB" sz="1200" dirty="0" err="1">
                <a:effectLst/>
                <a:latin typeface="00 ZRCola" panose="02020600050405020304" pitchFamily="18" charset="0"/>
                <a:ea typeface="Calibri" panose="020F0502020204030204" pitchFamily="34" charset="0"/>
                <a:cs typeface="Times New Roman" panose="02020603050405020304" pitchFamily="18" charset="0"/>
              </a:rPr>
              <a:t>Subatlantic</a:t>
            </a:r>
            <a:r>
              <a:rPr lang="en-GB" sz="1200" dirty="0">
                <a:effectLst/>
                <a:latin typeface="00 ZRCola" panose="02020600050405020304" pitchFamily="18" charset="0"/>
                <a:ea typeface="Calibri" panose="020F0502020204030204" pitchFamily="34" charset="0"/>
                <a:cs typeface="Times New Roman" panose="02020603050405020304" pitchFamily="18" charset="0"/>
              </a:rPr>
              <a:t> period (from 500 BCE onward). Its wood is soft and porous, but durable if kept under water.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11</a:t>
            </a:fld>
            <a:endParaRPr lang="en-US"/>
          </a:p>
        </p:txBody>
      </p:sp>
    </p:spTree>
    <p:extLst>
      <p:ext uri="{BB962C8B-B14F-4D97-AF65-F5344CB8AC3E}">
        <p14:creationId xmlns:p14="http://schemas.microsoft.com/office/powerpoint/2010/main" val="16307966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12</a:t>
            </a:fld>
            <a:endParaRPr lang="en-US"/>
          </a:p>
        </p:txBody>
      </p:sp>
    </p:spTree>
    <p:extLst>
      <p:ext uri="{BB962C8B-B14F-4D97-AF65-F5344CB8AC3E}">
        <p14:creationId xmlns:p14="http://schemas.microsoft.com/office/powerpoint/2010/main" val="2536658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00 ZRCola" panose="02020600050405020304" pitchFamily="18" charset="0"/>
                <a:ea typeface="Calibri" panose="020F0502020204030204" pitchFamily="34" charset="0"/>
              </a:rPr>
              <a:t>Hornbeam was absent from most of Eastern Europe (and the European parts of Russia) during the Boreal period, but it spread eastward and northward during later periods, especially during the </a:t>
            </a:r>
            <a:r>
              <a:rPr lang="en-US" sz="1200" dirty="0" err="1">
                <a:effectLst/>
                <a:latin typeface="00 ZRCola" panose="02020600050405020304" pitchFamily="18" charset="0"/>
                <a:ea typeface="Calibri" panose="020F0502020204030204" pitchFamily="34" charset="0"/>
              </a:rPr>
              <a:t>Subatlantic</a:t>
            </a:r>
            <a:r>
              <a:rPr lang="en-US" sz="1200" dirty="0">
                <a:effectLst/>
                <a:latin typeface="00 ZRCola" panose="02020600050405020304" pitchFamily="18" charset="0"/>
                <a:ea typeface="Calibri" panose="020F0502020204030204" pitchFamily="34" charset="0"/>
              </a:rPr>
              <a:t> (</a:t>
            </a:r>
            <a:r>
              <a:rPr lang="en-US" sz="1200" dirty="0" err="1">
                <a:effectLst/>
                <a:latin typeface="00 ZRCola" panose="02020600050405020304" pitchFamily="18" charset="0"/>
                <a:ea typeface="Calibri" panose="020F0502020204030204" pitchFamily="34" charset="0"/>
              </a:rPr>
              <a:t>fom</a:t>
            </a:r>
            <a:r>
              <a:rPr lang="en-US" sz="1200" dirty="0">
                <a:effectLst/>
                <a:latin typeface="00 ZRCola" panose="02020600050405020304" pitchFamily="18" charset="0"/>
                <a:ea typeface="Calibri" panose="020F0502020204030204" pitchFamily="34" charset="0"/>
              </a:rPr>
              <a:t> 500 BCE until present). It is of limited commercial value – although the wood is hard, it is difficult to work, because it has cross-grains and is not flexible. It makes excellent fuel, though</a:t>
            </a:r>
            <a:r>
              <a:rPr lang="hr-HR" sz="1200" dirty="0">
                <a:effectLst/>
                <a:latin typeface="00 ZRCola" panose="02020600050405020304" pitchFamily="18" charset="0"/>
                <a:ea typeface="Calibri" panose="020F0502020204030204" pitchFamily="34" charset="0"/>
              </a:rPr>
              <a:t>.</a:t>
            </a:r>
            <a:endParaRPr lang="en-US" dirty="0"/>
          </a:p>
          <a:p>
            <a:endParaRPr lang="en-US" dirty="0"/>
          </a:p>
        </p:txBody>
      </p:sp>
      <p:sp>
        <p:nvSpPr>
          <p:cNvPr id="4" name="Slide Number Placeholder 3"/>
          <p:cNvSpPr>
            <a:spLocks noGrp="1"/>
          </p:cNvSpPr>
          <p:nvPr>
            <p:ph type="sldNum" sz="quarter" idx="5"/>
          </p:nvPr>
        </p:nvSpPr>
        <p:spPr/>
        <p:txBody>
          <a:bodyPr/>
          <a:lstStyle/>
          <a:p>
            <a:fld id="{9A115596-1503-4091-90AE-98C068A50BB0}" type="slidenum">
              <a:rPr lang="en-US" smtClean="0"/>
              <a:t>15</a:t>
            </a:fld>
            <a:endParaRPr lang="en-US"/>
          </a:p>
        </p:txBody>
      </p:sp>
    </p:spTree>
    <p:extLst>
      <p:ext uri="{BB962C8B-B14F-4D97-AF65-F5344CB8AC3E}">
        <p14:creationId xmlns:p14="http://schemas.microsoft.com/office/powerpoint/2010/main" val="3812122914"/>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dirty="0"/>
              <a:t>8/23/2021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157CC2-0FC8-4686-B024-99790E0F5162}" type="datetimeFigureOut">
              <a:rPr lang="en-US" dirty="0"/>
              <a:t>8/23/2021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dirty="0"/>
              <a:t>8/23/2021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dirty="0"/>
              <a:t>8/23/2021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dirty="0"/>
              <a:t>8/23/2021</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dirty="0"/>
              <a:t>8/23/2021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dirty="0"/>
              <a:t>8/23/2021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77919A6-33EB-49BD-A62F-1FA56B9F9712}" type="datetimeFigureOut">
              <a:rPr lang="en-US" dirty="0"/>
              <a:t>8/23/2021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dirty="0"/>
              <a:t>8/23/2021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A16AA21-1863-4931-97CB-99D0A168701B}" type="datetimeFigureOut">
              <a:rPr lang="en-US" dirty="0"/>
              <a:t>8/23/2021</a:t>
            </a:fld>
            <a:endParaRPr lang="en-US" dirty="0"/>
          </a:p>
        </p:txBody>
      </p:sp>
      <p:sp>
        <p:nvSpPr>
          <p:cNvPr id="6" name="Footer Placeholder 5"/>
          <p:cNvSpPr>
            <a:spLocks noGrp="1"/>
          </p:cNvSpPr>
          <p:nvPr>
            <p:ph type="ftr" sz="quarter" idx="11"/>
          </p:nvPr>
        </p:nvSpPr>
        <p:spPr/>
        <p:txBody>
          <a:bodyPr/>
          <a:lstStyle/>
          <a:p>
            <a:endParaRPr 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772C379-9A7C-4C87-A116-CBE9F58B04C5}" type="datetimeFigureOut">
              <a:rPr lang="en-US" dirty="0"/>
              <a:t>8/23/2021</a:t>
            </a:fld>
            <a:endParaRPr lang="en-US" dirty="0"/>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dirty="0"/>
              <a:t>8/23/2021</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hyperlink" Target="https://forest.jrc.ec.europa.eu/en/european-atlas/"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www.ffzg.hr/~rmatasov" TargetMode="External"/><Relationship Id="rId2" Type="http://schemas.openxmlformats.org/officeDocument/2006/relationships/hyperlink" Target="mailto:rmatasov@ffzg.hr" TargetMode="External"/><Relationship Id="rId1" Type="http://schemas.openxmlformats.org/officeDocument/2006/relationships/slideLayout" Target="../slideLayouts/slideLayout2.xml"/><Relationship Id="rId4" Type="http://schemas.openxmlformats.org/officeDocument/2006/relationships/image" Target="../media/image75.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C618BB-6EED-4B1C-96E0-4A6BBE6ACF91}"/>
              </a:ext>
            </a:extLst>
          </p:cNvPr>
          <p:cNvSpPr>
            <a:spLocks noGrp="1"/>
          </p:cNvSpPr>
          <p:nvPr>
            <p:ph type="ctrTitle"/>
          </p:nvPr>
        </p:nvSpPr>
        <p:spPr/>
        <p:txBody>
          <a:bodyPr/>
          <a:lstStyle/>
          <a:p>
            <a:r>
              <a:rPr lang="hr-HR" sz="5400" dirty="0"/>
              <a:t>Slavic forest Tree-names: Inherited and borrowed</a:t>
            </a:r>
            <a:endParaRPr lang="en-US" sz="5400" dirty="0"/>
          </a:p>
        </p:txBody>
      </p:sp>
      <p:sp>
        <p:nvSpPr>
          <p:cNvPr id="3" name="Subtitle 2">
            <a:extLst>
              <a:ext uri="{FF2B5EF4-FFF2-40B4-BE49-F238E27FC236}">
                <a16:creationId xmlns:a16="http://schemas.microsoft.com/office/drawing/2014/main" id="{DB4CF9C7-A945-419A-9521-3A17E46BD271}"/>
              </a:ext>
            </a:extLst>
          </p:cNvPr>
          <p:cNvSpPr>
            <a:spLocks noGrp="1"/>
          </p:cNvSpPr>
          <p:nvPr>
            <p:ph type="subTitle" idx="1"/>
          </p:nvPr>
        </p:nvSpPr>
        <p:spPr/>
        <p:txBody>
          <a:bodyPr/>
          <a:lstStyle/>
          <a:p>
            <a:r>
              <a:rPr lang="hr-HR" dirty="0"/>
              <a:t>Ranko Matasović, University of Zagreb and Croatian Academy of Sciences and Arts</a:t>
            </a:r>
            <a:endParaRPr lang="en-US" dirty="0"/>
          </a:p>
        </p:txBody>
      </p:sp>
    </p:spTree>
    <p:extLst>
      <p:ext uri="{BB962C8B-B14F-4D97-AF65-F5344CB8AC3E}">
        <p14:creationId xmlns:p14="http://schemas.microsoft.com/office/powerpoint/2010/main" val="1525990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6F8AC-DC07-4DE9-A2D4-19DAA9072648}"/>
              </a:ext>
            </a:extLst>
          </p:cNvPr>
          <p:cNvSpPr>
            <a:spLocks noGrp="1"/>
          </p:cNvSpPr>
          <p:nvPr>
            <p:ph type="title"/>
          </p:nvPr>
        </p:nvSpPr>
        <p:spPr/>
        <p:txBody>
          <a:bodyPr/>
          <a:lstStyle/>
          <a:p>
            <a:r>
              <a:rPr lang="hr-HR" dirty="0">
                <a:solidFill>
                  <a:schemeClr val="accent1"/>
                </a:solidFill>
              </a:rPr>
              <a:t>ACER CAMPESTRE/field maple IN SLAVIC</a:t>
            </a:r>
            <a:endParaRPr lang="en-US" dirty="0">
              <a:solidFill>
                <a:schemeClr val="accent1"/>
              </a:solidFill>
            </a:endParaRPr>
          </a:p>
        </p:txBody>
      </p:sp>
      <p:sp>
        <p:nvSpPr>
          <p:cNvPr id="3" name="Content Placeholder 2">
            <a:extLst>
              <a:ext uri="{FF2B5EF4-FFF2-40B4-BE49-F238E27FC236}">
                <a16:creationId xmlns:a16="http://schemas.microsoft.com/office/drawing/2014/main" id="{D90B9D61-7002-40CC-AD81-02855FDCF1E3}"/>
              </a:ext>
            </a:extLst>
          </p:cNvPr>
          <p:cNvSpPr>
            <a:spLocks noGrp="1"/>
          </p:cNvSpPr>
          <p:nvPr>
            <p:ph idx="1"/>
          </p:nvPr>
        </p:nvSpPr>
        <p:spPr/>
        <p:txBody>
          <a:bodyPr>
            <a:normAutofit/>
          </a:bodyPr>
          <a:lstStyle/>
          <a:p>
            <a:r>
              <a:rPr lang="hr-HR" dirty="0">
                <a:effectLst/>
                <a:ea typeface="Calibri" panose="020F0502020204030204" pitchFamily="34" charset="0"/>
              </a:rPr>
              <a:t>PSl. </a:t>
            </a:r>
            <a:r>
              <a:rPr lang="en-GB" dirty="0">
                <a:effectLst/>
                <a:ea typeface="Calibri" panose="020F0502020204030204" pitchFamily="34" charset="0"/>
              </a:rPr>
              <a:t>*</a:t>
            </a:r>
            <a:r>
              <a:rPr lang="en-GB" dirty="0" err="1">
                <a:effectLst/>
                <a:ea typeface="Calibri" panose="020F0502020204030204" pitchFamily="34" charset="0"/>
              </a:rPr>
              <a:t>klenъ</a:t>
            </a:r>
            <a:r>
              <a:rPr lang="en-GB" dirty="0">
                <a:effectLst/>
                <a:ea typeface="Calibri" panose="020F0502020204030204" pitchFamily="34" charset="0"/>
              </a:rPr>
              <a:t>, *</a:t>
            </a:r>
            <a:r>
              <a:rPr lang="en-GB" dirty="0" err="1">
                <a:effectLst/>
                <a:ea typeface="Calibri" panose="020F0502020204030204" pitchFamily="34" charset="0"/>
              </a:rPr>
              <a:t>klъnъ</a:t>
            </a:r>
            <a:r>
              <a:rPr lang="en-GB" dirty="0">
                <a:effectLst/>
                <a:ea typeface="Calibri" panose="020F0502020204030204" pitchFamily="34" charset="0"/>
              </a:rPr>
              <a:t> ‘maple, </a:t>
            </a:r>
            <a:r>
              <a:rPr lang="en-GB" i="1" dirty="0">
                <a:effectLst/>
                <a:ea typeface="Calibri" panose="020F0502020204030204" pitchFamily="34" charset="0"/>
              </a:rPr>
              <a:t>Acer </a:t>
            </a:r>
            <a:r>
              <a:rPr lang="en-GB" i="1" dirty="0" err="1">
                <a:effectLst/>
                <a:ea typeface="Calibri" panose="020F0502020204030204" pitchFamily="34" charset="0"/>
              </a:rPr>
              <a:t>campestre</a:t>
            </a:r>
            <a:r>
              <a:rPr lang="en-GB" dirty="0">
                <a:effectLst/>
                <a:ea typeface="Calibri" panose="020F0502020204030204" pitchFamily="34" charset="0"/>
              </a:rPr>
              <a:t>’ </a:t>
            </a:r>
            <a:r>
              <a:rPr lang="en-US" dirty="0">
                <a:effectLst/>
                <a:ea typeface="Calibri" panose="020F0502020204030204" pitchFamily="34" charset="0"/>
              </a:rPr>
              <a:t>(Croat. </a:t>
            </a:r>
            <a:r>
              <a:rPr lang="en-US" i="1" dirty="0" err="1">
                <a:effectLst/>
                <a:ea typeface="Calibri" panose="020F0502020204030204" pitchFamily="34" charset="0"/>
              </a:rPr>
              <a:t>klȅn</a:t>
            </a:r>
            <a:r>
              <a:rPr lang="en-US" i="1" dirty="0">
                <a:effectLst/>
                <a:ea typeface="Calibri" panose="020F0502020204030204" pitchFamily="34" charset="0"/>
              </a:rPr>
              <a:t>, </a:t>
            </a:r>
            <a:r>
              <a:rPr lang="en-US" dirty="0">
                <a:effectLst/>
                <a:ea typeface="Calibri" panose="020F0502020204030204" pitchFamily="34" charset="0"/>
              </a:rPr>
              <a:t>Montenegrin </a:t>
            </a:r>
            <a:r>
              <a:rPr lang="en-US" i="1" dirty="0" err="1">
                <a:effectLst/>
                <a:ea typeface="Calibri" panose="020F0502020204030204" pitchFamily="34" charset="0"/>
              </a:rPr>
              <a:t>kûn</a:t>
            </a:r>
            <a:r>
              <a:rPr lang="en-US" i="1" dirty="0">
                <a:effectLst/>
                <a:ea typeface="Calibri" panose="020F0502020204030204" pitchFamily="34" charset="0"/>
              </a:rPr>
              <a:t>, </a:t>
            </a:r>
            <a:r>
              <a:rPr lang="en-US" dirty="0" err="1">
                <a:effectLst/>
                <a:ea typeface="Calibri" panose="020F0502020204030204" pitchFamily="34" charset="0"/>
              </a:rPr>
              <a:t>Sln</a:t>
            </a:r>
            <a:r>
              <a:rPr lang="en-US" dirty="0">
                <a:effectLst/>
                <a:ea typeface="Calibri" panose="020F0502020204030204" pitchFamily="34" charset="0"/>
              </a:rPr>
              <a:t>.</a:t>
            </a:r>
            <a:r>
              <a:rPr lang="en-US" i="1" dirty="0">
                <a:effectLst/>
                <a:ea typeface="Calibri" panose="020F0502020204030204" pitchFamily="34" charset="0"/>
              </a:rPr>
              <a:t> </a:t>
            </a:r>
            <a:r>
              <a:rPr lang="en-US" i="1" dirty="0" err="1">
                <a:effectLst/>
                <a:ea typeface="Calibri" panose="020F0502020204030204" pitchFamily="34" charset="0"/>
              </a:rPr>
              <a:t>klȅn</a:t>
            </a:r>
            <a:r>
              <a:rPr lang="en-US" dirty="0">
                <a:effectLst/>
                <a:ea typeface="Calibri" panose="020F0502020204030204" pitchFamily="34" charset="0"/>
              </a:rPr>
              <a:t>, Russ.</a:t>
            </a:r>
            <a:r>
              <a:rPr lang="en-US" i="1" dirty="0">
                <a:effectLst/>
                <a:ea typeface="Calibri" panose="020F0502020204030204" pitchFamily="34" charset="0"/>
              </a:rPr>
              <a:t> </a:t>
            </a:r>
            <a:r>
              <a:rPr lang="en-US" i="1" dirty="0" err="1">
                <a:effectLst/>
                <a:ea typeface="Calibri" panose="020F0502020204030204" pitchFamily="34" charset="0"/>
              </a:rPr>
              <a:t>клён</a:t>
            </a:r>
            <a:r>
              <a:rPr lang="en-US" dirty="0">
                <a:effectLst/>
                <a:ea typeface="Calibri" panose="020F0502020204030204" pitchFamily="34" charset="0"/>
              </a:rPr>
              <a:t>, Po.</a:t>
            </a:r>
            <a:r>
              <a:rPr lang="en-US" i="1" dirty="0">
                <a:effectLst/>
                <a:ea typeface="Calibri" panose="020F0502020204030204" pitchFamily="34" charset="0"/>
              </a:rPr>
              <a:t> </a:t>
            </a:r>
            <a:r>
              <a:rPr lang="en-US" i="1" dirty="0" err="1">
                <a:effectLst/>
                <a:ea typeface="Calibri" panose="020F0502020204030204" pitchFamily="34" charset="0"/>
              </a:rPr>
              <a:t>klon</a:t>
            </a:r>
            <a:r>
              <a:rPr lang="en-US" dirty="0">
                <a:effectLst/>
                <a:ea typeface="Calibri" panose="020F0502020204030204" pitchFamily="34" charset="0"/>
              </a:rPr>
              <a:t>); cognates include</a:t>
            </a:r>
            <a:r>
              <a:rPr lang="en-US" i="1" dirty="0">
                <a:effectLst/>
                <a:ea typeface="Calibri" panose="020F0502020204030204" pitchFamily="34" charset="0"/>
              </a:rPr>
              <a:t> </a:t>
            </a:r>
            <a:r>
              <a:rPr lang="en-US" i="0" dirty="0">
                <a:effectLst/>
                <a:ea typeface="Calibri" panose="020F0502020204030204" pitchFamily="34" charset="0"/>
              </a:rPr>
              <a:t>OE </a:t>
            </a:r>
            <a:r>
              <a:rPr lang="en-US" i="1" dirty="0" err="1">
                <a:effectLst/>
                <a:ea typeface="Calibri" panose="020F0502020204030204" pitchFamily="34" charset="0"/>
              </a:rPr>
              <a:t>hlyn</a:t>
            </a:r>
            <a:r>
              <a:rPr lang="en-US" i="1" dirty="0">
                <a:effectLst/>
                <a:ea typeface="Calibri" panose="020F0502020204030204" pitchFamily="34" charset="0"/>
              </a:rPr>
              <a:t> ‘</a:t>
            </a:r>
            <a:r>
              <a:rPr lang="en-US" dirty="0">
                <a:effectLst/>
                <a:ea typeface="Calibri" panose="020F0502020204030204" pitchFamily="34" charset="0"/>
              </a:rPr>
              <a:t>maple’, ON </a:t>
            </a:r>
            <a:r>
              <a:rPr lang="en-US" i="1" dirty="0" err="1">
                <a:effectLst/>
                <a:ea typeface="Calibri" panose="020F0502020204030204" pitchFamily="34" charset="0"/>
              </a:rPr>
              <a:t>hlynr</a:t>
            </a:r>
            <a:r>
              <a:rPr lang="en-US" dirty="0">
                <a:effectLst/>
                <a:ea typeface="Calibri" panose="020F0502020204030204" pitchFamily="34" charset="0"/>
              </a:rPr>
              <a:t>, Sw. </a:t>
            </a:r>
            <a:r>
              <a:rPr lang="en-US" i="1" dirty="0" err="1">
                <a:effectLst/>
                <a:ea typeface="Calibri" panose="020F0502020204030204" pitchFamily="34" charset="0"/>
              </a:rPr>
              <a:t>lönn</a:t>
            </a:r>
            <a:r>
              <a:rPr lang="en-US" dirty="0">
                <a:effectLst/>
                <a:ea typeface="Calibri" panose="020F0502020204030204" pitchFamily="34" charset="0"/>
              </a:rPr>
              <a:t> &lt; </a:t>
            </a:r>
            <a:r>
              <a:rPr lang="en-US" dirty="0" err="1">
                <a:effectLst/>
                <a:ea typeface="Calibri" panose="020F0502020204030204" pitchFamily="34" charset="0"/>
              </a:rPr>
              <a:t>PGerm</a:t>
            </a:r>
            <a:r>
              <a:rPr lang="en-US" dirty="0">
                <a:effectLst/>
                <a:ea typeface="Calibri" panose="020F0502020204030204" pitchFamily="34" charset="0"/>
              </a:rPr>
              <a:t>. *</a:t>
            </a:r>
            <a:r>
              <a:rPr lang="en-US" dirty="0" err="1">
                <a:effectLst/>
                <a:ea typeface="Calibri" panose="020F0502020204030204" pitchFamily="34" charset="0"/>
              </a:rPr>
              <a:t>hluni</a:t>
            </a:r>
            <a:r>
              <a:rPr lang="en-US" dirty="0">
                <a:effectLst/>
                <a:ea typeface="Calibri" panose="020F0502020204030204" pitchFamily="34" charset="0"/>
              </a:rPr>
              <a:t>- (EDPG 232) and Lith. </a:t>
            </a:r>
            <a:r>
              <a:rPr lang="en-US" i="1" dirty="0" err="1">
                <a:effectLst/>
                <a:ea typeface="Calibri" panose="020F0502020204030204" pitchFamily="34" charset="0"/>
              </a:rPr>
              <a:t>kle</a:t>
            </a:r>
            <a:r>
              <a:rPr lang="en-US" dirty="0" err="1">
                <a:effectLst/>
                <a:ea typeface="Calibri" panose="020F0502020204030204" pitchFamily="34" charset="0"/>
              </a:rPr>
              <a:t>͂</a:t>
            </a:r>
            <a:r>
              <a:rPr lang="en-US" i="1" dirty="0" err="1">
                <a:effectLst/>
                <a:ea typeface="Calibri" panose="020F0502020204030204" pitchFamily="34" charset="0"/>
              </a:rPr>
              <a:t>vas</a:t>
            </a:r>
            <a:r>
              <a:rPr lang="en-US" dirty="0">
                <a:effectLst/>
                <a:ea typeface="Calibri" panose="020F0502020204030204" pitchFamily="34" charset="0"/>
              </a:rPr>
              <a:t> ‘maple tree’, </a:t>
            </a:r>
            <a:r>
              <a:rPr lang="en-US" dirty="0" err="1">
                <a:effectLst/>
                <a:ea typeface="Calibri" panose="020F0502020204030204" pitchFamily="34" charset="0"/>
              </a:rPr>
              <a:t>Latv</a:t>
            </a:r>
            <a:r>
              <a:rPr lang="en-US" i="1" dirty="0">
                <a:effectLst/>
                <a:ea typeface="Calibri" panose="020F0502020204030204" pitchFamily="34" charset="0"/>
              </a:rPr>
              <a:t>. </a:t>
            </a:r>
            <a:r>
              <a:rPr lang="en-US" i="1" dirty="0" err="1">
                <a:effectLst/>
                <a:ea typeface="Calibri" panose="020F0502020204030204" pitchFamily="34" charset="0"/>
              </a:rPr>
              <a:t>kļavs</a:t>
            </a:r>
            <a:r>
              <a:rPr lang="en-US" i="1" dirty="0">
                <a:effectLst/>
                <a:ea typeface="Calibri" panose="020F0502020204030204" pitchFamily="34" charset="0"/>
              </a:rPr>
              <a:t> &lt; *</a:t>
            </a:r>
            <a:r>
              <a:rPr lang="en-US" i="1" dirty="0" err="1">
                <a:effectLst/>
                <a:ea typeface="Calibri" panose="020F0502020204030204" pitchFamily="34" charset="0"/>
              </a:rPr>
              <a:t>klewo</a:t>
            </a:r>
            <a:r>
              <a:rPr lang="en-US" i="1" dirty="0">
                <a:effectLst/>
                <a:ea typeface="Calibri" panose="020F0502020204030204" pitchFamily="34" charset="0"/>
              </a:rPr>
              <a:t>-</a:t>
            </a:r>
            <a:r>
              <a:rPr lang="en-US" dirty="0">
                <a:effectLst/>
                <a:ea typeface="Calibri" panose="020F0502020204030204" pitchFamily="34" charset="0"/>
              </a:rPr>
              <a:t>). </a:t>
            </a:r>
            <a:endParaRPr lang="hr-HR" dirty="0">
              <a:effectLst/>
              <a:ea typeface="Calibri" panose="020F0502020204030204" pitchFamily="34" charset="0"/>
            </a:endParaRPr>
          </a:p>
          <a:p>
            <a:r>
              <a:rPr lang="hr-HR" dirty="0">
                <a:effectLst/>
                <a:ea typeface="Calibri" panose="020F0502020204030204" pitchFamily="34" charset="0"/>
              </a:rPr>
              <a:t>Note the similarity of t</a:t>
            </a:r>
            <a:r>
              <a:rPr lang="en-US" dirty="0">
                <a:effectLst/>
                <a:ea typeface="Calibri" panose="020F0502020204030204" pitchFamily="34" charset="0"/>
              </a:rPr>
              <a:t>he word for ‘holly’ in West European languages: OE </a:t>
            </a:r>
            <a:r>
              <a:rPr lang="en-US" i="1" dirty="0" err="1">
                <a:effectLst/>
                <a:ea typeface="Calibri" panose="020F0502020204030204" pitchFamily="34" charset="0"/>
              </a:rPr>
              <a:t>holegn</a:t>
            </a:r>
            <a:r>
              <a:rPr lang="en-US" dirty="0">
                <a:effectLst/>
                <a:ea typeface="Calibri" panose="020F0502020204030204" pitchFamily="34" charset="0"/>
              </a:rPr>
              <a:t> ‘holly, Ilex </a:t>
            </a:r>
            <a:r>
              <a:rPr lang="en-US" dirty="0" err="1">
                <a:effectLst/>
                <a:ea typeface="Calibri" panose="020F0502020204030204" pitchFamily="34" charset="0"/>
              </a:rPr>
              <a:t>aquifolium</a:t>
            </a:r>
            <a:r>
              <a:rPr lang="en-US" dirty="0">
                <a:effectLst/>
                <a:ea typeface="Calibri" panose="020F0502020204030204" pitchFamily="34" charset="0"/>
              </a:rPr>
              <a:t>’ &lt; </a:t>
            </a:r>
            <a:r>
              <a:rPr lang="en-US" dirty="0" err="1">
                <a:effectLst/>
                <a:ea typeface="Calibri" panose="020F0502020204030204" pitchFamily="34" charset="0"/>
              </a:rPr>
              <a:t>PGerm</a:t>
            </a:r>
            <a:r>
              <a:rPr lang="en-US" dirty="0">
                <a:effectLst/>
                <a:ea typeface="Calibri" panose="020F0502020204030204" pitchFamily="34" charset="0"/>
              </a:rPr>
              <a:t>. *</a:t>
            </a:r>
            <a:r>
              <a:rPr lang="en-US" dirty="0" err="1">
                <a:effectLst/>
                <a:ea typeface="Calibri" panose="020F0502020204030204" pitchFamily="34" charset="0"/>
              </a:rPr>
              <a:t>hulena</a:t>
            </a:r>
            <a:r>
              <a:rPr lang="en-US" dirty="0">
                <a:effectLst/>
                <a:ea typeface="Calibri" panose="020F0502020204030204" pitchFamily="34" charset="0"/>
              </a:rPr>
              <a:t>-, OHG </a:t>
            </a:r>
            <a:r>
              <a:rPr lang="en-US" i="1" dirty="0" err="1">
                <a:effectLst/>
                <a:ea typeface="Calibri" panose="020F0502020204030204" pitchFamily="34" charset="0"/>
              </a:rPr>
              <a:t>hulis-boum</a:t>
            </a:r>
            <a:r>
              <a:rPr lang="en-US" dirty="0">
                <a:effectLst/>
                <a:ea typeface="Calibri" panose="020F0502020204030204" pitchFamily="34" charset="0"/>
              </a:rPr>
              <a:t> (Germ. </a:t>
            </a:r>
            <a:r>
              <a:rPr lang="en-US" i="1" dirty="0">
                <a:effectLst/>
                <a:ea typeface="Calibri" panose="020F0502020204030204" pitchFamily="34" charset="0"/>
              </a:rPr>
              <a:t>Hulst</a:t>
            </a:r>
            <a:r>
              <a:rPr lang="en-US" dirty="0">
                <a:effectLst/>
                <a:ea typeface="Calibri" panose="020F0502020204030204" pitchFamily="34" charset="0"/>
              </a:rPr>
              <a:t>) &lt; </a:t>
            </a:r>
            <a:r>
              <a:rPr lang="en-US" dirty="0" err="1">
                <a:effectLst/>
                <a:ea typeface="Calibri" panose="020F0502020204030204" pitchFamily="34" charset="0"/>
              </a:rPr>
              <a:t>PGerm</a:t>
            </a:r>
            <a:r>
              <a:rPr lang="en-US" dirty="0">
                <a:effectLst/>
                <a:ea typeface="Calibri" panose="020F0502020204030204" pitchFamily="34" charset="0"/>
              </a:rPr>
              <a:t>. *</a:t>
            </a:r>
            <a:r>
              <a:rPr lang="en-US" dirty="0" err="1">
                <a:effectLst/>
                <a:ea typeface="Calibri" panose="020F0502020204030204" pitchFamily="34" charset="0"/>
              </a:rPr>
              <a:t>hul</a:t>
            </a:r>
            <a:r>
              <a:rPr lang="en-US" dirty="0">
                <a:effectLst/>
                <a:ea typeface="Calibri" panose="020F0502020204030204" pitchFamily="34" charset="0"/>
              </a:rPr>
              <a:t>-is-, ON </a:t>
            </a:r>
            <a:r>
              <a:rPr lang="en-US" i="1" dirty="0" err="1">
                <a:effectLst/>
                <a:ea typeface="Calibri" panose="020F0502020204030204" pitchFamily="34" charset="0"/>
              </a:rPr>
              <a:t>hulfr</a:t>
            </a:r>
            <a:r>
              <a:rPr lang="en-US" dirty="0">
                <a:effectLst/>
                <a:ea typeface="Calibri" panose="020F0502020204030204" pitchFamily="34" charset="0"/>
              </a:rPr>
              <a:t> &lt; </a:t>
            </a:r>
            <a:r>
              <a:rPr lang="en-US" dirty="0" err="1">
                <a:effectLst/>
                <a:ea typeface="Calibri" panose="020F0502020204030204" pitchFamily="34" charset="0"/>
              </a:rPr>
              <a:t>PGerm</a:t>
            </a:r>
            <a:r>
              <a:rPr lang="en-US" dirty="0">
                <a:effectLst/>
                <a:ea typeface="Calibri" panose="020F0502020204030204" pitchFamily="34" charset="0"/>
              </a:rPr>
              <a:t>. *</a:t>
            </a:r>
            <a:r>
              <a:rPr lang="en-US" dirty="0" err="1">
                <a:effectLst/>
                <a:ea typeface="Calibri" panose="020F0502020204030204" pitchFamily="34" charset="0"/>
              </a:rPr>
              <a:t>hul</a:t>
            </a:r>
            <a:r>
              <a:rPr lang="en-US" dirty="0">
                <a:effectLst/>
                <a:ea typeface="Calibri" panose="020F0502020204030204" pitchFamily="34" charset="0"/>
              </a:rPr>
              <a:t>-f-(?), </a:t>
            </a:r>
            <a:r>
              <a:rPr lang="en-US" dirty="0" err="1">
                <a:effectLst/>
                <a:ea typeface="Calibri" panose="020F0502020204030204" pitchFamily="34" charset="0"/>
              </a:rPr>
              <a:t>OIr</a:t>
            </a:r>
            <a:r>
              <a:rPr lang="en-US" dirty="0">
                <a:effectLst/>
                <a:ea typeface="Calibri" panose="020F0502020204030204" pitchFamily="34" charset="0"/>
              </a:rPr>
              <a:t>. </a:t>
            </a:r>
            <a:r>
              <a:rPr lang="en-US" i="1" dirty="0" err="1">
                <a:effectLst/>
                <a:ea typeface="Calibri" panose="020F0502020204030204" pitchFamily="34" charset="0"/>
              </a:rPr>
              <a:t>cuilenn</a:t>
            </a:r>
            <a:r>
              <a:rPr lang="en-US" dirty="0">
                <a:effectLst/>
                <a:ea typeface="Calibri" panose="020F0502020204030204" pitchFamily="34" charset="0"/>
              </a:rPr>
              <a:t> ‘holly tree’, MW </a:t>
            </a:r>
            <a:r>
              <a:rPr lang="en-US" i="1" dirty="0" err="1">
                <a:effectLst/>
                <a:ea typeface="Calibri" panose="020F0502020204030204" pitchFamily="34" charset="0"/>
              </a:rPr>
              <a:t>celyn</a:t>
            </a:r>
            <a:r>
              <a:rPr lang="en-US" dirty="0">
                <a:effectLst/>
                <a:ea typeface="Calibri" panose="020F0502020204030204" pitchFamily="34" charset="0"/>
              </a:rPr>
              <a:t> &lt; </a:t>
            </a:r>
            <a:r>
              <a:rPr lang="en-US" dirty="0" err="1">
                <a:effectLst/>
                <a:ea typeface="Calibri" panose="020F0502020204030204" pitchFamily="34" charset="0"/>
              </a:rPr>
              <a:t>PCelt</a:t>
            </a:r>
            <a:r>
              <a:rPr lang="en-US" dirty="0">
                <a:effectLst/>
                <a:ea typeface="Calibri" panose="020F0502020204030204" pitchFamily="34" charset="0"/>
              </a:rPr>
              <a:t>. *</a:t>
            </a:r>
            <a:r>
              <a:rPr lang="en-US" dirty="0" err="1">
                <a:effectLst/>
                <a:ea typeface="Calibri" panose="020F0502020204030204" pitchFamily="34" charset="0"/>
              </a:rPr>
              <a:t>kulisno</a:t>
            </a:r>
            <a:r>
              <a:rPr lang="en-US" dirty="0">
                <a:effectLst/>
                <a:ea typeface="Calibri" panose="020F0502020204030204" pitchFamily="34" charset="0"/>
              </a:rPr>
              <a:t>- or *</a:t>
            </a:r>
            <a:r>
              <a:rPr lang="en-US" dirty="0" err="1">
                <a:effectLst/>
                <a:ea typeface="Calibri" panose="020F0502020204030204" pitchFamily="34" charset="0"/>
              </a:rPr>
              <a:t>kolisno</a:t>
            </a:r>
            <a:r>
              <a:rPr lang="en-US" dirty="0">
                <a:effectLst/>
                <a:ea typeface="Calibri" panose="020F0502020204030204" pitchFamily="34" charset="0"/>
              </a:rPr>
              <a:t>- (EDPC 213)</a:t>
            </a:r>
            <a:r>
              <a:rPr lang="hr-HR" dirty="0">
                <a:effectLst/>
                <a:ea typeface="Calibri" panose="020F0502020204030204" pitchFamily="34" charset="0"/>
              </a:rPr>
              <a:t>.</a:t>
            </a:r>
          </a:p>
          <a:p>
            <a:r>
              <a:rPr lang="hr-HR" dirty="0"/>
              <a:t>However, holly and maple are very dissimilar trees.</a:t>
            </a:r>
          </a:p>
          <a:p>
            <a:r>
              <a:rPr lang="hr-HR" u="sng" dirty="0"/>
              <a:t>The irregular alternations *klen-/*klun-/*klew- point to non-IE origin.</a:t>
            </a:r>
            <a:endParaRPr lang="en-US" u="sng" dirty="0"/>
          </a:p>
        </p:txBody>
      </p:sp>
    </p:spTree>
    <p:extLst>
      <p:ext uri="{BB962C8B-B14F-4D97-AF65-F5344CB8AC3E}">
        <p14:creationId xmlns:p14="http://schemas.microsoft.com/office/powerpoint/2010/main" val="18780073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6CC96-9552-4239-8407-4949BB18727E}"/>
              </a:ext>
            </a:extLst>
          </p:cNvPr>
          <p:cNvSpPr>
            <a:spLocks noGrp="1"/>
          </p:cNvSpPr>
          <p:nvPr>
            <p:ph type="title"/>
          </p:nvPr>
        </p:nvSpPr>
        <p:spPr/>
        <p:txBody>
          <a:bodyPr/>
          <a:lstStyle/>
          <a:p>
            <a:r>
              <a:rPr lang="hr-HR" dirty="0">
                <a:solidFill>
                  <a:schemeClr val="tx1"/>
                </a:solidFill>
              </a:rPr>
              <a:t>Alnus</a:t>
            </a:r>
            <a:endParaRPr lang="en-US" dirty="0">
              <a:solidFill>
                <a:schemeClr val="tx1"/>
              </a:solidFill>
            </a:endParaRPr>
          </a:p>
        </p:txBody>
      </p:sp>
      <p:sp>
        <p:nvSpPr>
          <p:cNvPr id="3" name="Content Placeholder 2">
            <a:extLst>
              <a:ext uri="{FF2B5EF4-FFF2-40B4-BE49-F238E27FC236}">
                <a16:creationId xmlns:a16="http://schemas.microsoft.com/office/drawing/2014/main" id="{9C2F622A-0225-46B8-A7F2-2570154E64EA}"/>
              </a:ext>
            </a:extLst>
          </p:cNvPr>
          <p:cNvSpPr>
            <a:spLocks noGrp="1"/>
          </p:cNvSpPr>
          <p:nvPr>
            <p:ph idx="1"/>
          </p:nvPr>
        </p:nvSpPr>
        <p:spPr/>
        <p:txBody>
          <a:bodyPr/>
          <a:lstStyle/>
          <a:p>
            <a:r>
              <a:rPr lang="hr-HR" i="1" dirty="0"/>
              <a:t>Alnus cordata </a:t>
            </a:r>
            <a:r>
              <a:rPr lang="hr-HR" dirty="0"/>
              <a:t>‘Italian alder’; </a:t>
            </a:r>
            <a:r>
              <a:rPr lang="hr-HR" i="1" dirty="0">
                <a:solidFill>
                  <a:srgbClr val="FF0000"/>
                </a:solidFill>
              </a:rPr>
              <a:t>Alnus glutinosa </a:t>
            </a:r>
            <a:r>
              <a:rPr lang="hr-HR" dirty="0"/>
              <a:t>‘common alder’; </a:t>
            </a:r>
            <a:r>
              <a:rPr lang="hr-HR" i="1" dirty="0"/>
              <a:t>Alnus incana </a:t>
            </a:r>
            <a:r>
              <a:rPr lang="hr-HR" dirty="0"/>
              <a:t>‘grey alder’; </a:t>
            </a:r>
            <a:r>
              <a:rPr lang="hr-HR" i="1" dirty="0"/>
              <a:t>Alnus viridis </a:t>
            </a:r>
            <a:r>
              <a:rPr lang="hr-HR" dirty="0"/>
              <a:t>‘green alder’</a:t>
            </a:r>
          </a:p>
          <a:p>
            <a:endParaRPr lang="en-US" i="1" dirty="0"/>
          </a:p>
        </p:txBody>
      </p:sp>
      <p:pic>
        <p:nvPicPr>
          <p:cNvPr id="4" name="Picture 3">
            <a:extLst>
              <a:ext uri="{FF2B5EF4-FFF2-40B4-BE49-F238E27FC236}">
                <a16:creationId xmlns:a16="http://schemas.microsoft.com/office/drawing/2014/main" id="{DA644A70-8236-453F-8275-08DDAA2C3C3B}"/>
              </a:ext>
            </a:extLst>
          </p:cNvPr>
          <p:cNvPicPr/>
          <p:nvPr/>
        </p:nvPicPr>
        <p:blipFill>
          <a:blip r:embed="rId3"/>
          <a:stretch>
            <a:fillRect/>
          </a:stretch>
        </p:blipFill>
        <p:spPr>
          <a:xfrm>
            <a:off x="1159153" y="2743200"/>
            <a:ext cx="3620238" cy="3308808"/>
          </a:xfrm>
          <a:prstGeom prst="rect">
            <a:avLst/>
          </a:prstGeom>
        </p:spPr>
      </p:pic>
      <p:pic>
        <p:nvPicPr>
          <p:cNvPr id="5" name="Picture 4">
            <a:extLst>
              <a:ext uri="{FF2B5EF4-FFF2-40B4-BE49-F238E27FC236}">
                <a16:creationId xmlns:a16="http://schemas.microsoft.com/office/drawing/2014/main" id="{5A076962-9D1C-4C9F-B267-68C9477E1484}"/>
              </a:ext>
            </a:extLst>
          </p:cNvPr>
          <p:cNvPicPr/>
          <p:nvPr/>
        </p:nvPicPr>
        <p:blipFill>
          <a:blip r:embed="rId4"/>
          <a:stretch>
            <a:fillRect/>
          </a:stretch>
        </p:blipFill>
        <p:spPr>
          <a:xfrm>
            <a:off x="4868696" y="2743201"/>
            <a:ext cx="2814149" cy="3456432"/>
          </a:xfrm>
          <a:prstGeom prst="rect">
            <a:avLst/>
          </a:prstGeom>
        </p:spPr>
      </p:pic>
      <p:pic>
        <p:nvPicPr>
          <p:cNvPr id="6" name="Picture 5">
            <a:extLst>
              <a:ext uri="{FF2B5EF4-FFF2-40B4-BE49-F238E27FC236}">
                <a16:creationId xmlns:a16="http://schemas.microsoft.com/office/drawing/2014/main" id="{EDB07056-ABF7-4921-B59F-A517C036D5B7}"/>
              </a:ext>
            </a:extLst>
          </p:cNvPr>
          <p:cNvPicPr/>
          <p:nvPr/>
        </p:nvPicPr>
        <p:blipFill>
          <a:blip r:embed="rId5"/>
          <a:stretch>
            <a:fillRect/>
          </a:stretch>
        </p:blipFill>
        <p:spPr>
          <a:xfrm>
            <a:off x="7772150" y="2663880"/>
            <a:ext cx="3098276" cy="3615074"/>
          </a:xfrm>
          <a:prstGeom prst="rect">
            <a:avLst/>
          </a:prstGeom>
        </p:spPr>
      </p:pic>
    </p:spTree>
    <p:extLst>
      <p:ext uri="{BB962C8B-B14F-4D97-AF65-F5344CB8AC3E}">
        <p14:creationId xmlns:p14="http://schemas.microsoft.com/office/powerpoint/2010/main" val="819073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113E2-9CC9-4A07-BEBB-C4FB2C96E2C4}"/>
              </a:ext>
            </a:extLst>
          </p:cNvPr>
          <p:cNvSpPr>
            <a:spLocks noGrp="1"/>
          </p:cNvSpPr>
          <p:nvPr>
            <p:ph type="title"/>
          </p:nvPr>
        </p:nvSpPr>
        <p:spPr/>
        <p:txBody>
          <a:bodyPr/>
          <a:lstStyle/>
          <a:p>
            <a:r>
              <a:rPr lang="hr-HR" dirty="0">
                <a:solidFill>
                  <a:schemeClr val="tx1"/>
                </a:solidFill>
              </a:rPr>
              <a:t>Alnus in slavic</a:t>
            </a:r>
            <a:endParaRPr lang="en-US" dirty="0">
              <a:solidFill>
                <a:schemeClr val="tx1"/>
              </a:solidFill>
            </a:endParaRPr>
          </a:p>
        </p:txBody>
      </p:sp>
      <p:sp>
        <p:nvSpPr>
          <p:cNvPr id="3" name="Content Placeholder 2">
            <a:extLst>
              <a:ext uri="{FF2B5EF4-FFF2-40B4-BE49-F238E27FC236}">
                <a16:creationId xmlns:a16="http://schemas.microsoft.com/office/drawing/2014/main" id="{B70325DC-A920-46E4-87CB-47DD82A7816A}"/>
              </a:ext>
            </a:extLst>
          </p:cNvPr>
          <p:cNvSpPr>
            <a:spLocks noGrp="1"/>
          </p:cNvSpPr>
          <p:nvPr>
            <p:ph idx="1"/>
          </p:nvPr>
        </p:nvSpPr>
        <p:spPr/>
        <p:txBody>
          <a:bodyPr>
            <a:normAutofit/>
          </a:bodyPr>
          <a:lstStyle/>
          <a:p>
            <a:r>
              <a:rPr lang="hr-HR" dirty="0">
                <a:effectLst/>
                <a:ea typeface="Calibri" panose="020F0502020204030204" pitchFamily="34" charset="0"/>
              </a:rPr>
              <a:t>PSl. </a:t>
            </a:r>
            <a:r>
              <a:rPr lang="en-GB" dirty="0">
                <a:effectLst/>
                <a:ea typeface="Calibri" panose="020F0502020204030204" pitchFamily="34" charset="0"/>
              </a:rPr>
              <a:t>*</a:t>
            </a:r>
            <a:r>
              <a:rPr lang="en-GB" dirty="0" err="1">
                <a:effectLst/>
                <a:ea typeface="Calibri" panose="020F0502020204030204" pitchFamily="34" charset="0"/>
              </a:rPr>
              <a:t>olьxa</a:t>
            </a:r>
            <a:r>
              <a:rPr lang="en-GB" dirty="0">
                <a:effectLst/>
                <a:ea typeface="Calibri" panose="020F0502020204030204" pitchFamily="34" charset="0"/>
              </a:rPr>
              <a:t>, *</a:t>
            </a:r>
            <a:r>
              <a:rPr lang="en-GB" dirty="0" err="1">
                <a:effectLst/>
                <a:ea typeface="Calibri" panose="020F0502020204030204" pitchFamily="34" charset="0"/>
              </a:rPr>
              <a:t>elьša</a:t>
            </a:r>
            <a:r>
              <a:rPr lang="en-GB" dirty="0">
                <a:effectLst/>
                <a:ea typeface="Calibri" panose="020F0502020204030204" pitchFamily="34" charset="0"/>
              </a:rPr>
              <a:t> ‘alder, </a:t>
            </a:r>
            <a:r>
              <a:rPr lang="en-GB" i="1" dirty="0">
                <a:effectLst/>
                <a:ea typeface="Calibri" panose="020F0502020204030204" pitchFamily="34" charset="0"/>
              </a:rPr>
              <a:t>Alnus</a:t>
            </a:r>
            <a:r>
              <a:rPr lang="en-GB" dirty="0">
                <a:effectLst/>
                <a:ea typeface="Calibri" panose="020F0502020204030204" pitchFamily="34" charset="0"/>
              </a:rPr>
              <a:t>’ (Croat. dial. </a:t>
            </a:r>
            <a:r>
              <a:rPr lang="en-GB" i="1" dirty="0" err="1">
                <a:effectLst/>
                <a:ea typeface="Calibri" panose="020F0502020204030204" pitchFamily="34" charset="0"/>
              </a:rPr>
              <a:t>jóha</a:t>
            </a:r>
            <a:r>
              <a:rPr lang="en-GB" dirty="0">
                <a:effectLst/>
                <a:ea typeface="Calibri" panose="020F0502020204030204" pitchFamily="34" charset="0"/>
              </a:rPr>
              <a:t>, </a:t>
            </a:r>
            <a:r>
              <a:rPr lang="en-GB" dirty="0" err="1">
                <a:effectLst/>
                <a:ea typeface="Calibri" panose="020F0502020204030204" pitchFamily="34" charset="0"/>
              </a:rPr>
              <a:t>Sln</a:t>
            </a:r>
            <a:r>
              <a:rPr lang="en-GB" dirty="0">
                <a:effectLst/>
                <a:ea typeface="Calibri" panose="020F0502020204030204" pitchFamily="34" charset="0"/>
              </a:rPr>
              <a:t>. </a:t>
            </a:r>
            <a:r>
              <a:rPr lang="en-GB" i="1" dirty="0" err="1">
                <a:effectLst/>
                <a:ea typeface="Calibri" panose="020F0502020204030204" pitchFamily="34" charset="0"/>
              </a:rPr>
              <a:t>jẹ́lša</a:t>
            </a:r>
            <a:r>
              <a:rPr lang="en-GB" i="1" dirty="0">
                <a:effectLst/>
                <a:ea typeface="Calibri" panose="020F0502020204030204" pitchFamily="34" charset="0"/>
              </a:rPr>
              <a:t>,</a:t>
            </a:r>
            <a:r>
              <a:rPr lang="en-GB" dirty="0">
                <a:effectLst/>
                <a:ea typeface="Calibri" panose="020F0502020204030204" pitchFamily="34" charset="0"/>
              </a:rPr>
              <a:t> Russ. dial. </a:t>
            </a:r>
            <a:r>
              <a:rPr lang="en-GB" i="1" dirty="0" err="1">
                <a:effectLst/>
                <a:ea typeface="Calibri" panose="020F0502020204030204" pitchFamily="34" charset="0"/>
              </a:rPr>
              <a:t>ëlxa</a:t>
            </a:r>
            <a:r>
              <a:rPr lang="en-GB" i="1" dirty="0">
                <a:effectLst/>
                <a:ea typeface="Calibri" panose="020F0502020204030204" pitchFamily="34" charset="0"/>
              </a:rPr>
              <a:t>, </a:t>
            </a:r>
            <a:r>
              <a:rPr lang="en-GB" dirty="0">
                <a:effectLst/>
                <a:ea typeface="Calibri" panose="020F0502020204030204" pitchFamily="34" charset="0"/>
              </a:rPr>
              <a:t>Po. </a:t>
            </a:r>
            <a:r>
              <a:rPr lang="en-GB" i="1" dirty="0" err="1">
                <a:effectLst/>
                <a:ea typeface="Calibri" panose="020F0502020204030204" pitchFamily="34" charset="0"/>
              </a:rPr>
              <a:t>olcha</a:t>
            </a:r>
            <a:r>
              <a:rPr lang="en-GB" i="1" dirty="0">
                <a:effectLst/>
                <a:ea typeface="Calibri" panose="020F0502020204030204" pitchFamily="34" charset="0"/>
              </a:rPr>
              <a:t>, </a:t>
            </a:r>
            <a:r>
              <a:rPr lang="en-GB" i="1" dirty="0" err="1">
                <a:effectLst/>
                <a:ea typeface="Calibri" panose="020F0502020204030204" pitchFamily="34" charset="0"/>
              </a:rPr>
              <a:t>olsza</a:t>
            </a:r>
            <a:r>
              <a:rPr lang="en-GB" dirty="0">
                <a:effectLst/>
                <a:ea typeface="Calibri" panose="020F0502020204030204" pitchFamily="34" charset="0"/>
              </a:rPr>
              <a:t>, </a:t>
            </a:r>
            <a:r>
              <a:rPr lang="en-GB" dirty="0" err="1">
                <a:effectLst/>
                <a:ea typeface="Calibri" panose="020F0502020204030204" pitchFamily="34" charset="0"/>
              </a:rPr>
              <a:t>LLus</a:t>
            </a:r>
            <a:r>
              <a:rPr lang="en-GB" dirty="0">
                <a:effectLst/>
                <a:ea typeface="Calibri" panose="020F0502020204030204" pitchFamily="34" charset="0"/>
              </a:rPr>
              <a:t>. </a:t>
            </a:r>
            <a:r>
              <a:rPr lang="en-GB" i="1" dirty="0" err="1">
                <a:effectLst/>
                <a:ea typeface="Calibri" panose="020F0502020204030204" pitchFamily="34" charset="0"/>
              </a:rPr>
              <a:t>wolša</a:t>
            </a:r>
            <a:r>
              <a:rPr lang="en-GB" dirty="0">
                <a:effectLst/>
                <a:ea typeface="Calibri" panose="020F0502020204030204" pitchFamily="34" charset="0"/>
              </a:rPr>
              <a:t>, </a:t>
            </a:r>
            <a:r>
              <a:rPr lang="en-GB" dirty="0" err="1">
                <a:effectLst/>
                <a:ea typeface="Calibri" panose="020F0502020204030204" pitchFamily="34" charset="0"/>
              </a:rPr>
              <a:t>Cz</a:t>
            </a:r>
            <a:r>
              <a:rPr lang="en-GB" dirty="0">
                <a:effectLst/>
                <a:ea typeface="Calibri" panose="020F0502020204030204" pitchFamily="34" charset="0"/>
              </a:rPr>
              <a:t>. </a:t>
            </a:r>
            <a:r>
              <a:rPr lang="en-GB" i="1" dirty="0" err="1">
                <a:effectLst/>
                <a:ea typeface="Calibri" panose="020F0502020204030204" pitchFamily="34" charset="0"/>
              </a:rPr>
              <a:t>olše</a:t>
            </a:r>
            <a:r>
              <a:rPr lang="en-GB" dirty="0">
                <a:effectLst/>
                <a:ea typeface="Calibri" panose="020F0502020204030204" pitchFamily="34" charset="0"/>
              </a:rPr>
              <a:t>); the Slavic forms point to a prototype *</a:t>
            </a:r>
            <a:r>
              <a:rPr lang="en-GB" dirty="0" err="1">
                <a:effectLst/>
                <a:ea typeface="Calibri" panose="020F0502020204030204" pitchFamily="34" charset="0"/>
              </a:rPr>
              <a:t>ol</a:t>
            </a:r>
            <a:r>
              <a:rPr lang="en-GB" dirty="0">
                <a:effectLst/>
                <a:ea typeface="Calibri" panose="020F0502020204030204" pitchFamily="34" charset="0"/>
              </a:rPr>
              <a:t>-is- (or *al-is-) and *</a:t>
            </a:r>
            <a:r>
              <a:rPr lang="en-GB" dirty="0" err="1">
                <a:effectLst/>
                <a:ea typeface="Calibri" panose="020F0502020204030204" pitchFamily="34" charset="0"/>
              </a:rPr>
              <a:t>el</a:t>
            </a:r>
            <a:r>
              <a:rPr lang="en-GB" dirty="0">
                <a:effectLst/>
                <a:ea typeface="Calibri" panose="020F0502020204030204" pitchFamily="34" charset="0"/>
              </a:rPr>
              <a:t>-is-</a:t>
            </a:r>
            <a:r>
              <a:rPr lang="hr-HR" dirty="0">
                <a:effectLst/>
                <a:ea typeface="Calibri" panose="020F0502020204030204" pitchFamily="34" charset="0"/>
              </a:rPr>
              <a:t>.</a:t>
            </a:r>
            <a:r>
              <a:rPr lang="en-GB" dirty="0">
                <a:effectLst/>
                <a:ea typeface="Calibri" panose="020F0502020204030204" pitchFamily="34" charset="0"/>
              </a:rPr>
              <a:t> </a:t>
            </a:r>
            <a:endParaRPr lang="hr-HR" dirty="0">
              <a:effectLst/>
              <a:ea typeface="Calibri" panose="020F0502020204030204" pitchFamily="34" charset="0"/>
            </a:endParaRPr>
          </a:p>
          <a:p>
            <a:r>
              <a:rPr lang="hr-HR" dirty="0">
                <a:ea typeface="Calibri" panose="020F0502020204030204" pitchFamily="34" charset="0"/>
              </a:rPr>
              <a:t>C</a:t>
            </a:r>
            <a:r>
              <a:rPr lang="en-GB" dirty="0" err="1">
                <a:effectLst/>
                <a:ea typeface="Calibri" panose="020F0502020204030204" pitchFamily="34" charset="0"/>
              </a:rPr>
              <a:t>ognates</a:t>
            </a:r>
            <a:r>
              <a:rPr lang="en-GB" dirty="0">
                <a:effectLst/>
                <a:ea typeface="Calibri" panose="020F0502020204030204" pitchFamily="34" charset="0"/>
              </a:rPr>
              <a:t> include Lith. </a:t>
            </a:r>
            <a:r>
              <a:rPr lang="en-GB" i="1" dirty="0" err="1">
                <a:effectLst/>
                <a:ea typeface="Calibri" panose="020F0502020204030204" pitchFamily="34" charset="0"/>
              </a:rPr>
              <a:t>al͂ksnis</a:t>
            </a:r>
            <a:r>
              <a:rPr lang="en-GB" dirty="0">
                <a:effectLst/>
                <a:ea typeface="Calibri" panose="020F0502020204030204" pitchFamily="34" charset="0"/>
              </a:rPr>
              <a:t> &lt; *</a:t>
            </a:r>
            <a:r>
              <a:rPr lang="en-GB" dirty="0" err="1">
                <a:effectLst/>
                <a:ea typeface="Calibri" panose="020F0502020204030204" pitchFamily="34" charset="0"/>
              </a:rPr>
              <a:t>alsni</a:t>
            </a:r>
            <a:r>
              <a:rPr lang="en-GB" dirty="0">
                <a:effectLst/>
                <a:ea typeface="Calibri" panose="020F0502020204030204" pitchFamily="34" charset="0"/>
              </a:rPr>
              <a:t>-,</a:t>
            </a:r>
            <a:r>
              <a:rPr lang="en-GB" i="1" dirty="0">
                <a:effectLst/>
                <a:ea typeface="Calibri" panose="020F0502020204030204" pitchFamily="34" charset="0"/>
              </a:rPr>
              <a:t> </a:t>
            </a:r>
            <a:r>
              <a:rPr lang="en-GB" dirty="0">
                <a:effectLst/>
                <a:ea typeface="Calibri" panose="020F0502020204030204" pitchFamily="34" charset="0"/>
              </a:rPr>
              <a:t>OHG </a:t>
            </a:r>
            <a:r>
              <a:rPr lang="en-GB" i="1" dirty="0" err="1">
                <a:effectLst/>
                <a:ea typeface="Calibri" panose="020F0502020204030204" pitchFamily="34" charset="0"/>
              </a:rPr>
              <a:t>elira</a:t>
            </a:r>
            <a:r>
              <a:rPr lang="en-GB" dirty="0">
                <a:effectLst/>
                <a:ea typeface="Calibri" panose="020F0502020204030204" pitchFamily="34" charset="0"/>
              </a:rPr>
              <a:t> (Germ. </a:t>
            </a:r>
            <a:r>
              <a:rPr lang="en-GB" i="1" dirty="0">
                <a:effectLst/>
                <a:ea typeface="Calibri" panose="020F0502020204030204" pitchFamily="34" charset="0"/>
              </a:rPr>
              <a:t>Erle</a:t>
            </a:r>
            <a:r>
              <a:rPr lang="en-GB" dirty="0">
                <a:effectLst/>
                <a:ea typeface="Calibri" panose="020F0502020204030204" pitchFamily="34" charset="0"/>
              </a:rPr>
              <a:t>), ON </a:t>
            </a:r>
            <a:r>
              <a:rPr lang="en-GB" i="1" dirty="0" err="1">
                <a:effectLst/>
                <a:ea typeface="Calibri" panose="020F0502020204030204" pitchFamily="34" charset="0"/>
              </a:rPr>
              <a:t>alr</a:t>
            </a:r>
            <a:r>
              <a:rPr lang="en-GB" i="1" dirty="0">
                <a:effectLst/>
                <a:ea typeface="Calibri" panose="020F0502020204030204" pitchFamily="34" charset="0"/>
              </a:rPr>
              <a:t> </a:t>
            </a:r>
            <a:r>
              <a:rPr lang="en-GB" dirty="0">
                <a:effectLst/>
                <a:ea typeface="Calibri" panose="020F0502020204030204" pitchFamily="34" charset="0"/>
              </a:rPr>
              <a:t>&lt; *al-is-, Lat. </a:t>
            </a:r>
            <a:r>
              <a:rPr lang="en-GB" i="1" dirty="0">
                <a:effectLst/>
                <a:ea typeface="Calibri" panose="020F0502020204030204" pitchFamily="34" charset="0"/>
              </a:rPr>
              <a:t>alnus </a:t>
            </a:r>
            <a:r>
              <a:rPr lang="en-GB" dirty="0">
                <a:effectLst/>
                <a:ea typeface="Calibri" panose="020F0502020204030204" pitchFamily="34" charset="0"/>
              </a:rPr>
              <a:t>&lt; *al-</a:t>
            </a:r>
            <a:r>
              <a:rPr lang="en-GB" dirty="0" err="1">
                <a:effectLst/>
                <a:ea typeface="Calibri" panose="020F0502020204030204" pitchFamily="34" charset="0"/>
              </a:rPr>
              <a:t>i</a:t>
            </a:r>
            <a:r>
              <a:rPr lang="en-GB" dirty="0">
                <a:effectLst/>
                <a:ea typeface="Calibri" panose="020F0502020204030204" pitchFamily="34" charset="0"/>
              </a:rPr>
              <a:t>(s)no- (by syncope). A connection with the PIE root *h</a:t>
            </a:r>
            <a:r>
              <a:rPr lang="en-GB" baseline="-25000" dirty="0">
                <a:effectLst/>
                <a:ea typeface="Calibri" panose="020F0502020204030204" pitchFamily="34" charset="0"/>
              </a:rPr>
              <a:t>1</a:t>
            </a:r>
            <a:r>
              <a:rPr lang="en-GB" dirty="0">
                <a:effectLst/>
                <a:ea typeface="Calibri" panose="020F0502020204030204" pitchFamily="34" charset="0"/>
              </a:rPr>
              <a:t>el- ‘reddish’ (OHG </a:t>
            </a:r>
            <a:r>
              <a:rPr lang="en-GB" i="1" dirty="0" err="1">
                <a:effectLst/>
                <a:ea typeface="Calibri" panose="020F0502020204030204" pitchFamily="34" charset="0"/>
              </a:rPr>
              <a:t>ëlo</a:t>
            </a:r>
            <a:r>
              <a:rPr lang="en-GB" i="1" dirty="0">
                <a:effectLst/>
                <a:ea typeface="Calibri" panose="020F0502020204030204" pitchFamily="34" charset="0"/>
              </a:rPr>
              <a:t> </a:t>
            </a:r>
            <a:r>
              <a:rPr lang="en-GB" dirty="0">
                <a:effectLst/>
                <a:ea typeface="Calibri" panose="020F0502020204030204" pitchFamily="34" charset="0"/>
              </a:rPr>
              <a:t>‘yellow, fawn-coloured’, perhaps also in Gr. </a:t>
            </a:r>
            <a:r>
              <a:rPr lang="en-GB" i="1" dirty="0" err="1">
                <a:effectLst/>
                <a:ea typeface="Calibri" panose="020F0502020204030204" pitchFamily="34" charset="0"/>
              </a:rPr>
              <a:t>ἔλ</a:t>
            </a:r>
            <a:r>
              <a:rPr lang="en-GB" i="1" dirty="0">
                <a:effectLst/>
                <a:ea typeface="Calibri" panose="020F0502020204030204" pitchFamily="34" charset="0"/>
              </a:rPr>
              <a:t>αφος</a:t>
            </a:r>
            <a:r>
              <a:rPr lang="en-GB" dirty="0">
                <a:effectLst/>
                <a:ea typeface="Calibri" panose="020F0502020204030204" pitchFamily="34" charset="0"/>
              </a:rPr>
              <a:t> ‘deer’, CSl. </a:t>
            </a:r>
            <a:r>
              <a:rPr lang="en-GB" i="1" dirty="0" err="1">
                <a:effectLst/>
                <a:ea typeface="Calibri" panose="020F0502020204030204" pitchFamily="34" charset="0"/>
              </a:rPr>
              <a:t>jelenь</a:t>
            </a:r>
            <a:r>
              <a:rPr lang="en-GB" i="1" dirty="0">
                <a:effectLst/>
                <a:ea typeface="Calibri" panose="020F0502020204030204" pitchFamily="34" charset="0"/>
              </a:rPr>
              <a:t> </a:t>
            </a:r>
            <a:r>
              <a:rPr lang="en-GB" dirty="0">
                <a:effectLst/>
                <a:ea typeface="Calibri" panose="020F0502020204030204" pitchFamily="34" charset="0"/>
              </a:rPr>
              <a:t>‘deer’)</a:t>
            </a:r>
            <a:r>
              <a:rPr lang="hr-HR" dirty="0">
                <a:effectLst/>
                <a:ea typeface="Calibri" panose="020F0502020204030204" pitchFamily="34" charset="0"/>
              </a:rPr>
              <a:t> has been proposed, but this does not explain </a:t>
            </a:r>
            <a:r>
              <a:rPr lang="hr-HR" i="1" dirty="0">
                <a:effectLst/>
                <a:ea typeface="Calibri" panose="020F0502020204030204" pitchFamily="34" charset="0"/>
              </a:rPr>
              <a:t>a-</a:t>
            </a:r>
            <a:r>
              <a:rPr lang="hr-HR" dirty="0">
                <a:effectLst/>
                <a:ea typeface="Calibri" panose="020F0502020204030204" pitchFamily="34" charset="0"/>
              </a:rPr>
              <a:t> in Lat. </a:t>
            </a:r>
            <a:r>
              <a:rPr lang="hr-HR" i="1" dirty="0">
                <a:effectLst/>
                <a:ea typeface="Calibri" panose="020F0502020204030204" pitchFamily="34" charset="0"/>
              </a:rPr>
              <a:t>alnus</a:t>
            </a:r>
            <a:r>
              <a:rPr lang="hr-HR" dirty="0">
                <a:effectLst/>
                <a:ea typeface="Calibri" panose="020F0502020204030204" pitchFamily="34" charset="0"/>
              </a:rPr>
              <a:t>. </a:t>
            </a:r>
          </a:p>
          <a:p>
            <a:r>
              <a:rPr lang="hr-HR" u="sng" dirty="0">
                <a:effectLst/>
                <a:ea typeface="Calibri" panose="020F0502020204030204" pitchFamily="34" charset="0"/>
              </a:rPr>
              <a:t>The alternation in the suffix *-is-/*-s- does not look Indo-European.</a:t>
            </a:r>
            <a:endParaRPr lang="en-US" u="sng" dirty="0"/>
          </a:p>
        </p:txBody>
      </p:sp>
    </p:spTree>
    <p:extLst>
      <p:ext uri="{BB962C8B-B14F-4D97-AF65-F5344CB8AC3E}">
        <p14:creationId xmlns:p14="http://schemas.microsoft.com/office/powerpoint/2010/main" val="27520573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99A0F-DB0A-4ABF-9EFA-54D174A04D84}"/>
              </a:ext>
            </a:extLst>
          </p:cNvPr>
          <p:cNvSpPr>
            <a:spLocks noGrp="1"/>
          </p:cNvSpPr>
          <p:nvPr>
            <p:ph type="title"/>
          </p:nvPr>
        </p:nvSpPr>
        <p:spPr/>
        <p:txBody>
          <a:bodyPr/>
          <a:lstStyle/>
          <a:p>
            <a:r>
              <a:rPr lang="hr-HR" dirty="0"/>
              <a:t>BETULA</a:t>
            </a:r>
            <a:endParaRPr lang="en-US" dirty="0"/>
          </a:p>
        </p:txBody>
      </p:sp>
      <p:sp>
        <p:nvSpPr>
          <p:cNvPr id="3" name="Content Placeholder 2">
            <a:extLst>
              <a:ext uri="{FF2B5EF4-FFF2-40B4-BE49-F238E27FC236}">
                <a16:creationId xmlns:a16="http://schemas.microsoft.com/office/drawing/2014/main" id="{02EE9ECB-BE17-42A8-BD0F-C388D9F7F962}"/>
              </a:ext>
            </a:extLst>
          </p:cNvPr>
          <p:cNvSpPr>
            <a:spLocks noGrp="1"/>
          </p:cNvSpPr>
          <p:nvPr>
            <p:ph idx="1"/>
          </p:nvPr>
        </p:nvSpPr>
        <p:spPr/>
        <p:txBody>
          <a:bodyPr/>
          <a:lstStyle/>
          <a:p>
            <a:r>
              <a:rPr lang="hr-HR" dirty="0"/>
              <a:t>Several closely related sub-species of </a:t>
            </a:r>
            <a:r>
              <a:rPr lang="hr-HR" i="1" dirty="0"/>
              <a:t>Betula</a:t>
            </a:r>
            <a:r>
              <a:rPr lang="hr-HR" dirty="0"/>
              <a:t> ‘birch’ (</a:t>
            </a:r>
            <a:r>
              <a:rPr lang="hr-HR" i="1" dirty="0">
                <a:solidFill>
                  <a:srgbClr val="FF0000"/>
                </a:solidFill>
              </a:rPr>
              <a:t>Betula pendula</a:t>
            </a:r>
            <a:r>
              <a:rPr lang="hr-HR" i="1" dirty="0"/>
              <a:t>, Betula alba</a:t>
            </a:r>
            <a:r>
              <a:rPr lang="hr-HR" dirty="0"/>
              <a:t>...)</a:t>
            </a:r>
            <a:endParaRPr lang="en-US" dirty="0"/>
          </a:p>
        </p:txBody>
      </p:sp>
      <p:pic>
        <p:nvPicPr>
          <p:cNvPr id="4" name="Picture 3">
            <a:extLst>
              <a:ext uri="{FF2B5EF4-FFF2-40B4-BE49-F238E27FC236}">
                <a16:creationId xmlns:a16="http://schemas.microsoft.com/office/drawing/2014/main" id="{E403664F-0331-43F6-90DE-ACEFFC30EF4B}"/>
              </a:ext>
            </a:extLst>
          </p:cNvPr>
          <p:cNvPicPr/>
          <p:nvPr/>
        </p:nvPicPr>
        <p:blipFill>
          <a:blip r:embed="rId2"/>
          <a:stretch>
            <a:fillRect/>
          </a:stretch>
        </p:blipFill>
        <p:spPr>
          <a:xfrm>
            <a:off x="1271506" y="2504718"/>
            <a:ext cx="3642402" cy="3694914"/>
          </a:xfrm>
          <a:prstGeom prst="rect">
            <a:avLst/>
          </a:prstGeom>
        </p:spPr>
      </p:pic>
      <p:pic>
        <p:nvPicPr>
          <p:cNvPr id="5" name="Picture 4">
            <a:extLst>
              <a:ext uri="{FF2B5EF4-FFF2-40B4-BE49-F238E27FC236}">
                <a16:creationId xmlns:a16="http://schemas.microsoft.com/office/drawing/2014/main" id="{25AB88E0-D6BA-4757-88A8-8F1509BCED19}"/>
              </a:ext>
            </a:extLst>
          </p:cNvPr>
          <p:cNvPicPr/>
          <p:nvPr/>
        </p:nvPicPr>
        <p:blipFill>
          <a:blip r:embed="rId3"/>
          <a:stretch>
            <a:fillRect/>
          </a:stretch>
        </p:blipFill>
        <p:spPr>
          <a:xfrm>
            <a:off x="4913909" y="2504719"/>
            <a:ext cx="2926078" cy="3667482"/>
          </a:xfrm>
          <a:prstGeom prst="rect">
            <a:avLst/>
          </a:prstGeom>
        </p:spPr>
      </p:pic>
      <p:pic>
        <p:nvPicPr>
          <p:cNvPr id="7" name="Picture 6" descr="A picture containing text, tree, outdoor, plant&#10;&#10;Description automatically generated">
            <a:extLst>
              <a:ext uri="{FF2B5EF4-FFF2-40B4-BE49-F238E27FC236}">
                <a16:creationId xmlns:a16="http://schemas.microsoft.com/office/drawing/2014/main" id="{AB737846-323F-4011-BAAE-25FFB67E4286}"/>
              </a:ext>
            </a:extLst>
          </p:cNvPr>
          <p:cNvPicPr>
            <a:picLocks noChangeAspect="1"/>
          </p:cNvPicPr>
          <p:nvPr/>
        </p:nvPicPr>
        <p:blipFill>
          <a:blip r:embed="rId4"/>
          <a:stretch>
            <a:fillRect/>
          </a:stretch>
        </p:blipFill>
        <p:spPr>
          <a:xfrm>
            <a:off x="7839987" y="2504718"/>
            <a:ext cx="3080507" cy="3694914"/>
          </a:xfrm>
          <a:prstGeom prst="rect">
            <a:avLst/>
          </a:prstGeom>
        </p:spPr>
      </p:pic>
    </p:spTree>
    <p:extLst>
      <p:ext uri="{BB962C8B-B14F-4D97-AF65-F5344CB8AC3E}">
        <p14:creationId xmlns:p14="http://schemas.microsoft.com/office/powerpoint/2010/main" val="36520418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DC3BE-E179-44FB-8C12-71E5E1657F85}"/>
              </a:ext>
            </a:extLst>
          </p:cNvPr>
          <p:cNvSpPr>
            <a:spLocks noGrp="1"/>
          </p:cNvSpPr>
          <p:nvPr>
            <p:ph type="title"/>
          </p:nvPr>
        </p:nvSpPr>
        <p:spPr/>
        <p:txBody>
          <a:bodyPr/>
          <a:lstStyle/>
          <a:p>
            <a:r>
              <a:rPr lang="hr-HR" dirty="0"/>
              <a:t>Betula/Birch in Slavic</a:t>
            </a:r>
            <a:endParaRPr lang="en-US" dirty="0"/>
          </a:p>
        </p:txBody>
      </p:sp>
      <p:sp>
        <p:nvSpPr>
          <p:cNvPr id="3" name="Content Placeholder 2">
            <a:extLst>
              <a:ext uri="{FF2B5EF4-FFF2-40B4-BE49-F238E27FC236}">
                <a16:creationId xmlns:a16="http://schemas.microsoft.com/office/drawing/2014/main" id="{F529BEA0-F1BC-479D-916A-367CFD959886}"/>
              </a:ext>
            </a:extLst>
          </p:cNvPr>
          <p:cNvSpPr>
            <a:spLocks noGrp="1"/>
          </p:cNvSpPr>
          <p:nvPr>
            <p:ph idx="1"/>
          </p:nvPr>
        </p:nvSpPr>
        <p:spPr/>
        <p:txBody>
          <a:bodyPr>
            <a:normAutofit/>
          </a:bodyPr>
          <a:lstStyle/>
          <a:p>
            <a:r>
              <a:rPr lang="hr-HR" dirty="0">
                <a:effectLst/>
                <a:ea typeface="Calibri" panose="020F0502020204030204" pitchFamily="34" charset="0"/>
              </a:rPr>
              <a:t>PSl. </a:t>
            </a:r>
            <a:r>
              <a:rPr lang="en-GB" dirty="0">
                <a:effectLst/>
                <a:ea typeface="Calibri" panose="020F0502020204030204" pitchFamily="34" charset="0"/>
              </a:rPr>
              <a:t>*</a:t>
            </a:r>
            <a:r>
              <a:rPr lang="en-GB" dirty="0" err="1">
                <a:effectLst/>
                <a:ea typeface="Calibri" panose="020F0502020204030204" pitchFamily="34" charset="0"/>
              </a:rPr>
              <a:t>bérza</a:t>
            </a:r>
            <a:r>
              <a:rPr lang="en-GB" dirty="0">
                <a:effectLst/>
                <a:ea typeface="Calibri" panose="020F0502020204030204" pitchFamily="34" charset="0"/>
              </a:rPr>
              <a:t> ‘birch, </a:t>
            </a:r>
            <a:r>
              <a:rPr lang="en-GB" i="1" dirty="0">
                <a:effectLst/>
                <a:ea typeface="Calibri" panose="020F0502020204030204" pitchFamily="34" charset="0"/>
              </a:rPr>
              <a:t>Betula</a:t>
            </a:r>
            <a:r>
              <a:rPr lang="hr-HR" i="1" dirty="0">
                <a:effectLst/>
                <a:ea typeface="Calibri" panose="020F0502020204030204" pitchFamily="34" charset="0"/>
              </a:rPr>
              <a:t>’</a:t>
            </a:r>
            <a:r>
              <a:rPr lang="en-GB" dirty="0">
                <a:effectLst/>
                <a:ea typeface="Calibri" panose="020F0502020204030204" pitchFamily="34" charset="0"/>
              </a:rPr>
              <a:t> </a:t>
            </a:r>
            <a:r>
              <a:rPr lang="en-US" dirty="0">
                <a:effectLst/>
                <a:ea typeface="Calibri" panose="020F0502020204030204" pitchFamily="34" charset="0"/>
              </a:rPr>
              <a:t>〈</a:t>
            </a:r>
            <a:r>
              <a:rPr lang="en-US" dirty="0" err="1">
                <a:effectLst/>
                <a:ea typeface="Calibri" panose="020F0502020204030204" pitchFamily="34" charset="0"/>
              </a:rPr>
              <a:t>a.p.</a:t>
            </a:r>
            <a:r>
              <a:rPr lang="en-US" i="1" dirty="0" err="1">
                <a:effectLst/>
                <a:ea typeface="Calibri" panose="020F0502020204030204" pitchFamily="34" charset="0"/>
              </a:rPr>
              <a:t>a</a:t>
            </a:r>
            <a:r>
              <a:rPr lang="en-US" dirty="0">
                <a:effectLst/>
                <a:ea typeface="Calibri" panose="020F0502020204030204" pitchFamily="34" charset="0"/>
              </a:rPr>
              <a:t> 〉 (</a:t>
            </a:r>
            <a:r>
              <a:rPr lang="en-US" dirty="0" err="1">
                <a:effectLst/>
                <a:ea typeface="Calibri" panose="020F0502020204030204" pitchFamily="34" charset="0"/>
              </a:rPr>
              <a:t>Sln</a:t>
            </a:r>
            <a:r>
              <a:rPr lang="en-US" dirty="0">
                <a:effectLst/>
                <a:ea typeface="Calibri" panose="020F0502020204030204" pitchFamily="34" charset="0"/>
              </a:rPr>
              <a:t>.</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brẹ́za</a:t>
            </a:r>
            <a:r>
              <a:rPr lang="en-US" dirty="0">
                <a:effectLst/>
                <a:ea typeface="Calibri" panose="020F0502020204030204" pitchFamily="34" charset="0"/>
              </a:rPr>
              <a:t>, Russ.</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berëza</a:t>
            </a:r>
            <a:r>
              <a:rPr lang="en-US" dirty="0">
                <a:effectLst/>
                <a:ea typeface="Calibri" panose="020F0502020204030204" pitchFamily="34" charset="0"/>
              </a:rPr>
              <a:t>, Po.</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brzoza</a:t>
            </a:r>
            <a:r>
              <a:rPr lang="en-US" dirty="0">
                <a:effectLst/>
                <a:ea typeface="Calibri" panose="020F0502020204030204" pitchFamily="34" charset="0"/>
              </a:rPr>
              <a:t>) &lt; </a:t>
            </a:r>
            <a:r>
              <a:rPr lang="en-US" dirty="0" err="1">
                <a:effectLst/>
                <a:ea typeface="Calibri" panose="020F0502020204030204" pitchFamily="34" charset="0"/>
              </a:rPr>
              <a:t>ie</a:t>
            </a:r>
            <a:r>
              <a:rPr lang="en-US" dirty="0">
                <a:effectLst/>
                <a:ea typeface="Calibri" panose="020F0502020204030204" pitchFamily="34" charset="0"/>
              </a:rPr>
              <a:t>.</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b</a:t>
            </a:r>
            <a:r>
              <a:rPr lang="en-US" i="1" baseline="30000" dirty="0" err="1">
                <a:effectLst/>
                <a:ea typeface="Calibri" panose="020F0502020204030204" pitchFamily="34" charset="0"/>
                <a:cs typeface="00 ZRCola" panose="02020600050405020304" pitchFamily="18" charset="0"/>
              </a:rPr>
              <a:t>h</a:t>
            </a:r>
            <a:r>
              <a:rPr lang="en-US" i="1" dirty="0" err="1">
                <a:effectLst/>
                <a:ea typeface="Calibri" panose="020F0502020204030204" pitchFamily="34" charset="0"/>
                <a:cs typeface="00 ZRCola" panose="02020600050405020304" pitchFamily="18" charset="0"/>
              </a:rPr>
              <a:t>erHg</a:t>
            </a:r>
            <a:r>
              <a:rPr lang="en-US" i="1" dirty="0">
                <a:effectLst/>
                <a:ea typeface="Calibri" panose="020F0502020204030204" pitchFamily="34" charset="0"/>
                <a:cs typeface="00 ZRCola" panose="02020600050405020304" pitchFamily="18" charset="0"/>
              </a:rPr>
              <a:t>'-</a:t>
            </a:r>
            <a:r>
              <a:rPr lang="en-US" dirty="0">
                <a:effectLst/>
                <a:ea typeface="Calibri" panose="020F0502020204030204" pitchFamily="34" charset="0"/>
              </a:rPr>
              <a:t> ‘birch’ (Lith.</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béržas</a:t>
            </a:r>
            <a:r>
              <a:rPr lang="en-US" dirty="0">
                <a:effectLst/>
                <a:ea typeface="Calibri" panose="020F0502020204030204" pitchFamily="34" charset="0"/>
              </a:rPr>
              <a:t>, OHG</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birihha</a:t>
            </a:r>
            <a:r>
              <a:rPr lang="en-US" dirty="0">
                <a:effectLst/>
                <a:ea typeface="Calibri" panose="020F0502020204030204" pitchFamily="34" charset="0"/>
              </a:rPr>
              <a:t>, </a:t>
            </a:r>
            <a:r>
              <a:rPr lang="en-US" dirty="0" err="1">
                <a:effectLst/>
                <a:ea typeface="Calibri" panose="020F0502020204030204" pitchFamily="34" charset="0"/>
              </a:rPr>
              <a:t>Skrt</a:t>
            </a:r>
            <a:r>
              <a:rPr lang="en-US" dirty="0">
                <a:effectLst/>
                <a:ea typeface="Calibri" panose="020F0502020204030204" pitchFamily="34" charset="0"/>
              </a:rPr>
              <a:t>.</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bhūrjá</a:t>
            </a:r>
            <a:r>
              <a:rPr lang="en-US" i="1" dirty="0">
                <a:effectLst/>
                <a:ea typeface="Calibri" panose="020F0502020204030204" pitchFamily="34" charset="0"/>
                <a:cs typeface="00 ZRCola" panose="02020600050405020304" pitchFamily="18" charset="0"/>
              </a:rPr>
              <a:t>-</a:t>
            </a:r>
            <a:r>
              <a:rPr lang="en-US" dirty="0">
                <a:effectLst/>
                <a:ea typeface="Calibri" panose="020F0502020204030204" pitchFamily="34" charset="0"/>
              </a:rPr>
              <a:t> ‘a kind of birch’). PIE probably had a root-noun, N</a:t>
            </a:r>
            <a:r>
              <a:rPr lang="hr-HR" dirty="0">
                <a:effectLst/>
                <a:ea typeface="Calibri" panose="020F0502020204030204" pitchFamily="34" charset="0"/>
              </a:rPr>
              <a:t>om.</a:t>
            </a:r>
            <a:r>
              <a:rPr lang="en-US" dirty="0">
                <a:effectLst/>
                <a:ea typeface="Calibri" panose="020F0502020204030204" pitchFamily="34" charset="0"/>
              </a:rPr>
              <a:t> sg. </a:t>
            </a:r>
            <a:r>
              <a:rPr lang="en-US" i="0" dirty="0">
                <a:effectLst/>
                <a:ea typeface="Calibri" panose="020F0502020204030204" pitchFamily="34" charset="0"/>
                <a:cs typeface="00 ZRCola" panose="02020600050405020304" pitchFamily="18" charset="0"/>
              </a:rPr>
              <a:t>*</a:t>
            </a:r>
            <a:r>
              <a:rPr lang="en-US" i="0" dirty="0" err="1">
                <a:effectLst/>
                <a:ea typeface="Calibri" panose="020F0502020204030204" pitchFamily="34" charset="0"/>
                <a:cs typeface="00 ZRCola" panose="02020600050405020304" pitchFamily="18" charset="0"/>
              </a:rPr>
              <a:t>b</a:t>
            </a:r>
            <a:r>
              <a:rPr lang="en-US" i="0" baseline="30000" dirty="0" err="1">
                <a:effectLst/>
                <a:ea typeface="Calibri" panose="020F0502020204030204" pitchFamily="34" charset="0"/>
                <a:cs typeface="00 ZRCola" panose="02020600050405020304" pitchFamily="18" charset="0"/>
              </a:rPr>
              <a:t>h</a:t>
            </a:r>
            <a:r>
              <a:rPr lang="en-US" i="0" dirty="0" err="1">
                <a:effectLst/>
                <a:ea typeface="Calibri" panose="020F0502020204030204" pitchFamily="34" charset="0"/>
                <a:cs typeface="00 ZRCola" panose="02020600050405020304" pitchFamily="18" charset="0"/>
              </a:rPr>
              <a:t>erHg's</a:t>
            </a:r>
            <a:r>
              <a:rPr lang="en-US" dirty="0">
                <a:effectLst/>
                <a:ea typeface="Calibri" panose="020F0502020204030204" pitchFamily="34" charset="0"/>
              </a:rPr>
              <a:t>, Gen. sg. </a:t>
            </a:r>
            <a:r>
              <a:rPr lang="en-US" i="0" dirty="0">
                <a:effectLst/>
                <a:ea typeface="Calibri" panose="020F0502020204030204" pitchFamily="34" charset="0"/>
              </a:rPr>
              <a:t>*</a:t>
            </a:r>
            <a:r>
              <a:rPr lang="en-US" i="0" dirty="0" err="1">
                <a:effectLst/>
                <a:ea typeface="Calibri" panose="020F0502020204030204" pitchFamily="34" charset="0"/>
              </a:rPr>
              <a:t>b</a:t>
            </a:r>
            <a:r>
              <a:rPr lang="en-US" i="0" baseline="30000" dirty="0" err="1">
                <a:effectLst/>
                <a:ea typeface="Calibri" panose="020F0502020204030204" pitchFamily="34" charset="0"/>
              </a:rPr>
              <a:t>h</a:t>
            </a:r>
            <a:r>
              <a:rPr lang="en-US" i="0" dirty="0" err="1">
                <a:effectLst/>
                <a:ea typeface="Calibri" panose="020F0502020204030204" pitchFamily="34" charset="0"/>
              </a:rPr>
              <a:t>rHg'os</a:t>
            </a:r>
            <a:r>
              <a:rPr lang="en-US" dirty="0">
                <a:effectLst/>
                <a:ea typeface="Calibri" panose="020F0502020204030204" pitchFamily="34" charset="0"/>
              </a:rPr>
              <a:t>. </a:t>
            </a:r>
            <a:endParaRPr lang="hr-HR" dirty="0">
              <a:effectLst/>
              <a:ea typeface="Calibri" panose="020F0502020204030204" pitchFamily="34" charset="0"/>
            </a:endParaRPr>
          </a:p>
          <a:p>
            <a:r>
              <a:rPr lang="en-US" dirty="0">
                <a:effectLst/>
                <a:ea typeface="Calibri" panose="020F0502020204030204" pitchFamily="34" charset="0"/>
              </a:rPr>
              <a:t>The PIE root is the same as in </a:t>
            </a:r>
            <a:r>
              <a:rPr lang="en-GB" dirty="0">
                <a:effectLst/>
                <a:ea typeface="Calibri" panose="020F0502020204030204" pitchFamily="34" charset="0"/>
              </a:rPr>
              <a:t>*</a:t>
            </a:r>
            <a:r>
              <a:rPr lang="en-GB" dirty="0" err="1">
                <a:effectLst/>
                <a:ea typeface="Calibri" panose="020F0502020204030204" pitchFamily="34" charset="0"/>
              </a:rPr>
              <a:t>bêrstъ</a:t>
            </a:r>
            <a:r>
              <a:rPr lang="en-GB" dirty="0">
                <a:effectLst/>
                <a:ea typeface="Calibri" panose="020F0502020204030204" pitchFamily="34" charset="0"/>
              </a:rPr>
              <a:t> ‘elm, </a:t>
            </a:r>
            <a:r>
              <a:rPr lang="en-GB" i="1" dirty="0" err="1">
                <a:effectLst/>
                <a:ea typeface="Calibri" panose="020F0502020204030204" pitchFamily="34" charset="0"/>
              </a:rPr>
              <a:t>Ulmus</a:t>
            </a:r>
            <a:r>
              <a:rPr lang="en-GB" dirty="0">
                <a:effectLst/>
                <a:ea typeface="Calibri" panose="020F0502020204030204" pitchFamily="34" charset="0"/>
              </a:rPr>
              <a:t>’.</a:t>
            </a:r>
            <a:endParaRPr lang="en-US" dirty="0"/>
          </a:p>
        </p:txBody>
      </p:sp>
    </p:spTree>
    <p:extLst>
      <p:ext uri="{BB962C8B-B14F-4D97-AF65-F5344CB8AC3E}">
        <p14:creationId xmlns:p14="http://schemas.microsoft.com/office/powerpoint/2010/main" val="2660851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37654-1438-4259-A1F1-21B50FDFBE43}"/>
              </a:ext>
            </a:extLst>
          </p:cNvPr>
          <p:cNvSpPr>
            <a:spLocks noGrp="1"/>
          </p:cNvSpPr>
          <p:nvPr>
            <p:ph type="title"/>
          </p:nvPr>
        </p:nvSpPr>
        <p:spPr/>
        <p:txBody>
          <a:bodyPr/>
          <a:lstStyle/>
          <a:p>
            <a:r>
              <a:rPr lang="hr-HR" dirty="0">
                <a:solidFill>
                  <a:schemeClr val="tx1"/>
                </a:solidFill>
              </a:rPr>
              <a:t>carpinus</a:t>
            </a:r>
            <a:endParaRPr lang="en-US" dirty="0">
              <a:solidFill>
                <a:schemeClr val="tx1"/>
              </a:solidFill>
            </a:endParaRPr>
          </a:p>
        </p:txBody>
      </p:sp>
      <p:sp>
        <p:nvSpPr>
          <p:cNvPr id="3" name="Content Placeholder 2">
            <a:extLst>
              <a:ext uri="{FF2B5EF4-FFF2-40B4-BE49-F238E27FC236}">
                <a16:creationId xmlns:a16="http://schemas.microsoft.com/office/drawing/2014/main" id="{0CA4C276-F5F3-434A-97BC-0DCBB14ECD2A}"/>
              </a:ext>
            </a:extLst>
          </p:cNvPr>
          <p:cNvSpPr>
            <a:spLocks noGrp="1"/>
          </p:cNvSpPr>
          <p:nvPr>
            <p:ph idx="1"/>
          </p:nvPr>
        </p:nvSpPr>
        <p:spPr/>
        <p:txBody>
          <a:bodyPr/>
          <a:lstStyle/>
          <a:p>
            <a:r>
              <a:rPr lang="hr-HR" i="1" dirty="0">
                <a:solidFill>
                  <a:srgbClr val="FF0000"/>
                </a:solidFill>
              </a:rPr>
              <a:t>Carpinus betulus </a:t>
            </a:r>
            <a:r>
              <a:rPr lang="hr-HR" dirty="0"/>
              <a:t>‘common hornbeam’; </a:t>
            </a:r>
            <a:r>
              <a:rPr lang="hr-HR" i="1" dirty="0"/>
              <a:t>Carpinus orientalis </a:t>
            </a:r>
            <a:r>
              <a:rPr lang="hr-HR" dirty="0"/>
              <a:t>‘oriental hornbeam’</a:t>
            </a:r>
            <a:endParaRPr lang="en-US" i="1" dirty="0"/>
          </a:p>
        </p:txBody>
      </p:sp>
      <p:pic>
        <p:nvPicPr>
          <p:cNvPr id="4" name="Picture 3">
            <a:extLst>
              <a:ext uri="{FF2B5EF4-FFF2-40B4-BE49-F238E27FC236}">
                <a16:creationId xmlns:a16="http://schemas.microsoft.com/office/drawing/2014/main" id="{635B3071-E1F9-4EB1-BE15-572310DDF496}"/>
              </a:ext>
            </a:extLst>
          </p:cNvPr>
          <p:cNvPicPr/>
          <p:nvPr/>
        </p:nvPicPr>
        <p:blipFill>
          <a:blip r:embed="rId3"/>
          <a:stretch>
            <a:fillRect/>
          </a:stretch>
        </p:blipFill>
        <p:spPr>
          <a:xfrm>
            <a:off x="1063752" y="2448256"/>
            <a:ext cx="3436686" cy="3666297"/>
          </a:xfrm>
          <a:prstGeom prst="rect">
            <a:avLst/>
          </a:prstGeom>
        </p:spPr>
      </p:pic>
      <p:pic>
        <p:nvPicPr>
          <p:cNvPr id="5" name="Picture 4">
            <a:extLst>
              <a:ext uri="{FF2B5EF4-FFF2-40B4-BE49-F238E27FC236}">
                <a16:creationId xmlns:a16="http://schemas.microsoft.com/office/drawing/2014/main" id="{8DB66481-A483-44CF-98A7-F348C50A76E6}"/>
              </a:ext>
            </a:extLst>
          </p:cNvPr>
          <p:cNvPicPr/>
          <p:nvPr/>
        </p:nvPicPr>
        <p:blipFill>
          <a:blip r:embed="rId4"/>
          <a:stretch>
            <a:fillRect/>
          </a:stretch>
        </p:blipFill>
        <p:spPr>
          <a:xfrm>
            <a:off x="4500438" y="2448255"/>
            <a:ext cx="2751152" cy="3723945"/>
          </a:xfrm>
          <a:prstGeom prst="rect">
            <a:avLst/>
          </a:prstGeom>
        </p:spPr>
      </p:pic>
      <p:pic>
        <p:nvPicPr>
          <p:cNvPr id="6" name="Picture 5">
            <a:extLst>
              <a:ext uri="{FF2B5EF4-FFF2-40B4-BE49-F238E27FC236}">
                <a16:creationId xmlns:a16="http://schemas.microsoft.com/office/drawing/2014/main" id="{B74D9E60-10DB-427A-BBEE-E5701EAA453C}"/>
              </a:ext>
            </a:extLst>
          </p:cNvPr>
          <p:cNvPicPr/>
          <p:nvPr/>
        </p:nvPicPr>
        <p:blipFill>
          <a:blip r:embed="rId5"/>
          <a:stretch>
            <a:fillRect/>
          </a:stretch>
        </p:blipFill>
        <p:spPr>
          <a:xfrm>
            <a:off x="6877399" y="3308030"/>
            <a:ext cx="3316174" cy="2004393"/>
          </a:xfrm>
          <a:prstGeom prst="rect">
            <a:avLst/>
          </a:prstGeom>
        </p:spPr>
      </p:pic>
    </p:spTree>
    <p:extLst>
      <p:ext uri="{BB962C8B-B14F-4D97-AF65-F5344CB8AC3E}">
        <p14:creationId xmlns:p14="http://schemas.microsoft.com/office/powerpoint/2010/main" val="14203112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93E0E-CD9F-43A8-AE3E-C309B85F29EB}"/>
              </a:ext>
            </a:extLst>
          </p:cNvPr>
          <p:cNvSpPr>
            <a:spLocks noGrp="1"/>
          </p:cNvSpPr>
          <p:nvPr>
            <p:ph type="title"/>
          </p:nvPr>
        </p:nvSpPr>
        <p:spPr/>
        <p:txBody>
          <a:bodyPr/>
          <a:lstStyle/>
          <a:p>
            <a:r>
              <a:rPr lang="hr-HR" dirty="0">
                <a:solidFill>
                  <a:schemeClr val="tx1"/>
                </a:solidFill>
              </a:rPr>
              <a:t>Carpinus betulus/Hornbeam in slavic</a:t>
            </a:r>
            <a:endParaRPr lang="en-US" dirty="0">
              <a:solidFill>
                <a:schemeClr val="tx1"/>
              </a:solidFill>
            </a:endParaRPr>
          </a:p>
        </p:txBody>
      </p:sp>
      <p:sp>
        <p:nvSpPr>
          <p:cNvPr id="3" name="Content Placeholder 2">
            <a:extLst>
              <a:ext uri="{FF2B5EF4-FFF2-40B4-BE49-F238E27FC236}">
                <a16:creationId xmlns:a16="http://schemas.microsoft.com/office/drawing/2014/main" id="{60E86282-3DB5-464C-A891-9B775BF73474}"/>
              </a:ext>
            </a:extLst>
          </p:cNvPr>
          <p:cNvSpPr>
            <a:spLocks noGrp="1"/>
          </p:cNvSpPr>
          <p:nvPr>
            <p:ph idx="1"/>
          </p:nvPr>
        </p:nvSpPr>
        <p:spPr/>
        <p:txBody>
          <a:bodyPr>
            <a:noAutofit/>
          </a:bodyPr>
          <a:lstStyle/>
          <a:p>
            <a:r>
              <a:rPr lang="hr-HR" dirty="0">
                <a:effectLst/>
                <a:ea typeface="Calibri" panose="020F0502020204030204" pitchFamily="34" charset="0"/>
              </a:rPr>
              <a:t>PSl. </a:t>
            </a:r>
            <a:r>
              <a:rPr lang="en-US" dirty="0">
                <a:effectLst/>
                <a:ea typeface="Calibri" panose="020F0502020204030204" pitchFamily="34" charset="0"/>
              </a:rPr>
              <a:t>*</a:t>
            </a:r>
            <a:r>
              <a:rPr lang="en-US" dirty="0" err="1">
                <a:effectLst/>
                <a:ea typeface="Calibri" panose="020F0502020204030204" pitchFamily="34" charset="0"/>
              </a:rPr>
              <a:t>grabrъ</a:t>
            </a:r>
            <a:r>
              <a:rPr lang="en-US" dirty="0">
                <a:effectLst/>
                <a:ea typeface="Calibri" panose="020F0502020204030204" pitchFamily="34" charset="0"/>
              </a:rPr>
              <a:t> ‘</a:t>
            </a:r>
            <a:r>
              <a:rPr lang="en-GB" dirty="0">
                <a:effectLst/>
                <a:ea typeface="Calibri" panose="020F0502020204030204" pitchFamily="34" charset="0"/>
              </a:rPr>
              <a:t>hornbeam, </a:t>
            </a:r>
            <a:r>
              <a:rPr lang="en-GB" i="1" dirty="0">
                <a:effectLst/>
                <a:ea typeface="Calibri" panose="020F0502020204030204" pitchFamily="34" charset="0"/>
              </a:rPr>
              <a:t>Carpinus </a:t>
            </a:r>
            <a:r>
              <a:rPr lang="en-GB" i="1" dirty="0" err="1">
                <a:effectLst/>
                <a:ea typeface="Calibri" panose="020F0502020204030204" pitchFamily="34" charset="0"/>
              </a:rPr>
              <a:t>betulus</a:t>
            </a:r>
            <a:r>
              <a:rPr lang="en-GB" dirty="0">
                <a:effectLst/>
                <a:ea typeface="Calibri" panose="020F0502020204030204" pitchFamily="34" charset="0"/>
              </a:rPr>
              <a:t>’</a:t>
            </a:r>
            <a:r>
              <a:rPr lang="en-US" dirty="0">
                <a:effectLst/>
                <a:ea typeface="Calibri" panose="020F0502020204030204" pitchFamily="34" charset="0"/>
              </a:rPr>
              <a:t> (Croat. </a:t>
            </a:r>
            <a:r>
              <a:rPr lang="en-US" i="1" dirty="0" err="1">
                <a:effectLst/>
                <a:ea typeface="Calibri" panose="020F0502020204030204" pitchFamily="34" charset="0"/>
              </a:rPr>
              <a:t>grȁb</a:t>
            </a:r>
            <a:r>
              <a:rPr lang="en-US" i="1" dirty="0">
                <a:effectLst/>
                <a:ea typeface="Calibri" panose="020F0502020204030204" pitchFamily="34" charset="0"/>
              </a:rPr>
              <a:t>, </a:t>
            </a:r>
            <a:r>
              <a:rPr lang="en-US" dirty="0">
                <a:effectLst/>
                <a:ea typeface="Calibri" panose="020F0502020204030204" pitchFamily="34" charset="0"/>
              </a:rPr>
              <a:t>Bulg.</a:t>
            </a:r>
            <a:r>
              <a:rPr lang="en-US" i="1" dirty="0">
                <a:effectLst/>
                <a:ea typeface="Calibri" panose="020F0502020204030204" pitchFamily="34" charset="0"/>
              </a:rPr>
              <a:t> </a:t>
            </a:r>
            <a:r>
              <a:rPr lang="en-US" i="1" dirty="0" err="1">
                <a:effectLst/>
                <a:ea typeface="Calibri" panose="020F0502020204030204" pitchFamily="34" charset="0"/>
              </a:rPr>
              <a:t>гáбър</a:t>
            </a:r>
            <a:r>
              <a:rPr lang="en-US" dirty="0">
                <a:effectLst/>
                <a:ea typeface="Calibri" panose="020F0502020204030204" pitchFamily="34" charset="0"/>
              </a:rPr>
              <a:t>, Serb.</a:t>
            </a:r>
            <a:r>
              <a:rPr lang="en-US" i="1" dirty="0">
                <a:effectLst/>
                <a:ea typeface="Calibri" panose="020F0502020204030204" pitchFamily="34" charset="0"/>
              </a:rPr>
              <a:t> </a:t>
            </a:r>
            <a:r>
              <a:rPr lang="en-US" i="1" dirty="0" err="1">
                <a:effectLst/>
                <a:ea typeface="Calibri" panose="020F0502020204030204" pitchFamily="34" charset="0"/>
              </a:rPr>
              <a:t>gàbar</a:t>
            </a:r>
            <a:r>
              <a:rPr lang="en-US" i="1" dirty="0">
                <a:effectLst/>
                <a:ea typeface="Calibri" panose="020F0502020204030204" pitchFamily="34" charset="0"/>
              </a:rPr>
              <a:t>, </a:t>
            </a:r>
            <a:r>
              <a:rPr lang="en-US" i="1" dirty="0" err="1">
                <a:effectLst/>
                <a:ea typeface="Calibri" panose="020F0502020204030204" pitchFamily="34" charset="0"/>
              </a:rPr>
              <a:t>gràbar</a:t>
            </a:r>
            <a:r>
              <a:rPr lang="en-US" dirty="0">
                <a:effectLst/>
                <a:ea typeface="Calibri" panose="020F0502020204030204" pitchFamily="34" charset="0"/>
              </a:rPr>
              <a:t>, </a:t>
            </a:r>
            <a:r>
              <a:rPr lang="en-US" dirty="0" err="1">
                <a:effectLst/>
                <a:ea typeface="Calibri" panose="020F0502020204030204" pitchFamily="34" charset="0"/>
              </a:rPr>
              <a:t>Sln</a:t>
            </a:r>
            <a:r>
              <a:rPr lang="en-US" dirty="0">
                <a:effectLst/>
                <a:ea typeface="Calibri" panose="020F0502020204030204" pitchFamily="34" charset="0"/>
              </a:rPr>
              <a:t>.</a:t>
            </a:r>
            <a:r>
              <a:rPr lang="en-US" i="1" dirty="0">
                <a:effectLst/>
                <a:ea typeface="Calibri" panose="020F0502020204030204" pitchFamily="34" charset="0"/>
              </a:rPr>
              <a:t> </a:t>
            </a:r>
            <a:r>
              <a:rPr lang="en-US" i="1" dirty="0" err="1">
                <a:effectLst/>
                <a:ea typeface="Calibri" panose="020F0502020204030204" pitchFamily="34" charset="0"/>
              </a:rPr>
              <a:t>gȃber</a:t>
            </a:r>
            <a:r>
              <a:rPr lang="en-US" i="1" dirty="0">
                <a:effectLst/>
                <a:ea typeface="Calibri" panose="020F0502020204030204" pitchFamily="34" charset="0"/>
              </a:rPr>
              <a:t>, </a:t>
            </a:r>
            <a:r>
              <a:rPr lang="en-US" i="1" dirty="0" err="1">
                <a:effectLst/>
                <a:ea typeface="Calibri" panose="020F0502020204030204" pitchFamily="34" charset="0"/>
              </a:rPr>
              <a:t>grȃber</a:t>
            </a:r>
            <a:r>
              <a:rPr lang="en-US" dirty="0">
                <a:effectLst/>
                <a:ea typeface="Calibri" panose="020F0502020204030204" pitchFamily="34" charset="0"/>
              </a:rPr>
              <a:t>, Russ.</a:t>
            </a:r>
            <a:r>
              <a:rPr lang="en-US" i="1" dirty="0">
                <a:effectLst/>
                <a:ea typeface="Calibri" panose="020F0502020204030204" pitchFamily="34" charset="0"/>
              </a:rPr>
              <a:t> </a:t>
            </a:r>
            <a:r>
              <a:rPr lang="en-US" i="1" dirty="0" err="1">
                <a:effectLst/>
                <a:ea typeface="Calibri" panose="020F0502020204030204" pitchFamily="34" charset="0"/>
              </a:rPr>
              <a:t>граб</a:t>
            </a:r>
            <a:r>
              <a:rPr lang="en-US" dirty="0">
                <a:effectLst/>
                <a:ea typeface="Calibri" panose="020F0502020204030204" pitchFamily="34" charset="0"/>
              </a:rPr>
              <a:t>, Po.</a:t>
            </a:r>
            <a:r>
              <a:rPr lang="en-US" i="1" dirty="0">
                <a:effectLst/>
                <a:ea typeface="Calibri" panose="020F0502020204030204" pitchFamily="34" charset="0"/>
              </a:rPr>
              <a:t> grab</a:t>
            </a:r>
            <a:r>
              <a:rPr lang="en-US" dirty="0">
                <a:effectLst/>
                <a:ea typeface="Calibri" panose="020F0502020204030204" pitchFamily="34" charset="0"/>
              </a:rPr>
              <a:t>, </a:t>
            </a:r>
            <a:r>
              <a:rPr lang="en-US" dirty="0" err="1">
                <a:effectLst/>
                <a:ea typeface="Calibri" panose="020F0502020204030204" pitchFamily="34" charset="0"/>
              </a:rPr>
              <a:t>Cz</a:t>
            </a:r>
            <a:r>
              <a:rPr lang="en-US" dirty="0">
                <a:effectLst/>
                <a:ea typeface="Calibri" panose="020F0502020204030204" pitchFamily="34" charset="0"/>
              </a:rPr>
              <a:t>.</a:t>
            </a:r>
            <a:r>
              <a:rPr lang="en-US" i="1" dirty="0">
                <a:effectLst/>
                <a:ea typeface="Calibri" panose="020F0502020204030204" pitchFamily="34" charset="0"/>
              </a:rPr>
              <a:t> </a:t>
            </a:r>
            <a:r>
              <a:rPr lang="en-US" i="1" dirty="0" err="1">
                <a:effectLst/>
                <a:ea typeface="Calibri" panose="020F0502020204030204" pitchFamily="34" charset="0"/>
              </a:rPr>
              <a:t>habr</a:t>
            </a:r>
            <a:r>
              <a:rPr lang="en-US" i="1" dirty="0">
                <a:effectLst/>
                <a:ea typeface="Calibri" panose="020F0502020204030204" pitchFamily="34" charset="0"/>
              </a:rPr>
              <a:t>, </a:t>
            </a:r>
            <a:r>
              <a:rPr lang="en-US" i="1" dirty="0" err="1">
                <a:effectLst/>
                <a:ea typeface="Calibri" panose="020F0502020204030204" pitchFamily="34" charset="0"/>
              </a:rPr>
              <a:t>hrabr</a:t>
            </a:r>
            <a:r>
              <a:rPr lang="en-US" i="1" dirty="0">
                <a:effectLst/>
                <a:ea typeface="Calibri" panose="020F0502020204030204" pitchFamily="34" charset="0"/>
              </a:rPr>
              <a:t> </a:t>
            </a:r>
            <a:r>
              <a:rPr lang="en-US" dirty="0" err="1">
                <a:effectLst/>
                <a:ea typeface="Calibri" panose="020F0502020204030204" pitchFamily="34" charset="0"/>
              </a:rPr>
              <a:t>Slk</a:t>
            </a:r>
            <a:r>
              <a:rPr lang="en-US" i="1" dirty="0">
                <a:effectLst/>
                <a:ea typeface="Calibri" panose="020F0502020204030204" pitchFamily="34" charset="0"/>
              </a:rPr>
              <a:t>. </a:t>
            </a:r>
            <a:r>
              <a:rPr lang="en-US" i="1" dirty="0" err="1">
                <a:effectLst/>
                <a:ea typeface="Calibri" panose="020F0502020204030204" pitchFamily="34" charset="0"/>
              </a:rPr>
              <a:t>hrab</a:t>
            </a:r>
            <a:r>
              <a:rPr lang="en-US" i="1" dirty="0">
                <a:effectLst/>
                <a:ea typeface="Calibri" panose="020F0502020204030204" pitchFamily="34" charset="0"/>
              </a:rPr>
              <a:t>, </a:t>
            </a:r>
            <a:r>
              <a:rPr lang="en-US" dirty="0" err="1">
                <a:effectLst/>
                <a:ea typeface="Calibri" panose="020F0502020204030204" pitchFamily="34" charset="0"/>
              </a:rPr>
              <a:t>LLus</a:t>
            </a:r>
            <a:r>
              <a:rPr lang="en-US" i="1" dirty="0">
                <a:effectLst/>
                <a:ea typeface="Calibri" panose="020F0502020204030204" pitchFamily="34" charset="0"/>
              </a:rPr>
              <a:t>. grab, </a:t>
            </a:r>
            <a:r>
              <a:rPr lang="en-US" dirty="0" err="1">
                <a:effectLst/>
                <a:ea typeface="Calibri" panose="020F0502020204030204" pitchFamily="34" charset="0"/>
              </a:rPr>
              <a:t>ULus</a:t>
            </a:r>
            <a:r>
              <a:rPr lang="en-US" i="1" dirty="0">
                <a:effectLst/>
                <a:ea typeface="Calibri" panose="020F0502020204030204" pitchFamily="34" charset="0"/>
              </a:rPr>
              <a:t>. </a:t>
            </a:r>
            <a:r>
              <a:rPr lang="en-US" i="1" dirty="0" err="1">
                <a:effectLst/>
                <a:ea typeface="Calibri" panose="020F0502020204030204" pitchFamily="34" charset="0"/>
              </a:rPr>
              <a:t>hrab</a:t>
            </a:r>
            <a:r>
              <a:rPr lang="en-US" dirty="0">
                <a:effectLst/>
                <a:ea typeface="Calibri" panose="020F0502020204030204" pitchFamily="34" charset="0"/>
              </a:rPr>
              <a:t>). </a:t>
            </a:r>
            <a:endParaRPr lang="hr-HR" dirty="0">
              <a:effectLst/>
              <a:ea typeface="Calibri" panose="020F0502020204030204" pitchFamily="34" charset="0"/>
            </a:endParaRPr>
          </a:p>
          <a:p>
            <a:r>
              <a:rPr lang="en-US" dirty="0">
                <a:effectLst/>
                <a:ea typeface="Calibri" panose="020F0502020204030204" pitchFamily="34" charset="0"/>
              </a:rPr>
              <a:t>The connection with Ancient Macedonian </a:t>
            </a:r>
            <a:r>
              <a:rPr lang="en-US" i="1" dirty="0" err="1">
                <a:effectLst/>
                <a:ea typeface="Calibri" panose="020F0502020204030204" pitchFamily="34" charset="0"/>
              </a:rPr>
              <a:t>γρά</a:t>
            </a:r>
            <a:r>
              <a:rPr lang="en-US" i="1" dirty="0">
                <a:effectLst/>
                <a:ea typeface="Calibri" panose="020F0502020204030204" pitchFamily="34" charset="0"/>
              </a:rPr>
              <a:t>βιον </a:t>
            </a:r>
            <a:r>
              <a:rPr lang="en-US" dirty="0">
                <a:effectLst/>
                <a:ea typeface="Calibri" panose="020F0502020204030204" pitchFamily="34" charset="0"/>
              </a:rPr>
              <a:t>‘some tree’ and Umbr. </a:t>
            </a:r>
            <a:r>
              <a:rPr lang="en-US" i="1" dirty="0" err="1">
                <a:effectLst/>
                <a:ea typeface="Calibri" panose="020F0502020204030204" pitchFamily="34" charset="0"/>
              </a:rPr>
              <a:t>Grabovius</a:t>
            </a:r>
            <a:r>
              <a:rPr lang="en-US" dirty="0">
                <a:effectLst/>
                <a:ea typeface="Calibri" panose="020F0502020204030204" pitchFamily="34" charset="0"/>
              </a:rPr>
              <a:t> (an epithet of </a:t>
            </a:r>
            <a:r>
              <a:rPr lang="en-US" dirty="0" err="1">
                <a:effectLst/>
                <a:ea typeface="Calibri" panose="020F0502020204030204" pitchFamily="34" charset="0"/>
              </a:rPr>
              <a:t>Juppiter</a:t>
            </a:r>
            <a:r>
              <a:rPr lang="en-US" dirty="0">
                <a:effectLst/>
                <a:ea typeface="Calibri" panose="020F0502020204030204" pitchFamily="34" charset="0"/>
              </a:rPr>
              <a:t>) are extremely speculative. </a:t>
            </a:r>
            <a:endParaRPr lang="hr-HR" dirty="0">
              <a:effectLst/>
              <a:ea typeface="Calibri" panose="020F0502020204030204" pitchFamily="34" charset="0"/>
            </a:endParaRPr>
          </a:p>
          <a:p>
            <a:r>
              <a:rPr lang="en-US" dirty="0">
                <a:effectLst/>
                <a:ea typeface="Calibri" panose="020F0502020204030204" pitchFamily="34" charset="0"/>
              </a:rPr>
              <a:t>The connection with Lat. </a:t>
            </a:r>
            <a:r>
              <a:rPr lang="en-US" i="1" dirty="0" err="1">
                <a:effectLst/>
                <a:ea typeface="Calibri" panose="020F0502020204030204" pitchFamily="34" charset="0"/>
              </a:rPr>
              <a:t>carpinus</a:t>
            </a:r>
            <a:r>
              <a:rPr lang="en-US" dirty="0">
                <a:effectLst/>
                <a:ea typeface="Calibri" panose="020F0502020204030204" pitchFamily="34" charset="0"/>
              </a:rPr>
              <a:t> is formally impossible – the Latin noun is derived from PIE *(s)</a:t>
            </a:r>
            <a:r>
              <a:rPr lang="en-US" dirty="0" err="1">
                <a:effectLst/>
                <a:ea typeface="Calibri" panose="020F0502020204030204" pitchFamily="34" charset="0"/>
              </a:rPr>
              <a:t>kerp</a:t>
            </a:r>
            <a:r>
              <a:rPr lang="en-US" dirty="0">
                <a:effectLst/>
                <a:ea typeface="Calibri" panose="020F0502020204030204" pitchFamily="34" charset="0"/>
              </a:rPr>
              <a:t>- ‘pluck, cut’ (Lith. </a:t>
            </a:r>
            <a:r>
              <a:rPr lang="en-US" i="1" dirty="0" err="1">
                <a:effectLst/>
                <a:ea typeface="Calibri" panose="020F0502020204030204" pitchFamily="34" charset="0"/>
              </a:rPr>
              <a:t>kerpù</a:t>
            </a:r>
            <a:r>
              <a:rPr lang="en-US" dirty="0">
                <a:effectLst/>
                <a:ea typeface="Calibri" panose="020F0502020204030204" pitchFamily="34" charset="0"/>
              </a:rPr>
              <a:t>, </a:t>
            </a:r>
            <a:r>
              <a:rPr lang="en-US" i="1" dirty="0" err="1">
                <a:effectLst/>
                <a:ea typeface="Calibri" panose="020F0502020204030204" pitchFamily="34" charset="0"/>
              </a:rPr>
              <a:t>kir</a:t>
            </a:r>
            <a:r>
              <a:rPr lang="en-US" dirty="0" err="1">
                <a:effectLst/>
                <a:ea typeface="Calibri" panose="020F0502020204030204" pitchFamily="34" charset="0"/>
              </a:rPr>
              <a:t>͂pti</a:t>
            </a:r>
            <a:r>
              <a:rPr lang="en-US" dirty="0">
                <a:effectLst/>
                <a:ea typeface="Calibri" panose="020F0502020204030204" pitchFamily="34" charset="0"/>
              </a:rPr>
              <a:t> ‘chop, cut’, </a:t>
            </a:r>
            <a:r>
              <a:rPr lang="en-US" i="1" dirty="0" err="1">
                <a:effectLst/>
                <a:ea typeface="Calibri" panose="020F0502020204030204" pitchFamily="34" charset="0"/>
              </a:rPr>
              <a:t>skir</a:t>
            </a:r>
            <a:r>
              <a:rPr lang="en-US" dirty="0">
                <a:effectLst/>
                <a:ea typeface="Calibri" panose="020F0502020204030204" pitchFamily="34" charset="0"/>
              </a:rPr>
              <a:t>͂͂</a:t>
            </a:r>
            <a:r>
              <a:rPr lang="en-US" i="1" dirty="0" err="1">
                <a:effectLst/>
                <a:ea typeface="Calibri" panose="020F0502020204030204" pitchFamily="34" charset="0"/>
              </a:rPr>
              <a:t>pstas</a:t>
            </a:r>
            <a:r>
              <a:rPr lang="en-US" dirty="0">
                <a:effectLst/>
                <a:ea typeface="Calibri" panose="020F0502020204030204" pitchFamily="34" charset="0"/>
              </a:rPr>
              <a:t> ‘elm’, Lat. </a:t>
            </a:r>
            <a:r>
              <a:rPr lang="en-US" i="1" dirty="0" err="1">
                <a:effectLst/>
                <a:ea typeface="Calibri" panose="020F0502020204030204" pitchFamily="34" charset="0"/>
              </a:rPr>
              <a:t>carpō</a:t>
            </a:r>
            <a:r>
              <a:rPr lang="en-US" dirty="0">
                <a:effectLst/>
                <a:ea typeface="Calibri" panose="020F0502020204030204" pitchFamily="34" charset="0"/>
              </a:rPr>
              <a:t> ‘pluck’, maybe also Hitt. </a:t>
            </a:r>
            <a:r>
              <a:rPr lang="en-US" i="1" dirty="0" err="1">
                <a:effectLst/>
                <a:ea typeface="Calibri" panose="020F0502020204030204" pitchFamily="34" charset="0"/>
              </a:rPr>
              <a:t>karpina</a:t>
            </a:r>
            <a:r>
              <a:rPr lang="en-US" i="1" dirty="0">
                <a:effectLst/>
                <a:ea typeface="Calibri" panose="020F0502020204030204" pitchFamily="34" charset="0"/>
              </a:rPr>
              <a:t>-</a:t>
            </a:r>
            <a:r>
              <a:rPr lang="en-US" dirty="0">
                <a:effectLst/>
                <a:ea typeface="Calibri" panose="020F0502020204030204" pitchFamily="34" charset="0"/>
              </a:rPr>
              <a:t> ‘kind of fruit tree’)</a:t>
            </a:r>
            <a:r>
              <a:rPr lang="hr-HR" dirty="0">
                <a:effectLst/>
                <a:ea typeface="Calibri" panose="020F0502020204030204" pitchFamily="34" charset="0"/>
              </a:rPr>
              <a:t>.</a:t>
            </a:r>
          </a:p>
        </p:txBody>
      </p:sp>
    </p:spTree>
    <p:extLst>
      <p:ext uri="{BB962C8B-B14F-4D97-AF65-F5344CB8AC3E}">
        <p14:creationId xmlns:p14="http://schemas.microsoft.com/office/powerpoint/2010/main" val="12360080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BA20A-4746-4AD0-AA37-DF816D9F6176}"/>
              </a:ext>
            </a:extLst>
          </p:cNvPr>
          <p:cNvSpPr>
            <a:spLocks noGrp="1"/>
          </p:cNvSpPr>
          <p:nvPr>
            <p:ph type="title"/>
          </p:nvPr>
        </p:nvSpPr>
        <p:spPr/>
        <p:txBody>
          <a:bodyPr/>
          <a:lstStyle/>
          <a:p>
            <a:r>
              <a:rPr lang="hr-HR" dirty="0">
                <a:solidFill>
                  <a:schemeClr val="tx1"/>
                </a:solidFill>
              </a:rPr>
              <a:t>Carpinus betulus/hornbeam in slavic</a:t>
            </a:r>
            <a:endParaRPr lang="en-US" dirty="0">
              <a:solidFill>
                <a:schemeClr val="tx1"/>
              </a:solidFill>
            </a:endParaRPr>
          </a:p>
        </p:txBody>
      </p:sp>
      <p:sp>
        <p:nvSpPr>
          <p:cNvPr id="3" name="Content Placeholder 2">
            <a:extLst>
              <a:ext uri="{FF2B5EF4-FFF2-40B4-BE49-F238E27FC236}">
                <a16:creationId xmlns:a16="http://schemas.microsoft.com/office/drawing/2014/main" id="{A57593B7-7566-4B7E-B861-F8F2FEBBBDE5}"/>
              </a:ext>
            </a:extLst>
          </p:cNvPr>
          <p:cNvSpPr>
            <a:spLocks noGrp="1"/>
          </p:cNvSpPr>
          <p:nvPr>
            <p:ph idx="1"/>
          </p:nvPr>
        </p:nvSpPr>
        <p:spPr/>
        <p:txBody>
          <a:bodyPr/>
          <a:lstStyle/>
          <a:p>
            <a:r>
              <a:rPr lang="en-US" dirty="0" err="1">
                <a:effectLst/>
                <a:ea typeface="Calibri" panose="020F0502020204030204" pitchFamily="34" charset="0"/>
              </a:rPr>
              <a:t>PSl</a:t>
            </a:r>
            <a:r>
              <a:rPr lang="en-US" dirty="0">
                <a:effectLst/>
                <a:ea typeface="Calibri" panose="020F0502020204030204" pitchFamily="34" charset="0"/>
              </a:rPr>
              <a:t>. *</a:t>
            </a:r>
            <a:r>
              <a:rPr lang="en-US" dirty="0" err="1">
                <a:effectLst/>
                <a:ea typeface="Calibri" panose="020F0502020204030204" pitchFamily="34" charset="0"/>
              </a:rPr>
              <a:t>grabrъ</a:t>
            </a:r>
            <a:r>
              <a:rPr lang="en-US" dirty="0">
                <a:effectLst/>
                <a:ea typeface="Calibri" panose="020F0502020204030204" pitchFamily="34" charset="0"/>
              </a:rPr>
              <a:t> is probably related to</a:t>
            </a:r>
            <a:r>
              <a:rPr lang="en-US" i="1" dirty="0">
                <a:effectLst/>
                <a:ea typeface="Calibri" panose="020F0502020204030204" pitchFamily="34" charset="0"/>
              </a:rPr>
              <a:t> </a:t>
            </a:r>
            <a:r>
              <a:rPr lang="en-US" dirty="0">
                <a:effectLst/>
                <a:ea typeface="Calibri" panose="020F0502020204030204" pitchFamily="34" charset="0"/>
              </a:rPr>
              <a:t>Lith. </a:t>
            </a:r>
            <a:r>
              <a:rPr lang="en-US" i="1" dirty="0" err="1">
                <a:effectLst/>
                <a:ea typeface="Calibri" panose="020F0502020204030204" pitchFamily="34" charset="0"/>
              </a:rPr>
              <a:t>skróblis</a:t>
            </a:r>
            <a:r>
              <a:rPr lang="en-US" i="1" dirty="0">
                <a:effectLst/>
                <a:ea typeface="Calibri" panose="020F0502020204030204" pitchFamily="34" charset="0"/>
              </a:rPr>
              <a:t>, </a:t>
            </a:r>
            <a:r>
              <a:rPr lang="en-US" i="1" dirty="0" err="1">
                <a:effectLst/>
                <a:ea typeface="Calibri" panose="020F0502020204030204" pitchFamily="34" charset="0"/>
              </a:rPr>
              <a:t>skro͂blas</a:t>
            </a:r>
            <a:r>
              <a:rPr lang="en-US" i="1" dirty="0">
                <a:effectLst/>
                <a:ea typeface="Calibri" panose="020F0502020204030204" pitchFamily="34" charset="0"/>
              </a:rPr>
              <a:t>, </a:t>
            </a:r>
            <a:r>
              <a:rPr lang="en-US" i="1" dirty="0" err="1">
                <a:effectLst/>
                <a:ea typeface="Calibri" panose="020F0502020204030204" pitchFamily="34" charset="0"/>
              </a:rPr>
              <a:t>skrúoblas</a:t>
            </a:r>
            <a:r>
              <a:rPr lang="en-US" i="1" dirty="0">
                <a:effectLst/>
                <a:ea typeface="Calibri" panose="020F0502020204030204" pitchFamily="34" charset="0"/>
              </a:rPr>
              <a:t> </a:t>
            </a:r>
            <a:r>
              <a:rPr lang="en-US" dirty="0">
                <a:effectLst/>
                <a:ea typeface="Calibri" panose="020F0502020204030204" pitchFamily="34" charset="0"/>
              </a:rPr>
              <a:t>‘hornbeam’ and </a:t>
            </a:r>
            <a:r>
              <a:rPr lang="en-US" dirty="0" err="1">
                <a:effectLst/>
                <a:ea typeface="Calibri" panose="020F0502020204030204" pitchFamily="34" charset="0"/>
              </a:rPr>
              <a:t>Latv</a:t>
            </a:r>
            <a:r>
              <a:rPr lang="en-US" dirty="0">
                <a:effectLst/>
                <a:ea typeface="Calibri" panose="020F0502020204030204" pitchFamily="34" charset="0"/>
              </a:rPr>
              <a:t>. </a:t>
            </a:r>
            <a:r>
              <a:rPr lang="en-US" i="1" dirty="0" err="1">
                <a:effectLst/>
                <a:ea typeface="Calibri" panose="020F0502020204030204" pitchFamily="34" charset="0"/>
              </a:rPr>
              <a:t>skābardis</a:t>
            </a:r>
            <a:r>
              <a:rPr lang="en-US" i="1" dirty="0">
                <a:effectLst/>
                <a:ea typeface="Calibri" panose="020F0502020204030204" pitchFamily="34" charset="0"/>
              </a:rPr>
              <a:t>, </a:t>
            </a:r>
            <a:r>
              <a:rPr lang="en-US" i="1" dirty="0" err="1">
                <a:effectLst/>
                <a:ea typeface="Calibri" panose="020F0502020204030204" pitchFamily="34" charset="0"/>
              </a:rPr>
              <a:t>skabarda</a:t>
            </a:r>
            <a:r>
              <a:rPr lang="en-US" i="1" dirty="0">
                <a:effectLst/>
                <a:ea typeface="Calibri" panose="020F0502020204030204" pitchFamily="34" charset="0"/>
              </a:rPr>
              <a:t> </a:t>
            </a:r>
            <a:r>
              <a:rPr lang="en-US" dirty="0">
                <a:effectLst/>
                <a:ea typeface="Calibri" panose="020F0502020204030204" pitchFamily="34" charset="0"/>
              </a:rPr>
              <a:t>‘red beech’, </a:t>
            </a:r>
            <a:r>
              <a:rPr lang="en-US" dirty="0" err="1">
                <a:effectLst/>
                <a:ea typeface="Calibri" panose="020F0502020204030204" pitchFamily="34" charset="0"/>
              </a:rPr>
              <a:t>OPr</a:t>
            </a:r>
            <a:r>
              <a:rPr lang="en-US" dirty="0">
                <a:effectLst/>
                <a:ea typeface="Calibri" panose="020F0502020204030204" pitchFamily="34" charset="0"/>
              </a:rPr>
              <a:t>. *</a:t>
            </a:r>
            <a:r>
              <a:rPr lang="en-US" dirty="0" err="1">
                <a:effectLst/>
                <a:ea typeface="Calibri" panose="020F0502020204030204" pitchFamily="34" charset="0"/>
              </a:rPr>
              <a:t>scoberwis</a:t>
            </a:r>
            <a:r>
              <a:rPr lang="en-US" dirty="0">
                <a:effectLst/>
                <a:ea typeface="Calibri" panose="020F0502020204030204" pitchFamily="34" charset="0"/>
              </a:rPr>
              <a:t> </a:t>
            </a:r>
            <a:r>
              <a:rPr lang="hr-HR" dirty="0">
                <a:effectLst/>
                <a:ea typeface="Calibri" panose="020F0502020204030204" pitchFamily="34" charset="0"/>
              </a:rPr>
              <a:t>‘hornbeam’ (written </a:t>
            </a:r>
            <a:r>
              <a:rPr lang="en-US" i="1" dirty="0" err="1">
                <a:effectLst/>
                <a:ea typeface="Calibri" panose="020F0502020204030204" pitchFamily="34" charset="0"/>
              </a:rPr>
              <a:t>stoberwis</a:t>
            </a:r>
            <a:r>
              <a:rPr lang="en-US" i="1" dirty="0">
                <a:effectLst/>
                <a:ea typeface="Calibri" panose="020F0502020204030204" pitchFamily="34" charset="0"/>
              </a:rPr>
              <a:t> </a:t>
            </a:r>
            <a:r>
              <a:rPr lang="en-US" dirty="0">
                <a:effectLst/>
                <a:ea typeface="Calibri" panose="020F0502020204030204" pitchFamily="34" charset="0"/>
              </a:rPr>
              <a:t>in E</a:t>
            </a:r>
            <a:r>
              <a:rPr lang="hr-HR" dirty="0">
                <a:effectLst/>
                <a:ea typeface="Calibri" panose="020F0502020204030204" pitchFamily="34" charset="0"/>
              </a:rPr>
              <a:t>V</a:t>
            </a:r>
            <a:r>
              <a:rPr lang="en-US" dirty="0">
                <a:effectLst/>
                <a:ea typeface="Calibri" panose="020F0502020204030204" pitchFamily="34" charset="0"/>
              </a:rPr>
              <a:t>, </a:t>
            </a:r>
            <a:r>
              <a:rPr lang="en-US" dirty="0" err="1">
                <a:effectLst/>
                <a:ea typeface="Calibri" panose="020F0502020204030204" pitchFamily="34" charset="0"/>
              </a:rPr>
              <a:t>Smoczyński</a:t>
            </a:r>
            <a:r>
              <a:rPr lang="en-US" dirty="0">
                <a:effectLst/>
                <a:ea typeface="Calibri" panose="020F0502020204030204" pitchFamily="34" charset="0"/>
              </a:rPr>
              <a:t> 2007: 568) which point to a root *(s)greh</a:t>
            </a:r>
            <a:r>
              <a:rPr lang="en-US" baseline="-25000" dirty="0">
                <a:effectLst/>
                <a:ea typeface="Calibri" panose="020F0502020204030204" pitchFamily="34" charset="0"/>
              </a:rPr>
              <a:t>2</a:t>
            </a:r>
            <a:r>
              <a:rPr lang="en-US" dirty="0">
                <a:effectLst/>
                <a:ea typeface="Calibri" panose="020F0502020204030204" pitchFamily="34" charset="0"/>
              </a:rPr>
              <a:t>b</a:t>
            </a:r>
            <a:r>
              <a:rPr lang="en-US" baseline="30000" dirty="0">
                <a:effectLst/>
                <a:ea typeface="Calibri" panose="020F0502020204030204" pitchFamily="34" charset="0"/>
              </a:rPr>
              <a:t>h</a:t>
            </a:r>
            <a:r>
              <a:rPr lang="en-US" dirty="0">
                <a:effectLst/>
                <a:ea typeface="Calibri" panose="020F0502020204030204" pitchFamily="34" charset="0"/>
              </a:rPr>
              <a:t>- or *</a:t>
            </a:r>
            <a:r>
              <a:rPr lang="en-US" dirty="0" err="1">
                <a:effectLst/>
                <a:ea typeface="Calibri" panose="020F0502020204030204" pitchFamily="34" charset="0"/>
              </a:rPr>
              <a:t>sgrob</a:t>
            </a:r>
            <a:r>
              <a:rPr lang="en-US" dirty="0">
                <a:effectLst/>
                <a:ea typeface="Calibri" panose="020F0502020204030204" pitchFamily="34" charset="0"/>
              </a:rPr>
              <a:t>- (with the acute as the result of Winter’s law). </a:t>
            </a:r>
            <a:r>
              <a:rPr lang="en-US" dirty="0" err="1">
                <a:effectLst/>
                <a:ea typeface="Calibri" panose="020F0502020204030204" pitchFamily="34" charset="0"/>
              </a:rPr>
              <a:t>OPr</a:t>
            </a:r>
            <a:r>
              <a:rPr lang="en-US" dirty="0">
                <a:effectLst/>
                <a:ea typeface="Calibri" panose="020F0502020204030204" pitchFamily="34" charset="0"/>
              </a:rPr>
              <a:t>. </a:t>
            </a:r>
            <a:r>
              <a:rPr lang="en-US" i="1" dirty="0" err="1">
                <a:effectLst/>
                <a:ea typeface="Calibri" panose="020F0502020204030204" pitchFamily="34" charset="0"/>
              </a:rPr>
              <a:t>wosi-grabis</a:t>
            </a:r>
            <a:r>
              <a:rPr lang="en-US" dirty="0">
                <a:effectLst/>
                <a:ea typeface="Calibri" panose="020F0502020204030204" pitchFamily="34" charset="0"/>
              </a:rPr>
              <a:t> ‘</a:t>
            </a:r>
            <a:r>
              <a:rPr lang="en-US" i="1" dirty="0" err="1">
                <a:effectLst/>
                <a:ea typeface="Calibri" panose="020F0502020204030204" pitchFamily="34" charset="0"/>
              </a:rPr>
              <a:t>Evonymus</a:t>
            </a:r>
            <a:r>
              <a:rPr lang="en-US" i="1" dirty="0">
                <a:effectLst/>
                <a:ea typeface="Calibri" panose="020F0502020204030204" pitchFamily="34" charset="0"/>
              </a:rPr>
              <a:t> Europaeus</a:t>
            </a:r>
            <a:r>
              <a:rPr lang="en-US" dirty="0">
                <a:effectLst/>
                <a:ea typeface="Calibri" panose="020F0502020204030204" pitchFamily="34" charset="0"/>
              </a:rPr>
              <a:t>’, lit. ‘goat-hornbeam’ </a:t>
            </a:r>
            <a:r>
              <a:rPr lang="hr-HR" dirty="0">
                <a:effectLst/>
                <a:ea typeface="Calibri" panose="020F0502020204030204" pitchFamily="34" charset="0"/>
              </a:rPr>
              <a:t>is</a:t>
            </a:r>
            <a:r>
              <a:rPr lang="en-US" dirty="0">
                <a:effectLst/>
                <a:ea typeface="Calibri" panose="020F0502020204030204" pitchFamily="34" charset="0"/>
              </a:rPr>
              <a:t> either related or a Slavic loanword. </a:t>
            </a:r>
            <a:endParaRPr lang="hr-HR" dirty="0">
              <a:effectLst/>
              <a:ea typeface="Calibri" panose="020F0502020204030204" pitchFamily="34" charset="0"/>
            </a:endParaRPr>
          </a:p>
          <a:p>
            <a:r>
              <a:rPr lang="en-US" u="sng" dirty="0">
                <a:effectLst/>
                <a:ea typeface="Calibri" panose="020F0502020204030204" pitchFamily="34" charset="0"/>
              </a:rPr>
              <a:t>The shape of the root that has to be posited for Balto-Slavic (*(s)g</a:t>
            </a:r>
            <a:r>
              <a:rPr lang="en-US" u="sng" baseline="30000" dirty="0">
                <a:effectLst/>
                <a:ea typeface="Calibri" panose="020F0502020204030204" pitchFamily="34" charset="0"/>
              </a:rPr>
              <a:t>(h)</a:t>
            </a:r>
            <a:r>
              <a:rPr lang="en-US" u="sng" dirty="0" err="1">
                <a:effectLst/>
                <a:ea typeface="Calibri" panose="020F0502020204030204" pitchFamily="34" charset="0"/>
              </a:rPr>
              <a:t>ro</a:t>
            </a:r>
            <a:r>
              <a:rPr lang="hr-HR" u="sng" dirty="0">
                <a:effectLst/>
                <a:ea typeface="Calibri" panose="020F0502020204030204" pitchFamily="34" charset="0"/>
              </a:rPr>
              <a:t>(</a:t>
            </a:r>
            <a:r>
              <a:rPr lang="en-US" u="sng" dirty="0">
                <a:effectLst/>
                <a:ea typeface="Calibri" panose="020F0502020204030204" pitchFamily="34" charset="0"/>
              </a:rPr>
              <a:t>h</a:t>
            </a:r>
            <a:r>
              <a:rPr lang="en-US" u="sng" baseline="-25000" dirty="0">
                <a:effectLst/>
                <a:ea typeface="Calibri" panose="020F0502020204030204" pitchFamily="34" charset="0"/>
              </a:rPr>
              <a:t>2</a:t>
            </a:r>
            <a:r>
              <a:rPr lang="hr-HR" u="sng" baseline="-25000" dirty="0">
                <a:effectLst/>
                <a:ea typeface="Calibri" panose="020F0502020204030204" pitchFamily="34" charset="0"/>
              </a:rPr>
              <a:t> </a:t>
            </a:r>
            <a:r>
              <a:rPr lang="hr-HR" u="sng" dirty="0">
                <a:effectLst/>
                <a:ea typeface="Calibri" panose="020F0502020204030204" pitchFamily="34" charset="0"/>
              </a:rPr>
              <a:t>)b</a:t>
            </a:r>
            <a:r>
              <a:rPr lang="hr-HR" u="sng" baseline="30000" dirty="0">
                <a:effectLst/>
                <a:ea typeface="Calibri" panose="020F0502020204030204" pitchFamily="34" charset="0"/>
              </a:rPr>
              <a:t>(</a:t>
            </a:r>
            <a:r>
              <a:rPr lang="en-US" u="sng" baseline="30000" dirty="0">
                <a:effectLst/>
                <a:ea typeface="Calibri" panose="020F0502020204030204" pitchFamily="34" charset="0"/>
              </a:rPr>
              <a:t>h</a:t>
            </a:r>
            <a:r>
              <a:rPr lang="hr-HR" u="sng" baseline="30000" dirty="0">
                <a:effectLst/>
                <a:ea typeface="Calibri" panose="020F0502020204030204" pitchFamily="34" charset="0"/>
              </a:rPr>
              <a:t>)</a:t>
            </a:r>
            <a:r>
              <a:rPr lang="en-US" u="sng" dirty="0">
                <a:effectLst/>
                <a:ea typeface="Calibri" panose="020F0502020204030204" pitchFamily="34" charset="0"/>
              </a:rPr>
              <a:t>-r-) looks distinctly non-Indo-European. </a:t>
            </a:r>
            <a:endParaRPr lang="hr-HR" u="sng" dirty="0">
              <a:effectLst/>
              <a:ea typeface="Calibri" panose="020F0502020204030204" pitchFamily="34" charset="0"/>
            </a:endParaRPr>
          </a:p>
          <a:p>
            <a:r>
              <a:rPr lang="en-US" dirty="0">
                <a:effectLst/>
                <a:ea typeface="Calibri" panose="020F0502020204030204" pitchFamily="34" charset="0"/>
              </a:rPr>
              <a:t>If Alb. </a:t>
            </a:r>
            <a:r>
              <a:rPr lang="en-US" i="1" dirty="0" err="1">
                <a:effectLst/>
                <a:ea typeface="Calibri" panose="020F0502020204030204" pitchFamily="34" charset="0"/>
              </a:rPr>
              <a:t>shkozë</a:t>
            </a:r>
            <a:r>
              <a:rPr lang="en-US" i="1" dirty="0">
                <a:effectLst/>
                <a:ea typeface="Calibri" panose="020F0502020204030204" pitchFamily="34" charset="0"/>
              </a:rPr>
              <a:t> </a:t>
            </a:r>
            <a:r>
              <a:rPr lang="en-US" dirty="0">
                <a:effectLst/>
                <a:ea typeface="Calibri" panose="020F0502020204030204" pitchFamily="34" charset="0"/>
              </a:rPr>
              <a:t>‘hornbeam, </a:t>
            </a:r>
            <a:r>
              <a:rPr lang="en-US" i="1" dirty="0">
                <a:effectLst/>
                <a:ea typeface="Calibri" panose="020F0502020204030204" pitchFamily="34" charset="0"/>
              </a:rPr>
              <a:t>Carpinus </a:t>
            </a:r>
            <a:r>
              <a:rPr lang="en-US" i="1" dirty="0" err="1">
                <a:effectLst/>
                <a:ea typeface="Calibri" panose="020F0502020204030204" pitchFamily="34" charset="0"/>
              </a:rPr>
              <a:t>betulus</a:t>
            </a:r>
            <a:r>
              <a:rPr lang="en-US" dirty="0">
                <a:effectLst/>
                <a:ea typeface="Calibri" panose="020F0502020204030204" pitchFamily="34" charset="0"/>
              </a:rPr>
              <a:t>’ is related, it points to a yet different variant of the root, *</a:t>
            </a:r>
            <a:r>
              <a:rPr lang="en-US" dirty="0" err="1">
                <a:effectLst/>
                <a:ea typeface="Calibri" panose="020F0502020204030204" pitchFamily="34" charset="0"/>
              </a:rPr>
              <a:t>skēb</a:t>
            </a:r>
            <a:r>
              <a:rPr lang="en-US" baseline="30000" dirty="0" err="1">
                <a:effectLst/>
                <a:ea typeface="Calibri" panose="020F0502020204030204" pitchFamily="34" charset="0"/>
              </a:rPr>
              <a:t>h</a:t>
            </a:r>
            <a:r>
              <a:rPr lang="en-US" dirty="0">
                <a:effectLst/>
                <a:ea typeface="Calibri" panose="020F0502020204030204" pitchFamily="34" charset="0"/>
              </a:rPr>
              <a:t>-</a:t>
            </a:r>
            <a:r>
              <a:rPr lang="hr-HR" dirty="0">
                <a:effectLst/>
                <a:ea typeface="Calibri" panose="020F0502020204030204" pitchFamily="34" charset="0"/>
              </a:rPr>
              <a:t> </a:t>
            </a:r>
            <a:r>
              <a:rPr lang="en-US" dirty="0">
                <a:effectLst/>
                <a:ea typeface="Calibri" panose="020F0502020204030204" pitchFamily="34" charset="0"/>
              </a:rPr>
              <a:t>(</a:t>
            </a:r>
            <a:r>
              <a:rPr lang="en-US" i="1" dirty="0">
                <a:effectLst/>
                <a:ea typeface="Calibri" panose="020F0502020204030204" pitchFamily="34" charset="0"/>
              </a:rPr>
              <a:t>-</a:t>
            </a:r>
            <a:r>
              <a:rPr lang="en-US" i="1" dirty="0" err="1">
                <a:effectLst/>
                <a:ea typeface="Calibri" panose="020F0502020204030204" pitchFamily="34" charset="0"/>
              </a:rPr>
              <a:t>zë</a:t>
            </a:r>
            <a:r>
              <a:rPr lang="en-US" i="1" dirty="0">
                <a:effectLst/>
                <a:ea typeface="Calibri" panose="020F0502020204030204" pitchFamily="34" charset="0"/>
              </a:rPr>
              <a:t> </a:t>
            </a:r>
            <a:r>
              <a:rPr lang="en-US" dirty="0">
                <a:effectLst/>
                <a:ea typeface="Calibri" panose="020F0502020204030204" pitchFamily="34" charset="0"/>
              </a:rPr>
              <a:t>is a common collective suffix, </a:t>
            </a:r>
            <a:r>
              <a:rPr lang="en-US" dirty="0" err="1">
                <a:effectLst/>
                <a:ea typeface="Calibri" panose="020F0502020204030204" pitchFamily="34" charset="0"/>
              </a:rPr>
              <a:t>Demiraj</a:t>
            </a:r>
            <a:r>
              <a:rPr lang="en-US" dirty="0">
                <a:effectLst/>
                <a:ea typeface="Calibri" panose="020F0502020204030204" pitchFamily="34" charset="0"/>
              </a:rPr>
              <a:t> 1997: 362).</a:t>
            </a:r>
            <a:r>
              <a:rPr lang="en-US" i="1" dirty="0">
                <a:effectLst/>
                <a:ea typeface="Calibri" panose="020F0502020204030204" pitchFamily="34" charset="0"/>
              </a:rPr>
              <a:t> </a:t>
            </a:r>
            <a:endParaRPr lang="en-US" dirty="0"/>
          </a:p>
          <a:p>
            <a:endParaRPr lang="en-US" dirty="0"/>
          </a:p>
        </p:txBody>
      </p:sp>
    </p:spTree>
    <p:extLst>
      <p:ext uri="{BB962C8B-B14F-4D97-AF65-F5344CB8AC3E}">
        <p14:creationId xmlns:p14="http://schemas.microsoft.com/office/powerpoint/2010/main" val="22431841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9F14D-63DD-44C3-92FE-D543BF2C4349}"/>
              </a:ext>
            </a:extLst>
          </p:cNvPr>
          <p:cNvSpPr>
            <a:spLocks noGrp="1"/>
          </p:cNvSpPr>
          <p:nvPr>
            <p:ph type="title"/>
          </p:nvPr>
        </p:nvSpPr>
        <p:spPr/>
        <p:txBody>
          <a:bodyPr/>
          <a:lstStyle/>
          <a:p>
            <a:r>
              <a:rPr lang="hr-HR" dirty="0"/>
              <a:t>Cornus sanguinea</a:t>
            </a:r>
            <a:endParaRPr lang="en-US" dirty="0"/>
          </a:p>
        </p:txBody>
      </p:sp>
      <p:sp>
        <p:nvSpPr>
          <p:cNvPr id="3" name="Content Placeholder 2">
            <a:extLst>
              <a:ext uri="{FF2B5EF4-FFF2-40B4-BE49-F238E27FC236}">
                <a16:creationId xmlns:a16="http://schemas.microsoft.com/office/drawing/2014/main" id="{17C52D1E-EE26-4FAE-B40A-969BB161EE10}"/>
              </a:ext>
            </a:extLst>
          </p:cNvPr>
          <p:cNvSpPr>
            <a:spLocks noGrp="1"/>
          </p:cNvSpPr>
          <p:nvPr>
            <p:ph idx="1"/>
          </p:nvPr>
        </p:nvSpPr>
        <p:spPr/>
        <p:txBody>
          <a:bodyPr/>
          <a:lstStyle/>
          <a:p>
            <a:r>
              <a:rPr lang="hr-HR" i="1" dirty="0"/>
              <a:t>Cornus sanguinea </a:t>
            </a:r>
            <a:r>
              <a:rPr lang="hr-HR" dirty="0"/>
              <a:t>‘common dogwood, hawthorne’</a:t>
            </a:r>
            <a:endParaRPr lang="en-US" i="1" dirty="0"/>
          </a:p>
        </p:txBody>
      </p:sp>
      <p:pic>
        <p:nvPicPr>
          <p:cNvPr id="4" name="Picture 3">
            <a:extLst>
              <a:ext uri="{FF2B5EF4-FFF2-40B4-BE49-F238E27FC236}">
                <a16:creationId xmlns:a16="http://schemas.microsoft.com/office/drawing/2014/main" id="{A8599074-EB99-49CA-9B9B-6EF479C970D8}"/>
              </a:ext>
            </a:extLst>
          </p:cNvPr>
          <p:cNvPicPr/>
          <p:nvPr/>
        </p:nvPicPr>
        <p:blipFill>
          <a:blip r:embed="rId3"/>
          <a:stretch>
            <a:fillRect/>
          </a:stretch>
        </p:blipFill>
        <p:spPr>
          <a:xfrm>
            <a:off x="1236511" y="2449830"/>
            <a:ext cx="2834557" cy="3585210"/>
          </a:xfrm>
          <a:prstGeom prst="rect">
            <a:avLst/>
          </a:prstGeom>
        </p:spPr>
      </p:pic>
      <p:pic>
        <p:nvPicPr>
          <p:cNvPr id="5" name="Picture 4">
            <a:extLst>
              <a:ext uri="{FF2B5EF4-FFF2-40B4-BE49-F238E27FC236}">
                <a16:creationId xmlns:a16="http://schemas.microsoft.com/office/drawing/2014/main" id="{0B666047-8BD4-49EC-8295-0CA665E51547}"/>
              </a:ext>
            </a:extLst>
          </p:cNvPr>
          <p:cNvPicPr/>
          <p:nvPr/>
        </p:nvPicPr>
        <p:blipFill>
          <a:blip r:embed="rId4"/>
          <a:stretch>
            <a:fillRect/>
          </a:stretch>
        </p:blipFill>
        <p:spPr>
          <a:xfrm>
            <a:off x="4071068" y="2461260"/>
            <a:ext cx="2926080" cy="3335241"/>
          </a:xfrm>
          <a:prstGeom prst="rect">
            <a:avLst/>
          </a:prstGeom>
        </p:spPr>
      </p:pic>
      <p:pic>
        <p:nvPicPr>
          <p:cNvPr id="6" name="Picture 5">
            <a:extLst>
              <a:ext uri="{FF2B5EF4-FFF2-40B4-BE49-F238E27FC236}">
                <a16:creationId xmlns:a16="http://schemas.microsoft.com/office/drawing/2014/main" id="{A9637B9B-8CD0-4FDC-A9FC-13981DB6E04F}"/>
              </a:ext>
            </a:extLst>
          </p:cNvPr>
          <p:cNvPicPr/>
          <p:nvPr/>
        </p:nvPicPr>
        <p:blipFill>
          <a:blip r:embed="rId5"/>
          <a:stretch>
            <a:fillRect/>
          </a:stretch>
        </p:blipFill>
        <p:spPr>
          <a:xfrm>
            <a:off x="6997148" y="2790369"/>
            <a:ext cx="3066678" cy="2904132"/>
          </a:xfrm>
          <a:prstGeom prst="rect">
            <a:avLst/>
          </a:prstGeom>
        </p:spPr>
      </p:pic>
    </p:spTree>
    <p:extLst>
      <p:ext uri="{BB962C8B-B14F-4D97-AF65-F5344CB8AC3E}">
        <p14:creationId xmlns:p14="http://schemas.microsoft.com/office/powerpoint/2010/main" val="31251027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8BD45-905B-44EE-8724-9A848D019E0F}"/>
              </a:ext>
            </a:extLst>
          </p:cNvPr>
          <p:cNvSpPr>
            <a:spLocks noGrp="1"/>
          </p:cNvSpPr>
          <p:nvPr>
            <p:ph type="title"/>
          </p:nvPr>
        </p:nvSpPr>
        <p:spPr/>
        <p:txBody>
          <a:bodyPr/>
          <a:lstStyle/>
          <a:p>
            <a:r>
              <a:rPr lang="hr-HR" dirty="0"/>
              <a:t>Cornus sanguinea/hawthorne in slavic</a:t>
            </a:r>
            <a:endParaRPr lang="en-US" dirty="0"/>
          </a:p>
        </p:txBody>
      </p:sp>
      <p:sp>
        <p:nvSpPr>
          <p:cNvPr id="3" name="Content Placeholder 2">
            <a:extLst>
              <a:ext uri="{FF2B5EF4-FFF2-40B4-BE49-F238E27FC236}">
                <a16:creationId xmlns:a16="http://schemas.microsoft.com/office/drawing/2014/main" id="{0C4BA335-54E2-4BFA-8926-B872F05E0506}"/>
              </a:ext>
            </a:extLst>
          </p:cNvPr>
          <p:cNvSpPr>
            <a:spLocks noGrp="1"/>
          </p:cNvSpPr>
          <p:nvPr>
            <p:ph idx="1"/>
          </p:nvPr>
        </p:nvSpPr>
        <p:spPr/>
        <p:txBody>
          <a:bodyPr>
            <a:normAutofit lnSpcReduction="10000"/>
          </a:bodyPr>
          <a:lstStyle/>
          <a:p>
            <a:r>
              <a:rPr lang="hr-HR" dirty="0">
                <a:ea typeface="Calibri" panose="020F0502020204030204" pitchFamily="34" charset="0"/>
                <a:cs typeface="00 ZRCola" panose="02020600050405020304" pitchFamily="18" charset="0"/>
              </a:rPr>
              <a:t>PSl. </a:t>
            </a:r>
            <a:r>
              <a:rPr lang="en-US" i="1" dirty="0">
                <a:effectLst/>
                <a:ea typeface="Calibri" panose="020F0502020204030204" pitchFamily="34" charset="0"/>
                <a:cs typeface="00 ZRCola" panose="02020600050405020304" pitchFamily="18" charset="0"/>
              </a:rPr>
              <a:t>*</a:t>
            </a:r>
            <a:r>
              <a:rPr lang="en-US" dirty="0" err="1">
                <a:effectLst/>
                <a:ea typeface="Calibri" panose="020F0502020204030204" pitchFamily="34" charset="0"/>
                <a:cs typeface="00 ZRCola" panose="02020600050405020304" pitchFamily="18" charset="0"/>
              </a:rPr>
              <a:t>glog</a:t>
            </a:r>
            <a:r>
              <a:rPr lang="en-GB" dirty="0">
                <a:effectLst/>
                <a:latin typeface="00 ZRCola" panose="02020600050405020304" pitchFamily="18" charset="0"/>
                <a:ea typeface="Calibri" panose="020F0502020204030204" pitchFamily="34" charset="0"/>
              </a:rPr>
              <a:t>ъ</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a.p.</a:t>
            </a:r>
            <a:r>
              <a:rPr lang="en-US" i="1" dirty="0" err="1">
                <a:effectLst/>
                <a:ea typeface="Calibri" panose="020F0502020204030204" pitchFamily="34" charset="0"/>
                <a:cs typeface="Times New Roman" panose="02020603050405020304" pitchFamily="18" charset="0"/>
              </a:rPr>
              <a:t>b</a:t>
            </a:r>
            <a:r>
              <a:rPr lang="en-US" dirty="0">
                <a:effectLst/>
                <a:ea typeface="Calibri" panose="020F0502020204030204" pitchFamily="34" charset="0"/>
                <a:cs typeface="Times New Roman" panose="02020603050405020304" pitchFamily="18" charset="0"/>
              </a:rPr>
              <a:t> 〉 ‘</a:t>
            </a:r>
            <a:r>
              <a:rPr lang="en-US" dirty="0" err="1">
                <a:effectLst/>
                <a:ea typeface="Calibri" panose="020F0502020204030204" pitchFamily="34" charset="0"/>
                <a:cs typeface="Times New Roman" panose="02020603050405020304" pitchFamily="18" charset="0"/>
              </a:rPr>
              <a:t>hawthorne</a:t>
            </a:r>
            <a:r>
              <a:rPr lang="en-US" dirty="0">
                <a:effectLst/>
                <a:ea typeface="Calibri" panose="020F0502020204030204" pitchFamily="34" charset="0"/>
                <a:cs typeface="Times New Roman" panose="02020603050405020304" pitchFamily="18" charset="0"/>
              </a:rPr>
              <a:t>, </a:t>
            </a:r>
            <a:r>
              <a:rPr lang="en-US" i="1" dirty="0" err="1">
                <a:effectLst/>
                <a:ea typeface="Calibri" panose="020F0502020204030204" pitchFamily="34" charset="0"/>
                <a:cs typeface="Times New Roman" panose="02020603050405020304" pitchFamily="18" charset="0"/>
              </a:rPr>
              <a:t>Cornus</a:t>
            </a:r>
            <a:r>
              <a:rPr lang="en-US" i="1" dirty="0">
                <a:effectLst/>
                <a:ea typeface="Calibri" panose="020F0502020204030204" pitchFamily="34" charset="0"/>
                <a:cs typeface="Times New Roman" panose="02020603050405020304" pitchFamily="18" charset="0"/>
              </a:rPr>
              <a:t> </a:t>
            </a:r>
            <a:r>
              <a:rPr lang="en-US" i="1" dirty="0" err="1">
                <a:effectLst/>
                <a:ea typeface="Calibri" panose="020F0502020204030204" pitchFamily="34" charset="0"/>
                <a:cs typeface="Times New Roman" panose="02020603050405020304" pitchFamily="18" charset="0"/>
              </a:rPr>
              <a:t>sanguinea</a:t>
            </a:r>
            <a:r>
              <a:rPr lang="en-US" dirty="0">
                <a:effectLst/>
                <a:ea typeface="Calibri" panose="020F0502020204030204" pitchFamily="34" charset="0"/>
                <a:cs typeface="Times New Roman" panose="02020603050405020304" pitchFamily="18" charset="0"/>
              </a:rPr>
              <a:t>’ (Croat. </a:t>
            </a:r>
            <a:r>
              <a:rPr lang="en-US" i="1" dirty="0" err="1">
                <a:effectLst/>
                <a:ea typeface="Calibri" panose="020F0502020204030204" pitchFamily="34" charset="0"/>
                <a:cs typeface="Times New Roman" panose="02020603050405020304" pitchFamily="18" charset="0"/>
              </a:rPr>
              <a:t>glȍg</a:t>
            </a:r>
            <a:r>
              <a:rPr lang="en-US" i="1"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Sln</a:t>
            </a:r>
            <a:r>
              <a:rPr lang="en-US" dirty="0">
                <a:effectLst/>
                <a:ea typeface="Calibri" panose="020F0502020204030204" pitchFamily="34" charset="0"/>
                <a:cs typeface="Times New Roman" panose="02020603050405020304" pitchFamily="18" charset="0"/>
              </a:rPr>
              <a:t>.</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glȍg</a:t>
            </a:r>
            <a:r>
              <a:rPr lang="en-US" dirty="0">
                <a:effectLst/>
                <a:ea typeface="Calibri" panose="020F0502020204030204" pitchFamily="34" charset="0"/>
                <a:cs typeface="Times New Roman" panose="02020603050405020304" pitchFamily="18" charset="0"/>
              </a:rPr>
              <a:t>, Russ.</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глог</a:t>
            </a:r>
            <a:r>
              <a:rPr lang="en-US" dirty="0">
                <a:effectLst/>
                <a:ea typeface="Calibri" panose="020F0502020204030204" pitchFamily="34" charset="0"/>
                <a:cs typeface="Times New Roman" panose="02020603050405020304" pitchFamily="18" charset="0"/>
              </a:rPr>
              <a:t>, Po.</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głóg</a:t>
            </a:r>
            <a:r>
              <a:rPr lang="en-US" dirty="0">
                <a:effectLst/>
                <a:ea typeface="Calibri" panose="020F0502020204030204" pitchFamily="34" charset="0"/>
                <a:cs typeface="Times New Roman" panose="02020603050405020304" pitchFamily="18" charset="0"/>
              </a:rPr>
              <a:t>). Usually connected with Gr.</a:t>
            </a:r>
            <a:r>
              <a:rPr lang="en-US" i="1" dirty="0">
                <a:effectLst/>
                <a:ea typeface="Calibri" panose="020F0502020204030204" pitchFamily="34" charset="0"/>
                <a:cs typeface="00 ZRCola" panose="02020600050405020304" pitchFamily="18" charset="0"/>
              </a:rPr>
              <a:t> </a:t>
            </a:r>
            <a:r>
              <a:rPr lang="en-US" dirty="0" err="1">
                <a:effectLst/>
                <a:ea typeface="Calibri" panose="020F0502020204030204" pitchFamily="34" charset="0"/>
                <a:cs typeface="00 ZRCola" panose="02020600050405020304" pitchFamily="18" charset="0"/>
              </a:rPr>
              <a:t>γλωχίς</a:t>
            </a:r>
            <a:r>
              <a:rPr lang="en-US" dirty="0">
                <a:effectLst/>
                <a:ea typeface="Calibri" panose="020F0502020204030204" pitchFamily="34" charset="0"/>
                <a:cs typeface="Times New Roman" panose="02020603050405020304" pitchFamily="18" charset="0"/>
              </a:rPr>
              <a:t> ‘projecting point, end of a yoke-strap’, </a:t>
            </a:r>
            <a:r>
              <a:rPr lang="en-US" i="1" dirty="0" err="1">
                <a:effectLst/>
                <a:ea typeface="Calibri" panose="020F0502020204030204" pitchFamily="34" charset="0"/>
                <a:cs typeface="00 ZRCola" panose="02020600050405020304" pitchFamily="18" charset="0"/>
              </a:rPr>
              <a:t>γλῶσσ</a:t>
            </a:r>
            <a:r>
              <a:rPr lang="en-US" i="1" dirty="0">
                <a:effectLst/>
                <a:ea typeface="Calibri" panose="020F0502020204030204" pitchFamily="34" charset="0"/>
                <a:cs typeface="00 ZRCola" panose="02020600050405020304" pitchFamily="18" charset="0"/>
              </a:rPr>
              <a:t>α</a:t>
            </a:r>
            <a:r>
              <a:rPr lang="en-US" dirty="0">
                <a:effectLst/>
                <a:ea typeface="Calibri" panose="020F0502020204030204" pitchFamily="34" charset="0"/>
                <a:cs typeface="Times New Roman" panose="02020603050405020304" pitchFamily="18" charset="0"/>
              </a:rPr>
              <a:t> ‘tongue’, since sticks made of hawthorne are very sharp (IEW 402). </a:t>
            </a:r>
            <a:endParaRPr lang="hr-HR" dirty="0">
              <a:effectLst/>
              <a:ea typeface="Calibri" panose="020F0502020204030204" pitchFamily="34" charset="0"/>
              <a:cs typeface="Times New Roman" panose="02020603050405020304" pitchFamily="18" charset="0"/>
            </a:endParaRPr>
          </a:p>
          <a:p>
            <a:r>
              <a:rPr lang="en-US" dirty="0">
                <a:effectLst/>
                <a:ea typeface="Calibri" panose="020F0502020204030204" pitchFamily="34" charset="0"/>
                <a:cs typeface="Times New Roman" panose="02020603050405020304" pitchFamily="18" charset="0"/>
              </a:rPr>
              <a:t>Note that the zero-grade *</a:t>
            </a:r>
            <a:r>
              <a:rPr lang="en-US" dirty="0" err="1">
                <a:effectLst/>
                <a:ea typeface="Calibri" panose="020F0502020204030204" pitchFamily="34" charset="0"/>
                <a:cs typeface="Times New Roman" panose="02020603050405020304" pitchFamily="18" charset="0"/>
              </a:rPr>
              <a:t>glg</a:t>
            </a:r>
            <a:r>
              <a:rPr lang="en-US" baseline="30000" dirty="0" err="1">
                <a:effectLst/>
                <a:ea typeface="Calibri" panose="020F0502020204030204" pitchFamily="34" charset="0"/>
                <a:cs typeface="Times New Roman" panose="02020603050405020304" pitchFamily="18" charset="0"/>
              </a:rPr>
              <a:t>h</a:t>
            </a:r>
            <a:r>
              <a:rPr lang="en-US" dirty="0">
                <a:effectLst/>
                <a:ea typeface="Calibri" panose="020F0502020204030204" pitchFamily="34" charset="0"/>
                <a:cs typeface="Times New Roman" panose="02020603050405020304" pitchFamily="18" charset="0"/>
              </a:rPr>
              <a:t>- must be posited because of Gr. Ion. </a:t>
            </a:r>
            <a:r>
              <a:rPr lang="en-US" i="1" dirty="0" err="1">
                <a:effectLst/>
                <a:ea typeface="Calibri" panose="020F0502020204030204" pitchFamily="34" charset="0"/>
                <a:cs typeface="00 ZRCola" panose="02020600050405020304" pitchFamily="18" charset="0"/>
              </a:rPr>
              <a:t>γλάσσ</a:t>
            </a:r>
            <a:r>
              <a:rPr lang="en-US" i="1" dirty="0">
                <a:effectLst/>
                <a:ea typeface="Calibri" panose="020F0502020204030204" pitchFamily="34" charset="0"/>
                <a:cs typeface="00 ZRCola" panose="02020600050405020304" pitchFamily="18" charset="0"/>
              </a:rPr>
              <a:t>α</a:t>
            </a:r>
            <a:r>
              <a:rPr lang="en-US" dirty="0">
                <a:effectLst/>
                <a:ea typeface="Calibri" panose="020F0502020204030204" pitchFamily="34" charset="0"/>
                <a:cs typeface="Times New Roman" panose="02020603050405020304" pitchFamily="18" charset="0"/>
              </a:rPr>
              <a:t> ‘tongue’ (EDG 278). This points to PIE</a:t>
            </a:r>
            <a:r>
              <a:rPr lang="en-US" i="1" dirty="0">
                <a:effectLst/>
                <a:ea typeface="Calibri" panose="020F0502020204030204" pitchFamily="34" charset="0"/>
                <a:cs typeface="00 ZRCola" panose="02020600050405020304" pitchFamily="18" charset="0"/>
              </a:rPr>
              <a:t> </a:t>
            </a:r>
            <a:r>
              <a:rPr lang="en-US" dirty="0">
                <a:effectLst/>
                <a:ea typeface="Calibri" panose="020F0502020204030204" pitchFamily="34" charset="0"/>
                <a:cs typeface="00 ZRCola" panose="02020600050405020304" pitchFamily="18" charset="0"/>
              </a:rPr>
              <a:t>*</a:t>
            </a:r>
            <a:r>
              <a:rPr lang="en-US" dirty="0" err="1">
                <a:effectLst/>
                <a:ea typeface="Calibri" panose="020F0502020204030204" pitchFamily="34" charset="0"/>
                <a:cs typeface="00 ZRCola" panose="02020600050405020304" pitchFamily="18" charset="0"/>
              </a:rPr>
              <a:t>glōg</a:t>
            </a:r>
            <a:r>
              <a:rPr lang="en-US" baseline="30000" dirty="0" err="1">
                <a:effectLst/>
                <a:ea typeface="Calibri" panose="020F0502020204030204" pitchFamily="34" charset="0"/>
                <a:cs typeface="00 ZRCola" panose="02020600050405020304" pitchFamily="18" charset="0"/>
              </a:rPr>
              <a:t>h</a:t>
            </a:r>
            <a:r>
              <a:rPr lang="en-US" dirty="0">
                <a:effectLst/>
                <a:ea typeface="Calibri" panose="020F0502020204030204" pitchFamily="34" charset="0"/>
                <a:cs typeface="00 ZRCola" panose="02020600050405020304" pitchFamily="18" charset="0"/>
              </a:rPr>
              <a:t>-/*</a:t>
            </a:r>
            <a:r>
              <a:rPr lang="en-US" dirty="0" err="1">
                <a:effectLst/>
                <a:ea typeface="Calibri" panose="020F0502020204030204" pitchFamily="34" charset="0"/>
                <a:cs typeface="00 ZRCola" panose="02020600050405020304" pitchFamily="18" charset="0"/>
              </a:rPr>
              <a:t>glog</a:t>
            </a:r>
            <a:r>
              <a:rPr lang="en-US" baseline="30000" dirty="0" err="1">
                <a:effectLst/>
                <a:ea typeface="Calibri" panose="020F0502020204030204" pitchFamily="34" charset="0"/>
                <a:cs typeface="00 ZRCola" panose="02020600050405020304" pitchFamily="18" charset="0"/>
              </a:rPr>
              <a:t>h</a:t>
            </a:r>
            <a:r>
              <a:rPr lang="en-US" dirty="0">
                <a:effectLst/>
                <a:ea typeface="Calibri" panose="020F0502020204030204" pitchFamily="34" charset="0"/>
                <a:cs typeface="00 ZRCola" panose="02020600050405020304" pitchFamily="18" charset="0"/>
              </a:rPr>
              <a:t>- and the Slavic forms can be derived from the root with the o-grade. </a:t>
            </a:r>
            <a:endParaRPr lang="hr-HR" dirty="0">
              <a:effectLst/>
              <a:ea typeface="Calibri" panose="020F0502020204030204" pitchFamily="34" charset="0"/>
              <a:cs typeface="00 ZRCola" panose="02020600050405020304" pitchFamily="18" charset="0"/>
            </a:endParaRPr>
          </a:p>
          <a:p>
            <a:r>
              <a:rPr lang="en-US" dirty="0">
                <a:effectLst/>
                <a:ea typeface="Calibri" panose="020F0502020204030204" pitchFamily="34" charset="0"/>
                <a:cs typeface="00 ZRCola" panose="02020600050405020304" pitchFamily="18" charset="0"/>
              </a:rPr>
              <a:t>*</a:t>
            </a:r>
            <a:r>
              <a:rPr lang="en-US" dirty="0" err="1">
                <a:effectLst/>
                <a:ea typeface="Calibri" panose="020F0502020204030204" pitchFamily="34" charset="0"/>
                <a:cs typeface="00 ZRCola" panose="02020600050405020304" pitchFamily="18" charset="0"/>
              </a:rPr>
              <a:t>glogъ</a:t>
            </a:r>
            <a:r>
              <a:rPr lang="en-US" dirty="0">
                <a:effectLst/>
                <a:ea typeface="Calibri" panose="020F0502020204030204" pitchFamily="34" charset="0"/>
                <a:cs typeface="00 ZRCola" panose="02020600050405020304" pitchFamily="18" charset="0"/>
              </a:rPr>
              <a:t> </a:t>
            </a:r>
            <a:r>
              <a:rPr lang="hr-HR" dirty="0">
                <a:effectLst/>
                <a:ea typeface="Calibri" panose="020F0502020204030204" pitchFamily="34" charset="0"/>
                <a:cs typeface="00 ZRCola" panose="02020600050405020304" pitchFamily="18" charset="0"/>
              </a:rPr>
              <a:t>&lt;</a:t>
            </a:r>
            <a:r>
              <a:rPr lang="en-US" dirty="0">
                <a:effectLst/>
                <a:ea typeface="Calibri" panose="020F0502020204030204" pitchFamily="34" charset="0"/>
                <a:cs typeface="00 ZRCola" panose="02020600050405020304" pitchFamily="18" charset="0"/>
              </a:rPr>
              <a:t> *</a:t>
            </a:r>
            <a:r>
              <a:rPr lang="en-US" dirty="0" err="1">
                <a:effectLst/>
                <a:ea typeface="Calibri" panose="020F0502020204030204" pitchFamily="34" charset="0"/>
                <a:cs typeface="00 ZRCola" panose="02020600050405020304" pitchFamily="18" charset="0"/>
              </a:rPr>
              <a:t>dlogъ</a:t>
            </a:r>
            <a:r>
              <a:rPr lang="en-US" dirty="0">
                <a:effectLst/>
                <a:ea typeface="Calibri" panose="020F0502020204030204" pitchFamily="34" charset="0"/>
                <a:cs typeface="Times New Roman" panose="02020603050405020304" pitchFamily="18" charset="0"/>
              </a:rPr>
              <a:t> &lt; </a:t>
            </a:r>
            <a:r>
              <a:rPr lang="en-US" dirty="0">
                <a:effectLst/>
                <a:ea typeface="Calibri" panose="020F0502020204030204" pitchFamily="34" charset="0"/>
                <a:cs typeface="00 ZRCola" panose="02020600050405020304" pitchFamily="18" charset="0"/>
              </a:rPr>
              <a:t>*</a:t>
            </a:r>
            <a:r>
              <a:rPr lang="en-US" dirty="0" err="1">
                <a:effectLst/>
                <a:ea typeface="Calibri" panose="020F0502020204030204" pitchFamily="34" charset="0"/>
                <a:cs typeface="00 ZRCola" panose="02020600050405020304" pitchFamily="18" charset="0"/>
              </a:rPr>
              <a:t>dlog</a:t>
            </a:r>
            <a:r>
              <a:rPr lang="en-US" baseline="30000" dirty="0" err="1">
                <a:effectLst/>
                <a:ea typeface="Calibri" panose="020F0502020204030204" pitchFamily="34" charset="0"/>
                <a:cs typeface="00 ZRCola" panose="02020600050405020304" pitchFamily="18" charset="0"/>
              </a:rPr>
              <a:t>h</a:t>
            </a:r>
            <a:r>
              <a:rPr lang="en-US" dirty="0">
                <a:effectLst/>
                <a:ea typeface="Calibri" panose="020F0502020204030204" pitchFamily="34" charset="0"/>
                <a:cs typeface="00 ZRCola" panose="02020600050405020304" pitchFamily="18" charset="0"/>
              </a:rPr>
              <a:t>-</a:t>
            </a:r>
            <a:r>
              <a:rPr lang="en-US" dirty="0">
                <a:effectLst/>
                <a:ea typeface="Calibri" panose="020F0502020204030204" pitchFamily="34" charset="0"/>
                <a:cs typeface="Times New Roman" panose="02020603050405020304" pitchFamily="18" charset="0"/>
              </a:rPr>
              <a:t> ‘split’ (</a:t>
            </a:r>
            <a:r>
              <a:rPr lang="en-US" dirty="0" err="1">
                <a:effectLst/>
                <a:ea typeface="Calibri" panose="020F0502020204030204" pitchFamily="34" charset="0"/>
                <a:cs typeface="Times New Roman" panose="02020603050405020304" pitchFamily="18" charset="0"/>
              </a:rPr>
              <a:t>OIr</a:t>
            </a:r>
            <a:r>
              <a:rPr lang="en-US" dirty="0">
                <a:effectLst/>
                <a:ea typeface="Calibri" panose="020F0502020204030204" pitchFamily="34" charset="0"/>
                <a:cs typeface="Times New Roman" panose="02020603050405020304" pitchFamily="18" charset="0"/>
              </a:rPr>
              <a:t>.</a:t>
            </a:r>
            <a:r>
              <a:rPr lang="en-US" i="1" dirty="0">
                <a:effectLst/>
                <a:ea typeface="Calibri" panose="020F0502020204030204" pitchFamily="34" charset="0"/>
                <a:cs typeface="00 ZRCola" panose="02020600050405020304" pitchFamily="18" charset="0"/>
              </a:rPr>
              <a:t> as-</a:t>
            </a:r>
            <a:r>
              <a:rPr lang="en-US" i="1" dirty="0" err="1">
                <a:effectLst/>
                <a:ea typeface="Calibri" panose="020F0502020204030204" pitchFamily="34" charset="0"/>
                <a:cs typeface="00 ZRCola" panose="02020600050405020304" pitchFamily="18" charset="0"/>
              </a:rPr>
              <a:t>dloing</a:t>
            </a:r>
            <a:r>
              <a:rPr lang="en-US" dirty="0">
                <a:effectLst/>
                <a:ea typeface="Calibri" panose="020F0502020204030204" pitchFamily="34" charset="0"/>
                <a:cs typeface="Times New Roman" panose="02020603050405020304" pitchFamily="18" charset="0"/>
              </a:rPr>
              <a:t>, ON</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telgja</a:t>
            </a:r>
            <a:r>
              <a:rPr lang="en-US" dirty="0">
                <a:effectLst/>
                <a:ea typeface="Calibri" panose="020F0502020204030204" pitchFamily="34" charset="0"/>
                <a:cs typeface="Times New Roman" panose="02020603050405020304" pitchFamily="18" charset="0"/>
              </a:rPr>
              <a:t>), Lith.</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Times New Roman" panose="02020603050405020304" pitchFamily="18" charset="0"/>
              </a:rPr>
              <a:t>dal͂gis</a:t>
            </a:r>
            <a:r>
              <a:rPr lang="hr-HR" i="1"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‘scythe’, with “</a:t>
            </a:r>
            <a:r>
              <a:rPr lang="en-US" dirty="0" err="1">
                <a:effectLst/>
                <a:ea typeface="Calibri" panose="020F0502020204030204" pitchFamily="34" charset="0"/>
                <a:cs typeface="Times New Roman" panose="02020603050405020304" pitchFamily="18" charset="0"/>
              </a:rPr>
              <a:t>Schwebeablaut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delg</a:t>
            </a:r>
            <a:r>
              <a:rPr lang="en-US" baseline="30000" dirty="0" err="1">
                <a:effectLst/>
                <a:ea typeface="Calibri" panose="020F0502020204030204" pitchFamily="34" charset="0"/>
                <a:cs typeface="Times New Roman" panose="02020603050405020304" pitchFamily="18" charset="0"/>
              </a:rPr>
              <a:t>h</a:t>
            </a:r>
            <a:r>
              <a:rPr lang="en-US" dirty="0">
                <a:effectLst/>
                <a:ea typeface="Calibri" panose="020F0502020204030204" pitchFamily="34" charset="0"/>
                <a:cs typeface="Times New Roman" panose="02020603050405020304" pitchFamily="18" charset="0"/>
              </a:rPr>
              <a:t>-/*</a:t>
            </a:r>
            <a:r>
              <a:rPr lang="en-US" dirty="0" err="1">
                <a:effectLst/>
                <a:ea typeface="Calibri" panose="020F0502020204030204" pitchFamily="34" charset="0"/>
                <a:cs typeface="Times New Roman" panose="02020603050405020304" pitchFamily="18" charset="0"/>
              </a:rPr>
              <a:t>dlog</a:t>
            </a:r>
            <a:r>
              <a:rPr lang="en-US" baseline="30000" dirty="0" err="1">
                <a:effectLst/>
                <a:ea typeface="Calibri" panose="020F0502020204030204" pitchFamily="34" charset="0"/>
                <a:cs typeface="Times New Roman" panose="02020603050405020304" pitchFamily="18" charset="0"/>
              </a:rPr>
              <a:t>h</a:t>
            </a:r>
            <a:r>
              <a:rPr lang="en-US" dirty="0">
                <a:effectLst/>
                <a:ea typeface="Calibri" panose="020F0502020204030204" pitchFamily="34" charset="0"/>
                <a:cs typeface="Times New Roman" panose="02020603050405020304" pitchFamily="18" charset="0"/>
              </a:rPr>
              <a:t>-). </a:t>
            </a:r>
            <a:r>
              <a:rPr lang="hr-HR" dirty="0">
                <a:ea typeface="Calibri" panose="020F0502020204030204" pitchFamily="34" charset="0"/>
                <a:cs typeface="Times New Roman" panose="02020603050405020304" pitchFamily="18" charset="0"/>
              </a:rPr>
              <a:t>T</a:t>
            </a:r>
            <a:r>
              <a:rPr lang="en-US" dirty="0">
                <a:effectLst/>
                <a:ea typeface="Calibri" panose="020F0502020204030204" pitchFamily="34" charset="0"/>
                <a:cs typeface="Times New Roman" panose="02020603050405020304" pitchFamily="18" charset="0"/>
              </a:rPr>
              <a:t>he new full grade *</a:t>
            </a:r>
            <a:r>
              <a:rPr lang="en-US" dirty="0" err="1">
                <a:effectLst/>
                <a:ea typeface="Calibri" panose="020F0502020204030204" pitchFamily="34" charset="0"/>
                <a:cs typeface="Times New Roman" panose="02020603050405020304" pitchFamily="18" charset="0"/>
              </a:rPr>
              <a:t>delg</a:t>
            </a:r>
            <a:r>
              <a:rPr lang="en-US" baseline="30000" dirty="0" err="1">
                <a:effectLst/>
                <a:ea typeface="Calibri" panose="020F0502020204030204" pitchFamily="34" charset="0"/>
                <a:cs typeface="Times New Roman" panose="02020603050405020304" pitchFamily="18" charset="0"/>
              </a:rPr>
              <a:t>h</a:t>
            </a:r>
            <a:r>
              <a:rPr lang="en-US" dirty="0">
                <a:effectLst/>
                <a:ea typeface="Calibri" panose="020F0502020204030204" pitchFamily="34" charset="0"/>
                <a:cs typeface="Times New Roman" panose="02020603050405020304" pitchFamily="18" charset="0"/>
              </a:rPr>
              <a:t>- (&gt; ON </a:t>
            </a:r>
            <a:r>
              <a:rPr lang="en-US" i="1" dirty="0" err="1">
                <a:effectLst/>
                <a:ea typeface="Calibri" panose="020F0502020204030204" pitchFamily="34" charset="0"/>
                <a:cs typeface="Times New Roman" panose="02020603050405020304" pitchFamily="18" charset="0"/>
              </a:rPr>
              <a:t>telgja</a:t>
            </a:r>
            <a:r>
              <a:rPr lang="en-US" dirty="0">
                <a:effectLst/>
                <a:ea typeface="Calibri" panose="020F0502020204030204" pitchFamily="34" charset="0"/>
                <a:cs typeface="Times New Roman" panose="02020603050405020304" pitchFamily="18" charset="0"/>
              </a:rPr>
              <a:t>) and *</a:t>
            </a:r>
            <a:r>
              <a:rPr lang="en-US" dirty="0" err="1">
                <a:effectLst/>
                <a:ea typeface="Calibri" panose="020F0502020204030204" pitchFamily="34" charset="0"/>
                <a:cs typeface="Times New Roman" panose="02020603050405020304" pitchFamily="18" charset="0"/>
              </a:rPr>
              <a:t>dolg</a:t>
            </a:r>
            <a:r>
              <a:rPr lang="en-US" baseline="30000" dirty="0" err="1">
                <a:effectLst/>
                <a:ea typeface="Calibri" panose="020F0502020204030204" pitchFamily="34" charset="0"/>
                <a:cs typeface="Times New Roman" panose="02020603050405020304" pitchFamily="18" charset="0"/>
              </a:rPr>
              <a:t>h</a:t>
            </a:r>
            <a:r>
              <a:rPr lang="en-US" dirty="0">
                <a:effectLst/>
                <a:ea typeface="Calibri" panose="020F0502020204030204" pitchFamily="34" charset="0"/>
                <a:cs typeface="Times New Roman" panose="02020603050405020304" pitchFamily="18" charset="0"/>
              </a:rPr>
              <a:t>- (&lt; Lith. </a:t>
            </a:r>
            <a:r>
              <a:rPr lang="en-US" i="1" dirty="0" err="1">
                <a:effectLst/>
                <a:ea typeface="Calibri" panose="020F0502020204030204" pitchFamily="34" charset="0"/>
                <a:cs typeface="Times New Roman" panose="02020603050405020304" pitchFamily="18" charset="0"/>
              </a:rPr>
              <a:t>dal͂gis</a:t>
            </a:r>
            <a:r>
              <a:rPr lang="en-US" dirty="0">
                <a:effectLst/>
                <a:ea typeface="Calibri" panose="020F0502020204030204" pitchFamily="34" charset="0"/>
                <a:cs typeface="Times New Roman" panose="02020603050405020304" pitchFamily="18" charset="0"/>
              </a:rPr>
              <a:t>)</a:t>
            </a:r>
            <a:r>
              <a:rPr lang="en-US" i="1"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formed on the basis of the zero-grade *</a:t>
            </a:r>
            <a:r>
              <a:rPr lang="en-US" dirty="0" err="1">
                <a:effectLst/>
                <a:ea typeface="Calibri" panose="020F0502020204030204" pitchFamily="34" charset="0"/>
                <a:cs typeface="Times New Roman" panose="02020603050405020304" pitchFamily="18" charset="0"/>
              </a:rPr>
              <a:t>dlg</a:t>
            </a:r>
            <a:r>
              <a:rPr lang="en-US" baseline="30000" dirty="0" err="1">
                <a:effectLst/>
                <a:ea typeface="Calibri" panose="020F0502020204030204" pitchFamily="34" charset="0"/>
                <a:cs typeface="Times New Roman" panose="02020603050405020304" pitchFamily="18" charset="0"/>
              </a:rPr>
              <a:t>h</a:t>
            </a:r>
            <a:r>
              <a:rPr lang="en-US" dirty="0">
                <a:effectLst/>
                <a:ea typeface="Calibri" panose="020F0502020204030204" pitchFamily="34" charset="0"/>
                <a:cs typeface="Times New Roman" panose="02020603050405020304" pitchFamily="18" charset="0"/>
              </a:rPr>
              <a:t>- </a:t>
            </a:r>
            <a:r>
              <a:rPr lang="hr-HR" dirty="0">
                <a:effectLst/>
                <a:ea typeface="Calibri" panose="020F0502020204030204" pitchFamily="34" charset="0"/>
                <a:cs typeface="Times New Roman" panose="02020603050405020304" pitchFamily="18" charset="0"/>
              </a:rPr>
              <a:t>&gt; PGerm. </a:t>
            </a:r>
            <a:r>
              <a:rPr lang="en-US" dirty="0">
                <a:effectLst/>
                <a:ea typeface="Calibri" panose="020F0502020204030204" pitchFamily="34" charset="0"/>
                <a:cs typeface="Times New Roman" panose="02020603050405020304" pitchFamily="18" charset="0"/>
              </a:rPr>
              <a:t>*</a:t>
            </a:r>
            <a:r>
              <a:rPr lang="en-US" dirty="0" err="1">
                <a:effectLst/>
                <a:ea typeface="Calibri" panose="020F0502020204030204" pitchFamily="34" charset="0"/>
                <a:cs typeface="Times New Roman" panose="02020603050405020304" pitchFamily="18" charset="0"/>
              </a:rPr>
              <a:t>tulg</a:t>
            </a:r>
            <a:r>
              <a:rPr lang="en-US" dirty="0">
                <a:effectLst/>
                <a:ea typeface="Calibri" panose="020F0502020204030204" pitchFamily="34" charset="0"/>
                <a:cs typeface="Times New Roman" panose="02020603050405020304" pitchFamily="18" charset="0"/>
              </a:rPr>
              <a:t>-</a:t>
            </a:r>
            <a:r>
              <a:rPr lang="hr-HR" dirty="0">
                <a:effectLst/>
                <a:ea typeface="Calibri" panose="020F0502020204030204" pitchFamily="34" charset="0"/>
                <a:cs typeface="Times New Roman" panose="02020603050405020304" pitchFamily="18" charset="0"/>
              </a:rPr>
              <a:t>, BSl. </a:t>
            </a:r>
            <a:r>
              <a:rPr lang="en-US" dirty="0">
                <a:effectLst/>
                <a:ea typeface="Calibri" panose="020F0502020204030204" pitchFamily="34" charset="0"/>
                <a:cs typeface="Times New Roman" panose="02020603050405020304" pitchFamily="18" charset="0"/>
              </a:rPr>
              <a:t>*</a:t>
            </a:r>
            <a:r>
              <a:rPr lang="hr-HR" dirty="0">
                <a:ea typeface="Calibri" panose="020F0502020204030204" pitchFamily="34" charset="0"/>
                <a:cs typeface="Times New Roman" panose="02020603050405020304" pitchFamily="18" charset="0"/>
              </a:rPr>
              <a:t>d</a:t>
            </a:r>
            <a:r>
              <a:rPr lang="en-US" dirty="0" err="1">
                <a:effectLst/>
                <a:ea typeface="Calibri" panose="020F0502020204030204" pitchFamily="34" charset="0"/>
                <a:cs typeface="Times New Roman" panose="02020603050405020304" pitchFamily="18" charset="0"/>
              </a:rPr>
              <a:t>ilg</a:t>
            </a:r>
            <a:r>
              <a:rPr lang="en-US" dirty="0">
                <a:effectLst/>
                <a:ea typeface="Calibri" panose="020F0502020204030204" pitchFamily="34" charset="0"/>
                <a:cs typeface="Times New Roman" panose="02020603050405020304" pitchFamily="18" charset="0"/>
              </a:rPr>
              <a:t>-</a:t>
            </a:r>
            <a:r>
              <a:rPr lang="hr-HR" dirty="0">
                <a:effectLst/>
                <a:ea typeface="Calibri" panose="020F0502020204030204" pitchFamily="34" charset="0"/>
                <a:cs typeface="Times New Roman" panose="02020603050405020304" pitchFamily="18" charset="0"/>
              </a:rPr>
              <a:t>/</a:t>
            </a:r>
            <a:r>
              <a:rPr lang="en-US" dirty="0">
                <a:effectLst/>
                <a:ea typeface="Calibri" panose="020F0502020204030204" pitchFamily="34" charset="0"/>
                <a:cs typeface="Times New Roman" panose="02020603050405020304" pitchFamily="18" charset="0"/>
              </a:rPr>
              <a:t>*</a:t>
            </a:r>
            <a:r>
              <a:rPr lang="en-US" dirty="0" err="1">
                <a:effectLst/>
                <a:ea typeface="Calibri" panose="020F0502020204030204" pitchFamily="34" charset="0"/>
                <a:cs typeface="Times New Roman" panose="02020603050405020304" pitchFamily="18" charset="0"/>
              </a:rPr>
              <a:t>tulg</a:t>
            </a:r>
            <a:r>
              <a:rPr lang="en-US" dirty="0">
                <a:effectLst/>
                <a:ea typeface="Calibri" panose="020F0502020204030204" pitchFamily="34" charset="0"/>
                <a:cs typeface="Times New Roman" panose="02020603050405020304" pitchFamily="18" charset="0"/>
              </a:rPr>
              <a:t>-</a:t>
            </a:r>
            <a:r>
              <a:rPr lang="hr-HR"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(Lith. </a:t>
            </a:r>
            <a:r>
              <a:rPr lang="en-US" i="1" dirty="0" err="1">
                <a:effectLst/>
                <a:ea typeface="Calibri" panose="020F0502020204030204" pitchFamily="34" charset="0"/>
                <a:cs typeface="Times New Roman" panose="02020603050405020304" pitchFamily="18" charset="0"/>
              </a:rPr>
              <a:t>dilgùs</a:t>
            </a:r>
            <a:r>
              <a:rPr lang="en-US" i="1"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‘sharp’, perhaps Germ. dial. </a:t>
            </a:r>
            <a:r>
              <a:rPr lang="en-US" i="1" dirty="0" err="1">
                <a:effectLst/>
                <a:ea typeface="Calibri" panose="020F0502020204030204" pitchFamily="34" charset="0"/>
                <a:cs typeface="Times New Roman" panose="02020603050405020304" pitchFamily="18" charset="0"/>
              </a:rPr>
              <a:t>Zungen-zolch</a:t>
            </a:r>
            <a:r>
              <a:rPr lang="en-US" i="1"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‘tongue’, originally ‘tongue-tip’, EDPG 525). </a:t>
            </a:r>
            <a:endParaRPr lang="hr-HR" dirty="0">
              <a:effectLst/>
              <a:ea typeface="Calibri" panose="020F0502020204030204" pitchFamily="34" charset="0"/>
              <a:cs typeface="Times New Roman" panose="02020603050405020304" pitchFamily="18" charset="0"/>
            </a:endParaRPr>
          </a:p>
          <a:p>
            <a:r>
              <a:rPr lang="hr-HR" dirty="0">
                <a:effectLst/>
                <a:ea typeface="Calibri" panose="020F0502020204030204" pitchFamily="34" charset="0"/>
                <a:cs typeface="Times New Roman" panose="02020603050405020304" pitchFamily="18" charset="0"/>
              </a:rPr>
              <a:t>With metathesis: </a:t>
            </a:r>
            <a:r>
              <a:rPr lang="en-US" dirty="0">
                <a:effectLst/>
                <a:ea typeface="Calibri" panose="020F0502020204030204" pitchFamily="34" charset="0"/>
                <a:cs typeface="Times New Roman" panose="02020603050405020304" pitchFamily="18" charset="0"/>
              </a:rPr>
              <a:t>OCS </a:t>
            </a:r>
            <a:r>
              <a:rPr lang="en-US" i="1" dirty="0" err="1">
                <a:effectLst/>
                <a:ea typeface="Calibri" panose="020F0502020204030204" pitchFamily="34" charset="0"/>
                <a:cs typeface="Times New Roman" panose="02020603050405020304" pitchFamily="18" charset="0"/>
              </a:rPr>
              <a:t>glodati</a:t>
            </a:r>
            <a:r>
              <a:rPr lang="en-US" i="1"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(&lt; *</a:t>
            </a:r>
            <a:r>
              <a:rPr lang="en-US" dirty="0" err="1">
                <a:effectLst/>
                <a:ea typeface="Calibri" panose="020F0502020204030204" pitchFamily="34" charset="0"/>
                <a:cs typeface="Times New Roman" panose="02020603050405020304" pitchFamily="18" charset="0"/>
              </a:rPr>
              <a:t>dlogati</a:t>
            </a:r>
            <a:r>
              <a:rPr lang="en-US" dirty="0">
                <a:effectLst/>
                <a:ea typeface="Calibri" panose="020F0502020204030204" pitchFamily="34" charset="0"/>
                <a:cs typeface="Times New Roman" panose="02020603050405020304" pitchFamily="18" charset="0"/>
              </a:rPr>
              <a:t>) ‘gnaw’. Gr.</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γλωχίς</a:t>
            </a:r>
            <a:r>
              <a:rPr lang="en-US" i="1" dirty="0">
                <a:effectLst/>
                <a:ea typeface="Calibri" panose="020F0502020204030204" pitchFamily="34" charset="0"/>
                <a:cs typeface="00 ZRCola" panose="02020600050405020304" pitchFamily="18" charset="0"/>
              </a:rPr>
              <a:t> and </a:t>
            </a:r>
            <a:r>
              <a:rPr lang="en-US" i="1" dirty="0" err="1">
                <a:effectLst/>
                <a:ea typeface="Calibri" panose="020F0502020204030204" pitchFamily="34" charset="0"/>
                <a:cs typeface="00 ZRCola" panose="02020600050405020304" pitchFamily="18" charset="0"/>
              </a:rPr>
              <a:t>γλῶσσ</a:t>
            </a:r>
            <a:r>
              <a:rPr lang="en-US" i="1" dirty="0">
                <a:effectLst/>
                <a:ea typeface="Calibri" panose="020F0502020204030204" pitchFamily="34" charset="0"/>
                <a:cs typeface="00 ZRCola" panose="02020600050405020304" pitchFamily="18" charset="0"/>
              </a:rPr>
              <a:t>α </a:t>
            </a:r>
            <a:r>
              <a:rPr lang="hr-HR" dirty="0">
                <a:effectLst/>
                <a:ea typeface="Calibri" panose="020F0502020204030204" pitchFamily="34" charset="0"/>
                <a:cs typeface="00 ZRCola" panose="02020600050405020304" pitchFamily="18" charset="0"/>
              </a:rPr>
              <a:t>can be from this root (</a:t>
            </a:r>
            <a:r>
              <a:rPr lang="en-US" dirty="0">
                <a:effectLst/>
                <a:ea typeface="Calibri" panose="020F0502020204030204" pitchFamily="34" charset="0"/>
                <a:cs typeface="00 ZRCola" panose="02020600050405020304" pitchFamily="18" charset="0"/>
              </a:rPr>
              <a:t>EDPG</a:t>
            </a:r>
            <a:r>
              <a:rPr lang="en-US" i="1" dirty="0">
                <a:effectLst/>
                <a:ea typeface="Calibri" panose="020F0502020204030204" pitchFamily="34" charset="0"/>
                <a:cs typeface="00 ZRCola" panose="02020600050405020304" pitchFamily="18" charset="0"/>
              </a:rPr>
              <a:t> </a:t>
            </a:r>
            <a:r>
              <a:rPr lang="en-US" dirty="0">
                <a:effectLst/>
                <a:ea typeface="Calibri" panose="020F0502020204030204" pitchFamily="34" charset="0"/>
                <a:cs typeface="00 ZRCola" panose="02020600050405020304" pitchFamily="18" charset="0"/>
              </a:rPr>
              <a:t>525</a:t>
            </a:r>
            <a:r>
              <a:rPr lang="hr-HR" dirty="0">
                <a:ea typeface="Calibri" panose="020F0502020204030204" pitchFamily="34" charset="0"/>
                <a:cs typeface="00 ZRCola" panose="02020600050405020304" pitchFamily="18" charset="0"/>
              </a:rPr>
              <a:t>)</a:t>
            </a:r>
            <a:r>
              <a:rPr lang="en-US" i="1" dirty="0">
                <a:effectLst/>
                <a:ea typeface="Calibri" panose="020F0502020204030204" pitchFamily="34" charset="0"/>
                <a:cs typeface="00 ZRCola" panose="02020600050405020304" pitchFamily="18" charset="0"/>
              </a:rPr>
              <a:t> </a:t>
            </a:r>
            <a:r>
              <a:rPr lang="en-US" dirty="0">
                <a:effectLst/>
                <a:ea typeface="Calibri" panose="020F0502020204030204" pitchFamily="34" charset="0"/>
                <a:cs typeface="00 ZRCola" panose="02020600050405020304" pitchFamily="18" charset="0"/>
              </a:rPr>
              <a:t>with the assimilation *dl- &gt; gl- as in </a:t>
            </a:r>
            <a:r>
              <a:rPr lang="en-US" i="1" dirty="0">
                <a:effectLst/>
                <a:ea typeface="Calibri" panose="020F0502020204030204" pitchFamily="34" charset="0"/>
                <a:cs typeface="00 ZRCola" panose="02020600050405020304" pitchFamily="18" charset="0"/>
              </a:rPr>
              <a:t>γλυκύς ‘</a:t>
            </a:r>
            <a:r>
              <a:rPr lang="en-US" dirty="0">
                <a:effectLst/>
                <a:ea typeface="Calibri" panose="020F0502020204030204" pitchFamily="34" charset="0"/>
                <a:cs typeface="00 ZRCola" panose="02020600050405020304" pitchFamily="18" charset="0"/>
              </a:rPr>
              <a:t>sweet</a:t>
            </a:r>
            <a:r>
              <a:rPr lang="en-US" i="1" dirty="0">
                <a:effectLst/>
                <a:ea typeface="Calibri" panose="020F0502020204030204" pitchFamily="34" charset="0"/>
                <a:cs typeface="00 ZRCola" panose="02020600050405020304" pitchFamily="18" charset="0"/>
              </a:rPr>
              <a:t>’ &lt; *</a:t>
            </a:r>
            <a:r>
              <a:rPr lang="en-US" dirty="0">
                <a:effectLst/>
                <a:ea typeface="Calibri" panose="020F0502020204030204" pitchFamily="34" charset="0"/>
                <a:cs typeface="00 ZRCola" panose="02020600050405020304" pitchFamily="18" charset="0"/>
              </a:rPr>
              <a:t>dlukus</a:t>
            </a:r>
            <a:r>
              <a:rPr lang="en-US" i="1" dirty="0">
                <a:effectLst/>
                <a:ea typeface="Calibri" panose="020F0502020204030204" pitchFamily="34" charset="0"/>
                <a:cs typeface="00 ZRCola" panose="02020600050405020304" pitchFamily="18" charset="0"/>
              </a:rPr>
              <a:t> </a:t>
            </a:r>
            <a:r>
              <a:rPr lang="en-US" dirty="0">
                <a:effectLst/>
                <a:ea typeface="Calibri" panose="020F0502020204030204" pitchFamily="34" charset="0"/>
                <a:cs typeface="00 ZRCola" panose="02020600050405020304" pitchFamily="18" charset="0"/>
              </a:rPr>
              <a:t>(cf. Lat</a:t>
            </a:r>
            <a:r>
              <a:rPr lang="en-US" i="1" dirty="0">
                <a:effectLst/>
                <a:ea typeface="Calibri" panose="020F0502020204030204" pitchFamily="34" charset="0"/>
                <a:cs typeface="00 ZRCola" panose="02020600050405020304" pitchFamily="18" charset="0"/>
              </a:rPr>
              <a:t>. dulcis</a:t>
            </a:r>
            <a:r>
              <a:rPr lang="en-US" dirty="0">
                <a:effectLst/>
                <a:ea typeface="Calibri" panose="020F0502020204030204" pitchFamily="34" charset="0"/>
                <a:cs typeface="00 ZRCola" panose="02020600050405020304" pitchFamily="18" charset="0"/>
              </a:rPr>
              <a:t>).</a:t>
            </a:r>
            <a:endParaRPr lang="en-US" dirty="0">
              <a:effectLst/>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225090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36AD2-7BCD-4F4D-85D0-391D5048FC7F}"/>
              </a:ext>
            </a:extLst>
          </p:cNvPr>
          <p:cNvSpPr>
            <a:spLocks noGrp="1"/>
          </p:cNvSpPr>
          <p:nvPr>
            <p:ph type="title"/>
          </p:nvPr>
        </p:nvSpPr>
        <p:spPr/>
        <p:txBody>
          <a:bodyPr/>
          <a:lstStyle/>
          <a:p>
            <a:r>
              <a:rPr lang="hr-HR" dirty="0"/>
              <a:t>Outline of the talk</a:t>
            </a:r>
            <a:endParaRPr lang="en-US" dirty="0"/>
          </a:p>
        </p:txBody>
      </p:sp>
      <p:sp>
        <p:nvSpPr>
          <p:cNvPr id="3" name="Content Placeholder 2">
            <a:extLst>
              <a:ext uri="{FF2B5EF4-FFF2-40B4-BE49-F238E27FC236}">
                <a16:creationId xmlns:a16="http://schemas.microsoft.com/office/drawing/2014/main" id="{8940064C-D2F6-42C7-A44C-310B23AB1B31}"/>
              </a:ext>
            </a:extLst>
          </p:cNvPr>
          <p:cNvSpPr>
            <a:spLocks noGrp="1"/>
          </p:cNvSpPr>
          <p:nvPr>
            <p:ph idx="1"/>
          </p:nvPr>
        </p:nvSpPr>
        <p:spPr/>
        <p:txBody>
          <a:bodyPr>
            <a:noAutofit/>
          </a:bodyPr>
          <a:lstStyle/>
          <a:p>
            <a:r>
              <a:rPr lang="hr-HR" dirty="0"/>
              <a:t>Analyze the etymologies of forest tree-names reconstructable to Proto-Slavic (using the material of </a:t>
            </a:r>
            <a:r>
              <a:rPr lang="hr-HR" i="1" dirty="0"/>
              <a:t>Etimološki rječnik hrvatskoga jezika</a:t>
            </a:r>
            <a:r>
              <a:rPr lang="hr-HR" dirty="0"/>
              <a:t>, Zagreb 2016-2021; thanks to Tijmen Pronk and Dubravka Ivšić Majić); separate the inherited items from loanwords.</a:t>
            </a:r>
          </a:p>
          <a:p>
            <a:r>
              <a:rPr lang="hr-HR" dirty="0"/>
              <a:t>Apply the diagnostic features of pre-IE loanwords (</a:t>
            </a:r>
            <a:r>
              <a:rPr lang="en-GB" dirty="0">
                <a:effectLst/>
                <a:ea typeface="Calibri" panose="020F0502020204030204" pitchFamily="34" charset="0"/>
              </a:rPr>
              <a:t>a-vocalism of the </a:t>
            </a:r>
            <a:r>
              <a:rPr lang="hr-HR" dirty="0">
                <a:effectLst/>
                <a:ea typeface="Calibri" panose="020F0502020204030204" pitchFamily="34" charset="0"/>
              </a:rPr>
              <a:t>root</a:t>
            </a:r>
            <a:r>
              <a:rPr lang="en-GB" dirty="0">
                <a:effectLst/>
                <a:ea typeface="Calibri" panose="020F0502020204030204" pitchFamily="34" charset="0"/>
              </a:rPr>
              <a:t>, non-IE Ablaut patterns, voiced</a:t>
            </a:r>
            <a:r>
              <a:rPr lang="hr-HR" dirty="0">
                <a:effectLst/>
                <a:ea typeface="Calibri" panose="020F0502020204030204" pitchFamily="34" charset="0"/>
              </a:rPr>
              <a:t>/</a:t>
            </a:r>
            <a:r>
              <a:rPr lang="en-GB" dirty="0">
                <a:effectLst/>
                <a:ea typeface="Calibri" panose="020F0502020204030204" pitchFamily="34" charset="0"/>
              </a:rPr>
              <a:t>voiceless stops</a:t>
            </a:r>
            <a:r>
              <a:rPr lang="hr-HR" dirty="0">
                <a:effectLst/>
                <a:ea typeface="Calibri" panose="020F0502020204030204" pitchFamily="34" charset="0"/>
              </a:rPr>
              <a:t> alternations</a:t>
            </a:r>
            <a:r>
              <a:rPr lang="en-GB" dirty="0">
                <a:effectLst/>
                <a:ea typeface="Calibri" panose="020F0502020204030204" pitchFamily="34" charset="0"/>
              </a:rPr>
              <a:t>, root shapes that contradict PIE phonotactic rules, etc. (Kuiper 1995, Iversen &amp; Kroonen 2017, Matasović 2020). </a:t>
            </a:r>
            <a:endParaRPr lang="hr-HR" dirty="0"/>
          </a:p>
          <a:p>
            <a:r>
              <a:rPr lang="hr-HR" dirty="0"/>
              <a:t>Take into account the present-day and earlier distribution of tree-species; three climatic periods are distinguished: </a:t>
            </a:r>
            <a:r>
              <a:rPr lang="hr-HR" dirty="0">
                <a:solidFill>
                  <a:srgbClr val="FF0000"/>
                </a:solidFill>
              </a:rPr>
              <a:t>Atlantic</a:t>
            </a:r>
            <a:r>
              <a:rPr lang="hr-HR" dirty="0"/>
              <a:t> (5500-3000 BCE), </a:t>
            </a:r>
            <a:r>
              <a:rPr lang="hr-HR" dirty="0">
                <a:solidFill>
                  <a:srgbClr val="FF0000"/>
                </a:solidFill>
              </a:rPr>
              <a:t>Subboreal</a:t>
            </a:r>
            <a:r>
              <a:rPr lang="hr-HR" dirty="0"/>
              <a:t> (3000-500 BCE), </a:t>
            </a:r>
            <a:r>
              <a:rPr lang="hr-HR" dirty="0">
                <a:solidFill>
                  <a:srgbClr val="FF0000"/>
                </a:solidFill>
              </a:rPr>
              <a:t>Subatlantic</a:t>
            </a:r>
            <a:r>
              <a:rPr lang="hr-HR" dirty="0"/>
              <a:t> (500 BCE- ).</a:t>
            </a:r>
          </a:p>
          <a:p>
            <a:r>
              <a:rPr lang="hr-HR" dirty="0"/>
              <a:t>Take into account the economic usefulness of particular trees and their wood (check whether names of economically less useful trees are more likely to be of substratum origin).</a:t>
            </a:r>
            <a:endParaRPr lang="en-US" dirty="0"/>
          </a:p>
        </p:txBody>
      </p:sp>
    </p:spTree>
    <p:extLst>
      <p:ext uri="{BB962C8B-B14F-4D97-AF65-F5344CB8AC3E}">
        <p14:creationId xmlns:p14="http://schemas.microsoft.com/office/powerpoint/2010/main" val="22129240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00060-BBB5-4512-8ABA-EA2FC9962007}"/>
              </a:ext>
            </a:extLst>
          </p:cNvPr>
          <p:cNvSpPr>
            <a:spLocks noGrp="1"/>
          </p:cNvSpPr>
          <p:nvPr>
            <p:ph type="title"/>
          </p:nvPr>
        </p:nvSpPr>
        <p:spPr/>
        <p:txBody>
          <a:bodyPr/>
          <a:lstStyle/>
          <a:p>
            <a:r>
              <a:rPr lang="hr-HR" dirty="0"/>
              <a:t>fagus</a:t>
            </a:r>
            <a:endParaRPr lang="en-US" dirty="0"/>
          </a:p>
        </p:txBody>
      </p:sp>
      <p:sp>
        <p:nvSpPr>
          <p:cNvPr id="3" name="Content Placeholder 2">
            <a:extLst>
              <a:ext uri="{FF2B5EF4-FFF2-40B4-BE49-F238E27FC236}">
                <a16:creationId xmlns:a16="http://schemas.microsoft.com/office/drawing/2014/main" id="{25CF511A-C2FE-4C03-A4C9-E30828B0036D}"/>
              </a:ext>
            </a:extLst>
          </p:cNvPr>
          <p:cNvSpPr>
            <a:spLocks noGrp="1"/>
          </p:cNvSpPr>
          <p:nvPr>
            <p:ph idx="1"/>
          </p:nvPr>
        </p:nvSpPr>
        <p:spPr/>
        <p:txBody>
          <a:bodyPr/>
          <a:lstStyle/>
          <a:p>
            <a:r>
              <a:rPr lang="hr-HR" i="1" dirty="0"/>
              <a:t>Fagus sylvatica </a:t>
            </a:r>
            <a:r>
              <a:rPr lang="hr-HR" dirty="0"/>
              <a:t>‘beech’</a:t>
            </a:r>
            <a:endParaRPr lang="en-US" i="1" dirty="0"/>
          </a:p>
        </p:txBody>
      </p:sp>
      <p:pic>
        <p:nvPicPr>
          <p:cNvPr id="4" name="Picture 3">
            <a:extLst>
              <a:ext uri="{FF2B5EF4-FFF2-40B4-BE49-F238E27FC236}">
                <a16:creationId xmlns:a16="http://schemas.microsoft.com/office/drawing/2014/main" id="{A8ADFCAE-E10C-4514-AC0F-C9C3187FCE1D}"/>
              </a:ext>
            </a:extLst>
          </p:cNvPr>
          <p:cNvPicPr/>
          <p:nvPr/>
        </p:nvPicPr>
        <p:blipFill>
          <a:blip r:embed="rId3"/>
          <a:stretch>
            <a:fillRect/>
          </a:stretch>
        </p:blipFill>
        <p:spPr>
          <a:xfrm>
            <a:off x="1005881" y="2397359"/>
            <a:ext cx="3660387" cy="3774841"/>
          </a:xfrm>
          <a:prstGeom prst="rect">
            <a:avLst/>
          </a:prstGeom>
        </p:spPr>
      </p:pic>
      <p:pic>
        <p:nvPicPr>
          <p:cNvPr id="5" name="Picture 4">
            <a:extLst>
              <a:ext uri="{FF2B5EF4-FFF2-40B4-BE49-F238E27FC236}">
                <a16:creationId xmlns:a16="http://schemas.microsoft.com/office/drawing/2014/main" id="{8BC48C6E-3465-467B-BFAC-633BE5938E91}"/>
              </a:ext>
            </a:extLst>
          </p:cNvPr>
          <p:cNvPicPr/>
          <p:nvPr/>
        </p:nvPicPr>
        <p:blipFill>
          <a:blip r:embed="rId4"/>
          <a:stretch>
            <a:fillRect/>
          </a:stretch>
        </p:blipFill>
        <p:spPr>
          <a:xfrm>
            <a:off x="4666269" y="2541704"/>
            <a:ext cx="2859466" cy="3312341"/>
          </a:xfrm>
          <a:prstGeom prst="rect">
            <a:avLst/>
          </a:prstGeom>
        </p:spPr>
      </p:pic>
      <p:pic>
        <p:nvPicPr>
          <p:cNvPr id="6" name="Picture 5">
            <a:extLst>
              <a:ext uri="{FF2B5EF4-FFF2-40B4-BE49-F238E27FC236}">
                <a16:creationId xmlns:a16="http://schemas.microsoft.com/office/drawing/2014/main" id="{1C30D814-64CC-4F5C-B3CB-E7E7E57BC828}"/>
              </a:ext>
            </a:extLst>
          </p:cNvPr>
          <p:cNvPicPr/>
          <p:nvPr/>
        </p:nvPicPr>
        <p:blipFill>
          <a:blip r:embed="rId5"/>
          <a:stretch>
            <a:fillRect/>
          </a:stretch>
        </p:blipFill>
        <p:spPr>
          <a:xfrm>
            <a:off x="7525735" y="2640536"/>
            <a:ext cx="3437638" cy="3114675"/>
          </a:xfrm>
          <a:prstGeom prst="rect">
            <a:avLst/>
          </a:prstGeom>
        </p:spPr>
      </p:pic>
    </p:spTree>
    <p:extLst>
      <p:ext uri="{BB962C8B-B14F-4D97-AF65-F5344CB8AC3E}">
        <p14:creationId xmlns:p14="http://schemas.microsoft.com/office/powerpoint/2010/main" val="5728705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A2DD3-412E-4C24-8140-9121B782FD07}"/>
              </a:ext>
            </a:extLst>
          </p:cNvPr>
          <p:cNvSpPr>
            <a:spLocks noGrp="1"/>
          </p:cNvSpPr>
          <p:nvPr>
            <p:ph type="title"/>
          </p:nvPr>
        </p:nvSpPr>
        <p:spPr/>
        <p:txBody>
          <a:bodyPr/>
          <a:lstStyle/>
          <a:p>
            <a:r>
              <a:rPr lang="hr-HR" dirty="0"/>
              <a:t>Fagus sylvatica/beech in slavic</a:t>
            </a:r>
            <a:endParaRPr lang="en-US" dirty="0"/>
          </a:p>
        </p:txBody>
      </p:sp>
      <p:sp>
        <p:nvSpPr>
          <p:cNvPr id="3" name="Content Placeholder 2">
            <a:extLst>
              <a:ext uri="{FF2B5EF4-FFF2-40B4-BE49-F238E27FC236}">
                <a16:creationId xmlns:a16="http://schemas.microsoft.com/office/drawing/2014/main" id="{1F2EEB99-4911-40A8-B18B-987582EADB86}"/>
              </a:ext>
            </a:extLst>
          </p:cNvPr>
          <p:cNvSpPr>
            <a:spLocks noGrp="1"/>
          </p:cNvSpPr>
          <p:nvPr>
            <p:ph idx="1"/>
          </p:nvPr>
        </p:nvSpPr>
        <p:spPr/>
        <p:txBody>
          <a:bodyPr>
            <a:normAutofit/>
          </a:bodyPr>
          <a:lstStyle/>
          <a:p>
            <a:r>
              <a:rPr lang="hr-HR" i="0" dirty="0">
                <a:effectLst/>
                <a:ea typeface="Calibri" panose="020F0502020204030204" pitchFamily="34" charset="0"/>
              </a:rPr>
              <a:t>PSl. </a:t>
            </a:r>
            <a:r>
              <a:rPr lang="en-US" i="0" dirty="0">
                <a:effectLst/>
                <a:ea typeface="Calibri" panose="020F0502020204030204" pitchFamily="34" charset="0"/>
              </a:rPr>
              <a:t>*</a:t>
            </a:r>
            <a:r>
              <a:rPr lang="en-US" i="0" dirty="0" err="1">
                <a:effectLst/>
                <a:ea typeface="Calibri" panose="020F0502020204030204" pitchFamily="34" charset="0"/>
              </a:rPr>
              <a:t>búkъ</a:t>
            </a:r>
            <a:r>
              <a:rPr lang="en-US" i="0" dirty="0">
                <a:effectLst/>
                <a:ea typeface="Calibri" panose="020F0502020204030204" pitchFamily="34" charset="0"/>
              </a:rPr>
              <a:t>, *</a:t>
            </a:r>
            <a:r>
              <a:rPr lang="en-US" i="0" dirty="0" err="1">
                <a:effectLst/>
                <a:ea typeface="Calibri" panose="020F0502020204030204" pitchFamily="34" charset="0"/>
              </a:rPr>
              <a:t>búky</a:t>
            </a:r>
            <a:r>
              <a:rPr lang="en-US" dirty="0">
                <a:effectLst/>
                <a:ea typeface="Calibri" panose="020F0502020204030204" pitchFamily="34" charset="0"/>
              </a:rPr>
              <a:t> (Gen. sg. </a:t>
            </a:r>
            <a:r>
              <a:rPr lang="en-US" i="1" dirty="0">
                <a:effectLst/>
                <a:ea typeface="Calibri" panose="020F0502020204030204" pitchFamily="34" charset="0"/>
              </a:rPr>
              <a:t>*</a:t>
            </a:r>
            <a:r>
              <a:rPr lang="en-US" i="1" dirty="0" err="1">
                <a:effectLst/>
                <a:ea typeface="Calibri" panose="020F0502020204030204" pitchFamily="34" charset="0"/>
              </a:rPr>
              <a:t>búkъve</a:t>
            </a:r>
            <a:r>
              <a:rPr lang="en-US" dirty="0">
                <a:effectLst/>
                <a:ea typeface="Calibri" panose="020F0502020204030204" pitchFamily="34" charset="0"/>
              </a:rPr>
              <a:t> </a:t>
            </a:r>
            <a:r>
              <a:rPr lang="en-US" dirty="0" err="1">
                <a:effectLst/>
                <a:ea typeface="Calibri" panose="020F0502020204030204" pitchFamily="34" charset="0"/>
              </a:rPr>
              <a:t>a.p.</a:t>
            </a:r>
            <a:r>
              <a:rPr lang="en-US" i="1" dirty="0" err="1">
                <a:effectLst/>
                <a:ea typeface="Calibri" panose="020F0502020204030204" pitchFamily="34" charset="0"/>
              </a:rPr>
              <a:t>a</a:t>
            </a:r>
            <a:r>
              <a:rPr lang="en-US" dirty="0">
                <a:effectLst/>
                <a:ea typeface="Calibri" panose="020F0502020204030204" pitchFamily="34" charset="0"/>
              </a:rPr>
              <a:t> ) ‘beech, </a:t>
            </a:r>
            <a:r>
              <a:rPr lang="en-US" i="1" dirty="0">
                <a:effectLst/>
                <a:ea typeface="Calibri" panose="020F0502020204030204" pitchFamily="34" charset="0"/>
              </a:rPr>
              <a:t>Fagus </a:t>
            </a:r>
            <a:r>
              <a:rPr lang="en-US" i="1" dirty="0" err="1">
                <a:effectLst/>
                <a:ea typeface="Calibri" panose="020F0502020204030204" pitchFamily="34" charset="0"/>
              </a:rPr>
              <a:t>silvatica</a:t>
            </a:r>
            <a:r>
              <a:rPr lang="en-US" dirty="0">
                <a:effectLst/>
                <a:ea typeface="Calibri" panose="020F0502020204030204" pitchFamily="34" charset="0"/>
              </a:rPr>
              <a:t>’</a:t>
            </a:r>
            <a:r>
              <a:rPr lang="en-US" i="1" dirty="0">
                <a:effectLst/>
                <a:ea typeface="Calibri" panose="020F0502020204030204" pitchFamily="34" charset="0"/>
              </a:rPr>
              <a:t> </a:t>
            </a:r>
            <a:r>
              <a:rPr lang="en-US" dirty="0">
                <a:effectLst/>
                <a:ea typeface="Calibri" panose="020F0502020204030204" pitchFamily="34" charset="0"/>
              </a:rPr>
              <a:t>(</a:t>
            </a:r>
            <a:r>
              <a:rPr lang="en-US" dirty="0" err="1">
                <a:effectLst/>
                <a:ea typeface="Calibri" panose="020F0502020204030204" pitchFamily="34" charset="0"/>
              </a:rPr>
              <a:t>Sln</a:t>
            </a:r>
            <a:r>
              <a:rPr lang="en-US" dirty="0">
                <a:effectLst/>
                <a:ea typeface="Calibri" panose="020F0502020204030204" pitchFamily="34" charset="0"/>
              </a:rPr>
              <a:t>.</a:t>
            </a:r>
            <a:r>
              <a:rPr lang="en-US" i="1" dirty="0">
                <a:effectLst/>
                <a:ea typeface="Calibri" panose="020F0502020204030204" pitchFamily="34" charset="0"/>
              </a:rPr>
              <a:t> </a:t>
            </a:r>
            <a:r>
              <a:rPr lang="en-US" i="1" dirty="0" err="1">
                <a:effectLst/>
                <a:ea typeface="Calibri" panose="020F0502020204030204" pitchFamily="34" charset="0"/>
              </a:rPr>
              <a:t>búkev</a:t>
            </a:r>
            <a:r>
              <a:rPr lang="en-US" dirty="0">
                <a:effectLst/>
                <a:ea typeface="Calibri" panose="020F0502020204030204" pitchFamily="34" charset="0"/>
              </a:rPr>
              <a:t>, Russ.</a:t>
            </a:r>
            <a:r>
              <a:rPr lang="en-US" i="1" dirty="0">
                <a:effectLst/>
                <a:ea typeface="Calibri" panose="020F0502020204030204" pitchFamily="34" charset="0"/>
              </a:rPr>
              <a:t> </a:t>
            </a:r>
            <a:r>
              <a:rPr lang="en-US" i="1" dirty="0" err="1">
                <a:effectLst/>
                <a:ea typeface="Calibri" panose="020F0502020204030204" pitchFamily="34" charset="0"/>
              </a:rPr>
              <a:t>buk</a:t>
            </a:r>
            <a:r>
              <a:rPr lang="en-US" dirty="0">
                <a:effectLst/>
                <a:ea typeface="Calibri" panose="020F0502020204030204" pitchFamily="34" charset="0"/>
              </a:rPr>
              <a:t>, Po.</a:t>
            </a:r>
            <a:r>
              <a:rPr lang="en-US" i="1" dirty="0">
                <a:effectLst/>
                <a:ea typeface="Calibri" panose="020F0502020204030204" pitchFamily="34" charset="0"/>
              </a:rPr>
              <a:t> </a:t>
            </a:r>
            <a:r>
              <a:rPr lang="en-US" i="1" dirty="0" err="1">
                <a:effectLst/>
                <a:ea typeface="Calibri" panose="020F0502020204030204" pitchFamily="34" charset="0"/>
              </a:rPr>
              <a:t>bukiew</a:t>
            </a:r>
            <a:r>
              <a:rPr lang="en-US" dirty="0">
                <a:effectLst/>
                <a:ea typeface="Calibri" panose="020F0502020204030204" pitchFamily="34" charset="0"/>
              </a:rPr>
              <a:t>) probably from Go. </a:t>
            </a:r>
            <a:r>
              <a:rPr lang="en-US" i="1" dirty="0" err="1">
                <a:effectLst/>
                <a:ea typeface="Calibri" panose="020F0502020204030204" pitchFamily="34" charset="0"/>
              </a:rPr>
              <a:t>bōka</a:t>
            </a:r>
            <a:r>
              <a:rPr lang="en-US" i="1" dirty="0">
                <a:effectLst/>
                <a:ea typeface="Calibri" panose="020F0502020204030204" pitchFamily="34" charset="0"/>
              </a:rPr>
              <a:t>, </a:t>
            </a:r>
            <a:r>
              <a:rPr lang="en-GB" dirty="0">
                <a:effectLst/>
                <a:ea typeface="Calibri" panose="020F0502020204030204" pitchFamily="34" charset="0"/>
              </a:rPr>
              <a:t>(</a:t>
            </a:r>
            <a:r>
              <a:rPr lang="en-US" dirty="0">
                <a:effectLst/>
                <a:ea typeface="Calibri" panose="020F0502020204030204" pitchFamily="34" charset="0"/>
              </a:rPr>
              <a:t>Pronk-</a:t>
            </a:r>
            <a:r>
              <a:rPr lang="en-US" dirty="0" err="1">
                <a:effectLst/>
                <a:ea typeface="Calibri" panose="020F0502020204030204" pitchFamily="34" charset="0"/>
              </a:rPr>
              <a:t>Tiethoff</a:t>
            </a:r>
            <a:r>
              <a:rPr lang="en-US" dirty="0">
                <a:effectLst/>
                <a:ea typeface="Calibri" panose="020F0502020204030204" pitchFamily="34" charset="0"/>
              </a:rPr>
              <a:t> 2013: 79-82; </a:t>
            </a:r>
            <a:r>
              <a:rPr lang="en-GB" dirty="0">
                <a:effectLst/>
                <a:ea typeface="Calibri" panose="020F0502020204030204" pitchFamily="34" charset="0"/>
              </a:rPr>
              <a:t>cf. also Germ. </a:t>
            </a:r>
            <a:r>
              <a:rPr lang="en-GB" i="1" dirty="0" err="1">
                <a:effectLst/>
                <a:ea typeface="Calibri" panose="020F0502020204030204" pitchFamily="34" charset="0"/>
              </a:rPr>
              <a:t>Buche</a:t>
            </a:r>
            <a:r>
              <a:rPr lang="en-GB" i="1" dirty="0">
                <a:effectLst/>
                <a:ea typeface="Calibri" panose="020F0502020204030204" pitchFamily="34" charset="0"/>
              </a:rPr>
              <a:t>, </a:t>
            </a:r>
            <a:r>
              <a:rPr lang="en-GB" dirty="0">
                <a:effectLst/>
                <a:ea typeface="Calibri" panose="020F0502020204030204" pitchFamily="34" charset="0"/>
              </a:rPr>
              <a:t>E </a:t>
            </a:r>
            <a:r>
              <a:rPr lang="en-GB" i="1" dirty="0">
                <a:effectLst/>
                <a:ea typeface="Calibri" panose="020F0502020204030204" pitchFamily="34" charset="0"/>
              </a:rPr>
              <a:t>beech</a:t>
            </a:r>
            <a:r>
              <a:rPr lang="en-GB" dirty="0">
                <a:effectLst/>
                <a:ea typeface="Calibri" panose="020F0502020204030204" pitchFamily="34" charset="0"/>
              </a:rPr>
              <a:t>) &lt; PIE *b</a:t>
            </a:r>
            <a:r>
              <a:rPr lang="en-GB" baseline="30000" dirty="0">
                <a:effectLst/>
                <a:ea typeface="Calibri" panose="020F0502020204030204" pitchFamily="34" charset="0"/>
              </a:rPr>
              <a:t>h</a:t>
            </a:r>
            <a:r>
              <a:rPr lang="en-GB" dirty="0">
                <a:effectLst/>
                <a:ea typeface="Calibri" panose="020F0502020204030204" pitchFamily="34" charset="0"/>
              </a:rPr>
              <a:t>eh</a:t>
            </a:r>
            <a:r>
              <a:rPr lang="en-GB" baseline="-25000" dirty="0">
                <a:effectLst/>
                <a:ea typeface="Calibri" panose="020F0502020204030204" pitchFamily="34" charset="0"/>
              </a:rPr>
              <a:t>2</a:t>
            </a:r>
            <a:r>
              <a:rPr lang="en-GB" dirty="0">
                <a:effectLst/>
                <a:ea typeface="Calibri" panose="020F0502020204030204" pitchFamily="34" charset="0"/>
              </a:rPr>
              <a:t>g’o-, cf. Lat. </a:t>
            </a:r>
            <a:r>
              <a:rPr lang="en-GB" i="1" dirty="0" err="1">
                <a:effectLst/>
                <a:ea typeface="Calibri" panose="020F0502020204030204" pitchFamily="34" charset="0"/>
              </a:rPr>
              <a:t>fāgus</a:t>
            </a:r>
            <a:r>
              <a:rPr lang="en-GB" dirty="0">
                <a:effectLst/>
                <a:ea typeface="Calibri" panose="020F0502020204030204" pitchFamily="34" charset="0"/>
              </a:rPr>
              <a:t>, Gr. </a:t>
            </a:r>
            <a:r>
              <a:rPr lang="en-GB" i="1" dirty="0" err="1">
                <a:effectLst/>
                <a:ea typeface="Calibri" panose="020F0502020204030204" pitchFamily="34" charset="0"/>
              </a:rPr>
              <a:t>φηγός</a:t>
            </a:r>
            <a:r>
              <a:rPr lang="en-GB" i="1" dirty="0">
                <a:effectLst/>
                <a:ea typeface="Calibri" panose="020F0502020204030204" pitchFamily="34" charset="0"/>
              </a:rPr>
              <a:t> </a:t>
            </a:r>
            <a:r>
              <a:rPr lang="en-GB" dirty="0">
                <a:effectLst/>
                <a:ea typeface="Calibri" panose="020F0502020204030204" pitchFamily="34" charset="0"/>
              </a:rPr>
              <a:t>‘kind of oak, acorn’. </a:t>
            </a:r>
            <a:endParaRPr lang="en-US" dirty="0"/>
          </a:p>
        </p:txBody>
      </p:sp>
    </p:spTree>
    <p:extLst>
      <p:ext uri="{BB962C8B-B14F-4D97-AF65-F5344CB8AC3E}">
        <p14:creationId xmlns:p14="http://schemas.microsoft.com/office/powerpoint/2010/main" val="13511216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2AF9D-5298-49E0-8523-DB32A95BECDC}"/>
              </a:ext>
            </a:extLst>
          </p:cNvPr>
          <p:cNvSpPr>
            <a:spLocks noGrp="1"/>
          </p:cNvSpPr>
          <p:nvPr>
            <p:ph type="title"/>
          </p:nvPr>
        </p:nvSpPr>
        <p:spPr/>
        <p:txBody>
          <a:bodyPr/>
          <a:lstStyle/>
          <a:p>
            <a:r>
              <a:rPr lang="hr-HR" dirty="0"/>
              <a:t>fraxinus</a:t>
            </a:r>
            <a:endParaRPr lang="en-US" dirty="0"/>
          </a:p>
        </p:txBody>
      </p:sp>
      <p:sp>
        <p:nvSpPr>
          <p:cNvPr id="3" name="Content Placeholder 2">
            <a:extLst>
              <a:ext uri="{FF2B5EF4-FFF2-40B4-BE49-F238E27FC236}">
                <a16:creationId xmlns:a16="http://schemas.microsoft.com/office/drawing/2014/main" id="{DECA1ED6-F42C-4187-99A0-36EC90CEBBD8}"/>
              </a:ext>
            </a:extLst>
          </p:cNvPr>
          <p:cNvSpPr>
            <a:spLocks noGrp="1"/>
          </p:cNvSpPr>
          <p:nvPr>
            <p:ph idx="1"/>
          </p:nvPr>
        </p:nvSpPr>
        <p:spPr/>
        <p:txBody>
          <a:bodyPr/>
          <a:lstStyle/>
          <a:p>
            <a:r>
              <a:rPr lang="hr-HR" i="1" dirty="0"/>
              <a:t>Fraxinus angustifolia </a:t>
            </a:r>
            <a:r>
              <a:rPr lang="hr-HR" dirty="0"/>
              <a:t>‘narrow-leaved ash’; </a:t>
            </a:r>
            <a:r>
              <a:rPr lang="hr-HR" i="1" dirty="0">
                <a:solidFill>
                  <a:srgbClr val="FF0000"/>
                </a:solidFill>
              </a:rPr>
              <a:t>Fraxinus excelsior </a:t>
            </a:r>
            <a:r>
              <a:rPr lang="hr-HR" dirty="0"/>
              <a:t>‘common ash’; </a:t>
            </a:r>
            <a:r>
              <a:rPr lang="hr-HR" i="1" dirty="0"/>
              <a:t>Fraxinus ornus </a:t>
            </a:r>
            <a:r>
              <a:rPr lang="hr-HR" dirty="0"/>
              <a:t>‘manna ash’</a:t>
            </a:r>
            <a:endParaRPr lang="en-US" i="1" dirty="0"/>
          </a:p>
        </p:txBody>
      </p:sp>
      <p:pic>
        <p:nvPicPr>
          <p:cNvPr id="4" name="Picture 3">
            <a:extLst>
              <a:ext uri="{FF2B5EF4-FFF2-40B4-BE49-F238E27FC236}">
                <a16:creationId xmlns:a16="http://schemas.microsoft.com/office/drawing/2014/main" id="{B1DC1530-6492-4CA0-BBEE-ACC3C3C7672F}"/>
              </a:ext>
            </a:extLst>
          </p:cNvPr>
          <p:cNvPicPr/>
          <p:nvPr/>
        </p:nvPicPr>
        <p:blipFill>
          <a:blip r:embed="rId2"/>
          <a:stretch>
            <a:fillRect/>
          </a:stretch>
        </p:blipFill>
        <p:spPr>
          <a:xfrm>
            <a:off x="1269849" y="2752726"/>
            <a:ext cx="3508886" cy="3250510"/>
          </a:xfrm>
          <a:prstGeom prst="rect">
            <a:avLst/>
          </a:prstGeom>
        </p:spPr>
      </p:pic>
      <p:pic>
        <p:nvPicPr>
          <p:cNvPr id="5" name="Picture 4">
            <a:extLst>
              <a:ext uri="{FF2B5EF4-FFF2-40B4-BE49-F238E27FC236}">
                <a16:creationId xmlns:a16="http://schemas.microsoft.com/office/drawing/2014/main" id="{84079F02-F904-4D0A-B468-8B654C5AA238}"/>
              </a:ext>
            </a:extLst>
          </p:cNvPr>
          <p:cNvPicPr/>
          <p:nvPr/>
        </p:nvPicPr>
        <p:blipFill>
          <a:blip r:embed="rId3"/>
          <a:stretch>
            <a:fillRect/>
          </a:stretch>
        </p:blipFill>
        <p:spPr>
          <a:xfrm>
            <a:off x="4898003" y="2671639"/>
            <a:ext cx="2711395" cy="3395206"/>
          </a:xfrm>
          <a:prstGeom prst="rect">
            <a:avLst/>
          </a:prstGeom>
        </p:spPr>
      </p:pic>
      <p:pic>
        <p:nvPicPr>
          <p:cNvPr id="6" name="Picture 5">
            <a:extLst>
              <a:ext uri="{FF2B5EF4-FFF2-40B4-BE49-F238E27FC236}">
                <a16:creationId xmlns:a16="http://schemas.microsoft.com/office/drawing/2014/main" id="{22B247B8-C7CF-4306-B431-1AD95BEDA510}"/>
              </a:ext>
            </a:extLst>
          </p:cNvPr>
          <p:cNvPicPr/>
          <p:nvPr/>
        </p:nvPicPr>
        <p:blipFill>
          <a:blip r:embed="rId4"/>
          <a:stretch>
            <a:fillRect/>
          </a:stretch>
        </p:blipFill>
        <p:spPr>
          <a:xfrm>
            <a:off x="7728666" y="2654146"/>
            <a:ext cx="2433101" cy="3349090"/>
          </a:xfrm>
          <a:prstGeom prst="rect">
            <a:avLst/>
          </a:prstGeom>
        </p:spPr>
      </p:pic>
    </p:spTree>
    <p:extLst>
      <p:ext uri="{BB962C8B-B14F-4D97-AF65-F5344CB8AC3E}">
        <p14:creationId xmlns:p14="http://schemas.microsoft.com/office/powerpoint/2010/main" val="36696874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DAEF8-0CB4-43E1-83FA-B692F87C26B9}"/>
              </a:ext>
            </a:extLst>
          </p:cNvPr>
          <p:cNvSpPr>
            <a:spLocks noGrp="1"/>
          </p:cNvSpPr>
          <p:nvPr>
            <p:ph type="title"/>
          </p:nvPr>
        </p:nvSpPr>
        <p:spPr/>
        <p:txBody>
          <a:bodyPr/>
          <a:lstStyle/>
          <a:p>
            <a:r>
              <a:rPr lang="hr-HR" dirty="0"/>
              <a:t>Fraxinus/ash in slavic</a:t>
            </a:r>
            <a:endParaRPr lang="en-US" dirty="0"/>
          </a:p>
        </p:txBody>
      </p:sp>
      <p:sp>
        <p:nvSpPr>
          <p:cNvPr id="3" name="Content Placeholder 2">
            <a:extLst>
              <a:ext uri="{FF2B5EF4-FFF2-40B4-BE49-F238E27FC236}">
                <a16:creationId xmlns:a16="http://schemas.microsoft.com/office/drawing/2014/main" id="{7BB66313-37FE-492F-AAA5-03A54B4B4D38}"/>
              </a:ext>
            </a:extLst>
          </p:cNvPr>
          <p:cNvSpPr>
            <a:spLocks noGrp="1"/>
          </p:cNvSpPr>
          <p:nvPr>
            <p:ph idx="1"/>
          </p:nvPr>
        </p:nvSpPr>
        <p:spPr/>
        <p:txBody>
          <a:bodyPr>
            <a:normAutofit/>
          </a:bodyPr>
          <a:lstStyle/>
          <a:p>
            <a:r>
              <a:rPr lang="hr-HR" dirty="0">
                <a:effectLst/>
                <a:ea typeface="Calibri" panose="020F0502020204030204" pitchFamily="34" charset="0"/>
              </a:rPr>
              <a:t>PSl. </a:t>
            </a:r>
            <a:r>
              <a:rPr lang="en-GB" dirty="0">
                <a:effectLst/>
                <a:ea typeface="Calibri" panose="020F0502020204030204" pitchFamily="34" charset="0"/>
              </a:rPr>
              <a:t>*</a:t>
            </a:r>
            <a:r>
              <a:rPr lang="en-GB" dirty="0" err="1">
                <a:effectLst/>
                <a:ea typeface="Calibri" panose="020F0502020204030204" pitchFamily="34" charset="0"/>
              </a:rPr>
              <a:t>asenь</a:t>
            </a:r>
            <a:r>
              <a:rPr lang="en-GB" dirty="0">
                <a:effectLst/>
                <a:ea typeface="Calibri" panose="020F0502020204030204" pitchFamily="34" charset="0"/>
              </a:rPr>
              <a:t>, *</a:t>
            </a:r>
            <a:r>
              <a:rPr lang="en-GB" dirty="0" err="1">
                <a:effectLst/>
                <a:ea typeface="Calibri" panose="020F0502020204030204" pitchFamily="34" charset="0"/>
              </a:rPr>
              <a:t>esenь</a:t>
            </a:r>
            <a:r>
              <a:rPr lang="en-GB" dirty="0">
                <a:effectLst/>
                <a:ea typeface="Calibri" panose="020F0502020204030204" pitchFamily="34" charset="0"/>
              </a:rPr>
              <a:t> ‘ash, </a:t>
            </a:r>
            <a:r>
              <a:rPr lang="en-GB" i="1" dirty="0">
                <a:effectLst/>
                <a:ea typeface="Calibri" panose="020F0502020204030204" pitchFamily="34" charset="0"/>
              </a:rPr>
              <a:t>Fraxinus</a:t>
            </a:r>
            <a:r>
              <a:rPr lang="en-GB" dirty="0">
                <a:effectLst/>
                <a:ea typeface="Calibri" panose="020F0502020204030204" pitchFamily="34" charset="0"/>
              </a:rPr>
              <a:t>’ </a:t>
            </a:r>
            <a:r>
              <a:rPr lang="en-US" dirty="0">
                <a:effectLst/>
                <a:ea typeface="Calibri" panose="020F0502020204030204" pitchFamily="34" charset="0"/>
              </a:rPr>
              <a:t>(</a:t>
            </a:r>
            <a:r>
              <a:rPr lang="en-US" dirty="0" err="1">
                <a:effectLst/>
                <a:ea typeface="Calibri" panose="020F0502020204030204" pitchFamily="34" charset="0"/>
              </a:rPr>
              <a:t>Sln</a:t>
            </a:r>
            <a:r>
              <a:rPr lang="en-US" dirty="0">
                <a:effectLst/>
                <a:ea typeface="Calibri" panose="020F0502020204030204" pitchFamily="34" charset="0"/>
              </a:rPr>
              <a:t>.</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jésen</a:t>
            </a:r>
            <a:r>
              <a:rPr lang="en-US" dirty="0">
                <a:effectLst/>
                <a:ea typeface="Calibri" panose="020F0502020204030204" pitchFamily="34" charset="0"/>
              </a:rPr>
              <a:t> 〈G </a:t>
            </a:r>
            <a:r>
              <a:rPr lang="en-US" i="1" dirty="0" err="1">
                <a:effectLst/>
                <a:ea typeface="Calibri" panose="020F0502020204030204" pitchFamily="34" charset="0"/>
              </a:rPr>
              <a:t>jese</a:t>
            </a:r>
            <a:r>
              <a:rPr lang="en-US" i="1" dirty="0">
                <a:effectLst/>
                <a:ea typeface="Calibri" panose="020F0502020204030204" pitchFamily="34" charset="0"/>
              </a:rPr>
              <a:t>̣́na</a:t>
            </a:r>
            <a:r>
              <a:rPr lang="en-US" dirty="0">
                <a:effectLst/>
                <a:ea typeface="Calibri" panose="020F0502020204030204" pitchFamily="34" charset="0"/>
              </a:rPr>
              <a:t>〉, </a:t>
            </a:r>
            <a:r>
              <a:rPr lang="en-US" i="1" dirty="0" err="1">
                <a:effectLst/>
                <a:ea typeface="Calibri" panose="020F0502020204030204" pitchFamily="34" charset="0"/>
                <a:cs typeface="00 ZRCola" panose="02020600050405020304" pitchFamily="18" charset="0"/>
              </a:rPr>
              <a:t>jásen</a:t>
            </a:r>
            <a:r>
              <a:rPr lang="en-US" dirty="0">
                <a:effectLst/>
                <a:ea typeface="Calibri" panose="020F0502020204030204" pitchFamily="34" charset="0"/>
              </a:rPr>
              <a:t> 〈G </a:t>
            </a:r>
            <a:r>
              <a:rPr lang="en-US" i="1" dirty="0" err="1">
                <a:effectLst/>
                <a:ea typeface="Calibri" panose="020F0502020204030204" pitchFamily="34" charset="0"/>
              </a:rPr>
              <a:t>jase</a:t>
            </a:r>
            <a:r>
              <a:rPr lang="en-US" i="1" dirty="0">
                <a:effectLst/>
                <a:ea typeface="Calibri" panose="020F0502020204030204" pitchFamily="34" charset="0"/>
              </a:rPr>
              <a:t>̣́na</a:t>
            </a:r>
            <a:r>
              <a:rPr lang="en-US" dirty="0">
                <a:effectLst/>
                <a:ea typeface="Calibri" panose="020F0502020204030204" pitchFamily="34" charset="0"/>
              </a:rPr>
              <a:t>〉, Bulg.</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óсень</a:t>
            </a:r>
            <a:r>
              <a:rPr lang="en-US" dirty="0">
                <a:effectLst/>
                <a:ea typeface="Calibri" panose="020F0502020204030204" pitchFamily="34" charset="0"/>
              </a:rPr>
              <a:t>, Russ.</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я́сень</a:t>
            </a:r>
            <a:r>
              <a:rPr lang="en-US" dirty="0">
                <a:effectLst/>
                <a:ea typeface="Calibri" panose="020F0502020204030204" pitchFamily="34" charset="0"/>
              </a:rPr>
              <a:t>, Po.</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jesion</a:t>
            </a:r>
            <a:r>
              <a:rPr lang="en-US" dirty="0">
                <a:effectLst/>
                <a:ea typeface="Calibri" panose="020F0502020204030204" pitchFamily="34" charset="0"/>
              </a:rPr>
              <a:t>, Po. dial.</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jasień</a:t>
            </a:r>
            <a:r>
              <a:rPr lang="en-US" dirty="0">
                <a:effectLst/>
                <a:ea typeface="Calibri" panose="020F0502020204030204" pitchFamily="34" charset="0"/>
              </a:rPr>
              <a:t>, </a:t>
            </a:r>
            <a:r>
              <a:rPr lang="en-US" dirty="0" err="1">
                <a:effectLst/>
                <a:ea typeface="Calibri" panose="020F0502020204030204" pitchFamily="34" charset="0"/>
              </a:rPr>
              <a:t>Cz</a:t>
            </a:r>
            <a:r>
              <a:rPr lang="en-US" dirty="0">
                <a:effectLst/>
                <a:ea typeface="Calibri" panose="020F0502020204030204" pitchFamily="34" charset="0"/>
              </a:rPr>
              <a:t>.</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jasaň</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jasan</a:t>
            </a:r>
            <a:r>
              <a:rPr lang="en-US" dirty="0">
                <a:effectLst/>
                <a:ea typeface="Calibri" panose="020F0502020204030204" pitchFamily="34" charset="0"/>
              </a:rPr>
              <a:t>, </a:t>
            </a:r>
            <a:r>
              <a:rPr lang="en-US" dirty="0" err="1">
                <a:effectLst/>
                <a:ea typeface="Calibri" panose="020F0502020204030204" pitchFamily="34" charset="0"/>
              </a:rPr>
              <a:t>Cz</a:t>
            </a:r>
            <a:r>
              <a:rPr lang="en-US" dirty="0">
                <a:effectLst/>
                <a:ea typeface="Calibri" panose="020F0502020204030204" pitchFamily="34" charset="0"/>
              </a:rPr>
              <a:t>. dial.</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jeseň</a:t>
            </a:r>
            <a:r>
              <a:rPr lang="en-US" dirty="0">
                <a:effectLst/>
                <a:ea typeface="Calibri" panose="020F0502020204030204" pitchFamily="34" charset="0"/>
              </a:rPr>
              <a:t>). </a:t>
            </a:r>
            <a:endParaRPr lang="hr-HR" dirty="0">
              <a:effectLst/>
              <a:ea typeface="Calibri" panose="020F0502020204030204" pitchFamily="34" charset="0"/>
            </a:endParaRPr>
          </a:p>
          <a:p>
            <a:r>
              <a:rPr lang="en-US" dirty="0">
                <a:effectLst/>
                <a:ea typeface="Calibri" panose="020F0502020204030204" pitchFamily="34" charset="0"/>
              </a:rPr>
              <a:t>The forms starting with *</a:t>
            </a:r>
            <a:r>
              <a:rPr lang="en-US" dirty="0" err="1">
                <a:effectLst/>
                <a:ea typeface="Calibri" panose="020F0502020204030204" pitchFamily="34" charset="0"/>
              </a:rPr>
              <a:t>jes</a:t>
            </a:r>
            <a:r>
              <a:rPr lang="en-US" dirty="0">
                <a:effectLst/>
                <a:ea typeface="Calibri" panose="020F0502020204030204" pitchFamily="34" charset="0"/>
              </a:rPr>
              <a:t>- can be from *</a:t>
            </a:r>
            <a:r>
              <a:rPr lang="en-US" dirty="0" err="1">
                <a:effectLst/>
                <a:ea typeface="Calibri" panose="020F0502020204030204" pitchFamily="34" charset="0"/>
              </a:rPr>
              <a:t>os</a:t>
            </a:r>
            <a:r>
              <a:rPr lang="en-US" dirty="0">
                <a:effectLst/>
                <a:ea typeface="Calibri" panose="020F0502020204030204" pitchFamily="34" charset="0"/>
              </a:rPr>
              <a:t>- by </a:t>
            </a:r>
            <a:r>
              <a:rPr lang="en-US" dirty="0" err="1">
                <a:effectLst/>
                <a:ea typeface="Calibri" panose="020F0502020204030204" pitchFamily="34" charset="0"/>
              </a:rPr>
              <a:t>Rozwadowski’s</a:t>
            </a:r>
            <a:r>
              <a:rPr lang="en-US" dirty="0">
                <a:effectLst/>
                <a:ea typeface="Calibri" panose="020F0502020204030204" pitchFamily="34" charset="0"/>
              </a:rPr>
              <a:t> rule. </a:t>
            </a:r>
            <a:endParaRPr lang="hr-HR" dirty="0">
              <a:effectLst/>
              <a:ea typeface="Calibri" panose="020F0502020204030204" pitchFamily="34" charset="0"/>
            </a:endParaRPr>
          </a:p>
          <a:p>
            <a:r>
              <a:rPr lang="hr-HR" dirty="0">
                <a:effectLst/>
                <a:ea typeface="Calibri" panose="020F0502020204030204" pitchFamily="34" charset="0"/>
              </a:rPr>
              <a:t>Cognates: </a:t>
            </a:r>
            <a:r>
              <a:rPr lang="en-US" dirty="0">
                <a:effectLst/>
                <a:ea typeface="Calibri" panose="020F0502020204030204" pitchFamily="34" charset="0"/>
              </a:rPr>
              <a:t>Lith.</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úosis</a:t>
            </a:r>
            <a:r>
              <a:rPr lang="en-US" dirty="0">
                <a:effectLst/>
                <a:ea typeface="Calibri" panose="020F0502020204030204" pitchFamily="34" charset="0"/>
              </a:rPr>
              <a:t>, </a:t>
            </a:r>
            <a:r>
              <a:rPr lang="en-US" dirty="0" err="1">
                <a:effectLst/>
                <a:ea typeface="Calibri" panose="020F0502020204030204" pitchFamily="34" charset="0"/>
              </a:rPr>
              <a:t>Latv</a:t>
            </a:r>
            <a:r>
              <a:rPr lang="en-US" dirty="0">
                <a:effectLst/>
                <a:ea typeface="Calibri" panose="020F0502020204030204" pitchFamily="34" charset="0"/>
              </a:rPr>
              <a:t>.</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uôsis</a:t>
            </a:r>
            <a:r>
              <a:rPr lang="en-US" dirty="0">
                <a:effectLst/>
                <a:ea typeface="Calibri" panose="020F0502020204030204" pitchFamily="34" charset="0"/>
              </a:rPr>
              <a:t>, </a:t>
            </a:r>
            <a:r>
              <a:rPr lang="en-US" dirty="0" err="1">
                <a:effectLst/>
                <a:ea typeface="Calibri" panose="020F0502020204030204" pitchFamily="34" charset="0"/>
              </a:rPr>
              <a:t>OPr</a:t>
            </a:r>
            <a:r>
              <a:rPr lang="en-US" dirty="0">
                <a:effectLst/>
                <a:ea typeface="Calibri" panose="020F0502020204030204" pitchFamily="34" charset="0"/>
              </a:rPr>
              <a:t>.</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woasis</a:t>
            </a:r>
            <a:r>
              <a:rPr lang="en-US" dirty="0">
                <a:effectLst/>
                <a:ea typeface="Calibri" panose="020F0502020204030204" pitchFamily="34" charset="0"/>
              </a:rPr>
              <a:t> &lt; *</a:t>
            </a:r>
            <a:r>
              <a:rPr lang="en-US" dirty="0" err="1">
                <a:effectLst/>
                <a:ea typeface="Calibri" panose="020F0502020204030204" pitchFamily="34" charset="0"/>
              </a:rPr>
              <a:t>ōs</a:t>
            </a:r>
            <a:r>
              <a:rPr lang="en-US" dirty="0">
                <a:effectLst/>
                <a:ea typeface="Calibri" panose="020F0502020204030204" pitchFamily="34" charset="0"/>
              </a:rPr>
              <a:t>- (? &lt; *h</a:t>
            </a:r>
            <a:r>
              <a:rPr lang="en-US" baseline="-25000" dirty="0">
                <a:effectLst/>
                <a:ea typeface="Calibri" panose="020F0502020204030204" pitchFamily="34" charset="0"/>
              </a:rPr>
              <a:t>3</a:t>
            </a:r>
            <a:r>
              <a:rPr lang="en-US" dirty="0">
                <a:effectLst/>
                <a:ea typeface="Calibri" panose="020F0502020204030204" pitchFamily="34" charset="0"/>
              </a:rPr>
              <a:t>eHs-), Lat.</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ornus</a:t>
            </a:r>
            <a:r>
              <a:rPr lang="en-US" dirty="0">
                <a:effectLst/>
                <a:ea typeface="Calibri" panose="020F0502020204030204" pitchFamily="34" charset="0"/>
              </a:rPr>
              <a:t> ‘kind of ash tree’ &lt; *</a:t>
            </a:r>
            <a:r>
              <a:rPr lang="en-US" dirty="0" err="1">
                <a:effectLst/>
                <a:ea typeface="Calibri" panose="020F0502020204030204" pitchFamily="34" charset="0"/>
              </a:rPr>
              <a:t>osVno</a:t>
            </a:r>
            <a:r>
              <a:rPr lang="en-US" dirty="0">
                <a:effectLst/>
                <a:ea typeface="Calibri" panose="020F0502020204030204" pitchFamily="34" charset="0"/>
              </a:rPr>
              <a:t>-, </a:t>
            </a:r>
            <a:r>
              <a:rPr lang="en-US" dirty="0" err="1">
                <a:effectLst/>
                <a:ea typeface="Calibri" panose="020F0502020204030204" pitchFamily="34" charset="0"/>
              </a:rPr>
              <a:t>MIr</a:t>
            </a:r>
            <a:r>
              <a:rPr lang="en-US" dirty="0">
                <a:effectLst/>
                <a:ea typeface="Calibri" panose="020F0502020204030204" pitchFamily="34" charset="0"/>
              </a:rPr>
              <a:t>. </a:t>
            </a:r>
            <a:r>
              <a:rPr lang="en-US" i="1" dirty="0" err="1">
                <a:effectLst/>
                <a:ea typeface="Calibri" panose="020F0502020204030204" pitchFamily="34" charset="0"/>
              </a:rPr>
              <a:t>onn</a:t>
            </a:r>
            <a:r>
              <a:rPr lang="en-US" i="1" dirty="0">
                <a:effectLst/>
                <a:ea typeface="Calibri" panose="020F0502020204030204" pitchFamily="34" charset="0"/>
                <a:cs typeface="00 ZRCola" panose="02020600050405020304" pitchFamily="18" charset="0"/>
              </a:rPr>
              <a:t> &lt; </a:t>
            </a:r>
            <a:r>
              <a:rPr lang="en-US" i="1" dirty="0" err="1">
                <a:effectLst/>
                <a:ea typeface="Calibri" panose="020F0502020204030204" pitchFamily="34" charset="0"/>
                <a:cs typeface="00 ZRCola" panose="02020600050405020304" pitchFamily="18" charset="0"/>
              </a:rPr>
              <a:t>PCelt</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osno</a:t>
            </a:r>
            <a:r>
              <a:rPr lang="en-US" i="1" dirty="0">
                <a:effectLst/>
                <a:ea typeface="Calibri" panose="020F0502020204030204" pitchFamily="34" charset="0"/>
                <a:cs typeface="00 ZRCola" panose="02020600050405020304" pitchFamily="18" charset="0"/>
              </a:rPr>
              <a:t>-</a:t>
            </a:r>
            <a:r>
              <a:rPr lang="en-US" dirty="0">
                <a:effectLst/>
                <a:ea typeface="Calibri" panose="020F0502020204030204" pitchFamily="34" charset="0"/>
              </a:rPr>
              <a:t>, W (singulative) </a:t>
            </a:r>
            <a:r>
              <a:rPr lang="en-US" i="1" dirty="0" err="1">
                <a:effectLst/>
                <a:ea typeface="Calibri" panose="020F0502020204030204" pitchFamily="34" charset="0"/>
              </a:rPr>
              <a:t>onnen</a:t>
            </a:r>
            <a:r>
              <a:rPr lang="en-US" i="1" dirty="0">
                <a:effectLst/>
                <a:ea typeface="Calibri" panose="020F0502020204030204" pitchFamily="34" charset="0"/>
              </a:rPr>
              <a:t> </a:t>
            </a:r>
            <a:r>
              <a:rPr lang="en-US" dirty="0">
                <a:effectLst/>
                <a:ea typeface="Calibri" panose="020F0502020204030204" pitchFamily="34" charset="0"/>
              </a:rPr>
              <a:t>&lt; *</a:t>
            </a:r>
            <a:r>
              <a:rPr lang="en-US" dirty="0" err="1">
                <a:effectLst/>
                <a:ea typeface="Calibri" panose="020F0502020204030204" pitchFamily="34" charset="0"/>
              </a:rPr>
              <a:t>osnā</a:t>
            </a:r>
            <a:r>
              <a:rPr lang="en-US" i="1" dirty="0">
                <a:effectLst/>
                <a:ea typeface="Calibri" panose="020F0502020204030204" pitchFamily="34" charset="0"/>
              </a:rPr>
              <a:t>, </a:t>
            </a:r>
            <a:r>
              <a:rPr lang="en-US" dirty="0">
                <a:effectLst/>
                <a:ea typeface="Calibri" panose="020F0502020204030204" pitchFamily="34" charset="0"/>
              </a:rPr>
              <a:t>OHG</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asc</a:t>
            </a:r>
            <a:r>
              <a:rPr lang="en-US" i="1" dirty="0">
                <a:effectLst/>
                <a:ea typeface="Calibri" panose="020F0502020204030204" pitchFamily="34" charset="0"/>
                <a:cs typeface="00 ZRCola" panose="02020600050405020304" pitchFamily="18" charset="0"/>
              </a:rPr>
              <a:t> &lt; *ask- &lt; *</a:t>
            </a:r>
            <a:r>
              <a:rPr lang="en-US" i="1" dirty="0" err="1">
                <a:effectLst/>
                <a:ea typeface="Calibri" panose="020F0502020204030204" pitchFamily="34" charset="0"/>
                <a:cs typeface="00 ZRCola" panose="02020600050405020304" pitchFamily="18" charset="0"/>
              </a:rPr>
              <a:t>osk</a:t>
            </a:r>
            <a:r>
              <a:rPr lang="en-US" i="1" dirty="0">
                <a:effectLst/>
                <a:ea typeface="Calibri" panose="020F0502020204030204" pitchFamily="34" charset="0"/>
                <a:cs typeface="00 ZRCola" panose="02020600050405020304" pitchFamily="18" charset="0"/>
              </a:rPr>
              <a:t>-</a:t>
            </a:r>
            <a:r>
              <a:rPr lang="en-US" dirty="0">
                <a:effectLst/>
                <a:ea typeface="Calibri" panose="020F0502020204030204" pitchFamily="34" charset="0"/>
              </a:rPr>
              <a:t>, Arm.</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hac‘i</a:t>
            </a:r>
            <a:r>
              <a:rPr lang="en-US" i="1" dirty="0">
                <a:effectLst/>
                <a:ea typeface="Calibri" panose="020F0502020204030204" pitchFamily="34" charset="0"/>
                <a:cs typeface="00 ZRCola" panose="02020600050405020304" pitchFamily="18" charset="0"/>
              </a:rPr>
              <a:t> ‘ash-tree’, </a:t>
            </a:r>
            <a:r>
              <a:rPr lang="en-US" dirty="0">
                <a:effectLst/>
                <a:ea typeface="Calibri" panose="020F0502020204030204" pitchFamily="34" charset="0"/>
                <a:cs typeface="00 ZRCola" panose="02020600050405020304" pitchFamily="18" charset="0"/>
              </a:rPr>
              <a:t>Alb</a:t>
            </a:r>
            <a:r>
              <a:rPr lang="en-US" i="1" dirty="0">
                <a:effectLst/>
                <a:ea typeface="Calibri" panose="020F0502020204030204" pitchFamily="34" charset="0"/>
                <a:cs typeface="00 ZRCola" panose="02020600050405020304" pitchFamily="18" charset="0"/>
              </a:rPr>
              <a:t>. ah</a:t>
            </a:r>
            <a:r>
              <a:rPr lang="en-US" dirty="0">
                <a:effectLst/>
                <a:ea typeface="Calibri" panose="020F0502020204030204" pitchFamily="34" charset="0"/>
                <a:cs typeface="00 ZRCola" panose="02020600050405020304" pitchFamily="18" charset="0"/>
              </a:rPr>
              <a:t> ‘beech’ &lt; *</a:t>
            </a:r>
            <a:r>
              <a:rPr lang="en-US" dirty="0" err="1">
                <a:effectLst/>
                <a:ea typeface="Calibri" panose="020F0502020204030204" pitchFamily="34" charset="0"/>
                <a:cs typeface="00 ZRCola" panose="02020600050405020304" pitchFamily="18" charset="0"/>
              </a:rPr>
              <a:t>osko</a:t>
            </a:r>
            <a:r>
              <a:rPr lang="en-US" dirty="0">
                <a:effectLst/>
                <a:ea typeface="Calibri" panose="020F0502020204030204" pitchFamily="34" charset="0"/>
                <a:cs typeface="00 ZRCola" panose="02020600050405020304" pitchFamily="18" charset="0"/>
              </a:rPr>
              <a:t>-, perhaps also Gr. </a:t>
            </a:r>
            <a:r>
              <a:rPr lang="en-US" i="1" dirty="0" err="1">
                <a:effectLst/>
                <a:ea typeface="Calibri" panose="020F0502020204030204" pitchFamily="34" charset="0"/>
                <a:cs typeface="00 ZRCola" panose="02020600050405020304" pitchFamily="18" charset="0"/>
              </a:rPr>
              <a:t>oksýa</a:t>
            </a:r>
            <a:r>
              <a:rPr lang="en-US" dirty="0">
                <a:effectLst/>
                <a:ea typeface="Calibri" panose="020F0502020204030204" pitchFamily="34" charset="0"/>
                <a:cs typeface="00 ZRCola" panose="02020600050405020304" pitchFamily="18" charset="0"/>
              </a:rPr>
              <a:t> ‘beech’ (from *</a:t>
            </a:r>
            <a:r>
              <a:rPr lang="en-US" dirty="0" err="1">
                <a:effectLst/>
                <a:ea typeface="Calibri" panose="020F0502020204030204" pitchFamily="34" charset="0"/>
                <a:cs typeface="00 ZRCola" panose="02020600050405020304" pitchFamily="18" charset="0"/>
              </a:rPr>
              <a:t>osko</a:t>
            </a:r>
            <a:r>
              <a:rPr lang="en-US" dirty="0">
                <a:effectLst/>
                <a:ea typeface="Calibri" panose="020F0502020204030204" pitchFamily="34" charset="0"/>
                <a:cs typeface="00 ZRCola" panose="02020600050405020304" pitchFamily="18" charset="0"/>
              </a:rPr>
              <a:t>- by metathesis?).</a:t>
            </a:r>
            <a:endParaRPr lang="hr-HR" dirty="0">
              <a:effectLst/>
              <a:ea typeface="Calibri" panose="020F0502020204030204" pitchFamily="34" charset="0"/>
              <a:cs typeface="00 ZRCola" panose="02020600050405020304" pitchFamily="18" charset="0"/>
            </a:endParaRPr>
          </a:p>
          <a:p>
            <a:r>
              <a:rPr lang="en-US" u="sng" dirty="0">
                <a:effectLst/>
                <a:ea typeface="Calibri" panose="020F0502020204030204" pitchFamily="34" charset="0"/>
                <a:cs typeface="00 ZRCola" panose="02020600050405020304" pitchFamily="18" charset="0"/>
              </a:rPr>
              <a:t>It is in principle possible to reconstruct a PIE root *h</a:t>
            </a:r>
            <a:r>
              <a:rPr lang="en-US" u="sng" baseline="-25000" dirty="0">
                <a:effectLst/>
                <a:ea typeface="Calibri" panose="020F0502020204030204" pitchFamily="34" charset="0"/>
                <a:cs typeface="00 ZRCola" panose="02020600050405020304" pitchFamily="18" charset="0"/>
              </a:rPr>
              <a:t>3</a:t>
            </a:r>
            <a:r>
              <a:rPr lang="en-US" u="sng" dirty="0">
                <a:effectLst/>
                <a:ea typeface="Calibri" panose="020F0502020204030204" pitchFamily="34" charset="0"/>
                <a:cs typeface="00 ZRCola" panose="02020600050405020304" pitchFamily="18" charset="0"/>
              </a:rPr>
              <a:t>eHs-/*h</a:t>
            </a:r>
            <a:r>
              <a:rPr lang="en-US" u="sng" baseline="-25000" dirty="0">
                <a:effectLst/>
                <a:ea typeface="Calibri" panose="020F0502020204030204" pitchFamily="34" charset="0"/>
                <a:cs typeface="00 ZRCola" panose="02020600050405020304" pitchFamily="18" charset="0"/>
              </a:rPr>
              <a:t>3</a:t>
            </a:r>
            <a:r>
              <a:rPr lang="en-US" u="sng" dirty="0">
                <a:effectLst/>
                <a:ea typeface="Calibri" panose="020F0502020204030204" pitchFamily="34" charset="0"/>
                <a:cs typeface="00 ZRCola" panose="02020600050405020304" pitchFamily="18" charset="0"/>
              </a:rPr>
              <a:t>Hs- with different suffixes (*-(V)n-, *-</a:t>
            </a:r>
            <a:r>
              <a:rPr lang="en-US" u="sng" dirty="0" err="1">
                <a:effectLst/>
                <a:ea typeface="Calibri" panose="020F0502020204030204" pitchFamily="34" charset="0"/>
                <a:cs typeface="00 ZRCola" panose="02020600050405020304" pitchFamily="18" charset="0"/>
              </a:rPr>
              <a:t>i</a:t>
            </a:r>
            <a:r>
              <a:rPr lang="en-US" u="sng" dirty="0">
                <a:effectLst/>
                <a:ea typeface="Calibri" panose="020F0502020204030204" pitchFamily="34" charset="0"/>
                <a:cs typeface="00 ZRCola" panose="02020600050405020304" pitchFamily="18" charset="0"/>
              </a:rPr>
              <a:t>-, *-k-), but a possibility remains that this word was borrowed into European languages from some pre-IE substratum. </a:t>
            </a:r>
            <a:endParaRPr lang="en-US" u="sng" dirty="0"/>
          </a:p>
        </p:txBody>
      </p:sp>
    </p:spTree>
    <p:extLst>
      <p:ext uri="{BB962C8B-B14F-4D97-AF65-F5344CB8AC3E}">
        <p14:creationId xmlns:p14="http://schemas.microsoft.com/office/powerpoint/2010/main" val="26407063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FE838-957C-4DE9-8F2D-83C9EA6F2573}"/>
              </a:ext>
            </a:extLst>
          </p:cNvPr>
          <p:cNvSpPr>
            <a:spLocks noGrp="1"/>
          </p:cNvSpPr>
          <p:nvPr>
            <p:ph type="title"/>
          </p:nvPr>
        </p:nvSpPr>
        <p:spPr/>
        <p:txBody>
          <a:bodyPr/>
          <a:lstStyle/>
          <a:p>
            <a:r>
              <a:rPr lang="hr-HR" dirty="0"/>
              <a:t>juniperus</a:t>
            </a:r>
            <a:endParaRPr lang="en-US" dirty="0"/>
          </a:p>
        </p:txBody>
      </p:sp>
      <p:sp>
        <p:nvSpPr>
          <p:cNvPr id="3" name="Content Placeholder 2">
            <a:extLst>
              <a:ext uri="{FF2B5EF4-FFF2-40B4-BE49-F238E27FC236}">
                <a16:creationId xmlns:a16="http://schemas.microsoft.com/office/drawing/2014/main" id="{EDEBC64D-BEF0-45F2-AE5D-A7F01769E757}"/>
              </a:ext>
            </a:extLst>
          </p:cNvPr>
          <p:cNvSpPr>
            <a:spLocks noGrp="1"/>
          </p:cNvSpPr>
          <p:nvPr>
            <p:ph idx="1"/>
          </p:nvPr>
        </p:nvSpPr>
        <p:spPr/>
        <p:txBody>
          <a:bodyPr/>
          <a:lstStyle/>
          <a:p>
            <a:r>
              <a:rPr lang="hr-HR" i="1" dirty="0">
                <a:solidFill>
                  <a:srgbClr val="FF0000"/>
                </a:solidFill>
              </a:rPr>
              <a:t>Juniperus communis </a:t>
            </a:r>
            <a:r>
              <a:rPr lang="hr-HR" dirty="0"/>
              <a:t>‘common juniper’; </a:t>
            </a:r>
            <a:r>
              <a:rPr lang="hr-HR" i="1" dirty="0"/>
              <a:t>Juniperus oxycedrus </a:t>
            </a:r>
            <a:r>
              <a:rPr lang="hr-HR" dirty="0"/>
              <a:t>‘pricky juniper’; </a:t>
            </a:r>
            <a:r>
              <a:rPr lang="hr-HR" i="1" dirty="0"/>
              <a:t>Juniperus Phoenicea</a:t>
            </a:r>
            <a:r>
              <a:rPr lang="hr-HR" dirty="0"/>
              <a:t>; </a:t>
            </a:r>
            <a:r>
              <a:rPr lang="hr-HR" i="1" dirty="0"/>
              <a:t>Juniperus thurifera </a:t>
            </a:r>
            <a:r>
              <a:rPr lang="hr-HR" dirty="0"/>
              <a:t>‘Spanish juniper’</a:t>
            </a:r>
          </a:p>
        </p:txBody>
      </p:sp>
      <p:pic>
        <p:nvPicPr>
          <p:cNvPr id="5" name="Picture 4" descr="Map&#10;&#10;Description automatically generated">
            <a:extLst>
              <a:ext uri="{FF2B5EF4-FFF2-40B4-BE49-F238E27FC236}">
                <a16:creationId xmlns:a16="http://schemas.microsoft.com/office/drawing/2014/main" id="{CCCA46C0-6F86-4206-B0F2-0374A4912415}"/>
              </a:ext>
            </a:extLst>
          </p:cNvPr>
          <p:cNvPicPr>
            <a:picLocks noChangeAspect="1"/>
          </p:cNvPicPr>
          <p:nvPr/>
        </p:nvPicPr>
        <p:blipFill>
          <a:blip r:embed="rId2"/>
          <a:stretch>
            <a:fillRect/>
          </a:stretch>
        </p:blipFill>
        <p:spPr>
          <a:xfrm>
            <a:off x="1063753" y="2727297"/>
            <a:ext cx="3627518" cy="3331598"/>
          </a:xfrm>
          <a:prstGeom prst="rect">
            <a:avLst/>
          </a:prstGeom>
        </p:spPr>
      </p:pic>
      <p:pic>
        <p:nvPicPr>
          <p:cNvPr id="7" name="Picture 6" descr="A picture containing text, colorful&#10;&#10;Description automatically generated">
            <a:extLst>
              <a:ext uri="{FF2B5EF4-FFF2-40B4-BE49-F238E27FC236}">
                <a16:creationId xmlns:a16="http://schemas.microsoft.com/office/drawing/2014/main" id="{FCDF5697-70BF-4EBA-B278-917FAEC37B01}"/>
              </a:ext>
            </a:extLst>
          </p:cNvPr>
          <p:cNvPicPr>
            <a:picLocks noChangeAspect="1"/>
          </p:cNvPicPr>
          <p:nvPr/>
        </p:nvPicPr>
        <p:blipFill>
          <a:blip r:embed="rId3"/>
          <a:stretch>
            <a:fillRect/>
          </a:stretch>
        </p:blipFill>
        <p:spPr>
          <a:xfrm>
            <a:off x="4817745" y="2727297"/>
            <a:ext cx="3547027" cy="3202844"/>
          </a:xfrm>
          <a:prstGeom prst="rect">
            <a:avLst/>
          </a:prstGeom>
        </p:spPr>
      </p:pic>
    </p:spTree>
    <p:extLst>
      <p:ext uri="{BB962C8B-B14F-4D97-AF65-F5344CB8AC3E}">
        <p14:creationId xmlns:p14="http://schemas.microsoft.com/office/powerpoint/2010/main" val="7235335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A15E9-9C37-439B-9830-DD4CF4382C1B}"/>
              </a:ext>
            </a:extLst>
          </p:cNvPr>
          <p:cNvSpPr>
            <a:spLocks noGrp="1"/>
          </p:cNvSpPr>
          <p:nvPr>
            <p:ph type="title"/>
          </p:nvPr>
        </p:nvSpPr>
        <p:spPr/>
        <p:txBody>
          <a:bodyPr/>
          <a:lstStyle/>
          <a:p>
            <a:r>
              <a:rPr lang="hr-HR" dirty="0"/>
              <a:t>JUNIPERUS/Juniper in slavic</a:t>
            </a:r>
            <a:endParaRPr lang="en-US" dirty="0"/>
          </a:p>
        </p:txBody>
      </p:sp>
      <p:sp>
        <p:nvSpPr>
          <p:cNvPr id="3" name="Content Placeholder 2">
            <a:extLst>
              <a:ext uri="{FF2B5EF4-FFF2-40B4-BE49-F238E27FC236}">
                <a16:creationId xmlns:a16="http://schemas.microsoft.com/office/drawing/2014/main" id="{0B74D589-5ED6-480A-929E-11DACD185E52}"/>
              </a:ext>
            </a:extLst>
          </p:cNvPr>
          <p:cNvSpPr>
            <a:spLocks noGrp="1"/>
          </p:cNvSpPr>
          <p:nvPr>
            <p:ph idx="1"/>
          </p:nvPr>
        </p:nvSpPr>
        <p:spPr/>
        <p:txBody>
          <a:bodyPr>
            <a:normAutofit/>
          </a:bodyPr>
          <a:lstStyle/>
          <a:p>
            <a:r>
              <a:rPr lang="hr-HR" dirty="0"/>
              <a:t>PSl. ?</a:t>
            </a:r>
            <a:r>
              <a:rPr lang="en-GB" dirty="0">
                <a:effectLst/>
                <a:ea typeface="Calibri" panose="020F0502020204030204" pitchFamily="34" charset="0"/>
              </a:rPr>
              <a:t> *</a:t>
            </a:r>
            <a:r>
              <a:rPr lang="en-GB" dirty="0" err="1">
                <a:effectLst/>
                <a:ea typeface="Calibri" panose="020F0502020204030204" pitchFamily="34" charset="0"/>
              </a:rPr>
              <a:t>jálovьcь</a:t>
            </a:r>
            <a:r>
              <a:rPr lang="en-GB" dirty="0">
                <a:effectLst/>
                <a:ea typeface="Calibri" panose="020F0502020204030204" pitchFamily="34" charset="0"/>
              </a:rPr>
              <a:t> ‘juniper, </a:t>
            </a:r>
            <a:r>
              <a:rPr lang="en-GB" i="1" dirty="0">
                <a:effectLst/>
                <a:ea typeface="Calibri" panose="020F0502020204030204" pitchFamily="34" charset="0"/>
              </a:rPr>
              <a:t>Juniperus communis</a:t>
            </a:r>
            <a:r>
              <a:rPr lang="en-GB" dirty="0">
                <a:effectLst/>
                <a:ea typeface="Calibri" panose="020F0502020204030204" pitchFamily="34" charset="0"/>
              </a:rPr>
              <a:t>’ (Russ. </a:t>
            </a:r>
            <a:r>
              <a:rPr lang="en-GB" i="1" dirty="0" err="1">
                <a:effectLst/>
                <a:ea typeface="Calibri" panose="020F0502020204030204" pitchFamily="34" charset="0"/>
              </a:rPr>
              <a:t>jálovec</a:t>
            </a:r>
            <a:r>
              <a:rPr lang="en-GB" dirty="0">
                <a:effectLst/>
                <a:ea typeface="Calibri" panose="020F0502020204030204" pitchFamily="34" charset="0"/>
              </a:rPr>
              <a:t>, </a:t>
            </a:r>
            <a:r>
              <a:rPr lang="en-GB" dirty="0" err="1">
                <a:effectLst/>
                <a:ea typeface="Calibri" panose="020F0502020204030204" pitchFamily="34" charset="0"/>
              </a:rPr>
              <a:t>Cz</a:t>
            </a:r>
            <a:r>
              <a:rPr lang="en-GB" dirty="0">
                <a:effectLst/>
                <a:ea typeface="Calibri" panose="020F0502020204030204" pitchFamily="34" charset="0"/>
              </a:rPr>
              <a:t>. </a:t>
            </a:r>
            <a:r>
              <a:rPr lang="en-GB" i="1" dirty="0" err="1">
                <a:effectLst/>
                <a:ea typeface="Calibri" panose="020F0502020204030204" pitchFamily="34" charset="0"/>
              </a:rPr>
              <a:t>jalovec</a:t>
            </a:r>
            <a:r>
              <a:rPr lang="en-GB" dirty="0">
                <a:effectLst/>
                <a:ea typeface="Calibri" panose="020F0502020204030204" pitchFamily="34" charset="0"/>
              </a:rPr>
              <a:t>, Po. </a:t>
            </a:r>
            <a:r>
              <a:rPr lang="en-GB" i="1" dirty="0" err="1">
                <a:effectLst/>
                <a:ea typeface="Calibri" panose="020F0502020204030204" pitchFamily="34" charset="0"/>
              </a:rPr>
              <a:t>jáłowiec</a:t>
            </a:r>
            <a:r>
              <a:rPr lang="en-GB" dirty="0">
                <a:effectLst/>
                <a:ea typeface="Calibri" panose="020F0502020204030204" pitchFamily="34" charset="0"/>
              </a:rPr>
              <a:t>), probably from the same root as </a:t>
            </a:r>
            <a:r>
              <a:rPr lang="en-GB" dirty="0" err="1">
                <a:effectLst/>
                <a:ea typeface="Calibri" panose="020F0502020204030204" pitchFamily="34" charset="0"/>
              </a:rPr>
              <a:t>PSl</a:t>
            </a:r>
            <a:r>
              <a:rPr lang="en-GB" dirty="0">
                <a:effectLst/>
                <a:ea typeface="Calibri" panose="020F0502020204030204" pitchFamily="34" charset="0"/>
              </a:rPr>
              <a:t>. *</a:t>
            </a:r>
            <a:r>
              <a:rPr lang="en-GB" dirty="0" err="1">
                <a:effectLst/>
                <a:ea typeface="Calibri" panose="020F0502020204030204" pitchFamily="34" charset="0"/>
              </a:rPr>
              <a:t>jalovъ</a:t>
            </a:r>
            <a:r>
              <a:rPr lang="en-GB" dirty="0">
                <a:effectLst/>
                <a:ea typeface="Calibri" panose="020F0502020204030204" pitchFamily="34" charset="0"/>
              </a:rPr>
              <a:t> ‘sterile, barren’ (</a:t>
            </a:r>
            <a:r>
              <a:rPr lang="en-GB" dirty="0" err="1">
                <a:effectLst/>
                <a:ea typeface="Calibri" panose="020F0502020204030204" pitchFamily="34" charset="0"/>
              </a:rPr>
              <a:t>ORuss</a:t>
            </a:r>
            <a:r>
              <a:rPr lang="en-GB" dirty="0">
                <a:effectLst/>
                <a:ea typeface="Calibri" panose="020F0502020204030204" pitchFamily="34" charset="0"/>
              </a:rPr>
              <a:t>. </a:t>
            </a:r>
            <a:r>
              <a:rPr lang="en-GB" i="1" dirty="0" err="1">
                <a:effectLst/>
                <a:ea typeface="Calibri" panose="020F0502020204030204" pitchFamily="34" charset="0"/>
              </a:rPr>
              <a:t>jalovъ</a:t>
            </a:r>
            <a:r>
              <a:rPr lang="en-GB" i="1" dirty="0">
                <a:effectLst/>
                <a:ea typeface="Calibri" panose="020F0502020204030204" pitchFamily="34" charset="0"/>
              </a:rPr>
              <a:t>, </a:t>
            </a:r>
            <a:r>
              <a:rPr lang="en-GB" dirty="0" err="1">
                <a:effectLst/>
                <a:ea typeface="Calibri" panose="020F0502020204030204" pitchFamily="34" charset="0"/>
              </a:rPr>
              <a:t>CSl</a:t>
            </a:r>
            <a:r>
              <a:rPr lang="en-GB" dirty="0">
                <a:effectLst/>
                <a:ea typeface="Calibri" panose="020F0502020204030204" pitchFamily="34" charset="0"/>
              </a:rPr>
              <a:t>. </a:t>
            </a:r>
            <a:r>
              <a:rPr lang="en-GB" i="1" dirty="0" err="1">
                <a:effectLst/>
                <a:ea typeface="Calibri" panose="020F0502020204030204" pitchFamily="34" charset="0"/>
              </a:rPr>
              <a:t>jalovъ</a:t>
            </a:r>
            <a:r>
              <a:rPr lang="en-GB" i="1" dirty="0">
                <a:effectLst/>
                <a:ea typeface="Calibri" panose="020F0502020204030204" pitchFamily="34" charset="0"/>
              </a:rPr>
              <a:t>, </a:t>
            </a:r>
            <a:r>
              <a:rPr lang="en-GB" dirty="0">
                <a:effectLst/>
                <a:ea typeface="Calibri" panose="020F0502020204030204" pitchFamily="34" charset="0"/>
              </a:rPr>
              <a:t>Croat. </a:t>
            </a:r>
            <a:r>
              <a:rPr lang="en-GB" i="1" dirty="0" err="1">
                <a:effectLst/>
                <a:ea typeface="Calibri" panose="020F0502020204030204" pitchFamily="34" charset="0"/>
              </a:rPr>
              <a:t>jȁlov</a:t>
            </a:r>
            <a:r>
              <a:rPr lang="en-GB" dirty="0">
                <a:effectLst/>
                <a:ea typeface="Calibri" panose="020F0502020204030204" pitchFamily="34" charset="0"/>
              </a:rPr>
              <a:t>, </a:t>
            </a:r>
            <a:r>
              <a:rPr lang="en-GB" dirty="0" err="1">
                <a:effectLst/>
                <a:ea typeface="Calibri" panose="020F0502020204030204" pitchFamily="34" charset="0"/>
              </a:rPr>
              <a:t>Vasmer</a:t>
            </a:r>
            <a:r>
              <a:rPr lang="en-GB" dirty="0">
                <a:effectLst/>
                <a:ea typeface="Calibri" panose="020F0502020204030204" pitchFamily="34" charset="0"/>
              </a:rPr>
              <a:t> III: 488), since juniper has dioecious flowers (</a:t>
            </a:r>
            <a:r>
              <a:rPr lang="en-US" dirty="0">
                <a:effectLst/>
                <a:ea typeface="Calibri" panose="020F0502020204030204" pitchFamily="34" charset="0"/>
              </a:rPr>
              <a:t>each sporophyte plant has only one kind of spore-producing organ, all of whose spores give rise either to male gametophytes, which produce only male gametes (sperm), or to female gametophytes, which produce only female gametes)</a:t>
            </a:r>
            <a:r>
              <a:rPr lang="hr-HR" dirty="0">
                <a:ea typeface="Calibri" panose="020F0502020204030204" pitchFamily="34" charset="0"/>
              </a:rPr>
              <a:t>.</a:t>
            </a:r>
          </a:p>
          <a:p>
            <a:r>
              <a:rPr lang="hr-HR" dirty="0">
                <a:effectLst/>
                <a:ea typeface="Calibri" panose="020F0502020204030204" pitchFamily="34" charset="0"/>
              </a:rPr>
              <a:t>A</a:t>
            </a:r>
            <a:r>
              <a:rPr lang="en-GB" dirty="0">
                <a:effectLst/>
                <a:ea typeface="Calibri" panose="020F0502020204030204" pitchFamily="34" charset="0"/>
              </a:rPr>
              <a:t> different word, *</a:t>
            </a:r>
            <a:r>
              <a:rPr lang="en-GB" dirty="0" err="1">
                <a:effectLst/>
                <a:ea typeface="Calibri" panose="020F0502020204030204" pitchFamily="34" charset="0"/>
              </a:rPr>
              <a:t>brinъ</a:t>
            </a:r>
            <a:r>
              <a:rPr lang="en-GB" dirty="0">
                <a:effectLst/>
                <a:ea typeface="Calibri" panose="020F0502020204030204" pitchFamily="34" charset="0"/>
              </a:rPr>
              <a:t>, can be reconstructed on the basis of Croat. </a:t>
            </a:r>
            <a:r>
              <a:rPr lang="en-GB" i="1" dirty="0" err="1">
                <a:effectLst/>
                <a:ea typeface="Calibri" panose="020F0502020204030204" pitchFamily="34" charset="0"/>
              </a:rPr>
              <a:t>brȉnje</a:t>
            </a:r>
            <a:r>
              <a:rPr lang="en-GB" i="1" dirty="0">
                <a:effectLst/>
                <a:ea typeface="Calibri" panose="020F0502020204030204" pitchFamily="34" charset="0"/>
              </a:rPr>
              <a:t> </a:t>
            </a:r>
            <a:r>
              <a:rPr lang="en-GB" dirty="0">
                <a:effectLst/>
                <a:ea typeface="Calibri" panose="020F0502020204030204" pitchFamily="34" charset="0"/>
              </a:rPr>
              <a:t>‘juniper berries’, </a:t>
            </a:r>
            <a:r>
              <a:rPr lang="en-GB" dirty="0" err="1">
                <a:effectLst/>
                <a:ea typeface="Calibri" panose="020F0502020204030204" pitchFamily="34" charset="0"/>
              </a:rPr>
              <a:t>Sln</a:t>
            </a:r>
            <a:r>
              <a:rPr lang="en-GB" dirty="0">
                <a:effectLst/>
                <a:ea typeface="Calibri" panose="020F0502020204030204" pitchFamily="34" charset="0"/>
              </a:rPr>
              <a:t>. </a:t>
            </a:r>
            <a:r>
              <a:rPr lang="en-GB" i="1" dirty="0">
                <a:effectLst/>
                <a:ea typeface="Calibri" panose="020F0502020204030204" pitchFamily="34" charset="0"/>
              </a:rPr>
              <a:t>brin </a:t>
            </a:r>
            <a:r>
              <a:rPr lang="en-GB" dirty="0">
                <a:effectLst/>
                <a:ea typeface="Calibri" panose="020F0502020204030204" pitchFamily="34" charset="0"/>
              </a:rPr>
              <a:t>‘juniper’, </a:t>
            </a:r>
            <a:r>
              <a:rPr lang="en-GB" dirty="0" err="1">
                <a:effectLst/>
                <a:ea typeface="Calibri" panose="020F0502020204030204" pitchFamily="34" charset="0"/>
              </a:rPr>
              <a:t>Cz</a:t>
            </a:r>
            <a:r>
              <a:rPr lang="en-GB" dirty="0">
                <a:effectLst/>
                <a:ea typeface="Calibri" panose="020F0502020204030204" pitchFamily="34" charset="0"/>
              </a:rPr>
              <a:t>. </a:t>
            </a:r>
            <a:r>
              <a:rPr lang="en-GB" i="1" dirty="0" err="1">
                <a:effectLst/>
                <a:ea typeface="Calibri" panose="020F0502020204030204" pitchFamily="34" charset="0"/>
              </a:rPr>
              <a:t>břím</a:t>
            </a:r>
            <a:r>
              <a:rPr lang="en-GB" i="1" dirty="0">
                <a:effectLst/>
                <a:ea typeface="Calibri" panose="020F0502020204030204" pitchFamily="34" charset="0"/>
              </a:rPr>
              <a:t> </a:t>
            </a:r>
            <a:r>
              <a:rPr lang="en-GB" dirty="0">
                <a:effectLst/>
                <a:ea typeface="Calibri" panose="020F0502020204030204" pitchFamily="34" charset="0"/>
              </a:rPr>
              <a:t>‘juniper’, dial. </a:t>
            </a:r>
            <a:r>
              <a:rPr lang="en-GB" i="1" dirty="0" err="1">
                <a:effectLst/>
                <a:ea typeface="Calibri" panose="020F0502020204030204" pitchFamily="34" charset="0"/>
              </a:rPr>
              <a:t>břin</a:t>
            </a:r>
            <a:r>
              <a:rPr lang="en-GB" dirty="0">
                <a:effectLst/>
                <a:ea typeface="Calibri" panose="020F0502020204030204" pitchFamily="34" charset="0"/>
              </a:rPr>
              <a:t> (Silesia) (</a:t>
            </a:r>
            <a:r>
              <a:rPr lang="en-GB" dirty="0" err="1">
                <a:effectLst/>
                <a:ea typeface="Calibri" panose="020F0502020204030204" pitchFamily="34" charset="0"/>
              </a:rPr>
              <a:t>Skok</a:t>
            </a:r>
            <a:r>
              <a:rPr lang="en-GB" dirty="0">
                <a:effectLst/>
                <a:ea typeface="Calibri" panose="020F0502020204030204" pitchFamily="34" charset="0"/>
              </a:rPr>
              <a:t> I: 210f., </a:t>
            </a:r>
            <a:r>
              <a:rPr lang="en-GB" dirty="0" err="1">
                <a:effectLst/>
                <a:ea typeface="Calibri" panose="020F0502020204030204" pitchFamily="34" charset="0"/>
              </a:rPr>
              <a:t>Machek</a:t>
            </a:r>
            <a:r>
              <a:rPr lang="en-GB" dirty="0">
                <a:effectLst/>
                <a:ea typeface="Calibri" panose="020F0502020204030204" pitchFamily="34" charset="0"/>
              </a:rPr>
              <a:t> 73). </a:t>
            </a:r>
            <a:r>
              <a:rPr lang="hr-HR" dirty="0">
                <a:effectLst/>
                <a:ea typeface="Calibri" panose="020F0502020204030204" pitchFamily="34" charset="0"/>
              </a:rPr>
              <a:t>Uncertain etymology.</a:t>
            </a:r>
          </a:p>
          <a:p>
            <a:r>
              <a:rPr lang="en-GB" dirty="0">
                <a:effectLst/>
                <a:ea typeface="Calibri" panose="020F0502020204030204" pitchFamily="34" charset="0"/>
              </a:rPr>
              <a:t>It </a:t>
            </a:r>
            <a:r>
              <a:rPr lang="hr-HR" dirty="0">
                <a:effectLst/>
                <a:ea typeface="Calibri" panose="020F0502020204030204" pitchFamily="34" charset="0"/>
              </a:rPr>
              <a:t>may be derived from </a:t>
            </a:r>
            <a:r>
              <a:rPr lang="en-GB" dirty="0">
                <a:effectLst/>
                <a:ea typeface="Calibri" panose="020F0502020204030204" pitchFamily="34" charset="0"/>
              </a:rPr>
              <a:t>*</a:t>
            </a:r>
            <a:r>
              <a:rPr lang="en-GB" dirty="0" err="1">
                <a:effectLst/>
                <a:ea typeface="Calibri" panose="020F0502020204030204" pitchFamily="34" charset="0"/>
              </a:rPr>
              <a:t>briti</a:t>
            </a:r>
            <a:r>
              <a:rPr lang="en-GB" dirty="0">
                <a:effectLst/>
                <a:ea typeface="Calibri" panose="020F0502020204030204" pitchFamily="34" charset="0"/>
              </a:rPr>
              <a:t> ‘cut’ (Croat. </a:t>
            </a:r>
            <a:r>
              <a:rPr lang="en-GB" i="1" dirty="0" err="1">
                <a:effectLst/>
                <a:ea typeface="Calibri" panose="020F0502020204030204" pitchFamily="34" charset="0"/>
              </a:rPr>
              <a:t>brȉti</a:t>
            </a:r>
            <a:r>
              <a:rPr lang="en-GB" dirty="0">
                <a:effectLst/>
                <a:ea typeface="Calibri" panose="020F0502020204030204" pitchFamily="34" charset="0"/>
              </a:rPr>
              <a:t>, Russ. </a:t>
            </a:r>
            <a:r>
              <a:rPr lang="en-GB" i="1" dirty="0" err="1">
                <a:effectLst/>
                <a:ea typeface="Calibri" panose="020F0502020204030204" pitchFamily="34" charset="0"/>
              </a:rPr>
              <a:t>brít</a:t>
            </a:r>
            <a:r>
              <a:rPr lang="en-GB" i="1" dirty="0">
                <a:effectLst/>
                <a:ea typeface="Calibri" panose="020F0502020204030204" pitchFamily="34" charset="0"/>
              </a:rPr>
              <a:t>’</a:t>
            </a:r>
            <a:r>
              <a:rPr lang="en-GB" dirty="0">
                <a:effectLst/>
                <a:ea typeface="Calibri" panose="020F0502020204030204" pitchFamily="34" charset="0"/>
              </a:rPr>
              <a:t>, </a:t>
            </a:r>
            <a:r>
              <a:rPr lang="en-GB" dirty="0" err="1">
                <a:effectLst/>
                <a:ea typeface="Calibri" panose="020F0502020204030204" pitchFamily="34" charset="0"/>
              </a:rPr>
              <a:t>Sln</a:t>
            </a:r>
            <a:r>
              <a:rPr lang="en-GB" dirty="0">
                <a:effectLst/>
                <a:ea typeface="Calibri" panose="020F0502020204030204" pitchFamily="34" charset="0"/>
              </a:rPr>
              <a:t>. </a:t>
            </a:r>
            <a:r>
              <a:rPr lang="en-GB" i="1" dirty="0" err="1">
                <a:effectLst/>
                <a:ea typeface="Calibri" panose="020F0502020204030204" pitchFamily="34" charset="0"/>
              </a:rPr>
              <a:t>briti</a:t>
            </a:r>
            <a:r>
              <a:rPr lang="en-GB" dirty="0">
                <a:effectLst/>
                <a:ea typeface="Calibri" panose="020F0502020204030204" pitchFamily="34" charset="0"/>
              </a:rPr>
              <a:t>) </a:t>
            </a:r>
            <a:r>
              <a:rPr lang="hr-HR" dirty="0">
                <a:effectLst/>
                <a:ea typeface="Calibri" panose="020F0502020204030204" pitchFamily="34" charset="0"/>
              </a:rPr>
              <a:t>(juniper leaves are needle-like)</a:t>
            </a:r>
            <a:r>
              <a:rPr lang="en-GB" dirty="0">
                <a:effectLst/>
                <a:ea typeface="Calibri" panose="020F0502020204030204" pitchFamily="34" charset="0"/>
              </a:rPr>
              <a:t>. </a:t>
            </a:r>
            <a:r>
              <a:rPr lang="hr-HR" dirty="0">
                <a:effectLst/>
                <a:ea typeface="Calibri" panose="020F0502020204030204" pitchFamily="34" charset="0"/>
              </a:rPr>
              <a:t>The formation would be as in Croat. </a:t>
            </a:r>
            <a:r>
              <a:rPr lang="hr-HR" i="1" dirty="0">
                <a:effectLst/>
                <a:ea typeface="Calibri" panose="020F0502020204030204" pitchFamily="34" charset="0"/>
              </a:rPr>
              <a:t>kl</a:t>
            </a:r>
            <a:r>
              <a:rPr lang="en-GB" i="1" dirty="0">
                <a:effectLst/>
                <a:ea typeface="Calibri" panose="020F0502020204030204" pitchFamily="34" charset="0"/>
              </a:rPr>
              <a:t>ȉ</a:t>
            </a:r>
            <a:r>
              <a:rPr lang="hr-HR" i="1" dirty="0">
                <a:effectLst/>
                <a:ea typeface="Calibri" panose="020F0502020204030204" pitchFamily="34" charset="0"/>
              </a:rPr>
              <a:t>n </a:t>
            </a:r>
            <a:r>
              <a:rPr lang="hr-HR" dirty="0">
                <a:effectLst/>
                <a:ea typeface="Calibri" panose="020F0502020204030204" pitchFamily="34" charset="0"/>
              </a:rPr>
              <a:t>‘wedge’ from </a:t>
            </a:r>
            <a:r>
              <a:rPr lang="hr-HR" i="1" dirty="0">
                <a:effectLst/>
                <a:ea typeface="Calibri" panose="020F0502020204030204" pitchFamily="34" charset="0"/>
              </a:rPr>
              <a:t>kl</a:t>
            </a:r>
            <a:r>
              <a:rPr lang="en-GB" dirty="0">
                <a:effectLst/>
                <a:ea typeface="Calibri" panose="020F0502020204030204" pitchFamily="34" charset="0"/>
              </a:rPr>
              <a:t>ȁ</a:t>
            </a:r>
            <a:r>
              <a:rPr lang="hr-HR" i="1" dirty="0">
                <a:effectLst/>
                <a:ea typeface="Calibri" panose="020F0502020204030204" pitchFamily="34" charset="0"/>
              </a:rPr>
              <a:t>ti </a:t>
            </a:r>
            <a:r>
              <a:rPr lang="hr-HR" dirty="0">
                <a:effectLst/>
                <a:ea typeface="Calibri" panose="020F0502020204030204" pitchFamily="34" charset="0"/>
              </a:rPr>
              <a:t>‘cut, slaughter’.</a:t>
            </a:r>
            <a:endParaRPr lang="en-US" dirty="0"/>
          </a:p>
        </p:txBody>
      </p:sp>
    </p:spTree>
    <p:extLst>
      <p:ext uri="{BB962C8B-B14F-4D97-AF65-F5344CB8AC3E}">
        <p14:creationId xmlns:p14="http://schemas.microsoft.com/office/powerpoint/2010/main" val="8690508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8C803-934E-45C1-BF41-4F824486AA67}"/>
              </a:ext>
            </a:extLst>
          </p:cNvPr>
          <p:cNvSpPr>
            <a:spLocks noGrp="1"/>
          </p:cNvSpPr>
          <p:nvPr>
            <p:ph type="title"/>
          </p:nvPr>
        </p:nvSpPr>
        <p:spPr/>
        <p:txBody>
          <a:bodyPr/>
          <a:lstStyle/>
          <a:p>
            <a:r>
              <a:rPr lang="hr-HR" dirty="0">
                <a:solidFill>
                  <a:schemeClr val="accent1"/>
                </a:solidFill>
              </a:rPr>
              <a:t>PINUS</a:t>
            </a:r>
            <a:endParaRPr lang="en-US" dirty="0">
              <a:solidFill>
                <a:schemeClr val="accent1"/>
              </a:solidFill>
            </a:endParaRPr>
          </a:p>
        </p:txBody>
      </p:sp>
      <p:sp>
        <p:nvSpPr>
          <p:cNvPr id="3" name="Content Placeholder 2">
            <a:extLst>
              <a:ext uri="{FF2B5EF4-FFF2-40B4-BE49-F238E27FC236}">
                <a16:creationId xmlns:a16="http://schemas.microsoft.com/office/drawing/2014/main" id="{1A65A249-5F38-4F2F-A767-409CFAFBDF74}"/>
              </a:ext>
            </a:extLst>
          </p:cNvPr>
          <p:cNvSpPr>
            <a:spLocks noGrp="1"/>
          </p:cNvSpPr>
          <p:nvPr>
            <p:ph idx="1"/>
          </p:nvPr>
        </p:nvSpPr>
        <p:spPr/>
        <p:txBody>
          <a:bodyPr/>
          <a:lstStyle/>
          <a:p>
            <a:r>
              <a:rPr lang="hr-HR" dirty="0"/>
              <a:t>Many closely related species (</a:t>
            </a:r>
            <a:r>
              <a:rPr lang="hr-HR" i="1" dirty="0"/>
              <a:t>Pinus cembra </a:t>
            </a:r>
            <a:r>
              <a:rPr lang="hr-HR" dirty="0"/>
              <a:t>‘Arolla pine’; </a:t>
            </a:r>
            <a:r>
              <a:rPr lang="hr-HR" i="1" dirty="0"/>
              <a:t>Pinus Halepensis </a:t>
            </a:r>
            <a:r>
              <a:rPr lang="hr-HR" dirty="0"/>
              <a:t>‘Aleppo pine’, </a:t>
            </a:r>
            <a:r>
              <a:rPr lang="hr-HR" i="1" dirty="0"/>
              <a:t>Pinus nigra </a:t>
            </a:r>
            <a:r>
              <a:rPr lang="hr-HR" dirty="0"/>
              <a:t>‘black pine’; </a:t>
            </a:r>
            <a:r>
              <a:rPr lang="hr-HR" i="1" dirty="0">
                <a:solidFill>
                  <a:srgbClr val="FF0000"/>
                </a:solidFill>
              </a:rPr>
              <a:t>Pinus sylvestris </a:t>
            </a:r>
            <a:r>
              <a:rPr lang="hr-HR" dirty="0"/>
              <a:t>‘Scots pine’)</a:t>
            </a:r>
            <a:endParaRPr lang="en-US" dirty="0"/>
          </a:p>
        </p:txBody>
      </p:sp>
      <p:pic>
        <p:nvPicPr>
          <p:cNvPr id="7" name="Picture 6">
            <a:extLst>
              <a:ext uri="{FF2B5EF4-FFF2-40B4-BE49-F238E27FC236}">
                <a16:creationId xmlns:a16="http://schemas.microsoft.com/office/drawing/2014/main" id="{C41B0278-DD0F-417A-A12C-53F38555888C}"/>
              </a:ext>
            </a:extLst>
          </p:cNvPr>
          <p:cNvPicPr/>
          <p:nvPr/>
        </p:nvPicPr>
        <p:blipFill>
          <a:blip r:embed="rId3"/>
          <a:stretch>
            <a:fillRect/>
          </a:stretch>
        </p:blipFill>
        <p:spPr>
          <a:xfrm>
            <a:off x="981268" y="3021496"/>
            <a:ext cx="3345634" cy="3150704"/>
          </a:xfrm>
          <a:prstGeom prst="rect">
            <a:avLst/>
          </a:prstGeom>
        </p:spPr>
      </p:pic>
      <p:pic>
        <p:nvPicPr>
          <p:cNvPr id="8" name="Picture 7">
            <a:extLst>
              <a:ext uri="{FF2B5EF4-FFF2-40B4-BE49-F238E27FC236}">
                <a16:creationId xmlns:a16="http://schemas.microsoft.com/office/drawing/2014/main" id="{601052AB-4CB6-42C8-A6A2-0D517B4D25DA}"/>
              </a:ext>
            </a:extLst>
          </p:cNvPr>
          <p:cNvPicPr/>
          <p:nvPr/>
        </p:nvPicPr>
        <p:blipFill>
          <a:blip r:embed="rId4"/>
          <a:stretch>
            <a:fillRect/>
          </a:stretch>
        </p:blipFill>
        <p:spPr>
          <a:xfrm>
            <a:off x="4415482" y="3102434"/>
            <a:ext cx="3152405" cy="2945940"/>
          </a:xfrm>
          <a:prstGeom prst="rect">
            <a:avLst/>
          </a:prstGeom>
        </p:spPr>
      </p:pic>
      <p:pic>
        <p:nvPicPr>
          <p:cNvPr id="9" name="Picture 8">
            <a:extLst>
              <a:ext uri="{FF2B5EF4-FFF2-40B4-BE49-F238E27FC236}">
                <a16:creationId xmlns:a16="http://schemas.microsoft.com/office/drawing/2014/main" id="{26ADE62C-4CCD-4E6B-A881-170D1D3608A2}"/>
              </a:ext>
            </a:extLst>
          </p:cNvPr>
          <p:cNvPicPr/>
          <p:nvPr/>
        </p:nvPicPr>
        <p:blipFill>
          <a:blip r:embed="rId5"/>
          <a:stretch>
            <a:fillRect/>
          </a:stretch>
        </p:blipFill>
        <p:spPr>
          <a:xfrm>
            <a:off x="7656467" y="3275241"/>
            <a:ext cx="3178799" cy="2600325"/>
          </a:xfrm>
          <a:prstGeom prst="rect">
            <a:avLst/>
          </a:prstGeom>
        </p:spPr>
      </p:pic>
    </p:spTree>
    <p:extLst>
      <p:ext uri="{BB962C8B-B14F-4D97-AF65-F5344CB8AC3E}">
        <p14:creationId xmlns:p14="http://schemas.microsoft.com/office/powerpoint/2010/main" val="6648459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FC2CF-DAC7-487B-B253-3F622627BB12}"/>
              </a:ext>
            </a:extLst>
          </p:cNvPr>
          <p:cNvSpPr>
            <a:spLocks noGrp="1"/>
          </p:cNvSpPr>
          <p:nvPr>
            <p:ph type="title"/>
          </p:nvPr>
        </p:nvSpPr>
        <p:spPr/>
        <p:txBody>
          <a:bodyPr/>
          <a:lstStyle/>
          <a:p>
            <a:r>
              <a:rPr lang="hr-HR" dirty="0">
                <a:solidFill>
                  <a:schemeClr val="accent1"/>
                </a:solidFill>
              </a:rPr>
              <a:t>PINUS / PINE IN SLAVIC</a:t>
            </a:r>
            <a:endParaRPr lang="en-US" dirty="0">
              <a:solidFill>
                <a:schemeClr val="accent1"/>
              </a:solidFill>
            </a:endParaRPr>
          </a:p>
        </p:txBody>
      </p:sp>
      <p:sp>
        <p:nvSpPr>
          <p:cNvPr id="3" name="Content Placeholder 2">
            <a:extLst>
              <a:ext uri="{FF2B5EF4-FFF2-40B4-BE49-F238E27FC236}">
                <a16:creationId xmlns:a16="http://schemas.microsoft.com/office/drawing/2014/main" id="{D610BDA6-649A-4C21-A916-EC448E93B8EA}"/>
              </a:ext>
            </a:extLst>
          </p:cNvPr>
          <p:cNvSpPr>
            <a:spLocks noGrp="1"/>
          </p:cNvSpPr>
          <p:nvPr>
            <p:ph idx="1"/>
          </p:nvPr>
        </p:nvSpPr>
        <p:spPr/>
        <p:txBody>
          <a:bodyPr>
            <a:noAutofit/>
          </a:bodyPr>
          <a:lstStyle/>
          <a:p>
            <a:r>
              <a:rPr lang="hr-HR" dirty="0">
                <a:effectLst/>
                <a:ea typeface="Calibri" panose="020F0502020204030204" pitchFamily="34" charset="0"/>
              </a:rPr>
              <a:t>PSl. </a:t>
            </a:r>
            <a:r>
              <a:rPr lang="en-GB" dirty="0">
                <a:effectLst/>
                <a:ea typeface="Calibri" panose="020F0502020204030204" pitchFamily="34" charset="0"/>
              </a:rPr>
              <a:t>*</a:t>
            </a:r>
            <a:r>
              <a:rPr lang="en-GB" dirty="0" err="1">
                <a:effectLst/>
                <a:ea typeface="Calibri" panose="020F0502020204030204" pitchFamily="34" charset="0"/>
              </a:rPr>
              <a:t>sosna</a:t>
            </a:r>
            <a:r>
              <a:rPr lang="en-GB" dirty="0">
                <a:effectLst/>
                <a:ea typeface="Calibri" panose="020F0502020204030204" pitchFamily="34" charset="0"/>
              </a:rPr>
              <a:t> ‘Scots pine, </a:t>
            </a:r>
            <a:r>
              <a:rPr lang="en-GB" i="1" dirty="0">
                <a:effectLst/>
                <a:ea typeface="Calibri" panose="020F0502020204030204" pitchFamily="34" charset="0"/>
              </a:rPr>
              <a:t>Pinus sylvestris</a:t>
            </a:r>
            <a:r>
              <a:rPr lang="en-GB" dirty="0">
                <a:effectLst/>
                <a:ea typeface="Calibri" panose="020F0502020204030204" pitchFamily="34" charset="0"/>
              </a:rPr>
              <a:t>’ (Russ. </a:t>
            </a:r>
            <a:r>
              <a:rPr lang="en-GB" i="1" dirty="0" err="1">
                <a:effectLst/>
                <a:ea typeface="Calibri" panose="020F0502020204030204" pitchFamily="34" charset="0"/>
              </a:rPr>
              <a:t>sosná</a:t>
            </a:r>
            <a:r>
              <a:rPr lang="en-GB" dirty="0">
                <a:effectLst/>
                <a:ea typeface="Calibri" panose="020F0502020204030204" pitchFamily="34" charset="0"/>
              </a:rPr>
              <a:t>, </a:t>
            </a:r>
            <a:r>
              <a:rPr lang="en-GB" dirty="0" err="1">
                <a:effectLst/>
                <a:ea typeface="Calibri" panose="020F0502020204030204" pitchFamily="34" charset="0"/>
              </a:rPr>
              <a:t>ULus</a:t>
            </a:r>
            <a:r>
              <a:rPr lang="en-GB" dirty="0">
                <a:effectLst/>
                <a:ea typeface="Calibri" panose="020F0502020204030204" pitchFamily="34" charset="0"/>
              </a:rPr>
              <a:t>. </a:t>
            </a:r>
            <a:r>
              <a:rPr lang="en-GB" i="1" dirty="0" err="1">
                <a:effectLst/>
                <a:ea typeface="Calibri" panose="020F0502020204030204" pitchFamily="34" charset="0"/>
              </a:rPr>
              <a:t>sosna</a:t>
            </a:r>
            <a:r>
              <a:rPr lang="en-GB" dirty="0">
                <a:effectLst/>
                <a:ea typeface="Calibri" panose="020F0502020204030204" pitchFamily="34" charset="0"/>
              </a:rPr>
              <a:t>, Po. </a:t>
            </a:r>
            <a:r>
              <a:rPr lang="en-GB" i="1" dirty="0" err="1">
                <a:effectLst/>
                <a:ea typeface="Calibri" panose="020F0502020204030204" pitchFamily="34" charset="0"/>
              </a:rPr>
              <a:t>sosna</a:t>
            </a:r>
            <a:r>
              <a:rPr lang="en-GB" dirty="0">
                <a:effectLst/>
                <a:ea typeface="Calibri" panose="020F0502020204030204" pitchFamily="34" charset="0"/>
              </a:rPr>
              <a:t>, Polabian </a:t>
            </a:r>
            <a:r>
              <a:rPr lang="en-GB" i="1" dirty="0" err="1">
                <a:effectLst/>
                <a:ea typeface="Calibri" panose="020F0502020204030204" pitchFamily="34" charset="0"/>
              </a:rPr>
              <a:t>süsnó</a:t>
            </a:r>
            <a:r>
              <a:rPr lang="hr-HR" i="1" dirty="0">
                <a:effectLst/>
                <a:ea typeface="Calibri" panose="020F0502020204030204" pitchFamily="34" charset="0"/>
              </a:rPr>
              <a:t>, </a:t>
            </a:r>
            <a:r>
              <a:rPr lang="hr-HR" dirty="0">
                <a:effectLst/>
                <a:ea typeface="Calibri" panose="020F0502020204030204" pitchFamily="34" charset="0"/>
              </a:rPr>
              <a:t>Sln. dial. </a:t>
            </a:r>
            <a:r>
              <a:rPr lang="hr-HR" i="1" dirty="0">
                <a:effectLst/>
                <a:ea typeface="Calibri" panose="020F0502020204030204" pitchFamily="34" charset="0"/>
              </a:rPr>
              <a:t>sósna</a:t>
            </a:r>
            <a:r>
              <a:rPr lang="en-GB" dirty="0">
                <a:effectLst/>
                <a:ea typeface="Calibri" panose="020F0502020204030204" pitchFamily="34" charset="0"/>
              </a:rPr>
              <a:t>); </a:t>
            </a:r>
            <a:r>
              <a:rPr lang="hr-HR" dirty="0">
                <a:effectLst/>
                <a:ea typeface="Calibri" panose="020F0502020204030204" pitchFamily="34" charset="0"/>
              </a:rPr>
              <a:t>no </a:t>
            </a:r>
            <a:r>
              <a:rPr lang="en-GB" dirty="0">
                <a:effectLst/>
                <a:ea typeface="Calibri" panose="020F0502020204030204" pitchFamily="34" charset="0"/>
              </a:rPr>
              <a:t>convincing PIE etymology. </a:t>
            </a:r>
            <a:endParaRPr lang="hr-HR" dirty="0">
              <a:effectLst/>
              <a:ea typeface="Calibri" panose="020F0502020204030204" pitchFamily="34" charset="0"/>
            </a:endParaRPr>
          </a:p>
          <a:p>
            <a:r>
              <a:rPr lang="en-GB" dirty="0">
                <a:effectLst/>
                <a:ea typeface="Calibri" panose="020F0502020204030204" pitchFamily="34" charset="0"/>
              </a:rPr>
              <a:t>The derivation from the root *k’eh</a:t>
            </a:r>
            <a:r>
              <a:rPr lang="en-GB" baseline="-25000" dirty="0">
                <a:effectLst/>
                <a:ea typeface="Calibri" panose="020F0502020204030204" pitchFamily="34" charset="0"/>
              </a:rPr>
              <a:t>1</a:t>
            </a:r>
            <a:r>
              <a:rPr lang="en-GB" dirty="0">
                <a:effectLst/>
                <a:ea typeface="Calibri" panose="020F0502020204030204" pitchFamily="34" charset="0"/>
              </a:rPr>
              <a:t>s- ‘grey’ (Lat. </a:t>
            </a:r>
            <a:r>
              <a:rPr lang="en-GB" i="1" dirty="0" err="1">
                <a:effectLst/>
                <a:ea typeface="Calibri" panose="020F0502020204030204" pitchFamily="34" charset="0"/>
              </a:rPr>
              <a:t>cānus</a:t>
            </a:r>
            <a:r>
              <a:rPr lang="en-GB" i="1" dirty="0">
                <a:effectLst/>
                <a:ea typeface="Calibri" panose="020F0502020204030204" pitchFamily="34" charset="0"/>
              </a:rPr>
              <a:t> </a:t>
            </a:r>
            <a:r>
              <a:rPr lang="en-GB" dirty="0">
                <a:effectLst/>
                <a:ea typeface="Calibri" panose="020F0502020204030204" pitchFamily="34" charset="0"/>
              </a:rPr>
              <a:t>‘</a:t>
            </a:r>
            <a:r>
              <a:rPr lang="en-GB" dirty="0" err="1">
                <a:effectLst/>
                <a:ea typeface="Calibri" panose="020F0502020204030204" pitchFamily="34" charset="0"/>
              </a:rPr>
              <a:t>gray</a:t>
            </a:r>
            <a:r>
              <a:rPr lang="en-GB" dirty="0">
                <a:effectLst/>
                <a:ea typeface="Calibri" panose="020F0502020204030204" pitchFamily="34" charset="0"/>
              </a:rPr>
              <a:t> (of hair)’ &lt; *k’h</a:t>
            </a:r>
            <a:r>
              <a:rPr lang="en-GB" baseline="-25000" dirty="0">
                <a:effectLst/>
                <a:ea typeface="Calibri" panose="020F0502020204030204" pitchFamily="34" charset="0"/>
              </a:rPr>
              <a:t>1</a:t>
            </a:r>
            <a:r>
              <a:rPr lang="en-GB" dirty="0">
                <a:effectLst/>
                <a:ea typeface="Calibri" panose="020F0502020204030204" pitchFamily="34" charset="0"/>
              </a:rPr>
              <a:t>sno-, </a:t>
            </a:r>
            <a:r>
              <a:rPr lang="en-GB" dirty="0" err="1">
                <a:effectLst/>
                <a:ea typeface="Calibri" panose="020F0502020204030204" pitchFamily="34" charset="0"/>
              </a:rPr>
              <a:t>OPr</a:t>
            </a:r>
            <a:r>
              <a:rPr lang="en-GB" dirty="0">
                <a:effectLst/>
                <a:ea typeface="Calibri" panose="020F0502020204030204" pitchFamily="34" charset="0"/>
              </a:rPr>
              <a:t>. </a:t>
            </a:r>
            <a:r>
              <a:rPr lang="en-GB" i="1" dirty="0">
                <a:effectLst/>
                <a:ea typeface="Calibri" panose="020F0502020204030204" pitchFamily="34" charset="0"/>
              </a:rPr>
              <a:t>sasins </a:t>
            </a:r>
            <a:r>
              <a:rPr lang="en-GB" dirty="0">
                <a:effectLst/>
                <a:ea typeface="Calibri" panose="020F0502020204030204" pitchFamily="34" charset="0"/>
              </a:rPr>
              <a:t>‘hare’, OHG </a:t>
            </a:r>
            <a:r>
              <a:rPr lang="en-GB" i="1" dirty="0" err="1">
                <a:effectLst/>
                <a:ea typeface="Calibri" panose="020F0502020204030204" pitchFamily="34" charset="0"/>
              </a:rPr>
              <a:t>haso</a:t>
            </a:r>
            <a:r>
              <a:rPr lang="en-GB" dirty="0">
                <a:effectLst/>
                <a:ea typeface="Calibri" panose="020F0502020204030204" pitchFamily="34" charset="0"/>
              </a:rPr>
              <a:t> ‘hare’, OE </a:t>
            </a:r>
            <a:r>
              <a:rPr lang="en-GB" i="1" dirty="0" err="1">
                <a:effectLst/>
                <a:ea typeface="Calibri" panose="020F0502020204030204" pitchFamily="34" charset="0"/>
              </a:rPr>
              <a:t>hasu</a:t>
            </a:r>
            <a:r>
              <a:rPr lang="en-GB" i="1" dirty="0">
                <a:effectLst/>
                <a:ea typeface="Calibri" panose="020F0502020204030204" pitchFamily="34" charset="0"/>
              </a:rPr>
              <a:t> </a:t>
            </a:r>
            <a:r>
              <a:rPr lang="en-GB" dirty="0">
                <a:effectLst/>
                <a:ea typeface="Calibri" panose="020F0502020204030204" pitchFamily="34" charset="0"/>
              </a:rPr>
              <a:t>‘grey-brown’, Skt. </a:t>
            </a:r>
            <a:r>
              <a:rPr lang="en-GB" i="1" dirty="0" err="1">
                <a:effectLst/>
                <a:ea typeface="Calibri" panose="020F0502020204030204" pitchFamily="34" charset="0"/>
              </a:rPr>
              <a:t>śaśá</a:t>
            </a:r>
            <a:r>
              <a:rPr lang="en-GB" i="1" dirty="0">
                <a:effectLst/>
                <a:ea typeface="Calibri" panose="020F0502020204030204" pitchFamily="34" charset="0"/>
              </a:rPr>
              <a:t>- </a:t>
            </a:r>
            <a:r>
              <a:rPr lang="en-GB" dirty="0">
                <a:effectLst/>
                <a:ea typeface="Calibri" panose="020F0502020204030204" pitchFamily="34" charset="0"/>
              </a:rPr>
              <a:t>‘grey’) is semantically unmotivated and formally difficult (*k’h</a:t>
            </a:r>
            <a:r>
              <a:rPr lang="en-GB" baseline="-25000" dirty="0">
                <a:effectLst/>
                <a:ea typeface="Calibri" panose="020F0502020204030204" pitchFamily="34" charset="0"/>
              </a:rPr>
              <a:t>1</a:t>
            </a:r>
            <a:r>
              <a:rPr lang="en-GB" dirty="0">
                <a:effectLst/>
                <a:ea typeface="Calibri" panose="020F0502020204030204" pitchFamily="34" charset="0"/>
              </a:rPr>
              <a:t>s- would probably yield </a:t>
            </a:r>
            <a:r>
              <a:rPr lang="en-GB" dirty="0" err="1">
                <a:effectLst/>
                <a:ea typeface="Calibri" panose="020F0502020204030204" pitchFamily="34" charset="0"/>
              </a:rPr>
              <a:t>PSl</a:t>
            </a:r>
            <a:r>
              <a:rPr lang="en-GB" dirty="0">
                <a:effectLst/>
                <a:ea typeface="Calibri" panose="020F0502020204030204" pitchFamily="34" charset="0"/>
              </a:rPr>
              <a:t>. *ss-&gt; s-, while *k’h</a:t>
            </a:r>
            <a:r>
              <a:rPr lang="en-GB" baseline="-25000" dirty="0">
                <a:effectLst/>
                <a:ea typeface="Calibri" panose="020F0502020204030204" pitchFamily="34" charset="0"/>
              </a:rPr>
              <a:t>1</a:t>
            </a:r>
            <a:r>
              <a:rPr lang="en-GB" dirty="0">
                <a:effectLst/>
                <a:ea typeface="Calibri" panose="020F0502020204030204" pitchFamily="34" charset="0"/>
              </a:rPr>
              <a:t>es- would yield *</a:t>
            </a:r>
            <a:r>
              <a:rPr lang="en-GB" dirty="0" err="1">
                <a:effectLst/>
                <a:ea typeface="Calibri" panose="020F0502020204030204" pitchFamily="34" charset="0"/>
              </a:rPr>
              <a:t>xes</a:t>
            </a:r>
            <a:r>
              <a:rPr lang="en-GB" dirty="0">
                <a:effectLst/>
                <a:ea typeface="Calibri" panose="020F0502020204030204" pitchFamily="34" charset="0"/>
              </a:rPr>
              <a:t>- &gt; *</a:t>
            </a:r>
            <a:r>
              <a:rPr lang="en-GB" dirty="0" err="1">
                <a:effectLst/>
                <a:ea typeface="Calibri" panose="020F0502020204030204" pitchFamily="34" charset="0"/>
              </a:rPr>
              <a:t>šes</a:t>
            </a:r>
            <a:r>
              <a:rPr lang="en-GB" dirty="0">
                <a:effectLst/>
                <a:ea typeface="Calibri" panose="020F0502020204030204" pitchFamily="34" charset="0"/>
              </a:rPr>
              <a:t>- or *</a:t>
            </a:r>
            <a:r>
              <a:rPr lang="en-GB" dirty="0" err="1">
                <a:effectLst/>
                <a:ea typeface="Calibri" panose="020F0502020204030204" pitchFamily="34" charset="0"/>
              </a:rPr>
              <a:t>ses</a:t>
            </a:r>
            <a:r>
              <a:rPr lang="en-GB" dirty="0">
                <a:effectLst/>
                <a:ea typeface="Calibri" panose="020F0502020204030204" pitchFamily="34" charset="0"/>
              </a:rPr>
              <a:t>-).</a:t>
            </a:r>
            <a:endParaRPr lang="hr-HR" dirty="0">
              <a:effectLst/>
              <a:ea typeface="Calibri" panose="020F0502020204030204" pitchFamily="34" charset="0"/>
            </a:endParaRPr>
          </a:p>
          <a:p>
            <a:r>
              <a:rPr lang="en-GB" dirty="0">
                <a:effectLst/>
                <a:ea typeface="Calibri" panose="020F0502020204030204" pitchFamily="34" charset="0"/>
              </a:rPr>
              <a:t> </a:t>
            </a:r>
            <a:r>
              <a:rPr lang="hr-HR" dirty="0">
                <a:effectLst/>
                <a:ea typeface="Calibri" panose="020F0502020204030204" pitchFamily="34" charset="0"/>
              </a:rPr>
              <a:t>Trubačev links </a:t>
            </a:r>
            <a:r>
              <a:rPr lang="en-GB" dirty="0">
                <a:effectLst/>
                <a:ea typeface="Calibri" panose="020F0502020204030204" pitchFamily="34" charset="0"/>
              </a:rPr>
              <a:t>*</a:t>
            </a:r>
            <a:r>
              <a:rPr lang="en-GB" dirty="0" err="1">
                <a:effectLst/>
                <a:ea typeface="Calibri" panose="020F0502020204030204" pitchFamily="34" charset="0"/>
              </a:rPr>
              <a:t>sopsna</a:t>
            </a:r>
            <a:r>
              <a:rPr lang="en-GB" dirty="0">
                <a:effectLst/>
                <a:ea typeface="Calibri" panose="020F0502020204030204" pitchFamily="34" charset="0"/>
              </a:rPr>
              <a:t> &lt; *</a:t>
            </a:r>
            <a:r>
              <a:rPr lang="en-GB" dirty="0" err="1">
                <a:effectLst/>
                <a:ea typeface="Calibri" panose="020F0502020204030204" pitchFamily="34" charset="0"/>
              </a:rPr>
              <a:t>sapsnā</a:t>
            </a:r>
            <a:r>
              <a:rPr lang="en-GB" dirty="0">
                <a:effectLst/>
                <a:ea typeface="Calibri" panose="020F0502020204030204" pitchFamily="34" charset="0"/>
              </a:rPr>
              <a:t> to ON </a:t>
            </a:r>
            <a:r>
              <a:rPr lang="en-GB" i="1" dirty="0" err="1">
                <a:effectLst/>
                <a:ea typeface="Calibri" panose="020F0502020204030204" pitchFamily="34" charset="0"/>
              </a:rPr>
              <a:t>safi</a:t>
            </a:r>
            <a:r>
              <a:rPr lang="en-GB" i="1" dirty="0">
                <a:effectLst/>
                <a:ea typeface="Calibri" panose="020F0502020204030204" pitchFamily="34" charset="0"/>
              </a:rPr>
              <a:t> </a:t>
            </a:r>
            <a:r>
              <a:rPr lang="en-GB" dirty="0">
                <a:effectLst/>
                <a:ea typeface="Calibri" panose="020F0502020204030204" pitchFamily="34" charset="0"/>
              </a:rPr>
              <a:t>‘sap of a tree’, OHG </a:t>
            </a:r>
            <a:r>
              <a:rPr lang="en-GB" i="1" dirty="0" err="1">
                <a:effectLst/>
                <a:ea typeface="Calibri" panose="020F0502020204030204" pitchFamily="34" charset="0"/>
              </a:rPr>
              <a:t>saf</a:t>
            </a:r>
            <a:r>
              <a:rPr lang="en-GB" dirty="0">
                <a:effectLst/>
                <a:ea typeface="Calibri" panose="020F0502020204030204" pitchFamily="34" charset="0"/>
              </a:rPr>
              <a:t>, perhaps also Arm. </a:t>
            </a:r>
            <a:r>
              <a:rPr lang="en-GB" i="1" dirty="0">
                <a:effectLst/>
                <a:ea typeface="Calibri" panose="020F0502020204030204" pitchFamily="34" charset="0"/>
              </a:rPr>
              <a:t>ham</a:t>
            </a:r>
            <a:r>
              <a:rPr lang="en-GB" dirty="0">
                <a:effectLst/>
                <a:ea typeface="Calibri" panose="020F0502020204030204" pitchFamily="34" charset="0"/>
              </a:rPr>
              <a:t> (if from *</a:t>
            </a:r>
            <a:r>
              <a:rPr lang="en-GB" dirty="0" err="1">
                <a:effectLst/>
                <a:ea typeface="Calibri" panose="020F0502020204030204" pitchFamily="34" charset="0"/>
              </a:rPr>
              <a:t>sapmo</a:t>
            </a:r>
            <a:r>
              <a:rPr lang="en-GB" dirty="0">
                <a:effectLst/>
                <a:ea typeface="Calibri" panose="020F0502020204030204" pitchFamily="34" charset="0"/>
              </a:rPr>
              <a:t>-), Lat. </a:t>
            </a:r>
            <a:r>
              <a:rPr lang="en-GB" i="1" dirty="0">
                <a:effectLst/>
                <a:ea typeface="Calibri" panose="020F0502020204030204" pitchFamily="34" charset="0"/>
              </a:rPr>
              <a:t>sapor </a:t>
            </a:r>
            <a:r>
              <a:rPr lang="en-GB" dirty="0">
                <a:effectLst/>
                <a:ea typeface="Calibri" panose="020F0502020204030204" pitchFamily="34" charset="0"/>
              </a:rPr>
              <a:t>‘taste’ (whence </a:t>
            </a:r>
            <a:r>
              <a:rPr lang="en-GB" i="1" dirty="0" err="1">
                <a:effectLst/>
                <a:ea typeface="Calibri" panose="020F0502020204030204" pitchFamily="34" charset="0"/>
              </a:rPr>
              <a:t>sapīnus</a:t>
            </a:r>
            <a:r>
              <a:rPr lang="en-GB" i="1" dirty="0">
                <a:effectLst/>
                <a:ea typeface="Calibri" panose="020F0502020204030204" pitchFamily="34" charset="0"/>
              </a:rPr>
              <a:t> </a:t>
            </a:r>
            <a:r>
              <a:rPr lang="en-GB" dirty="0">
                <a:effectLst/>
                <a:ea typeface="Calibri" panose="020F0502020204030204" pitchFamily="34" charset="0"/>
              </a:rPr>
              <a:t>‘pine or fir tree’ &gt; Fr. </a:t>
            </a:r>
            <a:r>
              <a:rPr lang="en-GB" i="1" dirty="0" err="1">
                <a:effectLst/>
                <a:ea typeface="Calibri" panose="020F0502020204030204" pitchFamily="34" charset="0"/>
              </a:rPr>
              <a:t>sapin</a:t>
            </a:r>
            <a:r>
              <a:rPr lang="en-GB" dirty="0">
                <a:effectLst/>
                <a:ea typeface="Calibri" panose="020F0502020204030204" pitchFamily="34" charset="0"/>
              </a:rPr>
              <a:t>), a derivative of </a:t>
            </a:r>
            <a:r>
              <a:rPr lang="en-GB" i="1" dirty="0" err="1">
                <a:effectLst/>
                <a:ea typeface="Calibri" panose="020F0502020204030204" pitchFamily="34" charset="0"/>
              </a:rPr>
              <a:t>sapa</a:t>
            </a:r>
            <a:r>
              <a:rPr lang="en-GB" i="1" dirty="0">
                <a:effectLst/>
                <a:ea typeface="Calibri" panose="020F0502020204030204" pitchFamily="34" charset="0"/>
              </a:rPr>
              <a:t> </a:t>
            </a:r>
            <a:r>
              <a:rPr lang="en-GB" dirty="0">
                <a:effectLst/>
                <a:ea typeface="Calibri" panose="020F0502020204030204" pitchFamily="34" charset="0"/>
              </a:rPr>
              <a:t>‘new </a:t>
            </a:r>
            <a:r>
              <a:rPr lang="hr-HR" dirty="0">
                <a:effectLst/>
                <a:ea typeface="Calibri" panose="020F0502020204030204" pitchFamily="34" charset="0"/>
              </a:rPr>
              <a:t>boiled </a:t>
            </a:r>
            <a:r>
              <a:rPr lang="en-GB" dirty="0">
                <a:effectLst/>
                <a:ea typeface="Calibri" panose="020F0502020204030204" pitchFamily="34" charset="0"/>
              </a:rPr>
              <a:t>wine’ (DV 538). </a:t>
            </a:r>
            <a:r>
              <a:rPr lang="hr-HR" dirty="0">
                <a:effectLst/>
                <a:ea typeface="Calibri" panose="020F0502020204030204" pitchFamily="34" charset="0"/>
              </a:rPr>
              <a:t>Semantically and formally unconvincing (</a:t>
            </a:r>
            <a:r>
              <a:rPr lang="en-GB" dirty="0">
                <a:effectLst/>
                <a:ea typeface="Calibri" panose="020F0502020204030204" pitchFamily="34" charset="0"/>
              </a:rPr>
              <a:t>*</a:t>
            </a:r>
            <a:r>
              <a:rPr lang="en-GB" dirty="0" err="1">
                <a:effectLst/>
                <a:ea typeface="Calibri" panose="020F0502020204030204" pitchFamily="34" charset="0"/>
              </a:rPr>
              <a:t>sapsnā</a:t>
            </a:r>
            <a:r>
              <a:rPr lang="en-GB" dirty="0">
                <a:effectLst/>
                <a:ea typeface="Calibri" panose="020F0502020204030204" pitchFamily="34" charset="0"/>
              </a:rPr>
              <a:t> </a:t>
            </a:r>
            <a:r>
              <a:rPr lang="hr-HR" dirty="0">
                <a:effectLst/>
                <a:ea typeface="Calibri" panose="020F0502020204030204" pitchFamily="34" charset="0"/>
              </a:rPr>
              <a:t> would have yielded PSl. *sona).</a:t>
            </a:r>
          </a:p>
          <a:p>
            <a:r>
              <a:rPr lang="hr-HR" dirty="0">
                <a:ea typeface="Calibri" panose="020F0502020204030204" pitchFamily="34" charset="0"/>
              </a:rPr>
              <a:t>P</a:t>
            </a:r>
            <a:r>
              <a:rPr lang="en-GB" dirty="0" err="1">
                <a:effectLst/>
                <a:ea typeface="Calibri" panose="020F0502020204030204" pitchFamily="34" charset="0"/>
              </a:rPr>
              <a:t>arallels</a:t>
            </a:r>
            <a:r>
              <a:rPr lang="en-GB" dirty="0">
                <a:effectLst/>
                <a:ea typeface="Calibri" panose="020F0502020204030204" pitchFamily="34" charset="0"/>
              </a:rPr>
              <a:t> exist in Saami, which points to borrowing from some common, non-IE and non-Uralic source: compare Saami </a:t>
            </a:r>
            <a:r>
              <a:rPr lang="en-GB" i="1" dirty="0" err="1">
                <a:effectLst/>
                <a:ea typeface="Calibri" panose="020F0502020204030204" pitchFamily="34" charset="0"/>
              </a:rPr>
              <a:t>saasne</a:t>
            </a:r>
            <a:r>
              <a:rPr lang="en-GB" i="1" dirty="0">
                <a:effectLst/>
                <a:ea typeface="Calibri" panose="020F0502020204030204" pitchFamily="34" charset="0"/>
              </a:rPr>
              <a:t> </a:t>
            </a:r>
            <a:r>
              <a:rPr lang="en-GB" dirty="0">
                <a:effectLst/>
                <a:ea typeface="Calibri" panose="020F0502020204030204" pitchFamily="34" charset="0"/>
              </a:rPr>
              <a:t>‘rotten tree’, North Saami </a:t>
            </a:r>
            <a:r>
              <a:rPr lang="en-GB" i="1" dirty="0" err="1">
                <a:effectLst/>
                <a:ea typeface="Calibri" panose="020F0502020204030204" pitchFamily="34" charset="0"/>
              </a:rPr>
              <a:t>šošnn</a:t>
            </a:r>
            <a:r>
              <a:rPr lang="en-GB" i="1" dirty="0">
                <a:effectLst/>
                <a:ea typeface="Calibri" panose="020F0502020204030204" pitchFamily="34" charset="0"/>
              </a:rPr>
              <a:t> </a:t>
            </a:r>
            <a:r>
              <a:rPr lang="en-GB" dirty="0">
                <a:effectLst/>
                <a:ea typeface="Calibri" panose="020F0502020204030204" pitchFamily="34" charset="0"/>
              </a:rPr>
              <a:t>‘dead pine tree’, which do not have a Uralic etymology (</a:t>
            </a:r>
            <a:r>
              <a:rPr lang="en-GB" dirty="0" err="1">
                <a:effectLst/>
                <a:ea typeface="Calibri" panose="020F0502020204030204" pitchFamily="34" charset="0"/>
              </a:rPr>
              <a:t>Aikio</a:t>
            </a:r>
            <a:r>
              <a:rPr lang="en-GB" dirty="0">
                <a:effectLst/>
                <a:ea typeface="Calibri" panose="020F0502020204030204" pitchFamily="34" charset="0"/>
              </a:rPr>
              <a:t> 2012). </a:t>
            </a:r>
            <a:endParaRPr lang="en-US" dirty="0"/>
          </a:p>
        </p:txBody>
      </p:sp>
    </p:spTree>
    <p:extLst>
      <p:ext uri="{BB962C8B-B14F-4D97-AF65-F5344CB8AC3E}">
        <p14:creationId xmlns:p14="http://schemas.microsoft.com/office/powerpoint/2010/main" val="29918064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3F8CD-1196-427E-A71D-73A27CFFC42D}"/>
              </a:ext>
            </a:extLst>
          </p:cNvPr>
          <p:cNvSpPr>
            <a:spLocks noGrp="1"/>
          </p:cNvSpPr>
          <p:nvPr>
            <p:ph type="title"/>
          </p:nvPr>
        </p:nvSpPr>
        <p:spPr/>
        <p:txBody>
          <a:bodyPr/>
          <a:lstStyle/>
          <a:p>
            <a:r>
              <a:rPr lang="hr-HR" dirty="0">
                <a:solidFill>
                  <a:schemeClr val="tx1"/>
                </a:solidFill>
              </a:rPr>
              <a:t>populus</a:t>
            </a:r>
            <a:endParaRPr lang="en-US" dirty="0">
              <a:solidFill>
                <a:schemeClr val="tx1"/>
              </a:solidFill>
            </a:endParaRPr>
          </a:p>
        </p:txBody>
      </p:sp>
      <p:sp>
        <p:nvSpPr>
          <p:cNvPr id="3" name="Content Placeholder 2">
            <a:extLst>
              <a:ext uri="{FF2B5EF4-FFF2-40B4-BE49-F238E27FC236}">
                <a16:creationId xmlns:a16="http://schemas.microsoft.com/office/drawing/2014/main" id="{5602E2D6-3972-4620-9EAC-4F013C785621}"/>
              </a:ext>
            </a:extLst>
          </p:cNvPr>
          <p:cNvSpPr>
            <a:spLocks noGrp="1"/>
          </p:cNvSpPr>
          <p:nvPr>
            <p:ph idx="1"/>
          </p:nvPr>
        </p:nvSpPr>
        <p:spPr/>
        <p:txBody>
          <a:bodyPr/>
          <a:lstStyle/>
          <a:p>
            <a:r>
              <a:rPr lang="hr-HR" i="1" dirty="0"/>
              <a:t>Populus alba </a:t>
            </a:r>
            <a:r>
              <a:rPr lang="hr-HR" dirty="0"/>
              <a:t>‘white poplar’; </a:t>
            </a:r>
            <a:r>
              <a:rPr lang="hr-HR" i="1" dirty="0"/>
              <a:t>Populus nigra </a:t>
            </a:r>
            <a:r>
              <a:rPr lang="hr-HR" dirty="0"/>
              <a:t>‘black poplar’; </a:t>
            </a:r>
            <a:r>
              <a:rPr lang="hr-HR" i="1" dirty="0">
                <a:solidFill>
                  <a:srgbClr val="FF0000"/>
                </a:solidFill>
              </a:rPr>
              <a:t>Populus tremula </a:t>
            </a:r>
            <a:r>
              <a:rPr lang="hr-HR" dirty="0"/>
              <a:t>‘common poplar’</a:t>
            </a:r>
          </a:p>
          <a:p>
            <a:endParaRPr lang="hr-HR" dirty="0"/>
          </a:p>
          <a:p>
            <a:endParaRPr lang="en-US" i="1" dirty="0"/>
          </a:p>
        </p:txBody>
      </p:sp>
      <p:pic>
        <p:nvPicPr>
          <p:cNvPr id="4" name="Picture 3">
            <a:extLst>
              <a:ext uri="{FF2B5EF4-FFF2-40B4-BE49-F238E27FC236}">
                <a16:creationId xmlns:a16="http://schemas.microsoft.com/office/drawing/2014/main" id="{ADFF299B-5288-41E5-A7C4-8ABF96197643}"/>
              </a:ext>
            </a:extLst>
          </p:cNvPr>
          <p:cNvPicPr/>
          <p:nvPr/>
        </p:nvPicPr>
        <p:blipFill>
          <a:blip r:embed="rId3"/>
          <a:stretch>
            <a:fillRect/>
          </a:stretch>
        </p:blipFill>
        <p:spPr>
          <a:xfrm>
            <a:off x="918814" y="2701863"/>
            <a:ext cx="3032402" cy="3086542"/>
          </a:xfrm>
          <a:prstGeom prst="rect">
            <a:avLst/>
          </a:prstGeom>
        </p:spPr>
      </p:pic>
      <p:pic>
        <p:nvPicPr>
          <p:cNvPr id="5" name="Picture 4">
            <a:extLst>
              <a:ext uri="{FF2B5EF4-FFF2-40B4-BE49-F238E27FC236}">
                <a16:creationId xmlns:a16="http://schemas.microsoft.com/office/drawing/2014/main" id="{75DA62CE-D93B-4FCA-BAE6-6C6C9E6D6A88}"/>
              </a:ext>
            </a:extLst>
          </p:cNvPr>
          <p:cNvPicPr/>
          <p:nvPr/>
        </p:nvPicPr>
        <p:blipFill>
          <a:blip r:embed="rId4"/>
          <a:stretch>
            <a:fillRect/>
          </a:stretch>
        </p:blipFill>
        <p:spPr>
          <a:xfrm>
            <a:off x="3918658" y="2701863"/>
            <a:ext cx="3621073" cy="3439137"/>
          </a:xfrm>
          <a:prstGeom prst="rect">
            <a:avLst/>
          </a:prstGeom>
        </p:spPr>
      </p:pic>
      <p:pic>
        <p:nvPicPr>
          <p:cNvPr id="6" name="Picture 5">
            <a:extLst>
              <a:ext uri="{FF2B5EF4-FFF2-40B4-BE49-F238E27FC236}">
                <a16:creationId xmlns:a16="http://schemas.microsoft.com/office/drawing/2014/main" id="{9FDC9612-42B2-4639-AB3F-C33F978AB67C}"/>
              </a:ext>
            </a:extLst>
          </p:cNvPr>
          <p:cNvPicPr/>
          <p:nvPr/>
        </p:nvPicPr>
        <p:blipFill>
          <a:blip r:embed="rId5"/>
          <a:stretch>
            <a:fillRect/>
          </a:stretch>
        </p:blipFill>
        <p:spPr>
          <a:xfrm>
            <a:off x="7539731" y="2987834"/>
            <a:ext cx="3508570" cy="2867682"/>
          </a:xfrm>
          <a:prstGeom prst="rect">
            <a:avLst/>
          </a:prstGeom>
        </p:spPr>
      </p:pic>
    </p:spTree>
    <p:extLst>
      <p:ext uri="{BB962C8B-B14F-4D97-AF65-F5344CB8AC3E}">
        <p14:creationId xmlns:p14="http://schemas.microsoft.com/office/powerpoint/2010/main" val="40763187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54808-F384-4532-AACF-6B37C35F6029}"/>
              </a:ext>
            </a:extLst>
          </p:cNvPr>
          <p:cNvSpPr>
            <a:spLocks noGrp="1"/>
          </p:cNvSpPr>
          <p:nvPr>
            <p:ph type="title"/>
          </p:nvPr>
        </p:nvSpPr>
        <p:spPr/>
        <p:txBody>
          <a:bodyPr/>
          <a:lstStyle/>
          <a:p>
            <a:r>
              <a:rPr lang="hr-HR" dirty="0">
                <a:solidFill>
                  <a:schemeClr val="tx1"/>
                </a:solidFill>
              </a:rPr>
              <a:t>Populus/poplar in slavic</a:t>
            </a:r>
            <a:endParaRPr lang="en-US" dirty="0">
              <a:solidFill>
                <a:schemeClr val="tx1"/>
              </a:solidFill>
            </a:endParaRPr>
          </a:p>
        </p:txBody>
      </p:sp>
      <p:sp>
        <p:nvSpPr>
          <p:cNvPr id="3" name="Content Placeholder 2">
            <a:extLst>
              <a:ext uri="{FF2B5EF4-FFF2-40B4-BE49-F238E27FC236}">
                <a16:creationId xmlns:a16="http://schemas.microsoft.com/office/drawing/2014/main" id="{D572A693-821E-4DC1-9314-35626BEADB9D}"/>
              </a:ext>
            </a:extLst>
          </p:cNvPr>
          <p:cNvSpPr>
            <a:spLocks noGrp="1"/>
          </p:cNvSpPr>
          <p:nvPr>
            <p:ph idx="1"/>
          </p:nvPr>
        </p:nvSpPr>
        <p:spPr/>
        <p:txBody>
          <a:bodyPr>
            <a:normAutofit/>
          </a:bodyPr>
          <a:lstStyle/>
          <a:p>
            <a:r>
              <a:rPr lang="hr-HR" dirty="0">
                <a:effectLst/>
                <a:ea typeface="Calibri" panose="020F0502020204030204" pitchFamily="34" charset="0"/>
              </a:rPr>
              <a:t>PSl. </a:t>
            </a:r>
            <a:r>
              <a:rPr lang="en-GB" dirty="0">
                <a:effectLst/>
                <a:ea typeface="Calibri" panose="020F0502020204030204" pitchFamily="34" charset="0"/>
              </a:rPr>
              <a:t>*</a:t>
            </a:r>
            <a:r>
              <a:rPr lang="en-GB" dirty="0" err="1">
                <a:effectLst/>
                <a:ea typeface="Calibri" panose="020F0502020204030204" pitchFamily="34" charset="0"/>
              </a:rPr>
              <a:t>osa</a:t>
            </a:r>
            <a:r>
              <a:rPr lang="en-GB" dirty="0">
                <a:effectLst/>
                <a:ea typeface="Calibri" panose="020F0502020204030204" pitchFamily="34" charset="0"/>
              </a:rPr>
              <a:t>, *</a:t>
            </a:r>
            <a:r>
              <a:rPr lang="en-GB" dirty="0" err="1">
                <a:effectLst/>
                <a:ea typeface="Calibri" panose="020F0502020204030204" pitchFamily="34" charset="0"/>
              </a:rPr>
              <a:t>asika</a:t>
            </a:r>
            <a:r>
              <a:rPr lang="en-GB" dirty="0">
                <a:effectLst/>
                <a:ea typeface="Calibri" panose="020F0502020204030204" pitchFamily="34" charset="0"/>
              </a:rPr>
              <a:t> ‘aspen, </a:t>
            </a:r>
            <a:r>
              <a:rPr lang="en-GB" i="1" dirty="0">
                <a:effectLst/>
                <a:ea typeface="Calibri" panose="020F0502020204030204" pitchFamily="34" charset="0"/>
              </a:rPr>
              <a:t>Populus </a:t>
            </a:r>
            <a:r>
              <a:rPr lang="en-GB" i="1" dirty="0" err="1">
                <a:effectLst/>
                <a:ea typeface="Calibri" panose="020F0502020204030204" pitchFamily="34" charset="0"/>
              </a:rPr>
              <a:t>tremula</a:t>
            </a:r>
            <a:r>
              <a:rPr lang="en-GB" dirty="0">
                <a:effectLst/>
                <a:ea typeface="Calibri" panose="020F0502020204030204" pitchFamily="34" charset="0"/>
              </a:rPr>
              <a:t>’ (Croat. </a:t>
            </a:r>
            <a:r>
              <a:rPr lang="en-GB" i="1" dirty="0" err="1">
                <a:effectLst/>
                <a:ea typeface="Calibri" panose="020F0502020204030204" pitchFamily="34" charset="0"/>
              </a:rPr>
              <a:t>jàsika</a:t>
            </a:r>
            <a:r>
              <a:rPr lang="en-GB" dirty="0">
                <a:effectLst/>
                <a:ea typeface="Calibri" panose="020F0502020204030204" pitchFamily="34" charset="0"/>
              </a:rPr>
              <a:t>, </a:t>
            </a:r>
            <a:r>
              <a:rPr lang="en-GB" dirty="0" err="1">
                <a:effectLst/>
                <a:ea typeface="Calibri" panose="020F0502020204030204" pitchFamily="34" charset="0"/>
              </a:rPr>
              <a:t>Sln</a:t>
            </a:r>
            <a:r>
              <a:rPr lang="en-GB" dirty="0">
                <a:effectLst/>
                <a:ea typeface="Calibri" panose="020F0502020204030204" pitchFamily="34" charset="0"/>
              </a:rPr>
              <a:t>. </a:t>
            </a:r>
            <a:r>
              <a:rPr lang="en-GB" i="1" dirty="0" err="1">
                <a:effectLst/>
                <a:ea typeface="Calibri" panose="020F0502020204030204" pitchFamily="34" charset="0"/>
              </a:rPr>
              <a:t>jasika</a:t>
            </a:r>
            <a:r>
              <a:rPr lang="en-GB" i="1" dirty="0">
                <a:effectLst/>
                <a:ea typeface="Calibri" panose="020F0502020204030204" pitchFamily="34" charset="0"/>
              </a:rPr>
              <a:t>, </a:t>
            </a:r>
            <a:r>
              <a:rPr lang="en-GB" i="1" dirty="0" err="1">
                <a:effectLst/>
                <a:ea typeface="Calibri" panose="020F0502020204030204" pitchFamily="34" charset="0"/>
              </a:rPr>
              <a:t>jesika</a:t>
            </a:r>
            <a:r>
              <a:rPr lang="en-GB" dirty="0">
                <a:effectLst/>
                <a:ea typeface="Calibri" panose="020F0502020204030204" pitchFamily="34" charset="0"/>
              </a:rPr>
              <a:t>, Russ. </a:t>
            </a:r>
            <a:r>
              <a:rPr lang="en-GB" i="1" dirty="0" err="1">
                <a:effectLst/>
                <a:ea typeface="Calibri" panose="020F0502020204030204" pitchFamily="34" charset="0"/>
              </a:rPr>
              <a:t>osína</a:t>
            </a:r>
            <a:r>
              <a:rPr lang="en-GB" dirty="0">
                <a:effectLst/>
                <a:ea typeface="Calibri" panose="020F0502020204030204" pitchFamily="34" charset="0"/>
              </a:rPr>
              <a:t>, Po. </a:t>
            </a:r>
            <a:r>
              <a:rPr lang="en-GB" i="1" dirty="0" err="1">
                <a:effectLst/>
                <a:ea typeface="Calibri" panose="020F0502020204030204" pitchFamily="34" charset="0"/>
              </a:rPr>
              <a:t>osa</a:t>
            </a:r>
            <a:r>
              <a:rPr lang="en-GB" i="1" dirty="0">
                <a:effectLst/>
                <a:ea typeface="Calibri" panose="020F0502020204030204" pitchFamily="34" charset="0"/>
              </a:rPr>
              <a:t>, </a:t>
            </a:r>
            <a:r>
              <a:rPr lang="en-GB" i="1" dirty="0" err="1">
                <a:effectLst/>
                <a:ea typeface="Calibri" panose="020F0502020204030204" pitchFamily="34" charset="0"/>
              </a:rPr>
              <a:t>osina</a:t>
            </a:r>
            <a:r>
              <a:rPr lang="en-GB" dirty="0">
                <a:effectLst/>
                <a:ea typeface="Calibri" panose="020F0502020204030204" pitchFamily="34" charset="0"/>
              </a:rPr>
              <a:t>, </a:t>
            </a:r>
            <a:r>
              <a:rPr lang="en-GB" dirty="0" err="1">
                <a:effectLst/>
                <a:ea typeface="Calibri" panose="020F0502020204030204" pitchFamily="34" charset="0"/>
              </a:rPr>
              <a:t>ULus</a:t>
            </a:r>
            <a:r>
              <a:rPr lang="en-GB" dirty="0">
                <a:effectLst/>
                <a:ea typeface="Calibri" panose="020F0502020204030204" pitchFamily="34" charset="0"/>
              </a:rPr>
              <a:t>. </a:t>
            </a:r>
            <a:r>
              <a:rPr lang="en-GB" i="1" dirty="0" err="1">
                <a:effectLst/>
                <a:ea typeface="Calibri" panose="020F0502020204030204" pitchFamily="34" charset="0"/>
              </a:rPr>
              <a:t>wosa</a:t>
            </a:r>
            <a:r>
              <a:rPr lang="en-GB" i="1" dirty="0">
                <a:effectLst/>
                <a:ea typeface="Calibri" panose="020F0502020204030204" pitchFamily="34" charset="0"/>
              </a:rPr>
              <a:t>, </a:t>
            </a:r>
            <a:r>
              <a:rPr lang="en-GB" i="1" dirty="0" err="1">
                <a:effectLst/>
                <a:ea typeface="Calibri" panose="020F0502020204030204" pitchFamily="34" charset="0"/>
              </a:rPr>
              <a:t>wosyna</a:t>
            </a:r>
            <a:r>
              <a:rPr lang="en-GB" dirty="0">
                <a:effectLst/>
                <a:ea typeface="Calibri" panose="020F0502020204030204" pitchFamily="34" charset="0"/>
              </a:rPr>
              <a:t>, </a:t>
            </a:r>
            <a:r>
              <a:rPr lang="en-GB" dirty="0" err="1">
                <a:effectLst/>
                <a:ea typeface="Calibri" panose="020F0502020204030204" pitchFamily="34" charset="0"/>
              </a:rPr>
              <a:t>Slk</a:t>
            </a:r>
            <a:r>
              <a:rPr lang="en-GB" dirty="0">
                <a:effectLst/>
                <a:ea typeface="Calibri" panose="020F0502020204030204" pitchFamily="34" charset="0"/>
              </a:rPr>
              <a:t>. </a:t>
            </a:r>
            <a:r>
              <a:rPr lang="en-GB" i="1" dirty="0" err="1">
                <a:effectLst/>
                <a:ea typeface="Calibri" panose="020F0502020204030204" pitchFamily="34" charset="0"/>
              </a:rPr>
              <a:t>osika</a:t>
            </a:r>
            <a:r>
              <a:rPr lang="en-GB" dirty="0">
                <a:effectLst/>
                <a:ea typeface="Calibri" panose="020F0502020204030204" pitchFamily="34" charset="0"/>
              </a:rPr>
              <a:t>)</a:t>
            </a:r>
            <a:r>
              <a:rPr lang="hr-HR" dirty="0">
                <a:effectLst/>
                <a:ea typeface="Calibri" panose="020F0502020204030204" pitchFamily="34" charset="0"/>
              </a:rPr>
              <a:t>.</a:t>
            </a:r>
          </a:p>
          <a:p>
            <a:r>
              <a:rPr lang="en-GB" dirty="0">
                <a:effectLst/>
                <a:ea typeface="Calibri" panose="020F0502020204030204" pitchFamily="34" charset="0"/>
              </a:rPr>
              <a:t> </a:t>
            </a:r>
            <a:r>
              <a:rPr lang="hr-HR" dirty="0">
                <a:ea typeface="Calibri" panose="020F0502020204030204" pitchFamily="34" charset="0"/>
              </a:rPr>
              <a:t>A</a:t>
            </a:r>
            <a:r>
              <a:rPr lang="en-GB" dirty="0" err="1">
                <a:effectLst/>
                <a:ea typeface="Calibri" panose="020F0502020204030204" pitchFamily="34" charset="0"/>
              </a:rPr>
              <a:t>ll</a:t>
            </a:r>
            <a:r>
              <a:rPr lang="en-GB" dirty="0">
                <a:effectLst/>
                <a:ea typeface="Calibri" panose="020F0502020204030204" pitchFamily="34" charset="0"/>
              </a:rPr>
              <a:t> of these forms are derivable from two prototypes: *</a:t>
            </a:r>
            <a:r>
              <a:rPr lang="en-GB" dirty="0" err="1">
                <a:effectLst/>
                <a:ea typeface="Calibri" panose="020F0502020204030204" pitchFamily="34" charset="0"/>
              </a:rPr>
              <a:t>opsā</a:t>
            </a:r>
            <a:r>
              <a:rPr lang="en-GB" dirty="0">
                <a:effectLst/>
                <a:ea typeface="Calibri" panose="020F0502020204030204" pitchFamily="34" charset="0"/>
              </a:rPr>
              <a:t> and *</a:t>
            </a:r>
            <a:r>
              <a:rPr lang="en-GB" dirty="0" err="1">
                <a:effectLst/>
                <a:ea typeface="Calibri" panose="020F0502020204030204" pitchFamily="34" charset="0"/>
              </a:rPr>
              <a:t>ōpsīkā</a:t>
            </a:r>
            <a:r>
              <a:rPr lang="en-GB" dirty="0">
                <a:effectLst/>
                <a:ea typeface="Calibri" panose="020F0502020204030204" pitchFamily="34" charset="0"/>
              </a:rPr>
              <a:t>, which are presumably cognate with Lith. </a:t>
            </a:r>
            <a:r>
              <a:rPr lang="en-GB" i="1" dirty="0" err="1">
                <a:effectLst/>
                <a:ea typeface="Calibri" panose="020F0502020204030204" pitchFamily="34" charset="0"/>
              </a:rPr>
              <a:t>a͂pušė</a:t>
            </a:r>
            <a:r>
              <a:rPr lang="en-GB" i="1" dirty="0">
                <a:effectLst/>
                <a:ea typeface="Calibri" panose="020F0502020204030204" pitchFamily="34" charset="0"/>
              </a:rPr>
              <a:t>, </a:t>
            </a:r>
            <a:r>
              <a:rPr lang="en-GB" i="1" dirty="0" err="1">
                <a:effectLst/>
                <a:ea typeface="Calibri" panose="020F0502020204030204" pitchFamily="34" charset="0"/>
              </a:rPr>
              <a:t>apušė</a:t>
            </a:r>
            <a:r>
              <a:rPr lang="en-GB" i="1" dirty="0">
                <a:effectLst/>
                <a:ea typeface="Calibri" panose="020F0502020204030204" pitchFamily="34" charset="0"/>
              </a:rPr>
              <a:t>͂, </a:t>
            </a:r>
            <a:r>
              <a:rPr lang="en-GB" i="1" dirty="0" err="1">
                <a:effectLst/>
                <a:ea typeface="Calibri" panose="020F0502020204030204" pitchFamily="34" charset="0"/>
              </a:rPr>
              <a:t>apušìs</a:t>
            </a:r>
            <a:r>
              <a:rPr lang="en-GB" i="1" dirty="0">
                <a:effectLst/>
                <a:ea typeface="Calibri" panose="020F0502020204030204" pitchFamily="34" charset="0"/>
              </a:rPr>
              <a:t> </a:t>
            </a:r>
            <a:r>
              <a:rPr lang="en-GB" dirty="0">
                <a:effectLst/>
                <a:ea typeface="Calibri" panose="020F0502020204030204" pitchFamily="34" charset="0"/>
              </a:rPr>
              <a:t>‘aspen’ &lt; *op-us- (by analogy with </a:t>
            </a:r>
            <a:r>
              <a:rPr lang="en-GB" i="1" dirty="0" err="1">
                <a:effectLst/>
                <a:ea typeface="Calibri" panose="020F0502020204030204" pitchFamily="34" charset="0"/>
              </a:rPr>
              <a:t>pušìs</a:t>
            </a:r>
            <a:r>
              <a:rPr lang="en-GB" i="1" dirty="0">
                <a:effectLst/>
                <a:ea typeface="Calibri" panose="020F0502020204030204" pitchFamily="34" charset="0"/>
              </a:rPr>
              <a:t> </a:t>
            </a:r>
            <a:r>
              <a:rPr lang="en-GB" dirty="0">
                <a:effectLst/>
                <a:ea typeface="Calibri" panose="020F0502020204030204" pitchFamily="34" charset="0"/>
              </a:rPr>
              <a:t>‘pine’), </a:t>
            </a:r>
            <a:r>
              <a:rPr lang="en-GB" dirty="0" err="1">
                <a:effectLst/>
                <a:ea typeface="Calibri" panose="020F0502020204030204" pitchFamily="34" charset="0"/>
              </a:rPr>
              <a:t>Latv</a:t>
            </a:r>
            <a:r>
              <a:rPr lang="en-GB" dirty="0">
                <a:effectLst/>
                <a:ea typeface="Calibri" panose="020F0502020204030204" pitchFamily="34" charset="0"/>
              </a:rPr>
              <a:t>. </a:t>
            </a:r>
            <a:r>
              <a:rPr lang="en-GB" i="1" dirty="0">
                <a:effectLst/>
                <a:ea typeface="Calibri" panose="020F0502020204030204" pitchFamily="34" charset="0"/>
              </a:rPr>
              <a:t>apse,</a:t>
            </a:r>
            <a:r>
              <a:rPr lang="en-GB" dirty="0">
                <a:effectLst/>
                <a:ea typeface="Calibri" panose="020F0502020204030204" pitchFamily="34" charset="0"/>
              </a:rPr>
              <a:t> </a:t>
            </a:r>
            <a:r>
              <a:rPr lang="en-GB" dirty="0" err="1">
                <a:effectLst/>
                <a:ea typeface="Calibri" panose="020F0502020204030204" pitchFamily="34" charset="0"/>
              </a:rPr>
              <a:t>OPr</a:t>
            </a:r>
            <a:r>
              <a:rPr lang="en-GB" dirty="0">
                <a:effectLst/>
                <a:ea typeface="Calibri" panose="020F0502020204030204" pitchFamily="34" charset="0"/>
              </a:rPr>
              <a:t>. </a:t>
            </a:r>
            <a:r>
              <a:rPr lang="en-GB" i="1" dirty="0" err="1">
                <a:effectLst/>
                <a:ea typeface="Calibri" panose="020F0502020204030204" pitchFamily="34" charset="0"/>
              </a:rPr>
              <a:t>abse</a:t>
            </a:r>
            <a:r>
              <a:rPr lang="en-GB" dirty="0">
                <a:effectLst/>
                <a:ea typeface="Calibri" panose="020F0502020204030204" pitchFamily="34" charset="0"/>
              </a:rPr>
              <a:t>, OE </a:t>
            </a:r>
            <a:r>
              <a:rPr lang="en-GB" i="1" dirty="0" err="1">
                <a:effectLst/>
                <a:ea typeface="Calibri" panose="020F0502020204030204" pitchFamily="34" charset="0"/>
              </a:rPr>
              <a:t>aespe</a:t>
            </a:r>
            <a:r>
              <a:rPr lang="en-GB" i="1" dirty="0">
                <a:effectLst/>
                <a:ea typeface="Calibri" panose="020F0502020204030204" pitchFamily="34" charset="0"/>
              </a:rPr>
              <a:t>, </a:t>
            </a:r>
            <a:r>
              <a:rPr lang="en-GB" i="1" dirty="0" err="1">
                <a:effectLst/>
                <a:ea typeface="Calibri" panose="020F0502020204030204" pitchFamily="34" charset="0"/>
              </a:rPr>
              <a:t>aepse</a:t>
            </a:r>
            <a:r>
              <a:rPr lang="en-GB" i="1" dirty="0">
                <a:effectLst/>
                <a:ea typeface="Calibri" panose="020F0502020204030204" pitchFamily="34" charset="0"/>
              </a:rPr>
              <a:t> </a:t>
            </a:r>
            <a:r>
              <a:rPr lang="en-GB" dirty="0">
                <a:effectLst/>
                <a:ea typeface="Calibri" panose="020F0502020204030204" pitchFamily="34" charset="0"/>
              </a:rPr>
              <a:t>‘aspen’, OS </a:t>
            </a:r>
            <a:r>
              <a:rPr lang="en-GB" i="1" dirty="0" err="1">
                <a:effectLst/>
                <a:ea typeface="Calibri" panose="020F0502020204030204" pitchFamily="34" charset="0"/>
              </a:rPr>
              <a:t>aspa</a:t>
            </a:r>
            <a:r>
              <a:rPr lang="en-GB" i="1" dirty="0">
                <a:effectLst/>
                <a:ea typeface="Calibri" panose="020F0502020204030204" pitchFamily="34" charset="0"/>
              </a:rPr>
              <a:t> </a:t>
            </a:r>
            <a:r>
              <a:rPr lang="en-GB" dirty="0">
                <a:effectLst/>
                <a:ea typeface="Calibri" panose="020F0502020204030204" pitchFamily="34" charset="0"/>
              </a:rPr>
              <a:t>(with a metathesis, cf. EDPG 39). </a:t>
            </a:r>
            <a:endParaRPr lang="hr-HR" dirty="0">
              <a:effectLst/>
              <a:ea typeface="Calibri" panose="020F0502020204030204" pitchFamily="34" charset="0"/>
            </a:endParaRPr>
          </a:p>
          <a:p>
            <a:r>
              <a:rPr lang="en-GB" dirty="0">
                <a:effectLst/>
                <a:ea typeface="Calibri" panose="020F0502020204030204" pitchFamily="34" charset="0"/>
              </a:rPr>
              <a:t>Arm. </a:t>
            </a:r>
            <a:r>
              <a:rPr lang="en-GB" i="1" dirty="0" err="1">
                <a:effectLst/>
                <a:ea typeface="Calibri" panose="020F0502020204030204" pitchFamily="34" charset="0"/>
              </a:rPr>
              <a:t>op</a:t>
            </a:r>
            <a:r>
              <a:rPr lang="en-GB" i="1" baseline="30000" dirty="0" err="1">
                <a:effectLst/>
                <a:ea typeface="Calibri" panose="020F0502020204030204" pitchFamily="34" charset="0"/>
              </a:rPr>
              <a:t>c</a:t>
            </a:r>
            <a:r>
              <a:rPr lang="en-GB" i="1" dirty="0" err="1">
                <a:effectLst/>
                <a:ea typeface="Calibri" panose="020F0502020204030204" pitchFamily="34" charset="0"/>
              </a:rPr>
              <a:t>i</a:t>
            </a:r>
            <a:r>
              <a:rPr lang="en-GB" i="1" dirty="0">
                <a:effectLst/>
                <a:ea typeface="Calibri" panose="020F0502020204030204" pitchFamily="34" charset="0"/>
              </a:rPr>
              <a:t> </a:t>
            </a:r>
            <a:r>
              <a:rPr lang="en-GB" dirty="0">
                <a:effectLst/>
                <a:ea typeface="Calibri" panose="020F0502020204030204" pitchFamily="34" charset="0"/>
              </a:rPr>
              <a:t>‘white poplar’ might also be related (if from *</a:t>
            </a:r>
            <a:r>
              <a:rPr lang="en-GB" dirty="0" err="1">
                <a:effectLst/>
                <a:ea typeface="Calibri" panose="020F0502020204030204" pitchFamily="34" charset="0"/>
              </a:rPr>
              <a:t>osp</a:t>
            </a:r>
            <a:r>
              <a:rPr lang="en-GB" dirty="0">
                <a:effectLst/>
                <a:ea typeface="Calibri" panose="020F0502020204030204" pitchFamily="34" charset="0"/>
              </a:rPr>
              <a:t>-, with a metathesis as in Germanic)</a:t>
            </a:r>
            <a:r>
              <a:rPr lang="hr-HR" dirty="0">
                <a:effectLst/>
                <a:ea typeface="Calibri" panose="020F0502020204030204" pitchFamily="34" charset="0"/>
              </a:rPr>
              <a:t>. </a:t>
            </a:r>
          </a:p>
          <a:p>
            <a:r>
              <a:rPr lang="hr-HR" u="sng" dirty="0">
                <a:effectLst/>
                <a:ea typeface="Calibri" panose="020F0502020204030204" pitchFamily="34" charset="0"/>
              </a:rPr>
              <a:t>S</a:t>
            </a:r>
            <a:r>
              <a:rPr lang="en-GB" u="sng" dirty="0" err="1">
                <a:effectLst/>
                <a:ea typeface="Calibri" panose="020F0502020204030204" pitchFamily="34" charset="0"/>
              </a:rPr>
              <a:t>everal</a:t>
            </a:r>
            <a:r>
              <a:rPr lang="en-GB" u="sng" dirty="0">
                <a:effectLst/>
                <a:ea typeface="Calibri" panose="020F0502020204030204" pitchFamily="34" charset="0"/>
              </a:rPr>
              <a:t> words for ‘aspen’ in Altaic languages have been compared, e.</a:t>
            </a:r>
            <a:r>
              <a:rPr lang="hr-HR" u="sng" dirty="0">
                <a:effectLst/>
                <a:ea typeface="Calibri" panose="020F0502020204030204" pitchFamily="34" charset="0"/>
              </a:rPr>
              <a:t> </a:t>
            </a:r>
            <a:r>
              <a:rPr lang="en-GB" u="sng" dirty="0">
                <a:effectLst/>
                <a:ea typeface="Calibri" panose="020F0502020204030204" pitchFamily="34" charset="0"/>
              </a:rPr>
              <a:t>g. Tatar </a:t>
            </a:r>
            <a:r>
              <a:rPr lang="en-GB" i="1" u="sng" dirty="0" err="1">
                <a:effectLst/>
                <a:ea typeface="Calibri" panose="020F0502020204030204" pitchFamily="34" charset="0"/>
              </a:rPr>
              <a:t>awsak</a:t>
            </a:r>
            <a:r>
              <a:rPr lang="en-GB" i="1" u="sng" dirty="0">
                <a:effectLst/>
                <a:ea typeface="Calibri" panose="020F0502020204030204" pitchFamily="34" charset="0"/>
              </a:rPr>
              <a:t> </a:t>
            </a:r>
            <a:r>
              <a:rPr lang="en-GB" u="sng" dirty="0">
                <a:effectLst/>
                <a:ea typeface="Calibri" panose="020F0502020204030204" pitchFamily="34" charset="0"/>
              </a:rPr>
              <a:t>(</a:t>
            </a:r>
            <a:r>
              <a:rPr lang="en-GB" u="sng" dirty="0" err="1">
                <a:effectLst/>
                <a:ea typeface="Calibri" panose="020F0502020204030204" pitchFamily="34" charset="0"/>
              </a:rPr>
              <a:t>Tobolsk</a:t>
            </a:r>
            <a:r>
              <a:rPr lang="en-GB" u="sng" dirty="0">
                <a:effectLst/>
                <a:ea typeface="Calibri" panose="020F0502020204030204" pitchFamily="34" charset="0"/>
              </a:rPr>
              <a:t>), Chuvash </a:t>
            </a:r>
            <a:r>
              <a:rPr lang="en-GB" i="1" u="sng" dirty="0" err="1">
                <a:effectLst/>
                <a:ea typeface="Calibri" panose="020F0502020204030204" pitchFamily="34" charset="0"/>
              </a:rPr>
              <a:t>ëvës</a:t>
            </a:r>
            <a:r>
              <a:rPr lang="en-GB" u="sng" dirty="0">
                <a:effectLst/>
                <a:ea typeface="Calibri" panose="020F0502020204030204" pitchFamily="34" charset="0"/>
              </a:rPr>
              <a:t>, cf. also Finnish </a:t>
            </a:r>
            <a:r>
              <a:rPr lang="en-GB" i="1" u="sng" dirty="0" err="1">
                <a:effectLst/>
                <a:ea typeface="Calibri" panose="020F0502020204030204" pitchFamily="34" charset="0"/>
              </a:rPr>
              <a:t>haapa</a:t>
            </a:r>
            <a:r>
              <a:rPr lang="en-GB" i="1" u="sng" dirty="0">
                <a:effectLst/>
                <a:ea typeface="Calibri" panose="020F0502020204030204" pitchFamily="34" charset="0"/>
              </a:rPr>
              <a:t> </a:t>
            </a:r>
            <a:r>
              <a:rPr lang="en-GB" u="sng" dirty="0">
                <a:effectLst/>
                <a:ea typeface="Calibri" panose="020F0502020204030204" pitchFamily="34" charset="0"/>
              </a:rPr>
              <a:t>‘aspen’ &lt; *</a:t>
            </a:r>
            <a:r>
              <a:rPr lang="en-GB" u="sng" dirty="0" err="1">
                <a:effectLst/>
                <a:ea typeface="Calibri" panose="020F0502020204030204" pitchFamily="34" charset="0"/>
              </a:rPr>
              <a:t>šapa</a:t>
            </a:r>
            <a:r>
              <a:rPr lang="en-GB" u="sng" dirty="0">
                <a:effectLst/>
                <a:ea typeface="Calibri" panose="020F0502020204030204" pitchFamily="34" charset="0"/>
              </a:rPr>
              <a:t>-, so we might be dealing with a Eurasian ‘Wanderwort’. </a:t>
            </a:r>
            <a:endParaRPr lang="hr-HR" u="sng" dirty="0">
              <a:effectLst/>
              <a:ea typeface="Calibri" panose="020F0502020204030204" pitchFamily="34" charset="0"/>
            </a:endParaRPr>
          </a:p>
        </p:txBody>
      </p:sp>
    </p:spTree>
    <p:extLst>
      <p:ext uri="{BB962C8B-B14F-4D97-AF65-F5344CB8AC3E}">
        <p14:creationId xmlns:p14="http://schemas.microsoft.com/office/powerpoint/2010/main" val="2204029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4D025-EA0D-4C5F-8191-87C9ABCEB93F}"/>
              </a:ext>
            </a:extLst>
          </p:cNvPr>
          <p:cNvSpPr>
            <a:spLocks noGrp="1"/>
          </p:cNvSpPr>
          <p:nvPr>
            <p:ph type="title"/>
          </p:nvPr>
        </p:nvSpPr>
        <p:spPr/>
        <p:txBody>
          <a:bodyPr/>
          <a:lstStyle/>
          <a:p>
            <a:r>
              <a:rPr lang="hr-HR" dirty="0">
                <a:solidFill>
                  <a:schemeClr val="tx1"/>
                </a:solidFill>
              </a:rPr>
              <a:t>Abies</a:t>
            </a:r>
            <a:endParaRPr lang="en-US" dirty="0">
              <a:solidFill>
                <a:schemeClr val="tx1"/>
              </a:solidFill>
            </a:endParaRPr>
          </a:p>
        </p:txBody>
      </p:sp>
      <p:sp>
        <p:nvSpPr>
          <p:cNvPr id="3" name="Content Placeholder 2">
            <a:extLst>
              <a:ext uri="{FF2B5EF4-FFF2-40B4-BE49-F238E27FC236}">
                <a16:creationId xmlns:a16="http://schemas.microsoft.com/office/drawing/2014/main" id="{851A960F-F5FA-4203-8116-120659F9E6CF}"/>
              </a:ext>
            </a:extLst>
          </p:cNvPr>
          <p:cNvSpPr>
            <a:spLocks noGrp="1"/>
          </p:cNvSpPr>
          <p:nvPr>
            <p:ph idx="1"/>
          </p:nvPr>
        </p:nvSpPr>
        <p:spPr/>
        <p:txBody>
          <a:bodyPr/>
          <a:lstStyle/>
          <a:p>
            <a:r>
              <a:rPr lang="hr-HR" i="1" dirty="0"/>
              <a:t>Abies alba – </a:t>
            </a:r>
            <a:r>
              <a:rPr lang="hr-HR" dirty="0"/>
              <a:t>silver fir </a:t>
            </a:r>
          </a:p>
          <a:p>
            <a:endParaRPr lang="en-US" i="1" dirty="0"/>
          </a:p>
        </p:txBody>
      </p:sp>
      <p:pic>
        <p:nvPicPr>
          <p:cNvPr id="4" name="Picture 3">
            <a:extLst>
              <a:ext uri="{FF2B5EF4-FFF2-40B4-BE49-F238E27FC236}">
                <a16:creationId xmlns:a16="http://schemas.microsoft.com/office/drawing/2014/main" id="{D26DDCCF-8E68-4BBC-87B8-F0AB8395637F}"/>
              </a:ext>
            </a:extLst>
          </p:cNvPr>
          <p:cNvPicPr/>
          <p:nvPr/>
        </p:nvPicPr>
        <p:blipFill>
          <a:blip r:embed="rId3"/>
          <a:stretch>
            <a:fillRect/>
          </a:stretch>
        </p:blipFill>
        <p:spPr>
          <a:xfrm>
            <a:off x="1202558" y="2640965"/>
            <a:ext cx="3519585" cy="3558667"/>
          </a:xfrm>
          <a:prstGeom prst="rect">
            <a:avLst/>
          </a:prstGeom>
        </p:spPr>
      </p:pic>
      <p:pic>
        <p:nvPicPr>
          <p:cNvPr id="5" name="Picture 4">
            <a:extLst>
              <a:ext uri="{FF2B5EF4-FFF2-40B4-BE49-F238E27FC236}">
                <a16:creationId xmlns:a16="http://schemas.microsoft.com/office/drawing/2014/main" id="{E669CEE7-C4A4-4E88-8C5C-52A0292DA833}"/>
              </a:ext>
            </a:extLst>
          </p:cNvPr>
          <p:cNvPicPr/>
          <p:nvPr/>
        </p:nvPicPr>
        <p:blipFill>
          <a:blip r:embed="rId4"/>
          <a:stretch>
            <a:fillRect/>
          </a:stretch>
        </p:blipFill>
        <p:spPr>
          <a:xfrm>
            <a:off x="4943474" y="1876523"/>
            <a:ext cx="2663956" cy="4295677"/>
          </a:xfrm>
          <a:prstGeom prst="rect">
            <a:avLst/>
          </a:prstGeom>
        </p:spPr>
      </p:pic>
      <p:pic>
        <p:nvPicPr>
          <p:cNvPr id="6" name="Picture 5">
            <a:extLst>
              <a:ext uri="{FF2B5EF4-FFF2-40B4-BE49-F238E27FC236}">
                <a16:creationId xmlns:a16="http://schemas.microsoft.com/office/drawing/2014/main" id="{A46F8DA6-2D50-47CD-ACE8-FF59D011B8CB}"/>
              </a:ext>
            </a:extLst>
          </p:cNvPr>
          <p:cNvPicPr/>
          <p:nvPr/>
        </p:nvPicPr>
        <p:blipFill>
          <a:blip r:embed="rId5"/>
          <a:stretch>
            <a:fillRect/>
          </a:stretch>
        </p:blipFill>
        <p:spPr>
          <a:xfrm>
            <a:off x="7748832" y="1795111"/>
            <a:ext cx="3073139" cy="4703386"/>
          </a:xfrm>
          <a:prstGeom prst="rect">
            <a:avLst/>
          </a:prstGeom>
        </p:spPr>
      </p:pic>
    </p:spTree>
    <p:extLst>
      <p:ext uri="{BB962C8B-B14F-4D97-AF65-F5344CB8AC3E}">
        <p14:creationId xmlns:p14="http://schemas.microsoft.com/office/powerpoint/2010/main" val="19585798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8221D-6954-4A02-8DC4-5474A3FC96F9}"/>
              </a:ext>
            </a:extLst>
          </p:cNvPr>
          <p:cNvSpPr>
            <a:spLocks noGrp="1"/>
          </p:cNvSpPr>
          <p:nvPr>
            <p:ph type="title"/>
          </p:nvPr>
        </p:nvSpPr>
        <p:spPr/>
        <p:txBody>
          <a:bodyPr/>
          <a:lstStyle/>
          <a:p>
            <a:r>
              <a:rPr lang="hr-HR" dirty="0">
                <a:solidFill>
                  <a:schemeClr val="accent1"/>
                </a:solidFill>
              </a:rPr>
              <a:t>POPUlus/poplar in slavic</a:t>
            </a:r>
            <a:endParaRPr lang="en-US" dirty="0">
              <a:solidFill>
                <a:schemeClr val="accent1"/>
              </a:solidFill>
            </a:endParaRPr>
          </a:p>
        </p:txBody>
      </p:sp>
      <p:sp>
        <p:nvSpPr>
          <p:cNvPr id="3" name="Content Placeholder 2">
            <a:extLst>
              <a:ext uri="{FF2B5EF4-FFF2-40B4-BE49-F238E27FC236}">
                <a16:creationId xmlns:a16="http://schemas.microsoft.com/office/drawing/2014/main" id="{D136BBDB-F5DA-4015-8A01-E2CB6E38FE17}"/>
              </a:ext>
            </a:extLst>
          </p:cNvPr>
          <p:cNvSpPr>
            <a:spLocks noGrp="1"/>
          </p:cNvSpPr>
          <p:nvPr>
            <p:ph idx="1"/>
          </p:nvPr>
        </p:nvSpPr>
        <p:spPr/>
        <p:txBody>
          <a:bodyPr>
            <a:normAutofit fontScale="92500" lnSpcReduction="10000"/>
          </a:bodyPr>
          <a:lstStyle/>
          <a:p>
            <a:r>
              <a:rPr lang="hr-HR" sz="2000" dirty="0">
                <a:effectLst/>
                <a:ea typeface="Calibri" panose="020F0502020204030204" pitchFamily="34" charset="0"/>
              </a:rPr>
              <a:t>PSl. </a:t>
            </a:r>
            <a:r>
              <a:rPr lang="en-GB" sz="2000" dirty="0">
                <a:effectLst/>
                <a:ea typeface="Calibri" panose="020F0502020204030204" pitchFamily="34" charset="0"/>
              </a:rPr>
              <a:t>*</a:t>
            </a:r>
            <a:r>
              <a:rPr lang="en-GB" sz="2000" dirty="0" err="1">
                <a:effectLst/>
                <a:ea typeface="Calibri" panose="020F0502020204030204" pitchFamily="34" charset="0"/>
              </a:rPr>
              <a:t>topòlь</a:t>
            </a:r>
            <a:r>
              <a:rPr lang="en-GB" sz="2000" dirty="0">
                <a:effectLst/>
                <a:ea typeface="Calibri" panose="020F0502020204030204" pitchFamily="34" charset="0"/>
              </a:rPr>
              <a:t> ‘poplar, </a:t>
            </a:r>
            <a:r>
              <a:rPr lang="en-GB" sz="2000" i="1" dirty="0">
                <a:effectLst/>
                <a:ea typeface="Calibri" panose="020F0502020204030204" pitchFamily="34" charset="0"/>
              </a:rPr>
              <a:t>Populus</a:t>
            </a:r>
            <a:r>
              <a:rPr lang="en-GB" sz="2000" dirty="0">
                <a:effectLst/>
                <a:ea typeface="Calibri" panose="020F0502020204030204" pitchFamily="34" charset="0"/>
              </a:rPr>
              <a:t>’ (S</a:t>
            </a:r>
            <a:r>
              <a:rPr lang="en-US" sz="2000" dirty="0">
                <a:effectLst/>
                <a:ea typeface="Calibri" panose="020F0502020204030204" pitchFamily="34" charset="0"/>
              </a:rPr>
              <a:t>ln.</a:t>
            </a:r>
            <a:r>
              <a:rPr lang="en-US" sz="2000" i="1" dirty="0">
                <a:effectLst/>
                <a:ea typeface="Calibri" panose="020F0502020204030204" pitchFamily="34" charset="0"/>
              </a:rPr>
              <a:t> </a:t>
            </a:r>
            <a:r>
              <a:rPr lang="en-US" sz="2000" i="1" dirty="0" err="1">
                <a:effectLst/>
                <a:ea typeface="Calibri" panose="020F0502020204030204" pitchFamily="34" charset="0"/>
              </a:rPr>
              <a:t>tópol</a:t>
            </a:r>
            <a:r>
              <a:rPr lang="en-US" sz="2000" dirty="0">
                <a:effectLst/>
                <a:ea typeface="Calibri" panose="020F0502020204030204" pitchFamily="34" charset="0"/>
              </a:rPr>
              <a:t>, </a:t>
            </a:r>
            <a:r>
              <a:rPr lang="en-US" sz="2000" dirty="0" err="1">
                <a:effectLst/>
                <a:ea typeface="Calibri" panose="020F0502020204030204" pitchFamily="34" charset="0"/>
              </a:rPr>
              <a:t>CSl</a:t>
            </a:r>
            <a:r>
              <a:rPr lang="en-US" sz="2000" dirty="0">
                <a:effectLst/>
                <a:ea typeface="Calibri" panose="020F0502020204030204" pitchFamily="34" charset="0"/>
              </a:rPr>
              <a:t>.</a:t>
            </a:r>
            <a:r>
              <a:rPr lang="en-US" sz="2000" i="1" dirty="0">
                <a:effectLst/>
                <a:ea typeface="Calibri" panose="020F0502020204030204" pitchFamily="34" charset="0"/>
              </a:rPr>
              <a:t> </a:t>
            </a:r>
            <a:r>
              <a:rPr lang="en-US" sz="2000" i="1" dirty="0" err="1">
                <a:effectLst/>
                <a:ea typeface="Calibri" panose="020F0502020204030204" pitchFamily="34" charset="0"/>
              </a:rPr>
              <a:t>topolь</a:t>
            </a:r>
            <a:r>
              <a:rPr lang="en-US" sz="2000" dirty="0">
                <a:effectLst/>
                <a:ea typeface="Calibri" panose="020F0502020204030204" pitchFamily="34" charset="0"/>
              </a:rPr>
              <a:t>, Russ.</a:t>
            </a:r>
            <a:r>
              <a:rPr lang="en-US" sz="2000" i="1" dirty="0">
                <a:effectLst/>
                <a:ea typeface="Calibri" panose="020F0502020204030204" pitchFamily="34" charset="0"/>
              </a:rPr>
              <a:t> </a:t>
            </a:r>
            <a:r>
              <a:rPr lang="en-US" sz="2000" i="1" dirty="0" err="1">
                <a:effectLst/>
                <a:ea typeface="Calibri" panose="020F0502020204030204" pitchFamily="34" charset="0"/>
              </a:rPr>
              <a:t>тóполь</a:t>
            </a:r>
            <a:r>
              <a:rPr lang="en-US" sz="2000" dirty="0">
                <a:effectLst/>
                <a:ea typeface="Calibri" panose="020F0502020204030204" pitchFamily="34" charset="0"/>
              </a:rPr>
              <a:t>, </a:t>
            </a:r>
            <a:r>
              <a:rPr lang="en-US" sz="2000" dirty="0" err="1">
                <a:effectLst/>
                <a:ea typeface="Calibri" panose="020F0502020204030204" pitchFamily="34" charset="0"/>
              </a:rPr>
              <a:t>Cz</a:t>
            </a:r>
            <a:r>
              <a:rPr lang="en-US" sz="2000" dirty="0">
                <a:effectLst/>
                <a:ea typeface="Calibri" panose="020F0502020204030204" pitchFamily="34" charset="0"/>
              </a:rPr>
              <a:t>.</a:t>
            </a:r>
            <a:r>
              <a:rPr lang="en-US" sz="2000" i="1" dirty="0">
                <a:effectLst/>
                <a:ea typeface="Calibri" panose="020F0502020204030204" pitchFamily="34" charset="0"/>
              </a:rPr>
              <a:t> </a:t>
            </a:r>
            <a:r>
              <a:rPr lang="en-US" sz="2000" i="1" dirty="0" err="1">
                <a:effectLst/>
                <a:ea typeface="Calibri" panose="020F0502020204030204" pitchFamily="34" charset="0"/>
              </a:rPr>
              <a:t>topol</a:t>
            </a:r>
            <a:r>
              <a:rPr lang="en-US" sz="2000" dirty="0">
                <a:effectLst/>
                <a:ea typeface="Calibri" panose="020F0502020204030204" pitchFamily="34" charset="0"/>
              </a:rPr>
              <a:t>). </a:t>
            </a:r>
            <a:endParaRPr lang="hr-HR" sz="2000" dirty="0">
              <a:effectLst/>
              <a:ea typeface="Calibri" panose="020F0502020204030204" pitchFamily="34" charset="0"/>
            </a:endParaRPr>
          </a:p>
          <a:p>
            <a:r>
              <a:rPr lang="en-US" sz="2000" dirty="0">
                <a:effectLst/>
                <a:ea typeface="Calibri" panose="020F0502020204030204" pitchFamily="34" charset="0"/>
              </a:rPr>
              <a:t>A Baltic cognate is found in Lith. </a:t>
            </a:r>
            <a:r>
              <a:rPr lang="en-US" sz="2000" i="1" dirty="0" err="1">
                <a:effectLst/>
                <a:ea typeface="Calibri" panose="020F0502020204030204" pitchFamily="34" charset="0"/>
              </a:rPr>
              <a:t>túopa</a:t>
            </a:r>
            <a:r>
              <a:rPr lang="en-US" sz="2000" i="1" dirty="0">
                <a:effectLst/>
                <a:ea typeface="Calibri" panose="020F0502020204030204" pitchFamily="34" charset="0"/>
              </a:rPr>
              <a:t> </a:t>
            </a:r>
            <a:r>
              <a:rPr lang="en-US" sz="2000" dirty="0">
                <a:effectLst/>
                <a:ea typeface="Calibri" panose="020F0502020204030204" pitchFamily="34" charset="0"/>
              </a:rPr>
              <a:t>‘poplar’, which points to a root *</a:t>
            </a:r>
            <a:r>
              <a:rPr lang="en-US" sz="2000" dirty="0" err="1">
                <a:effectLst/>
                <a:ea typeface="Calibri" panose="020F0502020204030204" pitchFamily="34" charset="0"/>
              </a:rPr>
              <a:t>toHp</a:t>
            </a:r>
            <a:r>
              <a:rPr lang="en-US" sz="2000" dirty="0">
                <a:effectLst/>
                <a:ea typeface="Calibri" panose="020F0502020204030204" pitchFamily="34" charset="0"/>
              </a:rPr>
              <a:t>-. </a:t>
            </a:r>
            <a:endParaRPr lang="hr-HR" sz="2000" dirty="0">
              <a:effectLst/>
              <a:ea typeface="Calibri" panose="020F0502020204030204" pitchFamily="34" charset="0"/>
            </a:endParaRPr>
          </a:p>
          <a:p>
            <a:r>
              <a:rPr lang="en-US" sz="2000" dirty="0">
                <a:effectLst/>
                <a:ea typeface="Calibri" panose="020F0502020204030204" pitchFamily="34" charset="0"/>
              </a:rPr>
              <a:t>Lat. </a:t>
            </a:r>
            <a:r>
              <a:rPr lang="en-US" sz="2000" i="1" dirty="0" err="1">
                <a:effectLst/>
                <a:ea typeface="Calibri" panose="020F0502020204030204" pitchFamily="34" charset="0"/>
              </a:rPr>
              <a:t>pōpulus</a:t>
            </a:r>
            <a:r>
              <a:rPr lang="en-US" sz="2000" i="1" dirty="0">
                <a:effectLst/>
                <a:ea typeface="Calibri" panose="020F0502020204030204" pitchFamily="34" charset="0"/>
              </a:rPr>
              <a:t> </a:t>
            </a:r>
            <a:r>
              <a:rPr lang="en-US" sz="2000" dirty="0">
                <a:effectLst/>
                <a:ea typeface="Calibri" panose="020F0502020204030204" pitchFamily="34" charset="0"/>
              </a:rPr>
              <a:t>‘poplar’ (whence OHG </a:t>
            </a:r>
            <a:r>
              <a:rPr lang="en-US" sz="2000" i="1" dirty="0" err="1">
                <a:effectLst/>
                <a:ea typeface="Calibri" panose="020F0502020204030204" pitchFamily="34" charset="0"/>
              </a:rPr>
              <a:t>papil</a:t>
            </a:r>
            <a:r>
              <a:rPr lang="en-US" sz="2000" i="1" dirty="0">
                <a:effectLst/>
                <a:ea typeface="Calibri" panose="020F0502020204030204" pitchFamily="34" charset="0"/>
              </a:rPr>
              <a:t>, </a:t>
            </a:r>
            <a:r>
              <a:rPr lang="en-US" sz="2000" dirty="0">
                <a:effectLst/>
                <a:ea typeface="Calibri" panose="020F0502020204030204" pitchFamily="34" charset="0"/>
              </a:rPr>
              <a:t>Germ. </a:t>
            </a:r>
            <a:r>
              <a:rPr lang="en-US" sz="2000" i="1" dirty="0" err="1">
                <a:effectLst/>
                <a:ea typeface="Calibri" panose="020F0502020204030204" pitchFamily="34" charset="0"/>
              </a:rPr>
              <a:t>Pappel</a:t>
            </a:r>
            <a:r>
              <a:rPr lang="en-US" sz="2000" dirty="0">
                <a:effectLst/>
                <a:ea typeface="Calibri" panose="020F0502020204030204" pitchFamily="34" charset="0"/>
              </a:rPr>
              <a:t>) can also be from *</a:t>
            </a:r>
            <a:r>
              <a:rPr lang="en-US" sz="2000" dirty="0" err="1">
                <a:effectLst/>
                <a:ea typeface="Calibri" panose="020F0502020204030204" pitchFamily="34" charset="0"/>
              </a:rPr>
              <a:t>toHp</a:t>
            </a:r>
            <a:r>
              <a:rPr lang="en-US" sz="2000" dirty="0">
                <a:effectLst/>
                <a:ea typeface="Calibri" panose="020F0502020204030204" pitchFamily="34" charset="0"/>
              </a:rPr>
              <a:t>- (with assimilation *</a:t>
            </a:r>
            <a:r>
              <a:rPr lang="en-US" sz="2000" dirty="0" err="1">
                <a:effectLst/>
                <a:ea typeface="Calibri" panose="020F0502020204030204" pitchFamily="34" charset="0"/>
              </a:rPr>
              <a:t>t..p</a:t>
            </a:r>
            <a:r>
              <a:rPr lang="en-US" sz="2000" dirty="0">
                <a:effectLst/>
                <a:ea typeface="Calibri" panose="020F0502020204030204" pitchFamily="34" charset="0"/>
              </a:rPr>
              <a:t> &gt; *p...p). It is also possible that the Latin form is from original *</a:t>
            </a:r>
            <a:r>
              <a:rPr lang="en-US" sz="2000" dirty="0" err="1">
                <a:effectLst/>
                <a:ea typeface="Calibri" panose="020F0502020204030204" pitchFamily="34" charset="0"/>
              </a:rPr>
              <a:t>poHp</a:t>
            </a:r>
            <a:r>
              <a:rPr lang="en-US" sz="2000" dirty="0">
                <a:effectLst/>
                <a:ea typeface="Calibri" panose="020F0502020204030204" pitchFamily="34" charset="0"/>
              </a:rPr>
              <a:t>- and that the Balto-Slavic words were derived by dissimilation. </a:t>
            </a:r>
            <a:endParaRPr lang="hr-HR" sz="2000" dirty="0">
              <a:effectLst/>
              <a:ea typeface="Calibri" panose="020F0502020204030204" pitchFamily="34" charset="0"/>
            </a:endParaRPr>
          </a:p>
          <a:p>
            <a:r>
              <a:rPr lang="en-US" sz="2000" dirty="0">
                <a:effectLst/>
                <a:ea typeface="Calibri" panose="020F0502020204030204" pitchFamily="34" charset="0"/>
              </a:rPr>
              <a:t>Alb. </a:t>
            </a:r>
            <a:r>
              <a:rPr lang="en-US" sz="2000" i="1" dirty="0" err="1">
                <a:effectLst/>
                <a:ea typeface="Calibri" panose="020F0502020204030204" pitchFamily="34" charset="0"/>
              </a:rPr>
              <a:t>plep</a:t>
            </a:r>
            <a:r>
              <a:rPr lang="en-US" sz="2000" dirty="0">
                <a:effectLst/>
                <a:ea typeface="Calibri" panose="020F0502020204030204" pitchFamily="34" charset="0"/>
              </a:rPr>
              <a:t> ‘poplar’ is probably from </a:t>
            </a:r>
            <a:r>
              <a:rPr lang="en-US" sz="2000" dirty="0" err="1">
                <a:effectLst/>
                <a:ea typeface="Calibri" panose="020F0502020204030204" pitchFamily="34" charset="0"/>
              </a:rPr>
              <a:t>VLat</a:t>
            </a:r>
            <a:r>
              <a:rPr lang="en-US" sz="2000" dirty="0">
                <a:effectLst/>
                <a:ea typeface="Calibri" panose="020F0502020204030204" pitchFamily="34" charset="0"/>
              </a:rPr>
              <a:t>. *</a:t>
            </a:r>
            <a:r>
              <a:rPr lang="en-US" sz="2000" dirty="0" err="1">
                <a:effectLst/>
                <a:ea typeface="Calibri" panose="020F0502020204030204" pitchFamily="34" charset="0"/>
              </a:rPr>
              <a:t>plōpulus</a:t>
            </a:r>
            <a:r>
              <a:rPr lang="en-US" sz="2000" dirty="0">
                <a:effectLst/>
                <a:ea typeface="Calibri" panose="020F0502020204030204" pitchFamily="34" charset="0"/>
              </a:rPr>
              <a:t> (cf. also Rumanian </a:t>
            </a:r>
            <a:r>
              <a:rPr lang="en-US" sz="2000" i="1" dirty="0">
                <a:effectLst/>
                <a:ea typeface="Calibri" panose="020F0502020204030204" pitchFamily="34" charset="0"/>
              </a:rPr>
              <a:t>plop</a:t>
            </a:r>
            <a:r>
              <a:rPr lang="en-US" sz="2000" dirty="0">
                <a:effectLst/>
                <a:ea typeface="Calibri" panose="020F0502020204030204" pitchFamily="34" charset="0"/>
              </a:rPr>
              <a:t>), while Gr. </a:t>
            </a:r>
            <a:r>
              <a:rPr lang="en-US" sz="2200" i="1" dirty="0">
                <a:effectLst/>
                <a:ea typeface="Calibri" panose="020F0502020204030204" pitchFamily="34" charset="0"/>
              </a:rPr>
              <a:t>ἀπ</a:t>
            </a:r>
            <a:r>
              <a:rPr lang="en-US" sz="2200" i="1" dirty="0" err="1">
                <a:effectLst/>
                <a:ea typeface="Calibri" panose="020F0502020204030204" pitchFamily="34" charset="0"/>
              </a:rPr>
              <a:t>ελλόν</a:t>
            </a:r>
            <a:r>
              <a:rPr lang="en-US" sz="2000" dirty="0">
                <a:effectLst/>
                <a:ea typeface="Calibri" panose="020F0502020204030204" pitchFamily="34" charset="0"/>
              </a:rPr>
              <a:t> ‘black poplar’ (</a:t>
            </a:r>
            <a:r>
              <a:rPr lang="en-US" sz="2000" dirty="0" err="1">
                <a:effectLst/>
                <a:ea typeface="Calibri" panose="020F0502020204030204" pitchFamily="34" charset="0"/>
              </a:rPr>
              <a:t>Hes</a:t>
            </a:r>
            <a:r>
              <a:rPr lang="en-US" sz="2000" dirty="0">
                <a:effectLst/>
                <a:ea typeface="Calibri" panose="020F0502020204030204" pitchFamily="34" charset="0"/>
              </a:rPr>
              <a:t>.) might point to a substratum root *</a:t>
            </a:r>
            <a:r>
              <a:rPr lang="en-US" sz="2000" dirty="0" err="1">
                <a:effectLst/>
                <a:ea typeface="Calibri" panose="020F0502020204030204" pitchFamily="34" charset="0"/>
              </a:rPr>
              <a:t>apel</a:t>
            </a:r>
            <a:r>
              <a:rPr lang="en-US" sz="2000" dirty="0">
                <a:effectLst/>
                <a:ea typeface="Calibri" panose="020F0502020204030204" pitchFamily="34" charset="0"/>
              </a:rPr>
              <a:t>- (with the prefix *a-</a:t>
            </a:r>
            <a:r>
              <a:rPr lang="hr-HR" dirty="0">
                <a:ea typeface="Calibri" panose="020F0502020204030204" pitchFamily="34" charset="0"/>
              </a:rPr>
              <a:t>, or from *h</a:t>
            </a:r>
            <a:r>
              <a:rPr lang="hr-HR" baseline="-25000" dirty="0">
                <a:ea typeface="Calibri" panose="020F0502020204030204" pitchFamily="34" charset="0"/>
              </a:rPr>
              <a:t>2</a:t>
            </a:r>
            <a:r>
              <a:rPr lang="hr-HR" dirty="0">
                <a:ea typeface="Calibri" panose="020F0502020204030204" pitchFamily="34" charset="0"/>
              </a:rPr>
              <a:t>-</a:t>
            </a:r>
            <a:r>
              <a:rPr lang="hr-HR" sz="2000" dirty="0">
                <a:effectLst/>
                <a:ea typeface="Calibri" panose="020F0502020204030204" pitchFamily="34" charset="0"/>
              </a:rPr>
              <a:t>, EDG 115)</a:t>
            </a:r>
            <a:r>
              <a:rPr lang="en-US" sz="2000" dirty="0">
                <a:effectLst/>
                <a:ea typeface="Calibri" panose="020F0502020204030204" pitchFamily="34" charset="0"/>
              </a:rPr>
              <a:t>. Gr</a:t>
            </a:r>
            <a:r>
              <a:rPr lang="en-US" sz="2200" dirty="0">
                <a:effectLst/>
                <a:ea typeface="Calibri" panose="020F0502020204030204" pitchFamily="34" charset="0"/>
              </a:rPr>
              <a:t>. </a:t>
            </a:r>
            <a:r>
              <a:rPr lang="en-US" sz="2200" i="1" dirty="0">
                <a:effectLst/>
                <a:ea typeface="Calibri" panose="020F0502020204030204" pitchFamily="34" charset="0"/>
              </a:rPr>
              <a:t>π</a:t>
            </a:r>
            <a:r>
              <a:rPr lang="en-US" sz="2200" i="1" dirty="0" err="1">
                <a:effectLst/>
                <a:ea typeface="Calibri" panose="020F0502020204030204" pitchFamily="34" charset="0"/>
              </a:rPr>
              <a:t>τέλε</a:t>
            </a:r>
            <a:r>
              <a:rPr lang="en-US" sz="2200" i="1" dirty="0">
                <a:effectLst/>
                <a:ea typeface="Calibri" panose="020F0502020204030204" pitchFamily="34" charset="0"/>
              </a:rPr>
              <a:t>α</a:t>
            </a:r>
            <a:r>
              <a:rPr lang="en-US" sz="2200" dirty="0">
                <a:effectLst/>
                <a:ea typeface="Calibri" panose="020F0502020204030204" pitchFamily="34" charset="0"/>
              </a:rPr>
              <a:t> </a:t>
            </a:r>
            <a:r>
              <a:rPr lang="en-US" sz="2000" dirty="0">
                <a:effectLst/>
                <a:ea typeface="Calibri" panose="020F0502020204030204" pitchFamily="34" charset="0"/>
              </a:rPr>
              <a:t>‘elm’ (Myc. </a:t>
            </a:r>
            <a:r>
              <a:rPr lang="en-US" sz="2000" dirty="0" err="1">
                <a:effectLst/>
                <a:ea typeface="Calibri" panose="020F0502020204030204" pitchFamily="34" charset="0"/>
              </a:rPr>
              <a:t>pte</a:t>
            </a:r>
            <a:r>
              <a:rPr lang="en-US" sz="2000" dirty="0">
                <a:effectLst/>
                <a:ea typeface="Calibri" panose="020F0502020204030204" pitchFamily="34" charset="0"/>
              </a:rPr>
              <a:t>-re-</a:t>
            </a:r>
            <a:r>
              <a:rPr lang="en-US" sz="2000" dirty="0" err="1">
                <a:effectLst/>
                <a:ea typeface="Calibri" panose="020F0502020204030204" pitchFamily="34" charset="0"/>
              </a:rPr>
              <a:t>wa</a:t>
            </a:r>
            <a:r>
              <a:rPr lang="en-US" sz="2000" dirty="0">
                <a:effectLst/>
                <a:ea typeface="Calibri" panose="020F0502020204030204" pitchFamily="34" charset="0"/>
              </a:rPr>
              <a:t>) is probably unrelated (it is the likely source of Lat. </a:t>
            </a:r>
            <a:r>
              <a:rPr lang="en-US" sz="2000" i="1" dirty="0" err="1">
                <a:effectLst/>
                <a:ea typeface="Calibri" panose="020F0502020204030204" pitchFamily="34" charset="0"/>
              </a:rPr>
              <a:t>tilia</a:t>
            </a:r>
            <a:r>
              <a:rPr lang="en-US" sz="2000" dirty="0">
                <a:effectLst/>
                <a:ea typeface="Calibri" panose="020F0502020204030204" pitchFamily="34" charset="0"/>
              </a:rPr>
              <a:t> ‘lime-tree’, or both words were borrowed from some common source, see DV 620). </a:t>
            </a:r>
            <a:endParaRPr lang="hr-HR" sz="2000" dirty="0">
              <a:effectLst/>
              <a:ea typeface="Calibri" panose="020F0502020204030204" pitchFamily="34" charset="0"/>
            </a:endParaRPr>
          </a:p>
          <a:p>
            <a:r>
              <a:rPr lang="en-US" sz="2000" dirty="0">
                <a:effectLst/>
                <a:ea typeface="Calibri" panose="020F0502020204030204" pitchFamily="34" charset="0"/>
              </a:rPr>
              <a:t>Since the bark of the (young) poplar tree can be yellowish to dark grey, the name of the tree has been connected with OHG </a:t>
            </a:r>
            <a:r>
              <a:rPr lang="en-US" sz="2000" i="1" dirty="0" err="1">
                <a:effectLst/>
                <a:ea typeface="Calibri" panose="020F0502020204030204" pitchFamily="34" charset="0"/>
              </a:rPr>
              <a:t>falo</a:t>
            </a:r>
            <a:r>
              <a:rPr lang="en-US" sz="2000" dirty="0">
                <a:effectLst/>
                <a:ea typeface="Calibri" panose="020F0502020204030204" pitchFamily="34" charset="0"/>
              </a:rPr>
              <a:t> ‘pale’, Lat. </a:t>
            </a:r>
            <a:r>
              <a:rPr lang="en-US" sz="2000" i="1" dirty="0" err="1">
                <a:effectLst/>
                <a:ea typeface="Calibri" panose="020F0502020204030204" pitchFamily="34" charset="0"/>
              </a:rPr>
              <a:t>palleō</a:t>
            </a:r>
            <a:r>
              <a:rPr lang="en-US" sz="2000" dirty="0">
                <a:effectLst/>
                <a:ea typeface="Calibri" panose="020F0502020204030204" pitchFamily="34" charset="0"/>
              </a:rPr>
              <a:t> ‘be pale’, Lith. </a:t>
            </a:r>
            <a:r>
              <a:rPr lang="en-US" sz="2000" dirty="0" err="1">
                <a:effectLst/>
                <a:ea typeface="Calibri" panose="020F0502020204030204" pitchFamily="34" charset="0"/>
              </a:rPr>
              <a:t>pal͂</a:t>
            </a:r>
            <a:r>
              <a:rPr lang="en-US" sz="2000" i="1" dirty="0" err="1">
                <a:effectLst/>
                <a:ea typeface="Calibri" panose="020F0502020204030204" pitchFamily="34" charset="0"/>
              </a:rPr>
              <a:t>vas</a:t>
            </a:r>
            <a:r>
              <a:rPr lang="en-US" sz="2000" dirty="0">
                <a:effectLst/>
                <a:ea typeface="Calibri" panose="020F0502020204030204" pitchFamily="34" charset="0"/>
              </a:rPr>
              <a:t> ‘light yellow’, but this does not explain the a-vocalism </a:t>
            </a:r>
            <a:r>
              <a:rPr lang="hr-HR" sz="2000" dirty="0">
                <a:effectLst/>
                <a:ea typeface="Calibri" panose="020F0502020204030204" pitchFamily="34" charset="0"/>
              </a:rPr>
              <a:t>of </a:t>
            </a:r>
            <a:r>
              <a:rPr lang="en-US" sz="2000" dirty="0">
                <a:effectLst/>
                <a:ea typeface="Calibri" panose="020F0502020204030204" pitchFamily="34" charset="0"/>
              </a:rPr>
              <a:t>Lat. </a:t>
            </a:r>
            <a:r>
              <a:rPr lang="en-US" sz="2000" i="1" dirty="0" err="1">
                <a:effectLst/>
                <a:ea typeface="Calibri" panose="020F0502020204030204" pitchFamily="34" charset="0"/>
              </a:rPr>
              <a:t>palleō</a:t>
            </a:r>
            <a:r>
              <a:rPr lang="en-US" sz="2000" dirty="0">
                <a:effectLst/>
                <a:ea typeface="Calibri" panose="020F0502020204030204" pitchFamily="34" charset="0"/>
              </a:rPr>
              <a:t> (the other words might, in principle, be from PIE *pol-)</a:t>
            </a:r>
            <a:r>
              <a:rPr lang="hr-HR" sz="2000" dirty="0">
                <a:effectLst/>
                <a:ea typeface="Calibri" panose="020F0502020204030204" pitchFamily="34" charset="0"/>
              </a:rPr>
              <a:t>; nor does it explain the *</a:t>
            </a:r>
            <a:r>
              <a:rPr lang="en-US" sz="2000" i="1" dirty="0">
                <a:effectLst/>
                <a:ea typeface="Calibri" panose="020F0502020204030204" pitchFamily="34" charset="0"/>
              </a:rPr>
              <a:t>ō</a:t>
            </a:r>
            <a:r>
              <a:rPr lang="hr-HR" sz="2000" i="1" dirty="0">
                <a:effectLst/>
                <a:ea typeface="Calibri" panose="020F0502020204030204" pitchFamily="34" charset="0"/>
              </a:rPr>
              <a:t> </a:t>
            </a:r>
            <a:r>
              <a:rPr lang="hr-HR" sz="2000" dirty="0">
                <a:effectLst/>
                <a:ea typeface="Calibri" panose="020F0502020204030204" pitchFamily="34" charset="0"/>
              </a:rPr>
              <a:t>in </a:t>
            </a:r>
            <a:r>
              <a:rPr lang="en-US" sz="2000" i="1" dirty="0" err="1">
                <a:effectLst/>
                <a:ea typeface="Calibri" panose="020F0502020204030204" pitchFamily="34" charset="0"/>
              </a:rPr>
              <a:t>pōpulus</a:t>
            </a:r>
            <a:r>
              <a:rPr lang="hr-HR" sz="2000" i="1" dirty="0">
                <a:effectLst/>
                <a:ea typeface="Calibri" panose="020F0502020204030204" pitchFamily="34" charset="0"/>
              </a:rPr>
              <a:t>, túopa</a:t>
            </a:r>
            <a:r>
              <a:rPr lang="en-US" sz="2000" dirty="0">
                <a:effectLst/>
                <a:ea typeface="Calibri" panose="020F0502020204030204" pitchFamily="34" charset="0"/>
              </a:rPr>
              <a:t>. </a:t>
            </a:r>
            <a:endParaRPr lang="en-US" dirty="0"/>
          </a:p>
          <a:p>
            <a:endParaRPr lang="en-US" dirty="0"/>
          </a:p>
        </p:txBody>
      </p:sp>
    </p:spTree>
    <p:extLst>
      <p:ext uri="{BB962C8B-B14F-4D97-AF65-F5344CB8AC3E}">
        <p14:creationId xmlns:p14="http://schemas.microsoft.com/office/powerpoint/2010/main" val="19840636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C2FB2-2000-4177-9BF9-A91CC61585E7}"/>
              </a:ext>
            </a:extLst>
          </p:cNvPr>
          <p:cNvSpPr>
            <a:spLocks noGrp="1"/>
          </p:cNvSpPr>
          <p:nvPr>
            <p:ph type="title"/>
          </p:nvPr>
        </p:nvSpPr>
        <p:spPr/>
        <p:txBody>
          <a:bodyPr/>
          <a:lstStyle/>
          <a:p>
            <a:r>
              <a:rPr lang="hr-HR" dirty="0"/>
              <a:t>Prunus </a:t>
            </a:r>
            <a:endParaRPr lang="en-US" dirty="0"/>
          </a:p>
        </p:txBody>
      </p:sp>
      <p:sp>
        <p:nvSpPr>
          <p:cNvPr id="3" name="Content Placeholder 2">
            <a:extLst>
              <a:ext uri="{FF2B5EF4-FFF2-40B4-BE49-F238E27FC236}">
                <a16:creationId xmlns:a16="http://schemas.microsoft.com/office/drawing/2014/main" id="{2DC67933-A679-494C-88F8-B3EB4B1925F2}"/>
              </a:ext>
            </a:extLst>
          </p:cNvPr>
          <p:cNvSpPr>
            <a:spLocks noGrp="1"/>
          </p:cNvSpPr>
          <p:nvPr>
            <p:ph idx="1"/>
          </p:nvPr>
        </p:nvSpPr>
        <p:spPr/>
        <p:txBody>
          <a:bodyPr/>
          <a:lstStyle/>
          <a:p>
            <a:r>
              <a:rPr lang="hr-HR" i="1" dirty="0">
                <a:solidFill>
                  <a:srgbClr val="FF0000"/>
                </a:solidFill>
              </a:rPr>
              <a:t>Prunus padus </a:t>
            </a:r>
            <a:r>
              <a:rPr lang="hr-HR" dirty="0"/>
              <a:t>‘bird cherry’, </a:t>
            </a:r>
            <a:r>
              <a:rPr lang="hr-HR" i="1" dirty="0"/>
              <a:t>Prunus mahaleb </a:t>
            </a:r>
            <a:r>
              <a:rPr lang="hr-HR" dirty="0"/>
              <a:t>‘mahaleb cherry’, </a:t>
            </a:r>
            <a:r>
              <a:rPr lang="hr-HR" i="1" dirty="0"/>
              <a:t>Prunus spinosa</a:t>
            </a:r>
            <a:r>
              <a:rPr lang="hr-HR" dirty="0"/>
              <a:t> ‘blackthorn’, </a:t>
            </a:r>
            <a:r>
              <a:rPr lang="hr-HR" i="1" dirty="0"/>
              <a:t>Prunus cerasifera </a:t>
            </a:r>
            <a:r>
              <a:rPr lang="hr-HR" dirty="0"/>
              <a:t>‘cherry plum’...</a:t>
            </a:r>
            <a:endParaRPr lang="en-US" i="1" dirty="0"/>
          </a:p>
        </p:txBody>
      </p:sp>
      <p:pic>
        <p:nvPicPr>
          <p:cNvPr id="7" name="Picture 6" descr="Map&#10;&#10;Description automatically generated">
            <a:extLst>
              <a:ext uri="{FF2B5EF4-FFF2-40B4-BE49-F238E27FC236}">
                <a16:creationId xmlns:a16="http://schemas.microsoft.com/office/drawing/2014/main" id="{25525BDA-F0BC-4202-BFBD-A34104840F53}"/>
              </a:ext>
            </a:extLst>
          </p:cNvPr>
          <p:cNvPicPr>
            <a:picLocks noChangeAspect="1"/>
          </p:cNvPicPr>
          <p:nvPr/>
        </p:nvPicPr>
        <p:blipFill>
          <a:blip r:embed="rId2"/>
          <a:stretch>
            <a:fillRect/>
          </a:stretch>
        </p:blipFill>
        <p:spPr>
          <a:xfrm>
            <a:off x="1150620" y="2743200"/>
            <a:ext cx="3198743" cy="3299791"/>
          </a:xfrm>
          <a:prstGeom prst="rect">
            <a:avLst/>
          </a:prstGeom>
        </p:spPr>
      </p:pic>
      <p:pic>
        <p:nvPicPr>
          <p:cNvPr id="9" name="Picture 8" descr="Black berries on a branch&#10;&#10;Description automatically generated with medium confidence">
            <a:extLst>
              <a:ext uri="{FF2B5EF4-FFF2-40B4-BE49-F238E27FC236}">
                <a16:creationId xmlns:a16="http://schemas.microsoft.com/office/drawing/2014/main" id="{07770E55-0EED-429E-93A5-C027A02FC4F5}"/>
              </a:ext>
            </a:extLst>
          </p:cNvPr>
          <p:cNvPicPr>
            <a:picLocks noChangeAspect="1"/>
          </p:cNvPicPr>
          <p:nvPr/>
        </p:nvPicPr>
        <p:blipFill>
          <a:blip r:embed="rId3"/>
          <a:stretch>
            <a:fillRect/>
          </a:stretch>
        </p:blipFill>
        <p:spPr>
          <a:xfrm>
            <a:off x="4349363" y="2743200"/>
            <a:ext cx="2775006" cy="3228230"/>
          </a:xfrm>
          <a:prstGeom prst="rect">
            <a:avLst/>
          </a:prstGeom>
        </p:spPr>
      </p:pic>
      <p:pic>
        <p:nvPicPr>
          <p:cNvPr id="11" name="Picture 10" descr="A group of trees in a field&#10;&#10;Description automatically generated with low confidence">
            <a:extLst>
              <a:ext uri="{FF2B5EF4-FFF2-40B4-BE49-F238E27FC236}">
                <a16:creationId xmlns:a16="http://schemas.microsoft.com/office/drawing/2014/main" id="{4B3BACF0-5925-4624-A2E0-D46242E6D190}"/>
              </a:ext>
            </a:extLst>
          </p:cNvPr>
          <p:cNvPicPr>
            <a:picLocks noChangeAspect="1"/>
          </p:cNvPicPr>
          <p:nvPr/>
        </p:nvPicPr>
        <p:blipFill>
          <a:blip r:embed="rId4"/>
          <a:stretch>
            <a:fillRect/>
          </a:stretch>
        </p:blipFill>
        <p:spPr>
          <a:xfrm>
            <a:off x="7124369" y="2743200"/>
            <a:ext cx="2775006" cy="3013400"/>
          </a:xfrm>
          <a:prstGeom prst="rect">
            <a:avLst/>
          </a:prstGeom>
        </p:spPr>
      </p:pic>
    </p:spTree>
    <p:extLst>
      <p:ext uri="{BB962C8B-B14F-4D97-AF65-F5344CB8AC3E}">
        <p14:creationId xmlns:p14="http://schemas.microsoft.com/office/powerpoint/2010/main" val="35887861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77FF1-57AB-4281-B1AE-921D0573B552}"/>
              </a:ext>
            </a:extLst>
          </p:cNvPr>
          <p:cNvSpPr>
            <a:spLocks noGrp="1"/>
          </p:cNvSpPr>
          <p:nvPr>
            <p:ph type="title"/>
          </p:nvPr>
        </p:nvSpPr>
        <p:spPr/>
        <p:txBody>
          <a:bodyPr/>
          <a:lstStyle/>
          <a:p>
            <a:r>
              <a:rPr lang="hr-HR" dirty="0"/>
              <a:t>Prunus padus/bird cherry in slavic</a:t>
            </a:r>
            <a:endParaRPr lang="en-US" dirty="0"/>
          </a:p>
        </p:txBody>
      </p:sp>
      <p:sp>
        <p:nvSpPr>
          <p:cNvPr id="3" name="Content Placeholder 2">
            <a:extLst>
              <a:ext uri="{FF2B5EF4-FFF2-40B4-BE49-F238E27FC236}">
                <a16:creationId xmlns:a16="http://schemas.microsoft.com/office/drawing/2014/main" id="{ED953FD4-3BAA-4E78-8F5F-DBF75C23A1CD}"/>
              </a:ext>
            </a:extLst>
          </p:cNvPr>
          <p:cNvSpPr>
            <a:spLocks noGrp="1"/>
          </p:cNvSpPr>
          <p:nvPr>
            <p:ph idx="1"/>
          </p:nvPr>
        </p:nvSpPr>
        <p:spPr/>
        <p:txBody>
          <a:bodyPr/>
          <a:lstStyle/>
          <a:p>
            <a:r>
              <a:rPr lang="hr-HR" dirty="0"/>
              <a:t>PSl. *čermuxa, *čerm</a:t>
            </a:r>
            <a:r>
              <a:rPr lang="en-US" dirty="0">
                <a:effectLst/>
                <a:ea typeface="Calibri" panose="020F0502020204030204" pitchFamily="34" charset="0"/>
              </a:rPr>
              <a:t>ъ</a:t>
            </a:r>
            <a:r>
              <a:rPr lang="hr-HR" dirty="0">
                <a:effectLst/>
                <a:ea typeface="Calibri" panose="020F0502020204030204" pitchFamily="34" charset="0"/>
              </a:rPr>
              <a:t>xa</a:t>
            </a:r>
            <a:r>
              <a:rPr lang="hr-HR" dirty="0"/>
              <a:t> (Sln. </a:t>
            </a:r>
            <a:r>
              <a:rPr lang="hr-HR" i="1" dirty="0"/>
              <a:t>črêmsa, črêmha, </a:t>
            </a:r>
            <a:r>
              <a:rPr lang="hr-HR" dirty="0"/>
              <a:t>Ru. </a:t>
            </a:r>
            <a:r>
              <a:rPr lang="hr-HR" i="1" dirty="0"/>
              <a:t>čerëmxa, </a:t>
            </a:r>
            <a:r>
              <a:rPr lang="hr-HR" dirty="0"/>
              <a:t>ORu. </a:t>
            </a:r>
            <a:r>
              <a:rPr lang="hr-HR" i="1" dirty="0"/>
              <a:t>čerem</a:t>
            </a:r>
            <a:r>
              <a:rPr lang="en-GB" i="1" dirty="0">
                <a:effectLst/>
                <a:ea typeface="Calibri" panose="020F0502020204030204" pitchFamily="34" charset="0"/>
              </a:rPr>
              <a:t>ъ</a:t>
            </a:r>
            <a:r>
              <a:rPr lang="hr-HR" i="1" dirty="0">
                <a:effectLst/>
                <a:ea typeface="Calibri" panose="020F0502020204030204" pitchFamily="34" charset="0"/>
              </a:rPr>
              <a:t>xa,</a:t>
            </a:r>
            <a:r>
              <a:rPr lang="hr-HR" dirty="0">
                <a:effectLst/>
                <a:ea typeface="Calibri" panose="020F0502020204030204" pitchFamily="34" charset="0"/>
              </a:rPr>
              <a:t> OCz. </a:t>
            </a:r>
            <a:r>
              <a:rPr lang="hr-HR" i="1" dirty="0">
                <a:effectLst/>
                <a:ea typeface="Calibri" panose="020F0502020204030204" pitchFamily="34" charset="0"/>
              </a:rPr>
              <a:t>trěmcha</a:t>
            </a:r>
            <a:r>
              <a:rPr lang="hr-HR" dirty="0">
                <a:effectLst/>
                <a:ea typeface="Calibri" panose="020F0502020204030204" pitchFamily="34" charset="0"/>
              </a:rPr>
              <a:t> </a:t>
            </a:r>
            <a:r>
              <a:rPr lang="hr-HR" dirty="0"/>
              <a:t>), *serm</a:t>
            </a:r>
            <a:r>
              <a:rPr lang="en-GB" i="1" dirty="0">
                <a:effectLst/>
                <a:ea typeface="Calibri" panose="020F0502020204030204" pitchFamily="34" charset="0"/>
              </a:rPr>
              <a:t>ъ</a:t>
            </a:r>
            <a:r>
              <a:rPr lang="hr-HR" dirty="0">
                <a:ea typeface="Calibri" panose="020F0502020204030204" pitchFamily="34" charset="0"/>
              </a:rPr>
              <a:t>xa (Croat. </a:t>
            </a:r>
            <a:r>
              <a:rPr lang="hr-HR" i="1" dirty="0">
                <a:ea typeface="Calibri" panose="020F0502020204030204" pitchFamily="34" charset="0"/>
              </a:rPr>
              <a:t>srijemša, srijemza</a:t>
            </a:r>
            <a:r>
              <a:rPr lang="hr-HR" dirty="0">
                <a:ea typeface="Calibri" panose="020F0502020204030204" pitchFamily="34" charset="0"/>
              </a:rPr>
              <a:t>); derived from the word for ‘wild garlic, </a:t>
            </a:r>
            <a:r>
              <a:rPr lang="hr-HR" i="1" dirty="0">
                <a:ea typeface="Calibri" panose="020F0502020204030204" pitchFamily="34" charset="0"/>
              </a:rPr>
              <a:t>Allium ursinum</a:t>
            </a:r>
            <a:r>
              <a:rPr lang="hr-HR" dirty="0">
                <a:ea typeface="Calibri" panose="020F0502020204030204" pitchFamily="34" charset="0"/>
              </a:rPr>
              <a:t>’, PSl. *čerm</a:t>
            </a:r>
            <a:r>
              <a:rPr lang="en-GB" i="1" dirty="0">
                <a:effectLst/>
                <a:ea typeface="Calibri" panose="020F0502020204030204" pitchFamily="34" charset="0"/>
              </a:rPr>
              <a:t>ъ</a:t>
            </a:r>
            <a:r>
              <a:rPr lang="hr-HR" dirty="0">
                <a:ea typeface="Calibri" panose="020F0502020204030204" pitchFamily="34" charset="0"/>
              </a:rPr>
              <a:t>x</a:t>
            </a:r>
            <a:r>
              <a:rPr lang="en-GB" i="1" dirty="0">
                <a:effectLst/>
                <a:ea typeface="Calibri" panose="020F0502020204030204" pitchFamily="34" charset="0"/>
              </a:rPr>
              <a:t>ъ</a:t>
            </a:r>
            <a:r>
              <a:rPr lang="hr-HR" i="1" dirty="0">
                <a:effectLst/>
                <a:ea typeface="Calibri" panose="020F0502020204030204" pitchFamily="34" charset="0"/>
              </a:rPr>
              <a:t>, *čerm</a:t>
            </a:r>
            <a:r>
              <a:rPr lang="en-GB" i="1" dirty="0">
                <a:effectLst/>
                <a:ea typeface="Calibri" panose="020F0502020204030204" pitchFamily="34" charset="0"/>
              </a:rPr>
              <a:t>ъ</a:t>
            </a:r>
            <a:r>
              <a:rPr lang="hr-HR" i="1" dirty="0">
                <a:effectLst/>
                <a:ea typeface="Calibri" panose="020F0502020204030204" pitchFamily="34" charset="0"/>
              </a:rPr>
              <a:t>š</a:t>
            </a:r>
            <a:r>
              <a:rPr lang="en-US" i="1" dirty="0">
                <a:effectLst/>
                <a:ea typeface="Calibri" panose="020F0502020204030204" pitchFamily="34" charset="0"/>
                <a:cs typeface="00 ZRCola" panose="02020600050405020304" pitchFamily="18" charset="0"/>
              </a:rPr>
              <a:t>ь</a:t>
            </a:r>
            <a:r>
              <a:rPr lang="hr-HR" dirty="0">
                <a:ea typeface="Calibri" panose="020F0502020204030204" pitchFamily="34" charset="0"/>
              </a:rPr>
              <a:t> (Croat. dial. </a:t>
            </a:r>
            <a:r>
              <a:rPr lang="hr-HR" i="1" dirty="0">
                <a:ea typeface="Calibri" panose="020F0502020204030204" pitchFamily="34" charset="0"/>
              </a:rPr>
              <a:t>crij</a:t>
            </a:r>
            <a:r>
              <a:rPr lang="hr-HR" i="1" dirty="0"/>
              <a:t>êmuša, </a:t>
            </a:r>
            <a:r>
              <a:rPr lang="hr-HR" dirty="0"/>
              <a:t>Sln. </a:t>
            </a:r>
            <a:r>
              <a:rPr lang="hr-HR" i="1" dirty="0"/>
              <a:t>črêmoš, črêmož, </a:t>
            </a:r>
            <a:r>
              <a:rPr lang="hr-HR" dirty="0"/>
              <a:t>Ru. </a:t>
            </a:r>
            <a:r>
              <a:rPr lang="hr-HR" i="1" dirty="0"/>
              <a:t>čeremšá</a:t>
            </a:r>
            <a:r>
              <a:rPr lang="hr-HR" dirty="0">
                <a:ea typeface="Calibri" panose="020F0502020204030204" pitchFamily="34" charset="0"/>
              </a:rPr>
              <a:t> (both plants have an intensive, unpleasant odour).</a:t>
            </a:r>
          </a:p>
          <a:p>
            <a:r>
              <a:rPr lang="hr-HR" dirty="0"/>
              <a:t>Baltic cognates: Lith. </a:t>
            </a:r>
            <a:r>
              <a:rPr lang="hr-HR" i="1" dirty="0"/>
              <a:t>kermùš</a:t>
            </a:r>
            <a:r>
              <a:rPr lang="en-US" i="0" dirty="0">
                <a:effectLst/>
                <a:ea typeface="Calibri" panose="020F0502020204030204" pitchFamily="34" charset="0"/>
              </a:rPr>
              <a:t>ė</a:t>
            </a:r>
            <a:r>
              <a:rPr lang="hr-HR" i="0" dirty="0">
                <a:effectLst/>
                <a:ea typeface="Calibri" panose="020F0502020204030204" pitchFamily="34" charset="0"/>
              </a:rPr>
              <a:t> ‘wild garlic’, PGerm. *hramusan- (*</a:t>
            </a:r>
            <a:r>
              <a:rPr lang="en-US" b="0" i="0" u="none" strike="noStrike" baseline="0" dirty="0" err="1">
                <a:solidFill>
                  <a:srgbClr val="202020"/>
                </a:solidFill>
              </a:rPr>
              <a:t>hramusj</a:t>
            </a:r>
            <a:r>
              <a:rPr lang="hr-HR" dirty="0">
                <a:effectLst/>
                <a:ea typeface="Times New Roman" panose="02020603050405020304" pitchFamily="18" charset="0"/>
              </a:rPr>
              <a:t>ōn-, EDPG 242f.), </a:t>
            </a:r>
            <a:r>
              <a:rPr lang="hr-HR" i="0" dirty="0">
                <a:effectLst/>
                <a:ea typeface="Calibri" panose="020F0502020204030204" pitchFamily="34" charset="0"/>
              </a:rPr>
              <a:t>OE </a:t>
            </a:r>
            <a:r>
              <a:rPr lang="hr-HR" i="1" dirty="0">
                <a:effectLst/>
                <a:ea typeface="Calibri" panose="020F0502020204030204" pitchFamily="34" charset="0"/>
              </a:rPr>
              <a:t>hramsan</a:t>
            </a:r>
            <a:r>
              <a:rPr lang="hr-HR" dirty="0">
                <a:effectLst/>
                <a:ea typeface="Calibri" panose="020F0502020204030204" pitchFamily="34" charset="0"/>
              </a:rPr>
              <a:t>, OHG </a:t>
            </a:r>
            <a:r>
              <a:rPr lang="hr-HR" i="1" dirty="0">
                <a:effectLst/>
                <a:ea typeface="Calibri" panose="020F0502020204030204" pitchFamily="34" charset="0"/>
              </a:rPr>
              <a:t>ramusia</a:t>
            </a:r>
            <a:r>
              <a:rPr lang="hr-HR" dirty="0">
                <a:effectLst/>
                <a:ea typeface="Calibri" panose="020F0502020204030204" pitchFamily="34" charset="0"/>
              </a:rPr>
              <a:t> (Germ. dial. </a:t>
            </a:r>
            <a:r>
              <a:rPr lang="hr-HR" i="1" dirty="0">
                <a:ea typeface="Calibri" panose="020F0502020204030204" pitchFamily="34" charset="0"/>
              </a:rPr>
              <a:t>Rams</a:t>
            </a:r>
            <a:r>
              <a:rPr lang="hr-HR" dirty="0">
                <a:ea typeface="Calibri" panose="020F0502020204030204" pitchFamily="34" charset="0"/>
              </a:rPr>
              <a:t>), Gr. (Hes.) </a:t>
            </a:r>
            <a:r>
              <a:rPr lang="en-US" i="1" dirty="0" err="1">
                <a:effectLst/>
                <a:ea typeface="Calibri" panose="020F0502020204030204" pitchFamily="34" charset="0"/>
              </a:rPr>
              <a:t>κρόμυον</a:t>
            </a:r>
            <a:r>
              <a:rPr lang="hr-HR" i="0" dirty="0">
                <a:effectLst/>
                <a:ea typeface="Calibri" panose="020F0502020204030204" pitchFamily="34" charset="0"/>
              </a:rPr>
              <a:t>, </a:t>
            </a:r>
            <a:r>
              <a:rPr lang="en-US" i="1" dirty="0" err="1">
                <a:effectLst/>
                <a:ea typeface="Calibri" panose="020F0502020204030204" pitchFamily="34" charset="0"/>
              </a:rPr>
              <a:t>κρέμυον</a:t>
            </a:r>
            <a:r>
              <a:rPr lang="hr-HR" i="0" dirty="0">
                <a:effectLst/>
                <a:ea typeface="Calibri" panose="020F0502020204030204" pitchFamily="34" charset="0"/>
              </a:rPr>
              <a:t> </a:t>
            </a:r>
            <a:r>
              <a:rPr lang="hr-HR" dirty="0">
                <a:ea typeface="Calibri" panose="020F0502020204030204" pitchFamily="34" charset="0"/>
              </a:rPr>
              <a:t>‘a kind of onion’, PCelt. *kremu-/*kramu- ‘wild garlic’ &gt; MIr. </a:t>
            </a:r>
            <a:r>
              <a:rPr lang="hr-HR" i="1" dirty="0">
                <a:ea typeface="Calibri" panose="020F0502020204030204" pitchFamily="34" charset="0"/>
              </a:rPr>
              <a:t>crem, crim, </a:t>
            </a:r>
            <a:r>
              <a:rPr lang="hr-HR" dirty="0">
                <a:ea typeface="Calibri" panose="020F0502020204030204" pitchFamily="34" charset="0"/>
              </a:rPr>
              <a:t>W </a:t>
            </a:r>
            <a:r>
              <a:rPr lang="hr-HR" i="1" dirty="0">
                <a:ea typeface="Calibri" panose="020F0502020204030204" pitchFamily="34" charset="0"/>
              </a:rPr>
              <a:t>craf</a:t>
            </a:r>
            <a:r>
              <a:rPr lang="hr-HR" dirty="0">
                <a:ea typeface="Calibri" panose="020F0502020204030204" pitchFamily="34" charset="0"/>
              </a:rPr>
              <a:t>, OBret. </a:t>
            </a:r>
            <a:r>
              <a:rPr lang="hr-HR" i="1" dirty="0">
                <a:ea typeface="Calibri" panose="020F0502020204030204" pitchFamily="34" charset="0"/>
              </a:rPr>
              <a:t>cram </a:t>
            </a:r>
            <a:r>
              <a:rPr lang="hr-HR" dirty="0">
                <a:ea typeface="Calibri" panose="020F0502020204030204" pitchFamily="34" charset="0"/>
              </a:rPr>
              <a:t>(EDPC 222).</a:t>
            </a:r>
          </a:p>
          <a:p>
            <a:r>
              <a:rPr lang="hr-HR" dirty="0">
                <a:ea typeface="Calibri" panose="020F0502020204030204" pitchFamily="34" charset="0"/>
              </a:rPr>
              <a:t>PIE *k’erm-us-/*k’rem-us-/*k’rom-us-/*k’rm-us- ‘wild garlic’ (with depalatalization in Balto-Slavic before *r(m) followed by a back vowel). Irregular vowel alternations and European distribution of this word might point to a substratum origin.</a:t>
            </a:r>
            <a:endParaRPr lang="hr-HR" dirty="0"/>
          </a:p>
          <a:p>
            <a:endParaRPr lang="hr-HR" dirty="0"/>
          </a:p>
          <a:p>
            <a:endParaRPr lang="hr-HR" dirty="0"/>
          </a:p>
          <a:p>
            <a:endParaRPr lang="en-US" dirty="0"/>
          </a:p>
        </p:txBody>
      </p:sp>
    </p:spTree>
    <p:extLst>
      <p:ext uri="{BB962C8B-B14F-4D97-AF65-F5344CB8AC3E}">
        <p14:creationId xmlns:p14="http://schemas.microsoft.com/office/powerpoint/2010/main" val="7420036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1A0E7-3859-447A-897F-C4564AB719C0}"/>
              </a:ext>
            </a:extLst>
          </p:cNvPr>
          <p:cNvSpPr>
            <a:spLocks noGrp="1"/>
          </p:cNvSpPr>
          <p:nvPr>
            <p:ph type="title"/>
          </p:nvPr>
        </p:nvSpPr>
        <p:spPr/>
        <p:txBody>
          <a:bodyPr/>
          <a:lstStyle/>
          <a:p>
            <a:r>
              <a:rPr lang="hr-HR" dirty="0"/>
              <a:t>Prunus cerasifera </a:t>
            </a:r>
            <a:endParaRPr lang="en-US" dirty="0"/>
          </a:p>
        </p:txBody>
      </p:sp>
      <p:sp>
        <p:nvSpPr>
          <p:cNvPr id="3" name="Content Placeholder 2">
            <a:extLst>
              <a:ext uri="{FF2B5EF4-FFF2-40B4-BE49-F238E27FC236}">
                <a16:creationId xmlns:a16="http://schemas.microsoft.com/office/drawing/2014/main" id="{07461CC7-215C-4AEF-8D06-6D654A232B84}"/>
              </a:ext>
            </a:extLst>
          </p:cNvPr>
          <p:cNvSpPr>
            <a:spLocks noGrp="1"/>
          </p:cNvSpPr>
          <p:nvPr>
            <p:ph idx="1"/>
          </p:nvPr>
        </p:nvSpPr>
        <p:spPr/>
        <p:txBody>
          <a:bodyPr/>
          <a:lstStyle/>
          <a:p>
            <a:endParaRPr lang="hr-HR" dirty="0">
              <a:ea typeface="Times New Roman" panose="02020603050405020304" pitchFamily="18" charset="0"/>
            </a:endParaRPr>
          </a:p>
          <a:p>
            <a:endParaRPr lang="hr-HR" dirty="0">
              <a:ea typeface="Times New Roman" panose="02020603050405020304" pitchFamily="18" charset="0"/>
            </a:endParaRPr>
          </a:p>
          <a:p>
            <a:endParaRPr lang="hr-HR" dirty="0">
              <a:ea typeface="Times New Roman" panose="02020603050405020304" pitchFamily="18" charset="0"/>
            </a:endParaRPr>
          </a:p>
          <a:p>
            <a:endParaRPr lang="hr-HR" dirty="0">
              <a:ea typeface="Times New Roman" panose="02020603050405020304" pitchFamily="18" charset="0"/>
            </a:endParaRPr>
          </a:p>
          <a:p>
            <a:endParaRPr lang="hr-HR" dirty="0">
              <a:ea typeface="Times New Roman" panose="02020603050405020304" pitchFamily="18" charset="0"/>
            </a:endParaRPr>
          </a:p>
          <a:p>
            <a:r>
              <a:rPr lang="hr-HR" dirty="0">
                <a:ea typeface="Times New Roman" panose="02020603050405020304" pitchFamily="18" charset="0"/>
              </a:rPr>
              <a:t>PSl. </a:t>
            </a:r>
            <a:r>
              <a:rPr lang="hr-HR" i="1" dirty="0">
                <a:effectLst/>
                <a:ea typeface="Times New Roman" panose="02020603050405020304" pitchFamily="18" charset="0"/>
              </a:rPr>
              <a:t>*</a:t>
            </a:r>
            <a:r>
              <a:rPr lang="hr-HR" dirty="0">
                <a:effectLst/>
                <a:ea typeface="Times New Roman" panose="02020603050405020304" pitchFamily="18" charset="0"/>
              </a:rPr>
              <a:t>čeršьnja ‘blackthorn, </a:t>
            </a:r>
            <a:r>
              <a:rPr lang="hr-HR" i="1" dirty="0"/>
              <a:t>Prunus cerasifera</a:t>
            </a:r>
            <a:r>
              <a:rPr lang="hr-HR" dirty="0"/>
              <a:t> </a:t>
            </a:r>
            <a:r>
              <a:rPr lang="hr-HR" dirty="0">
                <a:effectLst/>
                <a:ea typeface="Times New Roman" panose="02020603050405020304" pitchFamily="18" charset="0"/>
              </a:rPr>
              <a:t>(Sln. </a:t>
            </a:r>
            <a:r>
              <a:rPr lang="hr-HR" i="1" dirty="0">
                <a:effectLst/>
                <a:ea typeface="Times New Roman" panose="02020603050405020304" pitchFamily="18" charset="0"/>
              </a:rPr>
              <a:t>čẹ̑šnja, </a:t>
            </a:r>
            <a:r>
              <a:rPr lang="hr-HR" dirty="0">
                <a:ea typeface="Times New Roman" panose="02020603050405020304" pitchFamily="18" charset="0"/>
              </a:rPr>
              <a:t>Serb</a:t>
            </a:r>
            <a:r>
              <a:rPr lang="hr-HR" dirty="0">
                <a:effectLst/>
                <a:ea typeface="Times New Roman" panose="02020603050405020304" pitchFamily="18" charset="0"/>
              </a:rPr>
              <a:t>. Csl.</a:t>
            </a:r>
            <a:r>
              <a:rPr lang="hr-HR" i="1" dirty="0">
                <a:effectLst/>
                <a:ea typeface="Times New Roman" panose="02020603050405020304" pitchFamily="18" charset="0"/>
              </a:rPr>
              <a:t> črěšьnja</a:t>
            </a:r>
            <a:r>
              <a:rPr lang="hr-HR" dirty="0">
                <a:effectLst/>
                <a:ea typeface="Times New Roman" panose="02020603050405020304" pitchFamily="18" charset="0"/>
              </a:rPr>
              <a:t>, Russ.</a:t>
            </a:r>
            <a:r>
              <a:rPr lang="hr-HR" i="1" dirty="0">
                <a:effectLst/>
                <a:ea typeface="Times New Roman" panose="02020603050405020304" pitchFamily="18" charset="0"/>
              </a:rPr>
              <a:t> черéшня</a:t>
            </a:r>
            <a:r>
              <a:rPr lang="hr-HR" dirty="0">
                <a:effectLst/>
                <a:ea typeface="Times New Roman" panose="02020603050405020304" pitchFamily="18" charset="0"/>
              </a:rPr>
              <a:t>, Po.</a:t>
            </a:r>
            <a:r>
              <a:rPr lang="hr-HR" i="1" dirty="0">
                <a:effectLst/>
                <a:ea typeface="Times New Roman" panose="02020603050405020304" pitchFamily="18" charset="0"/>
              </a:rPr>
              <a:t> trześnia</a:t>
            </a:r>
            <a:r>
              <a:rPr lang="hr-HR" dirty="0">
                <a:effectLst/>
                <a:ea typeface="Times New Roman" panose="02020603050405020304" pitchFamily="18" charset="0"/>
              </a:rPr>
              <a:t>, Croat. Čak.</a:t>
            </a:r>
            <a:r>
              <a:rPr lang="hr-HR" i="1" dirty="0">
                <a:effectLst/>
                <a:ea typeface="Times New Roman" panose="02020603050405020304" pitchFamily="18" charset="0"/>
              </a:rPr>
              <a:t> črȉšńa</a:t>
            </a:r>
            <a:r>
              <a:rPr lang="hr-HR" dirty="0">
                <a:effectLst/>
                <a:ea typeface="Times New Roman" panose="02020603050405020304" pitchFamily="18" charset="0"/>
              </a:rPr>
              <a:t> (Novi)) was borrowed, probably through OHG (Old Bavarian)</a:t>
            </a:r>
            <a:r>
              <a:rPr lang="hr-HR" i="1" dirty="0">
                <a:effectLst/>
                <a:ea typeface="Times New Roman" panose="02020603050405020304" pitchFamily="18" charset="0"/>
              </a:rPr>
              <a:t> chersse,</a:t>
            </a:r>
            <a:r>
              <a:rPr lang="hr-HR" dirty="0">
                <a:effectLst/>
                <a:ea typeface="Times New Roman" panose="02020603050405020304" pitchFamily="18" charset="0"/>
              </a:rPr>
              <a:t> from VLat </a:t>
            </a:r>
            <a:r>
              <a:rPr lang="hr-HR" i="1" dirty="0">
                <a:effectLst/>
                <a:ea typeface="Times New Roman" panose="02020603050405020304" pitchFamily="18" charset="0"/>
              </a:rPr>
              <a:t>cerasia </a:t>
            </a:r>
            <a:r>
              <a:rPr lang="hr-HR" dirty="0">
                <a:effectLst/>
                <a:ea typeface="Times New Roman" panose="02020603050405020304" pitchFamily="18" charset="0"/>
              </a:rPr>
              <a:t>&lt; Lat.</a:t>
            </a:r>
            <a:r>
              <a:rPr lang="hr-HR" i="1" dirty="0">
                <a:effectLst/>
                <a:ea typeface="Times New Roman" panose="02020603050405020304" pitchFamily="18" charset="0"/>
              </a:rPr>
              <a:t> </a:t>
            </a:r>
            <a:r>
              <a:rPr lang="hr-HR" i="1" dirty="0">
                <a:ea typeface="Times New Roman" panose="02020603050405020304" pitchFamily="18" charset="0"/>
              </a:rPr>
              <a:t>c</a:t>
            </a:r>
            <a:r>
              <a:rPr lang="hr-HR" i="1" dirty="0">
                <a:effectLst/>
                <a:ea typeface="Times New Roman" panose="02020603050405020304" pitchFamily="18" charset="0"/>
              </a:rPr>
              <a:t>erasus </a:t>
            </a:r>
            <a:r>
              <a:rPr lang="hr-HR" dirty="0">
                <a:effectLst/>
                <a:ea typeface="Times New Roman" panose="02020603050405020304" pitchFamily="18" charset="0"/>
              </a:rPr>
              <a:t>(from Gr.</a:t>
            </a:r>
            <a:r>
              <a:rPr lang="hr-HR" i="1" dirty="0">
                <a:effectLst/>
                <a:ea typeface="Times New Roman" panose="02020603050405020304" pitchFamily="18" charset="0"/>
              </a:rPr>
              <a:t> κέρασος</a:t>
            </a:r>
            <a:r>
              <a:rPr lang="hr-HR" dirty="0">
                <a:effectLst/>
                <a:ea typeface="Times New Roman" panose="02020603050405020304" pitchFamily="18" charset="0"/>
              </a:rPr>
              <a:t> (of unknown origin). </a:t>
            </a:r>
          </a:p>
          <a:p>
            <a:endParaRPr lang="en-US" dirty="0"/>
          </a:p>
        </p:txBody>
      </p:sp>
      <p:pic>
        <p:nvPicPr>
          <p:cNvPr id="7" name="Picture 6" descr="A group of apples on a tree&#10;&#10;Description automatically generated with low confidence">
            <a:extLst>
              <a:ext uri="{FF2B5EF4-FFF2-40B4-BE49-F238E27FC236}">
                <a16:creationId xmlns:a16="http://schemas.microsoft.com/office/drawing/2014/main" id="{2FFF250D-0462-4724-A471-4D8857DC7A83}"/>
              </a:ext>
            </a:extLst>
          </p:cNvPr>
          <p:cNvPicPr>
            <a:picLocks noChangeAspect="1"/>
          </p:cNvPicPr>
          <p:nvPr/>
        </p:nvPicPr>
        <p:blipFill>
          <a:blip r:embed="rId3"/>
          <a:stretch>
            <a:fillRect/>
          </a:stretch>
        </p:blipFill>
        <p:spPr>
          <a:xfrm>
            <a:off x="3806024" y="1587929"/>
            <a:ext cx="2579867" cy="2713728"/>
          </a:xfrm>
          <a:prstGeom prst="rect">
            <a:avLst/>
          </a:prstGeom>
        </p:spPr>
      </p:pic>
    </p:spTree>
    <p:extLst>
      <p:ext uri="{BB962C8B-B14F-4D97-AF65-F5344CB8AC3E}">
        <p14:creationId xmlns:p14="http://schemas.microsoft.com/office/powerpoint/2010/main" val="6412596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FDBD9-13F2-4484-8578-27650F4945A6}"/>
              </a:ext>
            </a:extLst>
          </p:cNvPr>
          <p:cNvSpPr>
            <a:spLocks noGrp="1"/>
          </p:cNvSpPr>
          <p:nvPr>
            <p:ph type="title"/>
          </p:nvPr>
        </p:nvSpPr>
        <p:spPr/>
        <p:txBody>
          <a:bodyPr/>
          <a:lstStyle/>
          <a:p>
            <a:r>
              <a:rPr lang="hr-HR" dirty="0"/>
              <a:t>Prunus spinosa</a:t>
            </a:r>
            <a:endParaRPr lang="en-US" dirty="0"/>
          </a:p>
        </p:txBody>
      </p:sp>
      <p:sp>
        <p:nvSpPr>
          <p:cNvPr id="3" name="Content Placeholder 2">
            <a:extLst>
              <a:ext uri="{FF2B5EF4-FFF2-40B4-BE49-F238E27FC236}">
                <a16:creationId xmlns:a16="http://schemas.microsoft.com/office/drawing/2014/main" id="{7B8F230C-FB64-4CE3-9A95-10857D7588A6}"/>
              </a:ext>
            </a:extLst>
          </p:cNvPr>
          <p:cNvSpPr>
            <a:spLocks noGrp="1"/>
          </p:cNvSpPr>
          <p:nvPr>
            <p:ph idx="1"/>
          </p:nvPr>
        </p:nvSpPr>
        <p:spPr/>
        <p:txBody>
          <a:bodyPr/>
          <a:lstStyle/>
          <a:p>
            <a:endParaRPr lang="hr-HR" i="1" dirty="0"/>
          </a:p>
          <a:p>
            <a:endParaRPr lang="hr-HR" i="1" dirty="0"/>
          </a:p>
          <a:p>
            <a:endParaRPr lang="hr-HR" i="1" dirty="0"/>
          </a:p>
          <a:p>
            <a:endParaRPr lang="hr-HR" i="1" dirty="0"/>
          </a:p>
          <a:p>
            <a:endParaRPr lang="hr-HR" dirty="0"/>
          </a:p>
          <a:p>
            <a:endParaRPr lang="hr-HR" dirty="0"/>
          </a:p>
          <a:p>
            <a:r>
              <a:rPr lang="hr-HR" dirty="0"/>
              <a:t>PSl. *t</a:t>
            </a:r>
            <a:r>
              <a:rPr lang="hr-HR" dirty="0">
                <a:effectLst/>
                <a:ea typeface="Times New Roman" panose="02020603050405020304" pitchFamily="18" charset="0"/>
              </a:rPr>
              <a:t>ьrnina </a:t>
            </a:r>
            <a:r>
              <a:rPr lang="hr-HR" dirty="0"/>
              <a:t>‘blackhorn, </a:t>
            </a:r>
            <a:r>
              <a:rPr lang="hr-HR" i="1" dirty="0"/>
              <a:t>Prunus spinosa</a:t>
            </a:r>
            <a:r>
              <a:rPr lang="hr-HR" dirty="0"/>
              <a:t>’ (Croat. </a:t>
            </a:r>
            <a:r>
              <a:rPr lang="hr-HR" i="1" dirty="0"/>
              <a:t>trnina, </a:t>
            </a:r>
            <a:r>
              <a:rPr lang="hr-HR" dirty="0"/>
              <a:t>Ru. </a:t>
            </a:r>
            <a:r>
              <a:rPr lang="hr-HR" i="1" dirty="0"/>
              <a:t>tërn, ternóvnik</a:t>
            </a:r>
            <a:r>
              <a:rPr lang="hr-HR" dirty="0"/>
              <a:t>, Po. </a:t>
            </a:r>
            <a:r>
              <a:rPr lang="hr-HR" i="1" dirty="0"/>
              <a:t>tarnina</a:t>
            </a:r>
            <a:r>
              <a:rPr lang="hr-HR" dirty="0"/>
              <a:t>) is a derivative of *t</a:t>
            </a:r>
            <a:r>
              <a:rPr lang="hr-HR" dirty="0">
                <a:effectLst/>
                <a:ea typeface="Times New Roman" panose="02020603050405020304" pitchFamily="18" charset="0"/>
              </a:rPr>
              <a:t>ьrn</a:t>
            </a:r>
            <a:r>
              <a:rPr lang="en-GB" dirty="0">
                <a:effectLst/>
                <a:ea typeface="Calibri" panose="020F0502020204030204" pitchFamily="34" charset="0"/>
              </a:rPr>
              <a:t>ъ</a:t>
            </a:r>
            <a:r>
              <a:rPr lang="hr-HR" i="1" dirty="0">
                <a:effectLst/>
                <a:ea typeface="Calibri" panose="020F0502020204030204" pitchFamily="34" charset="0"/>
              </a:rPr>
              <a:t> </a:t>
            </a:r>
            <a:r>
              <a:rPr lang="hr-HR" dirty="0">
                <a:effectLst/>
                <a:ea typeface="Calibri" panose="020F0502020204030204" pitchFamily="34" charset="0"/>
              </a:rPr>
              <a:t>‘thorn’ (Croat. </a:t>
            </a:r>
            <a:r>
              <a:rPr lang="hr-HR" i="1" dirty="0">
                <a:effectLst/>
                <a:ea typeface="Calibri" panose="020F0502020204030204" pitchFamily="34" charset="0"/>
              </a:rPr>
              <a:t>trn</a:t>
            </a:r>
            <a:r>
              <a:rPr lang="hr-HR" dirty="0">
                <a:effectLst/>
                <a:ea typeface="Calibri" panose="020F0502020204030204" pitchFamily="34" charset="0"/>
              </a:rPr>
              <a:t>, Ru. </a:t>
            </a:r>
            <a:r>
              <a:rPr lang="hr-HR" i="1" dirty="0">
                <a:effectLst/>
                <a:ea typeface="Calibri" panose="020F0502020204030204" pitchFamily="34" charset="0"/>
              </a:rPr>
              <a:t>tërn</a:t>
            </a:r>
            <a:r>
              <a:rPr lang="hr-HR" dirty="0">
                <a:effectLst/>
                <a:ea typeface="Calibri" panose="020F0502020204030204" pitchFamily="34" charset="0"/>
              </a:rPr>
              <a:t>, Po. </a:t>
            </a:r>
            <a:r>
              <a:rPr lang="hr-HR" i="1" dirty="0">
                <a:effectLst/>
                <a:ea typeface="Calibri" panose="020F0502020204030204" pitchFamily="34" charset="0"/>
              </a:rPr>
              <a:t>tarn</a:t>
            </a:r>
            <a:r>
              <a:rPr lang="hr-HR" dirty="0">
                <a:effectLst/>
                <a:ea typeface="Calibri" panose="020F0502020204030204" pitchFamily="34" charset="0"/>
              </a:rPr>
              <a:t>).</a:t>
            </a:r>
            <a:endParaRPr lang="hr-HR" i="1" dirty="0"/>
          </a:p>
          <a:p>
            <a:endParaRPr lang="en-US" dirty="0"/>
          </a:p>
        </p:txBody>
      </p:sp>
      <p:pic>
        <p:nvPicPr>
          <p:cNvPr id="5" name="Picture 4" descr="Map&#10;&#10;Description automatically generated">
            <a:extLst>
              <a:ext uri="{FF2B5EF4-FFF2-40B4-BE49-F238E27FC236}">
                <a16:creationId xmlns:a16="http://schemas.microsoft.com/office/drawing/2014/main" id="{642F595C-58C7-4F59-9B99-70139B2EE741}"/>
              </a:ext>
            </a:extLst>
          </p:cNvPr>
          <p:cNvPicPr>
            <a:picLocks noChangeAspect="1"/>
          </p:cNvPicPr>
          <p:nvPr/>
        </p:nvPicPr>
        <p:blipFill>
          <a:blip r:embed="rId2"/>
          <a:stretch>
            <a:fillRect/>
          </a:stretch>
        </p:blipFill>
        <p:spPr>
          <a:xfrm>
            <a:off x="1304842" y="2222390"/>
            <a:ext cx="2160657" cy="2222390"/>
          </a:xfrm>
          <a:prstGeom prst="rect">
            <a:avLst/>
          </a:prstGeom>
        </p:spPr>
      </p:pic>
      <p:pic>
        <p:nvPicPr>
          <p:cNvPr id="7" name="Picture 6" descr="A group of blue berries on a branch&#10;&#10;Description automatically generated with low confidence">
            <a:extLst>
              <a:ext uri="{FF2B5EF4-FFF2-40B4-BE49-F238E27FC236}">
                <a16:creationId xmlns:a16="http://schemas.microsoft.com/office/drawing/2014/main" id="{0C5C83E9-A829-4EE3-AA18-88AB1C3D1149}"/>
              </a:ext>
            </a:extLst>
          </p:cNvPr>
          <p:cNvPicPr>
            <a:picLocks noChangeAspect="1"/>
          </p:cNvPicPr>
          <p:nvPr/>
        </p:nvPicPr>
        <p:blipFill>
          <a:blip r:embed="rId3"/>
          <a:stretch>
            <a:fillRect/>
          </a:stretch>
        </p:blipFill>
        <p:spPr>
          <a:xfrm>
            <a:off x="3700493" y="2212286"/>
            <a:ext cx="2806811" cy="2433428"/>
          </a:xfrm>
          <a:prstGeom prst="rect">
            <a:avLst/>
          </a:prstGeom>
        </p:spPr>
      </p:pic>
      <p:pic>
        <p:nvPicPr>
          <p:cNvPr id="8" name="Picture 7" descr="A picture containing fruit, plant&#10;&#10;Description automatically generated">
            <a:extLst>
              <a:ext uri="{FF2B5EF4-FFF2-40B4-BE49-F238E27FC236}">
                <a16:creationId xmlns:a16="http://schemas.microsoft.com/office/drawing/2014/main" id="{0E9EB04F-DF1D-4CB6-BE00-4147F33F6EE3}"/>
              </a:ext>
            </a:extLst>
          </p:cNvPr>
          <p:cNvPicPr>
            <a:picLocks noChangeAspect="1"/>
          </p:cNvPicPr>
          <p:nvPr/>
        </p:nvPicPr>
        <p:blipFill>
          <a:blip r:embed="rId4"/>
          <a:stretch>
            <a:fillRect/>
          </a:stretch>
        </p:blipFill>
        <p:spPr>
          <a:xfrm>
            <a:off x="6742298" y="2121408"/>
            <a:ext cx="2676362" cy="2524306"/>
          </a:xfrm>
          <a:prstGeom prst="rect">
            <a:avLst/>
          </a:prstGeom>
        </p:spPr>
      </p:pic>
    </p:spTree>
    <p:extLst>
      <p:ext uri="{BB962C8B-B14F-4D97-AF65-F5344CB8AC3E}">
        <p14:creationId xmlns:p14="http://schemas.microsoft.com/office/powerpoint/2010/main" val="10709907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85DAE-F376-4D09-AADA-7CA8745289C8}"/>
              </a:ext>
            </a:extLst>
          </p:cNvPr>
          <p:cNvSpPr>
            <a:spLocks noGrp="1"/>
          </p:cNvSpPr>
          <p:nvPr>
            <p:ph type="title"/>
          </p:nvPr>
        </p:nvSpPr>
        <p:spPr/>
        <p:txBody>
          <a:bodyPr/>
          <a:lstStyle/>
          <a:p>
            <a:r>
              <a:rPr lang="hr-HR" dirty="0"/>
              <a:t>quercus</a:t>
            </a:r>
            <a:endParaRPr lang="en-US" dirty="0"/>
          </a:p>
        </p:txBody>
      </p:sp>
      <p:sp>
        <p:nvSpPr>
          <p:cNvPr id="3" name="Content Placeholder 2">
            <a:extLst>
              <a:ext uri="{FF2B5EF4-FFF2-40B4-BE49-F238E27FC236}">
                <a16:creationId xmlns:a16="http://schemas.microsoft.com/office/drawing/2014/main" id="{6FE8471C-6C12-4493-A330-DDB82CC702E4}"/>
              </a:ext>
            </a:extLst>
          </p:cNvPr>
          <p:cNvSpPr>
            <a:spLocks noGrp="1"/>
          </p:cNvSpPr>
          <p:nvPr>
            <p:ph idx="1"/>
          </p:nvPr>
        </p:nvSpPr>
        <p:spPr/>
        <p:txBody>
          <a:bodyPr/>
          <a:lstStyle/>
          <a:p>
            <a:r>
              <a:rPr lang="hr-HR" dirty="0"/>
              <a:t>Several species: </a:t>
            </a:r>
            <a:r>
              <a:rPr lang="hr-HR" i="1" dirty="0"/>
              <a:t>Quercus ilex </a:t>
            </a:r>
            <a:r>
              <a:rPr lang="hr-HR" dirty="0"/>
              <a:t>‘holm oak’; </a:t>
            </a:r>
            <a:r>
              <a:rPr lang="hr-HR" i="1" dirty="0"/>
              <a:t>Quercus pubescens </a:t>
            </a:r>
            <a:r>
              <a:rPr lang="hr-HR" dirty="0"/>
              <a:t>‘downy oak’; </a:t>
            </a:r>
            <a:r>
              <a:rPr lang="hr-HR" i="1" dirty="0"/>
              <a:t>Quercus palustris </a:t>
            </a:r>
            <a:r>
              <a:rPr lang="hr-HR" dirty="0"/>
              <a:t>‘pin oak’; </a:t>
            </a:r>
            <a:r>
              <a:rPr lang="hr-HR" i="1" dirty="0"/>
              <a:t>Quercus pyrenaica </a:t>
            </a:r>
            <a:r>
              <a:rPr lang="hr-HR" dirty="0"/>
              <a:t>‘Pyrenean oak’; </a:t>
            </a:r>
            <a:r>
              <a:rPr lang="hr-HR" i="1" dirty="0"/>
              <a:t>Quercus suber </a:t>
            </a:r>
            <a:r>
              <a:rPr lang="hr-HR" dirty="0"/>
              <a:t>‘Cork oak’; </a:t>
            </a:r>
            <a:r>
              <a:rPr lang="hr-HR" i="1" dirty="0">
                <a:solidFill>
                  <a:srgbClr val="FF0000"/>
                </a:solidFill>
              </a:rPr>
              <a:t>Quercus robur </a:t>
            </a:r>
            <a:r>
              <a:rPr lang="hr-HR" dirty="0"/>
              <a:t>‘pedunculate oak’</a:t>
            </a:r>
          </a:p>
          <a:p>
            <a:endParaRPr lang="en-US" dirty="0"/>
          </a:p>
        </p:txBody>
      </p:sp>
      <p:pic>
        <p:nvPicPr>
          <p:cNvPr id="4" name="Picture 3">
            <a:extLst>
              <a:ext uri="{FF2B5EF4-FFF2-40B4-BE49-F238E27FC236}">
                <a16:creationId xmlns:a16="http://schemas.microsoft.com/office/drawing/2014/main" id="{E8D7E4C3-81CB-460E-B509-DB2E30330D2F}"/>
              </a:ext>
            </a:extLst>
          </p:cNvPr>
          <p:cNvPicPr/>
          <p:nvPr/>
        </p:nvPicPr>
        <p:blipFill>
          <a:blip r:embed="rId3"/>
          <a:stretch>
            <a:fillRect/>
          </a:stretch>
        </p:blipFill>
        <p:spPr>
          <a:xfrm>
            <a:off x="1155382" y="3108960"/>
            <a:ext cx="3265543" cy="3264408"/>
          </a:xfrm>
          <a:prstGeom prst="rect">
            <a:avLst/>
          </a:prstGeom>
        </p:spPr>
      </p:pic>
      <p:pic>
        <p:nvPicPr>
          <p:cNvPr id="5" name="Picture 4">
            <a:extLst>
              <a:ext uri="{FF2B5EF4-FFF2-40B4-BE49-F238E27FC236}">
                <a16:creationId xmlns:a16="http://schemas.microsoft.com/office/drawing/2014/main" id="{CA24B224-CF25-43BC-B67A-E0AAD7374B1F}"/>
              </a:ext>
            </a:extLst>
          </p:cNvPr>
          <p:cNvPicPr/>
          <p:nvPr/>
        </p:nvPicPr>
        <p:blipFill>
          <a:blip r:embed="rId4"/>
          <a:stretch>
            <a:fillRect/>
          </a:stretch>
        </p:blipFill>
        <p:spPr>
          <a:xfrm>
            <a:off x="4352872" y="3042313"/>
            <a:ext cx="3421714" cy="3407531"/>
          </a:xfrm>
          <a:prstGeom prst="rect">
            <a:avLst/>
          </a:prstGeom>
        </p:spPr>
      </p:pic>
      <p:pic>
        <p:nvPicPr>
          <p:cNvPr id="9" name="Picture 8" descr="A picture containing plant, tree, leaf, green&#10;&#10;Description automatically generated">
            <a:extLst>
              <a:ext uri="{FF2B5EF4-FFF2-40B4-BE49-F238E27FC236}">
                <a16:creationId xmlns:a16="http://schemas.microsoft.com/office/drawing/2014/main" id="{3FAB594E-3A3A-43FD-B9D3-51E0AF2FC141}"/>
              </a:ext>
            </a:extLst>
          </p:cNvPr>
          <p:cNvPicPr>
            <a:picLocks noChangeAspect="1"/>
          </p:cNvPicPr>
          <p:nvPr/>
        </p:nvPicPr>
        <p:blipFill>
          <a:blip r:embed="rId5"/>
          <a:stretch>
            <a:fillRect/>
          </a:stretch>
        </p:blipFill>
        <p:spPr>
          <a:xfrm>
            <a:off x="7889056" y="3345043"/>
            <a:ext cx="3168554" cy="2792241"/>
          </a:xfrm>
          <a:prstGeom prst="rect">
            <a:avLst/>
          </a:prstGeom>
        </p:spPr>
      </p:pic>
    </p:spTree>
    <p:extLst>
      <p:ext uri="{BB962C8B-B14F-4D97-AF65-F5344CB8AC3E}">
        <p14:creationId xmlns:p14="http://schemas.microsoft.com/office/powerpoint/2010/main" val="42691205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AF022-12E2-4474-98C8-3378E9A4BF00}"/>
              </a:ext>
            </a:extLst>
          </p:cNvPr>
          <p:cNvSpPr>
            <a:spLocks noGrp="1"/>
          </p:cNvSpPr>
          <p:nvPr>
            <p:ph type="title"/>
          </p:nvPr>
        </p:nvSpPr>
        <p:spPr/>
        <p:txBody>
          <a:bodyPr/>
          <a:lstStyle/>
          <a:p>
            <a:r>
              <a:rPr lang="hr-HR" dirty="0"/>
              <a:t>Quercus/oak in slavic</a:t>
            </a:r>
            <a:endParaRPr lang="en-US" dirty="0"/>
          </a:p>
        </p:txBody>
      </p:sp>
      <p:sp>
        <p:nvSpPr>
          <p:cNvPr id="3" name="Content Placeholder 2">
            <a:extLst>
              <a:ext uri="{FF2B5EF4-FFF2-40B4-BE49-F238E27FC236}">
                <a16:creationId xmlns:a16="http://schemas.microsoft.com/office/drawing/2014/main" id="{2B70EAB0-1A66-48D9-87AF-1C2BBCD49358}"/>
              </a:ext>
            </a:extLst>
          </p:cNvPr>
          <p:cNvSpPr>
            <a:spLocks noGrp="1"/>
          </p:cNvSpPr>
          <p:nvPr>
            <p:ph idx="1"/>
          </p:nvPr>
        </p:nvSpPr>
        <p:spPr/>
        <p:txBody>
          <a:bodyPr>
            <a:normAutofit/>
          </a:bodyPr>
          <a:lstStyle/>
          <a:p>
            <a:r>
              <a:rPr lang="hr-HR" dirty="0">
                <a:effectLst/>
                <a:ea typeface="Calibri" panose="020F0502020204030204" pitchFamily="34" charset="0"/>
              </a:rPr>
              <a:t>PSl. </a:t>
            </a:r>
            <a:r>
              <a:rPr lang="en-GB" dirty="0">
                <a:effectLst/>
                <a:ea typeface="Calibri" panose="020F0502020204030204" pitchFamily="34" charset="0"/>
              </a:rPr>
              <a:t>*</a:t>
            </a:r>
            <a:r>
              <a:rPr lang="en-GB" dirty="0" err="1">
                <a:effectLst/>
                <a:ea typeface="Calibri" panose="020F0502020204030204" pitchFamily="34" charset="0"/>
              </a:rPr>
              <a:t>dǫbъ</a:t>
            </a:r>
            <a:r>
              <a:rPr lang="en-GB" dirty="0">
                <a:effectLst/>
                <a:ea typeface="Calibri" panose="020F0502020204030204" pitchFamily="34" charset="0"/>
              </a:rPr>
              <a:t> ‘oak, </a:t>
            </a:r>
            <a:r>
              <a:rPr lang="en-GB" i="1" dirty="0">
                <a:effectLst/>
                <a:ea typeface="Calibri" panose="020F0502020204030204" pitchFamily="34" charset="0"/>
              </a:rPr>
              <a:t>Quercus </a:t>
            </a:r>
            <a:r>
              <a:rPr lang="en-GB" i="1" dirty="0" err="1">
                <a:effectLst/>
                <a:ea typeface="Calibri" panose="020F0502020204030204" pitchFamily="34" charset="0"/>
              </a:rPr>
              <a:t>robur</a:t>
            </a:r>
            <a:r>
              <a:rPr lang="en-GB" dirty="0">
                <a:effectLst/>
                <a:ea typeface="Calibri" panose="020F0502020204030204" pitchFamily="34" charset="0"/>
              </a:rPr>
              <a:t>’ </a:t>
            </a:r>
            <a:r>
              <a:rPr lang="en-US" dirty="0">
                <a:effectLst/>
                <a:ea typeface="Calibri" panose="020F0502020204030204" pitchFamily="34" charset="0"/>
              </a:rPr>
              <a:t>〈</a:t>
            </a:r>
            <a:r>
              <a:rPr lang="en-US" dirty="0" err="1">
                <a:effectLst/>
                <a:ea typeface="Calibri" panose="020F0502020204030204" pitchFamily="34" charset="0"/>
              </a:rPr>
              <a:t>a.p.</a:t>
            </a:r>
            <a:r>
              <a:rPr lang="en-US" i="1" dirty="0" err="1">
                <a:effectLst/>
                <a:ea typeface="Calibri" panose="020F0502020204030204" pitchFamily="34" charset="0"/>
              </a:rPr>
              <a:t>c</a:t>
            </a:r>
            <a:r>
              <a:rPr lang="en-US" dirty="0">
                <a:effectLst/>
                <a:ea typeface="Calibri" panose="020F0502020204030204" pitchFamily="34" charset="0"/>
              </a:rPr>
              <a:t> 〉 (OCS</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dǫbъ</a:t>
            </a:r>
            <a:r>
              <a:rPr lang="en-US" dirty="0">
                <a:effectLst/>
                <a:ea typeface="Calibri" panose="020F0502020204030204" pitchFamily="34" charset="0"/>
              </a:rPr>
              <a:t>, </a:t>
            </a:r>
            <a:r>
              <a:rPr lang="en-US" dirty="0" err="1">
                <a:effectLst/>
                <a:ea typeface="Calibri" panose="020F0502020204030204" pitchFamily="34" charset="0"/>
              </a:rPr>
              <a:t>Sln</a:t>
            </a:r>
            <a:r>
              <a:rPr lang="en-US" dirty="0">
                <a:effectLst/>
                <a:ea typeface="Calibri" panose="020F0502020204030204" pitchFamily="34" charset="0"/>
              </a:rPr>
              <a:t>.</a:t>
            </a:r>
            <a:r>
              <a:rPr lang="en-US" i="1" dirty="0">
                <a:effectLst/>
                <a:ea typeface="Calibri" panose="020F0502020204030204" pitchFamily="34" charset="0"/>
                <a:cs typeface="00 ZRCola" panose="02020600050405020304" pitchFamily="18" charset="0"/>
              </a:rPr>
              <a:t> d</a:t>
            </a:r>
            <a:r>
              <a:rPr lang="hr-HR" i="1" dirty="0">
                <a:effectLst/>
                <a:ea typeface="Calibri" panose="020F0502020204030204" pitchFamily="34" charset="0"/>
                <a:cs typeface="00 ZRCola" panose="02020600050405020304" pitchFamily="18" charset="0"/>
              </a:rPr>
              <a:t>o</a:t>
            </a:r>
            <a:r>
              <a:rPr lang="en-US" i="1" dirty="0">
                <a:effectLst/>
                <a:ea typeface="Calibri" panose="020F0502020204030204" pitchFamily="34" charset="0"/>
                <a:cs typeface="00 ZRCola" panose="02020600050405020304" pitchFamily="18" charset="0"/>
              </a:rPr>
              <a:t>b</a:t>
            </a:r>
            <a:r>
              <a:rPr lang="en-US" dirty="0">
                <a:effectLst/>
                <a:ea typeface="Calibri" panose="020F0502020204030204" pitchFamily="34" charset="0"/>
              </a:rPr>
              <a:t>, Russ.</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дуб</a:t>
            </a:r>
            <a:r>
              <a:rPr lang="en-US" dirty="0">
                <a:effectLst/>
                <a:ea typeface="Calibri" panose="020F0502020204030204" pitchFamily="34" charset="0"/>
              </a:rPr>
              <a:t>, Po.</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dąb</a:t>
            </a:r>
            <a:r>
              <a:rPr lang="en-US" dirty="0">
                <a:effectLst/>
                <a:ea typeface="Calibri" panose="020F0502020204030204" pitchFamily="34" charset="0"/>
              </a:rPr>
              <a:t>). </a:t>
            </a:r>
            <a:endParaRPr lang="hr-HR" dirty="0">
              <a:effectLst/>
              <a:ea typeface="Calibri" panose="020F0502020204030204" pitchFamily="34" charset="0"/>
            </a:endParaRPr>
          </a:p>
          <a:p>
            <a:r>
              <a:rPr lang="en-US" dirty="0">
                <a:effectLst/>
                <a:ea typeface="Calibri" panose="020F0502020204030204" pitchFamily="34" charset="0"/>
              </a:rPr>
              <a:t>The comparison of </a:t>
            </a:r>
            <a:r>
              <a:rPr lang="en-US" dirty="0" err="1">
                <a:effectLst/>
                <a:ea typeface="Calibri" panose="020F0502020204030204" pitchFamily="34" charset="0"/>
              </a:rPr>
              <a:t>PSl</a:t>
            </a:r>
            <a:r>
              <a:rPr lang="en-US" dirty="0">
                <a:effectLst/>
                <a:ea typeface="Calibri" panose="020F0502020204030204" pitchFamily="34" charset="0"/>
              </a:rPr>
              <a:t>. </a:t>
            </a:r>
            <a:r>
              <a:rPr lang="en-US" i="0" dirty="0">
                <a:effectLst/>
                <a:ea typeface="Calibri" panose="020F0502020204030204" pitchFamily="34" charset="0"/>
                <a:cs typeface="00 ZRCola" panose="02020600050405020304" pitchFamily="18" charset="0"/>
              </a:rPr>
              <a:t>*</a:t>
            </a:r>
            <a:r>
              <a:rPr lang="en-US" i="0" dirty="0" err="1">
                <a:effectLst/>
                <a:ea typeface="Calibri" panose="020F0502020204030204" pitchFamily="34" charset="0"/>
                <a:cs typeface="00 ZRCola" panose="02020600050405020304" pitchFamily="18" charset="0"/>
              </a:rPr>
              <a:t>dǫbràva</a:t>
            </a:r>
            <a:r>
              <a:rPr lang="en-US" i="0" dirty="0">
                <a:effectLst/>
                <a:ea typeface="Calibri" panose="020F0502020204030204" pitchFamily="34" charset="0"/>
                <a:cs typeface="00 ZRCola" panose="02020600050405020304" pitchFamily="18" charset="0"/>
              </a:rPr>
              <a:t>, *</a:t>
            </a:r>
            <a:r>
              <a:rPr lang="en-US" i="0" dirty="0" err="1">
                <a:effectLst/>
                <a:ea typeface="Calibri" panose="020F0502020204030204" pitchFamily="34" charset="0"/>
                <a:cs typeface="00 ZRCola" panose="02020600050405020304" pitchFamily="18" charset="0"/>
              </a:rPr>
              <a:t>dǫbròva</a:t>
            </a:r>
            <a:r>
              <a:rPr lang="en-US" dirty="0">
                <a:effectLst/>
                <a:ea typeface="Calibri" panose="020F0502020204030204" pitchFamily="34" charset="0"/>
              </a:rPr>
              <a:t> ‘marshy woodland’ (</a:t>
            </a:r>
            <a:r>
              <a:rPr lang="en-US" dirty="0" err="1">
                <a:effectLst/>
                <a:ea typeface="Calibri" panose="020F0502020204030204" pitchFamily="34" charset="0"/>
              </a:rPr>
              <a:t>Sln</a:t>
            </a:r>
            <a:r>
              <a:rPr lang="en-US" dirty="0">
                <a:effectLst/>
                <a:ea typeface="Calibri" panose="020F0502020204030204" pitchFamily="34" charset="0"/>
              </a:rPr>
              <a:t>.</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dobrȃva</a:t>
            </a:r>
            <a:r>
              <a:rPr lang="en-US" dirty="0">
                <a:effectLst/>
                <a:ea typeface="Calibri" panose="020F0502020204030204" pitchFamily="34" charset="0"/>
              </a:rPr>
              <a:t>, Russ.</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дубрóва</a:t>
            </a:r>
            <a:r>
              <a:rPr lang="en-US" dirty="0">
                <a:effectLst/>
                <a:ea typeface="Calibri" panose="020F0502020204030204" pitchFamily="34" charset="0"/>
              </a:rPr>
              <a:t>, Po.</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dąbrowa</a:t>
            </a:r>
            <a:r>
              <a:rPr lang="en-US" dirty="0">
                <a:effectLst/>
                <a:ea typeface="Calibri" panose="020F0502020204030204" pitchFamily="34" charset="0"/>
              </a:rPr>
              <a:t>) with Lith.</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dumbravà</a:t>
            </a:r>
            <a:r>
              <a:rPr lang="en-US" i="1" dirty="0">
                <a:effectLst/>
                <a:ea typeface="Calibri" panose="020F0502020204030204" pitchFamily="34" charset="0"/>
                <a:cs typeface="00 ZRCola" panose="02020600050405020304" pitchFamily="18" charset="0"/>
              </a:rPr>
              <a:t> </a:t>
            </a:r>
            <a:r>
              <a:rPr lang="en-US" dirty="0">
                <a:effectLst/>
                <a:ea typeface="Calibri" panose="020F0502020204030204" pitchFamily="34" charset="0"/>
              </a:rPr>
              <a:t>‘marshland’, </a:t>
            </a:r>
            <a:r>
              <a:rPr lang="en-US" dirty="0" err="1">
                <a:effectLst/>
                <a:ea typeface="Calibri" panose="020F0502020204030204" pitchFamily="34" charset="0"/>
              </a:rPr>
              <a:t>Latv</a:t>
            </a:r>
            <a:r>
              <a:rPr lang="en-US" dirty="0">
                <a:effectLst/>
                <a:ea typeface="Calibri" panose="020F0502020204030204" pitchFamily="34" charset="0"/>
              </a:rPr>
              <a:t>.</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dubra</a:t>
            </a:r>
            <a:r>
              <a:rPr lang="en-US" i="1" dirty="0">
                <a:effectLst/>
                <a:ea typeface="Calibri" panose="020F0502020204030204" pitchFamily="34" charset="0"/>
                <a:cs typeface="00 ZRCola" panose="02020600050405020304" pitchFamily="18" charset="0"/>
              </a:rPr>
              <a:t> </a:t>
            </a:r>
            <a:r>
              <a:rPr lang="en-US" dirty="0">
                <a:effectLst/>
                <a:ea typeface="Calibri" panose="020F0502020204030204" pitchFamily="34" charset="0"/>
              </a:rPr>
              <a:t>‘marshland’ shows that the root is probably PIE *</a:t>
            </a:r>
            <a:r>
              <a:rPr lang="en-US" dirty="0" err="1">
                <a:effectLst/>
                <a:ea typeface="Calibri" panose="020F0502020204030204" pitchFamily="34" charset="0"/>
              </a:rPr>
              <a:t>d</a:t>
            </a:r>
            <a:r>
              <a:rPr lang="en-US" baseline="30000" dirty="0" err="1">
                <a:effectLst/>
                <a:ea typeface="Calibri" panose="020F0502020204030204" pitchFamily="34" charset="0"/>
              </a:rPr>
              <a:t>h</a:t>
            </a:r>
            <a:r>
              <a:rPr lang="en-US" dirty="0" err="1">
                <a:effectLst/>
                <a:ea typeface="Calibri" panose="020F0502020204030204" pitchFamily="34" charset="0"/>
              </a:rPr>
              <a:t>ewb</a:t>
            </a:r>
            <a:r>
              <a:rPr lang="en-US" baseline="30000" dirty="0" err="1">
                <a:effectLst/>
                <a:ea typeface="Calibri" panose="020F0502020204030204" pitchFamily="34" charset="0"/>
              </a:rPr>
              <a:t>h</a:t>
            </a:r>
            <a:r>
              <a:rPr lang="en-US" dirty="0">
                <a:effectLst/>
                <a:ea typeface="Calibri" panose="020F0502020204030204" pitchFamily="34" charset="0"/>
              </a:rPr>
              <a:t>- ‘deep’ (OCS </a:t>
            </a:r>
            <a:r>
              <a:rPr lang="en-US" i="1" dirty="0" err="1">
                <a:effectLst/>
                <a:ea typeface="Calibri" panose="020F0502020204030204" pitchFamily="34" charset="0"/>
              </a:rPr>
              <a:t>dъno</a:t>
            </a:r>
            <a:r>
              <a:rPr lang="en-US" dirty="0">
                <a:effectLst/>
                <a:ea typeface="Calibri" panose="020F0502020204030204" pitchFamily="34" charset="0"/>
              </a:rPr>
              <a:t> ‘bottom’, Go. </a:t>
            </a:r>
            <a:r>
              <a:rPr lang="en-US" i="1" dirty="0" err="1">
                <a:effectLst/>
                <a:ea typeface="Calibri" panose="020F0502020204030204" pitchFamily="34" charset="0"/>
              </a:rPr>
              <a:t>diups</a:t>
            </a:r>
            <a:r>
              <a:rPr lang="en-US" i="1" dirty="0">
                <a:effectLst/>
                <a:ea typeface="Calibri" panose="020F0502020204030204" pitchFamily="34" charset="0"/>
              </a:rPr>
              <a:t> </a:t>
            </a:r>
            <a:r>
              <a:rPr lang="en-US" dirty="0">
                <a:effectLst/>
                <a:ea typeface="Calibri" panose="020F0502020204030204" pitchFamily="34" charset="0"/>
              </a:rPr>
              <a:t>‘deep’, Lith. </a:t>
            </a:r>
            <a:r>
              <a:rPr lang="en-US" i="1" dirty="0" err="1">
                <a:effectLst/>
                <a:ea typeface="Calibri" panose="020F0502020204030204" pitchFamily="34" charset="0"/>
              </a:rPr>
              <a:t>dubùs</a:t>
            </a:r>
            <a:r>
              <a:rPr lang="en-US" dirty="0">
                <a:effectLst/>
                <a:ea typeface="Calibri" panose="020F0502020204030204" pitchFamily="34" charset="0"/>
              </a:rPr>
              <a:t>); </a:t>
            </a:r>
            <a:r>
              <a:rPr lang="en-US" dirty="0" err="1">
                <a:effectLst/>
                <a:ea typeface="Calibri" panose="020F0502020204030204" pitchFamily="34" charset="0"/>
              </a:rPr>
              <a:t>PSl</a:t>
            </a:r>
            <a:r>
              <a:rPr lang="en-US" dirty="0">
                <a:effectLst/>
                <a:ea typeface="Calibri" panose="020F0502020204030204" pitchFamily="34" charset="0"/>
              </a:rPr>
              <a:t>. *</a:t>
            </a:r>
            <a:r>
              <a:rPr lang="en-GB" dirty="0" err="1">
                <a:effectLst/>
                <a:ea typeface="Calibri" panose="020F0502020204030204" pitchFamily="34" charset="0"/>
              </a:rPr>
              <a:t>dǫbъ</a:t>
            </a:r>
            <a:r>
              <a:rPr lang="en-GB" dirty="0">
                <a:effectLst/>
                <a:ea typeface="Calibri" panose="020F0502020204030204" pitchFamily="34" charset="0"/>
              </a:rPr>
              <a:t> is derivable from *</a:t>
            </a:r>
            <a:r>
              <a:rPr lang="en-GB" dirty="0" err="1">
                <a:effectLst/>
                <a:ea typeface="Calibri" panose="020F0502020204030204" pitchFamily="34" charset="0"/>
              </a:rPr>
              <a:t>d</a:t>
            </a:r>
            <a:r>
              <a:rPr lang="en-GB" baseline="30000" dirty="0" err="1">
                <a:effectLst/>
                <a:ea typeface="Calibri" panose="020F0502020204030204" pitchFamily="34" charset="0"/>
              </a:rPr>
              <a:t>h</a:t>
            </a:r>
            <a:r>
              <a:rPr lang="en-GB" dirty="0" err="1">
                <a:effectLst/>
                <a:ea typeface="Calibri" panose="020F0502020204030204" pitchFamily="34" charset="0"/>
              </a:rPr>
              <a:t>ub</a:t>
            </a:r>
            <a:r>
              <a:rPr lang="en-GB" baseline="30000" dirty="0" err="1">
                <a:effectLst/>
                <a:ea typeface="Calibri" panose="020F0502020204030204" pitchFamily="34" charset="0"/>
              </a:rPr>
              <a:t>h</a:t>
            </a:r>
            <a:r>
              <a:rPr lang="en-GB" dirty="0">
                <a:effectLst/>
                <a:ea typeface="Calibri" panose="020F0502020204030204" pitchFamily="34" charset="0"/>
              </a:rPr>
              <a:t>-no- by metathesis (*</a:t>
            </a:r>
            <a:r>
              <a:rPr lang="en-GB" dirty="0" err="1">
                <a:effectLst/>
                <a:ea typeface="Calibri" panose="020F0502020204030204" pitchFamily="34" charset="0"/>
              </a:rPr>
              <a:t>d</a:t>
            </a:r>
            <a:r>
              <a:rPr lang="en-GB" baseline="30000" dirty="0" err="1">
                <a:effectLst/>
                <a:ea typeface="Calibri" panose="020F0502020204030204" pitchFamily="34" charset="0"/>
              </a:rPr>
              <a:t>h</a:t>
            </a:r>
            <a:r>
              <a:rPr lang="en-GB" dirty="0" err="1">
                <a:effectLst/>
                <a:ea typeface="Calibri" panose="020F0502020204030204" pitchFamily="34" charset="0"/>
              </a:rPr>
              <a:t>umb</a:t>
            </a:r>
            <a:r>
              <a:rPr lang="en-GB" baseline="30000" dirty="0" err="1">
                <a:effectLst/>
                <a:ea typeface="Calibri" panose="020F0502020204030204" pitchFamily="34" charset="0"/>
              </a:rPr>
              <a:t>h</a:t>
            </a:r>
            <a:r>
              <a:rPr lang="en-GB" dirty="0" err="1">
                <a:effectLst/>
                <a:ea typeface="Calibri" panose="020F0502020204030204" pitchFamily="34" charset="0"/>
              </a:rPr>
              <a:t>o</a:t>
            </a:r>
            <a:r>
              <a:rPr lang="en-GB" dirty="0">
                <a:effectLst/>
                <a:ea typeface="Calibri" panose="020F0502020204030204" pitchFamily="34" charset="0"/>
              </a:rPr>
              <a:t>- &lt; *</a:t>
            </a:r>
            <a:r>
              <a:rPr lang="en-GB" dirty="0" err="1">
                <a:effectLst/>
                <a:ea typeface="Calibri" panose="020F0502020204030204" pitchFamily="34" charset="0"/>
              </a:rPr>
              <a:t>d</a:t>
            </a:r>
            <a:r>
              <a:rPr lang="en-GB" baseline="30000" dirty="0" err="1">
                <a:effectLst/>
                <a:ea typeface="Calibri" panose="020F0502020204030204" pitchFamily="34" charset="0"/>
              </a:rPr>
              <a:t>h</a:t>
            </a:r>
            <a:r>
              <a:rPr lang="en-GB" dirty="0" err="1">
                <a:effectLst/>
                <a:ea typeface="Calibri" panose="020F0502020204030204" pitchFamily="34" charset="0"/>
              </a:rPr>
              <a:t>unb</a:t>
            </a:r>
            <a:r>
              <a:rPr lang="en-GB" baseline="30000" dirty="0" err="1">
                <a:effectLst/>
                <a:ea typeface="Calibri" panose="020F0502020204030204" pitchFamily="34" charset="0"/>
              </a:rPr>
              <a:t>h</a:t>
            </a:r>
            <a:r>
              <a:rPr lang="en-GB" dirty="0" err="1">
                <a:effectLst/>
                <a:ea typeface="Calibri" panose="020F0502020204030204" pitchFamily="34" charset="0"/>
              </a:rPr>
              <a:t>o</a:t>
            </a:r>
            <a:r>
              <a:rPr lang="en-GB" dirty="0">
                <a:effectLst/>
                <a:ea typeface="Calibri" panose="020F0502020204030204" pitchFamily="34" charset="0"/>
              </a:rPr>
              <a:t>-). </a:t>
            </a:r>
            <a:endParaRPr lang="hr-HR" dirty="0">
              <a:effectLst/>
              <a:ea typeface="Calibri" panose="020F0502020204030204" pitchFamily="34" charset="0"/>
            </a:endParaRPr>
          </a:p>
          <a:p>
            <a:r>
              <a:rPr lang="hr-HR" dirty="0"/>
              <a:t>Another, formally more difficult possibility is to start from </a:t>
            </a:r>
            <a:r>
              <a:rPr lang="en-GB" dirty="0">
                <a:effectLst/>
                <a:ea typeface="Calibri" panose="020F0502020204030204" pitchFamily="34" charset="0"/>
              </a:rPr>
              <a:t>*</a:t>
            </a:r>
            <a:r>
              <a:rPr lang="en-GB" dirty="0" err="1">
                <a:effectLst/>
                <a:ea typeface="Calibri" panose="020F0502020204030204" pitchFamily="34" charset="0"/>
              </a:rPr>
              <a:t>dǫb</a:t>
            </a:r>
            <a:r>
              <a:rPr lang="hr-HR" dirty="0">
                <a:effectLst/>
                <a:ea typeface="Calibri" panose="020F0502020204030204" pitchFamily="34" charset="0"/>
              </a:rPr>
              <a:t>r</a:t>
            </a:r>
            <a:r>
              <a:rPr lang="en-GB" dirty="0">
                <a:effectLst/>
                <a:ea typeface="Calibri" panose="020F0502020204030204" pitchFamily="34" charset="0"/>
              </a:rPr>
              <a:t>ъ </a:t>
            </a:r>
            <a:r>
              <a:rPr lang="hr-HR" dirty="0">
                <a:effectLst/>
                <a:ea typeface="Calibri" panose="020F0502020204030204" pitchFamily="34" charset="0"/>
              </a:rPr>
              <a:t>‘wood’ (MBulg. </a:t>
            </a:r>
            <a:r>
              <a:rPr lang="en-GB" i="1" dirty="0" err="1">
                <a:effectLst/>
                <a:ea typeface="Calibri" panose="020F0502020204030204" pitchFamily="34" charset="0"/>
              </a:rPr>
              <a:t>dǫbr</a:t>
            </a:r>
            <a:r>
              <a:rPr lang="ru-RU" i="1" dirty="0">
                <a:effectLst/>
                <a:ea typeface="Calibri" panose="020F0502020204030204" pitchFamily="34" charset="0"/>
              </a:rPr>
              <a:t>ъ</a:t>
            </a:r>
            <a:r>
              <a:rPr lang="hr-HR" i="1" dirty="0">
                <a:effectLst/>
                <a:ea typeface="Calibri" panose="020F0502020204030204" pitchFamily="34" charset="0"/>
              </a:rPr>
              <a:t> </a:t>
            </a:r>
            <a:r>
              <a:rPr lang="hr-HR" dirty="0">
                <a:effectLst/>
                <a:ea typeface="Calibri" panose="020F0502020204030204" pitchFamily="34" charset="0"/>
              </a:rPr>
              <a:t>‘wood’, cf. Po. dial. </a:t>
            </a:r>
            <a:r>
              <a:rPr lang="hr-HR" i="1" dirty="0">
                <a:effectLst/>
                <a:ea typeface="Calibri" panose="020F0502020204030204" pitchFamily="34" charset="0"/>
              </a:rPr>
              <a:t>dąbrowy </a:t>
            </a:r>
            <a:r>
              <a:rPr lang="hr-HR" dirty="0">
                <a:effectLst/>
                <a:ea typeface="Calibri" panose="020F0502020204030204" pitchFamily="34" charset="0"/>
              </a:rPr>
              <a:t>‘of oak wood’) &lt; *dmh</a:t>
            </a:r>
            <a:r>
              <a:rPr lang="hr-HR" baseline="-25000" dirty="0">
                <a:ea typeface="Calibri" panose="020F0502020204030204" pitchFamily="34" charset="0"/>
              </a:rPr>
              <a:t>2</a:t>
            </a:r>
            <a:r>
              <a:rPr lang="hr-HR" dirty="0">
                <a:effectLst/>
                <a:ea typeface="Calibri" panose="020F0502020204030204" pitchFamily="34" charset="0"/>
              </a:rPr>
              <a:t>-ro- or *domh</a:t>
            </a:r>
            <a:r>
              <a:rPr lang="hr-HR" baseline="-25000" dirty="0">
                <a:effectLst/>
                <a:ea typeface="Calibri" panose="020F0502020204030204" pitchFamily="34" charset="0"/>
              </a:rPr>
              <a:t>2</a:t>
            </a:r>
            <a:r>
              <a:rPr lang="hr-HR" dirty="0">
                <a:effectLst/>
                <a:ea typeface="Calibri" panose="020F0502020204030204" pitchFamily="34" charset="0"/>
              </a:rPr>
              <a:t>- ro- (LIV *demh</a:t>
            </a:r>
            <a:r>
              <a:rPr lang="hr-HR" baseline="-25000" dirty="0">
                <a:effectLst/>
                <a:ea typeface="Calibri" panose="020F0502020204030204" pitchFamily="34" charset="0"/>
              </a:rPr>
              <a:t>2</a:t>
            </a:r>
            <a:r>
              <a:rPr lang="hr-HR" dirty="0">
                <a:effectLst/>
                <a:ea typeface="Calibri" panose="020F0502020204030204" pitchFamily="34" charset="0"/>
              </a:rPr>
              <a:t>- ‘build’, Gr. </a:t>
            </a:r>
            <a:r>
              <a:rPr lang="en-GB" i="1" dirty="0" err="1">
                <a:effectLst/>
                <a:ea typeface="Calibri" panose="020F0502020204030204" pitchFamily="34" charset="0"/>
              </a:rPr>
              <a:t>δέμω</a:t>
            </a:r>
            <a:r>
              <a:rPr lang="hr-HR" i="1" dirty="0">
                <a:effectLst/>
                <a:ea typeface="Calibri" panose="020F0502020204030204" pitchFamily="34" charset="0"/>
              </a:rPr>
              <a:t>, </a:t>
            </a:r>
            <a:r>
              <a:rPr lang="hr-HR" dirty="0">
                <a:effectLst/>
                <a:ea typeface="Calibri" panose="020F0502020204030204" pitchFamily="34" charset="0"/>
              </a:rPr>
              <a:t>cf. OE </a:t>
            </a:r>
            <a:r>
              <a:rPr lang="hr-HR" i="1" dirty="0">
                <a:effectLst/>
                <a:ea typeface="Calibri" panose="020F0502020204030204" pitchFamily="34" charset="0"/>
              </a:rPr>
              <a:t>timber</a:t>
            </a:r>
            <a:r>
              <a:rPr lang="hr-HR" dirty="0">
                <a:effectLst/>
                <a:ea typeface="Calibri" panose="020F0502020204030204" pitchFamily="34" charset="0"/>
              </a:rPr>
              <a:t> from the same root). The loss of </a:t>
            </a:r>
            <a:r>
              <a:rPr lang="hr-HR" i="1" dirty="0">
                <a:ea typeface="Calibri" panose="020F0502020204030204" pitchFamily="34" charset="0"/>
              </a:rPr>
              <a:t>*-r- </a:t>
            </a:r>
            <a:r>
              <a:rPr lang="hr-HR" dirty="0">
                <a:ea typeface="Calibri" panose="020F0502020204030204" pitchFamily="34" charset="0"/>
              </a:rPr>
              <a:t>in </a:t>
            </a:r>
            <a:r>
              <a:rPr lang="en-GB" dirty="0">
                <a:effectLst/>
                <a:ea typeface="Calibri" panose="020F0502020204030204" pitchFamily="34" charset="0"/>
              </a:rPr>
              <a:t>*</a:t>
            </a:r>
            <a:r>
              <a:rPr lang="en-GB" dirty="0" err="1">
                <a:effectLst/>
                <a:ea typeface="Calibri" panose="020F0502020204030204" pitchFamily="34" charset="0"/>
              </a:rPr>
              <a:t>dǫbъ</a:t>
            </a:r>
            <a:r>
              <a:rPr lang="en-GB" dirty="0">
                <a:effectLst/>
                <a:ea typeface="Calibri" panose="020F0502020204030204" pitchFamily="34" charset="0"/>
              </a:rPr>
              <a:t> ‘oak</a:t>
            </a:r>
            <a:r>
              <a:rPr lang="hr-HR" dirty="0">
                <a:effectLst/>
                <a:ea typeface="Calibri" panose="020F0502020204030204" pitchFamily="34" charset="0"/>
              </a:rPr>
              <a:t>’ may be attributed to the analogical influence of </a:t>
            </a:r>
            <a:r>
              <a:rPr lang="en-GB" dirty="0">
                <a:effectLst/>
                <a:ea typeface="Calibri" panose="020F0502020204030204" pitchFamily="34" charset="0"/>
              </a:rPr>
              <a:t>*</a:t>
            </a:r>
            <a:r>
              <a:rPr lang="hr-HR" dirty="0">
                <a:effectLst/>
                <a:ea typeface="Calibri" panose="020F0502020204030204" pitchFamily="34" charset="0"/>
              </a:rPr>
              <a:t>gra</a:t>
            </a:r>
            <a:r>
              <a:rPr lang="en-GB" dirty="0" err="1">
                <a:effectLst/>
                <a:ea typeface="Calibri" panose="020F0502020204030204" pitchFamily="34" charset="0"/>
              </a:rPr>
              <a:t>bъ</a:t>
            </a:r>
            <a:r>
              <a:rPr lang="hr-HR" dirty="0">
                <a:effectLst/>
                <a:ea typeface="Calibri" panose="020F0502020204030204" pitchFamily="34" charset="0"/>
              </a:rPr>
              <a:t> &lt; </a:t>
            </a:r>
            <a:r>
              <a:rPr lang="en-GB" dirty="0">
                <a:effectLst/>
                <a:ea typeface="Calibri" panose="020F0502020204030204" pitchFamily="34" charset="0"/>
              </a:rPr>
              <a:t>*</a:t>
            </a:r>
            <a:r>
              <a:rPr lang="hr-HR" dirty="0">
                <a:effectLst/>
                <a:ea typeface="Calibri" panose="020F0502020204030204" pitchFamily="34" charset="0"/>
              </a:rPr>
              <a:t>gra</a:t>
            </a:r>
            <a:r>
              <a:rPr lang="en-GB" dirty="0">
                <a:effectLst/>
                <a:ea typeface="Calibri" panose="020F0502020204030204" pitchFamily="34" charset="0"/>
              </a:rPr>
              <a:t>b</a:t>
            </a:r>
            <a:r>
              <a:rPr lang="hr-HR" dirty="0">
                <a:effectLst/>
                <a:ea typeface="Calibri" panose="020F0502020204030204" pitchFamily="34" charset="0"/>
              </a:rPr>
              <a:t>r</a:t>
            </a:r>
            <a:r>
              <a:rPr lang="en-GB" dirty="0">
                <a:effectLst/>
                <a:ea typeface="Calibri" panose="020F0502020204030204" pitchFamily="34" charset="0"/>
              </a:rPr>
              <a:t>ъ</a:t>
            </a:r>
            <a:r>
              <a:rPr lang="hr-HR" dirty="0">
                <a:effectLst/>
                <a:ea typeface="Calibri" panose="020F0502020204030204" pitchFamily="34" charset="0"/>
              </a:rPr>
              <a:t> </a:t>
            </a:r>
            <a:r>
              <a:rPr lang="en-GB" dirty="0">
                <a:effectLst/>
                <a:ea typeface="Calibri" panose="020F0502020204030204" pitchFamily="34" charset="0"/>
              </a:rPr>
              <a:t> ‘</a:t>
            </a:r>
            <a:r>
              <a:rPr lang="hr-HR" dirty="0">
                <a:effectLst/>
                <a:ea typeface="Calibri" panose="020F0502020204030204" pitchFamily="34" charset="0"/>
              </a:rPr>
              <a:t>hornbeam’(Vasmer I: 376f.).</a:t>
            </a:r>
            <a:endParaRPr lang="en-US" i="1" dirty="0"/>
          </a:p>
        </p:txBody>
      </p:sp>
    </p:spTree>
    <p:extLst>
      <p:ext uri="{BB962C8B-B14F-4D97-AF65-F5344CB8AC3E}">
        <p14:creationId xmlns:p14="http://schemas.microsoft.com/office/powerpoint/2010/main" val="41281555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34D30-80E5-4938-811A-073F73A92B69}"/>
              </a:ext>
            </a:extLst>
          </p:cNvPr>
          <p:cNvSpPr>
            <a:spLocks noGrp="1"/>
          </p:cNvSpPr>
          <p:nvPr>
            <p:ph type="title"/>
          </p:nvPr>
        </p:nvSpPr>
        <p:spPr/>
        <p:txBody>
          <a:bodyPr/>
          <a:lstStyle/>
          <a:p>
            <a:r>
              <a:rPr lang="hr-HR" dirty="0"/>
              <a:t>Salix</a:t>
            </a:r>
            <a:endParaRPr lang="en-US" dirty="0"/>
          </a:p>
        </p:txBody>
      </p:sp>
      <p:sp>
        <p:nvSpPr>
          <p:cNvPr id="3" name="Content Placeholder 2">
            <a:extLst>
              <a:ext uri="{FF2B5EF4-FFF2-40B4-BE49-F238E27FC236}">
                <a16:creationId xmlns:a16="http://schemas.microsoft.com/office/drawing/2014/main" id="{2CCD2F0E-1A07-40F1-875F-DC252FC8C3D5}"/>
              </a:ext>
            </a:extLst>
          </p:cNvPr>
          <p:cNvSpPr>
            <a:spLocks noGrp="1"/>
          </p:cNvSpPr>
          <p:nvPr>
            <p:ph idx="1"/>
          </p:nvPr>
        </p:nvSpPr>
        <p:spPr/>
        <p:txBody>
          <a:bodyPr/>
          <a:lstStyle/>
          <a:p>
            <a:r>
              <a:rPr lang="hr-HR" i="1" dirty="0"/>
              <a:t>Salix caprea </a:t>
            </a:r>
            <a:r>
              <a:rPr lang="hr-HR" dirty="0"/>
              <a:t>‘goat willow’</a:t>
            </a:r>
          </a:p>
          <a:p>
            <a:endParaRPr lang="en-US" i="1" dirty="0"/>
          </a:p>
        </p:txBody>
      </p:sp>
      <p:pic>
        <p:nvPicPr>
          <p:cNvPr id="4" name="Picture 3">
            <a:extLst>
              <a:ext uri="{FF2B5EF4-FFF2-40B4-BE49-F238E27FC236}">
                <a16:creationId xmlns:a16="http://schemas.microsoft.com/office/drawing/2014/main" id="{5405D339-0AC6-4334-B76B-3883AAA243B6}"/>
              </a:ext>
            </a:extLst>
          </p:cNvPr>
          <p:cNvPicPr/>
          <p:nvPr/>
        </p:nvPicPr>
        <p:blipFill>
          <a:blip r:embed="rId2"/>
          <a:stretch>
            <a:fillRect/>
          </a:stretch>
        </p:blipFill>
        <p:spPr>
          <a:xfrm>
            <a:off x="1063752" y="2528515"/>
            <a:ext cx="3222001" cy="3671117"/>
          </a:xfrm>
          <a:prstGeom prst="rect">
            <a:avLst/>
          </a:prstGeom>
        </p:spPr>
      </p:pic>
      <p:pic>
        <p:nvPicPr>
          <p:cNvPr id="5" name="Picture 4">
            <a:extLst>
              <a:ext uri="{FF2B5EF4-FFF2-40B4-BE49-F238E27FC236}">
                <a16:creationId xmlns:a16="http://schemas.microsoft.com/office/drawing/2014/main" id="{098D45DF-1D45-4A30-BF2A-C26BC30EB776}"/>
              </a:ext>
            </a:extLst>
          </p:cNvPr>
          <p:cNvPicPr/>
          <p:nvPr/>
        </p:nvPicPr>
        <p:blipFill>
          <a:blip r:embed="rId3"/>
          <a:stretch>
            <a:fillRect/>
          </a:stretch>
        </p:blipFill>
        <p:spPr>
          <a:xfrm>
            <a:off x="4285753" y="2456953"/>
            <a:ext cx="4162425" cy="3835932"/>
          </a:xfrm>
          <a:prstGeom prst="rect">
            <a:avLst/>
          </a:prstGeom>
        </p:spPr>
      </p:pic>
      <p:pic>
        <p:nvPicPr>
          <p:cNvPr id="7" name="Picture 6" descr="A picture containing text, tree, outdoor, plant&#10;&#10;Description automatically generated">
            <a:extLst>
              <a:ext uri="{FF2B5EF4-FFF2-40B4-BE49-F238E27FC236}">
                <a16:creationId xmlns:a16="http://schemas.microsoft.com/office/drawing/2014/main" id="{AB70FA67-4D6F-4151-A348-ABE836336248}"/>
              </a:ext>
            </a:extLst>
          </p:cNvPr>
          <p:cNvPicPr>
            <a:picLocks noChangeAspect="1"/>
          </p:cNvPicPr>
          <p:nvPr/>
        </p:nvPicPr>
        <p:blipFill>
          <a:blip r:embed="rId4"/>
          <a:stretch>
            <a:fillRect/>
          </a:stretch>
        </p:blipFill>
        <p:spPr>
          <a:xfrm>
            <a:off x="8498594" y="2640057"/>
            <a:ext cx="2646459" cy="3448031"/>
          </a:xfrm>
          <a:prstGeom prst="rect">
            <a:avLst/>
          </a:prstGeom>
        </p:spPr>
      </p:pic>
    </p:spTree>
    <p:extLst>
      <p:ext uri="{BB962C8B-B14F-4D97-AF65-F5344CB8AC3E}">
        <p14:creationId xmlns:p14="http://schemas.microsoft.com/office/powerpoint/2010/main" val="23477992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60E34-9003-4DAE-9A69-BA03913A3736}"/>
              </a:ext>
            </a:extLst>
          </p:cNvPr>
          <p:cNvSpPr>
            <a:spLocks noGrp="1"/>
          </p:cNvSpPr>
          <p:nvPr>
            <p:ph type="title"/>
          </p:nvPr>
        </p:nvSpPr>
        <p:spPr/>
        <p:txBody>
          <a:bodyPr/>
          <a:lstStyle/>
          <a:p>
            <a:r>
              <a:rPr lang="hr-HR" dirty="0"/>
              <a:t>Salix caprea/goat willow in Slavic</a:t>
            </a:r>
            <a:endParaRPr lang="en-US" dirty="0"/>
          </a:p>
        </p:txBody>
      </p:sp>
      <p:sp>
        <p:nvSpPr>
          <p:cNvPr id="3" name="Content Placeholder 2">
            <a:extLst>
              <a:ext uri="{FF2B5EF4-FFF2-40B4-BE49-F238E27FC236}">
                <a16:creationId xmlns:a16="http://schemas.microsoft.com/office/drawing/2014/main" id="{9E986805-5C7E-48AF-9164-75FEF60AD470}"/>
              </a:ext>
            </a:extLst>
          </p:cNvPr>
          <p:cNvSpPr>
            <a:spLocks noGrp="1"/>
          </p:cNvSpPr>
          <p:nvPr>
            <p:ph idx="1"/>
          </p:nvPr>
        </p:nvSpPr>
        <p:spPr/>
        <p:txBody>
          <a:bodyPr>
            <a:normAutofit/>
          </a:bodyPr>
          <a:lstStyle/>
          <a:p>
            <a:r>
              <a:rPr lang="hr-HR" sz="1800" dirty="0">
                <a:ea typeface="Calibri" panose="020F0502020204030204" pitchFamily="34" charset="0"/>
                <a:cs typeface="00 ZRCola" panose="02020600050405020304" pitchFamily="18" charset="0"/>
              </a:rPr>
              <a:t>PSl. </a:t>
            </a:r>
            <a:r>
              <a:rPr lang="en-US" sz="1800" i="1" dirty="0">
                <a:effectLst/>
                <a:ea typeface="Calibri" panose="020F0502020204030204" pitchFamily="34" charset="0"/>
                <a:cs typeface="00 ZRCola" panose="02020600050405020304" pitchFamily="18" charset="0"/>
              </a:rPr>
              <a:t>*</a:t>
            </a:r>
            <a:r>
              <a:rPr lang="en-US" sz="1800" i="1" dirty="0" err="1">
                <a:effectLst/>
                <a:ea typeface="Calibri" panose="020F0502020204030204" pitchFamily="34" charset="0"/>
                <a:cs typeface="00 ZRCola" panose="02020600050405020304" pitchFamily="18" charset="0"/>
              </a:rPr>
              <a:t>íva</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a.p.</a:t>
            </a:r>
            <a:r>
              <a:rPr lang="en-US" sz="1800" i="1" dirty="0" err="1">
                <a:effectLst/>
                <a:ea typeface="Calibri" panose="020F0502020204030204" pitchFamily="34" charset="0"/>
                <a:cs typeface="Times New Roman" panose="02020603050405020304" pitchFamily="18" charset="0"/>
              </a:rPr>
              <a:t>a</a:t>
            </a:r>
            <a:r>
              <a:rPr lang="en-US" sz="1800" dirty="0">
                <a:effectLst/>
                <a:ea typeface="Calibri" panose="020F0502020204030204" pitchFamily="34" charset="0"/>
                <a:cs typeface="Times New Roman" panose="02020603050405020304" pitchFamily="18" charset="0"/>
              </a:rPr>
              <a:t> 〉 ‘willow, </a:t>
            </a:r>
            <a:r>
              <a:rPr lang="en-US" sz="1800" i="1" dirty="0">
                <a:effectLst/>
                <a:ea typeface="Calibri" panose="020F0502020204030204" pitchFamily="34" charset="0"/>
                <a:cs typeface="Times New Roman" panose="02020603050405020304" pitchFamily="18" charset="0"/>
              </a:rPr>
              <a:t>Salix</a:t>
            </a:r>
            <a:r>
              <a:rPr lang="en-US" sz="1800" dirty="0">
                <a:effectLst/>
                <a:ea typeface="Calibri" panose="020F0502020204030204" pitchFamily="34" charset="0"/>
                <a:cs typeface="Times New Roman" panose="02020603050405020304" pitchFamily="18" charset="0"/>
              </a:rPr>
              <a:t>’</a:t>
            </a:r>
            <a:r>
              <a:rPr lang="en-US" sz="1800" i="1" dirty="0">
                <a:effectLst/>
                <a:ea typeface="Calibri" panose="020F0502020204030204" pitchFamily="34" charset="0"/>
                <a:cs typeface="Times New Roman" panose="02020603050405020304" pitchFamily="18" charset="0"/>
              </a:rPr>
              <a:t> </a:t>
            </a:r>
            <a:r>
              <a:rPr lang="en-US" sz="1800" dirty="0">
                <a:effectLst/>
                <a:ea typeface="Calibri" panose="020F0502020204030204" pitchFamily="34" charset="0"/>
                <a:cs typeface="Times New Roman" panose="02020603050405020304" pitchFamily="18" charset="0"/>
              </a:rPr>
              <a:t>(</a:t>
            </a:r>
            <a:r>
              <a:rPr lang="en-US" sz="1800" dirty="0" err="1">
                <a:effectLst/>
                <a:ea typeface="Calibri" panose="020F0502020204030204" pitchFamily="34" charset="0"/>
                <a:cs typeface="Times New Roman" panose="02020603050405020304" pitchFamily="18" charset="0"/>
              </a:rPr>
              <a:t>Sln</a:t>
            </a:r>
            <a:r>
              <a:rPr lang="en-US" sz="1800" dirty="0">
                <a:effectLst/>
                <a:ea typeface="Calibri" panose="020F0502020204030204" pitchFamily="34" charset="0"/>
                <a:cs typeface="Times New Roman" panose="02020603050405020304" pitchFamily="18" charset="0"/>
              </a:rPr>
              <a:t>.</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íva</a:t>
            </a:r>
            <a:r>
              <a:rPr lang="en-US" sz="1800" dirty="0">
                <a:effectLst/>
                <a:ea typeface="Calibri" panose="020F0502020204030204" pitchFamily="34" charset="0"/>
                <a:cs typeface="Times New Roman" panose="02020603050405020304" pitchFamily="18" charset="0"/>
              </a:rPr>
              <a:t>, Russ.</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и́ва</a:t>
            </a:r>
            <a:r>
              <a:rPr lang="en-US" sz="1800" dirty="0">
                <a:effectLst/>
                <a:ea typeface="Calibri" panose="020F0502020204030204" pitchFamily="34" charset="0"/>
                <a:cs typeface="Times New Roman" panose="02020603050405020304" pitchFamily="18" charset="0"/>
              </a:rPr>
              <a:t>, Po.</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iwa</a:t>
            </a:r>
            <a:r>
              <a:rPr lang="en-US" sz="1800" dirty="0">
                <a:effectLst/>
                <a:ea typeface="Calibri" panose="020F0502020204030204" pitchFamily="34" charset="0"/>
                <a:cs typeface="Times New Roman" panose="02020603050405020304" pitchFamily="18" charset="0"/>
              </a:rPr>
              <a:t>, </a:t>
            </a:r>
            <a:r>
              <a:rPr lang="en-US" sz="1800" dirty="0" err="1">
                <a:effectLst/>
                <a:ea typeface="Calibri" panose="020F0502020204030204" pitchFamily="34" charset="0"/>
                <a:cs typeface="Times New Roman" panose="02020603050405020304" pitchFamily="18" charset="0"/>
              </a:rPr>
              <a:t>Cz</a:t>
            </a:r>
            <a:r>
              <a:rPr lang="en-US" sz="1800" dirty="0">
                <a:effectLst/>
                <a:ea typeface="Calibri" panose="020F0502020204030204" pitchFamily="34" charset="0"/>
                <a:cs typeface="Times New Roman" panose="02020603050405020304" pitchFamily="18" charset="0"/>
              </a:rPr>
              <a:t>.</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jíva</a:t>
            </a:r>
            <a:r>
              <a:rPr lang="en-US" sz="1800" dirty="0">
                <a:effectLst/>
                <a:ea typeface="Calibri" panose="020F0502020204030204" pitchFamily="34" charset="0"/>
                <a:cs typeface="Times New Roman" panose="02020603050405020304" pitchFamily="18" charset="0"/>
              </a:rPr>
              <a:t>) &lt; PIE</a:t>
            </a:r>
            <a:r>
              <a:rPr lang="en-US" sz="1800" i="1" dirty="0">
                <a:effectLst/>
                <a:ea typeface="Calibri" panose="020F0502020204030204" pitchFamily="34" charset="0"/>
                <a:cs typeface="00 ZRCola" panose="02020600050405020304" pitchFamily="18" charset="0"/>
              </a:rPr>
              <a:t> *Hey(H)-weh</a:t>
            </a:r>
            <a:r>
              <a:rPr lang="en-US" sz="1800" i="1" baseline="-25000" dirty="0">
                <a:effectLst/>
                <a:ea typeface="Calibri" panose="020F0502020204030204" pitchFamily="34" charset="0"/>
                <a:cs typeface="00 ZRCola" panose="02020600050405020304" pitchFamily="18" charset="0"/>
              </a:rPr>
              <a:t>2</a:t>
            </a:r>
            <a:r>
              <a:rPr lang="en-US" sz="1800" dirty="0">
                <a:effectLst/>
                <a:ea typeface="Calibri" panose="020F0502020204030204" pitchFamily="34" charset="0"/>
                <a:cs typeface="Times New Roman" panose="02020603050405020304" pitchFamily="18" charset="0"/>
              </a:rPr>
              <a:t> ‘some tree with berries’ (Lith.</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ievà</a:t>
            </a:r>
            <a:r>
              <a:rPr lang="en-US" sz="1800" dirty="0">
                <a:effectLst/>
                <a:ea typeface="Calibri" panose="020F0502020204030204" pitchFamily="34" charset="0"/>
                <a:cs typeface="Times New Roman" panose="02020603050405020304" pitchFamily="18" charset="0"/>
              </a:rPr>
              <a:t> ‘bird-cherry’, </a:t>
            </a:r>
            <a:r>
              <a:rPr lang="en-US" sz="1800" dirty="0" err="1">
                <a:effectLst/>
                <a:ea typeface="Calibri" panose="020F0502020204030204" pitchFamily="34" charset="0"/>
                <a:cs typeface="Times New Roman" panose="02020603050405020304" pitchFamily="18" charset="0"/>
              </a:rPr>
              <a:t>Latv</a:t>
            </a:r>
            <a:r>
              <a:rPr lang="en-US" sz="1800" dirty="0">
                <a:effectLst/>
                <a:ea typeface="Calibri" panose="020F0502020204030204" pitchFamily="34" charset="0"/>
                <a:cs typeface="Times New Roman" panose="02020603050405020304" pitchFamily="18" charset="0"/>
              </a:rPr>
              <a:t>.</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iẽva</a:t>
            </a:r>
            <a:r>
              <a:rPr lang="en-US" sz="1800" dirty="0">
                <a:effectLst/>
                <a:ea typeface="Calibri" panose="020F0502020204030204" pitchFamily="34" charset="0"/>
                <a:cs typeface="Times New Roman" panose="02020603050405020304" pitchFamily="18" charset="0"/>
              </a:rPr>
              <a:t> ‘bird-cherry’, OHG</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iwa</a:t>
            </a:r>
            <a:r>
              <a:rPr lang="en-US" sz="1800" dirty="0">
                <a:effectLst/>
                <a:ea typeface="Calibri" panose="020F0502020204030204" pitchFamily="34" charset="0"/>
                <a:cs typeface="Times New Roman" panose="02020603050405020304" pitchFamily="18" charset="0"/>
              </a:rPr>
              <a:t>, Germ.</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Eibe</a:t>
            </a:r>
            <a:r>
              <a:rPr lang="en-US" sz="1800" dirty="0">
                <a:effectLst/>
                <a:ea typeface="Calibri" panose="020F0502020204030204" pitchFamily="34" charset="0"/>
                <a:cs typeface="Times New Roman" panose="02020603050405020304" pitchFamily="18" charset="0"/>
              </a:rPr>
              <a:t> ‘yew’, Gr.</a:t>
            </a:r>
            <a:r>
              <a:rPr lang="en-US" sz="1800" i="1" dirty="0">
                <a:effectLst/>
                <a:ea typeface="Calibri" panose="020F0502020204030204" pitchFamily="34" charset="0"/>
                <a:cs typeface="00 ZRCola" panose="02020600050405020304" pitchFamily="18" charset="0"/>
              </a:rPr>
              <a:t> ὄα, </a:t>
            </a:r>
            <a:r>
              <a:rPr lang="en-US" sz="1800" i="1" dirty="0" err="1">
                <a:effectLst/>
                <a:ea typeface="Calibri" panose="020F0502020204030204" pitchFamily="34" charset="0"/>
                <a:cs typeface="00 ZRCola" panose="02020600050405020304" pitchFamily="18" charset="0"/>
              </a:rPr>
              <a:t>ὄη</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οἴη</a:t>
            </a:r>
            <a:r>
              <a:rPr lang="en-US" sz="1800" dirty="0">
                <a:effectLst/>
                <a:ea typeface="Calibri" panose="020F0502020204030204" pitchFamily="34" charset="0"/>
                <a:cs typeface="Times New Roman" panose="02020603050405020304" pitchFamily="18" charset="0"/>
              </a:rPr>
              <a:t> ‘elderberry-tree’, Lat.</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ūva</a:t>
            </a:r>
            <a:r>
              <a:rPr lang="en-US" sz="1800" dirty="0">
                <a:effectLst/>
                <a:ea typeface="Calibri" panose="020F0502020204030204" pitchFamily="34" charset="0"/>
                <a:cs typeface="Times New Roman" panose="02020603050405020304" pitchFamily="18" charset="0"/>
              </a:rPr>
              <a:t> ‘bunch of grapes’, Arm.</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aygi</a:t>
            </a:r>
            <a:r>
              <a:rPr lang="en-US" sz="1800" dirty="0">
                <a:effectLst/>
                <a:ea typeface="Calibri" panose="020F0502020204030204" pitchFamily="34" charset="0"/>
                <a:cs typeface="Times New Roman" panose="02020603050405020304" pitchFamily="18" charset="0"/>
              </a:rPr>
              <a:t> ‘vine’, </a:t>
            </a:r>
            <a:r>
              <a:rPr lang="en-US" sz="1800" dirty="0" err="1">
                <a:effectLst/>
                <a:ea typeface="Calibri" panose="020F0502020204030204" pitchFamily="34" charset="0"/>
                <a:cs typeface="Times New Roman" panose="02020603050405020304" pitchFamily="18" charset="0"/>
              </a:rPr>
              <a:t>OIr</a:t>
            </a:r>
            <a:r>
              <a:rPr lang="en-US" sz="1800" dirty="0">
                <a:effectLst/>
                <a:ea typeface="Calibri" panose="020F0502020204030204" pitchFamily="34" charset="0"/>
                <a:cs typeface="Times New Roman" panose="02020603050405020304" pitchFamily="18" charset="0"/>
              </a:rPr>
              <a:t>.</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eó</a:t>
            </a:r>
            <a:r>
              <a:rPr lang="en-US" sz="1800" dirty="0">
                <a:effectLst/>
                <a:ea typeface="Calibri" panose="020F0502020204030204" pitchFamily="34" charset="0"/>
                <a:cs typeface="Times New Roman" panose="02020603050405020304" pitchFamily="18" charset="0"/>
              </a:rPr>
              <a:t> ‘yew’, Hitt. </a:t>
            </a:r>
            <a:r>
              <a:rPr lang="en-US" sz="1800" i="1" baseline="30000" dirty="0" err="1">
                <a:effectLst/>
                <a:ea typeface="Calibri" panose="020F0502020204030204" pitchFamily="34" charset="0"/>
                <a:cs typeface="Times New Roman" panose="02020603050405020304" pitchFamily="18" charset="0"/>
              </a:rPr>
              <a:t>GIŠ</a:t>
            </a:r>
            <a:r>
              <a:rPr lang="en-US" sz="1800" i="1" dirty="0" err="1">
                <a:effectLst/>
                <a:ea typeface="Calibri" panose="020F0502020204030204" pitchFamily="34" charset="0"/>
                <a:cs typeface="Times New Roman" panose="02020603050405020304" pitchFamily="18" charset="0"/>
              </a:rPr>
              <a:t>eyan</a:t>
            </a:r>
            <a:r>
              <a:rPr lang="en-US" sz="1800" i="1" dirty="0">
                <a:effectLst/>
                <a:ea typeface="Calibri" panose="020F0502020204030204" pitchFamily="34" charset="0"/>
                <a:cs typeface="Times New Roman" panose="02020603050405020304" pitchFamily="18" charset="0"/>
              </a:rPr>
              <a:t>-</a:t>
            </a:r>
            <a:r>
              <a:rPr lang="en-US" sz="1800" dirty="0">
                <a:effectLst/>
                <a:ea typeface="Calibri" panose="020F0502020204030204" pitchFamily="34" charset="0"/>
                <a:cs typeface="Times New Roman" panose="02020603050405020304" pitchFamily="18" charset="0"/>
              </a:rPr>
              <a:t> ‘a kind of evergreen tree’). In Slavic, the meaning changed from ‘some tree with berries’ to ‘willow’. Note, however, that willows don’t actually have berries – rather, they have yellow catkins. Of the two types of willow in Europe, *</a:t>
            </a:r>
            <a:r>
              <a:rPr lang="en-US" sz="1800" dirty="0" err="1">
                <a:effectLst/>
                <a:ea typeface="Calibri" panose="020F0502020204030204" pitchFamily="34" charset="0"/>
                <a:cs typeface="Times New Roman" panose="02020603050405020304" pitchFamily="18" charset="0"/>
              </a:rPr>
              <a:t>iva</a:t>
            </a:r>
            <a:r>
              <a:rPr lang="en-US" sz="1800" dirty="0">
                <a:effectLst/>
                <a:ea typeface="Calibri" panose="020F0502020204030204" pitchFamily="34" charset="0"/>
                <a:cs typeface="Times New Roman" panose="02020603050405020304" pitchFamily="18" charset="0"/>
              </a:rPr>
              <a:t> originally</a:t>
            </a:r>
            <a:r>
              <a:rPr lang="hr-HR" sz="1800" dirty="0">
                <a:effectLst/>
                <a:ea typeface="Calibri" panose="020F0502020204030204" pitchFamily="34" charset="0"/>
                <a:cs typeface="Times New Roman" panose="02020603050405020304" pitchFamily="18" charset="0"/>
              </a:rPr>
              <a:t> probably</a:t>
            </a:r>
            <a:r>
              <a:rPr lang="en-US" sz="1800" dirty="0">
                <a:effectLst/>
                <a:ea typeface="Calibri" panose="020F0502020204030204" pitchFamily="34" charset="0"/>
                <a:cs typeface="Times New Roman" panose="02020603050405020304" pitchFamily="18" charset="0"/>
              </a:rPr>
              <a:t> denoted </a:t>
            </a:r>
            <a:r>
              <a:rPr lang="en-US" sz="1800" i="1" dirty="0">
                <a:effectLst/>
                <a:ea typeface="Calibri" panose="020F0502020204030204" pitchFamily="34" charset="0"/>
                <a:cs typeface="Times New Roman" panose="02020603050405020304" pitchFamily="18" charset="0"/>
              </a:rPr>
              <a:t>Salix </a:t>
            </a:r>
            <a:r>
              <a:rPr lang="en-US" sz="1800" i="1" dirty="0" err="1">
                <a:effectLst/>
                <a:ea typeface="Calibri" panose="020F0502020204030204" pitchFamily="34" charset="0"/>
                <a:cs typeface="Times New Roman" panose="02020603050405020304" pitchFamily="18" charset="0"/>
              </a:rPr>
              <a:t>caprea</a:t>
            </a:r>
            <a:r>
              <a:rPr lang="en-US" sz="1800" dirty="0">
                <a:effectLst/>
                <a:ea typeface="Calibri" panose="020F0502020204030204" pitchFamily="34" charset="0"/>
                <a:cs typeface="Times New Roman" panose="02020603050405020304" pitchFamily="18" charset="0"/>
              </a:rPr>
              <a:t> rather than </a:t>
            </a:r>
            <a:r>
              <a:rPr lang="en-US" sz="1800" i="1" dirty="0">
                <a:effectLst/>
                <a:ea typeface="Calibri" panose="020F0502020204030204" pitchFamily="34" charset="0"/>
                <a:cs typeface="Times New Roman" panose="02020603050405020304" pitchFamily="18" charset="0"/>
              </a:rPr>
              <a:t>Salix alba</a:t>
            </a:r>
            <a:r>
              <a:rPr lang="en-US" sz="1800" dirty="0">
                <a:effectLst/>
                <a:ea typeface="Calibri" panose="020F0502020204030204" pitchFamily="34" charset="0"/>
                <a:cs typeface="Times New Roman" panose="02020603050405020304" pitchFamily="18" charset="0"/>
              </a:rPr>
              <a:t>, whose catkins are less berry-like</a:t>
            </a:r>
            <a:r>
              <a:rPr lang="hr-HR" sz="1800" dirty="0">
                <a:effectLst/>
                <a:ea typeface="Calibri" panose="020F0502020204030204" pitchFamily="34" charset="0"/>
                <a:cs typeface="Times New Roman" panose="02020603050405020304" pitchFamily="18" charset="0"/>
              </a:rPr>
              <a:t> (in Cz., </a:t>
            </a:r>
            <a:r>
              <a:rPr lang="hr-HR" sz="1800" i="1" dirty="0">
                <a:effectLst/>
                <a:ea typeface="Calibri" panose="020F0502020204030204" pitchFamily="34" charset="0"/>
                <a:cs typeface="Times New Roman" panose="02020603050405020304" pitchFamily="18" charset="0"/>
              </a:rPr>
              <a:t>Salix caprea </a:t>
            </a:r>
            <a:r>
              <a:rPr lang="hr-HR" sz="1800" dirty="0">
                <a:effectLst/>
                <a:ea typeface="Calibri" panose="020F0502020204030204" pitchFamily="34" charset="0"/>
                <a:cs typeface="Times New Roman" panose="02020603050405020304" pitchFamily="18" charset="0"/>
              </a:rPr>
              <a:t>is specifically </a:t>
            </a:r>
            <a:r>
              <a:rPr lang="hr-HR" sz="1800" i="1" dirty="0">
                <a:effectLst/>
                <a:ea typeface="Calibri" panose="020F0502020204030204" pitchFamily="34" charset="0"/>
                <a:cs typeface="Times New Roman" panose="02020603050405020304" pitchFamily="18" charset="0"/>
              </a:rPr>
              <a:t>vrba jíva, </a:t>
            </a:r>
            <a:r>
              <a:rPr lang="hr-HR" sz="1800" dirty="0">
                <a:effectLst/>
                <a:ea typeface="Calibri" panose="020F0502020204030204" pitchFamily="34" charset="0"/>
                <a:cs typeface="Times New Roman" panose="02020603050405020304" pitchFamily="18" charset="0"/>
              </a:rPr>
              <a:t>Croat. </a:t>
            </a:r>
            <a:r>
              <a:rPr lang="hr-HR" sz="1800" i="1" dirty="0">
                <a:effectLst/>
                <a:ea typeface="Calibri" panose="020F0502020204030204" pitchFamily="34" charset="0"/>
                <a:cs typeface="Times New Roman" panose="02020603050405020304" pitchFamily="18" charset="0"/>
              </a:rPr>
              <a:t>vrba iva</a:t>
            </a:r>
            <a:r>
              <a:rPr lang="hr-HR" sz="1800" dirty="0">
                <a:effectLst/>
                <a:ea typeface="Calibri" panose="020F0502020204030204" pitchFamily="34" charset="0"/>
                <a:cs typeface="Times New Roman" panose="02020603050405020304" pitchFamily="18" charset="0"/>
              </a:rPr>
              <a:t>)</a:t>
            </a:r>
            <a:r>
              <a:rPr lang="en-US" sz="1800" dirty="0">
                <a:effectLst/>
                <a:ea typeface="Calibri" panose="020F0502020204030204" pitchFamily="34" charset="0"/>
                <a:cs typeface="Times New Roman" panose="02020603050405020304" pitchFamily="18" charset="0"/>
              </a:rPr>
              <a:t>.</a:t>
            </a:r>
            <a:endParaRPr lang="hr-HR" sz="1800" dirty="0">
              <a:effectLst/>
              <a:ea typeface="Calibri" panose="020F0502020204030204" pitchFamily="34" charset="0"/>
              <a:cs typeface="Times New Roman" panose="02020603050405020304" pitchFamily="18" charset="0"/>
            </a:endParaRPr>
          </a:p>
          <a:p>
            <a:r>
              <a:rPr lang="hr-HR" sz="1800" dirty="0">
                <a:effectLst/>
                <a:ea typeface="Calibri" panose="020F0502020204030204" pitchFamily="34" charset="0"/>
              </a:rPr>
              <a:t>PSl. </a:t>
            </a:r>
            <a:r>
              <a:rPr lang="en-GB" sz="1800" dirty="0">
                <a:effectLst/>
                <a:ea typeface="Calibri" panose="020F0502020204030204" pitchFamily="34" charset="0"/>
              </a:rPr>
              <a:t>*</a:t>
            </a:r>
            <a:r>
              <a:rPr lang="en-GB" sz="1800" dirty="0" err="1">
                <a:effectLst/>
                <a:ea typeface="Calibri" panose="020F0502020204030204" pitchFamily="34" charset="0"/>
              </a:rPr>
              <a:t>vьrba</a:t>
            </a:r>
            <a:r>
              <a:rPr lang="en-GB" sz="1800" dirty="0">
                <a:effectLst/>
                <a:ea typeface="Calibri" panose="020F0502020204030204" pitchFamily="34" charset="0"/>
              </a:rPr>
              <a:t> ‘willow, </a:t>
            </a:r>
            <a:r>
              <a:rPr lang="en-GB" sz="1800" i="1" dirty="0">
                <a:effectLst/>
                <a:ea typeface="Calibri" panose="020F0502020204030204" pitchFamily="34" charset="0"/>
              </a:rPr>
              <a:t>Salix</a:t>
            </a:r>
            <a:r>
              <a:rPr lang="en-GB" sz="1800" dirty="0">
                <a:effectLst/>
                <a:ea typeface="Calibri" panose="020F0502020204030204" pitchFamily="34" charset="0"/>
              </a:rPr>
              <a:t>’ </a:t>
            </a:r>
            <a:r>
              <a:rPr lang="en-US" sz="1800" i="1" dirty="0">
                <a:effectLst/>
                <a:ea typeface="Calibri" panose="020F0502020204030204" pitchFamily="34" charset="0"/>
                <a:cs typeface="00 ZRCola" panose="02020600050405020304" pitchFamily="18" charset="0"/>
              </a:rPr>
              <a:t>(OCS </a:t>
            </a:r>
            <a:r>
              <a:rPr lang="en-US" sz="1800" i="1" dirty="0" err="1">
                <a:effectLst/>
                <a:ea typeface="Calibri" panose="020F0502020204030204" pitchFamily="34" charset="0"/>
                <a:cs typeface="00 ZRCola" panose="02020600050405020304" pitchFamily="18" charset="0"/>
              </a:rPr>
              <a:t>vrъbije</a:t>
            </a:r>
            <a:r>
              <a:rPr lang="en-US" sz="1800" dirty="0">
                <a:effectLst/>
                <a:ea typeface="Calibri" panose="020F0502020204030204" pitchFamily="34" charset="0"/>
              </a:rPr>
              <a:t>, Croat. </a:t>
            </a:r>
            <a:r>
              <a:rPr lang="en-US" sz="1800" i="1" dirty="0" err="1">
                <a:effectLst/>
                <a:ea typeface="Calibri" panose="020F0502020204030204" pitchFamily="34" charset="0"/>
              </a:rPr>
              <a:t>vŕba</a:t>
            </a:r>
            <a:r>
              <a:rPr lang="en-US" sz="1800" i="1" dirty="0">
                <a:effectLst/>
                <a:ea typeface="Calibri" panose="020F0502020204030204" pitchFamily="34" charset="0"/>
              </a:rPr>
              <a:t>, </a:t>
            </a:r>
            <a:r>
              <a:rPr lang="en-US" sz="1800" dirty="0" err="1">
                <a:effectLst/>
                <a:ea typeface="Calibri" panose="020F0502020204030204" pitchFamily="34" charset="0"/>
              </a:rPr>
              <a:t>Sln</a:t>
            </a:r>
            <a:r>
              <a:rPr lang="en-US" sz="1800" dirty="0">
                <a:effectLst/>
                <a:ea typeface="Calibri" panose="020F0502020204030204" pitchFamily="34" charset="0"/>
              </a:rPr>
              <a:t>.</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vŕba</a:t>
            </a:r>
            <a:r>
              <a:rPr lang="en-US" sz="1800" dirty="0">
                <a:effectLst/>
                <a:ea typeface="Calibri" panose="020F0502020204030204" pitchFamily="34" charset="0"/>
              </a:rPr>
              <a:t>, Russ.</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вéрба</a:t>
            </a:r>
            <a:r>
              <a:rPr lang="en-US" sz="1800" dirty="0">
                <a:effectLst/>
                <a:ea typeface="Calibri" panose="020F0502020204030204" pitchFamily="34" charset="0"/>
              </a:rPr>
              <a:t>, </a:t>
            </a:r>
            <a:r>
              <a:rPr lang="en-US" sz="1800" dirty="0" err="1">
                <a:effectLst/>
                <a:ea typeface="Calibri" panose="020F0502020204030204" pitchFamily="34" charset="0"/>
              </a:rPr>
              <a:t>Cz</a:t>
            </a:r>
            <a:r>
              <a:rPr lang="en-US" sz="1800" dirty="0">
                <a:effectLst/>
                <a:ea typeface="Calibri" panose="020F0502020204030204" pitchFamily="34" charset="0"/>
              </a:rPr>
              <a:t>.</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vrba</a:t>
            </a:r>
            <a:r>
              <a:rPr lang="en-US" sz="1800" dirty="0">
                <a:effectLst/>
                <a:ea typeface="Calibri" panose="020F0502020204030204" pitchFamily="34" charset="0"/>
              </a:rPr>
              <a:t>) can be derived from PIE </a:t>
            </a:r>
            <a:r>
              <a:rPr lang="en-US" sz="1800" i="1" dirty="0">
                <a:effectLst/>
                <a:ea typeface="Calibri" panose="020F0502020204030204" pitchFamily="34" charset="0"/>
                <a:cs typeface="00 ZRCola" panose="02020600050405020304" pitchFamily="18" charset="0"/>
              </a:rPr>
              <a:t>*</a:t>
            </a:r>
            <a:r>
              <a:rPr lang="en-US" sz="1800" i="1" dirty="0" err="1">
                <a:effectLst/>
                <a:ea typeface="Calibri" panose="020F0502020204030204" pitchFamily="34" charset="0"/>
                <a:cs typeface="00 ZRCola" panose="02020600050405020304" pitchFamily="18" charset="0"/>
              </a:rPr>
              <a:t>werb</a:t>
            </a:r>
            <a:r>
              <a:rPr lang="en-US" sz="1800" i="1" baseline="30000" dirty="0" err="1">
                <a:effectLst/>
                <a:ea typeface="Calibri" panose="020F0502020204030204" pitchFamily="34" charset="0"/>
                <a:cs typeface="00 ZRCola" panose="02020600050405020304" pitchFamily="18" charset="0"/>
              </a:rPr>
              <a:t>h</a:t>
            </a:r>
            <a:r>
              <a:rPr lang="en-US" sz="1800" i="1" dirty="0">
                <a:effectLst/>
                <a:ea typeface="Calibri" panose="020F0502020204030204" pitchFamily="34" charset="0"/>
                <a:cs typeface="00 ZRCola" panose="02020600050405020304" pitchFamily="18" charset="0"/>
              </a:rPr>
              <a:t>-</a:t>
            </a:r>
            <a:r>
              <a:rPr lang="en-US" sz="1800" dirty="0">
                <a:effectLst/>
                <a:ea typeface="Calibri" panose="020F0502020204030204" pitchFamily="34" charset="0"/>
              </a:rPr>
              <a:t> ‘twig, stick’ (Lith.</a:t>
            </a:r>
            <a:r>
              <a:rPr lang="en-US" sz="1800" i="1" dirty="0">
                <a:effectLst/>
                <a:ea typeface="Calibri" panose="020F0502020204030204" pitchFamily="34" charset="0"/>
                <a:cs typeface="00 ZRCola" panose="02020600050405020304" pitchFamily="18" charset="0"/>
              </a:rPr>
              <a:t> vi</a:t>
            </a:r>
            <a:r>
              <a:rPr lang="hr-HR" sz="1800" i="1" dirty="0">
                <a:effectLst/>
                <a:ea typeface="Calibri" panose="020F0502020204030204" pitchFamily="34" charset="0"/>
                <a:cs typeface="00 ZRCola" panose="02020600050405020304" pitchFamily="18" charset="0"/>
              </a:rPr>
              <a:t>r</a:t>
            </a:r>
            <a:r>
              <a:rPr lang="en-US" sz="1800" i="1" dirty="0">
                <a:effectLst/>
                <a:ea typeface="Calibri" panose="020F0502020204030204" pitchFamily="34" charset="0"/>
                <a:cs typeface="00 ZRCola" panose="02020600050405020304" pitchFamily="18" charset="0"/>
              </a:rPr>
              <a:t>bas</a:t>
            </a:r>
            <a:r>
              <a:rPr lang="en-US" sz="1800" dirty="0">
                <a:effectLst/>
                <a:ea typeface="Calibri" panose="020F0502020204030204" pitchFamily="34" charset="0"/>
              </a:rPr>
              <a:t> ‘twig’, </a:t>
            </a:r>
            <a:r>
              <a:rPr lang="en-US" sz="1800" dirty="0" err="1">
                <a:effectLst/>
                <a:ea typeface="Calibri" panose="020F0502020204030204" pitchFamily="34" charset="0"/>
              </a:rPr>
              <a:t>Latv</a:t>
            </a:r>
            <a:r>
              <a:rPr lang="en-US" sz="1800" dirty="0">
                <a:effectLst/>
                <a:ea typeface="Calibri" panose="020F0502020204030204" pitchFamily="34" charset="0"/>
              </a:rPr>
              <a:t>.</a:t>
            </a:r>
            <a:r>
              <a:rPr lang="en-US" sz="1800" i="1" dirty="0">
                <a:effectLst/>
                <a:ea typeface="Calibri" panose="020F0502020204030204" pitchFamily="34" charset="0"/>
                <a:cs typeface="00 ZRCola" panose="02020600050405020304" pitchFamily="18" charset="0"/>
              </a:rPr>
              <a:t> vi</a:t>
            </a:r>
            <a:r>
              <a:rPr lang="hr-HR" sz="1800" i="1" dirty="0">
                <a:effectLst/>
                <a:ea typeface="Calibri" panose="020F0502020204030204" pitchFamily="34" charset="0"/>
                <a:cs typeface="00 ZRCola" panose="02020600050405020304" pitchFamily="18" charset="0"/>
              </a:rPr>
              <a:t>r</a:t>
            </a:r>
            <a:r>
              <a:rPr lang="en-US" sz="1800" i="1" dirty="0">
                <a:effectLst/>
                <a:ea typeface="Calibri" panose="020F0502020204030204" pitchFamily="34" charset="0"/>
                <a:cs typeface="00 ZRCola" panose="02020600050405020304" pitchFamily="18" charset="0"/>
              </a:rPr>
              <a:t>bs</a:t>
            </a:r>
            <a:r>
              <a:rPr lang="en-US" sz="1800" dirty="0">
                <a:effectLst/>
                <a:ea typeface="Calibri" panose="020F0502020204030204" pitchFamily="34" charset="0"/>
              </a:rPr>
              <a:t> ‘stick’, Lat.</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verber</a:t>
            </a:r>
            <a:r>
              <a:rPr lang="en-US" sz="1800" dirty="0">
                <a:effectLst/>
                <a:ea typeface="Calibri" panose="020F0502020204030204" pitchFamily="34" charset="0"/>
              </a:rPr>
              <a:t> ‘stick, whip’, maybe also Gr.</a:t>
            </a:r>
            <a:r>
              <a:rPr lang="en-US" sz="1800" i="1" dirty="0">
                <a:effectLst/>
                <a:ea typeface="Calibri" panose="020F0502020204030204" pitchFamily="34" charset="0"/>
                <a:cs typeface="00 ZRCola" panose="02020600050405020304" pitchFamily="18" charset="0"/>
              </a:rPr>
              <a:t> </a:t>
            </a:r>
            <a:r>
              <a:rPr lang="en-US" sz="1800" i="1" dirty="0" err="1">
                <a:effectLst/>
                <a:ea typeface="Calibri" panose="020F0502020204030204" pitchFamily="34" charset="0"/>
                <a:cs typeface="00 ZRCola" panose="02020600050405020304" pitchFamily="18" charset="0"/>
              </a:rPr>
              <a:t>ῥάμνος</a:t>
            </a:r>
            <a:r>
              <a:rPr lang="en-US" sz="1800" dirty="0">
                <a:effectLst/>
                <a:ea typeface="Calibri" panose="020F0502020204030204" pitchFamily="34" charset="0"/>
              </a:rPr>
              <a:t> ‘bush </a:t>
            </a:r>
            <a:r>
              <a:rPr lang="en-US" sz="1800" i="1" dirty="0">
                <a:effectLst/>
                <a:ea typeface="Calibri" panose="020F0502020204030204" pitchFamily="34" charset="0"/>
              </a:rPr>
              <a:t>Rhamnus</a:t>
            </a:r>
            <a:r>
              <a:rPr lang="en-US" sz="1800" dirty="0">
                <a:effectLst/>
                <a:ea typeface="Calibri" panose="020F0502020204030204" pitchFamily="34" charset="0"/>
              </a:rPr>
              <a:t>’ &lt; *</a:t>
            </a:r>
            <a:r>
              <a:rPr lang="en-US" sz="1800" dirty="0" err="1">
                <a:effectLst/>
                <a:ea typeface="Calibri" panose="020F0502020204030204" pitchFamily="34" charset="0"/>
              </a:rPr>
              <a:t>wrb</a:t>
            </a:r>
            <a:r>
              <a:rPr lang="en-US" sz="1800" baseline="30000" dirty="0" err="1">
                <a:effectLst/>
                <a:ea typeface="Calibri" panose="020F0502020204030204" pitchFamily="34" charset="0"/>
              </a:rPr>
              <a:t>h</a:t>
            </a:r>
            <a:r>
              <a:rPr lang="en-US" sz="1800" dirty="0" err="1">
                <a:effectLst/>
                <a:ea typeface="Calibri" panose="020F0502020204030204" pitchFamily="34" charset="0"/>
              </a:rPr>
              <a:t>no</a:t>
            </a:r>
            <a:r>
              <a:rPr lang="en-US" sz="1800" i="1" dirty="0">
                <a:effectLst/>
                <a:ea typeface="Calibri" panose="020F0502020204030204" pitchFamily="34" charset="0"/>
              </a:rPr>
              <a:t>-</a:t>
            </a:r>
            <a:r>
              <a:rPr lang="en-US" sz="1800" dirty="0">
                <a:effectLst/>
                <a:ea typeface="Calibri" panose="020F0502020204030204" pitchFamily="34" charset="0"/>
              </a:rPr>
              <a:t>). Perhaps this was the original word for </a:t>
            </a:r>
            <a:r>
              <a:rPr lang="en-US" sz="1800" i="1" dirty="0">
                <a:effectLst/>
                <a:ea typeface="Calibri" panose="020F0502020204030204" pitchFamily="34" charset="0"/>
              </a:rPr>
              <a:t>Salix alba </a:t>
            </a:r>
            <a:r>
              <a:rPr lang="en-US" sz="1800" dirty="0">
                <a:effectLst/>
                <a:ea typeface="Calibri" panose="020F0502020204030204" pitchFamily="34" charset="0"/>
              </a:rPr>
              <a:t>rather than </a:t>
            </a:r>
            <a:r>
              <a:rPr lang="en-US" sz="1800" i="1" dirty="0">
                <a:effectLst/>
                <a:ea typeface="Calibri" panose="020F0502020204030204" pitchFamily="34" charset="0"/>
              </a:rPr>
              <a:t>Salix </a:t>
            </a:r>
            <a:r>
              <a:rPr lang="en-US" sz="1800" i="1" dirty="0" err="1">
                <a:effectLst/>
                <a:ea typeface="Calibri" panose="020F0502020204030204" pitchFamily="34" charset="0"/>
              </a:rPr>
              <a:t>caprea</a:t>
            </a:r>
            <a:r>
              <a:rPr lang="en-US" sz="1800" dirty="0">
                <a:effectLst/>
                <a:ea typeface="Calibri" panose="020F0502020204030204" pitchFamily="34" charset="0"/>
              </a:rPr>
              <a:t>.</a:t>
            </a:r>
            <a:endParaRPr lang="hr-HR" sz="1800" dirty="0">
              <a:effectLst/>
              <a:ea typeface="Calibri" panose="020F0502020204030204" pitchFamily="34" charset="0"/>
            </a:endParaRPr>
          </a:p>
          <a:p>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4734397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22D3F-DFB8-4CCE-BCF8-42464BF568F5}"/>
              </a:ext>
            </a:extLst>
          </p:cNvPr>
          <p:cNvSpPr>
            <a:spLocks noGrp="1"/>
          </p:cNvSpPr>
          <p:nvPr>
            <p:ph type="title"/>
          </p:nvPr>
        </p:nvSpPr>
        <p:spPr/>
        <p:txBody>
          <a:bodyPr/>
          <a:lstStyle/>
          <a:p>
            <a:r>
              <a:rPr lang="hr-HR" dirty="0"/>
              <a:t>salix</a:t>
            </a:r>
            <a:endParaRPr lang="en-US" dirty="0"/>
          </a:p>
        </p:txBody>
      </p:sp>
      <p:sp>
        <p:nvSpPr>
          <p:cNvPr id="3" name="Content Placeholder 2">
            <a:extLst>
              <a:ext uri="{FF2B5EF4-FFF2-40B4-BE49-F238E27FC236}">
                <a16:creationId xmlns:a16="http://schemas.microsoft.com/office/drawing/2014/main" id="{B1817F6F-BE2B-4BAC-8444-EB11E32EE487}"/>
              </a:ext>
            </a:extLst>
          </p:cNvPr>
          <p:cNvSpPr>
            <a:spLocks noGrp="1"/>
          </p:cNvSpPr>
          <p:nvPr>
            <p:ph idx="1"/>
          </p:nvPr>
        </p:nvSpPr>
        <p:spPr/>
        <p:txBody>
          <a:bodyPr/>
          <a:lstStyle/>
          <a:p>
            <a:r>
              <a:rPr lang="hr-HR" i="1" dirty="0"/>
              <a:t>Salix alba </a:t>
            </a:r>
            <a:r>
              <a:rPr lang="hr-HR" dirty="0"/>
              <a:t>‘white willow’</a:t>
            </a:r>
          </a:p>
          <a:p>
            <a:endParaRPr lang="en-US" i="1" dirty="0"/>
          </a:p>
        </p:txBody>
      </p:sp>
      <p:pic>
        <p:nvPicPr>
          <p:cNvPr id="4" name="Picture 3">
            <a:extLst>
              <a:ext uri="{FF2B5EF4-FFF2-40B4-BE49-F238E27FC236}">
                <a16:creationId xmlns:a16="http://schemas.microsoft.com/office/drawing/2014/main" id="{6C55DF16-D312-4445-A224-23BE1B642DE1}"/>
              </a:ext>
            </a:extLst>
          </p:cNvPr>
          <p:cNvPicPr/>
          <p:nvPr/>
        </p:nvPicPr>
        <p:blipFill>
          <a:blip r:embed="rId2"/>
          <a:stretch>
            <a:fillRect/>
          </a:stretch>
        </p:blipFill>
        <p:spPr>
          <a:xfrm>
            <a:off x="1131530" y="2519777"/>
            <a:ext cx="2677146" cy="3562971"/>
          </a:xfrm>
          <a:prstGeom prst="rect">
            <a:avLst/>
          </a:prstGeom>
        </p:spPr>
      </p:pic>
      <p:pic>
        <p:nvPicPr>
          <p:cNvPr id="6" name="Picture 5" descr="A body of water with trees around it&#10;&#10;Description automatically generated with medium confidence">
            <a:extLst>
              <a:ext uri="{FF2B5EF4-FFF2-40B4-BE49-F238E27FC236}">
                <a16:creationId xmlns:a16="http://schemas.microsoft.com/office/drawing/2014/main" id="{3DB98428-3B59-4113-BC28-6A7BE36E043C}"/>
              </a:ext>
            </a:extLst>
          </p:cNvPr>
          <p:cNvPicPr>
            <a:picLocks noChangeAspect="1"/>
          </p:cNvPicPr>
          <p:nvPr/>
        </p:nvPicPr>
        <p:blipFill>
          <a:blip r:embed="rId3"/>
          <a:stretch>
            <a:fillRect/>
          </a:stretch>
        </p:blipFill>
        <p:spPr>
          <a:xfrm>
            <a:off x="4253947" y="2519777"/>
            <a:ext cx="2873873" cy="3464188"/>
          </a:xfrm>
          <a:prstGeom prst="rect">
            <a:avLst/>
          </a:prstGeom>
        </p:spPr>
      </p:pic>
      <p:pic>
        <p:nvPicPr>
          <p:cNvPr id="8" name="Picture 7" descr="A picture containing tree, plant, palm&#10;&#10;Description automatically generated">
            <a:extLst>
              <a:ext uri="{FF2B5EF4-FFF2-40B4-BE49-F238E27FC236}">
                <a16:creationId xmlns:a16="http://schemas.microsoft.com/office/drawing/2014/main" id="{F770E604-4BAF-4FF0-8F04-9BECFF1B7861}"/>
              </a:ext>
            </a:extLst>
          </p:cNvPr>
          <p:cNvPicPr>
            <a:picLocks noChangeAspect="1"/>
          </p:cNvPicPr>
          <p:nvPr/>
        </p:nvPicPr>
        <p:blipFill>
          <a:blip r:embed="rId4"/>
          <a:stretch>
            <a:fillRect/>
          </a:stretch>
        </p:blipFill>
        <p:spPr>
          <a:xfrm>
            <a:off x="7187979" y="2949608"/>
            <a:ext cx="3735694" cy="2703308"/>
          </a:xfrm>
          <a:prstGeom prst="rect">
            <a:avLst/>
          </a:prstGeom>
        </p:spPr>
      </p:pic>
    </p:spTree>
    <p:extLst>
      <p:ext uri="{BB962C8B-B14F-4D97-AF65-F5344CB8AC3E}">
        <p14:creationId xmlns:p14="http://schemas.microsoft.com/office/powerpoint/2010/main" val="1199721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8F54B-2418-4132-AD5E-4CD867A7234F}"/>
              </a:ext>
            </a:extLst>
          </p:cNvPr>
          <p:cNvSpPr>
            <a:spLocks noGrp="1"/>
          </p:cNvSpPr>
          <p:nvPr>
            <p:ph type="title"/>
          </p:nvPr>
        </p:nvSpPr>
        <p:spPr/>
        <p:txBody>
          <a:bodyPr/>
          <a:lstStyle/>
          <a:p>
            <a:r>
              <a:rPr lang="hr-HR" dirty="0">
                <a:solidFill>
                  <a:schemeClr val="tx1"/>
                </a:solidFill>
              </a:rPr>
              <a:t>ABIES ALBA/FIR IN SLAVIC</a:t>
            </a:r>
            <a:endParaRPr lang="en-US" dirty="0">
              <a:solidFill>
                <a:schemeClr val="tx1"/>
              </a:solidFill>
            </a:endParaRPr>
          </a:p>
        </p:txBody>
      </p:sp>
      <p:sp>
        <p:nvSpPr>
          <p:cNvPr id="3" name="Content Placeholder 2">
            <a:extLst>
              <a:ext uri="{FF2B5EF4-FFF2-40B4-BE49-F238E27FC236}">
                <a16:creationId xmlns:a16="http://schemas.microsoft.com/office/drawing/2014/main" id="{9BC54CE3-F9E1-445F-B29E-FD35CC0AF928}"/>
              </a:ext>
            </a:extLst>
          </p:cNvPr>
          <p:cNvSpPr>
            <a:spLocks noGrp="1"/>
          </p:cNvSpPr>
          <p:nvPr>
            <p:ph idx="1"/>
          </p:nvPr>
        </p:nvSpPr>
        <p:spPr/>
        <p:txBody>
          <a:bodyPr/>
          <a:lstStyle/>
          <a:p>
            <a:r>
              <a:rPr lang="hr-HR" dirty="0">
                <a:effectLst/>
                <a:ea typeface="Calibri" panose="020F0502020204030204" pitchFamily="34" charset="0"/>
                <a:cs typeface="Times New Roman" panose="02020603050405020304" pitchFamily="18" charset="0"/>
              </a:rPr>
              <a:t>PSl</a:t>
            </a:r>
            <a:r>
              <a:rPr lang="hr-HR" i="1" dirty="0">
                <a:effectLst/>
                <a:ea typeface="Calibri" panose="020F0502020204030204" pitchFamily="34" charset="0"/>
                <a:cs typeface="Times New Roman" panose="02020603050405020304" pitchFamily="18" charset="0"/>
              </a:rPr>
              <a:t>. </a:t>
            </a:r>
            <a:r>
              <a:rPr lang="en-US" i="1" dirty="0">
                <a:effectLst/>
                <a:ea typeface="Calibri" panose="020F0502020204030204" pitchFamily="34" charset="0"/>
                <a:cs typeface="Times New Roman" panose="02020603050405020304" pitchFamily="18" charset="0"/>
              </a:rPr>
              <a:t>*</a:t>
            </a:r>
            <a:r>
              <a:rPr lang="en-US" i="1" dirty="0" err="1">
                <a:effectLst/>
                <a:ea typeface="Calibri" panose="020F0502020204030204" pitchFamily="34" charset="0"/>
                <a:cs typeface="Times New Roman" panose="02020603050405020304" pitchFamily="18" charset="0"/>
              </a:rPr>
              <a:t>èdlь</a:t>
            </a:r>
            <a:r>
              <a:rPr lang="en-US" i="1" dirty="0">
                <a:effectLst/>
                <a:ea typeface="Calibri" panose="020F0502020204030204" pitchFamily="34" charset="0"/>
                <a:cs typeface="Times New Roman" panose="02020603050405020304" pitchFamily="18" charset="0"/>
              </a:rPr>
              <a:t>, *</a:t>
            </a:r>
            <a:r>
              <a:rPr lang="en-US" i="1" dirty="0" err="1">
                <a:effectLst/>
                <a:ea typeface="Calibri" panose="020F0502020204030204" pitchFamily="34" charset="0"/>
                <a:cs typeface="Times New Roman" panose="02020603050405020304" pitchFamily="18" charset="0"/>
              </a:rPr>
              <a:t>edlà</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a.p.</a:t>
            </a:r>
            <a:r>
              <a:rPr lang="en-US" i="1" dirty="0" err="1">
                <a:effectLst/>
                <a:ea typeface="Calibri" panose="020F0502020204030204" pitchFamily="34" charset="0"/>
                <a:cs typeface="Times New Roman" panose="02020603050405020304" pitchFamily="18" charset="0"/>
              </a:rPr>
              <a:t>c</a:t>
            </a:r>
            <a:r>
              <a:rPr lang="en-US" dirty="0">
                <a:effectLst/>
                <a:ea typeface="Calibri" panose="020F0502020204030204" pitchFamily="34" charset="0"/>
                <a:cs typeface="Times New Roman" panose="02020603050405020304" pitchFamily="18" charset="0"/>
              </a:rPr>
              <a:t> 〉 ‘silver fir, </a:t>
            </a:r>
            <a:r>
              <a:rPr lang="en-US" i="1" dirty="0">
                <a:effectLst/>
                <a:ea typeface="Calibri" panose="020F0502020204030204" pitchFamily="34" charset="0"/>
                <a:cs typeface="Times New Roman" panose="02020603050405020304" pitchFamily="18" charset="0"/>
              </a:rPr>
              <a:t>Abies alba</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Sln</a:t>
            </a:r>
            <a:r>
              <a:rPr lang="en-US" dirty="0">
                <a:effectLst/>
                <a:ea typeface="Calibri" panose="020F0502020204030204" pitchFamily="34" charset="0"/>
                <a:cs typeface="Times New Roman" panose="02020603050405020304" pitchFamily="18" charset="0"/>
              </a:rPr>
              <a:t>.</a:t>
            </a:r>
            <a:r>
              <a:rPr lang="en-US" i="1" dirty="0">
                <a:effectLst/>
                <a:ea typeface="Calibri" panose="020F0502020204030204" pitchFamily="34" charset="0"/>
                <a:cs typeface="Times New Roman" panose="02020603050405020304" pitchFamily="18" charset="0"/>
              </a:rPr>
              <a:t> j</a:t>
            </a:r>
            <a:r>
              <a:rPr lang="hr-HR" i="1" dirty="0">
                <a:effectLst/>
                <a:ea typeface="Calibri" panose="020F0502020204030204" pitchFamily="34" charset="0"/>
                <a:cs typeface="Times New Roman" panose="02020603050405020304" pitchFamily="18" charset="0"/>
              </a:rPr>
              <a:t>e</a:t>
            </a:r>
            <a:r>
              <a:rPr lang="en-US" i="1" dirty="0">
                <a:effectLst/>
                <a:ea typeface="Calibri" panose="020F0502020204030204" pitchFamily="34" charset="0"/>
                <a:cs typeface="Times New Roman" panose="02020603050405020304" pitchFamily="18" charset="0"/>
              </a:rPr>
              <a:t>l, j</a:t>
            </a:r>
            <a:r>
              <a:rPr lang="hr-HR" i="1" dirty="0">
                <a:effectLst/>
                <a:ea typeface="Calibri" panose="020F0502020204030204" pitchFamily="34" charset="0"/>
                <a:cs typeface="Times New Roman" panose="02020603050405020304" pitchFamily="18" charset="0"/>
              </a:rPr>
              <a:t>e</a:t>
            </a:r>
            <a:r>
              <a:rPr lang="en-US" i="1" dirty="0">
                <a:effectLst/>
                <a:ea typeface="Calibri" panose="020F0502020204030204" pitchFamily="34" charset="0"/>
                <a:cs typeface="Times New Roman" panose="02020603050405020304" pitchFamily="18" charset="0"/>
              </a:rPr>
              <a:t>la</a:t>
            </a:r>
            <a:r>
              <a:rPr lang="en-US" dirty="0">
                <a:effectLst/>
                <a:ea typeface="Calibri" panose="020F0502020204030204" pitchFamily="34" charset="0"/>
                <a:cs typeface="Times New Roman" panose="02020603050405020304" pitchFamily="18" charset="0"/>
              </a:rPr>
              <a:t>, Russ.</a:t>
            </a:r>
            <a:r>
              <a:rPr lang="en-US" i="1" dirty="0">
                <a:effectLst/>
                <a:ea typeface="Calibri" panose="020F0502020204030204" pitchFamily="34" charset="0"/>
                <a:cs typeface="Times New Roman" panose="02020603050405020304" pitchFamily="18" charset="0"/>
              </a:rPr>
              <a:t> </a:t>
            </a:r>
            <a:r>
              <a:rPr lang="hr-HR" i="1" dirty="0">
                <a:ea typeface="Calibri" panose="020F0502020204030204" pitchFamily="34" charset="0"/>
                <a:cs typeface="Times New Roman" panose="02020603050405020304" pitchFamily="18" charset="0"/>
              </a:rPr>
              <a:t>él’</a:t>
            </a:r>
            <a:r>
              <a:rPr lang="en-US" i="1" dirty="0">
                <a:effectLst/>
                <a:ea typeface="Calibri" panose="020F0502020204030204" pitchFamily="34" charset="0"/>
                <a:cs typeface="Times New Roman" panose="02020603050405020304" pitchFamily="18" charset="0"/>
              </a:rPr>
              <a:t> ‘spruce’</a:t>
            </a:r>
            <a:r>
              <a:rPr lang="en-US" dirty="0">
                <a:effectLst/>
                <a:ea typeface="Calibri" panose="020F0502020204030204" pitchFamily="34" charset="0"/>
                <a:cs typeface="Times New Roman" panose="02020603050405020304" pitchFamily="18" charset="0"/>
              </a:rPr>
              <a:t>, Po.</a:t>
            </a:r>
            <a:r>
              <a:rPr lang="en-US" i="1" dirty="0">
                <a:effectLst/>
                <a:ea typeface="Calibri" panose="020F0502020204030204" pitchFamily="34" charset="0"/>
                <a:cs typeface="Times New Roman" panose="02020603050405020304" pitchFamily="18" charset="0"/>
              </a:rPr>
              <a:t> </a:t>
            </a:r>
            <a:r>
              <a:rPr lang="en-US" i="1" dirty="0" err="1">
                <a:effectLst/>
                <a:ea typeface="Calibri" panose="020F0502020204030204" pitchFamily="34" charset="0"/>
                <a:cs typeface="Times New Roman" panose="02020603050405020304" pitchFamily="18" charset="0"/>
              </a:rPr>
              <a:t>jodła</a:t>
            </a:r>
            <a:r>
              <a:rPr lang="en-US" i="1" dirty="0">
                <a:effectLst/>
                <a:ea typeface="Calibri" panose="020F0502020204030204" pitchFamily="34" charset="0"/>
                <a:cs typeface="Times New Roman" panose="02020603050405020304" pitchFamily="18" charset="0"/>
              </a:rPr>
              <a:t>, </a:t>
            </a:r>
            <a:r>
              <a:rPr lang="en-US" i="1" dirty="0" err="1">
                <a:effectLst/>
                <a:ea typeface="Calibri" panose="020F0502020204030204" pitchFamily="34" charset="0"/>
                <a:cs typeface="Times New Roman" panose="02020603050405020304" pitchFamily="18" charset="0"/>
              </a:rPr>
              <a:t>jedla</a:t>
            </a:r>
            <a:r>
              <a:rPr lang="en-US" i="1"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Cz</a:t>
            </a:r>
            <a:r>
              <a:rPr lang="en-US" i="1" dirty="0">
                <a:effectLst/>
                <a:ea typeface="Calibri" panose="020F0502020204030204" pitchFamily="34" charset="0"/>
                <a:cs typeface="Times New Roman" panose="02020603050405020304" pitchFamily="18" charset="0"/>
              </a:rPr>
              <a:t>. </a:t>
            </a:r>
            <a:r>
              <a:rPr lang="en-US" i="1" dirty="0" err="1">
                <a:effectLst/>
                <a:ea typeface="Calibri" panose="020F0502020204030204" pitchFamily="34" charset="0"/>
                <a:cs typeface="Times New Roman" panose="02020603050405020304" pitchFamily="18" charset="0"/>
              </a:rPr>
              <a:t>jedl</a:t>
            </a:r>
            <a:r>
              <a:rPr lang="en-US" dirty="0">
                <a:effectLst/>
                <a:ea typeface="Calibri" panose="020F0502020204030204" pitchFamily="34" charset="0"/>
                <a:cs typeface="Times New Roman" panose="02020603050405020304" pitchFamily="18" charset="0"/>
              </a:rPr>
              <a:t>), generally derived from PIE</a:t>
            </a:r>
            <a:r>
              <a:rPr lang="en-US" i="1"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*h</a:t>
            </a:r>
            <a:r>
              <a:rPr lang="en-US" baseline="-25000" dirty="0">
                <a:effectLst/>
                <a:ea typeface="Calibri" panose="020F0502020204030204" pitchFamily="34" charset="0"/>
                <a:cs typeface="Times New Roman" panose="02020603050405020304" pitchFamily="18" charset="0"/>
              </a:rPr>
              <a:t>1</a:t>
            </a:r>
            <a:r>
              <a:rPr lang="en-US" dirty="0">
                <a:effectLst/>
                <a:ea typeface="Calibri" panose="020F0502020204030204" pitchFamily="34" charset="0"/>
                <a:cs typeface="Times New Roman" panose="02020603050405020304" pitchFamily="18" charset="0"/>
              </a:rPr>
              <a:t>ed</a:t>
            </a:r>
            <a:r>
              <a:rPr lang="en-US" baseline="30000" dirty="0">
                <a:effectLst/>
                <a:ea typeface="Calibri" panose="020F0502020204030204" pitchFamily="34" charset="0"/>
                <a:cs typeface="Times New Roman" panose="02020603050405020304" pitchFamily="18" charset="0"/>
              </a:rPr>
              <a:t>h</a:t>
            </a:r>
            <a:r>
              <a:rPr lang="en-US" dirty="0">
                <a:effectLst/>
                <a:ea typeface="Calibri" panose="020F0502020204030204" pitchFamily="34" charset="0"/>
                <a:cs typeface="Times New Roman" panose="02020603050405020304" pitchFamily="18" charset="0"/>
              </a:rPr>
              <a:t>-l- (Lit.</a:t>
            </a:r>
            <a:r>
              <a:rPr lang="en-US" i="1" dirty="0">
                <a:effectLst/>
                <a:ea typeface="Calibri" panose="020F0502020204030204" pitchFamily="34" charset="0"/>
                <a:cs typeface="Times New Roman" panose="02020603050405020304" pitchFamily="18" charset="0"/>
              </a:rPr>
              <a:t> </a:t>
            </a:r>
            <a:r>
              <a:rPr lang="en-US" i="1" dirty="0" err="1">
                <a:effectLst/>
                <a:ea typeface="Calibri" panose="020F0502020204030204" pitchFamily="34" charset="0"/>
                <a:cs typeface="Times New Roman" panose="02020603050405020304" pitchFamily="18" charset="0"/>
              </a:rPr>
              <a:t>ẽglė</a:t>
            </a:r>
            <a:r>
              <a:rPr lang="en-US" i="1"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spruce</a:t>
            </a:r>
            <a:r>
              <a:rPr lang="en-US" i="1" dirty="0">
                <a:effectLst/>
                <a:ea typeface="Calibri" panose="020F0502020204030204" pitchFamily="34" charset="0"/>
                <a:cs typeface="Times New Roman" panose="02020603050405020304" pitchFamily="18" charset="0"/>
              </a:rPr>
              <a:t>’</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Latv</a:t>
            </a:r>
            <a:r>
              <a:rPr lang="en-US" dirty="0">
                <a:effectLst/>
                <a:ea typeface="Calibri" panose="020F0502020204030204" pitchFamily="34" charset="0"/>
                <a:cs typeface="Times New Roman" panose="02020603050405020304" pitchFamily="18" charset="0"/>
              </a:rPr>
              <a:t>.</a:t>
            </a:r>
            <a:r>
              <a:rPr lang="en-US" i="1" dirty="0">
                <a:effectLst/>
                <a:ea typeface="Calibri" panose="020F0502020204030204" pitchFamily="34" charset="0"/>
                <a:cs typeface="Times New Roman" panose="02020603050405020304" pitchFamily="18" charset="0"/>
              </a:rPr>
              <a:t> </a:t>
            </a:r>
            <a:r>
              <a:rPr lang="en-US" i="1" dirty="0" err="1">
                <a:effectLst/>
                <a:ea typeface="Calibri" panose="020F0502020204030204" pitchFamily="34" charset="0"/>
                <a:cs typeface="Times New Roman" panose="02020603050405020304" pitchFamily="18" charset="0"/>
              </a:rPr>
              <a:t>egle</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OPr</a:t>
            </a:r>
            <a:r>
              <a:rPr lang="en-US" dirty="0">
                <a:effectLst/>
                <a:ea typeface="Calibri" panose="020F0502020204030204" pitchFamily="34" charset="0"/>
                <a:cs typeface="Times New Roman" panose="02020603050405020304" pitchFamily="18" charset="0"/>
              </a:rPr>
              <a:t>.</a:t>
            </a:r>
            <a:r>
              <a:rPr lang="en-US" i="1" dirty="0">
                <a:effectLst/>
                <a:ea typeface="Calibri" panose="020F0502020204030204" pitchFamily="34" charset="0"/>
                <a:cs typeface="Times New Roman" panose="02020603050405020304" pitchFamily="18" charset="0"/>
              </a:rPr>
              <a:t> addle</a:t>
            </a:r>
            <a:r>
              <a:rPr lang="hr-HR" dirty="0">
                <a:effectLst/>
                <a:ea typeface="Calibri" panose="020F0502020204030204" pitchFamily="34" charset="0"/>
                <a:cs typeface="Times New Roman" panose="02020603050405020304" pitchFamily="18" charset="0"/>
              </a:rPr>
              <a:t>)</a:t>
            </a:r>
            <a:r>
              <a:rPr lang="hr-HR" i="1" dirty="0">
                <a:ea typeface="Calibri" panose="020F0502020204030204" pitchFamily="34" charset="0"/>
                <a:cs typeface="Times New Roman" panose="02020603050405020304" pitchFamily="18" charset="0"/>
              </a:rPr>
              <a:t>. </a:t>
            </a:r>
            <a:r>
              <a:rPr lang="hr-HR" dirty="0">
                <a:ea typeface="Calibri" panose="020F0502020204030204" pitchFamily="34" charset="0"/>
                <a:cs typeface="Times New Roman" panose="02020603050405020304" pitchFamily="18" charset="0"/>
              </a:rPr>
              <a:t>Deeper connections are uncertain. </a:t>
            </a:r>
          </a:p>
          <a:p>
            <a:r>
              <a:rPr lang="hr-HR" dirty="0">
                <a:effectLst/>
                <a:ea typeface="Calibri" panose="020F0502020204030204" pitchFamily="34" charset="0"/>
                <a:cs typeface="Times New Roman" panose="02020603050405020304" pitchFamily="18" charset="0"/>
              </a:rPr>
              <a:t>Lith. </a:t>
            </a:r>
            <a:r>
              <a:rPr lang="hr-HR" i="1" dirty="0">
                <a:effectLst/>
                <a:ea typeface="Calibri" panose="020F0502020204030204" pitchFamily="34" charset="0"/>
                <a:cs typeface="Times New Roman" panose="02020603050405020304" pitchFamily="18" charset="0"/>
              </a:rPr>
              <a:t>adýti </a:t>
            </a:r>
            <a:r>
              <a:rPr lang="hr-HR" i="0" dirty="0">
                <a:effectLst/>
                <a:ea typeface="Calibri" panose="020F0502020204030204" pitchFamily="34" charset="0"/>
                <a:cs typeface="Times New Roman" panose="02020603050405020304" pitchFamily="18" charset="0"/>
              </a:rPr>
              <a:t>‘stick’ suggested by IEW 289f. (because of the sharp fir leaves/needles) is improbable (Smoczyński 2007: 3).</a:t>
            </a:r>
            <a:endParaRPr lang="hr-HR" i="1" dirty="0">
              <a:ea typeface="Calibri" panose="020F0502020204030204" pitchFamily="34" charset="0"/>
              <a:cs typeface="Times New Roman" panose="02020603050405020304" pitchFamily="18" charset="0"/>
            </a:endParaRPr>
          </a:p>
          <a:p>
            <a:r>
              <a:rPr lang="en-US" dirty="0">
                <a:effectLst/>
                <a:ea typeface="Calibri" panose="020F0502020204030204" pitchFamily="34" charset="0"/>
                <a:cs typeface="Times New Roman" panose="02020603050405020304" pitchFamily="18" charset="0"/>
              </a:rPr>
              <a:t> Lat.</a:t>
            </a:r>
            <a:r>
              <a:rPr lang="en-US" i="1" dirty="0">
                <a:effectLst/>
                <a:ea typeface="Calibri" panose="020F0502020204030204" pitchFamily="34" charset="0"/>
                <a:cs typeface="Times New Roman" panose="02020603050405020304" pitchFamily="18" charset="0"/>
              </a:rPr>
              <a:t> </a:t>
            </a:r>
            <a:r>
              <a:rPr lang="en-US" i="1" dirty="0" err="1">
                <a:effectLst/>
                <a:ea typeface="Calibri" panose="020F0502020204030204" pitchFamily="34" charset="0"/>
                <a:cs typeface="Times New Roman" panose="02020603050405020304" pitchFamily="18" charset="0"/>
              </a:rPr>
              <a:t>ebulus</a:t>
            </a:r>
            <a:r>
              <a:rPr lang="en-US" i="1" dirty="0">
                <a:effectLst/>
                <a:ea typeface="Calibri" panose="020F0502020204030204" pitchFamily="34" charset="0"/>
                <a:cs typeface="Times New Roman" panose="02020603050405020304" pitchFamily="18" charset="0"/>
              </a:rPr>
              <a:t>, </a:t>
            </a:r>
            <a:r>
              <a:rPr lang="en-US" i="1" dirty="0" err="1">
                <a:effectLst/>
                <a:ea typeface="Calibri" panose="020F0502020204030204" pitchFamily="34" charset="0"/>
                <a:cs typeface="Times New Roman" panose="02020603050405020304" pitchFamily="18" charset="0"/>
              </a:rPr>
              <a:t>ebulum</a:t>
            </a:r>
            <a:r>
              <a:rPr lang="en-US" i="1"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‘dwarf elder’ </a:t>
            </a:r>
            <a:r>
              <a:rPr lang="hr-HR" dirty="0">
                <a:effectLst/>
                <a:ea typeface="Calibri" panose="020F0502020204030204" pitchFamily="34" charset="0"/>
                <a:cs typeface="Times New Roman" panose="02020603050405020304" pitchFamily="18" charset="0"/>
              </a:rPr>
              <a:t>may be related </a:t>
            </a:r>
            <a:r>
              <a:rPr lang="en-US" dirty="0">
                <a:effectLst/>
                <a:ea typeface="Calibri" panose="020F0502020204030204" pitchFamily="34" charset="0"/>
                <a:cs typeface="Times New Roman" panose="02020603050405020304" pitchFamily="18" charset="0"/>
              </a:rPr>
              <a:t>(note, however, that elder is a very different tree</a:t>
            </a:r>
            <a:r>
              <a:rPr lang="hr-HR" dirty="0">
                <a:effectLst/>
                <a:ea typeface="Calibri" panose="020F0502020204030204" pitchFamily="34" charset="0"/>
                <a:cs typeface="Times New Roman" panose="02020603050405020304" pitchFamily="18" charset="0"/>
              </a:rPr>
              <a:t>)</a:t>
            </a:r>
            <a:r>
              <a:rPr lang="en-US" dirty="0">
                <a:effectLst/>
                <a:ea typeface="Calibri" panose="020F0502020204030204" pitchFamily="34" charset="0"/>
                <a:cs typeface="Times New Roman" panose="02020603050405020304" pitchFamily="18" charset="0"/>
              </a:rPr>
              <a:t>. </a:t>
            </a:r>
            <a:endParaRPr lang="hr-HR" dirty="0">
              <a:effectLst/>
              <a:ea typeface="Calibri" panose="020F0502020204030204" pitchFamily="34" charset="0"/>
              <a:cs typeface="Times New Roman" panose="02020603050405020304" pitchFamily="18" charset="0"/>
            </a:endParaRPr>
          </a:p>
          <a:p>
            <a:r>
              <a:rPr lang="en-US" dirty="0">
                <a:effectLst/>
                <a:ea typeface="Calibri" panose="020F0502020204030204" pitchFamily="34" charset="0"/>
                <a:cs typeface="Times New Roman" panose="02020603050405020304" pitchFamily="18" charset="0"/>
              </a:rPr>
              <a:t>Gaul. </a:t>
            </a:r>
            <a:r>
              <a:rPr lang="en-US" i="1" dirty="0" err="1">
                <a:effectLst/>
                <a:ea typeface="Calibri" panose="020F0502020204030204" pitchFamily="34" charset="0"/>
                <a:cs typeface="Times New Roman" panose="02020603050405020304" pitchFamily="18" charset="0"/>
              </a:rPr>
              <a:t>odocos</a:t>
            </a:r>
            <a:r>
              <a:rPr lang="en-US" i="1"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‘elder’ may have been borrowed as OHG </a:t>
            </a:r>
            <a:r>
              <a:rPr lang="en-US" i="1" dirty="0" err="1">
                <a:effectLst/>
                <a:ea typeface="Calibri" panose="020F0502020204030204" pitchFamily="34" charset="0"/>
                <a:cs typeface="Times New Roman" panose="02020603050405020304" pitchFamily="18" charset="0"/>
              </a:rPr>
              <a:t>attuh</a:t>
            </a:r>
            <a:r>
              <a:rPr lang="en-US" i="1" dirty="0">
                <a:effectLst/>
                <a:ea typeface="Calibri" panose="020F0502020204030204" pitchFamily="34" charset="0"/>
                <a:cs typeface="Times New Roman" panose="02020603050405020304" pitchFamily="18" charset="0"/>
              </a:rPr>
              <a:t>, </a:t>
            </a:r>
            <a:r>
              <a:rPr lang="en-US" i="1" dirty="0" err="1">
                <a:effectLst/>
                <a:ea typeface="Calibri" panose="020F0502020204030204" pitchFamily="34" charset="0"/>
                <a:cs typeface="Times New Roman" panose="02020603050405020304" pitchFamily="18" charset="0"/>
              </a:rPr>
              <a:t>attah</a:t>
            </a:r>
            <a:r>
              <a:rPr lang="en-US" i="1"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‘dwarf-elder, danewort’ (EDL 185, DELG 238), but it is also possible that both the Germanic and the </a:t>
            </a:r>
            <a:r>
              <a:rPr lang="en-US" dirty="0" err="1">
                <a:effectLst/>
                <a:ea typeface="Calibri" panose="020F0502020204030204" pitchFamily="34" charset="0"/>
                <a:cs typeface="Times New Roman" panose="02020603050405020304" pitchFamily="18" charset="0"/>
              </a:rPr>
              <a:t>Gaulish</a:t>
            </a:r>
            <a:r>
              <a:rPr lang="en-US" dirty="0">
                <a:effectLst/>
                <a:ea typeface="Calibri" panose="020F0502020204030204" pitchFamily="34" charset="0"/>
                <a:cs typeface="Times New Roman" panose="02020603050405020304" pitchFamily="18" charset="0"/>
              </a:rPr>
              <a:t> word (which is attested in a late and possibly corrupt source, Marcellus of Bordeaux, </a:t>
            </a:r>
            <a:r>
              <a:rPr lang="en-US" i="1" dirty="0">
                <a:effectLst/>
                <a:ea typeface="Calibri" panose="020F0502020204030204" pitchFamily="34" charset="0"/>
                <a:cs typeface="Times New Roman" panose="02020603050405020304" pitchFamily="18" charset="0"/>
              </a:rPr>
              <a:t>Med. Lib. </a:t>
            </a:r>
            <a:r>
              <a:rPr lang="en-US" dirty="0">
                <a:effectLst/>
                <a:ea typeface="Calibri" panose="020F0502020204030204" pitchFamily="34" charset="0"/>
                <a:cs typeface="Times New Roman" panose="02020603050405020304" pitchFamily="18" charset="0"/>
              </a:rPr>
              <a:t>7.13) were actually borrowed, via Lat. </a:t>
            </a:r>
            <a:r>
              <a:rPr lang="en-US" i="1" dirty="0" err="1">
                <a:effectLst/>
                <a:ea typeface="Calibri" panose="020F0502020204030204" pitchFamily="34" charset="0"/>
                <a:cs typeface="Times New Roman" panose="02020603050405020304" pitchFamily="18" charset="0"/>
              </a:rPr>
              <a:t>acte</a:t>
            </a:r>
            <a:r>
              <a:rPr lang="en-US" dirty="0">
                <a:effectLst/>
                <a:ea typeface="Calibri" panose="020F0502020204030204" pitchFamily="34" charset="0"/>
                <a:cs typeface="Times New Roman" panose="02020603050405020304" pitchFamily="18" charset="0"/>
              </a:rPr>
              <a:t> ‘elder’ from Gr. </a:t>
            </a:r>
            <a:r>
              <a:rPr lang="en-US" i="1" dirty="0" err="1">
                <a:effectLst/>
                <a:ea typeface="Calibri" panose="020F0502020204030204" pitchFamily="34" charset="0"/>
                <a:cs typeface="Times New Roman" panose="02020603050405020304" pitchFamily="18" charset="0"/>
              </a:rPr>
              <a:t>aktéa</a:t>
            </a:r>
            <a:r>
              <a:rPr lang="en-US" i="1"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‘elder-tree, </a:t>
            </a:r>
            <a:r>
              <a:rPr lang="en-US" i="1" dirty="0">
                <a:effectLst/>
                <a:ea typeface="Calibri" panose="020F0502020204030204" pitchFamily="34" charset="0"/>
                <a:cs typeface="Times New Roman" panose="02020603050405020304" pitchFamily="18" charset="0"/>
              </a:rPr>
              <a:t>Sambucus nigra</a:t>
            </a:r>
            <a:r>
              <a:rPr lang="en-US" dirty="0">
                <a:effectLst/>
                <a:ea typeface="Calibri" panose="020F0502020204030204" pitchFamily="34" charset="0"/>
                <a:cs typeface="Times New Roman" panose="02020603050405020304" pitchFamily="18" charset="0"/>
              </a:rPr>
              <a:t>’ (of unknown origin, EDG 58). </a:t>
            </a:r>
          </a:p>
          <a:p>
            <a:endParaRPr lang="en-US" dirty="0"/>
          </a:p>
        </p:txBody>
      </p:sp>
    </p:spTree>
    <p:extLst>
      <p:ext uri="{BB962C8B-B14F-4D97-AF65-F5344CB8AC3E}">
        <p14:creationId xmlns:p14="http://schemas.microsoft.com/office/powerpoint/2010/main" val="13149268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D75EB-F4AF-462E-A181-ECEA84F3B284}"/>
              </a:ext>
            </a:extLst>
          </p:cNvPr>
          <p:cNvSpPr>
            <a:spLocks noGrp="1"/>
          </p:cNvSpPr>
          <p:nvPr>
            <p:ph type="title"/>
          </p:nvPr>
        </p:nvSpPr>
        <p:spPr/>
        <p:txBody>
          <a:bodyPr/>
          <a:lstStyle/>
          <a:p>
            <a:r>
              <a:rPr lang="hr-HR" dirty="0">
                <a:solidFill>
                  <a:schemeClr val="accent1"/>
                </a:solidFill>
              </a:rPr>
              <a:t>Salix alba/white willow in slavic</a:t>
            </a:r>
            <a:endParaRPr lang="en-US" dirty="0">
              <a:solidFill>
                <a:schemeClr val="accent1"/>
              </a:solidFill>
            </a:endParaRPr>
          </a:p>
        </p:txBody>
      </p:sp>
      <p:sp>
        <p:nvSpPr>
          <p:cNvPr id="3" name="Content Placeholder 2">
            <a:extLst>
              <a:ext uri="{FF2B5EF4-FFF2-40B4-BE49-F238E27FC236}">
                <a16:creationId xmlns:a16="http://schemas.microsoft.com/office/drawing/2014/main" id="{54F613F6-D165-45BE-B163-209CE89FD8CB}"/>
              </a:ext>
            </a:extLst>
          </p:cNvPr>
          <p:cNvSpPr>
            <a:spLocks noGrp="1"/>
          </p:cNvSpPr>
          <p:nvPr>
            <p:ph idx="1"/>
          </p:nvPr>
        </p:nvSpPr>
        <p:spPr/>
        <p:txBody>
          <a:bodyPr/>
          <a:lstStyle/>
          <a:p>
            <a:r>
              <a:rPr lang="hr-HR" sz="2000" dirty="0">
                <a:effectLst/>
                <a:ea typeface="Calibri" panose="020F0502020204030204" pitchFamily="34" charset="0"/>
              </a:rPr>
              <a:t>PSl. </a:t>
            </a:r>
            <a:r>
              <a:rPr lang="en-GB" sz="2000" dirty="0">
                <a:effectLst/>
                <a:ea typeface="Calibri" panose="020F0502020204030204" pitchFamily="34" charset="0"/>
              </a:rPr>
              <a:t>*</a:t>
            </a:r>
            <a:r>
              <a:rPr lang="en-GB" sz="2000" dirty="0" err="1">
                <a:effectLst/>
                <a:ea typeface="Calibri" panose="020F0502020204030204" pitchFamily="34" charset="0"/>
              </a:rPr>
              <a:t>orkýta</a:t>
            </a:r>
            <a:r>
              <a:rPr lang="en-GB" sz="2000" dirty="0">
                <a:effectLst/>
                <a:ea typeface="Calibri" panose="020F0502020204030204" pitchFamily="34" charset="0"/>
              </a:rPr>
              <a:t> &lt;</a:t>
            </a:r>
            <a:r>
              <a:rPr lang="en-GB" sz="2000" dirty="0" err="1">
                <a:effectLst/>
                <a:ea typeface="Calibri" panose="020F0502020204030204" pitchFamily="34" charset="0"/>
              </a:rPr>
              <a:t>a.p.</a:t>
            </a:r>
            <a:r>
              <a:rPr lang="en-GB" sz="2000" dirty="0">
                <a:effectLst/>
                <a:ea typeface="Calibri" panose="020F0502020204030204" pitchFamily="34" charset="0"/>
              </a:rPr>
              <a:t> a&gt; ‘willow, </a:t>
            </a:r>
            <a:r>
              <a:rPr lang="en-GB" sz="2000" i="1" dirty="0">
                <a:effectLst/>
                <a:ea typeface="Calibri" panose="020F0502020204030204" pitchFamily="34" charset="0"/>
              </a:rPr>
              <a:t>Salix</a:t>
            </a:r>
            <a:r>
              <a:rPr lang="en-GB" sz="2000" dirty="0">
                <a:effectLst/>
                <a:ea typeface="Calibri" panose="020F0502020204030204" pitchFamily="34" charset="0"/>
              </a:rPr>
              <a:t>’ (Croat. </a:t>
            </a:r>
            <a:r>
              <a:rPr lang="en-GB" sz="2000" i="1" dirty="0" err="1">
                <a:effectLst/>
                <a:ea typeface="Calibri" panose="020F0502020204030204" pitchFamily="34" charset="0"/>
              </a:rPr>
              <a:t>ràkita</a:t>
            </a:r>
            <a:r>
              <a:rPr lang="en-GB" sz="2000" i="1" dirty="0">
                <a:effectLst/>
                <a:ea typeface="Calibri" panose="020F0502020204030204" pitchFamily="34" charset="0"/>
              </a:rPr>
              <a:t>, </a:t>
            </a:r>
            <a:r>
              <a:rPr lang="en-US" sz="2000" dirty="0" err="1">
                <a:effectLst/>
                <a:ea typeface="Calibri" panose="020F0502020204030204" pitchFamily="34" charset="0"/>
              </a:rPr>
              <a:t>Sln</a:t>
            </a:r>
            <a:r>
              <a:rPr lang="en-US" sz="2000" dirty="0">
                <a:effectLst/>
                <a:ea typeface="Calibri" panose="020F0502020204030204" pitchFamily="34" charset="0"/>
              </a:rPr>
              <a:t>.</a:t>
            </a:r>
            <a:r>
              <a:rPr lang="en-US" sz="2000" i="1" dirty="0">
                <a:effectLst/>
                <a:ea typeface="Calibri" panose="020F0502020204030204" pitchFamily="34" charset="0"/>
                <a:cs typeface="00 ZRCola" panose="02020600050405020304" pitchFamily="18" charset="0"/>
              </a:rPr>
              <a:t> </a:t>
            </a:r>
            <a:r>
              <a:rPr lang="en-US" sz="2000" i="1" dirty="0" err="1">
                <a:effectLst/>
                <a:ea typeface="Calibri" panose="020F0502020204030204" pitchFamily="34" charset="0"/>
                <a:cs typeface="00 ZRCola" panose="02020600050405020304" pitchFamily="18" charset="0"/>
              </a:rPr>
              <a:t>rakȋta</a:t>
            </a:r>
            <a:r>
              <a:rPr lang="en-US" sz="2000" dirty="0">
                <a:effectLst/>
                <a:ea typeface="Calibri" panose="020F0502020204030204" pitchFamily="34" charset="0"/>
              </a:rPr>
              <a:t>, Russ.</a:t>
            </a:r>
            <a:r>
              <a:rPr lang="en-US" sz="2000" i="1" dirty="0">
                <a:effectLst/>
                <a:ea typeface="Calibri" panose="020F0502020204030204" pitchFamily="34" charset="0"/>
                <a:cs typeface="00 ZRCola" panose="02020600050405020304" pitchFamily="18" charset="0"/>
              </a:rPr>
              <a:t> </a:t>
            </a:r>
            <a:r>
              <a:rPr lang="en-US" sz="2000" i="1" dirty="0" err="1">
                <a:effectLst/>
                <a:ea typeface="Calibri" panose="020F0502020204030204" pitchFamily="34" charset="0"/>
                <a:cs typeface="00 ZRCola" panose="02020600050405020304" pitchFamily="18" charset="0"/>
              </a:rPr>
              <a:t>раки́та</a:t>
            </a:r>
            <a:r>
              <a:rPr lang="en-US" sz="2000" i="1" dirty="0">
                <a:effectLst/>
                <a:ea typeface="Calibri" panose="020F0502020204030204" pitchFamily="34" charset="0"/>
                <a:cs typeface="00 ZRCola" panose="02020600050405020304" pitchFamily="18" charset="0"/>
              </a:rPr>
              <a:t>, </a:t>
            </a:r>
            <a:r>
              <a:rPr lang="en-US" sz="2000" i="1" dirty="0" err="1">
                <a:effectLst/>
                <a:ea typeface="Calibri" panose="020F0502020204030204" pitchFamily="34" charset="0"/>
                <a:cs typeface="00 ZRCola" panose="02020600050405020304" pitchFamily="18" charset="0"/>
              </a:rPr>
              <a:t>роки́та</a:t>
            </a:r>
            <a:r>
              <a:rPr lang="en-US" sz="2000" dirty="0">
                <a:effectLst/>
                <a:ea typeface="Calibri" panose="020F0502020204030204" pitchFamily="34" charset="0"/>
              </a:rPr>
              <a:t>, Po.</a:t>
            </a:r>
            <a:r>
              <a:rPr lang="en-US" sz="2000" i="1" dirty="0">
                <a:effectLst/>
                <a:ea typeface="Calibri" panose="020F0502020204030204" pitchFamily="34" charset="0"/>
                <a:cs typeface="00 ZRCola" panose="02020600050405020304" pitchFamily="18" charset="0"/>
              </a:rPr>
              <a:t> </a:t>
            </a:r>
            <a:r>
              <a:rPr lang="en-US" sz="2000" i="1" dirty="0" err="1">
                <a:effectLst/>
                <a:ea typeface="Calibri" panose="020F0502020204030204" pitchFamily="34" charset="0"/>
                <a:cs typeface="00 ZRCola" panose="02020600050405020304" pitchFamily="18" charset="0"/>
              </a:rPr>
              <a:t>rokita</a:t>
            </a:r>
            <a:r>
              <a:rPr lang="en-US" sz="2000" dirty="0">
                <a:effectLst/>
                <a:ea typeface="Calibri" panose="020F0502020204030204" pitchFamily="34" charset="0"/>
              </a:rPr>
              <a:t>); </a:t>
            </a:r>
            <a:endParaRPr lang="hr-HR" sz="2000" dirty="0">
              <a:effectLst/>
              <a:ea typeface="Calibri" panose="020F0502020204030204" pitchFamily="34" charset="0"/>
            </a:endParaRPr>
          </a:p>
          <a:p>
            <a:r>
              <a:rPr lang="hr-HR" dirty="0">
                <a:ea typeface="Calibri" panose="020F0502020204030204" pitchFamily="34" charset="0"/>
              </a:rPr>
              <a:t>A</a:t>
            </a:r>
            <a:r>
              <a:rPr lang="en-US" sz="2000" dirty="0">
                <a:effectLst/>
                <a:ea typeface="Calibri" panose="020F0502020204030204" pitchFamily="34" charset="0"/>
              </a:rPr>
              <a:t> Baltic cognate is probably </a:t>
            </a:r>
            <a:r>
              <a:rPr lang="en-US" sz="2000" dirty="0" err="1">
                <a:effectLst/>
                <a:ea typeface="Calibri" panose="020F0502020204030204" pitchFamily="34" charset="0"/>
              </a:rPr>
              <a:t>Latv</a:t>
            </a:r>
            <a:r>
              <a:rPr lang="en-US" sz="2000" dirty="0">
                <a:effectLst/>
                <a:ea typeface="Calibri" panose="020F0502020204030204" pitchFamily="34" charset="0"/>
              </a:rPr>
              <a:t>.</a:t>
            </a:r>
            <a:r>
              <a:rPr lang="en-US" sz="2000" i="1" dirty="0">
                <a:effectLst/>
                <a:ea typeface="Calibri" panose="020F0502020204030204" pitchFamily="34" charset="0"/>
                <a:cs typeface="00 ZRCola" panose="02020600050405020304" pitchFamily="18" charset="0"/>
              </a:rPr>
              <a:t> </a:t>
            </a:r>
            <a:r>
              <a:rPr lang="en-US" sz="2000" i="1" dirty="0" err="1">
                <a:effectLst/>
                <a:ea typeface="Calibri" panose="020F0502020204030204" pitchFamily="34" charset="0"/>
                <a:cs typeface="00 ZRCola" panose="02020600050405020304" pitchFamily="18" charset="0"/>
              </a:rPr>
              <a:t>ẽrcis</a:t>
            </a:r>
            <a:r>
              <a:rPr lang="en-US" sz="2000" dirty="0">
                <a:effectLst/>
                <a:ea typeface="Calibri" panose="020F0502020204030204" pitchFamily="34" charset="0"/>
              </a:rPr>
              <a:t> ‘juniper’</a:t>
            </a:r>
            <a:endParaRPr lang="hr-HR" sz="2000" dirty="0">
              <a:effectLst/>
              <a:ea typeface="Calibri" panose="020F0502020204030204" pitchFamily="34" charset="0"/>
            </a:endParaRPr>
          </a:p>
          <a:p>
            <a:r>
              <a:rPr lang="hr-HR" sz="2000" dirty="0">
                <a:effectLst/>
                <a:ea typeface="Calibri" panose="020F0502020204030204" pitchFamily="34" charset="0"/>
              </a:rPr>
              <a:t>I</a:t>
            </a:r>
            <a:r>
              <a:rPr lang="en-US" sz="2000" dirty="0">
                <a:effectLst/>
                <a:ea typeface="Calibri" panose="020F0502020204030204" pitchFamily="34" charset="0"/>
              </a:rPr>
              <a:t>n other IE languages we find Gr.</a:t>
            </a:r>
            <a:r>
              <a:rPr lang="en-US" sz="2000" i="1" dirty="0">
                <a:effectLst/>
                <a:ea typeface="Calibri" panose="020F0502020204030204" pitchFamily="34" charset="0"/>
                <a:cs typeface="00 ZRCola" panose="02020600050405020304" pitchFamily="18" charset="0"/>
              </a:rPr>
              <a:t> </a:t>
            </a:r>
            <a:r>
              <a:rPr lang="en-US" sz="2000" i="1" dirty="0" err="1">
                <a:effectLst/>
                <a:ea typeface="Calibri" panose="020F0502020204030204" pitchFamily="34" charset="0"/>
                <a:cs typeface="00 ZRCola" panose="02020600050405020304" pitchFamily="18" charset="0"/>
              </a:rPr>
              <a:t>ἄρκευθος</a:t>
            </a:r>
            <a:r>
              <a:rPr lang="en-US" sz="2000" dirty="0">
                <a:effectLst/>
                <a:ea typeface="Calibri" panose="020F0502020204030204" pitchFamily="34" charset="0"/>
              </a:rPr>
              <a:t> ‘juniper’</a:t>
            </a:r>
            <a:r>
              <a:rPr lang="hr-HR" sz="2000" dirty="0">
                <a:effectLst/>
                <a:ea typeface="Calibri" panose="020F0502020204030204" pitchFamily="34" charset="0"/>
              </a:rPr>
              <a:t> (Cretan </a:t>
            </a:r>
            <a:r>
              <a:rPr lang="en-US" i="1" dirty="0" err="1">
                <a:effectLst/>
                <a:ea typeface="Fd2436557-Identity-H"/>
              </a:rPr>
              <a:t>ἄργετος</a:t>
            </a:r>
            <a:r>
              <a:rPr lang="hr-HR" dirty="0">
                <a:effectLst/>
                <a:ea typeface="Fd2436557-Identity-H"/>
              </a:rPr>
              <a:t>, EDG 132</a:t>
            </a:r>
            <a:r>
              <a:rPr lang="hr-HR" sz="1800" dirty="0">
                <a:effectLst/>
                <a:latin typeface="Fd2436557-Identity-H"/>
                <a:ea typeface="Fd2436557-Identity-H"/>
              </a:rPr>
              <a:t>)</a:t>
            </a:r>
            <a:r>
              <a:rPr lang="en-US" sz="2000" dirty="0">
                <a:effectLst/>
                <a:ea typeface="Calibri" panose="020F0502020204030204" pitchFamily="34" charset="0"/>
              </a:rPr>
              <a:t> and Lat. </a:t>
            </a:r>
            <a:r>
              <a:rPr lang="en-US" sz="2000" i="1" dirty="0">
                <a:effectLst/>
                <a:ea typeface="Calibri" panose="020F0502020204030204" pitchFamily="34" charset="0"/>
              </a:rPr>
              <a:t>arcus </a:t>
            </a:r>
            <a:r>
              <a:rPr lang="en-US" sz="2000" dirty="0">
                <a:effectLst/>
                <a:ea typeface="Calibri" panose="020F0502020204030204" pitchFamily="34" charset="0"/>
              </a:rPr>
              <a:t>‘bow’ (bows are often made of willow-tree; cf. also Eng. </a:t>
            </a:r>
            <a:r>
              <a:rPr lang="en-US" sz="2000" i="1" dirty="0">
                <a:effectLst/>
                <a:ea typeface="Calibri" panose="020F0502020204030204" pitchFamily="34" charset="0"/>
              </a:rPr>
              <a:t>arrow </a:t>
            </a:r>
            <a:r>
              <a:rPr lang="en-US" sz="2000" dirty="0">
                <a:effectLst/>
                <a:ea typeface="Calibri" panose="020F0502020204030204" pitchFamily="34" charset="0"/>
              </a:rPr>
              <a:t>&lt; OE </a:t>
            </a:r>
            <a:r>
              <a:rPr lang="en-US" sz="2000" i="1" dirty="0" err="1">
                <a:effectLst/>
                <a:ea typeface="Calibri" panose="020F0502020204030204" pitchFamily="34" charset="0"/>
              </a:rPr>
              <a:t>earh</a:t>
            </a:r>
            <a:r>
              <a:rPr lang="en-US" sz="2000" i="1" dirty="0">
                <a:effectLst/>
                <a:ea typeface="Calibri" panose="020F0502020204030204" pitchFamily="34" charset="0"/>
              </a:rPr>
              <a:t> </a:t>
            </a:r>
            <a:r>
              <a:rPr lang="en-US" sz="2000" dirty="0">
                <a:effectLst/>
                <a:ea typeface="Calibri" panose="020F0502020204030204" pitchFamily="34" charset="0"/>
              </a:rPr>
              <a:t>and its Germanic cognates pointing to </a:t>
            </a:r>
            <a:r>
              <a:rPr lang="en-US" sz="2000" dirty="0" err="1">
                <a:effectLst/>
                <a:ea typeface="Calibri" panose="020F0502020204030204" pitchFamily="34" charset="0"/>
              </a:rPr>
              <a:t>PGerm</a:t>
            </a:r>
            <a:r>
              <a:rPr lang="en-US" sz="2000" dirty="0">
                <a:effectLst/>
                <a:ea typeface="Calibri" panose="020F0502020204030204" pitchFamily="34" charset="0"/>
              </a:rPr>
              <a:t>. *</a:t>
            </a:r>
            <a:r>
              <a:rPr lang="en-US" sz="2000" dirty="0" err="1">
                <a:effectLst/>
                <a:ea typeface="Calibri" panose="020F0502020204030204" pitchFamily="34" charset="0"/>
              </a:rPr>
              <a:t>arhwō</a:t>
            </a:r>
            <a:r>
              <a:rPr lang="en-US" sz="2000" dirty="0">
                <a:effectLst/>
                <a:ea typeface="Calibri" panose="020F0502020204030204" pitchFamily="34" charset="0"/>
              </a:rPr>
              <a:t>)</a:t>
            </a:r>
            <a:r>
              <a:rPr lang="hr-HR" sz="2000" dirty="0">
                <a:effectLst/>
                <a:ea typeface="Calibri" panose="020F0502020204030204" pitchFamily="34" charset="0"/>
              </a:rPr>
              <a:t>.</a:t>
            </a:r>
            <a:r>
              <a:rPr lang="en-US" sz="2000" dirty="0">
                <a:effectLst/>
                <a:ea typeface="Calibri" panose="020F0502020204030204" pitchFamily="34" charset="0"/>
              </a:rPr>
              <a:t> </a:t>
            </a:r>
            <a:endParaRPr lang="hr-HR" sz="2000" dirty="0">
              <a:effectLst/>
              <a:ea typeface="Calibri" panose="020F0502020204030204" pitchFamily="34" charset="0"/>
            </a:endParaRPr>
          </a:p>
          <a:p>
            <a:r>
              <a:rPr lang="hr-HR" sz="2000" dirty="0">
                <a:effectLst/>
                <a:ea typeface="Calibri" panose="020F0502020204030204" pitchFamily="34" charset="0"/>
              </a:rPr>
              <a:t>S</a:t>
            </a:r>
            <a:r>
              <a:rPr lang="en-US" sz="2000" dirty="0" err="1">
                <a:effectLst/>
                <a:ea typeface="Calibri" panose="020F0502020204030204" pitchFamily="34" charset="0"/>
              </a:rPr>
              <a:t>ince</a:t>
            </a:r>
            <a:r>
              <a:rPr lang="en-US" sz="2000" dirty="0">
                <a:effectLst/>
                <a:ea typeface="Calibri" panose="020F0502020204030204" pitchFamily="34" charset="0"/>
              </a:rPr>
              <a:t> Gr. -</a:t>
            </a:r>
            <a:r>
              <a:rPr lang="en-US" sz="2000" i="1" dirty="0" err="1">
                <a:effectLst/>
                <a:ea typeface="Calibri" panose="020F0502020204030204" pitchFamily="34" charset="0"/>
              </a:rPr>
              <a:t>th</a:t>
            </a:r>
            <a:r>
              <a:rPr lang="en-US" sz="2000" i="1" dirty="0">
                <a:effectLst/>
                <a:ea typeface="Calibri" panose="020F0502020204030204" pitchFamily="34" charset="0"/>
              </a:rPr>
              <a:t>-</a:t>
            </a:r>
            <a:r>
              <a:rPr lang="en-US" sz="2000" dirty="0">
                <a:effectLst/>
                <a:ea typeface="Calibri" panose="020F0502020204030204" pitchFamily="34" charset="0"/>
              </a:rPr>
              <a:t> cannot correspond to Balto-Slavic </a:t>
            </a:r>
            <a:r>
              <a:rPr lang="en-US" sz="2000" i="1" dirty="0">
                <a:effectLst/>
                <a:ea typeface="Calibri" panose="020F0502020204030204" pitchFamily="34" charset="0"/>
              </a:rPr>
              <a:t>*-</a:t>
            </a:r>
            <a:r>
              <a:rPr lang="en-US" sz="2000" dirty="0">
                <a:effectLst/>
                <a:ea typeface="Calibri" panose="020F0502020204030204" pitchFamily="34" charset="0"/>
              </a:rPr>
              <a:t>t-, the word is probably of substratum origin</a:t>
            </a:r>
            <a:r>
              <a:rPr lang="hr-HR" sz="2000" dirty="0">
                <a:effectLst/>
                <a:ea typeface="Calibri" panose="020F0502020204030204" pitchFamily="34" charset="0"/>
              </a:rPr>
              <a:t> (note also the alternation between </a:t>
            </a:r>
            <a:r>
              <a:rPr lang="hr-HR" sz="2000" i="1" dirty="0">
                <a:effectLst/>
                <a:ea typeface="Calibri" panose="020F0502020204030204" pitchFamily="34" charset="0"/>
              </a:rPr>
              <a:t>–g- </a:t>
            </a:r>
            <a:r>
              <a:rPr lang="hr-HR" sz="2000" dirty="0">
                <a:effectLst/>
                <a:ea typeface="Calibri" panose="020F0502020204030204" pitchFamily="34" charset="0"/>
              </a:rPr>
              <a:t>and </a:t>
            </a:r>
            <a:r>
              <a:rPr lang="hr-HR" sz="2000" i="1" dirty="0">
                <a:effectLst/>
                <a:ea typeface="Calibri" panose="020F0502020204030204" pitchFamily="34" charset="0"/>
              </a:rPr>
              <a:t>–k-</a:t>
            </a:r>
            <a:r>
              <a:rPr lang="hr-HR" sz="2000" dirty="0">
                <a:effectLst/>
                <a:ea typeface="Calibri" panose="020F0502020204030204" pitchFamily="34" charset="0"/>
              </a:rPr>
              <a:t> within Greek)</a:t>
            </a:r>
            <a:r>
              <a:rPr lang="en-US" sz="2000" dirty="0">
                <a:effectLst/>
                <a:ea typeface="Calibri" panose="020F0502020204030204" pitchFamily="34" charset="0"/>
              </a:rPr>
              <a:t>.</a:t>
            </a:r>
            <a:endParaRPr lang="hr-HR" sz="2000" dirty="0">
              <a:effectLst/>
              <a:ea typeface="Calibri" panose="020F0502020204030204" pitchFamily="34" charset="0"/>
            </a:endParaRPr>
          </a:p>
          <a:p>
            <a:pPr marL="0" indent="0">
              <a:buNone/>
            </a:pPr>
            <a:r>
              <a:rPr lang="en-US" sz="2000" dirty="0">
                <a:effectLst/>
                <a:ea typeface="Calibri" panose="020F0502020204030204" pitchFamily="34" charset="0"/>
              </a:rPr>
              <a:t> </a:t>
            </a:r>
            <a:endParaRPr lang="hr-HR" dirty="0">
              <a:ea typeface="Calibri" panose="020F0502020204030204" pitchFamily="34" charset="0"/>
            </a:endParaRPr>
          </a:p>
          <a:p>
            <a:endParaRPr lang="en-US" dirty="0"/>
          </a:p>
        </p:txBody>
      </p:sp>
    </p:spTree>
    <p:extLst>
      <p:ext uri="{BB962C8B-B14F-4D97-AF65-F5344CB8AC3E}">
        <p14:creationId xmlns:p14="http://schemas.microsoft.com/office/powerpoint/2010/main" val="14050210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796D-EEF7-4182-A180-02325DB572C0}"/>
              </a:ext>
            </a:extLst>
          </p:cNvPr>
          <p:cNvSpPr>
            <a:spLocks noGrp="1"/>
          </p:cNvSpPr>
          <p:nvPr>
            <p:ph type="title"/>
          </p:nvPr>
        </p:nvSpPr>
        <p:spPr/>
        <p:txBody>
          <a:bodyPr/>
          <a:lstStyle/>
          <a:p>
            <a:r>
              <a:rPr lang="hr-HR" dirty="0">
                <a:solidFill>
                  <a:schemeClr val="tx1"/>
                </a:solidFill>
              </a:rPr>
              <a:t>Sambucus</a:t>
            </a:r>
            <a:endParaRPr lang="en-US" dirty="0">
              <a:solidFill>
                <a:schemeClr val="tx1"/>
              </a:solidFill>
            </a:endParaRPr>
          </a:p>
        </p:txBody>
      </p:sp>
      <p:sp>
        <p:nvSpPr>
          <p:cNvPr id="3" name="Content Placeholder 2">
            <a:extLst>
              <a:ext uri="{FF2B5EF4-FFF2-40B4-BE49-F238E27FC236}">
                <a16:creationId xmlns:a16="http://schemas.microsoft.com/office/drawing/2014/main" id="{2D3A34A0-5EB3-4CBA-9774-DE74AB9E9912}"/>
              </a:ext>
            </a:extLst>
          </p:cNvPr>
          <p:cNvSpPr>
            <a:spLocks noGrp="1"/>
          </p:cNvSpPr>
          <p:nvPr>
            <p:ph idx="1"/>
          </p:nvPr>
        </p:nvSpPr>
        <p:spPr/>
        <p:txBody>
          <a:bodyPr/>
          <a:lstStyle/>
          <a:p>
            <a:r>
              <a:rPr lang="hr-HR" i="1" dirty="0"/>
              <a:t>Sambucus nigra </a:t>
            </a:r>
            <a:r>
              <a:rPr lang="hr-HR" dirty="0"/>
              <a:t>‘elderberry’</a:t>
            </a:r>
            <a:endParaRPr lang="en-US" i="1" dirty="0"/>
          </a:p>
        </p:txBody>
      </p:sp>
      <p:pic>
        <p:nvPicPr>
          <p:cNvPr id="4" name="Picture 3">
            <a:extLst>
              <a:ext uri="{FF2B5EF4-FFF2-40B4-BE49-F238E27FC236}">
                <a16:creationId xmlns:a16="http://schemas.microsoft.com/office/drawing/2014/main" id="{3116AF85-E94E-48C2-81FD-2A2984D9AF77}"/>
              </a:ext>
            </a:extLst>
          </p:cNvPr>
          <p:cNvPicPr/>
          <p:nvPr/>
        </p:nvPicPr>
        <p:blipFill>
          <a:blip r:embed="rId2"/>
          <a:stretch>
            <a:fillRect/>
          </a:stretch>
        </p:blipFill>
        <p:spPr>
          <a:xfrm>
            <a:off x="1230092" y="2538827"/>
            <a:ext cx="3262395" cy="3225870"/>
          </a:xfrm>
          <a:prstGeom prst="rect">
            <a:avLst/>
          </a:prstGeom>
        </p:spPr>
      </p:pic>
      <p:pic>
        <p:nvPicPr>
          <p:cNvPr id="5" name="Picture 4">
            <a:extLst>
              <a:ext uri="{FF2B5EF4-FFF2-40B4-BE49-F238E27FC236}">
                <a16:creationId xmlns:a16="http://schemas.microsoft.com/office/drawing/2014/main" id="{B7C8C62A-F4AC-4751-9562-DB7FCF00AFE4}"/>
              </a:ext>
            </a:extLst>
          </p:cNvPr>
          <p:cNvPicPr/>
          <p:nvPr/>
        </p:nvPicPr>
        <p:blipFill>
          <a:blip r:embed="rId3"/>
          <a:stretch>
            <a:fillRect/>
          </a:stretch>
        </p:blipFill>
        <p:spPr>
          <a:xfrm>
            <a:off x="4564048" y="2538828"/>
            <a:ext cx="3538331" cy="3225870"/>
          </a:xfrm>
          <a:prstGeom prst="rect">
            <a:avLst/>
          </a:prstGeom>
        </p:spPr>
      </p:pic>
      <p:pic>
        <p:nvPicPr>
          <p:cNvPr id="6" name="Picture 5">
            <a:extLst>
              <a:ext uri="{FF2B5EF4-FFF2-40B4-BE49-F238E27FC236}">
                <a16:creationId xmlns:a16="http://schemas.microsoft.com/office/drawing/2014/main" id="{FC42E6A8-0094-4CE3-8871-1B97F64B2313}"/>
              </a:ext>
            </a:extLst>
          </p:cNvPr>
          <p:cNvPicPr/>
          <p:nvPr/>
        </p:nvPicPr>
        <p:blipFill>
          <a:blip r:embed="rId4"/>
          <a:stretch>
            <a:fillRect/>
          </a:stretch>
        </p:blipFill>
        <p:spPr>
          <a:xfrm>
            <a:off x="8102379" y="2703543"/>
            <a:ext cx="2488758" cy="2886522"/>
          </a:xfrm>
          <a:prstGeom prst="rect">
            <a:avLst/>
          </a:prstGeom>
        </p:spPr>
      </p:pic>
    </p:spTree>
    <p:extLst>
      <p:ext uri="{BB962C8B-B14F-4D97-AF65-F5344CB8AC3E}">
        <p14:creationId xmlns:p14="http://schemas.microsoft.com/office/powerpoint/2010/main" val="8622828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CEC09-2A05-4C9A-99AD-18B195C6AB99}"/>
              </a:ext>
            </a:extLst>
          </p:cNvPr>
          <p:cNvSpPr>
            <a:spLocks noGrp="1"/>
          </p:cNvSpPr>
          <p:nvPr>
            <p:ph type="title"/>
          </p:nvPr>
        </p:nvSpPr>
        <p:spPr/>
        <p:txBody>
          <a:bodyPr/>
          <a:lstStyle/>
          <a:p>
            <a:r>
              <a:rPr lang="hr-HR" dirty="0">
                <a:solidFill>
                  <a:schemeClr val="tx1"/>
                </a:solidFill>
              </a:rPr>
              <a:t>Sambucus/elderberry in slavic</a:t>
            </a:r>
            <a:endParaRPr lang="en-US" dirty="0">
              <a:solidFill>
                <a:schemeClr val="tx1"/>
              </a:solidFill>
            </a:endParaRPr>
          </a:p>
        </p:txBody>
      </p:sp>
      <p:sp>
        <p:nvSpPr>
          <p:cNvPr id="3" name="Content Placeholder 2">
            <a:extLst>
              <a:ext uri="{FF2B5EF4-FFF2-40B4-BE49-F238E27FC236}">
                <a16:creationId xmlns:a16="http://schemas.microsoft.com/office/drawing/2014/main" id="{0C3B8BCB-554D-4ED7-A6F4-3D1D331F4BA4}"/>
              </a:ext>
            </a:extLst>
          </p:cNvPr>
          <p:cNvSpPr>
            <a:spLocks noGrp="1"/>
          </p:cNvSpPr>
          <p:nvPr>
            <p:ph idx="1"/>
          </p:nvPr>
        </p:nvSpPr>
        <p:spPr>
          <a:xfrm>
            <a:off x="1069848" y="2121408"/>
            <a:ext cx="10058400" cy="4251960"/>
          </a:xfrm>
        </p:spPr>
        <p:txBody>
          <a:bodyPr>
            <a:normAutofit/>
          </a:bodyPr>
          <a:lstStyle/>
          <a:p>
            <a:r>
              <a:rPr lang="hr-HR" dirty="0">
                <a:ea typeface="Calibri" panose="020F0502020204030204" pitchFamily="34" charset="0"/>
              </a:rPr>
              <a:t>PSl. </a:t>
            </a:r>
            <a:r>
              <a:rPr lang="en-US" dirty="0">
                <a:effectLst/>
                <a:ea typeface="Calibri" panose="020F0502020204030204" pitchFamily="34" charset="0"/>
              </a:rPr>
              <a:t>*</a:t>
            </a:r>
            <a:r>
              <a:rPr lang="en-US" dirty="0" err="1">
                <a:effectLst/>
                <a:ea typeface="Calibri" panose="020F0502020204030204" pitchFamily="34" charset="0"/>
              </a:rPr>
              <a:t>bъzъ</a:t>
            </a:r>
            <a:r>
              <a:rPr lang="en-US" dirty="0">
                <a:effectLst/>
                <a:ea typeface="Calibri" panose="020F0502020204030204" pitchFamily="34" charset="0"/>
              </a:rPr>
              <a:t>, *</a:t>
            </a:r>
            <a:r>
              <a:rPr lang="en-US" dirty="0" err="1">
                <a:effectLst/>
                <a:ea typeface="Calibri" panose="020F0502020204030204" pitchFamily="34" charset="0"/>
              </a:rPr>
              <a:t>buzъ</a:t>
            </a:r>
            <a:r>
              <a:rPr lang="en-US" dirty="0">
                <a:effectLst/>
                <a:ea typeface="Calibri" panose="020F0502020204030204" pitchFamily="34" charset="0"/>
              </a:rPr>
              <a:t> ‘elder, </a:t>
            </a:r>
            <a:r>
              <a:rPr lang="en-US" i="1" dirty="0">
                <a:effectLst/>
                <a:ea typeface="Calibri" panose="020F0502020204030204" pitchFamily="34" charset="0"/>
              </a:rPr>
              <a:t>Sambucus</a:t>
            </a:r>
            <a:r>
              <a:rPr lang="en-US" dirty="0">
                <a:effectLst/>
                <a:ea typeface="Calibri" panose="020F0502020204030204" pitchFamily="34" charset="0"/>
              </a:rPr>
              <a:t>’ (Croat. </a:t>
            </a:r>
            <a:r>
              <a:rPr lang="en-US" i="1" dirty="0" err="1">
                <a:effectLst/>
                <a:ea typeface="Calibri" panose="020F0502020204030204" pitchFamily="34" charset="0"/>
              </a:rPr>
              <a:t>baz</a:t>
            </a:r>
            <a:r>
              <a:rPr lang="en-US" dirty="0">
                <a:effectLst/>
                <a:ea typeface="Calibri" panose="020F0502020204030204" pitchFamily="34" charset="0"/>
              </a:rPr>
              <a:t>, </a:t>
            </a:r>
            <a:r>
              <a:rPr lang="en-US" i="1" dirty="0" err="1">
                <a:effectLst/>
                <a:ea typeface="Calibri" panose="020F0502020204030204" pitchFamily="34" charset="0"/>
              </a:rPr>
              <a:t>zóva</a:t>
            </a:r>
            <a:r>
              <a:rPr lang="en-US" dirty="0">
                <a:effectLst/>
                <a:ea typeface="Calibri" panose="020F0502020204030204" pitchFamily="34" charset="0"/>
              </a:rPr>
              <a:t> &lt; *</a:t>
            </a:r>
            <a:r>
              <a:rPr lang="en-US" dirty="0" err="1">
                <a:effectLst/>
                <a:ea typeface="Calibri" panose="020F0502020204030204" pitchFamily="34" charset="0"/>
              </a:rPr>
              <a:t>bъzova</a:t>
            </a:r>
            <a:r>
              <a:rPr lang="en-US" dirty="0">
                <a:effectLst/>
                <a:ea typeface="Calibri" panose="020F0502020204030204" pitchFamily="34" charset="0"/>
              </a:rPr>
              <a:t>, Russ. </a:t>
            </a:r>
            <a:r>
              <a:rPr lang="en-US" i="1" dirty="0" err="1">
                <a:effectLst/>
                <a:ea typeface="Calibri" panose="020F0502020204030204" pitchFamily="34" charset="0"/>
              </a:rPr>
              <a:t>buzina</a:t>
            </a:r>
            <a:r>
              <a:rPr lang="en-US" dirty="0">
                <a:effectLst/>
                <a:ea typeface="Calibri" panose="020F0502020204030204" pitchFamily="34" charset="0"/>
              </a:rPr>
              <a:t>, Russ. dial. </a:t>
            </a:r>
            <a:r>
              <a:rPr lang="en-US" i="1" dirty="0" err="1">
                <a:effectLst/>
                <a:ea typeface="Calibri" panose="020F0502020204030204" pitchFamily="34" charset="0"/>
              </a:rPr>
              <a:t>buza</a:t>
            </a:r>
            <a:r>
              <a:rPr lang="en-US" i="1" dirty="0">
                <a:effectLst/>
                <a:ea typeface="Calibri" panose="020F0502020204030204" pitchFamily="34" charset="0"/>
              </a:rPr>
              <a:t>, </a:t>
            </a:r>
            <a:r>
              <a:rPr lang="en-US" i="1" dirty="0" err="1">
                <a:effectLst/>
                <a:ea typeface="Calibri" panose="020F0502020204030204" pitchFamily="34" charset="0"/>
              </a:rPr>
              <a:t>boz</a:t>
            </a:r>
            <a:r>
              <a:rPr lang="en-US" dirty="0">
                <a:effectLst/>
                <a:ea typeface="Calibri" panose="020F0502020204030204" pitchFamily="34" charset="0"/>
              </a:rPr>
              <a:t>, </a:t>
            </a:r>
            <a:r>
              <a:rPr lang="en-US" dirty="0" err="1">
                <a:effectLst/>
                <a:ea typeface="Calibri" panose="020F0502020204030204" pitchFamily="34" charset="0"/>
              </a:rPr>
              <a:t>Ukr</a:t>
            </a:r>
            <a:r>
              <a:rPr lang="en-US" dirty="0">
                <a:effectLst/>
                <a:ea typeface="Calibri" panose="020F0502020204030204" pitchFamily="34" charset="0"/>
              </a:rPr>
              <a:t>. </a:t>
            </a:r>
            <a:r>
              <a:rPr lang="en-US" i="1" dirty="0" err="1">
                <a:effectLst/>
                <a:ea typeface="Calibri" panose="020F0502020204030204" pitchFamily="34" charset="0"/>
              </a:rPr>
              <a:t>boz</a:t>
            </a:r>
            <a:r>
              <a:rPr lang="en-US" dirty="0">
                <a:effectLst/>
                <a:ea typeface="Calibri" panose="020F0502020204030204" pitchFamily="34" charset="0"/>
              </a:rPr>
              <a:t> &lt;Gen. </a:t>
            </a:r>
            <a:r>
              <a:rPr lang="en-US" i="1" dirty="0" err="1">
                <a:effectLst/>
                <a:ea typeface="Calibri" panose="020F0502020204030204" pitchFamily="34" charset="0"/>
              </a:rPr>
              <a:t>bzu</a:t>
            </a:r>
            <a:r>
              <a:rPr lang="en-US" dirty="0">
                <a:effectLst/>
                <a:ea typeface="Calibri" panose="020F0502020204030204" pitchFamily="34" charset="0"/>
              </a:rPr>
              <a:t>&gt;, </a:t>
            </a:r>
            <a:r>
              <a:rPr lang="en-US" dirty="0" err="1">
                <a:effectLst/>
                <a:ea typeface="Calibri" panose="020F0502020204030204" pitchFamily="34" charset="0"/>
              </a:rPr>
              <a:t>LLus</a:t>
            </a:r>
            <a:r>
              <a:rPr lang="en-US" dirty="0">
                <a:effectLst/>
                <a:ea typeface="Calibri" panose="020F0502020204030204" pitchFamily="34" charset="0"/>
              </a:rPr>
              <a:t>. </a:t>
            </a:r>
            <a:r>
              <a:rPr lang="en-US" i="1" dirty="0">
                <a:effectLst/>
                <a:ea typeface="Calibri" panose="020F0502020204030204" pitchFamily="34" charset="0"/>
              </a:rPr>
              <a:t>bez</a:t>
            </a:r>
            <a:r>
              <a:rPr lang="en-US" dirty="0">
                <a:effectLst/>
                <a:ea typeface="Calibri" panose="020F0502020204030204" pitchFamily="34" charset="0"/>
              </a:rPr>
              <a:t>, </a:t>
            </a:r>
            <a:r>
              <a:rPr lang="en-US" i="1" dirty="0" err="1">
                <a:effectLst/>
                <a:ea typeface="Calibri" panose="020F0502020204030204" pitchFamily="34" charset="0"/>
              </a:rPr>
              <a:t>baz</a:t>
            </a:r>
            <a:r>
              <a:rPr lang="en-US" dirty="0">
                <a:effectLst/>
                <a:ea typeface="Calibri" panose="020F0502020204030204" pitchFamily="34" charset="0"/>
              </a:rPr>
              <a:t>, Po. </a:t>
            </a:r>
            <a:r>
              <a:rPr lang="en-US" i="1" dirty="0">
                <a:effectLst/>
                <a:ea typeface="Calibri" panose="020F0502020204030204" pitchFamily="34" charset="0"/>
              </a:rPr>
              <a:t>bez</a:t>
            </a:r>
            <a:r>
              <a:rPr lang="en-US" dirty="0">
                <a:effectLst/>
                <a:ea typeface="Calibri" panose="020F0502020204030204" pitchFamily="34" charset="0"/>
              </a:rPr>
              <a:t> &lt;Gen. </a:t>
            </a:r>
            <a:r>
              <a:rPr lang="en-US" i="1" dirty="0" err="1">
                <a:effectLst/>
                <a:ea typeface="Calibri" panose="020F0502020204030204" pitchFamily="34" charset="0"/>
              </a:rPr>
              <a:t>bzu</a:t>
            </a:r>
            <a:r>
              <a:rPr lang="en-US" dirty="0">
                <a:effectLst/>
                <a:ea typeface="Calibri" panose="020F0502020204030204" pitchFamily="34" charset="0"/>
              </a:rPr>
              <a:t>&gt;). </a:t>
            </a:r>
            <a:r>
              <a:rPr lang="hr-HR" dirty="0">
                <a:ea typeface="Calibri" panose="020F0502020204030204" pitchFamily="34" charset="0"/>
              </a:rPr>
              <a:t>Derivation from </a:t>
            </a:r>
            <a:r>
              <a:rPr lang="en-US" dirty="0">
                <a:effectLst/>
                <a:ea typeface="Calibri" panose="020F0502020204030204" pitchFamily="34" charset="0"/>
              </a:rPr>
              <a:t>PIE *b</a:t>
            </a:r>
            <a:r>
              <a:rPr lang="en-US" baseline="30000" dirty="0">
                <a:effectLst/>
                <a:ea typeface="Calibri" panose="020F0502020204030204" pitchFamily="34" charset="0"/>
              </a:rPr>
              <a:t>h</a:t>
            </a:r>
            <a:r>
              <a:rPr lang="en-US" dirty="0">
                <a:effectLst/>
                <a:ea typeface="Calibri" panose="020F0502020204030204" pitchFamily="34" charset="0"/>
              </a:rPr>
              <a:t>eh</a:t>
            </a:r>
            <a:r>
              <a:rPr lang="en-US" baseline="-25000" dirty="0">
                <a:effectLst/>
                <a:ea typeface="Calibri" panose="020F0502020204030204" pitchFamily="34" charset="0"/>
              </a:rPr>
              <a:t>2</a:t>
            </a:r>
            <a:r>
              <a:rPr lang="en-US" dirty="0">
                <a:effectLst/>
                <a:ea typeface="Calibri" panose="020F0502020204030204" pitchFamily="34" charset="0"/>
              </a:rPr>
              <a:t>g'o-  ‘beech’ (Lat. </a:t>
            </a:r>
            <a:r>
              <a:rPr lang="en-US" i="1" dirty="0" err="1">
                <a:effectLst/>
                <a:ea typeface="Calibri" panose="020F0502020204030204" pitchFamily="34" charset="0"/>
              </a:rPr>
              <a:t>fāgus</a:t>
            </a:r>
            <a:r>
              <a:rPr lang="en-US" dirty="0">
                <a:effectLst/>
                <a:ea typeface="Calibri" panose="020F0502020204030204" pitchFamily="34" charset="0"/>
              </a:rPr>
              <a:t> </a:t>
            </a:r>
            <a:r>
              <a:rPr lang="en-US" dirty="0" err="1">
                <a:effectLst/>
                <a:ea typeface="Calibri" panose="020F0502020204030204" pitchFamily="34" charset="0"/>
              </a:rPr>
              <a:t>etc</a:t>
            </a:r>
            <a:r>
              <a:rPr lang="hr-HR" dirty="0">
                <a:effectLst/>
                <a:ea typeface="Calibri" panose="020F0502020204030204" pitchFamily="34" charset="0"/>
              </a:rPr>
              <a:t>.) is impossible</a:t>
            </a:r>
            <a:r>
              <a:rPr lang="en-US" dirty="0">
                <a:effectLst/>
                <a:ea typeface="Calibri" panose="020F0502020204030204" pitchFamily="34" charset="0"/>
              </a:rPr>
              <a:t>. </a:t>
            </a:r>
            <a:r>
              <a:rPr lang="hr-HR" dirty="0">
                <a:effectLst/>
                <a:ea typeface="Calibri" panose="020F0502020204030204" pitchFamily="34" charset="0"/>
              </a:rPr>
              <a:t>Improbable derivation from </a:t>
            </a:r>
            <a:r>
              <a:rPr lang="en-US" dirty="0">
                <a:effectLst/>
                <a:ea typeface="Calibri" panose="020F0502020204030204" pitchFamily="34" charset="0"/>
              </a:rPr>
              <a:t>PIE *</a:t>
            </a:r>
            <a:r>
              <a:rPr lang="en-US" dirty="0" err="1">
                <a:effectLst/>
                <a:ea typeface="Calibri" panose="020F0502020204030204" pitchFamily="34" charset="0"/>
              </a:rPr>
              <a:t>b</a:t>
            </a:r>
            <a:r>
              <a:rPr lang="en-US" baseline="30000" dirty="0" err="1">
                <a:effectLst/>
                <a:ea typeface="Calibri" panose="020F0502020204030204" pitchFamily="34" charset="0"/>
              </a:rPr>
              <a:t>h</a:t>
            </a:r>
            <a:r>
              <a:rPr lang="en-US" dirty="0" err="1">
                <a:effectLst/>
                <a:ea typeface="Calibri" panose="020F0502020204030204" pitchFamily="34" charset="0"/>
              </a:rPr>
              <a:t>ewg</a:t>
            </a:r>
            <a:r>
              <a:rPr lang="en-US" baseline="30000" dirty="0">
                <a:effectLst/>
                <a:ea typeface="Calibri" panose="020F0502020204030204" pitchFamily="34" charset="0"/>
              </a:rPr>
              <a:t>(</a:t>
            </a:r>
            <a:r>
              <a:rPr lang="en-US" dirty="0">
                <a:effectLst/>
                <a:ea typeface="Calibri" panose="020F0502020204030204" pitchFamily="34" charset="0"/>
              </a:rPr>
              <a:t>’</a:t>
            </a:r>
            <a:r>
              <a:rPr lang="en-US" baseline="30000" dirty="0">
                <a:effectLst/>
                <a:ea typeface="Calibri" panose="020F0502020204030204" pitchFamily="34" charset="0"/>
              </a:rPr>
              <a:t>)h</a:t>
            </a:r>
            <a:r>
              <a:rPr lang="en-US" dirty="0">
                <a:effectLst/>
                <a:ea typeface="Calibri" panose="020F0502020204030204" pitchFamily="34" charset="0"/>
              </a:rPr>
              <a:t>- ‘enjoy’ (Skt. </a:t>
            </a:r>
            <a:r>
              <a:rPr lang="en-US" i="1" dirty="0" err="1">
                <a:effectLst/>
                <a:ea typeface="Calibri" panose="020F0502020204030204" pitchFamily="34" charset="0"/>
              </a:rPr>
              <a:t>bhunákti</a:t>
            </a:r>
            <a:r>
              <a:rPr lang="en-US" dirty="0">
                <a:effectLst/>
                <a:ea typeface="Calibri" panose="020F0502020204030204" pitchFamily="34" charset="0"/>
              </a:rPr>
              <a:t>, Lat. </a:t>
            </a:r>
            <a:r>
              <a:rPr lang="en-US" i="1" dirty="0" err="1">
                <a:effectLst/>
                <a:ea typeface="Calibri" panose="020F0502020204030204" pitchFamily="34" charset="0"/>
              </a:rPr>
              <a:t>fungor</a:t>
            </a:r>
            <a:r>
              <a:rPr lang="en-US" dirty="0">
                <a:effectLst/>
                <a:ea typeface="Calibri" panose="020F0502020204030204" pitchFamily="34" charset="0"/>
              </a:rPr>
              <a:t>, Alb. </a:t>
            </a:r>
            <a:r>
              <a:rPr lang="en-US" i="1" dirty="0" err="1">
                <a:effectLst/>
                <a:ea typeface="Calibri" panose="020F0502020204030204" pitchFamily="34" charset="0"/>
              </a:rPr>
              <a:t>bungë</a:t>
            </a:r>
            <a:r>
              <a:rPr lang="en-US" dirty="0">
                <a:effectLst/>
                <a:ea typeface="Calibri" panose="020F0502020204030204" pitchFamily="34" charset="0"/>
              </a:rPr>
              <a:t> ‘a kind of oak’</a:t>
            </a:r>
            <a:r>
              <a:rPr lang="hr-HR" dirty="0">
                <a:effectLst/>
                <a:ea typeface="Calibri" panose="020F0502020204030204" pitchFamily="34" charset="0"/>
              </a:rPr>
              <a:t>).</a:t>
            </a:r>
          </a:p>
          <a:p>
            <a:r>
              <a:rPr lang="en-US" dirty="0" err="1">
                <a:effectLst/>
                <a:ea typeface="Calibri" panose="020F0502020204030204" pitchFamily="34" charset="0"/>
              </a:rPr>
              <a:t>Oguibénine</a:t>
            </a:r>
            <a:r>
              <a:rPr lang="en-US" dirty="0">
                <a:effectLst/>
                <a:ea typeface="Calibri" panose="020F0502020204030204" pitchFamily="34" charset="0"/>
              </a:rPr>
              <a:t> (2016: 39</a:t>
            </a:r>
            <a:r>
              <a:rPr lang="hr-HR" dirty="0">
                <a:effectLst/>
                <a:ea typeface="Calibri" panose="020F0502020204030204" pitchFamily="34" charset="0"/>
              </a:rPr>
              <a:t>) derives </a:t>
            </a:r>
            <a:r>
              <a:rPr lang="en-US" dirty="0" err="1">
                <a:effectLst/>
                <a:ea typeface="Calibri" panose="020F0502020204030204" pitchFamily="34" charset="0"/>
              </a:rPr>
              <a:t>PSl</a:t>
            </a:r>
            <a:r>
              <a:rPr lang="en-US" dirty="0">
                <a:effectLst/>
                <a:ea typeface="Calibri" panose="020F0502020204030204" pitchFamily="34" charset="0"/>
              </a:rPr>
              <a:t>. *</a:t>
            </a:r>
            <a:r>
              <a:rPr lang="en-US" dirty="0" err="1">
                <a:effectLst/>
                <a:ea typeface="Calibri" panose="020F0502020204030204" pitchFamily="34" charset="0"/>
              </a:rPr>
              <a:t>bъzъ</a:t>
            </a:r>
            <a:r>
              <a:rPr lang="en-US" dirty="0">
                <a:effectLst/>
                <a:ea typeface="Calibri" panose="020F0502020204030204" pitchFamily="34" charset="0"/>
              </a:rPr>
              <a:t> from the same root as Germ. *</a:t>
            </a:r>
            <a:r>
              <a:rPr lang="en-US" dirty="0" err="1">
                <a:effectLst/>
                <a:ea typeface="Calibri" panose="020F0502020204030204" pitchFamily="34" charset="0"/>
              </a:rPr>
              <a:t>bukka</a:t>
            </a:r>
            <a:r>
              <a:rPr lang="en-US" dirty="0">
                <a:effectLst/>
                <a:ea typeface="Calibri" panose="020F0502020204030204" pitchFamily="34" charset="0"/>
              </a:rPr>
              <a:t>- ‘goat’ (OHG </a:t>
            </a:r>
            <a:r>
              <a:rPr lang="en-US" i="1" dirty="0" err="1">
                <a:effectLst/>
                <a:ea typeface="Calibri" panose="020F0502020204030204" pitchFamily="34" charset="0"/>
              </a:rPr>
              <a:t>boc</a:t>
            </a:r>
            <a:r>
              <a:rPr lang="en-US" dirty="0">
                <a:effectLst/>
                <a:ea typeface="Calibri" panose="020F0502020204030204" pitchFamily="34" charset="0"/>
              </a:rPr>
              <a:t>, ON </a:t>
            </a:r>
            <a:r>
              <a:rPr lang="en-US" i="1" dirty="0" err="1">
                <a:effectLst/>
                <a:ea typeface="Calibri" panose="020F0502020204030204" pitchFamily="34" charset="0"/>
              </a:rPr>
              <a:t>bukkr</a:t>
            </a:r>
            <a:r>
              <a:rPr lang="en-US" dirty="0">
                <a:effectLst/>
                <a:ea typeface="Calibri" panose="020F0502020204030204" pitchFamily="34" charset="0"/>
              </a:rPr>
              <a:t>, OE </a:t>
            </a:r>
            <a:r>
              <a:rPr lang="en-US" i="1" dirty="0" err="1">
                <a:effectLst/>
                <a:ea typeface="Calibri" panose="020F0502020204030204" pitchFamily="34" charset="0"/>
              </a:rPr>
              <a:t>bucca</a:t>
            </a:r>
            <a:r>
              <a:rPr lang="en-US" dirty="0">
                <a:effectLst/>
                <a:ea typeface="Calibri" panose="020F0502020204030204" pitchFamily="34" charset="0"/>
              </a:rPr>
              <a:t>), Pers. </a:t>
            </a:r>
            <a:r>
              <a:rPr lang="en-US" i="1" dirty="0" err="1">
                <a:effectLst/>
                <a:ea typeface="Calibri" panose="020F0502020204030204" pitchFamily="34" charset="0"/>
              </a:rPr>
              <a:t>buz</a:t>
            </a:r>
            <a:r>
              <a:rPr lang="en-US" dirty="0">
                <a:effectLst/>
                <a:ea typeface="Calibri" panose="020F0502020204030204" pitchFamily="34" charset="0"/>
              </a:rPr>
              <a:t> ‘goat’, and perhaps arm. </a:t>
            </a:r>
            <a:r>
              <a:rPr lang="en-US" i="1" dirty="0" err="1">
                <a:effectLst/>
                <a:ea typeface="Calibri" panose="020F0502020204030204" pitchFamily="34" charset="0"/>
              </a:rPr>
              <a:t>buc</a:t>
            </a:r>
            <a:r>
              <a:rPr lang="en-US" dirty="0">
                <a:effectLst/>
                <a:ea typeface="Calibri" panose="020F0502020204030204" pitchFamily="34" charset="0"/>
              </a:rPr>
              <a:t> ‘lamb’ &lt; PIE *</a:t>
            </a:r>
            <a:r>
              <a:rPr lang="en-US" dirty="0" err="1">
                <a:effectLst/>
                <a:ea typeface="Calibri" panose="020F0502020204030204" pitchFamily="34" charset="0"/>
              </a:rPr>
              <a:t>b</a:t>
            </a:r>
            <a:r>
              <a:rPr lang="en-US" baseline="30000" dirty="0" err="1">
                <a:effectLst/>
                <a:ea typeface="Calibri" panose="020F0502020204030204" pitchFamily="34" charset="0"/>
              </a:rPr>
              <a:t>h</a:t>
            </a:r>
            <a:r>
              <a:rPr lang="en-US" dirty="0" err="1">
                <a:effectLst/>
                <a:ea typeface="Calibri" panose="020F0502020204030204" pitchFamily="34" charset="0"/>
              </a:rPr>
              <a:t>ug</a:t>
            </a:r>
            <a:r>
              <a:rPr lang="en-US" dirty="0">
                <a:effectLst/>
                <a:ea typeface="Calibri" panose="020F0502020204030204" pitchFamily="34" charset="0"/>
              </a:rPr>
              <a:t>’(g’)o- (IEW 174), pointing to a similar metaphor, e.g., in Lat. </a:t>
            </a:r>
            <a:r>
              <a:rPr lang="en-US" i="1" dirty="0" err="1">
                <a:effectLst/>
                <a:ea typeface="Calibri" panose="020F0502020204030204" pitchFamily="34" charset="0"/>
              </a:rPr>
              <a:t>caprifolium</a:t>
            </a:r>
            <a:r>
              <a:rPr lang="en-US" dirty="0">
                <a:effectLst/>
                <a:ea typeface="Calibri" panose="020F0502020204030204" pitchFamily="34" charset="0"/>
              </a:rPr>
              <a:t> ‘honeysuckle’ (from </a:t>
            </a:r>
            <a:r>
              <a:rPr lang="en-US" i="1" dirty="0">
                <a:effectLst/>
                <a:ea typeface="Calibri" panose="020F0502020204030204" pitchFamily="34" charset="0"/>
              </a:rPr>
              <a:t>caper</a:t>
            </a:r>
            <a:r>
              <a:rPr lang="en-US" dirty="0">
                <a:effectLst/>
                <a:ea typeface="Calibri" panose="020F0502020204030204" pitchFamily="34" charset="0"/>
              </a:rPr>
              <a:t> ‘goat’). </a:t>
            </a:r>
            <a:r>
              <a:rPr lang="hr-HR" dirty="0">
                <a:effectLst/>
                <a:ea typeface="Calibri" panose="020F0502020204030204" pitchFamily="34" charset="0"/>
              </a:rPr>
              <a:t>However, </a:t>
            </a:r>
            <a:r>
              <a:rPr lang="en-US" dirty="0">
                <a:effectLst/>
                <a:ea typeface="Calibri" panose="020F0502020204030204" pitchFamily="34" charset="0"/>
              </a:rPr>
              <a:t>we would expect PIE *u to be lengthened in Slavic before *g’ by Winter’s law</a:t>
            </a:r>
            <a:r>
              <a:rPr lang="hr-HR" dirty="0">
                <a:effectLst/>
                <a:ea typeface="Calibri" panose="020F0502020204030204" pitchFamily="34" charset="0"/>
              </a:rPr>
              <a:t>.</a:t>
            </a:r>
            <a:r>
              <a:rPr lang="en-US" dirty="0">
                <a:effectLst/>
              </a:rPr>
              <a:t> </a:t>
            </a:r>
            <a:endParaRPr lang="hr-HR" dirty="0">
              <a:effectLst/>
              <a:ea typeface="Calibri" panose="020F0502020204030204" pitchFamily="34" charset="0"/>
              <a:cs typeface="Times New Roman" panose="02020603050405020304" pitchFamily="18" charset="0"/>
            </a:endParaRPr>
          </a:p>
          <a:p>
            <a:r>
              <a:rPr lang="hr-HR" dirty="0">
                <a:effectLst/>
                <a:ea typeface="Calibri" panose="020F0502020204030204" pitchFamily="34" charset="0"/>
              </a:rPr>
              <a:t>PSl. </a:t>
            </a:r>
            <a:r>
              <a:rPr lang="en-US" dirty="0">
                <a:effectLst/>
                <a:ea typeface="Calibri" panose="020F0502020204030204" pitchFamily="34" charset="0"/>
              </a:rPr>
              <a:t>*</a:t>
            </a:r>
            <a:r>
              <a:rPr lang="en-US" dirty="0" err="1">
                <a:effectLst/>
                <a:ea typeface="Calibri" panose="020F0502020204030204" pitchFamily="34" charset="0"/>
              </a:rPr>
              <a:t>xъbъtъ</a:t>
            </a:r>
            <a:r>
              <a:rPr lang="en-US" dirty="0">
                <a:effectLst/>
                <a:ea typeface="Calibri" panose="020F0502020204030204" pitchFamily="34" charset="0"/>
              </a:rPr>
              <a:t>, *</a:t>
            </a:r>
            <a:r>
              <a:rPr lang="en-US" dirty="0" err="1">
                <a:effectLst/>
                <a:ea typeface="Calibri" panose="020F0502020204030204" pitchFamily="34" charset="0"/>
              </a:rPr>
              <a:t>xъbzъ</a:t>
            </a:r>
            <a:r>
              <a:rPr lang="en-US" dirty="0">
                <a:effectLst/>
                <a:ea typeface="Calibri" panose="020F0502020204030204" pitchFamily="34" charset="0"/>
              </a:rPr>
              <a:t> ‘elder, </a:t>
            </a:r>
            <a:r>
              <a:rPr lang="en-US" i="1" dirty="0">
                <a:effectLst/>
                <a:ea typeface="Calibri" panose="020F0502020204030204" pitchFamily="34" charset="0"/>
              </a:rPr>
              <a:t>Sambucus</a:t>
            </a:r>
            <a:r>
              <a:rPr lang="hr-HR" i="1" dirty="0">
                <a:effectLst/>
                <a:ea typeface="Calibri" panose="020F0502020204030204" pitchFamily="34" charset="0"/>
              </a:rPr>
              <a:t>’</a:t>
            </a:r>
            <a:r>
              <a:rPr lang="en-US" i="1" dirty="0">
                <a:effectLst/>
                <a:ea typeface="Calibri" panose="020F0502020204030204" pitchFamily="34" charset="0"/>
              </a:rPr>
              <a:t> </a:t>
            </a:r>
            <a:r>
              <a:rPr lang="en-US" dirty="0">
                <a:effectLst/>
                <a:ea typeface="Calibri" panose="020F0502020204030204" pitchFamily="34" charset="0"/>
              </a:rPr>
              <a:t>(</a:t>
            </a:r>
            <a:r>
              <a:rPr lang="en-US" dirty="0" err="1">
                <a:effectLst/>
                <a:ea typeface="Calibri" panose="020F0502020204030204" pitchFamily="34" charset="0"/>
              </a:rPr>
              <a:t>Sln</a:t>
            </a:r>
            <a:r>
              <a:rPr lang="en-US" dirty="0">
                <a:effectLst/>
                <a:ea typeface="Calibri" panose="020F0502020204030204" pitchFamily="34" charset="0"/>
              </a:rPr>
              <a:t>.</a:t>
            </a:r>
            <a:r>
              <a:rPr lang="en-US" i="1" dirty="0">
                <a:effectLst/>
                <a:ea typeface="Calibri" panose="020F0502020204030204" pitchFamily="34" charset="0"/>
              </a:rPr>
              <a:t> </a:t>
            </a:r>
            <a:r>
              <a:rPr lang="en-US" i="1" dirty="0" err="1">
                <a:effectLst/>
                <a:ea typeface="Calibri" panose="020F0502020204030204" pitchFamily="34" charset="0"/>
              </a:rPr>
              <a:t>hebed</a:t>
            </a:r>
            <a:r>
              <a:rPr lang="en-US" dirty="0">
                <a:effectLst/>
                <a:ea typeface="Calibri" panose="020F0502020204030204" pitchFamily="34" charset="0"/>
              </a:rPr>
              <a:t>, Russ. dial. </a:t>
            </a:r>
            <a:r>
              <a:rPr lang="en-US" i="1" dirty="0" err="1">
                <a:effectLst/>
                <a:ea typeface="Calibri" panose="020F0502020204030204" pitchFamily="34" charset="0"/>
              </a:rPr>
              <a:t>хобóта</a:t>
            </a:r>
            <a:r>
              <a:rPr lang="en-US" dirty="0">
                <a:effectLst/>
                <a:ea typeface="Calibri" panose="020F0502020204030204" pitchFamily="34" charset="0"/>
              </a:rPr>
              <a:t>, </a:t>
            </a:r>
            <a:r>
              <a:rPr lang="en-US" dirty="0" err="1">
                <a:effectLst/>
                <a:ea typeface="Calibri" panose="020F0502020204030204" pitchFamily="34" charset="0"/>
              </a:rPr>
              <a:t>OPo</a:t>
            </a:r>
            <a:r>
              <a:rPr lang="en-US" dirty="0">
                <a:effectLst/>
                <a:ea typeface="Calibri" panose="020F0502020204030204" pitchFamily="34" charset="0"/>
              </a:rPr>
              <a:t>.</a:t>
            </a:r>
            <a:r>
              <a:rPr lang="en-US" i="1" dirty="0">
                <a:effectLst/>
                <a:ea typeface="Calibri" panose="020F0502020204030204" pitchFamily="34" charset="0"/>
              </a:rPr>
              <a:t> </a:t>
            </a:r>
            <a:r>
              <a:rPr lang="en-US" i="1" dirty="0" err="1">
                <a:effectLst/>
                <a:ea typeface="Calibri" panose="020F0502020204030204" pitchFamily="34" charset="0"/>
              </a:rPr>
              <a:t>chebd</a:t>
            </a:r>
            <a:r>
              <a:rPr lang="en-US" dirty="0">
                <a:effectLst/>
                <a:ea typeface="Calibri" panose="020F0502020204030204" pitchFamily="34" charset="0"/>
              </a:rPr>
              <a:t>). </a:t>
            </a:r>
            <a:r>
              <a:rPr lang="hr-HR" dirty="0">
                <a:effectLst/>
                <a:ea typeface="Calibri" panose="020F0502020204030204" pitchFamily="34" charset="0"/>
              </a:rPr>
              <a:t>Probably from PIE </a:t>
            </a:r>
            <a:r>
              <a:rPr lang="en-US" dirty="0">
                <a:effectLst/>
                <a:ea typeface="Calibri" panose="020F0502020204030204" pitchFamily="34" charset="0"/>
              </a:rPr>
              <a:t>*</a:t>
            </a:r>
            <a:r>
              <a:rPr lang="en-US" dirty="0" err="1">
                <a:effectLst/>
                <a:ea typeface="Calibri" panose="020F0502020204030204" pitchFamily="34" charset="0"/>
              </a:rPr>
              <a:t>skewb</a:t>
            </a:r>
            <a:r>
              <a:rPr lang="en-US" baseline="30000" dirty="0" err="1">
                <a:effectLst/>
                <a:ea typeface="Calibri" panose="020F0502020204030204" pitchFamily="34" charset="0"/>
              </a:rPr>
              <a:t>h</a:t>
            </a:r>
            <a:r>
              <a:rPr lang="en-US" dirty="0">
                <a:effectLst/>
                <a:ea typeface="Calibri" panose="020F0502020204030204" pitchFamily="34" charset="0"/>
              </a:rPr>
              <a:t>- ‘quick’ (Lith. </a:t>
            </a:r>
            <a:r>
              <a:rPr lang="en-US" i="1" dirty="0" err="1">
                <a:effectLst/>
                <a:ea typeface="Calibri" panose="020F0502020204030204" pitchFamily="34" charset="0"/>
              </a:rPr>
              <a:t>skubùs</a:t>
            </a:r>
            <a:r>
              <a:rPr lang="en-US" i="1" dirty="0">
                <a:effectLst/>
                <a:ea typeface="Calibri" panose="020F0502020204030204" pitchFamily="34" charset="0"/>
              </a:rPr>
              <a:t>, </a:t>
            </a:r>
            <a:r>
              <a:rPr lang="en-US" dirty="0" err="1">
                <a:effectLst/>
                <a:ea typeface="Calibri" panose="020F0502020204030204" pitchFamily="34" charset="0"/>
              </a:rPr>
              <a:t>Latv</a:t>
            </a:r>
            <a:r>
              <a:rPr lang="en-US" dirty="0">
                <a:effectLst/>
                <a:ea typeface="Calibri" panose="020F0502020204030204" pitchFamily="34" charset="0"/>
              </a:rPr>
              <a:t>. </a:t>
            </a:r>
            <a:r>
              <a:rPr lang="en-US" i="1" dirty="0" err="1">
                <a:effectLst/>
                <a:ea typeface="Calibri" panose="020F0502020204030204" pitchFamily="34" charset="0"/>
              </a:rPr>
              <a:t>skubrs</a:t>
            </a:r>
            <a:r>
              <a:rPr lang="en-US" dirty="0">
                <a:effectLst/>
                <a:ea typeface="Calibri" panose="020F0502020204030204" pitchFamily="34" charset="0"/>
              </a:rPr>
              <a:t>, perhaps also Go. </a:t>
            </a:r>
            <a:r>
              <a:rPr lang="en-US" i="1" dirty="0" err="1">
                <a:effectLst/>
                <a:ea typeface="Calibri" panose="020F0502020204030204" pitchFamily="34" charset="0"/>
              </a:rPr>
              <a:t>af-skiuban</a:t>
            </a:r>
            <a:r>
              <a:rPr lang="en-US" i="1" dirty="0">
                <a:effectLst/>
                <a:ea typeface="Calibri" panose="020F0502020204030204" pitchFamily="34" charset="0"/>
              </a:rPr>
              <a:t> </a:t>
            </a:r>
            <a:r>
              <a:rPr lang="en-US" dirty="0">
                <a:effectLst/>
                <a:ea typeface="Calibri" panose="020F0502020204030204" pitchFamily="34" charset="0"/>
              </a:rPr>
              <a:t>‘push away’ EDBIL 410</a:t>
            </a:r>
            <a:r>
              <a:rPr lang="hr-HR" dirty="0">
                <a:effectLst/>
                <a:ea typeface="Calibri" panose="020F0502020204030204" pitchFamily="34" charset="0"/>
              </a:rPr>
              <a:t>; </a:t>
            </a:r>
            <a:r>
              <a:rPr lang="en-US" dirty="0">
                <a:effectLst/>
                <a:ea typeface="Calibri" panose="020F0502020204030204" pitchFamily="34" charset="0"/>
              </a:rPr>
              <a:t>elder grows very quickly</a:t>
            </a:r>
            <a:r>
              <a:rPr lang="hr-HR" dirty="0">
                <a:effectLst/>
                <a:ea typeface="Calibri" panose="020F0502020204030204" pitchFamily="34" charset="0"/>
              </a:rPr>
              <a:t>)</a:t>
            </a:r>
            <a:r>
              <a:rPr lang="en-US" dirty="0">
                <a:effectLst/>
                <a:ea typeface="Calibri" panose="020F0502020204030204" pitchFamily="34" charset="0"/>
              </a:rPr>
              <a:t>. </a:t>
            </a:r>
            <a:r>
              <a:rPr lang="hr-HR" dirty="0">
                <a:effectLst/>
                <a:ea typeface="Calibri" panose="020F0502020204030204" pitchFamily="34" charset="0"/>
              </a:rPr>
              <a:t>PSl. </a:t>
            </a:r>
            <a:r>
              <a:rPr lang="en-US" dirty="0">
                <a:effectLst/>
                <a:ea typeface="Calibri" panose="020F0502020204030204" pitchFamily="34" charset="0"/>
              </a:rPr>
              <a:t>*</a:t>
            </a:r>
            <a:r>
              <a:rPr lang="en-US" dirty="0" err="1">
                <a:effectLst/>
                <a:ea typeface="Calibri" panose="020F0502020204030204" pitchFamily="34" charset="0"/>
              </a:rPr>
              <a:t>xъbzъ</a:t>
            </a:r>
            <a:r>
              <a:rPr lang="en-US" dirty="0">
                <a:effectLst/>
                <a:ea typeface="Calibri" panose="020F0502020204030204" pitchFamily="34" charset="0"/>
              </a:rPr>
              <a:t> (Russ. dial.</a:t>
            </a:r>
            <a:r>
              <a:rPr lang="en-US" i="1" dirty="0">
                <a:effectLst/>
                <a:ea typeface="Calibri" panose="020F0502020204030204" pitchFamily="34" charset="0"/>
              </a:rPr>
              <a:t> </a:t>
            </a:r>
            <a:r>
              <a:rPr lang="en-US" i="1" dirty="0" err="1">
                <a:effectLst/>
                <a:ea typeface="Calibri" panose="020F0502020204030204" pitchFamily="34" charset="0"/>
              </a:rPr>
              <a:t>хобз</a:t>
            </a:r>
            <a:r>
              <a:rPr lang="en-US" dirty="0">
                <a:effectLst/>
                <a:ea typeface="Calibri" panose="020F0502020204030204" pitchFamily="34" charset="0"/>
              </a:rPr>
              <a:t>, </a:t>
            </a:r>
            <a:r>
              <a:rPr lang="en-US" i="1" dirty="0" err="1">
                <a:effectLst/>
                <a:ea typeface="Calibri" panose="020F0502020204030204" pitchFamily="34" charset="0"/>
              </a:rPr>
              <a:t>хабз</a:t>
            </a:r>
            <a:r>
              <a:rPr lang="en-US" dirty="0">
                <a:effectLst/>
                <a:ea typeface="Calibri" panose="020F0502020204030204" pitchFamily="34" charset="0"/>
              </a:rPr>
              <a:t>, </a:t>
            </a:r>
            <a:r>
              <a:rPr lang="en-US" dirty="0" err="1">
                <a:effectLst/>
                <a:ea typeface="Calibri" panose="020F0502020204030204" pitchFamily="34" charset="0"/>
              </a:rPr>
              <a:t>Cz</a:t>
            </a:r>
            <a:r>
              <a:rPr lang="en-US" dirty="0">
                <a:effectLst/>
                <a:ea typeface="Calibri" panose="020F0502020204030204" pitchFamily="34" charset="0"/>
              </a:rPr>
              <a:t>. dial.</a:t>
            </a:r>
            <a:r>
              <a:rPr lang="en-US" i="1" dirty="0">
                <a:effectLst/>
                <a:ea typeface="Calibri" panose="020F0502020204030204" pitchFamily="34" charset="0"/>
              </a:rPr>
              <a:t> </a:t>
            </a:r>
            <a:r>
              <a:rPr lang="en-US" i="1" dirty="0" err="1">
                <a:effectLst/>
                <a:ea typeface="Calibri" panose="020F0502020204030204" pitchFamily="34" charset="0"/>
              </a:rPr>
              <a:t>chebz</a:t>
            </a:r>
            <a:r>
              <a:rPr lang="en-US" dirty="0">
                <a:effectLst/>
                <a:ea typeface="Calibri" panose="020F0502020204030204" pitchFamily="34" charset="0"/>
              </a:rPr>
              <a:t>, </a:t>
            </a:r>
            <a:r>
              <a:rPr lang="en-US" dirty="0" err="1">
                <a:effectLst/>
                <a:ea typeface="Calibri" panose="020F0502020204030204" pitchFamily="34" charset="0"/>
              </a:rPr>
              <a:t>Cz</a:t>
            </a:r>
            <a:r>
              <a:rPr lang="en-US" dirty="0">
                <a:effectLst/>
                <a:ea typeface="Calibri" panose="020F0502020204030204" pitchFamily="34" charset="0"/>
              </a:rPr>
              <a:t>.</a:t>
            </a:r>
            <a:r>
              <a:rPr lang="en-US" i="1" dirty="0">
                <a:effectLst/>
                <a:ea typeface="Calibri" panose="020F0502020204030204" pitchFamily="34" charset="0"/>
              </a:rPr>
              <a:t> </a:t>
            </a:r>
            <a:r>
              <a:rPr lang="en-US" i="1" dirty="0" err="1">
                <a:effectLst/>
                <a:ea typeface="Calibri" panose="020F0502020204030204" pitchFamily="34" charset="0"/>
              </a:rPr>
              <a:t>chabzda</a:t>
            </a:r>
            <a:r>
              <a:rPr lang="en-US" i="1" dirty="0">
                <a:effectLst/>
                <a:ea typeface="Calibri" panose="020F0502020204030204" pitchFamily="34" charset="0"/>
              </a:rPr>
              <a:t>) </a:t>
            </a:r>
            <a:r>
              <a:rPr lang="en-US" dirty="0">
                <a:effectLst/>
                <a:ea typeface="Calibri" panose="020F0502020204030204" pitchFamily="34" charset="0"/>
              </a:rPr>
              <a:t>by</a:t>
            </a:r>
            <a:r>
              <a:rPr lang="hr-HR" dirty="0">
                <a:effectLst/>
                <a:ea typeface="Calibri" panose="020F0502020204030204" pitchFamily="34" charset="0"/>
              </a:rPr>
              <a:t> analogy with</a:t>
            </a:r>
            <a:r>
              <a:rPr lang="en-US" i="1" dirty="0">
                <a:effectLst/>
                <a:ea typeface="Calibri" panose="020F0502020204030204" pitchFamily="34" charset="0"/>
              </a:rPr>
              <a:t> *</a:t>
            </a:r>
            <a:r>
              <a:rPr lang="en-US" i="1" dirty="0" err="1">
                <a:effectLst/>
                <a:ea typeface="Calibri" panose="020F0502020204030204" pitchFamily="34" charset="0"/>
              </a:rPr>
              <a:t>bъzъ</a:t>
            </a:r>
            <a:r>
              <a:rPr lang="en-US" i="1" dirty="0">
                <a:effectLst/>
                <a:ea typeface="Calibri" panose="020F0502020204030204" pitchFamily="34" charset="0"/>
              </a:rPr>
              <a:t> ‘</a:t>
            </a:r>
            <a:r>
              <a:rPr lang="en-US" dirty="0">
                <a:effectLst/>
                <a:ea typeface="Calibri" panose="020F0502020204030204" pitchFamily="34" charset="0"/>
              </a:rPr>
              <a:t>elder</a:t>
            </a:r>
            <a:r>
              <a:rPr lang="en-US" i="1" dirty="0">
                <a:effectLst/>
                <a:ea typeface="Calibri" panose="020F0502020204030204" pitchFamily="34" charset="0"/>
              </a:rPr>
              <a:t>’</a:t>
            </a:r>
            <a:r>
              <a:rPr lang="hr-HR" i="1" dirty="0">
                <a:effectLst/>
                <a:ea typeface="Calibri" panose="020F0502020204030204" pitchFamily="34" charset="0"/>
              </a:rPr>
              <a:t>.</a:t>
            </a:r>
            <a:endParaRPr lang="en-US" dirty="0">
              <a:effectLst/>
              <a:ea typeface="Calibri" panose="020F0502020204030204" pitchFamily="34" charset="0"/>
              <a:cs typeface="Times New Roman" panose="02020603050405020304" pitchFamily="18" charset="0"/>
            </a:endParaRPr>
          </a:p>
          <a:p>
            <a:endParaRPr lang="en-US" i="1" dirty="0"/>
          </a:p>
        </p:txBody>
      </p:sp>
    </p:spTree>
    <p:extLst>
      <p:ext uri="{BB962C8B-B14F-4D97-AF65-F5344CB8AC3E}">
        <p14:creationId xmlns:p14="http://schemas.microsoft.com/office/powerpoint/2010/main" val="826636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6BEDF-6E32-4957-8E01-29684D69863E}"/>
              </a:ext>
            </a:extLst>
          </p:cNvPr>
          <p:cNvSpPr>
            <a:spLocks noGrp="1"/>
          </p:cNvSpPr>
          <p:nvPr>
            <p:ph type="title"/>
          </p:nvPr>
        </p:nvSpPr>
        <p:spPr/>
        <p:txBody>
          <a:bodyPr/>
          <a:lstStyle/>
          <a:p>
            <a:r>
              <a:rPr lang="hr-HR" dirty="0">
                <a:solidFill>
                  <a:schemeClr val="tx1"/>
                </a:solidFill>
              </a:rPr>
              <a:t>Sorbus</a:t>
            </a:r>
            <a:endParaRPr lang="en-US" dirty="0">
              <a:solidFill>
                <a:schemeClr val="tx1"/>
              </a:solidFill>
            </a:endParaRPr>
          </a:p>
        </p:txBody>
      </p:sp>
      <p:sp>
        <p:nvSpPr>
          <p:cNvPr id="3" name="Content Placeholder 2">
            <a:extLst>
              <a:ext uri="{FF2B5EF4-FFF2-40B4-BE49-F238E27FC236}">
                <a16:creationId xmlns:a16="http://schemas.microsoft.com/office/drawing/2014/main" id="{1C293F55-90FE-4CDA-8893-9EDECE834BF6}"/>
              </a:ext>
            </a:extLst>
          </p:cNvPr>
          <p:cNvSpPr>
            <a:spLocks noGrp="1"/>
          </p:cNvSpPr>
          <p:nvPr>
            <p:ph idx="1"/>
          </p:nvPr>
        </p:nvSpPr>
        <p:spPr/>
        <p:txBody>
          <a:bodyPr/>
          <a:lstStyle/>
          <a:p>
            <a:r>
              <a:rPr lang="hr-HR" i="1" dirty="0"/>
              <a:t>Sorbus aria </a:t>
            </a:r>
            <a:r>
              <a:rPr lang="hr-HR" dirty="0"/>
              <a:t>‘common whitebeam’; </a:t>
            </a:r>
            <a:r>
              <a:rPr lang="hr-HR" i="1" dirty="0"/>
              <a:t>Sorbus aucuparia </a:t>
            </a:r>
            <a:r>
              <a:rPr lang="hr-HR" dirty="0"/>
              <a:t>‘rowan’; </a:t>
            </a:r>
            <a:r>
              <a:rPr lang="hr-HR" i="1" dirty="0">
                <a:solidFill>
                  <a:srgbClr val="FF0000"/>
                </a:solidFill>
              </a:rPr>
              <a:t>Sorbus torminalis </a:t>
            </a:r>
            <a:r>
              <a:rPr lang="hr-HR" dirty="0"/>
              <a:t>‘wild service tree’; </a:t>
            </a:r>
            <a:r>
              <a:rPr lang="hr-HR" i="1" dirty="0"/>
              <a:t>Sorbus domestica </a:t>
            </a:r>
            <a:r>
              <a:rPr lang="hr-HR" dirty="0"/>
              <a:t>‘service tree’</a:t>
            </a:r>
          </a:p>
          <a:p>
            <a:endParaRPr lang="en-US" i="1" dirty="0"/>
          </a:p>
        </p:txBody>
      </p:sp>
      <p:pic>
        <p:nvPicPr>
          <p:cNvPr id="5" name="Picture 4">
            <a:extLst>
              <a:ext uri="{FF2B5EF4-FFF2-40B4-BE49-F238E27FC236}">
                <a16:creationId xmlns:a16="http://schemas.microsoft.com/office/drawing/2014/main" id="{6B61F8D6-E2B5-42D8-93E7-CC6278127EAD}"/>
              </a:ext>
            </a:extLst>
          </p:cNvPr>
          <p:cNvPicPr/>
          <p:nvPr/>
        </p:nvPicPr>
        <p:blipFill>
          <a:blip r:embed="rId3"/>
          <a:stretch>
            <a:fillRect/>
          </a:stretch>
        </p:blipFill>
        <p:spPr>
          <a:xfrm>
            <a:off x="1246036" y="2701041"/>
            <a:ext cx="3109148" cy="3360394"/>
          </a:xfrm>
          <a:prstGeom prst="rect">
            <a:avLst/>
          </a:prstGeom>
        </p:spPr>
      </p:pic>
      <p:pic>
        <p:nvPicPr>
          <p:cNvPr id="6" name="Picture 5">
            <a:extLst>
              <a:ext uri="{FF2B5EF4-FFF2-40B4-BE49-F238E27FC236}">
                <a16:creationId xmlns:a16="http://schemas.microsoft.com/office/drawing/2014/main" id="{5804745B-193B-4260-91E8-56088A697B63}"/>
              </a:ext>
            </a:extLst>
          </p:cNvPr>
          <p:cNvPicPr/>
          <p:nvPr/>
        </p:nvPicPr>
        <p:blipFill>
          <a:blip r:embed="rId4"/>
          <a:stretch>
            <a:fillRect/>
          </a:stretch>
        </p:blipFill>
        <p:spPr>
          <a:xfrm>
            <a:off x="4355184" y="2903982"/>
            <a:ext cx="3242820" cy="2959490"/>
          </a:xfrm>
          <a:prstGeom prst="rect">
            <a:avLst/>
          </a:prstGeom>
        </p:spPr>
      </p:pic>
      <p:pic>
        <p:nvPicPr>
          <p:cNvPr id="7" name="Picture 6">
            <a:extLst>
              <a:ext uri="{FF2B5EF4-FFF2-40B4-BE49-F238E27FC236}">
                <a16:creationId xmlns:a16="http://schemas.microsoft.com/office/drawing/2014/main" id="{0FA2DC10-079E-45EB-8CD8-2AECD319705A}"/>
              </a:ext>
            </a:extLst>
          </p:cNvPr>
          <p:cNvPicPr/>
          <p:nvPr/>
        </p:nvPicPr>
        <p:blipFill>
          <a:blip r:embed="rId5"/>
          <a:stretch>
            <a:fillRect/>
          </a:stretch>
        </p:blipFill>
        <p:spPr>
          <a:xfrm>
            <a:off x="7598003" y="2903982"/>
            <a:ext cx="3706433" cy="2874649"/>
          </a:xfrm>
          <a:prstGeom prst="rect">
            <a:avLst/>
          </a:prstGeom>
        </p:spPr>
      </p:pic>
    </p:spTree>
    <p:extLst>
      <p:ext uri="{BB962C8B-B14F-4D97-AF65-F5344CB8AC3E}">
        <p14:creationId xmlns:p14="http://schemas.microsoft.com/office/powerpoint/2010/main" val="16454556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A42D7-DA31-42D4-AFF6-03EE39F7F5F9}"/>
              </a:ext>
            </a:extLst>
          </p:cNvPr>
          <p:cNvSpPr>
            <a:spLocks noGrp="1"/>
          </p:cNvSpPr>
          <p:nvPr>
            <p:ph type="title"/>
          </p:nvPr>
        </p:nvSpPr>
        <p:spPr/>
        <p:txBody>
          <a:bodyPr/>
          <a:lstStyle/>
          <a:p>
            <a:r>
              <a:rPr lang="hr-HR" dirty="0">
                <a:solidFill>
                  <a:schemeClr val="tx1"/>
                </a:solidFill>
              </a:rPr>
              <a:t>Sorbus torminalis /wild service tree in slavic</a:t>
            </a:r>
            <a:endParaRPr lang="en-US" dirty="0">
              <a:solidFill>
                <a:schemeClr val="tx1"/>
              </a:solidFill>
            </a:endParaRPr>
          </a:p>
        </p:txBody>
      </p:sp>
      <p:sp>
        <p:nvSpPr>
          <p:cNvPr id="3" name="Content Placeholder 2">
            <a:extLst>
              <a:ext uri="{FF2B5EF4-FFF2-40B4-BE49-F238E27FC236}">
                <a16:creationId xmlns:a16="http://schemas.microsoft.com/office/drawing/2014/main" id="{0D4E97E5-155E-4137-817C-2A603192879F}"/>
              </a:ext>
            </a:extLst>
          </p:cNvPr>
          <p:cNvSpPr>
            <a:spLocks noGrp="1"/>
          </p:cNvSpPr>
          <p:nvPr>
            <p:ph idx="1"/>
          </p:nvPr>
        </p:nvSpPr>
        <p:spPr/>
        <p:txBody>
          <a:bodyPr>
            <a:normAutofit fontScale="92500" lnSpcReduction="10000"/>
          </a:bodyPr>
          <a:lstStyle/>
          <a:p>
            <a:r>
              <a:rPr lang="hr-HR" sz="2200" dirty="0">
                <a:ea typeface="Calibri" panose="020F0502020204030204" pitchFamily="34" charset="0"/>
              </a:rPr>
              <a:t>PSl. </a:t>
            </a:r>
            <a:r>
              <a:rPr lang="en-US" sz="2200" i="1" dirty="0">
                <a:effectLst/>
                <a:ea typeface="Calibri" panose="020F0502020204030204" pitchFamily="34" charset="0"/>
              </a:rPr>
              <a:t>*</a:t>
            </a:r>
            <a:r>
              <a:rPr lang="en-US" sz="2200" dirty="0" err="1">
                <a:effectLst/>
                <a:ea typeface="Calibri" panose="020F0502020204030204" pitchFamily="34" charset="0"/>
              </a:rPr>
              <a:t>berka</a:t>
            </a:r>
            <a:r>
              <a:rPr lang="en-US" sz="2200" i="1" dirty="0">
                <a:effectLst/>
                <a:ea typeface="Calibri" panose="020F0502020204030204" pitchFamily="34" charset="0"/>
              </a:rPr>
              <a:t> ‘</a:t>
            </a:r>
            <a:r>
              <a:rPr lang="en-US" sz="2200" dirty="0">
                <a:effectLst/>
                <a:ea typeface="Calibri" panose="020F0502020204030204" pitchFamily="34" charset="0"/>
              </a:rPr>
              <a:t>wild service tree</a:t>
            </a:r>
            <a:r>
              <a:rPr lang="en-US" sz="2200" i="1" dirty="0">
                <a:effectLst/>
                <a:ea typeface="Calibri" panose="020F0502020204030204" pitchFamily="34" charset="0"/>
              </a:rPr>
              <a:t>, Sorbus </a:t>
            </a:r>
            <a:r>
              <a:rPr lang="en-US" sz="2200" i="1" dirty="0" err="1">
                <a:effectLst/>
                <a:ea typeface="Calibri" panose="020F0502020204030204" pitchFamily="34" charset="0"/>
              </a:rPr>
              <a:t>torminalis</a:t>
            </a:r>
            <a:r>
              <a:rPr lang="en-US" sz="2200" i="1" dirty="0">
                <a:effectLst/>
                <a:ea typeface="Calibri" panose="020F0502020204030204" pitchFamily="34" charset="0"/>
              </a:rPr>
              <a:t>’ (</a:t>
            </a:r>
            <a:r>
              <a:rPr lang="en-US" sz="2200" dirty="0">
                <a:effectLst/>
                <a:ea typeface="Calibri" panose="020F0502020204030204" pitchFamily="34" charset="0"/>
              </a:rPr>
              <a:t>Croat</a:t>
            </a:r>
            <a:r>
              <a:rPr lang="en-US" sz="2200" i="1" dirty="0">
                <a:effectLst/>
                <a:ea typeface="Calibri" panose="020F0502020204030204" pitchFamily="34" charset="0"/>
              </a:rPr>
              <a:t>. </a:t>
            </a:r>
            <a:r>
              <a:rPr lang="en-US" sz="2200" i="1" dirty="0" err="1">
                <a:effectLst/>
                <a:ea typeface="Calibri" panose="020F0502020204030204" pitchFamily="34" charset="0"/>
              </a:rPr>
              <a:t>brèkinja</a:t>
            </a:r>
            <a:r>
              <a:rPr lang="en-US" sz="2200" i="1" dirty="0">
                <a:effectLst/>
                <a:ea typeface="Calibri" panose="020F0502020204030204" pitchFamily="34" charset="0"/>
              </a:rPr>
              <a:t>, </a:t>
            </a:r>
            <a:r>
              <a:rPr lang="en-US" sz="2200" dirty="0" err="1">
                <a:effectLst/>
                <a:ea typeface="Calibri" panose="020F0502020204030204" pitchFamily="34" charset="0"/>
              </a:rPr>
              <a:t>Slk</a:t>
            </a:r>
            <a:r>
              <a:rPr lang="en-US" sz="2200" i="1" dirty="0">
                <a:effectLst/>
                <a:ea typeface="Calibri" panose="020F0502020204030204" pitchFamily="34" charset="0"/>
              </a:rPr>
              <a:t>. </a:t>
            </a:r>
            <a:r>
              <a:rPr lang="en-US" sz="2200" i="1" dirty="0" err="1">
                <a:effectLst/>
                <a:ea typeface="Calibri" panose="020F0502020204030204" pitchFamily="34" charset="0"/>
              </a:rPr>
              <a:t>brekyňa</a:t>
            </a:r>
            <a:r>
              <a:rPr lang="en-US" sz="2200" i="1" dirty="0">
                <a:effectLst/>
                <a:ea typeface="Calibri" panose="020F0502020204030204" pitchFamily="34" charset="0"/>
              </a:rPr>
              <a:t>,  </a:t>
            </a:r>
            <a:r>
              <a:rPr lang="en-US" sz="2200" dirty="0" err="1">
                <a:effectLst/>
                <a:ea typeface="Calibri" panose="020F0502020204030204" pitchFamily="34" charset="0"/>
              </a:rPr>
              <a:t>Sln</a:t>
            </a:r>
            <a:r>
              <a:rPr lang="en-US" sz="2200" i="1" dirty="0">
                <a:effectLst/>
                <a:ea typeface="Calibri" panose="020F0502020204030204" pitchFamily="34" charset="0"/>
              </a:rPr>
              <a:t>. </a:t>
            </a:r>
            <a:r>
              <a:rPr lang="en-US" sz="2200" i="1" dirty="0" err="1">
                <a:effectLst/>
                <a:ea typeface="Calibri" panose="020F0502020204030204" pitchFamily="34" charset="0"/>
              </a:rPr>
              <a:t>brẹ́ka</a:t>
            </a:r>
            <a:r>
              <a:rPr lang="en-US" sz="2200" dirty="0">
                <a:effectLst/>
                <a:ea typeface="Calibri" panose="020F0502020204030204" pitchFamily="34" charset="0"/>
              </a:rPr>
              <a:t>, Russ.</a:t>
            </a:r>
            <a:r>
              <a:rPr lang="en-US" sz="2200" i="1" dirty="0">
                <a:effectLst/>
                <a:ea typeface="Calibri" panose="020F0502020204030204" pitchFamily="34" charset="0"/>
              </a:rPr>
              <a:t> </a:t>
            </a:r>
            <a:r>
              <a:rPr lang="en-US" sz="2200" i="1" dirty="0" err="1">
                <a:effectLst/>
                <a:ea typeface="Calibri" panose="020F0502020204030204" pitchFamily="34" charset="0"/>
              </a:rPr>
              <a:t>берёка</a:t>
            </a:r>
            <a:r>
              <a:rPr lang="en-US" sz="2200" i="1" dirty="0">
                <a:effectLst/>
                <a:ea typeface="Calibri" panose="020F0502020204030204" pitchFamily="34" charset="0"/>
              </a:rPr>
              <a:t>, </a:t>
            </a:r>
            <a:r>
              <a:rPr lang="en-US" sz="2200" i="1" dirty="0" err="1">
                <a:effectLst/>
                <a:ea typeface="Calibri" panose="020F0502020204030204" pitchFamily="34" charset="0"/>
              </a:rPr>
              <a:t>бéрек</a:t>
            </a:r>
            <a:r>
              <a:rPr lang="en-US" sz="2200" dirty="0">
                <a:effectLst/>
                <a:ea typeface="Calibri" panose="020F0502020204030204" pitchFamily="34" charset="0"/>
              </a:rPr>
              <a:t>, Po.</a:t>
            </a:r>
            <a:r>
              <a:rPr lang="en-US" sz="2200" i="1" dirty="0">
                <a:effectLst/>
                <a:ea typeface="Calibri" panose="020F0502020204030204" pitchFamily="34" charset="0"/>
              </a:rPr>
              <a:t> </a:t>
            </a:r>
            <a:r>
              <a:rPr lang="en-US" sz="2200" i="1" dirty="0" err="1">
                <a:effectLst/>
                <a:ea typeface="Calibri" panose="020F0502020204030204" pitchFamily="34" charset="0"/>
              </a:rPr>
              <a:t>brzęk</a:t>
            </a:r>
            <a:r>
              <a:rPr lang="en-US" sz="2200" dirty="0">
                <a:effectLst/>
                <a:ea typeface="Calibri" panose="020F0502020204030204" pitchFamily="34" charset="0"/>
              </a:rPr>
              <a:t>). The Polish form with the nasal vowel is unexplained; no convincing etymology has been proposed so far (the connection with </a:t>
            </a:r>
            <a:r>
              <a:rPr lang="en-US" sz="2200" dirty="0" err="1">
                <a:effectLst/>
                <a:ea typeface="Calibri" panose="020F0502020204030204" pitchFamily="34" charset="0"/>
              </a:rPr>
              <a:t>PSl</a:t>
            </a:r>
            <a:r>
              <a:rPr lang="en-US" sz="2200" dirty="0">
                <a:effectLst/>
                <a:ea typeface="Calibri" panose="020F0502020204030204" pitchFamily="34" charset="0"/>
              </a:rPr>
              <a:t>. *</a:t>
            </a:r>
            <a:r>
              <a:rPr lang="en-US" sz="2200" dirty="0" err="1">
                <a:effectLst/>
                <a:ea typeface="Calibri" panose="020F0502020204030204" pitchFamily="34" charset="0"/>
              </a:rPr>
              <a:t>bręknǫti</a:t>
            </a:r>
            <a:r>
              <a:rPr lang="en-US" sz="2200" dirty="0">
                <a:effectLst/>
                <a:ea typeface="Calibri" panose="020F0502020204030204" pitchFamily="34" charset="0"/>
              </a:rPr>
              <a:t> ‘swell’ &gt; Croat. </a:t>
            </a:r>
            <a:r>
              <a:rPr lang="en-US" sz="2200" i="1" dirty="0" err="1">
                <a:effectLst/>
                <a:ea typeface="Calibri" panose="020F0502020204030204" pitchFamily="34" charset="0"/>
              </a:rPr>
              <a:t>bréknuti</a:t>
            </a:r>
            <a:r>
              <a:rPr lang="en-US" sz="2200" dirty="0">
                <a:effectLst/>
                <a:ea typeface="Calibri" panose="020F0502020204030204" pitchFamily="34" charset="0"/>
              </a:rPr>
              <a:t> is </a:t>
            </a:r>
            <a:r>
              <a:rPr lang="en-US" sz="2200" dirty="0" err="1">
                <a:effectLst/>
                <a:ea typeface="Calibri" panose="020F0502020204030204" pitchFamily="34" charset="0"/>
              </a:rPr>
              <a:t>fortuituous</a:t>
            </a:r>
            <a:r>
              <a:rPr lang="en-US" sz="2200" dirty="0">
                <a:effectLst/>
                <a:ea typeface="Calibri" panose="020F0502020204030204" pitchFamily="34" charset="0"/>
              </a:rPr>
              <a:t>). </a:t>
            </a:r>
            <a:r>
              <a:rPr lang="hr-HR" sz="2200" dirty="0">
                <a:effectLst/>
                <a:ea typeface="Calibri" panose="020F0502020204030204" pitchFamily="34" charset="0"/>
              </a:rPr>
              <a:t>Borrowing </a:t>
            </a:r>
            <a:r>
              <a:rPr lang="hr-HR" sz="2200" b="0" i="0" u="none" strike="noStrike" baseline="0" dirty="0">
                <a:solidFill>
                  <a:srgbClr val="000000"/>
                </a:solidFill>
              </a:rPr>
              <a:t>from PGerm. *</a:t>
            </a:r>
            <a:r>
              <a:rPr lang="hr-HR" sz="2200" b="0" i="1" u="none" strike="noStrike" baseline="0" dirty="0">
                <a:solidFill>
                  <a:srgbClr val="000000"/>
                </a:solidFill>
                <a:effectLst/>
              </a:rPr>
              <a:t>berk</a:t>
            </a:r>
            <a:r>
              <a:rPr lang="en-GB" sz="2200" i="1" dirty="0">
                <a:effectLst/>
                <a:ea typeface="Calibri" panose="020F0502020204030204" pitchFamily="34" charset="0"/>
              </a:rPr>
              <a:t>ō</a:t>
            </a:r>
            <a:r>
              <a:rPr lang="hr-HR" sz="2200" i="1" dirty="0">
                <a:effectLst/>
                <a:ea typeface="Calibri" panose="020F0502020204030204" pitchFamily="34" charset="0"/>
              </a:rPr>
              <a:t> </a:t>
            </a:r>
            <a:r>
              <a:rPr lang="hr-HR" sz="2200" i="0" dirty="0">
                <a:effectLst/>
                <a:ea typeface="Calibri" panose="020F0502020204030204" pitchFamily="34" charset="0"/>
              </a:rPr>
              <a:t>‘birch’ (OE </a:t>
            </a:r>
            <a:r>
              <a:rPr lang="hr-HR" sz="2200" i="1" dirty="0">
                <a:effectLst/>
                <a:ea typeface="Calibri" panose="020F0502020204030204" pitchFamily="34" charset="0"/>
              </a:rPr>
              <a:t>beorc</a:t>
            </a:r>
            <a:r>
              <a:rPr lang="hr-HR" sz="2200" i="0" dirty="0">
                <a:effectLst/>
                <a:ea typeface="Calibri" panose="020F0502020204030204" pitchFamily="34" charset="0"/>
              </a:rPr>
              <a:t>, Germ. </a:t>
            </a:r>
            <a:r>
              <a:rPr lang="hr-HR" sz="2200" i="1" dirty="0">
                <a:effectLst/>
                <a:ea typeface="Calibri" panose="020F0502020204030204" pitchFamily="34" charset="0"/>
              </a:rPr>
              <a:t>Birke </a:t>
            </a:r>
            <a:r>
              <a:rPr lang="hr-HR" sz="2200" i="0" dirty="0">
                <a:effectLst/>
                <a:ea typeface="Calibri" panose="020F0502020204030204" pitchFamily="34" charset="0"/>
              </a:rPr>
              <a:t>etc.) is very improbable.</a:t>
            </a:r>
            <a:endParaRPr lang="hr-HR" sz="2200" dirty="0">
              <a:effectLst/>
              <a:ea typeface="Calibri" panose="020F0502020204030204" pitchFamily="34" charset="0"/>
            </a:endParaRPr>
          </a:p>
          <a:p>
            <a:r>
              <a:rPr lang="en-US" sz="2200" dirty="0">
                <a:effectLst/>
                <a:ea typeface="Calibri" panose="020F0502020204030204" pitchFamily="34" charset="0"/>
              </a:rPr>
              <a:t>A similar tree name is found in Albanian </a:t>
            </a:r>
            <a:r>
              <a:rPr lang="en-US" sz="2200" i="1" dirty="0" err="1">
                <a:effectLst/>
                <a:ea typeface="Calibri" panose="020F0502020204030204" pitchFamily="34" charset="0"/>
              </a:rPr>
              <a:t>bërshe</a:t>
            </a:r>
            <a:r>
              <a:rPr lang="en-US" sz="2200" i="1" dirty="0">
                <a:effectLst/>
                <a:ea typeface="Calibri" panose="020F0502020204030204" pitchFamily="34" charset="0"/>
              </a:rPr>
              <a:t> </a:t>
            </a:r>
            <a:r>
              <a:rPr lang="en-US" sz="2200" dirty="0">
                <a:effectLst/>
                <a:ea typeface="Calibri" panose="020F0502020204030204" pitchFamily="34" charset="0"/>
              </a:rPr>
              <a:t>‘yew, </a:t>
            </a:r>
            <a:r>
              <a:rPr lang="en-US" sz="2200" i="1" dirty="0">
                <a:effectLst/>
                <a:ea typeface="Calibri" panose="020F0502020204030204" pitchFamily="34" charset="0"/>
              </a:rPr>
              <a:t>Taxus </a:t>
            </a:r>
            <a:r>
              <a:rPr lang="en-US" sz="2200" i="1" dirty="0" err="1">
                <a:effectLst/>
                <a:ea typeface="Calibri" panose="020F0502020204030204" pitchFamily="34" charset="0"/>
              </a:rPr>
              <a:t>baccata</a:t>
            </a:r>
            <a:r>
              <a:rPr lang="en-US" sz="2200" dirty="0">
                <a:effectLst/>
                <a:ea typeface="Calibri" panose="020F0502020204030204" pitchFamily="34" charset="0"/>
              </a:rPr>
              <a:t>’, which is very </a:t>
            </a:r>
            <a:r>
              <a:rPr lang="hr-HR" sz="2200" dirty="0">
                <a:effectLst/>
                <a:ea typeface="Calibri" panose="020F0502020204030204" pitchFamily="34" charset="0"/>
              </a:rPr>
              <a:t>unlike the service tree</a:t>
            </a:r>
            <a:r>
              <a:rPr lang="en-US" sz="2200" dirty="0">
                <a:effectLst/>
                <a:ea typeface="Calibri" panose="020F0502020204030204" pitchFamily="34" charset="0"/>
              </a:rPr>
              <a:t>, but has similar berries. </a:t>
            </a:r>
            <a:r>
              <a:rPr lang="hr-HR" sz="2200" dirty="0">
                <a:effectLst/>
                <a:ea typeface="Calibri" panose="020F0502020204030204" pitchFamily="34" charset="0"/>
                <a:cs typeface="Times New Roman" panose="02020603050405020304" pitchFamily="18" charset="0"/>
              </a:rPr>
              <a:t>Demiraj 1997: 98f. rejects the connection of Alb. </a:t>
            </a:r>
            <a:r>
              <a:rPr lang="hr-HR" sz="2200" i="1" dirty="0">
                <a:effectLst/>
                <a:ea typeface="Calibri" panose="020F0502020204030204" pitchFamily="34" charset="0"/>
                <a:cs typeface="Times New Roman" panose="02020603050405020304" pitchFamily="18" charset="0"/>
              </a:rPr>
              <a:t>bërshe</a:t>
            </a:r>
            <a:r>
              <a:rPr lang="hr-HR" sz="2200" dirty="0">
                <a:effectLst/>
                <a:ea typeface="Calibri" panose="020F0502020204030204" pitchFamily="34" charset="0"/>
                <a:cs typeface="Times New Roman" panose="02020603050405020304" pitchFamily="18" charset="0"/>
              </a:rPr>
              <a:t> (Gheg. </a:t>
            </a:r>
            <a:r>
              <a:rPr lang="hr-HR" sz="2200" i="1" dirty="0">
                <a:effectLst/>
                <a:ea typeface="Calibri" panose="020F0502020204030204" pitchFamily="34" charset="0"/>
                <a:cs typeface="Times New Roman" panose="02020603050405020304" pitchFamily="18" charset="0"/>
              </a:rPr>
              <a:t>bërshe͂n</a:t>
            </a:r>
            <a:r>
              <a:rPr lang="hr-HR" sz="2200" dirty="0">
                <a:effectLst/>
                <a:ea typeface="Calibri" panose="020F0502020204030204" pitchFamily="34" charset="0"/>
                <a:cs typeface="Times New Roman" panose="02020603050405020304" pitchFamily="18" charset="0"/>
              </a:rPr>
              <a:t>) and OIr. </a:t>
            </a:r>
            <a:r>
              <a:rPr lang="hr-HR" sz="2200" i="1" dirty="0">
                <a:effectLst/>
                <a:ea typeface="Calibri" panose="020F0502020204030204" pitchFamily="34" charset="0"/>
                <a:cs typeface="Times New Roman" panose="02020603050405020304" pitchFamily="18" charset="0"/>
              </a:rPr>
              <a:t>ibar </a:t>
            </a:r>
            <a:r>
              <a:rPr lang="hr-HR" sz="2200" dirty="0">
                <a:effectLst/>
                <a:ea typeface="Calibri" panose="020F0502020204030204" pitchFamily="34" charset="0"/>
                <a:cs typeface="Times New Roman" panose="02020603050405020304" pitchFamily="18" charset="0"/>
              </a:rPr>
              <a:t>'yew-tree’). He reconstructs the Proto-Albanian form as *bVrš- or *brVš-, which is at least compatible with earlier *breks- &lt; *b</a:t>
            </a:r>
            <a:r>
              <a:rPr lang="hr-HR" sz="2200" baseline="30000" dirty="0">
                <a:effectLst/>
                <a:ea typeface="Calibri" panose="020F0502020204030204" pitchFamily="34" charset="0"/>
                <a:cs typeface="Times New Roman" panose="02020603050405020304" pitchFamily="18" charset="0"/>
              </a:rPr>
              <a:t>h</a:t>
            </a:r>
            <a:r>
              <a:rPr lang="hr-HR" sz="2200" dirty="0">
                <a:effectLst/>
                <a:ea typeface="Calibri" panose="020F0502020204030204" pitchFamily="34" charset="0"/>
                <a:cs typeface="Times New Roman" panose="02020603050405020304" pitchFamily="18" charset="0"/>
              </a:rPr>
              <a:t>rek-s-.</a:t>
            </a:r>
          </a:p>
          <a:p>
            <a:r>
              <a:rPr lang="hr-HR" sz="2200" dirty="0">
                <a:ea typeface="Calibri" panose="020F0502020204030204" pitchFamily="34" charset="0"/>
                <a:cs typeface="Times New Roman" panose="02020603050405020304" pitchFamily="18" charset="0"/>
              </a:rPr>
              <a:t>Both possible root-shapes (*brek- and *b</a:t>
            </a:r>
            <a:r>
              <a:rPr lang="hr-HR" sz="2200" baseline="30000" dirty="0">
                <a:ea typeface="Calibri" panose="020F0502020204030204" pitchFamily="34" charset="0"/>
                <a:cs typeface="Times New Roman" panose="02020603050405020304" pitchFamily="18" charset="0"/>
              </a:rPr>
              <a:t>h</a:t>
            </a:r>
            <a:r>
              <a:rPr lang="hr-HR" sz="2200" dirty="0">
                <a:ea typeface="Calibri" panose="020F0502020204030204" pitchFamily="34" charset="0"/>
                <a:cs typeface="Times New Roman" panose="02020603050405020304" pitchFamily="18" charset="0"/>
              </a:rPr>
              <a:t>rek-) look distinctly non-IE.</a:t>
            </a:r>
          </a:p>
          <a:p>
            <a:r>
              <a:rPr lang="hr-HR" sz="2200" dirty="0">
                <a:effectLst/>
                <a:ea typeface="Calibri" panose="020F0502020204030204" pitchFamily="34" charset="0"/>
                <a:cs typeface="Times New Roman" panose="02020603050405020304" pitchFamily="18" charset="0"/>
              </a:rPr>
              <a:t>PSl. *(e)ręb</a:t>
            </a:r>
            <a:r>
              <a:rPr lang="en-US" sz="2200" dirty="0">
                <a:effectLst/>
                <a:ea typeface="Calibri" panose="020F0502020204030204" pitchFamily="34" charset="0"/>
              </a:rPr>
              <a:t>ъ</a:t>
            </a:r>
            <a:r>
              <a:rPr lang="hr-HR" sz="2200" dirty="0">
                <a:effectLst/>
                <a:ea typeface="Calibri" panose="020F0502020204030204" pitchFamily="34" charset="0"/>
              </a:rPr>
              <a:t>, *(e)rębina ‘service tree, </a:t>
            </a:r>
            <a:r>
              <a:rPr lang="hr-HR" sz="2200" i="1" dirty="0">
                <a:effectLst/>
                <a:ea typeface="Calibri" panose="020F0502020204030204" pitchFamily="34" charset="0"/>
              </a:rPr>
              <a:t>Sorbus</a:t>
            </a:r>
            <a:r>
              <a:rPr lang="hr-HR" sz="2200" dirty="0">
                <a:effectLst/>
                <a:ea typeface="Calibri" panose="020F0502020204030204" pitchFamily="34" charset="0"/>
              </a:rPr>
              <a:t>’ (Russ. </a:t>
            </a:r>
            <a:r>
              <a:rPr lang="hr-HR" sz="2200" i="1" dirty="0">
                <a:ea typeface="Calibri" panose="020F0502020204030204" pitchFamily="34" charset="0"/>
              </a:rPr>
              <a:t>rjabína</a:t>
            </a:r>
            <a:r>
              <a:rPr lang="hr-HR" sz="2200" dirty="0">
                <a:ea typeface="Calibri" panose="020F0502020204030204" pitchFamily="34" charset="0"/>
              </a:rPr>
              <a:t>, Po. </a:t>
            </a:r>
            <a:r>
              <a:rPr lang="hr-HR" sz="2200" i="1" dirty="0">
                <a:ea typeface="Calibri" panose="020F0502020204030204" pitchFamily="34" charset="0"/>
              </a:rPr>
              <a:t>jarząb</a:t>
            </a:r>
            <a:r>
              <a:rPr lang="hr-HR" sz="2200" dirty="0">
                <a:ea typeface="Calibri" panose="020F0502020204030204" pitchFamily="34" charset="0"/>
              </a:rPr>
              <a:t>, Sln. </a:t>
            </a:r>
            <a:r>
              <a:rPr lang="hr-HR" sz="2200" i="1" dirty="0">
                <a:ea typeface="Calibri" panose="020F0502020204030204" pitchFamily="34" charset="0"/>
              </a:rPr>
              <a:t>jerebíka</a:t>
            </a:r>
            <a:r>
              <a:rPr lang="hr-HR" sz="2200" dirty="0">
                <a:ea typeface="Calibri" panose="020F0502020204030204" pitchFamily="34" charset="0"/>
              </a:rPr>
              <a:t>); cf. *eręb</a:t>
            </a:r>
            <a:r>
              <a:rPr lang="en-US" sz="2200" dirty="0">
                <a:effectLst/>
                <a:ea typeface="Calibri" panose="020F0502020204030204" pitchFamily="34" charset="0"/>
              </a:rPr>
              <a:t>ъ</a:t>
            </a:r>
            <a:r>
              <a:rPr lang="hr-HR" sz="2200" dirty="0">
                <a:effectLst/>
                <a:ea typeface="Calibri" panose="020F0502020204030204" pitchFamily="34" charset="0"/>
              </a:rPr>
              <a:t> ‘partridge, </a:t>
            </a:r>
            <a:r>
              <a:rPr lang="hr-HR" sz="2200" i="1" dirty="0">
                <a:effectLst/>
                <a:ea typeface="Calibri" panose="020F0502020204030204" pitchFamily="34" charset="0"/>
              </a:rPr>
              <a:t>Perdrix</a:t>
            </a:r>
            <a:r>
              <a:rPr lang="hr-HR" sz="2200" dirty="0">
                <a:effectLst/>
                <a:ea typeface="Calibri" panose="020F0502020204030204" pitchFamily="34" charset="0"/>
              </a:rPr>
              <a:t>’ (Croat. </a:t>
            </a:r>
            <a:r>
              <a:rPr lang="hr-HR" sz="2200" i="1" dirty="0">
                <a:effectLst/>
                <a:ea typeface="Calibri" panose="020F0502020204030204" pitchFamily="34" charset="0"/>
              </a:rPr>
              <a:t>jarebica</a:t>
            </a:r>
            <a:r>
              <a:rPr lang="hr-HR" sz="2200" dirty="0">
                <a:effectLst/>
                <a:ea typeface="Calibri" panose="020F0502020204030204" pitchFamily="34" charset="0"/>
              </a:rPr>
              <a:t>, Slk. </a:t>
            </a:r>
            <a:r>
              <a:rPr lang="hr-HR" sz="2200" i="1" dirty="0">
                <a:effectLst/>
                <a:ea typeface="Calibri" panose="020F0502020204030204" pitchFamily="34" charset="0"/>
              </a:rPr>
              <a:t>jarab</a:t>
            </a:r>
            <a:r>
              <a:rPr lang="hr-HR" sz="2200" dirty="0">
                <a:effectLst/>
                <a:ea typeface="Calibri" panose="020F0502020204030204" pitchFamily="34" charset="0"/>
              </a:rPr>
              <a:t>), cf. Latv. </a:t>
            </a:r>
            <a:r>
              <a:rPr lang="hr-HR" sz="2200" i="1" dirty="0">
                <a:effectLst/>
                <a:ea typeface="Calibri" panose="020F0502020204030204" pitchFamily="34" charset="0"/>
              </a:rPr>
              <a:t>irbe </a:t>
            </a:r>
            <a:r>
              <a:rPr lang="hr-HR" sz="2200" dirty="0">
                <a:effectLst/>
                <a:ea typeface="Calibri" panose="020F0502020204030204" pitchFamily="34" charset="0"/>
              </a:rPr>
              <a:t>‘partridge’, </a:t>
            </a:r>
            <a:r>
              <a:rPr lang="hr-HR" sz="2200" i="1" dirty="0">
                <a:effectLst/>
                <a:ea typeface="Calibri" panose="020F0502020204030204" pitchFamily="34" charset="0"/>
              </a:rPr>
              <a:t>irbene </a:t>
            </a:r>
            <a:r>
              <a:rPr lang="hr-HR" sz="2200" dirty="0">
                <a:effectLst/>
                <a:ea typeface="Calibri" panose="020F0502020204030204" pitchFamily="34" charset="0"/>
              </a:rPr>
              <a:t>‘</a:t>
            </a:r>
            <a:r>
              <a:rPr lang="hr-HR" sz="2200" i="1" dirty="0">
                <a:effectLst/>
                <a:ea typeface="Calibri" panose="020F0502020204030204" pitchFamily="34" charset="0"/>
              </a:rPr>
              <a:t>Sorbus</a:t>
            </a:r>
            <a:r>
              <a:rPr lang="hr-HR" sz="2200" dirty="0">
                <a:effectLst/>
                <a:ea typeface="Calibri" panose="020F0502020204030204" pitchFamily="34" charset="0"/>
              </a:rPr>
              <a:t>’ &lt; *er(m)b- (Russ. </a:t>
            </a:r>
            <a:r>
              <a:rPr lang="hr-HR" sz="2200" i="1" dirty="0">
                <a:effectLst/>
                <a:ea typeface="Calibri" panose="020F0502020204030204" pitchFamily="34" charset="0"/>
              </a:rPr>
              <a:t>rjabój ‘</a:t>
            </a:r>
            <a:r>
              <a:rPr lang="hr-HR" sz="2200" dirty="0">
                <a:effectLst/>
                <a:ea typeface="Calibri" panose="020F0502020204030204" pitchFamily="34" charset="0"/>
              </a:rPr>
              <a:t>speckled’ ON </a:t>
            </a:r>
            <a:r>
              <a:rPr lang="hr-HR" sz="2200" i="1" dirty="0">
                <a:effectLst/>
                <a:ea typeface="Calibri" panose="020F0502020204030204" pitchFamily="34" charset="0"/>
              </a:rPr>
              <a:t>jarpr </a:t>
            </a:r>
            <a:r>
              <a:rPr lang="hr-HR" sz="2200" dirty="0">
                <a:effectLst/>
                <a:ea typeface="Calibri" panose="020F0502020204030204" pitchFamily="34" charset="0"/>
              </a:rPr>
              <a:t>‘brown’).</a:t>
            </a:r>
            <a:endParaRPr lang="en-US" sz="2200" dirty="0">
              <a:effectLst/>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5304357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52681-1FAE-46CA-9627-A7DEF80E0DA0}"/>
              </a:ext>
            </a:extLst>
          </p:cNvPr>
          <p:cNvSpPr>
            <a:spLocks noGrp="1"/>
          </p:cNvSpPr>
          <p:nvPr>
            <p:ph type="title"/>
          </p:nvPr>
        </p:nvSpPr>
        <p:spPr/>
        <p:txBody>
          <a:bodyPr/>
          <a:lstStyle/>
          <a:p>
            <a:r>
              <a:rPr lang="hr-HR" dirty="0">
                <a:solidFill>
                  <a:schemeClr val="accent1"/>
                </a:solidFill>
              </a:rPr>
              <a:t>taxus</a:t>
            </a:r>
            <a:endParaRPr lang="en-US" dirty="0">
              <a:solidFill>
                <a:schemeClr val="accent1"/>
              </a:solidFill>
            </a:endParaRPr>
          </a:p>
        </p:txBody>
      </p:sp>
      <p:sp>
        <p:nvSpPr>
          <p:cNvPr id="3" name="Content Placeholder 2">
            <a:extLst>
              <a:ext uri="{FF2B5EF4-FFF2-40B4-BE49-F238E27FC236}">
                <a16:creationId xmlns:a16="http://schemas.microsoft.com/office/drawing/2014/main" id="{542C845F-445A-4A1D-8839-61D3C0BFF9F9}"/>
              </a:ext>
            </a:extLst>
          </p:cNvPr>
          <p:cNvSpPr>
            <a:spLocks noGrp="1"/>
          </p:cNvSpPr>
          <p:nvPr>
            <p:ph idx="1"/>
          </p:nvPr>
        </p:nvSpPr>
        <p:spPr/>
        <p:txBody>
          <a:bodyPr/>
          <a:lstStyle/>
          <a:p>
            <a:r>
              <a:rPr lang="hr-HR" i="1" dirty="0"/>
              <a:t>Taxus baccata </a:t>
            </a:r>
            <a:r>
              <a:rPr lang="hr-HR" dirty="0"/>
              <a:t>‘yew’</a:t>
            </a:r>
            <a:endParaRPr lang="en-US" i="1" dirty="0"/>
          </a:p>
        </p:txBody>
      </p:sp>
      <p:pic>
        <p:nvPicPr>
          <p:cNvPr id="4" name="Picture 3">
            <a:extLst>
              <a:ext uri="{FF2B5EF4-FFF2-40B4-BE49-F238E27FC236}">
                <a16:creationId xmlns:a16="http://schemas.microsoft.com/office/drawing/2014/main" id="{EA0519B0-7669-4727-AF49-AEDC659BEE98}"/>
              </a:ext>
            </a:extLst>
          </p:cNvPr>
          <p:cNvPicPr/>
          <p:nvPr/>
        </p:nvPicPr>
        <p:blipFill>
          <a:blip r:embed="rId2"/>
          <a:stretch>
            <a:fillRect/>
          </a:stretch>
        </p:blipFill>
        <p:spPr>
          <a:xfrm>
            <a:off x="1203174" y="2467348"/>
            <a:ext cx="3814100" cy="3583596"/>
          </a:xfrm>
          <a:prstGeom prst="rect">
            <a:avLst/>
          </a:prstGeom>
        </p:spPr>
      </p:pic>
      <p:pic>
        <p:nvPicPr>
          <p:cNvPr id="5" name="Picture 4">
            <a:extLst>
              <a:ext uri="{FF2B5EF4-FFF2-40B4-BE49-F238E27FC236}">
                <a16:creationId xmlns:a16="http://schemas.microsoft.com/office/drawing/2014/main" id="{26BCCEC9-BC83-4F0D-ACB3-BB3ED2BCC974}"/>
              </a:ext>
            </a:extLst>
          </p:cNvPr>
          <p:cNvPicPr/>
          <p:nvPr/>
        </p:nvPicPr>
        <p:blipFill>
          <a:blip r:embed="rId3"/>
          <a:stretch>
            <a:fillRect/>
          </a:stretch>
        </p:blipFill>
        <p:spPr>
          <a:xfrm>
            <a:off x="5017274" y="2439916"/>
            <a:ext cx="2878371" cy="3360958"/>
          </a:xfrm>
          <a:prstGeom prst="rect">
            <a:avLst/>
          </a:prstGeom>
        </p:spPr>
      </p:pic>
      <p:pic>
        <p:nvPicPr>
          <p:cNvPr id="6" name="Picture 5">
            <a:extLst>
              <a:ext uri="{FF2B5EF4-FFF2-40B4-BE49-F238E27FC236}">
                <a16:creationId xmlns:a16="http://schemas.microsoft.com/office/drawing/2014/main" id="{BFD2D428-9FAC-443E-812C-35ECBC31AD4B}"/>
              </a:ext>
            </a:extLst>
          </p:cNvPr>
          <p:cNvPicPr/>
          <p:nvPr/>
        </p:nvPicPr>
        <p:blipFill>
          <a:blip r:embed="rId4"/>
          <a:stretch>
            <a:fillRect/>
          </a:stretch>
        </p:blipFill>
        <p:spPr>
          <a:xfrm>
            <a:off x="7824084" y="2338493"/>
            <a:ext cx="2584174" cy="2392936"/>
          </a:xfrm>
          <a:prstGeom prst="rect">
            <a:avLst/>
          </a:prstGeom>
        </p:spPr>
      </p:pic>
      <p:pic>
        <p:nvPicPr>
          <p:cNvPr id="7" name="Picture 6">
            <a:extLst>
              <a:ext uri="{FF2B5EF4-FFF2-40B4-BE49-F238E27FC236}">
                <a16:creationId xmlns:a16="http://schemas.microsoft.com/office/drawing/2014/main" id="{1A388AF3-52A0-47C4-A9B3-48C3A1085541}"/>
              </a:ext>
            </a:extLst>
          </p:cNvPr>
          <p:cNvPicPr/>
          <p:nvPr/>
        </p:nvPicPr>
        <p:blipFill>
          <a:blip r:embed="rId5"/>
          <a:stretch>
            <a:fillRect/>
          </a:stretch>
        </p:blipFill>
        <p:spPr>
          <a:xfrm>
            <a:off x="7824084" y="4278209"/>
            <a:ext cx="2759162" cy="1921423"/>
          </a:xfrm>
          <a:prstGeom prst="rect">
            <a:avLst/>
          </a:prstGeom>
        </p:spPr>
      </p:pic>
    </p:spTree>
    <p:extLst>
      <p:ext uri="{BB962C8B-B14F-4D97-AF65-F5344CB8AC3E}">
        <p14:creationId xmlns:p14="http://schemas.microsoft.com/office/powerpoint/2010/main" val="29344929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7143A-493D-4E49-8ECD-B04852173A02}"/>
              </a:ext>
            </a:extLst>
          </p:cNvPr>
          <p:cNvSpPr>
            <a:spLocks noGrp="1"/>
          </p:cNvSpPr>
          <p:nvPr>
            <p:ph type="title"/>
          </p:nvPr>
        </p:nvSpPr>
        <p:spPr/>
        <p:txBody>
          <a:bodyPr/>
          <a:lstStyle/>
          <a:p>
            <a:r>
              <a:rPr lang="hr-HR" dirty="0">
                <a:solidFill>
                  <a:schemeClr val="accent1"/>
                </a:solidFill>
              </a:rPr>
              <a:t>Taxus baccata/yew in slavic</a:t>
            </a:r>
            <a:endParaRPr lang="en-US" dirty="0">
              <a:solidFill>
                <a:schemeClr val="accent1"/>
              </a:solidFill>
            </a:endParaRPr>
          </a:p>
        </p:txBody>
      </p:sp>
      <p:sp>
        <p:nvSpPr>
          <p:cNvPr id="3" name="Content Placeholder 2">
            <a:extLst>
              <a:ext uri="{FF2B5EF4-FFF2-40B4-BE49-F238E27FC236}">
                <a16:creationId xmlns:a16="http://schemas.microsoft.com/office/drawing/2014/main" id="{A5C3EAAF-A16A-4B0A-81EA-5ED9AC13C2FD}"/>
              </a:ext>
            </a:extLst>
          </p:cNvPr>
          <p:cNvSpPr>
            <a:spLocks noGrp="1"/>
          </p:cNvSpPr>
          <p:nvPr>
            <p:ph idx="1"/>
          </p:nvPr>
        </p:nvSpPr>
        <p:spPr/>
        <p:txBody>
          <a:bodyPr>
            <a:normAutofit/>
          </a:bodyPr>
          <a:lstStyle/>
          <a:p>
            <a:r>
              <a:rPr lang="hr-HR" dirty="0">
                <a:effectLst/>
                <a:ea typeface="Calibri" panose="020F0502020204030204" pitchFamily="34" charset="0"/>
              </a:rPr>
              <a:t>PSl. </a:t>
            </a:r>
            <a:r>
              <a:rPr lang="en-GB" dirty="0">
                <a:effectLst/>
                <a:ea typeface="Calibri" panose="020F0502020204030204" pitchFamily="34" charset="0"/>
              </a:rPr>
              <a:t>*</a:t>
            </a:r>
            <a:r>
              <a:rPr lang="en-GB" dirty="0" err="1">
                <a:effectLst/>
                <a:ea typeface="Calibri" panose="020F0502020204030204" pitchFamily="34" charset="0"/>
              </a:rPr>
              <a:t>tísъ</a:t>
            </a:r>
            <a:r>
              <a:rPr lang="en-GB" dirty="0">
                <a:effectLst/>
                <a:ea typeface="Calibri" panose="020F0502020204030204" pitchFamily="34" charset="0"/>
              </a:rPr>
              <a:t>, *</a:t>
            </a:r>
            <a:r>
              <a:rPr lang="en-GB" dirty="0" err="1">
                <a:effectLst/>
                <a:ea typeface="Calibri" panose="020F0502020204030204" pitchFamily="34" charset="0"/>
              </a:rPr>
              <a:t>tísa</a:t>
            </a:r>
            <a:r>
              <a:rPr lang="en-GB" dirty="0">
                <a:effectLst/>
                <a:ea typeface="Calibri" panose="020F0502020204030204" pitchFamily="34" charset="0"/>
              </a:rPr>
              <a:t> &lt;a. p. a&gt; ‘yew, </a:t>
            </a:r>
            <a:r>
              <a:rPr lang="en-GB" i="1" dirty="0">
                <a:effectLst/>
                <a:ea typeface="Calibri" panose="020F0502020204030204" pitchFamily="34" charset="0"/>
              </a:rPr>
              <a:t>Taxus </a:t>
            </a:r>
            <a:r>
              <a:rPr lang="en-GB" i="1" dirty="0" err="1">
                <a:effectLst/>
                <a:ea typeface="Calibri" panose="020F0502020204030204" pitchFamily="34" charset="0"/>
              </a:rPr>
              <a:t>baccata</a:t>
            </a:r>
            <a:r>
              <a:rPr lang="en-GB" dirty="0">
                <a:effectLst/>
                <a:ea typeface="Calibri" panose="020F0502020204030204" pitchFamily="34" charset="0"/>
              </a:rPr>
              <a:t>’ (Russ. </a:t>
            </a:r>
            <a:r>
              <a:rPr lang="en-US" i="1" dirty="0" err="1">
                <a:effectLst/>
                <a:ea typeface="Calibri" panose="020F0502020204030204" pitchFamily="34" charset="0"/>
              </a:rPr>
              <a:t>CSl</a:t>
            </a:r>
            <a:r>
              <a:rPr lang="en-US" i="1" dirty="0">
                <a:effectLst/>
                <a:ea typeface="Calibri" panose="020F0502020204030204" pitchFamily="34" charset="0"/>
              </a:rPr>
              <a:t>. </a:t>
            </a:r>
            <a:r>
              <a:rPr lang="en-US" i="1" dirty="0" err="1">
                <a:effectLst/>
                <a:ea typeface="Calibri" panose="020F0502020204030204" pitchFamily="34" charset="0"/>
              </a:rPr>
              <a:t>tisa</a:t>
            </a:r>
            <a:r>
              <a:rPr lang="en-US" dirty="0">
                <a:effectLst/>
                <a:ea typeface="Calibri" panose="020F0502020204030204" pitchFamily="34" charset="0"/>
              </a:rPr>
              <a:t> ‘cedar’, Croat. </a:t>
            </a:r>
            <a:r>
              <a:rPr lang="en-US" i="1" dirty="0" err="1">
                <a:effectLst/>
                <a:ea typeface="Calibri" panose="020F0502020204030204" pitchFamily="34" charset="0"/>
              </a:rPr>
              <a:t>tȉsa</a:t>
            </a:r>
            <a:r>
              <a:rPr lang="en-US" i="1" dirty="0">
                <a:effectLst/>
                <a:ea typeface="Calibri" panose="020F0502020204030204" pitchFamily="34" charset="0"/>
              </a:rPr>
              <a:t>,</a:t>
            </a:r>
            <a:r>
              <a:rPr lang="en-US" dirty="0">
                <a:effectLst/>
                <a:ea typeface="Calibri" panose="020F0502020204030204" pitchFamily="34" charset="0"/>
              </a:rPr>
              <a:t> Russ.</a:t>
            </a:r>
            <a:r>
              <a:rPr lang="en-US" i="1" dirty="0">
                <a:effectLst/>
                <a:ea typeface="Calibri" panose="020F0502020204030204" pitchFamily="34" charset="0"/>
              </a:rPr>
              <a:t> </a:t>
            </a:r>
            <a:r>
              <a:rPr lang="en-US" i="1" dirty="0" err="1">
                <a:effectLst/>
                <a:ea typeface="Calibri" panose="020F0502020204030204" pitchFamily="34" charset="0"/>
              </a:rPr>
              <a:t>тис</a:t>
            </a:r>
            <a:r>
              <a:rPr lang="en-US" dirty="0">
                <a:effectLst/>
                <a:ea typeface="Calibri" panose="020F0502020204030204" pitchFamily="34" charset="0"/>
              </a:rPr>
              <a:t>, </a:t>
            </a:r>
            <a:r>
              <a:rPr lang="en-US" dirty="0" err="1">
                <a:effectLst/>
                <a:ea typeface="Calibri" panose="020F0502020204030204" pitchFamily="34" charset="0"/>
              </a:rPr>
              <a:t>Cz</a:t>
            </a:r>
            <a:r>
              <a:rPr lang="en-US" dirty="0">
                <a:effectLst/>
                <a:ea typeface="Calibri" panose="020F0502020204030204" pitchFamily="34" charset="0"/>
              </a:rPr>
              <a:t>.</a:t>
            </a:r>
            <a:r>
              <a:rPr lang="en-US" i="1" dirty="0">
                <a:effectLst/>
                <a:ea typeface="Calibri" panose="020F0502020204030204" pitchFamily="34" charset="0"/>
              </a:rPr>
              <a:t> tis, </a:t>
            </a:r>
            <a:r>
              <a:rPr lang="en-US" dirty="0" err="1">
                <a:effectLst/>
                <a:ea typeface="Calibri" panose="020F0502020204030204" pitchFamily="34" charset="0"/>
              </a:rPr>
              <a:t>ULus</a:t>
            </a:r>
            <a:r>
              <a:rPr lang="en-US" i="1" dirty="0">
                <a:effectLst/>
                <a:ea typeface="Calibri" panose="020F0502020204030204" pitchFamily="34" charset="0"/>
              </a:rPr>
              <a:t>. </a:t>
            </a:r>
            <a:r>
              <a:rPr lang="en-US" i="1" dirty="0" err="1">
                <a:effectLst/>
                <a:ea typeface="Calibri" panose="020F0502020204030204" pitchFamily="34" charset="0"/>
              </a:rPr>
              <a:t>ćis</a:t>
            </a:r>
            <a:r>
              <a:rPr lang="en-US" i="1" dirty="0">
                <a:effectLst/>
                <a:ea typeface="Calibri" panose="020F0502020204030204" pitchFamily="34" charset="0"/>
              </a:rPr>
              <a:t>, Po. cis</a:t>
            </a:r>
            <a:r>
              <a:rPr lang="en-US" dirty="0">
                <a:effectLst/>
                <a:ea typeface="Calibri" panose="020F0502020204030204" pitchFamily="34" charset="0"/>
              </a:rPr>
              <a:t>). Lat. </a:t>
            </a:r>
            <a:r>
              <a:rPr lang="en-US" i="1" dirty="0">
                <a:effectLst/>
                <a:ea typeface="Calibri" panose="020F0502020204030204" pitchFamily="34" charset="0"/>
              </a:rPr>
              <a:t>taxus </a:t>
            </a:r>
            <a:r>
              <a:rPr lang="en-US" dirty="0">
                <a:effectLst/>
                <a:ea typeface="Calibri" panose="020F0502020204030204" pitchFamily="34" charset="0"/>
              </a:rPr>
              <a:t>‘yew’ seems too similar to be unrelated. </a:t>
            </a:r>
            <a:r>
              <a:rPr lang="hr-HR" dirty="0">
                <a:effectLst/>
                <a:ea typeface="Calibri" panose="020F0502020204030204" pitchFamily="34" charset="0"/>
              </a:rPr>
              <a:t>Usually connected to </a:t>
            </a:r>
            <a:r>
              <a:rPr lang="en-US" dirty="0">
                <a:effectLst/>
                <a:ea typeface="Calibri" panose="020F0502020204030204" pitchFamily="34" charset="0"/>
              </a:rPr>
              <a:t>Gr.</a:t>
            </a:r>
            <a:r>
              <a:rPr lang="en-US" i="1" dirty="0">
                <a:effectLst/>
                <a:ea typeface="Calibri" panose="020F0502020204030204" pitchFamily="34" charset="0"/>
              </a:rPr>
              <a:t> </a:t>
            </a:r>
            <a:r>
              <a:rPr lang="en-US" i="1" dirty="0" err="1">
                <a:effectLst/>
                <a:ea typeface="Calibri" panose="020F0502020204030204" pitchFamily="34" charset="0"/>
              </a:rPr>
              <a:t>τόξον</a:t>
            </a:r>
            <a:r>
              <a:rPr lang="en-US" dirty="0">
                <a:effectLst/>
                <a:ea typeface="Calibri" panose="020F0502020204030204" pitchFamily="34" charset="0"/>
              </a:rPr>
              <a:t> ‘bow’</a:t>
            </a:r>
            <a:r>
              <a:rPr lang="hr-HR" dirty="0">
                <a:effectLst/>
                <a:ea typeface="Calibri" panose="020F0502020204030204" pitchFamily="34" charset="0"/>
              </a:rPr>
              <a:t>, Pers.</a:t>
            </a:r>
            <a:r>
              <a:rPr lang="en-US" i="1" dirty="0">
                <a:effectLst/>
                <a:ea typeface="Calibri" panose="020F0502020204030204" pitchFamily="34" charset="0"/>
              </a:rPr>
              <a:t> </a:t>
            </a:r>
            <a:r>
              <a:rPr lang="en-US" i="1" dirty="0" err="1">
                <a:effectLst/>
                <a:ea typeface="Calibri" panose="020F0502020204030204" pitchFamily="34" charset="0"/>
              </a:rPr>
              <a:t>taxš</a:t>
            </a:r>
            <a:r>
              <a:rPr lang="en-US" dirty="0">
                <a:effectLst/>
                <a:ea typeface="Calibri" panose="020F0502020204030204" pitchFamily="34" charset="0"/>
              </a:rPr>
              <a:t> ‘bow’</a:t>
            </a:r>
            <a:r>
              <a:rPr lang="hr-HR" dirty="0">
                <a:effectLst/>
                <a:ea typeface="Calibri" panose="020F0502020204030204" pitchFamily="34" charset="0"/>
              </a:rPr>
              <a:t> (</a:t>
            </a:r>
            <a:r>
              <a:rPr lang="en-US" dirty="0">
                <a:effectLst/>
                <a:ea typeface="Calibri" panose="020F0502020204030204" pitchFamily="34" charset="0"/>
              </a:rPr>
              <a:t>bows are often made of yew-tree</a:t>
            </a:r>
            <a:r>
              <a:rPr lang="hr-HR" dirty="0">
                <a:effectLst/>
                <a:ea typeface="Calibri" panose="020F0502020204030204" pitchFamily="34" charset="0"/>
              </a:rPr>
              <a:t>)</a:t>
            </a:r>
            <a:r>
              <a:rPr lang="en-US" dirty="0">
                <a:effectLst/>
                <a:ea typeface="Calibri" panose="020F0502020204030204" pitchFamily="34" charset="0"/>
              </a:rPr>
              <a:t>. Lat. </a:t>
            </a:r>
            <a:r>
              <a:rPr lang="en-US" i="1" dirty="0">
                <a:effectLst/>
                <a:ea typeface="Calibri" panose="020F0502020204030204" pitchFamily="34" charset="0"/>
              </a:rPr>
              <a:t>taxus </a:t>
            </a:r>
            <a:r>
              <a:rPr lang="en-US" dirty="0">
                <a:effectLst/>
                <a:ea typeface="Calibri" panose="020F0502020204030204" pitchFamily="34" charset="0"/>
              </a:rPr>
              <a:t>could be derived from *</a:t>
            </a:r>
            <a:r>
              <a:rPr lang="en-US" dirty="0" err="1">
                <a:effectLst/>
                <a:ea typeface="Calibri" panose="020F0502020204030204" pitchFamily="34" charset="0"/>
              </a:rPr>
              <a:t>tk</a:t>
            </a:r>
            <a:r>
              <a:rPr lang="hr-HR" baseline="30000" dirty="0">
                <a:effectLst/>
                <a:ea typeface="Calibri" panose="020F0502020204030204" pitchFamily="34" charset="0"/>
              </a:rPr>
              <a:t>(w)</a:t>
            </a:r>
            <a:r>
              <a:rPr lang="en-US" dirty="0">
                <a:effectLst/>
                <a:ea typeface="Calibri" panose="020F0502020204030204" pitchFamily="34" charset="0"/>
              </a:rPr>
              <a:t>so-, with a secondary </a:t>
            </a:r>
            <a:r>
              <a:rPr lang="en-US" i="1" dirty="0">
                <a:effectLst/>
                <a:ea typeface="Calibri" panose="020F0502020204030204" pitchFamily="34" charset="0"/>
              </a:rPr>
              <a:t>-a-</a:t>
            </a:r>
            <a:r>
              <a:rPr lang="en-US" dirty="0">
                <a:effectLst/>
                <a:ea typeface="Calibri" panose="020F0502020204030204" pitchFamily="34" charset="0"/>
              </a:rPr>
              <a:t>. However, a common prototype</a:t>
            </a:r>
            <a:r>
              <a:rPr lang="hr-HR" dirty="0">
                <a:effectLst/>
                <a:ea typeface="Calibri" panose="020F0502020204030204" pitchFamily="34" charset="0"/>
              </a:rPr>
              <a:t> cannot be reconstructed</a:t>
            </a:r>
            <a:r>
              <a:rPr lang="en-US" dirty="0">
                <a:effectLst/>
                <a:ea typeface="Calibri" panose="020F0502020204030204" pitchFamily="34" charset="0"/>
              </a:rPr>
              <a:t>. PIE *</a:t>
            </a:r>
            <a:r>
              <a:rPr lang="en-US" dirty="0" err="1">
                <a:effectLst/>
                <a:ea typeface="Calibri" panose="020F0502020204030204" pitchFamily="34" charset="0"/>
              </a:rPr>
              <a:t>toks</a:t>
            </a:r>
            <a:r>
              <a:rPr lang="en-US" dirty="0">
                <a:effectLst/>
                <a:ea typeface="Calibri" panose="020F0502020204030204" pitchFamily="34" charset="0"/>
              </a:rPr>
              <a:t>- and *</a:t>
            </a:r>
            <a:r>
              <a:rPr lang="en-US" dirty="0" err="1">
                <a:effectLst/>
                <a:ea typeface="Calibri" panose="020F0502020204030204" pitchFamily="34" charset="0"/>
              </a:rPr>
              <a:t>taks</a:t>
            </a:r>
            <a:r>
              <a:rPr lang="en-US" dirty="0">
                <a:effectLst/>
                <a:ea typeface="Calibri" panose="020F0502020204030204" pitchFamily="34" charset="0"/>
              </a:rPr>
              <a:t>- would yield </a:t>
            </a:r>
            <a:r>
              <a:rPr lang="en-US" dirty="0" err="1">
                <a:effectLst/>
                <a:ea typeface="Calibri" panose="020F0502020204030204" pitchFamily="34" charset="0"/>
              </a:rPr>
              <a:t>PSl</a:t>
            </a:r>
            <a:r>
              <a:rPr lang="en-US" dirty="0">
                <a:effectLst/>
                <a:ea typeface="Calibri" panose="020F0502020204030204" pitchFamily="34" charset="0"/>
              </a:rPr>
              <a:t>. *tox-</a:t>
            </a:r>
            <a:r>
              <a:rPr lang="hr-HR" dirty="0">
                <a:effectLst/>
                <a:ea typeface="Calibri" panose="020F0502020204030204" pitchFamily="34" charset="0"/>
              </a:rPr>
              <a:t>). </a:t>
            </a:r>
          </a:p>
          <a:p>
            <a:r>
              <a:rPr lang="en-US" dirty="0">
                <a:effectLst/>
                <a:ea typeface="Calibri" panose="020F0502020204030204" pitchFamily="34" charset="0"/>
              </a:rPr>
              <a:t>However, since stretchability is the prime characteristic of yew-wood, one is tempted to connect </a:t>
            </a:r>
            <a:r>
              <a:rPr lang="en-US" dirty="0" err="1">
                <a:effectLst/>
                <a:ea typeface="Calibri" panose="020F0502020204030204" pitchFamily="34" charset="0"/>
              </a:rPr>
              <a:t>PSl</a:t>
            </a:r>
            <a:r>
              <a:rPr lang="en-US" dirty="0">
                <a:effectLst/>
                <a:ea typeface="Calibri" panose="020F0502020204030204" pitchFamily="34" charset="0"/>
              </a:rPr>
              <a:t>. *</a:t>
            </a:r>
            <a:r>
              <a:rPr lang="en-US" dirty="0" err="1">
                <a:effectLst/>
                <a:ea typeface="Calibri" panose="020F0502020204030204" pitchFamily="34" charset="0"/>
              </a:rPr>
              <a:t>tisa</a:t>
            </a:r>
            <a:r>
              <a:rPr lang="en-US" dirty="0">
                <a:effectLst/>
                <a:ea typeface="Calibri" panose="020F0502020204030204" pitchFamily="34" charset="0"/>
              </a:rPr>
              <a:t>, *</a:t>
            </a:r>
            <a:r>
              <a:rPr lang="en-US" dirty="0" err="1">
                <a:effectLst/>
                <a:ea typeface="Calibri" panose="020F0502020204030204" pitchFamily="34" charset="0"/>
              </a:rPr>
              <a:t>tisъ</a:t>
            </a:r>
            <a:r>
              <a:rPr lang="en-US" dirty="0">
                <a:effectLst/>
                <a:ea typeface="Calibri" panose="020F0502020204030204" pitchFamily="34" charset="0"/>
              </a:rPr>
              <a:t> with Lith. </a:t>
            </a:r>
            <a:r>
              <a:rPr lang="en-US" i="1" dirty="0" err="1">
                <a:effectLst/>
                <a:ea typeface="Calibri" panose="020F0502020204030204" pitchFamily="34" charset="0"/>
              </a:rPr>
              <a:t>tie͂stis</a:t>
            </a:r>
            <a:r>
              <a:rPr lang="en-US" i="1" dirty="0">
                <a:effectLst/>
                <a:ea typeface="Calibri" panose="020F0502020204030204" pitchFamily="34" charset="0"/>
              </a:rPr>
              <a:t> </a:t>
            </a:r>
            <a:r>
              <a:rPr lang="en-US" dirty="0">
                <a:effectLst/>
                <a:ea typeface="Calibri" panose="020F0502020204030204" pitchFamily="34" charset="0"/>
              </a:rPr>
              <a:t>‘stretch’, </a:t>
            </a:r>
            <a:r>
              <a:rPr lang="en-US" i="1" dirty="0" err="1">
                <a:effectLst/>
                <a:ea typeface="Calibri" panose="020F0502020204030204" pitchFamily="34" charset="0"/>
              </a:rPr>
              <a:t>tie͂sti</a:t>
            </a:r>
            <a:r>
              <a:rPr lang="en-US" i="1" dirty="0">
                <a:effectLst/>
                <a:ea typeface="Calibri" panose="020F0502020204030204" pitchFamily="34" charset="0"/>
              </a:rPr>
              <a:t> </a:t>
            </a:r>
            <a:r>
              <a:rPr lang="en-US" dirty="0">
                <a:effectLst/>
                <a:ea typeface="Calibri" panose="020F0502020204030204" pitchFamily="34" charset="0"/>
              </a:rPr>
              <a:t>‘straighten’. </a:t>
            </a:r>
            <a:endParaRPr lang="hr-HR" dirty="0">
              <a:effectLst/>
              <a:ea typeface="Calibri" panose="020F0502020204030204" pitchFamily="34" charset="0"/>
            </a:endParaRPr>
          </a:p>
          <a:p>
            <a:r>
              <a:rPr lang="en-US" dirty="0" err="1">
                <a:effectLst/>
                <a:ea typeface="Calibri" panose="020F0502020204030204" pitchFamily="34" charset="0"/>
              </a:rPr>
              <a:t>PSl</a:t>
            </a:r>
            <a:r>
              <a:rPr lang="en-US" dirty="0">
                <a:effectLst/>
                <a:ea typeface="Calibri" panose="020F0502020204030204" pitchFamily="34" charset="0"/>
              </a:rPr>
              <a:t>. *</a:t>
            </a:r>
            <a:r>
              <a:rPr lang="en-US" dirty="0" err="1">
                <a:effectLst/>
                <a:ea typeface="Calibri" panose="020F0502020204030204" pitchFamily="34" charset="0"/>
              </a:rPr>
              <a:t>tisъ</a:t>
            </a:r>
            <a:r>
              <a:rPr lang="en-US" dirty="0">
                <a:effectLst/>
                <a:ea typeface="Calibri" panose="020F0502020204030204" pitchFamily="34" charset="0"/>
              </a:rPr>
              <a:t> would be derivable from *</a:t>
            </a:r>
            <a:r>
              <a:rPr lang="en-US" dirty="0" err="1">
                <a:effectLst/>
                <a:ea typeface="Calibri" panose="020F0502020204030204" pitchFamily="34" charset="0"/>
              </a:rPr>
              <a:t>tēys</a:t>
            </a:r>
            <a:r>
              <a:rPr lang="en-US" dirty="0">
                <a:effectLst/>
                <a:ea typeface="Calibri" panose="020F0502020204030204" pitchFamily="34" charset="0"/>
              </a:rPr>
              <a:t>-so-, with the </a:t>
            </a:r>
            <a:r>
              <a:rPr lang="hr-HR" dirty="0">
                <a:effectLst/>
                <a:ea typeface="Calibri" panose="020F0502020204030204" pitchFamily="34" charset="0"/>
              </a:rPr>
              <a:t>acute </a:t>
            </a:r>
            <a:r>
              <a:rPr lang="en-US" dirty="0">
                <a:effectLst/>
                <a:ea typeface="Calibri" panose="020F0502020204030204" pitchFamily="34" charset="0"/>
              </a:rPr>
              <a:t>as in *</a:t>
            </a:r>
            <a:r>
              <a:rPr lang="en-US" dirty="0" err="1">
                <a:effectLst/>
                <a:ea typeface="Calibri" panose="020F0502020204030204" pitchFamily="34" charset="0"/>
              </a:rPr>
              <a:t>lípa</a:t>
            </a:r>
            <a:r>
              <a:rPr lang="en-US" dirty="0">
                <a:effectLst/>
                <a:ea typeface="Calibri" panose="020F0502020204030204" pitchFamily="34" charset="0"/>
              </a:rPr>
              <a:t> ‘linden’, Lith. </a:t>
            </a:r>
            <a:r>
              <a:rPr lang="en-US" i="1" dirty="0" err="1">
                <a:effectLst/>
                <a:ea typeface="Calibri" panose="020F0502020204030204" pitchFamily="34" charset="0"/>
              </a:rPr>
              <a:t>líepa</a:t>
            </a:r>
            <a:r>
              <a:rPr lang="en-US" dirty="0">
                <a:effectLst/>
                <a:ea typeface="Calibri" panose="020F0502020204030204" pitchFamily="34" charset="0"/>
              </a:rPr>
              <a:t> &lt; *</a:t>
            </a:r>
            <a:r>
              <a:rPr lang="en-US" dirty="0" err="1">
                <a:effectLst/>
                <a:ea typeface="Calibri" panose="020F0502020204030204" pitchFamily="34" charset="0"/>
              </a:rPr>
              <a:t>lēyp</a:t>
            </a:r>
            <a:r>
              <a:rPr lang="en-US" dirty="0">
                <a:effectLst/>
                <a:ea typeface="Calibri" panose="020F0502020204030204" pitchFamily="34" charset="0"/>
              </a:rPr>
              <a:t>-, from the root *</a:t>
            </a:r>
            <a:r>
              <a:rPr lang="en-US" dirty="0" err="1">
                <a:effectLst/>
                <a:ea typeface="Calibri" panose="020F0502020204030204" pitchFamily="34" charset="0"/>
              </a:rPr>
              <a:t>leyp</a:t>
            </a:r>
            <a:r>
              <a:rPr lang="en-US" dirty="0">
                <a:effectLst/>
                <a:ea typeface="Calibri" panose="020F0502020204030204" pitchFamily="34" charset="0"/>
              </a:rPr>
              <a:t>- ‘glue, be sticky’, and with the suffix *-so- as in P</a:t>
            </a:r>
            <a:r>
              <a:rPr lang="hr-HR" dirty="0">
                <a:effectLst/>
                <a:ea typeface="Calibri" panose="020F0502020204030204" pitchFamily="34" charset="0"/>
              </a:rPr>
              <a:t>S</a:t>
            </a:r>
            <a:r>
              <a:rPr lang="en-US" dirty="0">
                <a:effectLst/>
                <a:ea typeface="Calibri" panose="020F0502020204030204" pitchFamily="34" charset="0"/>
              </a:rPr>
              <a:t>l. *</a:t>
            </a:r>
            <a:r>
              <a:rPr lang="en-US" dirty="0" err="1">
                <a:effectLst/>
                <a:ea typeface="Calibri" panose="020F0502020204030204" pitchFamily="34" charset="0"/>
              </a:rPr>
              <a:t>běsъ</a:t>
            </a:r>
            <a:r>
              <a:rPr lang="en-US" dirty="0">
                <a:effectLst/>
                <a:ea typeface="Calibri" panose="020F0502020204030204" pitchFamily="34" charset="0"/>
              </a:rPr>
              <a:t> ‘anger’, &lt; *b</a:t>
            </a:r>
            <a:r>
              <a:rPr lang="hr-HR" baseline="30000" dirty="0">
                <a:effectLst/>
                <a:ea typeface="Calibri" panose="020F0502020204030204" pitchFamily="34" charset="0"/>
              </a:rPr>
              <a:t>h</a:t>
            </a:r>
            <a:r>
              <a:rPr lang="en-US" dirty="0" err="1">
                <a:effectLst/>
                <a:ea typeface="Calibri" panose="020F0502020204030204" pitchFamily="34" charset="0"/>
              </a:rPr>
              <a:t>oyd</a:t>
            </a:r>
            <a:r>
              <a:rPr lang="en-US" dirty="0">
                <a:effectLst/>
                <a:ea typeface="Calibri" panose="020F0502020204030204" pitchFamily="34" charset="0"/>
              </a:rPr>
              <a:t>-so- (Lat. </a:t>
            </a:r>
            <a:r>
              <a:rPr lang="en-US" i="1" dirty="0" err="1">
                <a:effectLst/>
                <a:ea typeface="Calibri" panose="020F0502020204030204" pitchFamily="34" charset="0"/>
              </a:rPr>
              <a:t>foedus</a:t>
            </a:r>
            <a:r>
              <a:rPr lang="en-US" i="1" dirty="0">
                <a:effectLst/>
                <a:ea typeface="Calibri" panose="020F0502020204030204" pitchFamily="34" charset="0"/>
              </a:rPr>
              <a:t> </a:t>
            </a:r>
            <a:r>
              <a:rPr lang="en-US" dirty="0">
                <a:effectLst/>
                <a:ea typeface="Calibri" panose="020F0502020204030204" pitchFamily="34" charset="0"/>
              </a:rPr>
              <a:t>‘ugly’, cf. Lith. </a:t>
            </a:r>
            <a:r>
              <a:rPr lang="en-US" i="1" dirty="0" err="1">
                <a:effectLst/>
                <a:ea typeface="Calibri" panose="020F0502020204030204" pitchFamily="34" charset="0"/>
              </a:rPr>
              <a:t>baisùs</a:t>
            </a:r>
            <a:r>
              <a:rPr lang="en-US" i="1" dirty="0">
                <a:effectLst/>
                <a:ea typeface="Calibri" panose="020F0502020204030204" pitchFamily="34" charset="0"/>
              </a:rPr>
              <a:t> </a:t>
            </a:r>
            <a:r>
              <a:rPr lang="en-US" dirty="0">
                <a:effectLst/>
                <a:ea typeface="Calibri" panose="020F0502020204030204" pitchFamily="34" charset="0"/>
              </a:rPr>
              <a:t>‘terrible’ &lt; *b</a:t>
            </a:r>
            <a:r>
              <a:rPr lang="hr-HR" baseline="30000" dirty="0">
                <a:ea typeface="Calibri" panose="020F0502020204030204" pitchFamily="34" charset="0"/>
              </a:rPr>
              <a:t>h</a:t>
            </a:r>
            <a:r>
              <a:rPr lang="en-US" dirty="0" err="1">
                <a:effectLst/>
                <a:ea typeface="Calibri" panose="020F0502020204030204" pitchFamily="34" charset="0"/>
              </a:rPr>
              <a:t>oyd-su</a:t>
            </a:r>
            <a:r>
              <a:rPr lang="en-US" dirty="0">
                <a:effectLst/>
                <a:ea typeface="Calibri" panose="020F0502020204030204" pitchFamily="34" charset="0"/>
              </a:rPr>
              <a:t>-). The original meaning of *</a:t>
            </a:r>
            <a:r>
              <a:rPr lang="en-US" dirty="0" err="1">
                <a:effectLst/>
                <a:ea typeface="Calibri" panose="020F0502020204030204" pitchFamily="34" charset="0"/>
              </a:rPr>
              <a:t>tēys</a:t>
            </a:r>
            <a:r>
              <a:rPr lang="en-US" dirty="0">
                <a:effectLst/>
                <a:ea typeface="Calibri" panose="020F0502020204030204" pitchFamily="34" charset="0"/>
              </a:rPr>
              <a:t>-so- (&gt; </a:t>
            </a:r>
            <a:r>
              <a:rPr lang="en-US" dirty="0" err="1">
                <a:effectLst/>
                <a:ea typeface="Calibri" panose="020F0502020204030204" pitchFamily="34" charset="0"/>
              </a:rPr>
              <a:t>PSl</a:t>
            </a:r>
            <a:r>
              <a:rPr lang="en-US" dirty="0">
                <a:effectLst/>
                <a:ea typeface="Calibri" panose="020F0502020204030204" pitchFamily="34" charset="0"/>
              </a:rPr>
              <a:t>. *</a:t>
            </a:r>
            <a:r>
              <a:rPr lang="en-US" dirty="0" err="1">
                <a:effectLst/>
                <a:ea typeface="Calibri" panose="020F0502020204030204" pitchFamily="34" charset="0"/>
              </a:rPr>
              <a:t>tísъ</a:t>
            </a:r>
            <a:r>
              <a:rPr lang="en-US" dirty="0">
                <a:effectLst/>
                <a:ea typeface="Calibri" panose="020F0502020204030204" pitchFamily="34" charset="0"/>
              </a:rPr>
              <a:t>) would have been ‘stretchable (tree or wood)’. </a:t>
            </a:r>
            <a:endParaRPr lang="en-US" dirty="0">
              <a:effectLst/>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5460514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116E0-FD73-479B-803C-316C51A4D5F4}"/>
              </a:ext>
            </a:extLst>
          </p:cNvPr>
          <p:cNvSpPr>
            <a:spLocks noGrp="1"/>
          </p:cNvSpPr>
          <p:nvPr>
            <p:ph type="title"/>
          </p:nvPr>
        </p:nvSpPr>
        <p:spPr/>
        <p:txBody>
          <a:bodyPr/>
          <a:lstStyle/>
          <a:p>
            <a:r>
              <a:rPr lang="hr-HR" dirty="0"/>
              <a:t>Tilia</a:t>
            </a:r>
            <a:endParaRPr lang="en-US" dirty="0"/>
          </a:p>
        </p:txBody>
      </p:sp>
      <p:sp>
        <p:nvSpPr>
          <p:cNvPr id="3" name="Content Placeholder 2">
            <a:extLst>
              <a:ext uri="{FF2B5EF4-FFF2-40B4-BE49-F238E27FC236}">
                <a16:creationId xmlns:a16="http://schemas.microsoft.com/office/drawing/2014/main" id="{D9F527FB-99EB-41CA-A745-78B3DA9FA471}"/>
              </a:ext>
            </a:extLst>
          </p:cNvPr>
          <p:cNvSpPr>
            <a:spLocks noGrp="1"/>
          </p:cNvSpPr>
          <p:nvPr>
            <p:ph idx="1"/>
          </p:nvPr>
        </p:nvSpPr>
        <p:spPr/>
        <p:txBody>
          <a:bodyPr/>
          <a:lstStyle/>
          <a:p>
            <a:r>
              <a:rPr lang="hr-HR" dirty="0"/>
              <a:t>Several closely related species; </a:t>
            </a:r>
            <a:r>
              <a:rPr lang="hr-HR" i="1" dirty="0">
                <a:solidFill>
                  <a:srgbClr val="FF0000"/>
                </a:solidFill>
              </a:rPr>
              <a:t>Tilia cordata </a:t>
            </a:r>
            <a:r>
              <a:rPr lang="hr-HR" dirty="0"/>
              <a:t>‘lime’</a:t>
            </a:r>
            <a:endParaRPr lang="en-US" dirty="0"/>
          </a:p>
        </p:txBody>
      </p:sp>
      <p:pic>
        <p:nvPicPr>
          <p:cNvPr id="4" name="Picture 3">
            <a:extLst>
              <a:ext uri="{FF2B5EF4-FFF2-40B4-BE49-F238E27FC236}">
                <a16:creationId xmlns:a16="http://schemas.microsoft.com/office/drawing/2014/main" id="{19E37097-3B62-4187-BB6A-BA7B7455B942}"/>
              </a:ext>
            </a:extLst>
          </p:cNvPr>
          <p:cNvPicPr/>
          <p:nvPr/>
        </p:nvPicPr>
        <p:blipFill>
          <a:blip r:embed="rId2"/>
          <a:stretch>
            <a:fillRect/>
          </a:stretch>
        </p:blipFill>
        <p:spPr>
          <a:xfrm>
            <a:off x="1241273" y="2467348"/>
            <a:ext cx="3807805" cy="3790329"/>
          </a:xfrm>
          <a:prstGeom prst="rect">
            <a:avLst/>
          </a:prstGeom>
        </p:spPr>
      </p:pic>
      <p:pic>
        <p:nvPicPr>
          <p:cNvPr id="5" name="Picture 4">
            <a:extLst>
              <a:ext uri="{FF2B5EF4-FFF2-40B4-BE49-F238E27FC236}">
                <a16:creationId xmlns:a16="http://schemas.microsoft.com/office/drawing/2014/main" id="{EE311356-BEED-4E20-9275-C3E6740B95B9}"/>
              </a:ext>
            </a:extLst>
          </p:cNvPr>
          <p:cNvPicPr/>
          <p:nvPr/>
        </p:nvPicPr>
        <p:blipFill>
          <a:blip r:embed="rId3"/>
          <a:stretch>
            <a:fillRect/>
          </a:stretch>
        </p:blipFill>
        <p:spPr>
          <a:xfrm>
            <a:off x="5128591" y="2467348"/>
            <a:ext cx="3020046" cy="3471489"/>
          </a:xfrm>
          <a:prstGeom prst="rect">
            <a:avLst/>
          </a:prstGeom>
        </p:spPr>
      </p:pic>
    </p:spTree>
    <p:extLst>
      <p:ext uri="{BB962C8B-B14F-4D97-AF65-F5344CB8AC3E}">
        <p14:creationId xmlns:p14="http://schemas.microsoft.com/office/powerpoint/2010/main" val="2701168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63C0D-E9B7-4D9E-8A77-8C800FFFF08D}"/>
              </a:ext>
            </a:extLst>
          </p:cNvPr>
          <p:cNvSpPr>
            <a:spLocks noGrp="1"/>
          </p:cNvSpPr>
          <p:nvPr>
            <p:ph type="title"/>
          </p:nvPr>
        </p:nvSpPr>
        <p:spPr/>
        <p:txBody>
          <a:bodyPr/>
          <a:lstStyle/>
          <a:p>
            <a:r>
              <a:rPr lang="hr-HR" dirty="0"/>
              <a:t>Tilia/lime in slavic</a:t>
            </a:r>
            <a:endParaRPr lang="en-US" dirty="0"/>
          </a:p>
        </p:txBody>
      </p:sp>
      <p:sp>
        <p:nvSpPr>
          <p:cNvPr id="3" name="Content Placeholder 2">
            <a:extLst>
              <a:ext uri="{FF2B5EF4-FFF2-40B4-BE49-F238E27FC236}">
                <a16:creationId xmlns:a16="http://schemas.microsoft.com/office/drawing/2014/main" id="{0DE41819-3BB8-475F-8A05-6AFEC4FE94C3}"/>
              </a:ext>
            </a:extLst>
          </p:cNvPr>
          <p:cNvSpPr>
            <a:spLocks noGrp="1"/>
          </p:cNvSpPr>
          <p:nvPr>
            <p:ph idx="1"/>
          </p:nvPr>
        </p:nvSpPr>
        <p:spPr/>
        <p:txBody>
          <a:bodyPr>
            <a:normAutofit/>
          </a:bodyPr>
          <a:lstStyle/>
          <a:p>
            <a:r>
              <a:rPr lang="hr-HR" dirty="0">
                <a:effectLst/>
                <a:ea typeface="Calibri" panose="020F0502020204030204" pitchFamily="34" charset="0"/>
              </a:rPr>
              <a:t>PSl. </a:t>
            </a:r>
            <a:r>
              <a:rPr lang="en-GB" dirty="0">
                <a:effectLst/>
                <a:ea typeface="Calibri" panose="020F0502020204030204" pitchFamily="34" charset="0"/>
              </a:rPr>
              <a:t>*</a:t>
            </a:r>
            <a:r>
              <a:rPr lang="en-GB" dirty="0" err="1">
                <a:effectLst/>
                <a:ea typeface="Calibri" panose="020F0502020204030204" pitchFamily="34" charset="0"/>
              </a:rPr>
              <a:t>lípa</a:t>
            </a:r>
            <a:r>
              <a:rPr lang="en-GB" dirty="0">
                <a:effectLst/>
                <a:ea typeface="Calibri" panose="020F0502020204030204" pitchFamily="34" charset="0"/>
              </a:rPr>
              <a:t> &lt;a. p. a&gt; ‘lime, linden, </a:t>
            </a:r>
            <a:r>
              <a:rPr lang="en-GB" i="1" dirty="0" err="1">
                <a:effectLst/>
                <a:ea typeface="Calibri" panose="020F0502020204030204" pitchFamily="34" charset="0"/>
              </a:rPr>
              <a:t>Tilia</a:t>
            </a:r>
            <a:r>
              <a:rPr lang="en-GB" dirty="0">
                <a:effectLst/>
                <a:ea typeface="Calibri" panose="020F0502020204030204" pitchFamily="34" charset="0"/>
              </a:rPr>
              <a:t>’ (Croat. </a:t>
            </a:r>
            <a:r>
              <a:rPr lang="en-GB" i="1" dirty="0" err="1">
                <a:effectLst/>
                <a:ea typeface="Calibri" panose="020F0502020204030204" pitchFamily="34" charset="0"/>
              </a:rPr>
              <a:t>lȉpa</a:t>
            </a:r>
            <a:r>
              <a:rPr lang="en-GB" i="1" dirty="0">
                <a:effectLst/>
                <a:ea typeface="Calibri" panose="020F0502020204030204" pitchFamily="34" charset="0"/>
              </a:rPr>
              <a:t>, </a:t>
            </a:r>
            <a:r>
              <a:rPr lang="en-US" i="1" dirty="0" err="1">
                <a:effectLst/>
                <a:ea typeface="Calibri" panose="020F0502020204030204" pitchFamily="34" charset="0"/>
              </a:rPr>
              <a:t>S</a:t>
            </a:r>
            <a:r>
              <a:rPr lang="en-US" dirty="0" err="1">
                <a:effectLst/>
                <a:ea typeface="Calibri" panose="020F0502020204030204" pitchFamily="34" charset="0"/>
              </a:rPr>
              <a:t>ln</a:t>
            </a:r>
            <a:r>
              <a:rPr lang="en-US" dirty="0">
                <a:effectLst/>
                <a:ea typeface="Calibri" panose="020F0502020204030204" pitchFamily="34" charset="0"/>
              </a:rPr>
              <a:t>.</a:t>
            </a:r>
            <a:r>
              <a:rPr lang="en-US" i="1" dirty="0">
                <a:effectLst/>
                <a:ea typeface="Calibri" panose="020F0502020204030204" pitchFamily="34" charset="0"/>
              </a:rPr>
              <a:t> </a:t>
            </a:r>
            <a:r>
              <a:rPr lang="en-US" i="1" dirty="0" err="1">
                <a:effectLst/>
                <a:ea typeface="Calibri" panose="020F0502020204030204" pitchFamily="34" charset="0"/>
              </a:rPr>
              <a:t>lípa</a:t>
            </a:r>
            <a:r>
              <a:rPr lang="en-US" dirty="0">
                <a:effectLst/>
                <a:ea typeface="Calibri" panose="020F0502020204030204" pitchFamily="34" charset="0"/>
              </a:rPr>
              <a:t>, Russ.</a:t>
            </a:r>
            <a:r>
              <a:rPr lang="en-US" i="1" dirty="0">
                <a:effectLst/>
                <a:ea typeface="Calibri" panose="020F0502020204030204" pitchFamily="34" charset="0"/>
              </a:rPr>
              <a:t> </a:t>
            </a:r>
            <a:r>
              <a:rPr lang="en-US" i="1" dirty="0" err="1">
                <a:effectLst/>
                <a:ea typeface="Calibri" panose="020F0502020204030204" pitchFamily="34" charset="0"/>
              </a:rPr>
              <a:t>ли́па</a:t>
            </a:r>
            <a:r>
              <a:rPr lang="en-US" dirty="0">
                <a:effectLst/>
                <a:ea typeface="Calibri" panose="020F0502020204030204" pitchFamily="34" charset="0"/>
              </a:rPr>
              <a:t>, Po.</a:t>
            </a:r>
            <a:r>
              <a:rPr lang="en-US" i="1" dirty="0">
                <a:effectLst/>
                <a:ea typeface="Calibri" panose="020F0502020204030204" pitchFamily="34" charset="0"/>
              </a:rPr>
              <a:t> lipa</a:t>
            </a:r>
            <a:r>
              <a:rPr lang="en-US" dirty="0">
                <a:effectLst/>
                <a:ea typeface="Calibri" panose="020F0502020204030204" pitchFamily="34" charset="0"/>
              </a:rPr>
              <a:t>)</a:t>
            </a:r>
            <a:r>
              <a:rPr lang="hr-HR" dirty="0">
                <a:effectLst/>
                <a:ea typeface="Calibri" panose="020F0502020204030204" pitchFamily="34" charset="0"/>
              </a:rPr>
              <a:t>.</a:t>
            </a:r>
          </a:p>
          <a:p>
            <a:r>
              <a:rPr lang="en-US" dirty="0">
                <a:effectLst/>
                <a:ea typeface="Calibri" panose="020F0502020204030204" pitchFamily="34" charset="0"/>
              </a:rPr>
              <a:t> Baltic cognates include Lith.</a:t>
            </a:r>
            <a:r>
              <a:rPr lang="en-US" i="1" dirty="0">
                <a:effectLst/>
                <a:ea typeface="Calibri" panose="020F0502020204030204" pitchFamily="34" charset="0"/>
              </a:rPr>
              <a:t> </a:t>
            </a:r>
            <a:r>
              <a:rPr lang="en-US" i="1" dirty="0" err="1">
                <a:effectLst/>
                <a:ea typeface="Calibri" panose="020F0502020204030204" pitchFamily="34" charset="0"/>
              </a:rPr>
              <a:t>líepa</a:t>
            </a:r>
            <a:r>
              <a:rPr lang="en-US" dirty="0">
                <a:effectLst/>
                <a:ea typeface="Calibri" panose="020F0502020204030204" pitchFamily="34" charset="0"/>
              </a:rPr>
              <a:t> and </a:t>
            </a:r>
            <a:r>
              <a:rPr lang="en-US" dirty="0" err="1">
                <a:effectLst/>
                <a:ea typeface="Calibri" panose="020F0502020204030204" pitchFamily="34" charset="0"/>
              </a:rPr>
              <a:t>Latv</a:t>
            </a:r>
            <a:r>
              <a:rPr lang="en-US" dirty="0">
                <a:effectLst/>
                <a:ea typeface="Calibri" panose="020F0502020204030204" pitchFamily="34" charset="0"/>
              </a:rPr>
              <a:t>.</a:t>
            </a:r>
            <a:r>
              <a:rPr lang="en-US" i="1" dirty="0">
                <a:effectLst/>
                <a:ea typeface="Calibri" panose="020F0502020204030204" pitchFamily="34" charset="0"/>
              </a:rPr>
              <a:t> </a:t>
            </a:r>
            <a:r>
              <a:rPr lang="en-US" i="1" dirty="0" err="1">
                <a:effectLst/>
                <a:ea typeface="Calibri" panose="020F0502020204030204" pitchFamily="34" charset="0"/>
              </a:rPr>
              <a:t>liẽpa</a:t>
            </a:r>
            <a:r>
              <a:rPr lang="en-US" dirty="0">
                <a:effectLst/>
                <a:ea typeface="Calibri" panose="020F0502020204030204" pitchFamily="34" charset="0"/>
              </a:rPr>
              <a:t>. </a:t>
            </a:r>
            <a:endParaRPr lang="hr-HR" dirty="0">
              <a:effectLst/>
              <a:ea typeface="Calibri" panose="020F0502020204030204" pitchFamily="34" charset="0"/>
            </a:endParaRPr>
          </a:p>
          <a:p>
            <a:r>
              <a:rPr lang="en-US" dirty="0">
                <a:effectLst/>
                <a:ea typeface="Calibri" panose="020F0502020204030204" pitchFamily="34" charset="0"/>
              </a:rPr>
              <a:t>These words are probably derived from the root *</a:t>
            </a:r>
            <a:r>
              <a:rPr lang="en-US" dirty="0" err="1">
                <a:effectLst/>
                <a:ea typeface="Calibri" panose="020F0502020204030204" pitchFamily="34" charset="0"/>
              </a:rPr>
              <a:t>leyp</a:t>
            </a:r>
            <a:r>
              <a:rPr lang="en-US" dirty="0">
                <a:effectLst/>
                <a:ea typeface="Calibri" panose="020F0502020204030204" pitchFamily="34" charset="0"/>
              </a:rPr>
              <a:t>- ‘glue’ (OCS </a:t>
            </a:r>
            <a:r>
              <a:rPr lang="en-US" i="1" dirty="0" err="1">
                <a:effectLst/>
                <a:ea typeface="Calibri" panose="020F0502020204030204" pitchFamily="34" charset="0"/>
              </a:rPr>
              <a:t>lěpiti</a:t>
            </a:r>
            <a:r>
              <a:rPr lang="en-US" dirty="0">
                <a:effectLst/>
                <a:ea typeface="Calibri" panose="020F0502020204030204" pitchFamily="34" charset="0"/>
              </a:rPr>
              <a:t>, Croat. </a:t>
            </a:r>
            <a:r>
              <a:rPr lang="en-US" i="1" dirty="0" err="1">
                <a:effectLst/>
                <a:ea typeface="Calibri" panose="020F0502020204030204" pitchFamily="34" charset="0"/>
              </a:rPr>
              <a:t>lijépiti</a:t>
            </a:r>
            <a:r>
              <a:rPr lang="en-US" dirty="0">
                <a:effectLst/>
                <a:ea typeface="Calibri" panose="020F0502020204030204" pitchFamily="34" charset="0"/>
              </a:rPr>
              <a:t>, etc.</a:t>
            </a:r>
            <a:r>
              <a:rPr lang="hr-HR" dirty="0">
                <a:effectLst/>
                <a:ea typeface="Calibri" panose="020F0502020204030204" pitchFamily="34" charset="0"/>
              </a:rPr>
              <a:t>, cf. Lith. </a:t>
            </a:r>
            <a:r>
              <a:rPr lang="hr-HR" i="1" dirty="0">
                <a:effectLst/>
                <a:ea typeface="Calibri" panose="020F0502020204030204" pitchFamily="34" charset="0"/>
              </a:rPr>
              <a:t>lipìnti </a:t>
            </a:r>
            <a:r>
              <a:rPr lang="hr-HR" dirty="0">
                <a:effectLst/>
                <a:ea typeface="Calibri" panose="020F0502020204030204" pitchFamily="34" charset="0"/>
              </a:rPr>
              <a:t>‘glue’, Skt. </a:t>
            </a:r>
            <a:r>
              <a:rPr lang="hr-HR" i="1" dirty="0">
                <a:effectLst/>
                <a:ea typeface="Calibri" panose="020F0502020204030204" pitchFamily="34" charset="0"/>
              </a:rPr>
              <a:t>lepayati </a:t>
            </a:r>
            <a:r>
              <a:rPr lang="hr-HR" dirty="0">
                <a:effectLst/>
                <a:ea typeface="Calibri" panose="020F0502020204030204" pitchFamily="34" charset="0"/>
              </a:rPr>
              <a:t>‘smear’</a:t>
            </a:r>
            <a:r>
              <a:rPr lang="en-US" dirty="0">
                <a:effectLst/>
                <a:ea typeface="Calibri" panose="020F0502020204030204" pitchFamily="34" charset="0"/>
              </a:rPr>
              <a:t>); the semantic motivation is paralleled in Eng. </a:t>
            </a:r>
            <a:r>
              <a:rPr lang="en-US" i="1" dirty="0">
                <a:effectLst/>
                <a:ea typeface="Calibri" panose="020F0502020204030204" pitchFamily="34" charset="0"/>
              </a:rPr>
              <a:t>lime tree </a:t>
            </a:r>
            <a:r>
              <a:rPr lang="en-US" dirty="0">
                <a:effectLst/>
                <a:ea typeface="Calibri" panose="020F0502020204030204" pitchFamily="34" charset="0"/>
              </a:rPr>
              <a:t>(from </a:t>
            </a:r>
            <a:r>
              <a:rPr lang="en-US" i="1" dirty="0">
                <a:effectLst/>
                <a:ea typeface="Calibri" panose="020F0502020204030204" pitchFamily="34" charset="0"/>
              </a:rPr>
              <a:t>lime </a:t>
            </a:r>
            <a:r>
              <a:rPr lang="en-US" dirty="0">
                <a:effectLst/>
                <a:ea typeface="Calibri" panose="020F0502020204030204" pitchFamily="34" charset="0"/>
              </a:rPr>
              <a:t>‘glue’)</a:t>
            </a:r>
            <a:r>
              <a:rPr lang="hr-HR" dirty="0">
                <a:effectLst/>
                <a:ea typeface="Calibri" panose="020F0502020204030204" pitchFamily="34" charset="0"/>
              </a:rPr>
              <a:t> and Russ. </a:t>
            </a:r>
            <a:r>
              <a:rPr lang="hr-HR" i="1" dirty="0">
                <a:effectLst/>
                <a:ea typeface="Calibri" panose="020F0502020204030204" pitchFamily="34" charset="0"/>
              </a:rPr>
              <a:t>víšnja, </a:t>
            </a:r>
            <a:r>
              <a:rPr lang="hr-HR" dirty="0">
                <a:effectLst/>
                <a:ea typeface="Calibri" panose="020F0502020204030204" pitchFamily="34" charset="0"/>
              </a:rPr>
              <a:t>Slk. </a:t>
            </a:r>
            <a:r>
              <a:rPr lang="hr-HR" i="1" dirty="0">
                <a:effectLst/>
                <a:ea typeface="Calibri" panose="020F0502020204030204" pitchFamily="34" charset="0"/>
              </a:rPr>
              <a:t>višna </a:t>
            </a:r>
            <a:r>
              <a:rPr lang="hr-HR" dirty="0">
                <a:effectLst/>
                <a:ea typeface="Calibri" panose="020F0502020204030204" pitchFamily="34" charset="0"/>
              </a:rPr>
              <a:t>‘cherry’ from the root of Lat. </a:t>
            </a:r>
            <a:r>
              <a:rPr lang="hr-HR" i="1" dirty="0">
                <a:effectLst/>
                <a:ea typeface="Calibri" panose="020F0502020204030204" pitchFamily="34" charset="0"/>
              </a:rPr>
              <a:t>viscum </a:t>
            </a:r>
            <a:r>
              <a:rPr lang="hr-HR" dirty="0">
                <a:effectLst/>
                <a:ea typeface="Calibri" panose="020F0502020204030204" pitchFamily="34" charset="0"/>
              </a:rPr>
              <a:t>‘mistletoe; bird lime’, Gr. </a:t>
            </a:r>
            <a:r>
              <a:rPr lang="en-GB" i="1" dirty="0" err="1">
                <a:effectLst/>
                <a:ea typeface="Calibri" panose="020F0502020204030204" pitchFamily="34" charset="0"/>
              </a:rPr>
              <a:t>ἰξός</a:t>
            </a:r>
            <a:r>
              <a:rPr lang="hr-HR" dirty="0">
                <a:effectLst/>
                <a:ea typeface="Calibri" panose="020F0502020204030204" pitchFamily="34" charset="0"/>
              </a:rPr>
              <a:t> ‘mistletoe; bird-lime’ (&lt; *wik-sk-), Markova 2008: 40</a:t>
            </a:r>
            <a:r>
              <a:rPr lang="en-US" dirty="0">
                <a:effectLst/>
                <a:ea typeface="Calibri" panose="020F0502020204030204" pitchFamily="34" charset="0"/>
              </a:rPr>
              <a:t>.</a:t>
            </a:r>
            <a:endParaRPr lang="en-US" dirty="0"/>
          </a:p>
        </p:txBody>
      </p:sp>
    </p:spTree>
    <p:extLst>
      <p:ext uri="{BB962C8B-B14F-4D97-AF65-F5344CB8AC3E}">
        <p14:creationId xmlns:p14="http://schemas.microsoft.com/office/powerpoint/2010/main" val="9736962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1FA40-76F6-434C-BCAC-6BFED6A5AF86}"/>
              </a:ext>
            </a:extLst>
          </p:cNvPr>
          <p:cNvSpPr>
            <a:spLocks noGrp="1"/>
          </p:cNvSpPr>
          <p:nvPr>
            <p:ph type="title"/>
          </p:nvPr>
        </p:nvSpPr>
        <p:spPr/>
        <p:txBody>
          <a:bodyPr/>
          <a:lstStyle/>
          <a:p>
            <a:r>
              <a:rPr lang="hr-HR" dirty="0">
                <a:solidFill>
                  <a:schemeClr val="tx1"/>
                </a:solidFill>
              </a:rPr>
              <a:t>ULMUS</a:t>
            </a:r>
            <a:endParaRPr lang="en-US" dirty="0">
              <a:solidFill>
                <a:schemeClr val="tx1"/>
              </a:solidFill>
            </a:endParaRPr>
          </a:p>
        </p:txBody>
      </p:sp>
      <p:sp>
        <p:nvSpPr>
          <p:cNvPr id="3" name="Content Placeholder 2">
            <a:extLst>
              <a:ext uri="{FF2B5EF4-FFF2-40B4-BE49-F238E27FC236}">
                <a16:creationId xmlns:a16="http://schemas.microsoft.com/office/drawing/2014/main" id="{E5FCFE61-3E60-4F27-93F3-210D1E4B1B1B}"/>
              </a:ext>
            </a:extLst>
          </p:cNvPr>
          <p:cNvSpPr>
            <a:spLocks noGrp="1"/>
          </p:cNvSpPr>
          <p:nvPr>
            <p:ph idx="1"/>
          </p:nvPr>
        </p:nvSpPr>
        <p:spPr/>
        <p:txBody>
          <a:bodyPr/>
          <a:lstStyle/>
          <a:p>
            <a:r>
              <a:rPr lang="hr-HR" dirty="0"/>
              <a:t>Several closely related species; </a:t>
            </a:r>
            <a:r>
              <a:rPr lang="hr-HR" i="1" dirty="0">
                <a:solidFill>
                  <a:srgbClr val="FF0000"/>
                </a:solidFill>
              </a:rPr>
              <a:t>Ulmus glabra </a:t>
            </a:r>
            <a:r>
              <a:rPr lang="hr-HR" dirty="0"/>
              <a:t>‘elm’</a:t>
            </a:r>
            <a:endParaRPr lang="en-US" dirty="0"/>
          </a:p>
        </p:txBody>
      </p:sp>
      <p:pic>
        <p:nvPicPr>
          <p:cNvPr id="4" name="Picture 3">
            <a:extLst>
              <a:ext uri="{FF2B5EF4-FFF2-40B4-BE49-F238E27FC236}">
                <a16:creationId xmlns:a16="http://schemas.microsoft.com/office/drawing/2014/main" id="{56247E67-83DA-4E64-A1CB-1C323BFFFEDE}"/>
              </a:ext>
            </a:extLst>
          </p:cNvPr>
          <p:cNvPicPr/>
          <p:nvPr/>
        </p:nvPicPr>
        <p:blipFill>
          <a:blip r:embed="rId3"/>
          <a:stretch>
            <a:fillRect/>
          </a:stretch>
        </p:blipFill>
        <p:spPr>
          <a:xfrm>
            <a:off x="1176048" y="2494390"/>
            <a:ext cx="3427757" cy="3878978"/>
          </a:xfrm>
          <a:prstGeom prst="rect">
            <a:avLst/>
          </a:prstGeom>
        </p:spPr>
      </p:pic>
      <p:pic>
        <p:nvPicPr>
          <p:cNvPr id="5" name="Picture 4">
            <a:extLst>
              <a:ext uri="{FF2B5EF4-FFF2-40B4-BE49-F238E27FC236}">
                <a16:creationId xmlns:a16="http://schemas.microsoft.com/office/drawing/2014/main" id="{B27936E0-1AD3-48DF-9176-791E92AB0985}"/>
              </a:ext>
            </a:extLst>
          </p:cNvPr>
          <p:cNvPicPr/>
          <p:nvPr/>
        </p:nvPicPr>
        <p:blipFill>
          <a:blip r:embed="rId4"/>
          <a:stretch>
            <a:fillRect/>
          </a:stretch>
        </p:blipFill>
        <p:spPr>
          <a:xfrm>
            <a:off x="4428877" y="2494390"/>
            <a:ext cx="3159320" cy="3878978"/>
          </a:xfrm>
          <a:prstGeom prst="rect">
            <a:avLst/>
          </a:prstGeom>
        </p:spPr>
      </p:pic>
      <p:pic>
        <p:nvPicPr>
          <p:cNvPr id="6" name="Picture 5">
            <a:extLst>
              <a:ext uri="{FF2B5EF4-FFF2-40B4-BE49-F238E27FC236}">
                <a16:creationId xmlns:a16="http://schemas.microsoft.com/office/drawing/2014/main" id="{77C5132D-ACE1-4176-A7EA-FDDAFC33031C}"/>
              </a:ext>
            </a:extLst>
          </p:cNvPr>
          <p:cNvPicPr/>
          <p:nvPr/>
        </p:nvPicPr>
        <p:blipFill>
          <a:blip r:embed="rId5"/>
          <a:stretch>
            <a:fillRect/>
          </a:stretch>
        </p:blipFill>
        <p:spPr>
          <a:xfrm>
            <a:off x="7588197" y="2745254"/>
            <a:ext cx="2767053" cy="3075101"/>
          </a:xfrm>
          <a:prstGeom prst="rect">
            <a:avLst/>
          </a:prstGeom>
        </p:spPr>
      </p:pic>
    </p:spTree>
    <p:extLst>
      <p:ext uri="{BB962C8B-B14F-4D97-AF65-F5344CB8AC3E}">
        <p14:creationId xmlns:p14="http://schemas.microsoft.com/office/powerpoint/2010/main" val="3121482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D9048-DC9C-46D7-939C-26EB98F99A9D}"/>
              </a:ext>
            </a:extLst>
          </p:cNvPr>
          <p:cNvSpPr>
            <a:spLocks noGrp="1"/>
          </p:cNvSpPr>
          <p:nvPr>
            <p:ph type="title"/>
          </p:nvPr>
        </p:nvSpPr>
        <p:spPr/>
        <p:txBody>
          <a:bodyPr/>
          <a:lstStyle/>
          <a:p>
            <a:r>
              <a:rPr lang="hr-HR" dirty="0">
                <a:solidFill>
                  <a:schemeClr val="accent1"/>
                </a:solidFill>
              </a:rPr>
              <a:t>ABIES PICEA</a:t>
            </a:r>
            <a:endParaRPr lang="en-US" dirty="0">
              <a:solidFill>
                <a:schemeClr val="accent1"/>
              </a:solidFill>
            </a:endParaRPr>
          </a:p>
        </p:txBody>
      </p:sp>
      <p:sp>
        <p:nvSpPr>
          <p:cNvPr id="6" name="Content Placeholder 5">
            <a:extLst>
              <a:ext uri="{FF2B5EF4-FFF2-40B4-BE49-F238E27FC236}">
                <a16:creationId xmlns:a16="http://schemas.microsoft.com/office/drawing/2014/main" id="{1FF4C139-04DC-4840-A039-8F5EAE477A5F}"/>
              </a:ext>
            </a:extLst>
          </p:cNvPr>
          <p:cNvSpPr>
            <a:spLocks noGrp="1"/>
          </p:cNvSpPr>
          <p:nvPr>
            <p:ph idx="1"/>
          </p:nvPr>
        </p:nvSpPr>
        <p:spPr/>
        <p:txBody>
          <a:bodyPr/>
          <a:lstStyle/>
          <a:p>
            <a:r>
              <a:rPr lang="hr-HR" i="1" dirty="0"/>
              <a:t>Abies picea </a:t>
            </a:r>
            <a:r>
              <a:rPr lang="hr-HR" dirty="0"/>
              <a:t>‘spruce’</a:t>
            </a:r>
            <a:endParaRPr lang="en-US" i="1" dirty="0"/>
          </a:p>
        </p:txBody>
      </p:sp>
      <p:pic>
        <p:nvPicPr>
          <p:cNvPr id="7" name="Content Placeholder 3">
            <a:extLst>
              <a:ext uri="{FF2B5EF4-FFF2-40B4-BE49-F238E27FC236}">
                <a16:creationId xmlns:a16="http://schemas.microsoft.com/office/drawing/2014/main" id="{DE836CA6-AC56-49DC-8A42-8BBD3E28B041}"/>
              </a:ext>
            </a:extLst>
          </p:cNvPr>
          <p:cNvPicPr>
            <a:picLocks/>
          </p:cNvPicPr>
          <p:nvPr/>
        </p:nvPicPr>
        <p:blipFill>
          <a:blip r:embed="rId3"/>
          <a:stretch>
            <a:fillRect/>
          </a:stretch>
        </p:blipFill>
        <p:spPr>
          <a:xfrm>
            <a:off x="820836" y="2728570"/>
            <a:ext cx="3976275" cy="3012354"/>
          </a:xfrm>
          <a:prstGeom prst="rect">
            <a:avLst/>
          </a:prstGeom>
        </p:spPr>
      </p:pic>
      <p:pic>
        <p:nvPicPr>
          <p:cNvPr id="8" name="Picture 7">
            <a:extLst>
              <a:ext uri="{FF2B5EF4-FFF2-40B4-BE49-F238E27FC236}">
                <a16:creationId xmlns:a16="http://schemas.microsoft.com/office/drawing/2014/main" id="{452B2BFA-C967-4AD8-BD3A-224EC31A985C}"/>
              </a:ext>
            </a:extLst>
          </p:cNvPr>
          <p:cNvPicPr/>
          <p:nvPr/>
        </p:nvPicPr>
        <p:blipFill>
          <a:blip r:embed="rId4"/>
          <a:stretch>
            <a:fillRect/>
          </a:stretch>
        </p:blipFill>
        <p:spPr>
          <a:xfrm>
            <a:off x="4797111" y="1932495"/>
            <a:ext cx="3343275" cy="4239705"/>
          </a:xfrm>
          <a:prstGeom prst="rect">
            <a:avLst/>
          </a:prstGeom>
        </p:spPr>
      </p:pic>
      <p:pic>
        <p:nvPicPr>
          <p:cNvPr id="9" name="Picture 8">
            <a:extLst>
              <a:ext uri="{FF2B5EF4-FFF2-40B4-BE49-F238E27FC236}">
                <a16:creationId xmlns:a16="http://schemas.microsoft.com/office/drawing/2014/main" id="{131BC67D-49D0-40BE-9350-50FB47CC873C}"/>
              </a:ext>
            </a:extLst>
          </p:cNvPr>
          <p:cNvPicPr/>
          <p:nvPr/>
        </p:nvPicPr>
        <p:blipFill>
          <a:blip r:embed="rId5"/>
          <a:stretch>
            <a:fillRect/>
          </a:stretch>
        </p:blipFill>
        <p:spPr>
          <a:xfrm>
            <a:off x="8232791" y="2577559"/>
            <a:ext cx="3343275" cy="2949575"/>
          </a:xfrm>
          <a:prstGeom prst="rect">
            <a:avLst/>
          </a:prstGeom>
        </p:spPr>
      </p:pic>
    </p:spTree>
    <p:extLst>
      <p:ext uri="{BB962C8B-B14F-4D97-AF65-F5344CB8AC3E}">
        <p14:creationId xmlns:p14="http://schemas.microsoft.com/office/powerpoint/2010/main" val="23429603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9AD2B-BF8A-424E-8E90-E00DB7886753}"/>
              </a:ext>
            </a:extLst>
          </p:cNvPr>
          <p:cNvSpPr>
            <a:spLocks noGrp="1"/>
          </p:cNvSpPr>
          <p:nvPr>
            <p:ph type="title"/>
          </p:nvPr>
        </p:nvSpPr>
        <p:spPr/>
        <p:txBody>
          <a:bodyPr/>
          <a:lstStyle/>
          <a:p>
            <a:r>
              <a:rPr lang="hr-HR" dirty="0">
                <a:solidFill>
                  <a:schemeClr val="accent1"/>
                </a:solidFill>
              </a:rPr>
              <a:t>Ulmus/elm in slavic</a:t>
            </a:r>
            <a:endParaRPr lang="en-US" dirty="0">
              <a:solidFill>
                <a:schemeClr val="accent1"/>
              </a:solidFill>
            </a:endParaRPr>
          </a:p>
        </p:txBody>
      </p:sp>
      <p:sp>
        <p:nvSpPr>
          <p:cNvPr id="3" name="Content Placeholder 2">
            <a:extLst>
              <a:ext uri="{FF2B5EF4-FFF2-40B4-BE49-F238E27FC236}">
                <a16:creationId xmlns:a16="http://schemas.microsoft.com/office/drawing/2014/main" id="{752B8B6E-9503-4E6D-9B6D-8F39C1D02519}"/>
              </a:ext>
            </a:extLst>
          </p:cNvPr>
          <p:cNvSpPr>
            <a:spLocks noGrp="1"/>
          </p:cNvSpPr>
          <p:nvPr>
            <p:ph idx="1"/>
          </p:nvPr>
        </p:nvSpPr>
        <p:spPr/>
        <p:txBody>
          <a:bodyPr>
            <a:normAutofit lnSpcReduction="10000"/>
          </a:bodyPr>
          <a:lstStyle/>
          <a:p>
            <a:r>
              <a:rPr lang="hr-HR" dirty="0">
                <a:effectLst/>
                <a:ea typeface="Calibri" panose="020F0502020204030204" pitchFamily="34" charset="0"/>
              </a:rPr>
              <a:t>PSl. </a:t>
            </a:r>
            <a:r>
              <a:rPr lang="en-GB" dirty="0">
                <a:effectLst/>
                <a:ea typeface="Calibri" panose="020F0502020204030204" pitchFamily="34" charset="0"/>
              </a:rPr>
              <a:t>*</a:t>
            </a:r>
            <a:r>
              <a:rPr lang="en-GB" dirty="0" err="1">
                <a:effectLst/>
                <a:ea typeface="Calibri" panose="020F0502020204030204" pitchFamily="34" charset="0"/>
              </a:rPr>
              <a:t>b</a:t>
            </a:r>
            <a:r>
              <a:rPr lang="en-GB" dirty="0" err="1"/>
              <a:t>ê</a:t>
            </a:r>
            <a:r>
              <a:rPr lang="en-GB" dirty="0" err="1">
                <a:effectLst/>
                <a:ea typeface="Calibri" panose="020F0502020204030204" pitchFamily="34" charset="0"/>
              </a:rPr>
              <a:t>rstъ</a:t>
            </a:r>
            <a:r>
              <a:rPr lang="en-GB" dirty="0">
                <a:effectLst/>
                <a:ea typeface="Calibri" panose="020F0502020204030204" pitchFamily="34" charset="0"/>
              </a:rPr>
              <a:t> ‘elm, </a:t>
            </a:r>
            <a:r>
              <a:rPr lang="en-GB" i="1" dirty="0" err="1">
                <a:effectLst/>
                <a:ea typeface="Calibri" panose="020F0502020204030204" pitchFamily="34" charset="0"/>
              </a:rPr>
              <a:t>Ulmus</a:t>
            </a:r>
            <a:r>
              <a:rPr lang="en-GB" dirty="0">
                <a:effectLst/>
                <a:ea typeface="Calibri" panose="020F0502020204030204" pitchFamily="34" charset="0"/>
              </a:rPr>
              <a:t>’</a:t>
            </a:r>
            <a:r>
              <a:rPr lang="en-US" dirty="0">
                <a:effectLst/>
                <a:ea typeface="Calibri" panose="020F0502020204030204" pitchFamily="34" charset="0"/>
              </a:rPr>
              <a:t>〈</a:t>
            </a:r>
            <a:r>
              <a:rPr lang="en-US" dirty="0" err="1">
                <a:effectLst/>
                <a:ea typeface="Calibri" panose="020F0502020204030204" pitchFamily="34" charset="0"/>
              </a:rPr>
              <a:t>a.p.c</a:t>
            </a:r>
            <a:r>
              <a:rPr lang="en-US" dirty="0">
                <a:effectLst/>
                <a:ea typeface="Calibri" panose="020F0502020204030204" pitchFamily="34" charset="0"/>
              </a:rPr>
              <a:t>〉 (</a:t>
            </a:r>
            <a:r>
              <a:rPr lang="hr-HR" dirty="0">
                <a:effectLst/>
                <a:ea typeface="Calibri" panose="020F0502020204030204" pitchFamily="34" charset="0"/>
              </a:rPr>
              <a:t>Croat. </a:t>
            </a:r>
            <a:r>
              <a:rPr lang="hr-HR" i="1" dirty="0">
                <a:effectLst/>
                <a:ea typeface="Calibri" panose="020F0502020204030204" pitchFamily="34" charset="0"/>
              </a:rPr>
              <a:t>brij</a:t>
            </a:r>
            <a:r>
              <a:rPr lang="en-GB" dirty="0"/>
              <a:t>ê</a:t>
            </a:r>
            <a:r>
              <a:rPr lang="hr-HR" i="1" dirty="0"/>
              <a:t>st</a:t>
            </a:r>
            <a:r>
              <a:rPr lang="hr-HR" dirty="0"/>
              <a:t>, </a:t>
            </a:r>
            <a:r>
              <a:rPr lang="en-US" dirty="0" err="1">
                <a:effectLst/>
                <a:ea typeface="Calibri" panose="020F0502020204030204" pitchFamily="34" charset="0"/>
              </a:rPr>
              <a:t>Sln</a:t>
            </a:r>
            <a:r>
              <a:rPr lang="en-US" dirty="0">
                <a:effectLst/>
                <a:ea typeface="Calibri" panose="020F0502020204030204" pitchFamily="34" charset="0"/>
              </a:rPr>
              <a:t>.</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br</a:t>
            </a:r>
            <a:r>
              <a:rPr lang="hr-HR" i="1" dirty="0">
                <a:effectLst/>
                <a:ea typeface="Calibri" panose="020F0502020204030204" pitchFamily="34" charset="0"/>
                <a:cs typeface="00 ZRCola" panose="02020600050405020304" pitchFamily="18" charset="0"/>
              </a:rPr>
              <a:t>e</a:t>
            </a:r>
            <a:r>
              <a:rPr lang="en-US" i="1" dirty="0" err="1">
                <a:effectLst/>
                <a:ea typeface="Calibri" panose="020F0502020204030204" pitchFamily="34" charset="0"/>
                <a:cs typeface="00 ZRCola" panose="02020600050405020304" pitchFamily="18" charset="0"/>
              </a:rPr>
              <a:t>st</a:t>
            </a:r>
            <a:r>
              <a:rPr lang="en-US" dirty="0">
                <a:effectLst/>
                <a:ea typeface="Calibri" panose="020F0502020204030204" pitchFamily="34" charset="0"/>
              </a:rPr>
              <a:t>, Russ.</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bérest</a:t>
            </a:r>
            <a:r>
              <a:rPr lang="en-US" dirty="0">
                <a:effectLst/>
                <a:ea typeface="Calibri" panose="020F0502020204030204" pitchFamily="34" charset="0"/>
              </a:rPr>
              <a:t>, Po.</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brzost</a:t>
            </a:r>
            <a:r>
              <a:rPr lang="en-US" dirty="0">
                <a:effectLst/>
                <a:ea typeface="Calibri" panose="020F0502020204030204" pitchFamily="34" charset="0"/>
              </a:rPr>
              <a:t>); probably derived from the PIE root</a:t>
            </a:r>
            <a:r>
              <a:rPr lang="en-US" i="1" dirty="0">
                <a:effectLst/>
                <a:ea typeface="Calibri" panose="020F0502020204030204" pitchFamily="34" charset="0"/>
                <a:cs typeface="00 ZRCola" panose="02020600050405020304" pitchFamily="18" charset="0"/>
              </a:rPr>
              <a:t> </a:t>
            </a:r>
            <a:r>
              <a:rPr lang="en-US" i="0" dirty="0">
                <a:effectLst/>
                <a:ea typeface="Calibri" panose="020F0502020204030204" pitchFamily="34" charset="0"/>
                <a:cs typeface="00 ZRCola" panose="02020600050405020304" pitchFamily="18" charset="0"/>
              </a:rPr>
              <a:t>*</a:t>
            </a:r>
            <a:r>
              <a:rPr lang="en-US" i="0" dirty="0" err="1">
                <a:effectLst/>
                <a:ea typeface="Calibri" panose="020F0502020204030204" pitchFamily="34" charset="0"/>
                <a:cs typeface="00 ZRCola" panose="02020600050405020304" pitchFamily="18" charset="0"/>
              </a:rPr>
              <a:t>b</a:t>
            </a:r>
            <a:r>
              <a:rPr lang="en-US" i="0" baseline="30000" dirty="0" err="1">
                <a:effectLst/>
                <a:ea typeface="Calibri" panose="020F0502020204030204" pitchFamily="34" charset="0"/>
                <a:cs typeface="00 ZRCola" panose="02020600050405020304" pitchFamily="18" charset="0"/>
              </a:rPr>
              <a:t>h</a:t>
            </a:r>
            <a:r>
              <a:rPr lang="en-US" i="0" dirty="0" err="1">
                <a:effectLst/>
                <a:ea typeface="Calibri" panose="020F0502020204030204" pitchFamily="34" charset="0"/>
                <a:cs typeface="00 ZRCola" panose="02020600050405020304" pitchFamily="18" charset="0"/>
              </a:rPr>
              <a:t>erHg</a:t>
            </a:r>
            <a:r>
              <a:rPr lang="en-US" i="0" dirty="0">
                <a:effectLst/>
                <a:ea typeface="Calibri" panose="020F0502020204030204" pitchFamily="34" charset="0"/>
                <a:cs typeface="00 ZRCola" panose="02020600050405020304" pitchFamily="18" charset="0"/>
              </a:rPr>
              <a:t>'-</a:t>
            </a:r>
            <a:r>
              <a:rPr lang="en-US" dirty="0">
                <a:effectLst/>
                <a:ea typeface="Calibri" panose="020F0502020204030204" pitchFamily="34" charset="0"/>
              </a:rPr>
              <a:t> ‘bright’, since the bark of the elm is bright (cf. OHG</a:t>
            </a:r>
            <a:r>
              <a:rPr lang="en-US" i="1" dirty="0">
                <a:effectLst/>
                <a:ea typeface="Calibri" panose="020F0502020204030204" pitchFamily="34" charset="0"/>
                <a:cs typeface="00 ZRCola" panose="02020600050405020304" pitchFamily="18" charset="0"/>
              </a:rPr>
              <a:t> </a:t>
            </a:r>
            <a:r>
              <a:rPr lang="en-US" i="1" dirty="0" err="1">
                <a:effectLst/>
                <a:ea typeface="Calibri" panose="020F0502020204030204" pitchFamily="34" charset="0"/>
                <a:cs typeface="00 ZRCola" panose="02020600050405020304" pitchFamily="18" charset="0"/>
              </a:rPr>
              <a:t>beraht</a:t>
            </a:r>
            <a:r>
              <a:rPr lang="en-US" dirty="0">
                <a:effectLst/>
                <a:ea typeface="Calibri" panose="020F0502020204030204" pitchFamily="34" charset="0"/>
              </a:rPr>
              <a:t> ‘bright’, W</a:t>
            </a:r>
            <a:r>
              <a:rPr lang="en-US" i="1" dirty="0">
                <a:effectLst/>
                <a:ea typeface="Calibri" panose="020F0502020204030204" pitchFamily="34" charset="0"/>
                <a:cs typeface="00 ZRCola" panose="02020600050405020304" pitchFamily="18" charset="0"/>
              </a:rPr>
              <a:t> berth</a:t>
            </a:r>
            <a:r>
              <a:rPr lang="en-US" dirty="0">
                <a:effectLst/>
                <a:ea typeface="Calibri" panose="020F0502020204030204" pitchFamily="34" charset="0"/>
              </a:rPr>
              <a:t> ‘beautiful’). </a:t>
            </a:r>
            <a:endParaRPr lang="hr-HR" dirty="0">
              <a:effectLst/>
              <a:ea typeface="Calibri" panose="020F0502020204030204" pitchFamily="34" charset="0"/>
            </a:endParaRPr>
          </a:p>
          <a:p>
            <a:r>
              <a:rPr lang="hr-HR" dirty="0">
                <a:effectLst/>
                <a:ea typeface="Calibri" panose="020F0502020204030204" pitchFamily="34" charset="0"/>
              </a:rPr>
              <a:t>PSl. </a:t>
            </a:r>
            <a:r>
              <a:rPr lang="en-GB" dirty="0">
                <a:effectLst/>
                <a:ea typeface="Calibri" panose="020F0502020204030204" pitchFamily="34" charset="0"/>
              </a:rPr>
              <a:t>*</a:t>
            </a:r>
            <a:r>
              <a:rPr lang="en-GB" dirty="0" err="1">
                <a:effectLst/>
                <a:ea typeface="Calibri" panose="020F0502020204030204" pitchFamily="34" charset="0"/>
              </a:rPr>
              <a:t>ilьmъ</a:t>
            </a:r>
            <a:r>
              <a:rPr lang="en-GB" dirty="0">
                <a:effectLst/>
                <a:ea typeface="Calibri" panose="020F0502020204030204" pitchFamily="34" charset="0"/>
              </a:rPr>
              <a:t> ‘elm, </a:t>
            </a:r>
            <a:r>
              <a:rPr lang="en-GB" i="1" dirty="0" err="1">
                <a:effectLst/>
                <a:ea typeface="Calibri" panose="020F0502020204030204" pitchFamily="34" charset="0"/>
              </a:rPr>
              <a:t>Ulmus</a:t>
            </a:r>
            <a:r>
              <a:rPr lang="en-GB" dirty="0">
                <a:effectLst/>
                <a:ea typeface="Calibri" panose="020F0502020204030204" pitchFamily="34" charset="0"/>
              </a:rPr>
              <a:t>’ (Russ. </a:t>
            </a:r>
            <a:r>
              <a:rPr lang="en-GB" i="1" dirty="0" err="1">
                <a:effectLst/>
                <a:ea typeface="Calibri" panose="020F0502020204030204" pitchFamily="34" charset="0"/>
              </a:rPr>
              <a:t>íl’m</a:t>
            </a:r>
            <a:r>
              <a:rPr lang="en-GB" i="1" dirty="0">
                <a:effectLst/>
                <a:ea typeface="Calibri" panose="020F0502020204030204" pitchFamily="34" charset="0"/>
              </a:rPr>
              <a:t>, </a:t>
            </a:r>
            <a:r>
              <a:rPr lang="en-GB" i="1" dirty="0" err="1">
                <a:effectLst/>
                <a:ea typeface="Calibri" panose="020F0502020204030204" pitchFamily="34" charset="0"/>
              </a:rPr>
              <a:t>ílem</a:t>
            </a:r>
            <a:r>
              <a:rPr lang="en-GB" i="1" dirty="0">
                <a:effectLst/>
                <a:ea typeface="Calibri" panose="020F0502020204030204" pitchFamily="34" charset="0"/>
              </a:rPr>
              <a:t>, </a:t>
            </a:r>
            <a:r>
              <a:rPr lang="en-GB" i="1" dirty="0" err="1">
                <a:effectLst/>
                <a:ea typeface="Calibri" panose="020F0502020204030204" pitchFamily="34" charset="0"/>
              </a:rPr>
              <a:t>íl’ma</a:t>
            </a:r>
            <a:r>
              <a:rPr lang="hr-HR" i="1" dirty="0">
                <a:effectLst/>
                <a:ea typeface="Calibri" panose="020F0502020204030204" pitchFamily="34" charset="0"/>
              </a:rPr>
              <a:t>,</a:t>
            </a:r>
            <a:r>
              <a:rPr lang="en-GB" i="1" dirty="0">
                <a:effectLst/>
                <a:ea typeface="Calibri" panose="020F0502020204030204" pitchFamily="34" charset="0"/>
              </a:rPr>
              <a:t> </a:t>
            </a:r>
            <a:r>
              <a:rPr lang="en-GB" dirty="0">
                <a:effectLst/>
                <a:ea typeface="Calibri" panose="020F0502020204030204" pitchFamily="34" charset="0"/>
              </a:rPr>
              <a:t>Po. </a:t>
            </a:r>
            <a:r>
              <a:rPr lang="en-GB" i="1" dirty="0" err="1">
                <a:effectLst/>
                <a:ea typeface="Calibri" panose="020F0502020204030204" pitchFamily="34" charset="0"/>
              </a:rPr>
              <a:t>ilm</a:t>
            </a:r>
            <a:r>
              <a:rPr lang="en-GB" i="1" dirty="0">
                <a:effectLst/>
                <a:ea typeface="Calibri" panose="020F0502020204030204" pitchFamily="34" charset="0"/>
              </a:rPr>
              <a:t>, </a:t>
            </a:r>
            <a:r>
              <a:rPr lang="en-GB" i="1" dirty="0" err="1">
                <a:effectLst/>
                <a:ea typeface="Calibri" panose="020F0502020204030204" pitchFamily="34" charset="0"/>
              </a:rPr>
              <a:t>ilem</a:t>
            </a:r>
            <a:r>
              <a:rPr lang="en-GB" dirty="0">
                <a:effectLst/>
                <a:ea typeface="Calibri" panose="020F0502020204030204" pitchFamily="34" charset="0"/>
              </a:rPr>
              <a:t>, </a:t>
            </a:r>
            <a:r>
              <a:rPr lang="en-GB" dirty="0" err="1">
                <a:effectLst/>
                <a:ea typeface="Calibri" panose="020F0502020204030204" pitchFamily="34" charset="0"/>
              </a:rPr>
              <a:t>LLus</a:t>
            </a:r>
            <a:r>
              <a:rPr lang="en-GB" dirty="0">
                <a:effectLst/>
                <a:ea typeface="Calibri" panose="020F0502020204030204" pitchFamily="34" charset="0"/>
              </a:rPr>
              <a:t>. </a:t>
            </a:r>
            <a:r>
              <a:rPr lang="en-GB" i="1" dirty="0" err="1">
                <a:effectLst/>
                <a:ea typeface="Calibri" panose="020F0502020204030204" pitchFamily="34" charset="0"/>
              </a:rPr>
              <a:t>lom</a:t>
            </a:r>
            <a:r>
              <a:rPr lang="en-GB" dirty="0">
                <a:effectLst/>
                <a:ea typeface="Calibri" panose="020F0502020204030204" pitchFamily="34" charset="0"/>
              </a:rPr>
              <a:t>, </a:t>
            </a:r>
            <a:r>
              <a:rPr lang="en-GB" dirty="0" err="1">
                <a:effectLst/>
                <a:ea typeface="Calibri" panose="020F0502020204030204" pitchFamily="34" charset="0"/>
              </a:rPr>
              <a:t>Polab</a:t>
            </a:r>
            <a:r>
              <a:rPr lang="en-GB" dirty="0">
                <a:effectLst/>
                <a:ea typeface="Calibri" panose="020F0502020204030204" pitchFamily="34" charset="0"/>
              </a:rPr>
              <a:t>. </a:t>
            </a:r>
            <a:r>
              <a:rPr lang="en-GB" i="1" dirty="0" err="1">
                <a:effectLst/>
                <a:ea typeface="Calibri" panose="020F0502020204030204" pitchFamily="34" charset="0"/>
              </a:rPr>
              <a:t>jelm</a:t>
            </a:r>
            <a:r>
              <a:rPr lang="en-GB" dirty="0">
                <a:effectLst/>
                <a:ea typeface="Calibri" panose="020F0502020204030204" pitchFamily="34" charset="0"/>
              </a:rPr>
              <a:t>)</a:t>
            </a:r>
            <a:r>
              <a:rPr lang="hr-HR" dirty="0">
                <a:effectLst/>
                <a:ea typeface="Calibri" panose="020F0502020204030204" pitchFamily="34" charset="0"/>
              </a:rPr>
              <a:t>.</a:t>
            </a:r>
          </a:p>
          <a:p>
            <a:r>
              <a:rPr lang="hr-HR" dirty="0">
                <a:effectLst/>
                <a:ea typeface="Calibri" panose="020F0502020204030204" pitchFamily="34" charset="0"/>
              </a:rPr>
              <a:t>Cognates</a:t>
            </a:r>
            <a:r>
              <a:rPr lang="en-GB" dirty="0">
                <a:effectLst/>
                <a:ea typeface="Calibri" panose="020F0502020204030204" pitchFamily="34" charset="0"/>
              </a:rPr>
              <a:t>: Lat. </a:t>
            </a:r>
            <a:r>
              <a:rPr lang="en-GB" i="1" dirty="0" err="1">
                <a:effectLst/>
                <a:ea typeface="Calibri" panose="020F0502020204030204" pitchFamily="34" charset="0"/>
              </a:rPr>
              <a:t>ulmus</a:t>
            </a:r>
            <a:r>
              <a:rPr lang="en-GB" i="1" dirty="0">
                <a:effectLst/>
                <a:ea typeface="Calibri" panose="020F0502020204030204" pitchFamily="34" charset="0"/>
              </a:rPr>
              <a:t> </a:t>
            </a:r>
            <a:r>
              <a:rPr lang="en-GB" dirty="0">
                <a:effectLst/>
                <a:ea typeface="Calibri" panose="020F0502020204030204" pitchFamily="34" charset="0"/>
              </a:rPr>
              <a:t>‘elm’ &lt; *</a:t>
            </a:r>
            <a:r>
              <a:rPr lang="en-GB" dirty="0" err="1">
                <a:effectLst/>
                <a:ea typeface="Calibri" panose="020F0502020204030204" pitchFamily="34" charset="0"/>
              </a:rPr>
              <a:t>elmo</a:t>
            </a:r>
            <a:r>
              <a:rPr lang="en-GB" dirty="0">
                <a:effectLst/>
                <a:ea typeface="Calibri" panose="020F0502020204030204" pitchFamily="34" charset="0"/>
              </a:rPr>
              <a:t>-, </a:t>
            </a:r>
            <a:r>
              <a:rPr lang="en-GB" dirty="0" err="1">
                <a:effectLst/>
                <a:ea typeface="Calibri" panose="020F0502020204030204" pitchFamily="34" charset="0"/>
              </a:rPr>
              <a:t>MIr</a:t>
            </a:r>
            <a:r>
              <a:rPr lang="en-GB" dirty="0">
                <a:effectLst/>
                <a:ea typeface="Calibri" panose="020F0502020204030204" pitchFamily="34" charset="0"/>
              </a:rPr>
              <a:t>. </a:t>
            </a:r>
            <a:r>
              <a:rPr lang="en-GB" i="1" dirty="0" err="1">
                <a:effectLst/>
                <a:ea typeface="Calibri" panose="020F0502020204030204" pitchFamily="34" charset="0"/>
              </a:rPr>
              <a:t>lem</a:t>
            </a:r>
            <a:r>
              <a:rPr lang="en-GB" i="1" dirty="0">
                <a:effectLst/>
                <a:ea typeface="Calibri" panose="020F0502020204030204" pitchFamily="34" charset="0"/>
              </a:rPr>
              <a:t> </a:t>
            </a:r>
            <a:r>
              <a:rPr lang="en-GB" dirty="0">
                <a:effectLst/>
                <a:ea typeface="Calibri" panose="020F0502020204030204" pitchFamily="34" charset="0"/>
              </a:rPr>
              <a:t>‘elm’ &lt; *limo-, MW </a:t>
            </a:r>
            <a:r>
              <a:rPr lang="en-GB" i="1" dirty="0" err="1">
                <a:effectLst/>
                <a:ea typeface="Calibri" panose="020F0502020204030204" pitchFamily="34" charset="0"/>
              </a:rPr>
              <a:t>llwyf</a:t>
            </a:r>
            <a:r>
              <a:rPr lang="en-GB" i="1" dirty="0">
                <a:effectLst/>
                <a:ea typeface="Calibri" panose="020F0502020204030204" pitchFamily="34" charset="0"/>
              </a:rPr>
              <a:t> </a:t>
            </a:r>
            <a:r>
              <a:rPr lang="en-GB" dirty="0">
                <a:effectLst/>
                <a:ea typeface="Calibri" panose="020F0502020204030204" pitchFamily="34" charset="0"/>
              </a:rPr>
              <a:t>(pl.) &lt; *</a:t>
            </a:r>
            <a:r>
              <a:rPr lang="en-GB" dirty="0" err="1">
                <a:effectLst/>
                <a:ea typeface="Calibri" panose="020F0502020204030204" pitchFamily="34" charset="0"/>
              </a:rPr>
              <a:t>leymo</a:t>
            </a:r>
            <a:r>
              <a:rPr lang="en-GB" dirty="0">
                <a:effectLst/>
                <a:ea typeface="Calibri" panose="020F0502020204030204" pitchFamily="34" charset="0"/>
              </a:rPr>
              <a:t>- and perhaps Gaul. tribal name </a:t>
            </a:r>
            <a:r>
              <a:rPr lang="en-GB" i="1" dirty="0" err="1">
                <a:effectLst/>
                <a:ea typeface="Calibri" panose="020F0502020204030204" pitchFamily="34" charset="0"/>
              </a:rPr>
              <a:t>Lemo</a:t>
            </a:r>
            <a:r>
              <a:rPr lang="en-GB" i="1" dirty="0">
                <a:effectLst/>
                <a:ea typeface="Calibri" panose="020F0502020204030204" pitchFamily="34" charset="0"/>
              </a:rPr>
              <a:t>-vices</a:t>
            </a:r>
            <a:r>
              <a:rPr lang="en-GB" dirty="0">
                <a:effectLst/>
                <a:ea typeface="Calibri" panose="020F0502020204030204" pitchFamily="34" charset="0"/>
              </a:rPr>
              <a:t> (whence the placename </a:t>
            </a:r>
            <a:r>
              <a:rPr lang="en-GB" i="1" dirty="0">
                <a:effectLst/>
                <a:ea typeface="Calibri" panose="020F0502020204030204" pitchFamily="34" charset="0"/>
              </a:rPr>
              <a:t>Limoges</a:t>
            </a:r>
            <a:r>
              <a:rPr lang="en-GB" dirty="0">
                <a:effectLst/>
                <a:ea typeface="Calibri" panose="020F0502020204030204" pitchFamily="34" charset="0"/>
              </a:rPr>
              <a:t>), ON </a:t>
            </a:r>
            <a:r>
              <a:rPr lang="en-GB" i="1" dirty="0" err="1">
                <a:effectLst/>
                <a:ea typeface="Calibri" panose="020F0502020204030204" pitchFamily="34" charset="0"/>
              </a:rPr>
              <a:t>almr</a:t>
            </a:r>
            <a:r>
              <a:rPr lang="en-GB" i="1" dirty="0">
                <a:effectLst/>
                <a:ea typeface="Calibri" panose="020F0502020204030204" pitchFamily="34" charset="0"/>
              </a:rPr>
              <a:t> </a:t>
            </a:r>
            <a:r>
              <a:rPr lang="en-GB" dirty="0">
                <a:effectLst/>
                <a:ea typeface="Calibri" panose="020F0502020204030204" pitchFamily="34" charset="0"/>
              </a:rPr>
              <a:t>&lt; *</a:t>
            </a:r>
            <a:r>
              <a:rPr lang="en-GB" dirty="0" err="1">
                <a:effectLst/>
                <a:ea typeface="Calibri" panose="020F0502020204030204" pitchFamily="34" charset="0"/>
              </a:rPr>
              <a:t>olmo</a:t>
            </a:r>
            <a:r>
              <a:rPr lang="en-GB" dirty="0">
                <a:effectLst/>
                <a:ea typeface="Calibri" panose="020F0502020204030204" pitchFamily="34" charset="0"/>
              </a:rPr>
              <a:t>-, OHG </a:t>
            </a:r>
            <a:r>
              <a:rPr lang="en-GB" i="1" dirty="0" err="1">
                <a:effectLst/>
                <a:ea typeface="Calibri" panose="020F0502020204030204" pitchFamily="34" charset="0"/>
              </a:rPr>
              <a:t>elme</a:t>
            </a:r>
            <a:r>
              <a:rPr lang="en-GB" i="1" dirty="0">
                <a:effectLst/>
                <a:ea typeface="Calibri" panose="020F0502020204030204" pitchFamily="34" charset="0"/>
              </a:rPr>
              <a:t>, elm, </a:t>
            </a:r>
            <a:r>
              <a:rPr lang="en-GB" i="1" dirty="0" err="1">
                <a:effectLst/>
                <a:ea typeface="Calibri" panose="020F0502020204030204" pitchFamily="34" charset="0"/>
              </a:rPr>
              <a:t>elmo</a:t>
            </a:r>
            <a:r>
              <a:rPr lang="en-GB" dirty="0">
                <a:effectLst/>
                <a:ea typeface="Calibri" panose="020F0502020204030204" pitchFamily="34" charset="0"/>
              </a:rPr>
              <a:t> &lt; *</a:t>
            </a:r>
            <a:r>
              <a:rPr lang="en-GB" dirty="0" err="1">
                <a:effectLst/>
                <a:ea typeface="Calibri" panose="020F0502020204030204" pitchFamily="34" charset="0"/>
              </a:rPr>
              <a:t>elmo</a:t>
            </a:r>
            <a:r>
              <a:rPr lang="en-GB" dirty="0">
                <a:effectLst/>
                <a:ea typeface="Calibri" panose="020F0502020204030204" pitchFamily="34" charset="0"/>
              </a:rPr>
              <a:t>- (Modern Germ. </a:t>
            </a:r>
            <a:r>
              <a:rPr lang="en-GB" i="1" dirty="0" err="1">
                <a:effectLst/>
                <a:ea typeface="Calibri" panose="020F0502020204030204" pitchFamily="34" charset="0"/>
              </a:rPr>
              <a:t>Ulme</a:t>
            </a:r>
            <a:r>
              <a:rPr lang="en-GB" i="1" dirty="0">
                <a:effectLst/>
                <a:ea typeface="Calibri" panose="020F0502020204030204" pitchFamily="34" charset="0"/>
              </a:rPr>
              <a:t> </a:t>
            </a:r>
            <a:r>
              <a:rPr lang="en-GB" dirty="0">
                <a:effectLst/>
                <a:ea typeface="Calibri" panose="020F0502020204030204" pitchFamily="34" charset="0"/>
              </a:rPr>
              <a:t>is from Lat. </a:t>
            </a:r>
            <a:r>
              <a:rPr lang="en-GB" i="1" dirty="0" err="1">
                <a:effectLst/>
                <a:ea typeface="Calibri" panose="020F0502020204030204" pitchFamily="34" charset="0"/>
              </a:rPr>
              <a:t>ulmus</a:t>
            </a:r>
            <a:r>
              <a:rPr lang="en-GB" dirty="0">
                <a:effectLst/>
                <a:ea typeface="Calibri" panose="020F0502020204030204" pitchFamily="34" charset="0"/>
              </a:rPr>
              <a:t>). </a:t>
            </a:r>
            <a:endParaRPr lang="hr-HR" dirty="0">
              <a:effectLst/>
              <a:ea typeface="Calibri" panose="020F0502020204030204" pitchFamily="34" charset="0"/>
            </a:endParaRPr>
          </a:p>
          <a:p>
            <a:r>
              <a:rPr lang="en-GB" dirty="0">
                <a:effectLst/>
                <a:ea typeface="Calibri" panose="020F0502020204030204" pitchFamily="34" charset="0"/>
              </a:rPr>
              <a:t>The </a:t>
            </a:r>
            <a:r>
              <a:rPr lang="en-GB" dirty="0" err="1">
                <a:effectLst/>
                <a:ea typeface="Calibri" panose="020F0502020204030204" pitchFamily="34" charset="0"/>
              </a:rPr>
              <a:t>ablauting</a:t>
            </a:r>
            <a:r>
              <a:rPr lang="en-GB" dirty="0">
                <a:effectLst/>
                <a:ea typeface="Calibri" panose="020F0502020204030204" pitchFamily="34" charset="0"/>
              </a:rPr>
              <a:t> PIE paradigm</a:t>
            </a:r>
            <a:r>
              <a:rPr lang="hr-HR" dirty="0">
                <a:effectLst/>
                <a:ea typeface="Calibri" panose="020F0502020204030204" pitchFamily="34" charset="0"/>
              </a:rPr>
              <a:t> </a:t>
            </a:r>
            <a:r>
              <a:rPr lang="en-GB" dirty="0">
                <a:effectLst/>
                <a:ea typeface="Calibri" panose="020F0502020204030204" pitchFamily="34" charset="0"/>
              </a:rPr>
              <a:t>(*h</a:t>
            </a:r>
            <a:r>
              <a:rPr lang="en-GB" baseline="-25000" dirty="0">
                <a:effectLst/>
                <a:ea typeface="Calibri" panose="020F0502020204030204" pitchFamily="34" charset="0"/>
              </a:rPr>
              <a:t>1</a:t>
            </a:r>
            <a:r>
              <a:rPr lang="en-GB" dirty="0">
                <a:effectLst/>
                <a:ea typeface="Calibri" panose="020F0502020204030204" pitchFamily="34" charset="0"/>
              </a:rPr>
              <a:t>leyōm/*h</a:t>
            </a:r>
            <a:r>
              <a:rPr lang="en-GB" baseline="-25000" dirty="0">
                <a:effectLst/>
                <a:ea typeface="Calibri" panose="020F0502020204030204" pitchFamily="34" charset="0"/>
              </a:rPr>
              <a:t>1</a:t>
            </a:r>
            <a:r>
              <a:rPr lang="en-GB" dirty="0">
                <a:effectLst/>
                <a:ea typeface="Calibri" panose="020F0502020204030204" pitchFamily="34" charset="0"/>
              </a:rPr>
              <a:t>lim-os) posited by EDPC (237) is not really credible. It is unlikely that the Slavic words were borrowed from Germanic, since the element </a:t>
            </a:r>
            <a:r>
              <a:rPr lang="en-GB" i="1" dirty="0" err="1">
                <a:effectLst/>
                <a:ea typeface="Calibri" panose="020F0502020204030204" pitchFamily="34" charset="0"/>
              </a:rPr>
              <a:t>ilem</a:t>
            </a:r>
            <a:r>
              <a:rPr lang="en-GB" i="1" dirty="0">
                <a:effectLst/>
                <a:ea typeface="Calibri" panose="020F0502020204030204" pitchFamily="34" charset="0"/>
              </a:rPr>
              <a:t>-</a:t>
            </a:r>
            <a:r>
              <a:rPr lang="en-GB" dirty="0">
                <a:effectLst/>
                <a:ea typeface="Calibri" panose="020F0502020204030204" pitchFamily="34" charset="0"/>
              </a:rPr>
              <a:t> is common in placenames (Russ. </a:t>
            </a:r>
            <a:r>
              <a:rPr lang="en-GB" i="1" dirty="0" err="1">
                <a:effectLst/>
                <a:ea typeface="Calibri" panose="020F0502020204030204" pitchFamily="34" charset="0"/>
              </a:rPr>
              <a:t>Ilemno</a:t>
            </a:r>
            <a:r>
              <a:rPr lang="en-GB" i="1" dirty="0">
                <a:effectLst/>
                <a:ea typeface="Calibri" panose="020F0502020204030204" pitchFamily="34" charset="0"/>
              </a:rPr>
              <a:t>, </a:t>
            </a:r>
            <a:r>
              <a:rPr lang="en-GB" i="1" dirty="0" err="1">
                <a:effectLst/>
                <a:ea typeface="Calibri" panose="020F0502020204030204" pitchFamily="34" charset="0"/>
              </a:rPr>
              <a:t>Ilemka</a:t>
            </a:r>
            <a:r>
              <a:rPr lang="en-GB" i="1" dirty="0">
                <a:effectLst/>
                <a:ea typeface="Calibri" panose="020F0502020204030204" pitchFamily="34" charset="0"/>
              </a:rPr>
              <a:t>, </a:t>
            </a:r>
            <a:r>
              <a:rPr lang="en-GB" dirty="0">
                <a:effectLst/>
                <a:ea typeface="Calibri" panose="020F0502020204030204" pitchFamily="34" charset="0"/>
              </a:rPr>
              <a:t>etc., </a:t>
            </a:r>
            <a:r>
              <a:rPr lang="en-GB" dirty="0" err="1">
                <a:effectLst/>
                <a:ea typeface="Calibri" panose="020F0502020204030204" pitchFamily="34" charset="0"/>
              </a:rPr>
              <a:t>Vasmer</a:t>
            </a:r>
            <a:r>
              <a:rPr lang="en-GB" dirty="0">
                <a:effectLst/>
                <a:ea typeface="Calibri" panose="020F0502020204030204" pitchFamily="34" charset="0"/>
              </a:rPr>
              <a:t> I: 478). The irregular vowel alternations point to non-IE origin. </a:t>
            </a:r>
            <a:endParaRPr lang="en-US" dirty="0"/>
          </a:p>
        </p:txBody>
      </p:sp>
    </p:spTree>
    <p:extLst>
      <p:ext uri="{BB962C8B-B14F-4D97-AF65-F5344CB8AC3E}">
        <p14:creationId xmlns:p14="http://schemas.microsoft.com/office/powerpoint/2010/main" val="22524081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E7D61-5DC8-488A-9FDC-977F6F10349F}"/>
              </a:ext>
            </a:extLst>
          </p:cNvPr>
          <p:cNvSpPr>
            <a:spLocks noGrp="1"/>
          </p:cNvSpPr>
          <p:nvPr>
            <p:ph type="title"/>
          </p:nvPr>
        </p:nvSpPr>
        <p:spPr/>
        <p:txBody>
          <a:bodyPr/>
          <a:lstStyle/>
          <a:p>
            <a:r>
              <a:rPr lang="hr-HR" dirty="0"/>
              <a:t>ulmus laevis/elm in slavic?</a:t>
            </a:r>
            <a:endParaRPr lang="en-US" dirty="0"/>
          </a:p>
        </p:txBody>
      </p:sp>
      <p:sp>
        <p:nvSpPr>
          <p:cNvPr id="3" name="Content Placeholder 2">
            <a:extLst>
              <a:ext uri="{FF2B5EF4-FFF2-40B4-BE49-F238E27FC236}">
                <a16:creationId xmlns:a16="http://schemas.microsoft.com/office/drawing/2014/main" id="{E42AF8A1-F627-4231-9749-46CBA0AF6DB5}"/>
              </a:ext>
            </a:extLst>
          </p:cNvPr>
          <p:cNvSpPr>
            <a:spLocks noGrp="1"/>
          </p:cNvSpPr>
          <p:nvPr>
            <p:ph idx="1"/>
          </p:nvPr>
        </p:nvSpPr>
        <p:spPr>
          <a:xfrm>
            <a:off x="1069848" y="2121408"/>
            <a:ext cx="10058400" cy="4251960"/>
          </a:xfrm>
        </p:spPr>
        <p:txBody>
          <a:bodyPr>
            <a:normAutofit fontScale="92500" lnSpcReduction="10000"/>
          </a:bodyPr>
          <a:lstStyle/>
          <a:p>
            <a:endParaRPr lang="hr-HR" dirty="0"/>
          </a:p>
          <a:p>
            <a:endParaRPr lang="hr-HR" dirty="0"/>
          </a:p>
          <a:p>
            <a:endParaRPr lang="hr-HR" sz="2200" dirty="0"/>
          </a:p>
          <a:p>
            <a:r>
              <a:rPr lang="hr-HR" sz="2200" dirty="0"/>
              <a:t>PSl. *vęz</a:t>
            </a:r>
            <a:r>
              <a:rPr lang="en-GB" sz="2200" dirty="0">
                <a:effectLst/>
                <a:ea typeface="Calibri" panose="020F0502020204030204" pitchFamily="34" charset="0"/>
              </a:rPr>
              <a:t>ъ</a:t>
            </a:r>
            <a:r>
              <a:rPr lang="hr-HR" sz="2200" dirty="0">
                <a:effectLst/>
                <a:ea typeface="Calibri" panose="020F0502020204030204" pitchFamily="34" charset="0"/>
              </a:rPr>
              <a:t> ‘elm, </a:t>
            </a:r>
            <a:r>
              <a:rPr lang="hr-HR" sz="2200" i="1" dirty="0">
                <a:effectLst/>
                <a:ea typeface="Calibri" panose="020F0502020204030204" pitchFamily="34" charset="0"/>
              </a:rPr>
              <a:t>Ulmus</a:t>
            </a:r>
            <a:r>
              <a:rPr lang="hr-HR" sz="2200" dirty="0">
                <a:effectLst/>
                <a:ea typeface="Calibri" panose="020F0502020204030204" pitchFamily="34" charset="0"/>
              </a:rPr>
              <a:t>’ (ORuss. </a:t>
            </a:r>
            <a:r>
              <a:rPr lang="hr-HR" sz="2200" i="1" dirty="0">
                <a:effectLst/>
                <a:ea typeface="Calibri" panose="020F0502020204030204" pitchFamily="34" charset="0"/>
              </a:rPr>
              <a:t>vjaz</a:t>
            </a:r>
            <a:r>
              <a:rPr lang="en-GB" sz="2200" i="1" dirty="0">
                <a:effectLst/>
                <a:ea typeface="Calibri" panose="020F0502020204030204" pitchFamily="34" charset="0"/>
              </a:rPr>
              <a:t>ъ</a:t>
            </a:r>
            <a:r>
              <a:rPr lang="hr-HR" sz="2200" i="1" dirty="0">
                <a:effectLst/>
                <a:ea typeface="Calibri" panose="020F0502020204030204" pitchFamily="34" charset="0"/>
              </a:rPr>
              <a:t>, </a:t>
            </a:r>
            <a:r>
              <a:rPr lang="hr-HR" sz="2200" dirty="0">
                <a:effectLst/>
                <a:ea typeface="Calibri" panose="020F0502020204030204" pitchFamily="34" charset="0"/>
              </a:rPr>
              <a:t>Russ</a:t>
            </a:r>
            <a:r>
              <a:rPr lang="hr-HR" sz="2200" i="1" dirty="0">
                <a:effectLst/>
                <a:ea typeface="Calibri" panose="020F0502020204030204" pitchFamily="34" charset="0"/>
              </a:rPr>
              <a:t>. vjaz</a:t>
            </a:r>
            <a:r>
              <a:rPr lang="hr-HR" sz="2200" dirty="0">
                <a:effectLst/>
                <a:ea typeface="Calibri" panose="020F0502020204030204" pitchFamily="34" charset="0"/>
              </a:rPr>
              <a:t>, Cz. </a:t>
            </a:r>
            <a:r>
              <a:rPr lang="hr-HR" sz="2200" i="1" dirty="0">
                <a:effectLst/>
                <a:ea typeface="Calibri" panose="020F0502020204030204" pitchFamily="34" charset="0"/>
              </a:rPr>
              <a:t>vaz</a:t>
            </a:r>
            <a:r>
              <a:rPr lang="hr-HR" sz="2200" dirty="0">
                <a:effectLst/>
                <a:ea typeface="Calibri" panose="020F0502020204030204" pitchFamily="34" charset="0"/>
              </a:rPr>
              <a:t>, ULu. </a:t>
            </a:r>
            <a:r>
              <a:rPr lang="hr-HR" sz="2200" i="1" dirty="0">
                <a:effectLst/>
                <a:ea typeface="Calibri" panose="020F0502020204030204" pitchFamily="34" charset="0"/>
              </a:rPr>
              <a:t>wjaz</a:t>
            </a:r>
            <a:r>
              <a:rPr lang="hr-HR" sz="2200" dirty="0">
                <a:effectLst/>
                <a:ea typeface="Calibri" panose="020F0502020204030204" pitchFamily="34" charset="0"/>
              </a:rPr>
              <a:t>, Croat. </a:t>
            </a:r>
            <a:r>
              <a:rPr lang="hr-HR" sz="2200" i="1" dirty="0">
                <a:effectLst/>
                <a:ea typeface="Calibri" panose="020F0502020204030204" pitchFamily="34" charset="0"/>
              </a:rPr>
              <a:t>v</a:t>
            </a:r>
            <a:r>
              <a:rPr lang="en-GB" sz="2200" i="1" dirty="0"/>
              <a:t>ê</a:t>
            </a:r>
            <a:r>
              <a:rPr lang="hr-HR" sz="2200" i="1" dirty="0"/>
              <a:t>z</a:t>
            </a:r>
            <a:r>
              <a:rPr lang="hr-HR" sz="2200" dirty="0"/>
              <a:t>)</a:t>
            </a:r>
            <a:r>
              <a:rPr lang="hr-HR" sz="2200" i="1" dirty="0">
                <a:effectLst/>
                <a:ea typeface="Calibri" panose="020F0502020204030204" pitchFamily="34" charset="0"/>
              </a:rPr>
              <a:t>.</a:t>
            </a:r>
            <a:r>
              <a:rPr lang="hr-HR" sz="2200" dirty="0">
                <a:effectLst/>
                <a:ea typeface="Calibri" panose="020F0502020204030204" pitchFamily="34" charset="0"/>
              </a:rPr>
              <a:t> In Croatian, </a:t>
            </a:r>
            <a:r>
              <a:rPr lang="hr-HR" sz="2200" i="1" dirty="0">
                <a:effectLst/>
                <a:ea typeface="Calibri" panose="020F0502020204030204" pitchFamily="34" charset="0"/>
              </a:rPr>
              <a:t>vez </a:t>
            </a:r>
            <a:r>
              <a:rPr lang="hr-HR" sz="2200" dirty="0">
                <a:effectLst/>
                <a:ea typeface="Calibri" panose="020F0502020204030204" pitchFamily="34" charset="0"/>
              </a:rPr>
              <a:t>is chiefly </a:t>
            </a:r>
            <a:r>
              <a:rPr lang="hr-HR" sz="2200" i="1" dirty="0">
                <a:effectLst/>
                <a:ea typeface="Calibri" panose="020F0502020204030204" pitchFamily="34" charset="0"/>
              </a:rPr>
              <a:t>Ulmus laevis</a:t>
            </a:r>
            <a:r>
              <a:rPr lang="hr-HR" sz="2200" dirty="0">
                <a:effectLst/>
                <a:ea typeface="Calibri" panose="020F0502020204030204" pitchFamily="34" charset="0"/>
              </a:rPr>
              <a:t> (in contrast to </a:t>
            </a:r>
            <a:r>
              <a:rPr lang="hr-HR" sz="2200" i="1" dirty="0">
                <a:effectLst/>
                <a:ea typeface="Calibri" panose="020F0502020204030204" pitchFamily="34" charset="0"/>
              </a:rPr>
              <a:t>brijest</a:t>
            </a:r>
            <a:r>
              <a:rPr lang="hr-HR" sz="2200" dirty="0">
                <a:effectLst/>
                <a:ea typeface="Calibri" panose="020F0502020204030204" pitchFamily="34" charset="0"/>
              </a:rPr>
              <a:t>, which denotes </a:t>
            </a:r>
            <a:r>
              <a:rPr lang="hr-HR" sz="2200" i="1" dirty="0">
                <a:effectLst/>
                <a:ea typeface="Calibri" panose="020F0502020204030204" pitchFamily="34" charset="0"/>
              </a:rPr>
              <a:t>Ulmus glabra</a:t>
            </a:r>
            <a:r>
              <a:rPr lang="hr-HR" sz="2200" i="1" dirty="0">
                <a:ea typeface="Calibri" panose="020F0502020204030204" pitchFamily="34" charset="0"/>
              </a:rPr>
              <a:t>,</a:t>
            </a:r>
            <a:r>
              <a:rPr lang="hr-HR" sz="2200" dirty="0">
                <a:effectLst/>
                <a:ea typeface="Calibri" panose="020F0502020204030204" pitchFamily="34" charset="0"/>
              </a:rPr>
              <a:t> Skok I: 583).</a:t>
            </a:r>
          </a:p>
          <a:p>
            <a:r>
              <a:rPr lang="hr-HR" sz="2200" dirty="0"/>
              <a:t>Cognates: Lith. </a:t>
            </a:r>
            <a:r>
              <a:rPr lang="hr-HR" sz="2200" i="1" dirty="0"/>
              <a:t>vìnkšna</a:t>
            </a:r>
            <a:r>
              <a:rPr lang="hr-HR" sz="2200" dirty="0"/>
              <a:t> ‘elm’, Latv. </a:t>
            </a:r>
            <a:r>
              <a:rPr lang="hr-HR" sz="2200" i="1" dirty="0"/>
              <a:t>vîksna </a:t>
            </a:r>
            <a:r>
              <a:rPr lang="hr-HR" sz="2200" dirty="0"/>
              <a:t>‘elm’, probably also Alb. </a:t>
            </a:r>
            <a:r>
              <a:rPr lang="hr-HR" sz="2200" i="1" dirty="0"/>
              <a:t>vidh </a:t>
            </a:r>
            <a:r>
              <a:rPr lang="hr-HR" sz="2200" dirty="0"/>
              <a:t>‘elm’. If related, these forms presuppose a root *wi(n)g’- (Smoczyński 2007: 756, 765). *-n- can be from the present-stem infix. </a:t>
            </a:r>
          </a:p>
          <a:p>
            <a:r>
              <a:rPr lang="hr-HR" sz="2200" dirty="0"/>
              <a:t>The root can be the same as in Lith. </a:t>
            </a:r>
            <a:r>
              <a:rPr lang="hr-HR" sz="2200" i="1" dirty="0"/>
              <a:t>výžtu, výžti </a:t>
            </a:r>
            <a:r>
              <a:rPr lang="hr-HR" sz="2200" dirty="0"/>
              <a:t>‘weave (racquets)’ &lt; *wing’-, probably from PIE *weg’- ‘weave’ (OIr. </a:t>
            </a:r>
            <a:r>
              <a:rPr lang="hr-HR" sz="2200" i="1" dirty="0"/>
              <a:t>figid </a:t>
            </a:r>
            <a:r>
              <a:rPr lang="hr-HR" sz="2200" dirty="0"/>
              <a:t>‘weave’, OCS </a:t>
            </a:r>
            <a:r>
              <a:rPr lang="hr-HR" sz="2200" i="1" dirty="0"/>
              <a:t>vęzati </a:t>
            </a:r>
            <a:r>
              <a:rPr lang="hr-HR" sz="2200" dirty="0"/>
              <a:t>‘tie’, Lat. </a:t>
            </a:r>
            <a:r>
              <a:rPr lang="hr-HR" sz="2200" i="1" dirty="0"/>
              <a:t>v</a:t>
            </a:r>
            <a:r>
              <a:rPr lang="en-GB" sz="2200" dirty="0">
                <a:effectLst/>
                <a:ea typeface="Calibri" panose="020F0502020204030204" pitchFamily="34" charset="0"/>
              </a:rPr>
              <a:t>ē</a:t>
            </a:r>
            <a:r>
              <a:rPr lang="hr-HR" sz="2200" i="1" dirty="0">
                <a:effectLst/>
                <a:ea typeface="Calibri" panose="020F0502020204030204" pitchFamily="34" charset="0"/>
              </a:rPr>
              <a:t>lum</a:t>
            </a:r>
            <a:r>
              <a:rPr lang="hr-HR" sz="2200" dirty="0">
                <a:effectLst/>
                <a:ea typeface="Calibri" panose="020F0502020204030204" pitchFamily="34" charset="0"/>
              </a:rPr>
              <a:t> </a:t>
            </a:r>
            <a:r>
              <a:rPr lang="hr-HR" sz="2200" i="1" dirty="0">
                <a:effectLst/>
                <a:ea typeface="Calibri" panose="020F0502020204030204" pitchFamily="34" charset="0"/>
              </a:rPr>
              <a:t>‘</a:t>
            </a:r>
            <a:r>
              <a:rPr lang="hr-HR" sz="2200" dirty="0">
                <a:effectLst/>
                <a:ea typeface="Calibri" panose="020F0502020204030204" pitchFamily="34" charset="0"/>
              </a:rPr>
              <a:t>sail</a:t>
            </a:r>
            <a:r>
              <a:rPr lang="hr-HR" sz="2200" i="1" dirty="0">
                <a:effectLst/>
                <a:ea typeface="Calibri" panose="020F0502020204030204" pitchFamily="34" charset="0"/>
              </a:rPr>
              <a:t>’ </a:t>
            </a:r>
            <a:r>
              <a:rPr lang="hr-HR" sz="2200" dirty="0">
                <a:effectLst/>
                <a:ea typeface="Calibri" panose="020F0502020204030204" pitchFamily="34" charset="0"/>
              </a:rPr>
              <a:t>(&lt; *weg’-slo-))</a:t>
            </a:r>
            <a:r>
              <a:rPr lang="hr-HR" sz="2200" dirty="0"/>
              <a:t>. Elm twigs were used for wickerwork. The vocalism of Alb. </a:t>
            </a:r>
            <a:r>
              <a:rPr lang="hr-HR" sz="2200" i="1" dirty="0"/>
              <a:t>vidh &lt; *</a:t>
            </a:r>
            <a:r>
              <a:rPr lang="hr-HR" sz="2200" dirty="0"/>
              <a:t>weg’</a:t>
            </a:r>
            <a:r>
              <a:rPr lang="en-GB" sz="2200" dirty="0">
                <a:effectLst/>
                <a:ea typeface="Calibri" panose="020F0502020204030204" pitchFamily="34" charset="0"/>
              </a:rPr>
              <a:t>ō</a:t>
            </a:r>
            <a:r>
              <a:rPr lang="hr-HR" sz="2200" dirty="0"/>
              <a:t>s</a:t>
            </a:r>
            <a:r>
              <a:rPr lang="hr-HR" sz="2200" i="1" dirty="0"/>
              <a:t> </a:t>
            </a:r>
            <a:r>
              <a:rPr lang="hr-HR" sz="2200" dirty="0"/>
              <a:t>has parallels in the developent of </a:t>
            </a:r>
            <a:r>
              <a:rPr lang="hr-HR" sz="2200" i="1" dirty="0"/>
              <a:t>vit </a:t>
            </a:r>
            <a:r>
              <a:rPr lang="hr-HR" sz="2200" dirty="0"/>
              <a:t>‘year’ &lt; *wet</a:t>
            </a:r>
            <a:r>
              <a:rPr lang="en-GB" sz="2200" dirty="0">
                <a:effectLst/>
                <a:ea typeface="Calibri" panose="020F0502020204030204" pitchFamily="34" charset="0"/>
              </a:rPr>
              <a:t>ō</a:t>
            </a:r>
            <a:r>
              <a:rPr lang="hr-HR" sz="2200" dirty="0"/>
              <a:t>s and </a:t>
            </a:r>
            <a:r>
              <a:rPr lang="hr-HR" sz="2200" i="1" dirty="0"/>
              <a:t>nip </a:t>
            </a:r>
            <a:r>
              <a:rPr lang="hr-HR" sz="2200" dirty="0"/>
              <a:t>‘nephew’ &lt; *nep</a:t>
            </a:r>
            <a:r>
              <a:rPr lang="en-GB" sz="2200" dirty="0">
                <a:effectLst/>
                <a:ea typeface="Calibri" panose="020F0502020204030204" pitchFamily="34" charset="0"/>
              </a:rPr>
              <a:t>ō</a:t>
            </a:r>
            <a:r>
              <a:rPr lang="hr-HR" sz="2200" dirty="0"/>
              <a:t>t- (Huld 1984: 129f.).</a:t>
            </a:r>
            <a:endParaRPr lang="en-US" sz="2200" dirty="0"/>
          </a:p>
        </p:txBody>
      </p:sp>
      <p:pic>
        <p:nvPicPr>
          <p:cNvPr id="5" name="Picture 4" descr="Map&#10;&#10;Description automatically generated">
            <a:extLst>
              <a:ext uri="{FF2B5EF4-FFF2-40B4-BE49-F238E27FC236}">
                <a16:creationId xmlns:a16="http://schemas.microsoft.com/office/drawing/2014/main" id="{94392ED4-FC30-4377-BBD5-1BBB0958CF77}"/>
              </a:ext>
            </a:extLst>
          </p:cNvPr>
          <p:cNvPicPr>
            <a:picLocks noChangeAspect="1"/>
          </p:cNvPicPr>
          <p:nvPr/>
        </p:nvPicPr>
        <p:blipFill>
          <a:blip r:embed="rId3"/>
          <a:stretch>
            <a:fillRect/>
          </a:stretch>
        </p:blipFill>
        <p:spPr>
          <a:xfrm>
            <a:off x="8756073" y="1122325"/>
            <a:ext cx="2166723" cy="2217221"/>
          </a:xfrm>
          <a:prstGeom prst="rect">
            <a:avLst/>
          </a:prstGeom>
        </p:spPr>
      </p:pic>
    </p:spTree>
    <p:extLst>
      <p:ext uri="{BB962C8B-B14F-4D97-AF65-F5344CB8AC3E}">
        <p14:creationId xmlns:p14="http://schemas.microsoft.com/office/powerpoint/2010/main" val="17141026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26EDA-F5B1-471B-B161-4008B38A4A68}"/>
              </a:ext>
            </a:extLst>
          </p:cNvPr>
          <p:cNvSpPr>
            <a:spLocks noGrp="1"/>
          </p:cNvSpPr>
          <p:nvPr>
            <p:ph type="title"/>
          </p:nvPr>
        </p:nvSpPr>
        <p:spPr/>
        <p:txBody>
          <a:bodyPr/>
          <a:lstStyle/>
          <a:p>
            <a:r>
              <a:rPr lang="hr-HR" dirty="0">
                <a:solidFill>
                  <a:schemeClr val="tx1"/>
                </a:solidFill>
              </a:rPr>
              <a:t>conclusions</a:t>
            </a:r>
            <a:endParaRPr lang="en-US" dirty="0">
              <a:solidFill>
                <a:schemeClr val="tx1"/>
              </a:solidFill>
            </a:endParaRPr>
          </a:p>
        </p:txBody>
      </p:sp>
      <p:sp>
        <p:nvSpPr>
          <p:cNvPr id="3" name="Content Placeholder 2">
            <a:extLst>
              <a:ext uri="{FF2B5EF4-FFF2-40B4-BE49-F238E27FC236}">
                <a16:creationId xmlns:a16="http://schemas.microsoft.com/office/drawing/2014/main" id="{0F44BEA4-33B5-4FB6-BD6B-9A0A3EFE47D4}"/>
              </a:ext>
            </a:extLst>
          </p:cNvPr>
          <p:cNvSpPr>
            <a:spLocks noGrp="1"/>
          </p:cNvSpPr>
          <p:nvPr>
            <p:ph idx="1"/>
          </p:nvPr>
        </p:nvSpPr>
        <p:spPr>
          <a:xfrm>
            <a:off x="1069848" y="2121407"/>
            <a:ext cx="10058400" cy="4541785"/>
          </a:xfrm>
        </p:spPr>
        <p:txBody>
          <a:bodyPr>
            <a:noAutofit/>
          </a:bodyPr>
          <a:lstStyle/>
          <a:p>
            <a:r>
              <a:rPr lang="hr-HR" dirty="0"/>
              <a:t>Inherited Slavic tree-names: 1. ?</a:t>
            </a:r>
            <a:r>
              <a:rPr lang="en-US" i="1" dirty="0">
                <a:effectLst/>
                <a:ea typeface="Calibri" panose="020F0502020204030204" pitchFamily="34" charset="0"/>
                <a:cs typeface="Times New Roman" panose="02020603050405020304" pitchFamily="18" charset="0"/>
              </a:rPr>
              <a:t>*</a:t>
            </a:r>
            <a:r>
              <a:rPr lang="en-US" dirty="0" err="1">
                <a:effectLst/>
                <a:ea typeface="Calibri" panose="020F0502020204030204" pitchFamily="34" charset="0"/>
                <a:cs typeface="Times New Roman" panose="02020603050405020304" pitchFamily="18" charset="0"/>
              </a:rPr>
              <a:t>èdlь</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edlà</a:t>
            </a:r>
            <a:r>
              <a:rPr lang="en-US" dirty="0">
                <a:effectLst/>
                <a:ea typeface="Calibri" panose="020F0502020204030204" pitchFamily="34" charset="0"/>
                <a:cs typeface="Times New Roman" panose="02020603050405020304" pitchFamily="18" charset="0"/>
              </a:rPr>
              <a:t> ‘silver fir’</a:t>
            </a:r>
            <a:r>
              <a:rPr lang="hr-HR" dirty="0">
                <a:effectLst/>
                <a:ea typeface="Calibri" panose="020F0502020204030204" pitchFamily="34" charset="0"/>
                <a:cs typeface="Times New Roman" panose="02020603050405020304" pitchFamily="18" charset="0"/>
              </a:rPr>
              <a:t>; 2. </a:t>
            </a:r>
            <a:r>
              <a:rPr lang="en-GB" dirty="0">
                <a:effectLst/>
                <a:ea typeface="Calibri" panose="020F0502020204030204" pitchFamily="34" charset="0"/>
              </a:rPr>
              <a:t>*</a:t>
            </a:r>
            <a:r>
              <a:rPr lang="en-GB" dirty="0" err="1">
                <a:effectLst/>
                <a:ea typeface="Calibri" panose="020F0502020204030204" pitchFamily="34" charset="0"/>
              </a:rPr>
              <a:t>smérka</a:t>
            </a:r>
            <a:r>
              <a:rPr lang="en-GB" dirty="0">
                <a:effectLst/>
                <a:ea typeface="Calibri" panose="020F0502020204030204" pitchFamily="34" charset="0"/>
              </a:rPr>
              <a:t> ‘spruce’</a:t>
            </a:r>
            <a:r>
              <a:rPr lang="hr-HR" dirty="0">
                <a:effectLst/>
                <a:ea typeface="Calibri" panose="020F0502020204030204" pitchFamily="34" charset="0"/>
              </a:rPr>
              <a:t>; </a:t>
            </a:r>
            <a:r>
              <a:rPr lang="en-US" dirty="0">
                <a:effectLst/>
                <a:ea typeface="Calibri" panose="020F0502020204030204" pitchFamily="34" charset="0"/>
                <a:cs typeface="Times New Roman" panose="02020603050405020304" pitchFamily="18" charset="0"/>
              </a:rPr>
              <a:t> </a:t>
            </a:r>
            <a:r>
              <a:rPr lang="hr-HR" dirty="0">
                <a:ea typeface="Calibri" panose="020F0502020204030204" pitchFamily="34" charset="0"/>
                <a:cs typeface="Times New Roman" panose="02020603050405020304" pitchFamily="18" charset="0"/>
              </a:rPr>
              <a:t>3. </a:t>
            </a:r>
            <a:r>
              <a:rPr lang="en-GB" dirty="0">
                <a:effectLst/>
                <a:ea typeface="Calibri" panose="020F0502020204030204" pitchFamily="34" charset="0"/>
              </a:rPr>
              <a:t>*</a:t>
            </a:r>
            <a:r>
              <a:rPr lang="en-GB" dirty="0" err="1">
                <a:effectLst/>
                <a:ea typeface="Calibri" panose="020F0502020204030204" pitchFamily="34" charset="0"/>
              </a:rPr>
              <a:t>bérza</a:t>
            </a:r>
            <a:r>
              <a:rPr lang="en-GB" dirty="0">
                <a:effectLst/>
                <a:ea typeface="Calibri" panose="020F0502020204030204" pitchFamily="34" charset="0"/>
              </a:rPr>
              <a:t> ‘birch</a:t>
            </a:r>
            <a:r>
              <a:rPr lang="hr-HR" dirty="0">
                <a:ea typeface="Calibri" panose="020F0502020204030204" pitchFamily="34" charset="0"/>
              </a:rPr>
              <a:t>’; 4. </a:t>
            </a:r>
            <a:r>
              <a:rPr lang="hr-HR" dirty="0">
                <a:ea typeface="Calibri" panose="020F0502020204030204" pitchFamily="34" charset="0"/>
                <a:cs typeface="00 ZRCola" panose="02020600050405020304" pitchFamily="18" charset="0"/>
              </a:rPr>
              <a:t>PSl. </a:t>
            </a:r>
            <a:r>
              <a:rPr lang="en-US" i="1" dirty="0">
                <a:effectLst/>
                <a:ea typeface="Calibri" panose="020F0502020204030204" pitchFamily="34" charset="0"/>
                <a:cs typeface="00 ZRCola" panose="02020600050405020304" pitchFamily="18" charset="0"/>
              </a:rPr>
              <a:t>*</a:t>
            </a:r>
            <a:r>
              <a:rPr lang="en-US" dirty="0" err="1">
                <a:effectLst/>
                <a:ea typeface="Calibri" panose="020F0502020204030204" pitchFamily="34" charset="0"/>
                <a:cs typeface="00 ZRCola" panose="02020600050405020304" pitchFamily="18" charset="0"/>
              </a:rPr>
              <a:t>glog</a:t>
            </a:r>
            <a:r>
              <a:rPr lang="en-GB" dirty="0">
                <a:effectLst/>
                <a:ea typeface="Calibri" panose="020F0502020204030204" pitchFamily="34" charset="0"/>
              </a:rPr>
              <a:t>ъ</a:t>
            </a:r>
            <a:r>
              <a:rPr lang="en-US" dirty="0">
                <a:effectLst/>
                <a:ea typeface="Calibri" panose="020F0502020204030204" pitchFamily="34" charset="0"/>
                <a:cs typeface="Times New Roman" panose="02020603050405020304" pitchFamily="18" charset="0"/>
              </a:rPr>
              <a:t> ‘</a:t>
            </a:r>
            <a:r>
              <a:rPr lang="en-US" dirty="0" err="1">
                <a:effectLst/>
                <a:ea typeface="Calibri" panose="020F0502020204030204" pitchFamily="34" charset="0"/>
                <a:cs typeface="Times New Roman" panose="02020603050405020304" pitchFamily="18" charset="0"/>
              </a:rPr>
              <a:t>hawthorne</a:t>
            </a:r>
            <a:r>
              <a:rPr lang="en-US" dirty="0">
                <a:effectLst/>
                <a:ea typeface="Calibri" panose="020F0502020204030204" pitchFamily="34" charset="0"/>
                <a:cs typeface="Times New Roman" panose="02020603050405020304" pitchFamily="18" charset="0"/>
              </a:rPr>
              <a:t>’</a:t>
            </a:r>
            <a:r>
              <a:rPr lang="hr-HR"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 </a:t>
            </a:r>
            <a:r>
              <a:rPr lang="hr-HR" dirty="0">
                <a:ea typeface="Calibri" panose="020F0502020204030204" pitchFamily="34" charset="0"/>
                <a:cs typeface="Times New Roman" panose="02020603050405020304" pitchFamily="18" charset="0"/>
              </a:rPr>
              <a:t>5</a:t>
            </a:r>
            <a:r>
              <a:rPr lang="hr-HR" dirty="0">
                <a:effectLst/>
                <a:ea typeface="Calibri" panose="020F0502020204030204" pitchFamily="34" charset="0"/>
                <a:cs typeface="Times New Roman" panose="02020603050405020304" pitchFamily="18" charset="0"/>
              </a:rPr>
              <a:t>. ?</a:t>
            </a:r>
            <a:r>
              <a:rPr lang="en-GB" dirty="0">
                <a:effectLst/>
                <a:ea typeface="Calibri" panose="020F0502020204030204" pitchFamily="34" charset="0"/>
              </a:rPr>
              <a:t>*</a:t>
            </a:r>
            <a:r>
              <a:rPr lang="en-GB" dirty="0" err="1">
                <a:effectLst/>
                <a:ea typeface="Calibri" panose="020F0502020204030204" pitchFamily="34" charset="0"/>
              </a:rPr>
              <a:t>asenь</a:t>
            </a:r>
            <a:r>
              <a:rPr lang="en-GB" dirty="0">
                <a:effectLst/>
                <a:ea typeface="Calibri" panose="020F0502020204030204" pitchFamily="34" charset="0"/>
              </a:rPr>
              <a:t>, *</a:t>
            </a:r>
            <a:r>
              <a:rPr lang="en-GB" dirty="0" err="1">
                <a:effectLst/>
                <a:ea typeface="Calibri" panose="020F0502020204030204" pitchFamily="34" charset="0"/>
              </a:rPr>
              <a:t>esenь</a:t>
            </a:r>
            <a:r>
              <a:rPr lang="en-GB" dirty="0">
                <a:effectLst/>
                <a:ea typeface="Calibri" panose="020F0502020204030204" pitchFamily="34" charset="0"/>
              </a:rPr>
              <a:t> ‘ash’</a:t>
            </a:r>
            <a:r>
              <a:rPr lang="hr-HR" dirty="0">
                <a:effectLst/>
                <a:ea typeface="Calibri" panose="020F0502020204030204" pitchFamily="34" charset="0"/>
              </a:rPr>
              <a:t>; 6. </a:t>
            </a:r>
            <a:r>
              <a:rPr lang="en-GB" dirty="0">
                <a:effectLst/>
                <a:ea typeface="Calibri" panose="020F0502020204030204" pitchFamily="34" charset="0"/>
              </a:rPr>
              <a:t>*</a:t>
            </a:r>
            <a:r>
              <a:rPr lang="en-GB" dirty="0" err="1">
                <a:effectLst/>
                <a:ea typeface="Calibri" panose="020F0502020204030204" pitchFamily="34" charset="0"/>
              </a:rPr>
              <a:t>jálovьcь</a:t>
            </a:r>
            <a:r>
              <a:rPr lang="en-GB" dirty="0">
                <a:effectLst/>
                <a:ea typeface="Calibri" panose="020F0502020204030204" pitchFamily="34" charset="0"/>
              </a:rPr>
              <a:t> ‘juniper’</a:t>
            </a:r>
            <a:r>
              <a:rPr lang="hr-HR" dirty="0">
                <a:effectLst/>
                <a:ea typeface="Calibri" panose="020F0502020204030204" pitchFamily="34" charset="0"/>
              </a:rPr>
              <a:t>; 7. </a:t>
            </a:r>
            <a:r>
              <a:rPr lang="en-GB" dirty="0">
                <a:effectLst/>
                <a:ea typeface="Calibri" panose="020F0502020204030204" pitchFamily="34" charset="0"/>
              </a:rPr>
              <a:t>*</a:t>
            </a:r>
            <a:r>
              <a:rPr lang="en-GB" dirty="0" err="1">
                <a:effectLst/>
                <a:ea typeface="Calibri" panose="020F0502020204030204" pitchFamily="34" charset="0"/>
              </a:rPr>
              <a:t>dǫbъ</a:t>
            </a:r>
            <a:r>
              <a:rPr lang="en-GB" dirty="0">
                <a:effectLst/>
                <a:ea typeface="Calibri" panose="020F0502020204030204" pitchFamily="34" charset="0"/>
              </a:rPr>
              <a:t> ‘oak’</a:t>
            </a:r>
            <a:r>
              <a:rPr lang="hr-HR" dirty="0">
                <a:effectLst/>
                <a:ea typeface="Calibri" panose="020F0502020204030204" pitchFamily="34" charset="0"/>
              </a:rPr>
              <a:t>; 8. </a:t>
            </a:r>
            <a:r>
              <a:rPr lang="en-US" i="1" dirty="0">
                <a:effectLst/>
                <a:ea typeface="Calibri" panose="020F0502020204030204" pitchFamily="34" charset="0"/>
                <a:cs typeface="00 ZRCola" panose="02020600050405020304" pitchFamily="18" charset="0"/>
              </a:rPr>
              <a:t>*</a:t>
            </a:r>
            <a:r>
              <a:rPr lang="en-US" dirty="0" err="1">
                <a:effectLst/>
                <a:ea typeface="Calibri" panose="020F0502020204030204" pitchFamily="34" charset="0"/>
                <a:cs typeface="00 ZRCola" panose="02020600050405020304" pitchFamily="18" charset="0"/>
              </a:rPr>
              <a:t>íva</a:t>
            </a:r>
            <a:r>
              <a:rPr lang="en-US" dirty="0">
                <a:effectLst/>
                <a:ea typeface="Calibri" panose="020F0502020204030204" pitchFamily="34" charset="0"/>
                <a:cs typeface="Times New Roman" panose="02020603050405020304" pitchFamily="18" charset="0"/>
              </a:rPr>
              <a:t> ‘willow’</a:t>
            </a:r>
            <a:r>
              <a:rPr lang="hr-HR" dirty="0">
                <a:effectLst/>
                <a:ea typeface="Calibri" panose="020F0502020204030204" pitchFamily="34" charset="0"/>
                <a:cs typeface="Times New Roman" panose="02020603050405020304" pitchFamily="18" charset="0"/>
              </a:rPr>
              <a:t>; </a:t>
            </a:r>
            <a:r>
              <a:rPr lang="en-GB" dirty="0">
                <a:effectLst/>
                <a:ea typeface="Calibri" panose="020F0502020204030204" pitchFamily="34" charset="0"/>
              </a:rPr>
              <a:t> </a:t>
            </a:r>
            <a:r>
              <a:rPr lang="hr-HR" dirty="0">
                <a:effectLst/>
                <a:ea typeface="Calibri" panose="020F0502020204030204" pitchFamily="34" charset="0"/>
              </a:rPr>
              <a:t>9. </a:t>
            </a:r>
            <a:r>
              <a:rPr lang="en-GB" dirty="0">
                <a:effectLst/>
                <a:ea typeface="Calibri" panose="020F0502020204030204" pitchFamily="34" charset="0"/>
              </a:rPr>
              <a:t>*</a:t>
            </a:r>
            <a:r>
              <a:rPr lang="en-GB" dirty="0" err="1">
                <a:effectLst/>
                <a:ea typeface="Calibri" panose="020F0502020204030204" pitchFamily="34" charset="0"/>
              </a:rPr>
              <a:t>vьrba</a:t>
            </a:r>
            <a:r>
              <a:rPr lang="en-GB" dirty="0">
                <a:effectLst/>
                <a:ea typeface="Calibri" panose="020F0502020204030204" pitchFamily="34" charset="0"/>
              </a:rPr>
              <a:t> ‘willow’</a:t>
            </a:r>
            <a:r>
              <a:rPr lang="hr-HR" dirty="0">
                <a:effectLst/>
                <a:ea typeface="Calibri" panose="020F0502020204030204" pitchFamily="34" charset="0"/>
              </a:rPr>
              <a:t>; 10. ?</a:t>
            </a:r>
            <a:r>
              <a:rPr lang="en-US" i="1" dirty="0">
                <a:effectLst/>
                <a:ea typeface="Calibri" panose="020F0502020204030204" pitchFamily="34" charset="0"/>
              </a:rPr>
              <a:t>*</a:t>
            </a:r>
            <a:r>
              <a:rPr lang="en-US" dirty="0" err="1">
                <a:effectLst/>
                <a:ea typeface="Calibri" panose="020F0502020204030204" pitchFamily="34" charset="0"/>
              </a:rPr>
              <a:t>xъbъtъ</a:t>
            </a:r>
            <a:r>
              <a:rPr lang="en-US" dirty="0">
                <a:effectLst/>
                <a:ea typeface="Calibri" panose="020F0502020204030204" pitchFamily="34" charset="0"/>
              </a:rPr>
              <a:t>, *</a:t>
            </a:r>
            <a:r>
              <a:rPr lang="en-US" dirty="0" err="1">
                <a:effectLst/>
                <a:ea typeface="Calibri" panose="020F0502020204030204" pitchFamily="34" charset="0"/>
              </a:rPr>
              <a:t>xъbzъ</a:t>
            </a:r>
            <a:r>
              <a:rPr lang="en-US" dirty="0">
                <a:effectLst/>
                <a:ea typeface="Calibri" panose="020F0502020204030204" pitchFamily="34" charset="0"/>
              </a:rPr>
              <a:t> ‘</a:t>
            </a:r>
            <a:r>
              <a:rPr lang="en-US" dirty="0" err="1">
                <a:effectLst/>
                <a:ea typeface="Calibri" panose="020F0502020204030204" pitchFamily="34" charset="0"/>
              </a:rPr>
              <a:t>elde</a:t>
            </a:r>
            <a:r>
              <a:rPr lang="hr-HR" dirty="0">
                <a:effectLst/>
                <a:ea typeface="Calibri" panose="020F0502020204030204" pitchFamily="34" charset="0"/>
              </a:rPr>
              <a:t>r</a:t>
            </a:r>
            <a:r>
              <a:rPr lang="hr-HR" i="1" dirty="0">
                <a:effectLst/>
                <a:ea typeface="Calibri" panose="020F0502020204030204" pitchFamily="34" charset="0"/>
              </a:rPr>
              <a:t>’</a:t>
            </a:r>
            <a:r>
              <a:rPr lang="hr-HR" dirty="0">
                <a:effectLst/>
                <a:ea typeface="Calibri" panose="020F0502020204030204" pitchFamily="34" charset="0"/>
              </a:rPr>
              <a:t>;</a:t>
            </a:r>
            <a:r>
              <a:rPr lang="en-US" i="1" dirty="0">
                <a:effectLst/>
                <a:ea typeface="Calibri" panose="020F0502020204030204" pitchFamily="34" charset="0"/>
              </a:rPr>
              <a:t> </a:t>
            </a:r>
            <a:r>
              <a:rPr lang="hr-HR" dirty="0">
                <a:effectLst/>
                <a:ea typeface="Calibri" panose="020F0502020204030204" pitchFamily="34" charset="0"/>
              </a:rPr>
              <a:t>11. ?</a:t>
            </a:r>
            <a:r>
              <a:rPr lang="en-GB" dirty="0">
                <a:effectLst/>
                <a:ea typeface="Calibri" panose="020F0502020204030204" pitchFamily="34" charset="0"/>
              </a:rPr>
              <a:t>*</a:t>
            </a:r>
            <a:r>
              <a:rPr lang="en-GB" dirty="0" err="1">
                <a:effectLst/>
                <a:ea typeface="Calibri" panose="020F0502020204030204" pitchFamily="34" charset="0"/>
              </a:rPr>
              <a:t>tísъ</a:t>
            </a:r>
            <a:r>
              <a:rPr lang="en-GB" dirty="0">
                <a:effectLst/>
                <a:ea typeface="Calibri" panose="020F0502020204030204" pitchFamily="34" charset="0"/>
              </a:rPr>
              <a:t>, *</a:t>
            </a:r>
            <a:r>
              <a:rPr lang="en-GB" dirty="0" err="1">
                <a:effectLst/>
                <a:ea typeface="Calibri" panose="020F0502020204030204" pitchFamily="34" charset="0"/>
              </a:rPr>
              <a:t>tísa</a:t>
            </a:r>
            <a:r>
              <a:rPr lang="hr-HR" dirty="0">
                <a:ea typeface="Calibri" panose="020F0502020204030204" pitchFamily="34" charset="0"/>
              </a:rPr>
              <a:t> </a:t>
            </a:r>
            <a:r>
              <a:rPr lang="en-GB" dirty="0">
                <a:effectLst/>
                <a:ea typeface="Calibri" panose="020F0502020204030204" pitchFamily="34" charset="0"/>
              </a:rPr>
              <a:t>‘yew’</a:t>
            </a:r>
            <a:r>
              <a:rPr lang="hr-HR" dirty="0">
                <a:effectLst/>
                <a:ea typeface="Calibri" panose="020F0502020204030204" pitchFamily="34" charset="0"/>
              </a:rPr>
              <a:t>; 12. </a:t>
            </a:r>
            <a:r>
              <a:rPr lang="en-GB" dirty="0">
                <a:effectLst/>
                <a:ea typeface="Calibri" panose="020F0502020204030204" pitchFamily="34" charset="0"/>
              </a:rPr>
              <a:t>*</a:t>
            </a:r>
            <a:r>
              <a:rPr lang="en-GB" dirty="0" err="1">
                <a:effectLst/>
                <a:ea typeface="Calibri" panose="020F0502020204030204" pitchFamily="34" charset="0"/>
              </a:rPr>
              <a:t>lípa</a:t>
            </a:r>
            <a:r>
              <a:rPr lang="en-GB" dirty="0">
                <a:effectLst/>
                <a:ea typeface="Calibri" panose="020F0502020204030204" pitchFamily="34" charset="0"/>
              </a:rPr>
              <a:t> ‘lime, linden’</a:t>
            </a:r>
            <a:r>
              <a:rPr lang="hr-HR" dirty="0">
                <a:effectLst/>
                <a:ea typeface="Calibri" panose="020F0502020204030204" pitchFamily="34" charset="0"/>
              </a:rPr>
              <a:t>; 13. </a:t>
            </a:r>
            <a:r>
              <a:rPr lang="en-GB" dirty="0">
                <a:effectLst/>
                <a:ea typeface="Calibri" panose="020F0502020204030204" pitchFamily="34" charset="0"/>
              </a:rPr>
              <a:t>*</a:t>
            </a:r>
            <a:r>
              <a:rPr lang="en-GB" dirty="0" err="1">
                <a:effectLst/>
                <a:ea typeface="Calibri" panose="020F0502020204030204" pitchFamily="34" charset="0"/>
              </a:rPr>
              <a:t>bêrstъ</a:t>
            </a:r>
            <a:r>
              <a:rPr lang="en-GB" dirty="0">
                <a:effectLst/>
                <a:ea typeface="Calibri" panose="020F0502020204030204" pitchFamily="34" charset="0"/>
              </a:rPr>
              <a:t> ‘elm’</a:t>
            </a:r>
            <a:r>
              <a:rPr lang="hr-HR" dirty="0">
                <a:effectLst/>
                <a:ea typeface="Calibri" panose="020F0502020204030204" pitchFamily="34" charset="0"/>
              </a:rPr>
              <a:t>, 14. </a:t>
            </a:r>
            <a:r>
              <a:rPr lang="hr-HR" dirty="0"/>
              <a:t>*vęz</a:t>
            </a:r>
            <a:r>
              <a:rPr lang="en-GB" dirty="0">
                <a:effectLst/>
                <a:ea typeface="Calibri" panose="020F0502020204030204" pitchFamily="34" charset="0"/>
              </a:rPr>
              <a:t>ъ</a:t>
            </a:r>
            <a:r>
              <a:rPr lang="hr-HR" dirty="0">
                <a:effectLst/>
                <a:ea typeface="Calibri" panose="020F0502020204030204" pitchFamily="34" charset="0"/>
              </a:rPr>
              <a:t> ‘elm’, 15. ?</a:t>
            </a:r>
            <a:r>
              <a:rPr lang="en-GB" dirty="0">
                <a:effectLst/>
                <a:ea typeface="Calibri" panose="020F0502020204030204" pitchFamily="34" charset="0"/>
              </a:rPr>
              <a:t>*</a:t>
            </a:r>
            <a:r>
              <a:rPr lang="en-GB" dirty="0" err="1">
                <a:effectLst/>
                <a:ea typeface="Calibri" panose="020F0502020204030204" pitchFamily="34" charset="0"/>
              </a:rPr>
              <a:t>brinъ</a:t>
            </a:r>
            <a:r>
              <a:rPr lang="hr-HR" dirty="0">
                <a:effectLst/>
                <a:ea typeface="Calibri" panose="020F0502020204030204" pitchFamily="34" charset="0"/>
              </a:rPr>
              <a:t> ‘juniper’.</a:t>
            </a:r>
            <a:r>
              <a:rPr lang="en-GB" dirty="0">
                <a:effectLst/>
                <a:ea typeface="Calibri" panose="020F0502020204030204" pitchFamily="34" charset="0"/>
              </a:rPr>
              <a:t> </a:t>
            </a:r>
            <a:r>
              <a:rPr lang="hr-HR" dirty="0">
                <a:effectLst/>
                <a:ea typeface="Calibri" panose="020F0502020204030204" pitchFamily="34" charset="0"/>
              </a:rPr>
              <a:t>16. ?</a:t>
            </a:r>
            <a:r>
              <a:rPr lang="hr-HR" dirty="0">
                <a:ea typeface="Calibri" panose="020F0502020204030204" pitchFamily="34" charset="0"/>
              </a:rPr>
              <a:t>*čerm</a:t>
            </a:r>
            <a:r>
              <a:rPr lang="en-US" dirty="0">
                <a:effectLst/>
                <a:ea typeface="Calibri" panose="020F0502020204030204" pitchFamily="34" charset="0"/>
              </a:rPr>
              <a:t>ъ</a:t>
            </a:r>
            <a:r>
              <a:rPr lang="hr-HR" dirty="0">
                <a:effectLst/>
                <a:ea typeface="Calibri" panose="020F0502020204030204" pitchFamily="34" charset="0"/>
              </a:rPr>
              <a:t>xa ‘bird cherry’, 17. ?</a:t>
            </a:r>
            <a:r>
              <a:rPr lang="hr-HR" dirty="0">
                <a:effectLst/>
                <a:ea typeface="Calibri" panose="020F0502020204030204" pitchFamily="34" charset="0"/>
                <a:cs typeface="Times New Roman" panose="02020603050405020304" pitchFamily="18" charset="0"/>
              </a:rPr>
              <a:t>*(e)ręb</a:t>
            </a:r>
            <a:r>
              <a:rPr lang="en-US" dirty="0">
                <a:effectLst/>
                <a:ea typeface="Calibri" panose="020F0502020204030204" pitchFamily="34" charset="0"/>
              </a:rPr>
              <a:t>ъ</a:t>
            </a:r>
            <a:r>
              <a:rPr lang="hr-HR" dirty="0">
                <a:effectLst/>
                <a:ea typeface="Calibri" panose="020F0502020204030204" pitchFamily="34" charset="0"/>
              </a:rPr>
              <a:t> ‘service tree, </a:t>
            </a:r>
            <a:r>
              <a:rPr lang="hr-HR" i="1" dirty="0">
                <a:effectLst/>
                <a:ea typeface="Calibri" panose="020F0502020204030204" pitchFamily="34" charset="0"/>
              </a:rPr>
              <a:t>Sorbus</a:t>
            </a:r>
            <a:r>
              <a:rPr lang="hr-HR" dirty="0">
                <a:effectLst/>
                <a:ea typeface="Calibri" panose="020F0502020204030204" pitchFamily="34" charset="0"/>
              </a:rPr>
              <a:t>’ .</a:t>
            </a:r>
          </a:p>
          <a:p>
            <a:r>
              <a:rPr lang="hr-HR" dirty="0"/>
              <a:t>Germanic loanwords: 1. ?</a:t>
            </a:r>
            <a:r>
              <a:rPr lang="en-GB" dirty="0">
                <a:effectLst/>
                <a:ea typeface="Calibri" panose="020F0502020204030204" pitchFamily="34" charset="0"/>
              </a:rPr>
              <a:t>*</a:t>
            </a:r>
            <a:r>
              <a:rPr lang="en-GB" dirty="0" err="1">
                <a:effectLst/>
                <a:ea typeface="Calibri" panose="020F0502020204030204" pitchFamily="34" charset="0"/>
              </a:rPr>
              <a:t>ávorъ</a:t>
            </a:r>
            <a:r>
              <a:rPr lang="en-GB" dirty="0">
                <a:effectLst/>
                <a:ea typeface="Calibri" panose="020F0502020204030204" pitchFamily="34" charset="0"/>
              </a:rPr>
              <a:t> ‘sycamore maple’</a:t>
            </a:r>
            <a:r>
              <a:rPr lang="hr-HR" dirty="0">
                <a:effectLst/>
                <a:ea typeface="Calibri" panose="020F0502020204030204" pitchFamily="34" charset="0"/>
              </a:rPr>
              <a:t>; 2.</a:t>
            </a:r>
            <a:r>
              <a:rPr lang="hr-HR" i="0" dirty="0">
                <a:effectLst/>
                <a:ea typeface="Calibri" panose="020F0502020204030204" pitchFamily="34" charset="0"/>
              </a:rPr>
              <a:t> </a:t>
            </a:r>
            <a:r>
              <a:rPr lang="en-US" i="0" dirty="0">
                <a:effectLst/>
                <a:ea typeface="Calibri" panose="020F0502020204030204" pitchFamily="34" charset="0"/>
              </a:rPr>
              <a:t>*</a:t>
            </a:r>
            <a:r>
              <a:rPr lang="en-US" i="0" dirty="0" err="1">
                <a:effectLst/>
                <a:ea typeface="Calibri" panose="020F0502020204030204" pitchFamily="34" charset="0"/>
              </a:rPr>
              <a:t>búky</a:t>
            </a:r>
            <a:r>
              <a:rPr lang="hr-HR" i="0" dirty="0">
                <a:effectLst/>
                <a:ea typeface="Calibri" panose="020F0502020204030204" pitchFamily="34" charset="0"/>
              </a:rPr>
              <a:t> ‘beech’.</a:t>
            </a:r>
            <a:r>
              <a:rPr lang="en-US" dirty="0">
                <a:effectLst/>
                <a:ea typeface="Calibri" panose="020F0502020204030204" pitchFamily="34" charset="0"/>
              </a:rPr>
              <a:t> </a:t>
            </a:r>
            <a:endParaRPr lang="hr-HR" dirty="0"/>
          </a:p>
          <a:p>
            <a:r>
              <a:rPr lang="hr-HR" dirty="0"/>
              <a:t>Probable non-IE loanwords: 1. </a:t>
            </a:r>
            <a:r>
              <a:rPr lang="en-GB" dirty="0">
                <a:effectLst/>
                <a:ea typeface="Calibri" panose="020F0502020204030204" pitchFamily="34" charset="0"/>
              </a:rPr>
              <a:t>*</a:t>
            </a:r>
            <a:r>
              <a:rPr lang="en-GB" dirty="0" err="1">
                <a:effectLst/>
                <a:ea typeface="Calibri" panose="020F0502020204030204" pitchFamily="34" charset="0"/>
              </a:rPr>
              <a:t>klenъ</a:t>
            </a:r>
            <a:r>
              <a:rPr lang="en-GB" dirty="0">
                <a:effectLst/>
                <a:ea typeface="Calibri" panose="020F0502020204030204" pitchFamily="34" charset="0"/>
              </a:rPr>
              <a:t>, *</a:t>
            </a:r>
            <a:r>
              <a:rPr lang="en-GB" dirty="0" err="1">
                <a:effectLst/>
                <a:ea typeface="Calibri" panose="020F0502020204030204" pitchFamily="34" charset="0"/>
              </a:rPr>
              <a:t>klъnъ</a:t>
            </a:r>
            <a:r>
              <a:rPr lang="en-GB" dirty="0">
                <a:effectLst/>
                <a:ea typeface="Calibri" panose="020F0502020204030204" pitchFamily="34" charset="0"/>
              </a:rPr>
              <a:t> ‘maple’</a:t>
            </a:r>
            <a:r>
              <a:rPr lang="hr-HR" dirty="0">
                <a:effectLst/>
                <a:ea typeface="Calibri" panose="020F0502020204030204" pitchFamily="34" charset="0"/>
              </a:rPr>
              <a:t>; 2. </a:t>
            </a:r>
            <a:r>
              <a:rPr lang="en-GB" dirty="0">
                <a:effectLst/>
                <a:ea typeface="Calibri" panose="020F0502020204030204" pitchFamily="34" charset="0"/>
              </a:rPr>
              <a:t>*</a:t>
            </a:r>
            <a:r>
              <a:rPr lang="en-GB" dirty="0" err="1">
                <a:effectLst/>
                <a:ea typeface="Calibri" panose="020F0502020204030204" pitchFamily="34" charset="0"/>
              </a:rPr>
              <a:t>olьxa</a:t>
            </a:r>
            <a:r>
              <a:rPr lang="en-GB" dirty="0">
                <a:effectLst/>
                <a:ea typeface="Calibri" panose="020F0502020204030204" pitchFamily="34" charset="0"/>
              </a:rPr>
              <a:t>, *</a:t>
            </a:r>
            <a:r>
              <a:rPr lang="en-GB" dirty="0" err="1">
                <a:effectLst/>
                <a:ea typeface="Calibri" panose="020F0502020204030204" pitchFamily="34" charset="0"/>
              </a:rPr>
              <a:t>elьša</a:t>
            </a:r>
            <a:r>
              <a:rPr lang="en-GB" dirty="0">
                <a:effectLst/>
                <a:ea typeface="Calibri" panose="020F0502020204030204" pitchFamily="34" charset="0"/>
              </a:rPr>
              <a:t> ‘alder’</a:t>
            </a:r>
            <a:r>
              <a:rPr lang="hr-HR" dirty="0">
                <a:effectLst/>
                <a:ea typeface="Calibri" panose="020F0502020204030204" pitchFamily="34" charset="0"/>
              </a:rPr>
              <a:t>; </a:t>
            </a:r>
            <a:r>
              <a:rPr lang="en-US" dirty="0">
                <a:effectLst/>
                <a:ea typeface="Calibri" panose="020F0502020204030204" pitchFamily="34" charset="0"/>
              </a:rPr>
              <a:t>*</a:t>
            </a:r>
            <a:r>
              <a:rPr lang="en-US" dirty="0" err="1">
                <a:effectLst/>
                <a:ea typeface="Calibri" panose="020F0502020204030204" pitchFamily="34" charset="0"/>
              </a:rPr>
              <a:t>grabrъ</a:t>
            </a:r>
            <a:r>
              <a:rPr lang="en-US" dirty="0">
                <a:effectLst/>
                <a:ea typeface="Calibri" panose="020F0502020204030204" pitchFamily="34" charset="0"/>
              </a:rPr>
              <a:t> ‘</a:t>
            </a:r>
            <a:r>
              <a:rPr lang="en-GB" dirty="0" err="1">
                <a:effectLst/>
                <a:ea typeface="Calibri" panose="020F0502020204030204" pitchFamily="34" charset="0"/>
              </a:rPr>
              <a:t>hornbea</a:t>
            </a:r>
            <a:r>
              <a:rPr lang="hr-HR" dirty="0">
                <a:effectLst/>
                <a:ea typeface="Calibri" panose="020F0502020204030204" pitchFamily="34" charset="0"/>
              </a:rPr>
              <a:t>m</a:t>
            </a:r>
            <a:r>
              <a:rPr lang="en-GB" dirty="0">
                <a:effectLst/>
                <a:ea typeface="Calibri" panose="020F0502020204030204" pitchFamily="34" charset="0"/>
              </a:rPr>
              <a:t>’</a:t>
            </a:r>
            <a:r>
              <a:rPr lang="hr-HR" dirty="0">
                <a:ea typeface="Calibri" panose="020F0502020204030204" pitchFamily="34" charset="0"/>
              </a:rPr>
              <a:t>; 3. </a:t>
            </a:r>
            <a:r>
              <a:rPr lang="en-GB" dirty="0">
                <a:effectLst/>
                <a:ea typeface="Calibri" panose="020F0502020204030204" pitchFamily="34" charset="0"/>
              </a:rPr>
              <a:t>*</a:t>
            </a:r>
            <a:r>
              <a:rPr lang="en-GB" dirty="0" err="1">
                <a:effectLst/>
                <a:ea typeface="Calibri" panose="020F0502020204030204" pitchFamily="34" charset="0"/>
              </a:rPr>
              <a:t>sosna</a:t>
            </a:r>
            <a:r>
              <a:rPr lang="en-GB" dirty="0">
                <a:effectLst/>
                <a:ea typeface="Calibri" panose="020F0502020204030204" pitchFamily="34" charset="0"/>
              </a:rPr>
              <a:t> ‘pine’</a:t>
            </a:r>
            <a:r>
              <a:rPr lang="hr-HR" dirty="0">
                <a:effectLst/>
                <a:ea typeface="Calibri" panose="020F0502020204030204" pitchFamily="34" charset="0"/>
              </a:rPr>
              <a:t>; 4. ?</a:t>
            </a:r>
            <a:r>
              <a:rPr lang="en-GB" dirty="0">
                <a:effectLst/>
                <a:ea typeface="Calibri" panose="020F0502020204030204" pitchFamily="34" charset="0"/>
              </a:rPr>
              <a:t>*</a:t>
            </a:r>
            <a:r>
              <a:rPr lang="en-GB" dirty="0" err="1">
                <a:effectLst/>
                <a:ea typeface="Calibri" panose="020F0502020204030204" pitchFamily="34" charset="0"/>
              </a:rPr>
              <a:t>osa</a:t>
            </a:r>
            <a:r>
              <a:rPr lang="en-GB" dirty="0">
                <a:effectLst/>
                <a:ea typeface="Calibri" panose="020F0502020204030204" pitchFamily="34" charset="0"/>
              </a:rPr>
              <a:t>, *</a:t>
            </a:r>
            <a:r>
              <a:rPr lang="en-GB" dirty="0" err="1">
                <a:effectLst/>
                <a:ea typeface="Calibri" panose="020F0502020204030204" pitchFamily="34" charset="0"/>
              </a:rPr>
              <a:t>asika</a:t>
            </a:r>
            <a:r>
              <a:rPr lang="en-GB" dirty="0">
                <a:effectLst/>
                <a:ea typeface="Calibri" panose="020F0502020204030204" pitchFamily="34" charset="0"/>
              </a:rPr>
              <a:t> ‘aspen’</a:t>
            </a:r>
            <a:r>
              <a:rPr lang="hr-HR" dirty="0">
                <a:effectLst/>
                <a:ea typeface="Calibri" panose="020F0502020204030204" pitchFamily="34" charset="0"/>
              </a:rPr>
              <a:t>; 5. </a:t>
            </a:r>
            <a:r>
              <a:rPr lang="en-GB" dirty="0">
                <a:effectLst/>
                <a:ea typeface="Calibri" panose="020F0502020204030204" pitchFamily="34" charset="0"/>
              </a:rPr>
              <a:t>*</a:t>
            </a:r>
            <a:r>
              <a:rPr lang="en-GB" dirty="0" err="1">
                <a:effectLst/>
                <a:ea typeface="Calibri" panose="020F0502020204030204" pitchFamily="34" charset="0"/>
              </a:rPr>
              <a:t>topòlь</a:t>
            </a:r>
            <a:r>
              <a:rPr lang="en-GB" dirty="0">
                <a:effectLst/>
                <a:ea typeface="Calibri" panose="020F0502020204030204" pitchFamily="34" charset="0"/>
              </a:rPr>
              <a:t> ‘poplar’</a:t>
            </a:r>
            <a:r>
              <a:rPr lang="hr-HR" dirty="0">
                <a:effectLst/>
                <a:ea typeface="Calibri" panose="020F0502020204030204" pitchFamily="34" charset="0"/>
              </a:rPr>
              <a:t>; 6. </a:t>
            </a:r>
            <a:r>
              <a:rPr lang="en-GB" dirty="0">
                <a:effectLst/>
                <a:ea typeface="Calibri" panose="020F0502020204030204" pitchFamily="34" charset="0"/>
              </a:rPr>
              <a:t>*</a:t>
            </a:r>
            <a:r>
              <a:rPr lang="en-GB" dirty="0" err="1">
                <a:effectLst/>
                <a:ea typeface="Calibri" panose="020F0502020204030204" pitchFamily="34" charset="0"/>
              </a:rPr>
              <a:t>orkýta</a:t>
            </a:r>
            <a:r>
              <a:rPr lang="en-GB" dirty="0">
                <a:effectLst/>
                <a:ea typeface="Calibri" panose="020F0502020204030204" pitchFamily="34" charset="0"/>
              </a:rPr>
              <a:t> ‘willow’</a:t>
            </a:r>
            <a:r>
              <a:rPr lang="hr-HR" dirty="0">
                <a:effectLst/>
                <a:ea typeface="Calibri" panose="020F0502020204030204" pitchFamily="34" charset="0"/>
              </a:rPr>
              <a:t>; 7. </a:t>
            </a:r>
            <a:r>
              <a:rPr lang="en-GB" dirty="0">
                <a:effectLst/>
                <a:ea typeface="Calibri" panose="020F0502020204030204" pitchFamily="34" charset="0"/>
              </a:rPr>
              <a:t>*</a:t>
            </a:r>
            <a:r>
              <a:rPr lang="en-GB" dirty="0" err="1">
                <a:effectLst/>
                <a:ea typeface="Calibri" panose="020F0502020204030204" pitchFamily="34" charset="0"/>
              </a:rPr>
              <a:t>ilьmъ</a:t>
            </a:r>
            <a:r>
              <a:rPr lang="en-GB" dirty="0">
                <a:effectLst/>
                <a:ea typeface="Calibri" panose="020F0502020204030204" pitchFamily="34" charset="0"/>
              </a:rPr>
              <a:t> ‘elm’</a:t>
            </a:r>
            <a:r>
              <a:rPr lang="hr-HR" dirty="0">
                <a:effectLst/>
                <a:ea typeface="Calibri" panose="020F0502020204030204" pitchFamily="34" charset="0"/>
              </a:rPr>
              <a:t>.</a:t>
            </a:r>
            <a:r>
              <a:rPr lang="en-GB" dirty="0">
                <a:effectLst/>
                <a:ea typeface="Calibri" panose="020F0502020204030204" pitchFamily="34" charset="0"/>
              </a:rPr>
              <a:t> </a:t>
            </a:r>
            <a:endParaRPr lang="hr-HR" dirty="0"/>
          </a:p>
          <a:p>
            <a:r>
              <a:rPr lang="hr-HR" dirty="0"/>
              <a:t>Possible non-IE loanwords: 1</a:t>
            </a:r>
            <a:r>
              <a:rPr lang="hr-HR" dirty="0">
                <a:effectLst/>
                <a:ea typeface="Calibri" panose="020F0502020204030204" pitchFamily="34" charset="0"/>
              </a:rPr>
              <a:t>. </a:t>
            </a:r>
            <a:r>
              <a:rPr lang="en-US" dirty="0">
                <a:effectLst/>
                <a:ea typeface="Calibri" panose="020F0502020204030204" pitchFamily="34" charset="0"/>
              </a:rPr>
              <a:t>*</a:t>
            </a:r>
            <a:r>
              <a:rPr lang="en-US" dirty="0" err="1">
                <a:effectLst/>
                <a:ea typeface="Calibri" panose="020F0502020204030204" pitchFamily="34" charset="0"/>
              </a:rPr>
              <a:t>bъzъ</a:t>
            </a:r>
            <a:r>
              <a:rPr lang="en-US" dirty="0">
                <a:effectLst/>
                <a:ea typeface="Calibri" panose="020F0502020204030204" pitchFamily="34" charset="0"/>
              </a:rPr>
              <a:t>, *</a:t>
            </a:r>
            <a:r>
              <a:rPr lang="en-US" dirty="0" err="1">
                <a:effectLst/>
                <a:ea typeface="Calibri" panose="020F0502020204030204" pitchFamily="34" charset="0"/>
              </a:rPr>
              <a:t>buzъ</a:t>
            </a:r>
            <a:r>
              <a:rPr lang="en-US" dirty="0">
                <a:effectLst/>
                <a:ea typeface="Calibri" panose="020F0502020204030204" pitchFamily="34" charset="0"/>
              </a:rPr>
              <a:t> ‘elder’</a:t>
            </a:r>
            <a:r>
              <a:rPr lang="hr-HR" dirty="0">
                <a:effectLst/>
                <a:ea typeface="Calibri" panose="020F0502020204030204" pitchFamily="34" charset="0"/>
              </a:rPr>
              <a:t>; 2. </a:t>
            </a:r>
            <a:r>
              <a:rPr lang="en-US" i="1" dirty="0">
                <a:effectLst/>
                <a:ea typeface="Calibri" panose="020F0502020204030204" pitchFamily="34" charset="0"/>
              </a:rPr>
              <a:t>*</a:t>
            </a:r>
            <a:r>
              <a:rPr lang="en-US" dirty="0" err="1">
                <a:effectLst/>
                <a:ea typeface="Calibri" panose="020F0502020204030204" pitchFamily="34" charset="0"/>
              </a:rPr>
              <a:t>berka</a:t>
            </a:r>
            <a:r>
              <a:rPr lang="en-US" i="1" dirty="0">
                <a:effectLst/>
                <a:ea typeface="Calibri" panose="020F0502020204030204" pitchFamily="34" charset="0"/>
              </a:rPr>
              <a:t> ‘</a:t>
            </a:r>
            <a:r>
              <a:rPr lang="en-US" dirty="0">
                <a:effectLst/>
                <a:ea typeface="Calibri" panose="020F0502020204030204" pitchFamily="34" charset="0"/>
              </a:rPr>
              <a:t>service tree</a:t>
            </a:r>
            <a:r>
              <a:rPr lang="en-US" i="1" dirty="0">
                <a:effectLst/>
                <a:ea typeface="Calibri" panose="020F0502020204030204" pitchFamily="34" charset="0"/>
              </a:rPr>
              <a:t>’</a:t>
            </a:r>
            <a:endParaRPr lang="hr-HR" dirty="0">
              <a:effectLst/>
              <a:ea typeface="Calibri" panose="020F0502020204030204" pitchFamily="34" charset="0"/>
            </a:endParaRPr>
          </a:p>
          <a:p>
            <a:r>
              <a:rPr lang="hr-HR" dirty="0"/>
              <a:t>Names of economically less important trees are more often borrowed (alder, hornbeam, aspen, poplar, elder, service tree), as are those with more limited spread before the Subatlantic period (beech, pine, hornbeam, service-tree).</a:t>
            </a:r>
            <a:endParaRPr lang="en-US" dirty="0"/>
          </a:p>
        </p:txBody>
      </p:sp>
    </p:spTree>
    <p:extLst>
      <p:ext uri="{BB962C8B-B14F-4D97-AF65-F5344CB8AC3E}">
        <p14:creationId xmlns:p14="http://schemas.microsoft.com/office/powerpoint/2010/main" val="366292093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548F2-CBBD-4F36-9774-053866B2DC7E}"/>
              </a:ext>
            </a:extLst>
          </p:cNvPr>
          <p:cNvSpPr>
            <a:spLocks noGrp="1"/>
          </p:cNvSpPr>
          <p:nvPr>
            <p:ph type="title"/>
          </p:nvPr>
        </p:nvSpPr>
        <p:spPr/>
        <p:txBody>
          <a:bodyPr/>
          <a:lstStyle/>
          <a:p>
            <a:r>
              <a:rPr lang="hr-HR" dirty="0"/>
              <a:t>references</a:t>
            </a:r>
            <a:endParaRPr lang="en-US" dirty="0"/>
          </a:p>
        </p:txBody>
      </p:sp>
      <p:sp>
        <p:nvSpPr>
          <p:cNvPr id="3" name="Content Placeholder 2">
            <a:extLst>
              <a:ext uri="{FF2B5EF4-FFF2-40B4-BE49-F238E27FC236}">
                <a16:creationId xmlns:a16="http://schemas.microsoft.com/office/drawing/2014/main" id="{43BD3EED-8C6D-4F97-A08D-2685DCDFF43C}"/>
              </a:ext>
            </a:extLst>
          </p:cNvPr>
          <p:cNvSpPr>
            <a:spLocks noGrp="1"/>
          </p:cNvSpPr>
          <p:nvPr>
            <p:ph idx="1"/>
          </p:nvPr>
        </p:nvSpPr>
        <p:spPr/>
        <p:txBody>
          <a:bodyPr>
            <a:normAutofit/>
          </a:bodyPr>
          <a:lstStyle/>
          <a:p>
            <a:pPr marL="457200" indent="-457200" algn="just">
              <a:lnSpc>
                <a:spcPct val="120000"/>
              </a:lnSpc>
              <a:spcBef>
                <a:spcPts val="600"/>
              </a:spcBef>
            </a:pPr>
            <a:r>
              <a:rPr lang="en-GB" sz="1600" dirty="0" err="1">
                <a:effectLst/>
                <a:ea typeface="Calibri" panose="020F0502020204030204" pitchFamily="34" charset="0"/>
                <a:cs typeface="Times New Roman" panose="02020603050405020304" pitchFamily="18" charset="0"/>
              </a:rPr>
              <a:t>Aikio</a:t>
            </a:r>
            <a:r>
              <a:rPr lang="en-GB" sz="1600" dirty="0">
                <a:effectLst/>
                <a:ea typeface="Calibri" panose="020F0502020204030204" pitchFamily="34" charset="0"/>
                <a:cs typeface="Times New Roman" panose="02020603050405020304" pitchFamily="18" charset="0"/>
              </a:rPr>
              <a:t>, Ante. 2012. “An Essay on Saami Linguistic Prehistory”, in: </a:t>
            </a:r>
            <a:r>
              <a:rPr lang="en-GB" sz="1600" i="1" dirty="0">
                <a:effectLst/>
                <a:ea typeface="Calibri" panose="020F0502020204030204" pitchFamily="34" charset="0"/>
                <a:cs typeface="Times New Roman" panose="02020603050405020304" pitchFamily="18" charset="0"/>
              </a:rPr>
              <a:t>A Linguistic Map of Prehistoric Northern Europe. </a:t>
            </a:r>
            <a:r>
              <a:rPr lang="en-GB" sz="1600" i="1" dirty="0" err="1">
                <a:effectLst/>
                <a:ea typeface="Calibri" panose="020F0502020204030204" pitchFamily="34" charset="0"/>
                <a:cs typeface="Times New Roman" panose="02020603050405020304" pitchFamily="18" charset="0"/>
              </a:rPr>
              <a:t>Mémoires</a:t>
            </a:r>
            <a:r>
              <a:rPr lang="en-GB" sz="1600" i="1" dirty="0">
                <a:effectLst/>
                <a:ea typeface="Calibri" panose="020F0502020204030204" pitchFamily="34" charset="0"/>
                <a:cs typeface="Times New Roman" panose="02020603050405020304" pitchFamily="18" charset="0"/>
              </a:rPr>
              <a:t> de la Société Finno-</a:t>
            </a:r>
            <a:r>
              <a:rPr lang="en-GB" sz="1600" i="1" dirty="0" err="1">
                <a:effectLst/>
                <a:ea typeface="Calibri" panose="020F0502020204030204" pitchFamily="34" charset="0"/>
                <a:cs typeface="Times New Roman" panose="02020603050405020304" pitchFamily="18" charset="0"/>
              </a:rPr>
              <a:t>Ougrienne</a:t>
            </a:r>
            <a:r>
              <a:rPr lang="en-GB" sz="1600" i="1" dirty="0">
                <a:effectLst/>
                <a:ea typeface="Calibri" panose="020F0502020204030204" pitchFamily="34" charset="0"/>
                <a:cs typeface="Times New Roman" panose="02020603050405020304" pitchFamily="18" charset="0"/>
              </a:rPr>
              <a:t> </a:t>
            </a:r>
            <a:r>
              <a:rPr lang="en-GB" sz="1600" dirty="0">
                <a:effectLst/>
                <a:ea typeface="Calibri" panose="020F0502020204030204" pitchFamily="34" charset="0"/>
                <a:cs typeface="Times New Roman" panose="02020603050405020304" pitchFamily="18" charset="0"/>
              </a:rPr>
              <a:t>266, Helsinki: 63-117.</a:t>
            </a:r>
            <a:endParaRPr lang="en-US" sz="16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GB" sz="1600" dirty="0">
                <a:effectLst/>
                <a:ea typeface="Calibri" panose="020F0502020204030204" pitchFamily="34" charset="0"/>
                <a:cs typeface="Times New Roman" panose="02020603050405020304" pitchFamily="18" charset="0"/>
              </a:rPr>
              <a:t>Cooper, Brian. 2010. “Russian words for forest trees: a lexicological and etymological study”, </a:t>
            </a:r>
            <a:r>
              <a:rPr lang="en-GB" sz="1600" i="1" dirty="0">
                <a:effectLst/>
                <a:ea typeface="Calibri" panose="020F0502020204030204" pitchFamily="34" charset="0"/>
                <a:cs typeface="Times New Roman" panose="02020603050405020304" pitchFamily="18" charset="0"/>
              </a:rPr>
              <a:t>Australian Slavonic and East European Studies</a:t>
            </a:r>
            <a:r>
              <a:rPr lang="en-GB" sz="1600" dirty="0">
                <a:effectLst/>
                <a:ea typeface="Calibri" panose="020F0502020204030204" pitchFamily="34" charset="0"/>
                <a:cs typeface="Times New Roman" panose="02020603050405020304" pitchFamily="18" charset="0"/>
              </a:rPr>
              <a:t>. 24, 1-2: 41-71.</a:t>
            </a:r>
            <a:endParaRPr lang="en-US" sz="16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GB" sz="1600" dirty="0">
                <a:effectLst/>
                <a:ea typeface="Calibri" panose="020F0502020204030204" pitchFamily="34" charset="0"/>
                <a:cs typeface="Times New Roman" panose="02020603050405020304" pitchFamily="18" charset="0"/>
              </a:rPr>
              <a:t>DELG = Xavier </a:t>
            </a:r>
            <a:r>
              <a:rPr lang="en-GB" sz="1600" dirty="0" err="1">
                <a:effectLst/>
                <a:ea typeface="Calibri" panose="020F0502020204030204" pitchFamily="34" charset="0"/>
                <a:cs typeface="Times New Roman" panose="02020603050405020304" pitchFamily="18" charset="0"/>
              </a:rPr>
              <a:t>Delamarre</a:t>
            </a:r>
            <a:r>
              <a:rPr lang="en-GB" sz="1600" dirty="0">
                <a:effectLst/>
                <a:ea typeface="Calibri" panose="020F0502020204030204" pitchFamily="34" charset="0"/>
                <a:cs typeface="Times New Roman" panose="02020603050405020304" pitchFamily="18" charset="0"/>
              </a:rPr>
              <a:t>. 2003. </a:t>
            </a:r>
            <a:r>
              <a:rPr lang="en-GB" sz="1600" i="1" dirty="0" err="1">
                <a:effectLst/>
                <a:ea typeface="Calibri" panose="020F0502020204030204" pitchFamily="34" charset="0"/>
                <a:cs typeface="Times New Roman" panose="02020603050405020304" pitchFamily="18" charset="0"/>
              </a:rPr>
              <a:t>Dictionnaire</a:t>
            </a:r>
            <a:r>
              <a:rPr lang="en-GB" sz="1600" i="1" dirty="0">
                <a:effectLst/>
                <a:ea typeface="Calibri" panose="020F0502020204030204" pitchFamily="34" charset="0"/>
                <a:cs typeface="Times New Roman" panose="02020603050405020304" pitchFamily="18" charset="0"/>
              </a:rPr>
              <a:t> </a:t>
            </a:r>
            <a:r>
              <a:rPr lang="en-GB" sz="1600" i="1" dirty="0" err="1">
                <a:effectLst/>
                <a:ea typeface="Calibri" panose="020F0502020204030204" pitchFamily="34" charset="0"/>
                <a:cs typeface="Times New Roman" panose="02020603050405020304" pitchFamily="18" charset="0"/>
              </a:rPr>
              <a:t>étymologique</a:t>
            </a:r>
            <a:r>
              <a:rPr lang="en-GB" sz="1600" i="1" dirty="0">
                <a:effectLst/>
                <a:ea typeface="Calibri" panose="020F0502020204030204" pitchFamily="34" charset="0"/>
                <a:cs typeface="Times New Roman" panose="02020603050405020304" pitchFamily="18" charset="0"/>
              </a:rPr>
              <a:t> de la langue </a:t>
            </a:r>
            <a:r>
              <a:rPr lang="en-GB" sz="1600" i="1" dirty="0" err="1">
                <a:effectLst/>
                <a:ea typeface="Calibri" panose="020F0502020204030204" pitchFamily="34" charset="0"/>
                <a:cs typeface="Times New Roman" panose="02020603050405020304" pitchFamily="18" charset="0"/>
              </a:rPr>
              <a:t>gauloise</a:t>
            </a:r>
            <a:r>
              <a:rPr lang="en-GB" sz="1600" dirty="0">
                <a:effectLst/>
                <a:ea typeface="Calibri" panose="020F0502020204030204" pitchFamily="34" charset="0"/>
                <a:cs typeface="Times New Roman" panose="02020603050405020304" pitchFamily="18" charset="0"/>
              </a:rPr>
              <a:t>. Paris: </a:t>
            </a:r>
            <a:r>
              <a:rPr lang="en-GB" sz="1600" dirty="0" err="1">
                <a:effectLst/>
                <a:ea typeface="Calibri" panose="020F0502020204030204" pitchFamily="34" charset="0"/>
                <a:cs typeface="Times New Roman" panose="02020603050405020304" pitchFamily="18" charset="0"/>
              </a:rPr>
              <a:t>Errance</a:t>
            </a:r>
            <a:r>
              <a:rPr lang="en-GB" sz="1600" dirty="0">
                <a:effectLst/>
                <a:ea typeface="Calibri" panose="020F0502020204030204" pitchFamily="34" charset="0"/>
                <a:cs typeface="Times New Roman" panose="02020603050405020304" pitchFamily="18" charset="0"/>
              </a:rPr>
              <a:t>.</a:t>
            </a:r>
            <a:endParaRPr lang="en-US" sz="16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GB" sz="1600" dirty="0" err="1">
                <a:effectLst/>
                <a:ea typeface="Calibri" panose="020F0502020204030204" pitchFamily="34" charset="0"/>
                <a:cs typeface="Times New Roman" panose="02020603050405020304" pitchFamily="18" charset="0"/>
              </a:rPr>
              <a:t>Demiraj</a:t>
            </a:r>
            <a:r>
              <a:rPr lang="en-GB" sz="1600" dirty="0">
                <a:effectLst/>
                <a:ea typeface="Calibri" panose="020F0502020204030204" pitchFamily="34" charset="0"/>
                <a:cs typeface="Times New Roman" panose="02020603050405020304" pitchFamily="18" charset="0"/>
              </a:rPr>
              <a:t>, </a:t>
            </a:r>
            <a:r>
              <a:rPr lang="en-GB" sz="1600" dirty="0" err="1">
                <a:effectLst/>
                <a:ea typeface="Calibri" panose="020F0502020204030204" pitchFamily="34" charset="0"/>
                <a:cs typeface="Times New Roman" panose="02020603050405020304" pitchFamily="18" charset="0"/>
              </a:rPr>
              <a:t>Bardhyl</a:t>
            </a:r>
            <a:r>
              <a:rPr lang="en-GB" sz="1600" dirty="0">
                <a:effectLst/>
                <a:ea typeface="Calibri" panose="020F0502020204030204" pitchFamily="34" charset="0"/>
                <a:cs typeface="Times New Roman" panose="02020603050405020304" pitchFamily="18" charset="0"/>
              </a:rPr>
              <a:t>. 1997. </a:t>
            </a:r>
            <a:r>
              <a:rPr lang="en-GB" sz="1600" i="1" dirty="0" err="1">
                <a:effectLst/>
                <a:ea typeface="Calibri" panose="020F0502020204030204" pitchFamily="34" charset="0"/>
                <a:cs typeface="Times New Roman" panose="02020603050405020304" pitchFamily="18" charset="0"/>
              </a:rPr>
              <a:t>Albanische</a:t>
            </a:r>
            <a:r>
              <a:rPr lang="en-GB" sz="1600" i="1" dirty="0">
                <a:effectLst/>
                <a:ea typeface="Calibri" panose="020F0502020204030204" pitchFamily="34" charset="0"/>
                <a:cs typeface="Times New Roman" panose="02020603050405020304" pitchFamily="18" charset="0"/>
              </a:rPr>
              <a:t> </a:t>
            </a:r>
            <a:r>
              <a:rPr lang="en-GB" sz="1600" i="1" dirty="0" err="1">
                <a:effectLst/>
                <a:ea typeface="Calibri" panose="020F0502020204030204" pitchFamily="34" charset="0"/>
                <a:cs typeface="Times New Roman" panose="02020603050405020304" pitchFamily="18" charset="0"/>
              </a:rPr>
              <a:t>Etymologien</a:t>
            </a:r>
            <a:r>
              <a:rPr lang="en-GB" sz="1600" i="1" dirty="0">
                <a:effectLst/>
                <a:ea typeface="Calibri" panose="020F0502020204030204" pitchFamily="34" charset="0"/>
                <a:cs typeface="Times New Roman" panose="02020603050405020304" pitchFamily="18" charset="0"/>
              </a:rPr>
              <a:t>. </a:t>
            </a:r>
            <a:r>
              <a:rPr lang="en-GB" sz="1600" dirty="0">
                <a:effectLst/>
                <a:ea typeface="Calibri" panose="020F0502020204030204" pitchFamily="34" charset="0"/>
                <a:cs typeface="Times New Roman" panose="02020603050405020304" pitchFamily="18" charset="0"/>
              </a:rPr>
              <a:t>Amsterdam: </a:t>
            </a:r>
            <a:r>
              <a:rPr lang="en-GB" sz="1600" dirty="0" err="1">
                <a:effectLst/>
                <a:ea typeface="Calibri" panose="020F0502020204030204" pitchFamily="34" charset="0"/>
                <a:cs typeface="Times New Roman" panose="02020603050405020304" pitchFamily="18" charset="0"/>
              </a:rPr>
              <a:t>Rodopi</a:t>
            </a:r>
            <a:r>
              <a:rPr lang="en-GB" sz="1600" dirty="0">
                <a:effectLst/>
                <a:ea typeface="Calibri" panose="020F0502020204030204" pitchFamily="34" charset="0"/>
                <a:cs typeface="Times New Roman" panose="02020603050405020304" pitchFamily="18" charset="0"/>
              </a:rPr>
              <a:t>.</a:t>
            </a:r>
            <a:endParaRPr lang="en-US" sz="16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GB" sz="1600" dirty="0">
                <a:effectLst/>
                <a:ea typeface="Calibri" panose="020F0502020204030204" pitchFamily="34" charset="0"/>
                <a:cs typeface="Times New Roman" panose="02020603050405020304" pitchFamily="18" charset="0"/>
              </a:rPr>
              <a:t>EAFTS = San-Miguel-</a:t>
            </a:r>
            <a:r>
              <a:rPr lang="en-GB" sz="1600" dirty="0" err="1">
                <a:effectLst/>
                <a:ea typeface="Calibri" panose="020F0502020204030204" pitchFamily="34" charset="0"/>
                <a:cs typeface="Times New Roman" panose="02020603050405020304" pitchFamily="18" charset="0"/>
              </a:rPr>
              <a:t>Ayanz</a:t>
            </a:r>
            <a:r>
              <a:rPr lang="en-GB" sz="1600" dirty="0">
                <a:effectLst/>
                <a:ea typeface="Calibri" panose="020F0502020204030204" pitchFamily="34" charset="0"/>
                <a:cs typeface="Times New Roman" panose="02020603050405020304" pitchFamily="18" charset="0"/>
              </a:rPr>
              <a:t>, J. et al. (eds.). 2016. </a:t>
            </a:r>
            <a:r>
              <a:rPr lang="en-GB" sz="1600" i="1" dirty="0">
                <a:effectLst/>
                <a:ea typeface="Calibri" panose="020F0502020204030204" pitchFamily="34" charset="0"/>
                <a:cs typeface="Times New Roman" panose="02020603050405020304" pitchFamily="18" charset="0"/>
              </a:rPr>
              <a:t>European Atlas of Forest Tree Species</a:t>
            </a:r>
            <a:r>
              <a:rPr lang="en-GB" sz="1600" dirty="0">
                <a:effectLst/>
                <a:ea typeface="Calibri" panose="020F0502020204030204" pitchFamily="34" charset="0"/>
                <a:cs typeface="Times New Roman" panose="02020603050405020304" pitchFamily="18" charset="0"/>
              </a:rPr>
              <a:t>. </a:t>
            </a:r>
            <a:r>
              <a:rPr lang="en-GB" sz="1600" dirty="0" err="1">
                <a:effectLst/>
                <a:ea typeface="Calibri" panose="020F0502020204030204" pitchFamily="34" charset="0"/>
                <a:cs typeface="Times New Roman" panose="02020603050405020304" pitchFamily="18" charset="0"/>
              </a:rPr>
              <a:t>Bruxelles</a:t>
            </a:r>
            <a:r>
              <a:rPr lang="en-GB" sz="1600" dirty="0">
                <a:effectLst/>
                <a:ea typeface="Calibri" panose="020F0502020204030204" pitchFamily="34" charset="0"/>
                <a:cs typeface="Times New Roman" panose="02020603050405020304" pitchFamily="18" charset="0"/>
              </a:rPr>
              <a:t>: The European Commission, </a:t>
            </a:r>
            <a:r>
              <a:rPr lang="en-GB" sz="1600" u="sng" dirty="0">
                <a:solidFill>
                  <a:srgbClr val="0563C1"/>
                </a:solidFill>
                <a:effectLst/>
                <a:ea typeface="Calibri" panose="020F0502020204030204" pitchFamily="34" charset="0"/>
                <a:cs typeface="Times New Roman" panose="02020603050405020304" pitchFamily="18" charset="0"/>
                <a:hlinkClick r:id="rId2"/>
              </a:rPr>
              <a:t>https://forest.jrc.ec.europa.eu/en/european-atlas/</a:t>
            </a:r>
            <a:r>
              <a:rPr lang="en-GB" sz="1600" dirty="0">
                <a:effectLst/>
                <a:ea typeface="Calibri" panose="020F0502020204030204" pitchFamily="34" charset="0"/>
                <a:cs typeface="Times New Roman" panose="02020603050405020304" pitchFamily="18" charset="0"/>
              </a:rPr>
              <a:t>.</a:t>
            </a:r>
            <a:endParaRPr lang="en-US" sz="16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GB" sz="1600" dirty="0">
                <a:effectLst/>
                <a:ea typeface="Calibri" panose="020F0502020204030204" pitchFamily="34" charset="0"/>
                <a:cs typeface="Times New Roman" panose="02020603050405020304" pitchFamily="18" charset="0"/>
              </a:rPr>
              <a:t>EDAIL = Martirosyan, </a:t>
            </a:r>
            <a:r>
              <a:rPr lang="en-GB" sz="1600" dirty="0" err="1">
                <a:effectLst/>
                <a:ea typeface="Calibri" panose="020F0502020204030204" pitchFamily="34" charset="0"/>
                <a:cs typeface="Times New Roman" panose="02020603050405020304" pitchFamily="18" charset="0"/>
              </a:rPr>
              <a:t>Hrach</a:t>
            </a:r>
            <a:r>
              <a:rPr lang="en-GB" sz="1600" dirty="0">
                <a:effectLst/>
                <a:ea typeface="Calibri" panose="020F0502020204030204" pitchFamily="34" charset="0"/>
                <a:cs typeface="Times New Roman" panose="02020603050405020304" pitchFamily="18" charset="0"/>
              </a:rPr>
              <a:t>. 2009. </a:t>
            </a:r>
            <a:r>
              <a:rPr lang="en-GB" sz="1600" i="1" dirty="0">
                <a:effectLst/>
                <a:ea typeface="Calibri" panose="020F0502020204030204" pitchFamily="34" charset="0"/>
                <a:cs typeface="Times New Roman" panose="02020603050405020304" pitchFamily="18" charset="0"/>
              </a:rPr>
              <a:t>Etymological Dictionary of the Armenian Inherited Lexicon</a:t>
            </a:r>
            <a:r>
              <a:rPr lang="en-GB" sz="1600" dirty="0">
                <a:effectLst/>
                <a:ea typeface="Calibri" panose="020F0502020204030204" pitchFamily="34" charset="0"/>
                <a:cs typeface="Times New Roman" panose="02020603050405020304" pitchFamily="18" charset="0"/>
              </a:rPr>
              <a:t>. Leiden: Brill.</a:t>
            </a:r>
            <a:endParaRPr lang="hr-HR" sz="16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hr-HR" sz="1600" dirty="0">
                <a:effectLst/>
                <a:ea typeface="Calibri" panose="020F0502020204030204" pitchFamily="34" charset="0"/>
                <a:cs typeface="Times New Roman" panose="02020603050405020304" pitchFamily="18" charset="0"/>
              </a:rPr>
              <a:t>EDBIL = Derksen, Rick. 2015. </a:t>
            </a:r>
            <a:r>
              <a:rPr lang="hr-HR" sz="1600" i="1" dirty="0">
                <a:effectLst/>
                <a:ea typeface="Calibri" panose="020F0502020204030204" pitchFamily="34" charset="0"/>
                <a:cs typeface="Times New Roman" panose="02020603050405020304" pitchFamily="18" charset="0"/>
              </a:rPr>
              <a:t>Etymological Dictionary of the Baltic Inherited Lexicon</a:t>
            </a:r>
            <a:r>
              <a:rPr lang="hr-HR" sz="1600" dirty="0">
                <a:effectLst/>
                <a:ea typeface="Calibri" panose="020F0502020204030204" pitchFamily="34" charset="0"/>
                <a:cs typeface="Times New Roman" panose="02020603050405020304" pitchFamily="18" charset="0"/>
              </a:rPr>
              <a:t>. Leiden: Brill.</a:t>
            </a:r>
            <a:endParaRPr lang="en-US" sz="16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457784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81733-8467-4C1C-8F25-D75EE79B44DD}"/>
              </a:ext>
            </a:extLst>
          </p:cNvPr>
          <p:cNvSpPr>
            <a:spLocks noGrp="1"/>
          </p:cNvSpPr>
          <p:nvPr>
            <p:ph type="title"/>
          </p:nvPr>
        </p:nvSpPr>
        <p:spPr/>
        <p:txBody>
          <a:bodyPr/>
          <a:lstStyle/>
          <a:p>
            <a:r>
              <a:rPr lang="hr-HR" dirty="0"/>
              <a:t>references</a:t>
            </a:r>
            <a:endParaRPr lang="en-US" dirty="0"/>
          </a:p>
        </p:txBody>
      </p:sp>
      <p:sp>
        <p:nvSpPr>
          <p:cNvPr id="3" name="Content Placeholder 2">
            <a:extLst>
              <a:ext uri="{FF2B5EF4-FFF2-40B4-BE49-F238E27FC236}">
                <a16:creationId xmlns:a16="http://schemas.microsoft.com/office/drawing/2014/main" id="{A53D43F5-04F1-43FC-98B7-555D5833040F}"/>
              </a:ext>
            </a:extLst>
          </p:cNvPr>
          <p:cNvSpPr>
            <a:spLocks noGrp="1"/>
          </p:cNvSpPr>
          <p:nvPr>
            <p:ph idx="1"/>
          </p:nvPr>
        </p:nvSpPr>
        <p:spPr>
          <a:xfrm>
            <a:off x="1069848" y="2121407"/>
            <a:ext cx="10058400" cy="4446369"/>
          </a:xfrm>
        </p:spPr>
        <p:txBody>
          <a:bodyPr>
            <a:noAutofit/>
          </a:bodyPr>
          <a:lstStyle/>
          <a:p>
            <a:pPr marL="457200" indent="-457200" algn="just">
              <a:lnSpc>
                <a:spcPct val="120000"/>
              </a:lnSpc>
              <a:spcBef>
                <a:spcPts val="600"/>
              </a:spcBef>
            </a:pPr>
            <a:r>
              <a:rPr lang="en-GB" sz="1600" dirty="0">
                <a:effectLst/>
                <a:ea typeface="Calibri" panose="020F0502020204030204" pitchFamily="34" charset="0"/>
                <a:cs typeface="Times New Roman" panose="02020603050405020304" pitchFamily="18" charset="0"/>
              </a:rPr>
              <a:t>EDG = </a:t>
            </a:r>
            <a:r>
              <a:rPr lang="en-GB" sz="1600" dirty="0" err="1">
                <a:effectLst/>
                <a:ea typeface="Calibri" panose="020F0502020204030204" pitchFamily="34" charset="0"/>
                <a:cs typeface="Times New Roman" panose="02020603050405020304" pitchFamily="18" charset="0"/>
              </a:rPr>
              <a:t>Beekes</a:t>
            </a:r>
            <a:r>
              <a:rPr lang="en-GB" sz="1600" dirty="0">
                <a:effectLst/>
                <a:ea typeface="Calibri" panose="020F0502020204030204" pitchFamily="34" charset="0"/>
                <a:cs typeface="Times New Roman" panose="02020603050405020304" pitchFamily="18" charset="0"/>
              </a:rPr>
              <a:t>, Robert S. P. 2010. </a:t>
            </a:r>
            <a:r>
              <a:rPr lang="en-GB" sz="1600" i="1" dirty="0">
                <a:effectLst/>
                <a:ea typeface="Calibri" panose="020F0502020204030204" pitchFamily="34" charset="0"/>
                <a:cs typeface="Times New Roman" panose="02020603050405020304" pitchFamily="18" charset="0"/>
              </a:rPr>
              <a:t>Etymological Dictionary of Greek</a:t>
            </a:r>
            <a:r>
              <a:rPr lang="en-GB" sz="1600" dirty="0">
                <a:effectLst/>
                <a:ea typeface="Calibri" panose="020F0502020204030204" pitchFamily="34" charset="0"/>
                <a:cs typeface="Times New Roman" panose="02020603050405020304" pitchFamily="18" charset="0"/>
              </a:rPr>
              <a:t>. Leiden: Brill.</a:t>
            </a:r>
            <a:endParaRPr lang="en-US" sz="16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GB" sz="1600" dirty="0">
                <a:effectLst/>
                <a:ea typeface="Calibri" panose="020F0502020204030204" pitchFamily="34" charset="0"/>
                <a:cs typeface="Times New Roman" panose="02020603050405020304" pitchFamily="18" charset="0"/>
              </a:rPr>
              <a:t>EDL = De </a:t>
            </a:r>
            <a:r>
              <a:rPr lang="en-GB" sz="1600" dirty="0" err="1">
                <a:effectLst/>
                <a:ea typeface="Calibri" panose="020F0502020204030204" pitchFamily="34" charset="0"/>
                <a:cs typeface="Times New Roman" panose="02020603050405020304" pitchFamily="18" charset="0"/>
              </a:rPr>
              <a:t>Vaan</a:t>
            </a:r>
            <a:r>
              <a:rPr lang="en-GB" sz="1600" dirty="0">
                <a:effectLst/>
                <a:ea typeface="Calibri" panose="020F0502020204030204" pitchFamily="34" charset="0"/>
                <a:cs typeface="Times New Roman" panose="02020603050405020304" pitchFamily="18" charset="0"/>
              </a:rPr>
              <a:t>, </a:t>
            </a:r>
            <a:r>
              <a:rPr lang="en-GB" sz="1600" dirty="0" err="1">
                <a:effectLst/>
                <a:ea typeface="Calibri" panose="020F0502020204030204" pitchFamily="34" charset="0"/>
                <a:cs typeface="Times New Roman" panose="02020603050405020304" pitchFamily="18" charset="0"/>
              </a:rPr>
              <a:t>Michiel</a:t>
            </a:r>
            <a:r>
              <a:rPr lang="en-GB" sz="1600" dirty="0">
                <a:effectLst/>
                <a:ea typeface="Calibri" panose="020F0502020204030204" pitchFamily="34" charset="0"/>
                <a:cs typeface="Times New Roman" panose="02020603050405020304" pitchFamily="18" charset="0"/>
              </a:rPr>
              <a:t>. 2007. </a:t>
            </a:r>
            <a:r>
              <a:rPr lang="en-GB" sz="1600" i="1" dirty="0">
                <a:effectLst/>
                <a:ea typeface="Calibri" panose="020F0502020204030204" pitchFamily="34" charset="0"/>
                <a:cs typeface="Times New Roman" panose="02020603050405020304" pitchFamily="18" charset="0"/>
              </a:rPr>
              <a:t>Etymological Dictionary of Latin and the Other Italic Languages. </a:t>
            </a:r>
            <a:r>
              <a:rPr lang="en-GB" sz="1600" dirty="0">
                <a:effectLst/>
                <a:ea typeface="Calibri" panose="020F0502020204030204" pitchFamily="34" charset="0"/>
                <a:cs typeface="Times New Roman" panose="02020603050405020304" pitchFamily="18" charset="0"/>
              </a:rPr>
              <a:t>Leiden: Brill.</a:t>
            </a:r>
            <a:endParaRPr lang="en-US" sz="16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GB" sz="1600" dirty="0">
                <a:effectLst/>
                <a:ea typeface="Calibri" panose="020F0502020204030204" pitchFamily="34" charset="0"/>
                <a:cs typeface="Times New Roman" panose="02020603050405020304" pitchFamily="18" charset="0"/>
              </a:rPr>
              <a:t>EDPC = Matasović, Ranko. 2009. </a:t>
            </a:r>
            <a:r>
              <a:rPr lang="en-GB" sz="1600" i="1" dirty="0">
                <a:effectLst/>
                <a:ea typeface="Calibri" panose="020F0502020204030204" pitchFamily="34" charset="0"/>
                <a:cs typeface="Times New Roman" panose="02020603050405020304" pitchFamily="18" charset="0"/>
              </a:rPr>
              <a:t>Etymological Dictionary of Proto-Celtic</a:t>
            </a:r>
            <a:r>
              <a:rPr lang="en-GB" sz="1600" dirty="0">
                <a:effectLst/>
                <a:ea typeface="Calibri" panose="020F0502020204030204" pitchFamily="34" charset="0"/>
                <a:cs typeface="Times New Roman" panose="02020603050405020304" pitchFamily="18" charset="0"/>
              </a:rPr>
              <a:t>. Leiden: Brill.</a:t>
            </a:r>
            <a:endParaRPr lang="en-US" sz="16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GB" sz="1600" dirty="0">
                <a:effectLst/>
                <a:ea typeface="Calibri" panose="020F0502020204030204" pitchFamily="34" charset="0"/>
                <a:cs typeface="Times New Roman" panose="02020603050405020304" pitchFamily="18" charset="0"/>
              </a:rPr>
              <a:t>EDPG = Kroonen, Guus. 1913. </a:t>
            </a:r>
            <a:r>
              <a:rPr lang="en-GB" sz="1600" i="1" dirty="0">
                <a:effectLst/>
                <a:ea typeface="Calibri" panose="020F0502020204030204" pitchFamily="34" charset="0"/>
                <a:cs typeface="Times New Roman" panose="02020603050405020304" pitchFamily="18" charset="0"/>
              </a:rPr>
              <a:t>Etymological Dictionary of Proto-Germanic</a:t>
            </a:r>
            <a:r>
              <a:rPr lang="en-GB" sz="1600" dirty="0">
                <a:effectLst/>
                <a:ea typeface="Calibri" panose="020F0502020204030204" pitchFamily="34" charset="0"/>
                <a:cs typeface="Times New Roman" panose="02020603050405020304" pitchFamily="18" charset="0"/>
              </a:rPr>
              <a:t>. Leiden: Brill.</a:t>
            </a:r>
            <a:endParaRPr lang="hr-HR" sz="16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hr-HR" sz="1600" dirty="0">
                <a:ea typeface="Calibri" panose="020F0502020204030204" pitchFamily="34" charset="0"/>
                <a:cs typeface="Times New Roman" panose="02020603050405020304" pitchFamily="18" charset="0"/>
              </a:rPr>
              <a:t>ESSJa = O. N. Trubačev (ed.) 1974- </a:t>
            </a:r>
            <a:r>
              <a:rPr lang="hr-HR" sz="1600" i="1" dirty="0">
                <a:ea typeface="Calibri" panose="020F0502020204030204" pitchFamily="34" charset="0"/>
                <a:cs typeface="Times New Roman" panose="02020603050405020304" pitchFamily="18" charset="0"/>
              </a:rPr>
              <a:t>Etimologičeskij slovar’ slavjanskix jazykov. Praslavjanskij leksičeskij fond. </a:t>
            </a:r>
            <a:r>
              <a:rPr lang="hr-HR" sz="1600" dirty="0">
                <a:ea typeface="Calibri" panose="020F0502020204030204" pitchFamily="34" charset="0"/>
                <a:cs typeface="Times New Roman" panose="02020603050405020304" pitchFamily="18" charset="0"/>
              </a:rPr>
              <a:t>Moscow.</a:t>
            </a:r>
            <a:endParaRPr lang="en-US" sz="16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GB" sz="1600" dirty="0">
                <a:effectLst/>
                <a:ea typeface="Calibri" panose="020F0502020204030204" pitchFamily="34" charset="0"/>
                <a:cs typeface="Times New Roman" panose="02020603050405020304" pitchFamily="18" charset="0"/>
              </a:rPr>
              <a:t>Friedrich, Paul. 1970. </a:t>
            </a:r>
            <a:r>
              <a:rPr lang="en-GB" sz="1600" i="1" dirty="0">
                <a:effectLst/>
                <a:ea typeface="Calibri" panose="020F0502020204030204" pitchFamily="34" charset="0"/>
                <a:cs typeface="Times New Roman" panose="02020603050405020304" pitchFamily="18" charset="0"/>
              </a:rPr>
              <a:t>Proto-Indo-European Trees. The Arboreal System of a Prehistoric People. </a:t>
            </a:r>
            <a:r>
              <a:rPr lang="en-GB" sz="1600" dirty="0">
                <a:effectLst/>
                <a:ea typeface="Calibri" panose="020F0502020204030204" pitchFamily="34" charset="0"/>
                <a:cs typeface="Times New Roman" panose="02020603050405020304" pitchFamily="18" charset="0"/>
              </a:rPr>
              <a:t>Chicago: The University of Chicago Press.</a:t>
            </a:r>
            <a:endParaRPr lang="hr-HR" sz="16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hr-HR" sz="1600" dirty="0">
                <a:effectLst/>
                <a:ea typeface="Calibri" panose="020F0502020204030204" pitchFamily="34" charset="0"/>
                <a:cs typeface="Times New Roman" panose="02020603050405020304" pitchFamily="18" charset="0"/>
              </a:rPr>
              <a:t>Huld, Martin. 1984. </a:t>
            </a:r>
            <a:r>
              <a:rPr lang="hr-HR" sz="1600" i="1" dirty="0">
                <a:effectLst/>
                <a:ea typeface="Calibri" panose="020F0502020204030204" pitchFamily="34" charset="0"/>
                <a:cs typeface="Times New Roman" panose="02020603050405020304" pitchFamily="18" charset="0"/>
              </a:rPr>
              <a:t>Basic Albanian Etymologies. </a:t>
            </a:r>
            <a:r>
              <a:rPr lang="hr-HR" sz="1600" dirty="0">
                <a:effectLst/>
                <a:ea typeface="Calibri" panose="020F0502020204030204" pitchFamily="34" charset="0"/>
                <a:cs typeface="Times New Roman" panose="02020603050405020304" pitchFamily="18" charset="0"/>
              </a:rPr>
              <a:t>Columbus, OH: Slavica Publishers.</a:t>
            </a:r>
          </a:p>
          <a:p>
            <a:pPr marL="457200" indent="-457200" algn="just">
              <a:lnSpc>
                <a:spcPct val="120000"/>
              </a:lnSpc>
              <a:spcBef>
                <a:spcPts val="600"/>
              </a:spcBef>
            </a:pPr>
            <a:r>
              <a:rPr lang="en-GB" sz="1600" dirty="0">
                <a:effectLst/>
                <a:ea typeface="Calibri" panose="020F0502020204030204" pitchFamily="34" charset="0"/>
                <a:cs typeface="Times New Roman" panose="02020603050405020304" pitchFamily="18" charset="0"/>
              </a:rPr>
              <a:t>IEW = Pokorny, Julius. 1959. </a:t>
            </a:r>
            <a:r>
              <a:rPr lang="en-GB" sz="1600" i="1" dirty="0" err="1">
                <a:effectLst/>
                <a:ea typeface="Calibri" panose="020F0502020204030204" pitchFamily="34" charset="0"/>
                <a:cs typeface="Times New Roman" panose="02020603050405020304" pitchFamily="18" charset="0"/>
              </a:rPr>
              <a:t>Indogermanisches</a:t>
            </a:r>
            <a:r>
              <a:rPr lang="en-GB" sz="1600" i="1" dirty="0">
                <a:effectLst/>
                <a:ea typeface="Calibri" panose="020F0502020204030204" pitchFamily="34" charset="0"/>
                <a:cs typeface="Times New Roman" panose="02020603050405020304" pitchFamily="18" charset="0"/>
              </a:rPr>
              <a:t> </a:t>
            </a:r>
            <a:r>
              <a:rPr lang="en-GB" sz="1600" i="1" dirty="0" err="1">
                <a:effectLst/>
                <a:ea typeface="Calibri" panose="020F0502020204030204" pitchFamily="34" charset="0"/>
                <a:cs typeface="Times New Roman" panose="02020603050405020304" pitchFamily="18" charset="0"/>
              </a:rPr>
              <a:t>etymologisches</a:t>
            </a:r>
            <a:r>
              <a:rPr lang="en-GB" sz="1600" i="1" dirty="0">
                <a:effectLst/>
                <a:ea typeface="Calibri" panose="020F0502020204030204" pitchFamily="34" charset="0"/>
                <a:cs typeface="Times New Roman" panose="02020603050405020304" pitchFamily="18" charset="0"/>
              </a:rPr>
              <a:t> </a:t>
            </a:r>
            <a:r>
              <a:rPr lang="en-GB" sz="1600" i="1" dirty="0" err="1">
                <a:effectLst/>
                <a:ea typeface="Calibri" panose="020F0502020204030204" pitchFamily="34" charset="0"/>
                <a:cs typeface="Times New Roman" panose="02020603050405020304" pitchFamily="18" charset="0"/>
              </a:rPr>
              <a:t>Wörterbuch</a:t>
            </a:r>
            <a:r>
              <a:rPr lang="en-GB" sz="1600" i="1" dirty="0">
                <a:effectLst/>
                <a:ea typeface="Calibri" panose="020F0502020204030204" pitchFamily="34" charset="0"/>
                <a:cs typeface="Times New Roman" panose="02020603050405020304" pitchFamily="18" charset="0"/>
              </a:rPr>
              <a:t>. </a:t>
            </a:r>
            <a:r>
              <a:rPr lang="en-GB" sz="1600" dirty="0">
                <a:effectLst/>
                <a:ea typeface="Calibri" panose="020F0502020204030204" pitchFamily="34" charset="0"/>
                <a:cs typeface="Times New Roman" panose="02020603050405020304" pitchFamily="18" charset="0"/>
              </a:rPr>
              <a:t>Bern: </a:t>
            </a:r>
            <a:r>
              <a:rPr lang="en-GB" sz="1600" dirty="0" err="1">
                <a:effectLst/>
                <a:ea typeface="Calibri" panose="020F0502020204030204" pitchFamily="34" charset="0"/>
                <a:cs typeface="Times New Roman" panose="02020603050405020304" pitchFamily="18" charset="0"/>
              </a:rPr>
              <a:t>Francke</a:t>
            </a:r>
            <a:r>
              <a:rPr lang="en-GB" sz="1600" dirty="0">
                <a:effectLst/>
                <a:ea typeface="Calibri" panose="020F0502020204030204" pitchFamily="34" charset="0"/>
                <a:cs typeface="Times New Roman" panose="02020603050405020304" pitchFamily="18" charset="0"/>
              </a:rPr>
              <a:t>.</a:t>
            </a:r>
            <a:endParaRPr lang="en-US" sz="16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endParaRPr lang="en-US" sz="14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253436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1E2B8-6910-453A-A355-D462031FB15E}"/>
              </a:ext>
            </a:extLst>
          </p:cNvPr>
          <p:cNvSpPr>
            <a:spLocks noGrp="1"/>
          </p:cNvSpPr>
          <p:nvPr>
            <p:ph type="title"/>
          </p:nvPr>
        </p:nvSpPr>
        <p:spPr/>
        <p:txBody>
          <a:bodyPr/>
          <a:lstStyle/>
          <a:p>
            <a:r>
              <a:rPr lang="hr-HR" dirty="0"/>
              <a:t>references</a:t>
            </a:r>
            <a:endParaRPr lang="en-US" dirty="0"/>
          </a:p>
        </p:txBody>
      </p:sp>
      <p:sp>
        <p:nvSpPr>
          <p:cNvPr id="3" name="Content Placeholder 2">
            <a:extLst>
              <a:ext uri="{FF2B5EF4-FFF2-40B4-BE49-F238E27FC236}">
                <a16:creationId xmlns:a16="http://schemas.microsoft.com/office/drawing/2014/main" id="{017EB9EF-658B-4667-9D15-881DDA4BC844}"/>
              </a:ext>
            </a:extLst>
          </p:cNvPr>
          <p:cNvSpPr>
            <a:spLocks noGrp="1"/>
          </p:cNvSpPr>
          <p:nvPr>
            <p:ph idx="1"/>
          </p:nvPr>
        </p:nvSpPr>
        <p:spPr/>
        <p:txBody>
          <a:bodyPr>
            <a:normAutofit fontScale="47500" lnSpcReduction="20000"/>
          </a:bodyPr>
          <a:lstStyle/>
          <a:p>
            <a:pPr marL="457200" indent="-457200" algn="just">
              <a:lnSpc>
                <a:spcPct val="120000"/>
              </a:lnSpc>
              <a:spcBef>
                <a:spcPts val="600"/>
              </a:spcBef>
            </a:pPr>
            <a:r>
              <a:rPr lang="en-GB" sz="3400" dirty="0">
                <a:effectLst/>
                <a:ea typeface="Calibri" panose="020F0502020204030204" pitchFamily="34" charset="0"/>
                <a:cs typeface="Times New Roman" panose="02020603050405020304" pitchFamily="18" charset="0"/>
              </a:rPr>
              <a:t>Iversen, Rune &amp; Kroonen, Guus. 2017. “Talking Neolithic: Linguistic and </a:t>
            </a:r>
            <a:r>
              <a:rPr lang="en-GB" sz="3400" dirty="0" err="1">
                <a:effectLst/>
                <a:ea typeface="Calibri" panose="020F0502020204030204" pitchFamily="34" charset="0"/>
                <a:cs typeface="Times New Roman" panose="02020603050405020304" pitchFamily="18" charset="0"/>
              </a:rPr>
              <a:t>Archeological</a:t>
            </a:r>
            <a:r>
              <a:rPr lang="en-GB" sz="3400" dirty="0">
                <a:effectLst/>
                <a:ea typeface="Calibri" panose="020F0502020204030204" pitchFamily="34" charset="0"/>
                <a:cs typeface="Times New Roman" panose="02020603050405020304" pitchFamily="18" charset="0"/>
              </a:rPr>
              <a:t> Perspectives on how Neolithic was Implemented in Southern Scandinavia”, </a:t>
            </a:r>
            <a:r>
              <a:rPr lang="en-GB" sz="3400" i="1" dirty="0">
                <a:effectLst/>
                <a:ea typeface="Calibri" panose="020F0502020204030204" pitchFamily="34" charset="0"/>
                <a:cs typeface="Times New Roman" panose="02020603050405020304" pitchFamily="18" charset="0"/>
              </a:rPr>
              <a:t>American Journal of Archaeology, </a:t>
            </a:r>
            <a:r>
              <a:rPr lang="en-GB" sz="3400" dirty="0">
                <a:effectLst/>
                <a:ea typeface="Calibri" panose="020F0502020204030204" pitchFamily="34" charset="0"/>
                <a:cs typeface="Times New Roman" panose="02020603050405020304" pitchFamily="18" charset="0"/>
              </a:rPr>
              <a:t>4/121: 511-525.</a:t>
            </a:r>
            <a:endParaRPr lang="hr-HR" sz="34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GB" sz="3400" dirty="0">
                <a:effectLst/>
                <a:ea typeface="Calibri" panose="020F0502020204030204" pitchFamily="34" charset="0"/>
                <a:cs typeface="Times New Roman" panose="02020603050405020304" pitchFamily="18" charset="0"/>
              </a:rPr>
              <a:t>Kluge = Kluge, Franz. 1999. </a:t>
            </a:r>
            <a:r>
              <a:rPr lang="en-GB" sz="3400" i="1" dirty="0" err="1">
                <a:effectLst/>
                <a:ea typeface="Calibri" panose="020F0502020204030204" pitchFamily="34" charset="0"/>
                <a:cs typeface="Times New Roman" panose="02020603050405020304" pitchFamily="18" charset="0"/>
              </a:rPr>
              <a:t>Etymologisches</a:t>
            </a:r>
            <a:r>
              <a:rPr lang="en-GB" sz="3400" i="1" dirty="0">
                <a:effectLst/>
                <a:ea typeface="Calibri" panose="020F0502020204030204" pitchFamily="34" charset="0"/>
                <a:cs typeface="Times New Roman" panose="02020603050405020304" pitchFamily="18" charset="0"/>
              </a:rPr>
              <a:t> </a:t>
            </a:r>
            <a:r>
              <a:rPr lang="en-GB" sz="3400" i="1" dirty="0" err="1">
                <a:effectLst/>
                <a:ea typeface="Calibri" panose="020F0502020204030204" pitchFamily="34" charset="0"/>
                <a:cs typeface="Times New Roman" panose="02020603050405020304" pitchFamily="18" charset="0"/>
              </a:rPr>
              <a:t>Wörterbuch</a:t>
            </a:r>
            <a:r>
              <a:rPr lang="en-GB" sz="3400" i="1" dirty="0">
                <a:effectLst/>
                <a:ea typeface="Calibri" panose="020F0502020204030204" pitchFamily="34" charset="0"/>
                <a:cs typeface="Times New Roman" panose="02020603050405020304" pitchFamily="18" charset="0"/>
              </a:rPr>
              <a:t> der </a:t>
            </a:r>
            <a:r>
              <a:rPr lang="en-GB" sz="3400" i="1" dirty="0" err="1">
                <a:effectLst/>
                <a:ea typeface="Calibri" panose="020F0502020204030204" pitchFamily="34" charset="0"/>
                <a:cs typeface="Times New Roman" panose="02020603050405020304" pitchFamily="18" charset="0"/>
              </a:rPr>
              <a:t>deutschen</a:t>
            </a:r>
            <a:r>
              <a:rPr lang="en-GB" sz="3400" i="1" dirty="0">
                <a:effectLst/>
                <a:ea typeface="Calibri" panose="020F0502020204030204" pitchFamily="34" charset="0"/>
                <a:cs typeface="Times New Roman" panose="02020603050405020304" pitchFamily="18" charset="0"/>
              </a:rPr>
              <a:t> </a:t>
            </a:r>
            <a:r>
              <a:rPr lang="en-GB" sz="3400" i="1" dirty="0" err="1">
                <a:effectLst/>
                <a:ea typeface="Calibri" panose="020F0502020204030204" pitchFamily="34" charset="0"/>
                <a:cs typeface="Times New Roman" panose="02020603050405020304" pitchFamily="18" charset="0"/>
              </a:rPr>
              <a:t>Sprache</a:t>
            </a:r>
            <a:r>
              <a:rPr lang="en-GB" sz="3400" i="1" dirty="0">
                <a:effectLst/>
                <a:ea typeface="Calibri" panose="020F0502020204030204" pitchFamily="34" charset="0"/>
                <a:cs typeface="Times New Roman" panose="02020603050405020304" pitchFamily="18" charset="0"/>
              </a:rPr>
              <a:t> </a:t>
            </a:r>
            <a:r>
              <a:rPr lang="en-GB" sz="3400" dirty="0">
                <a:effectLst/>
                <a:ea typeface="Calibri" panose="020F0502020204030204" pitchFamily="34" charset="0"/>
                <a:cs typeface="Times New Roman" panose="02020603050405020304" pitchFamily="18" charset="0"/>
              </a:rPr>
              <a:t>(23. </a:t>
            </a:r>
            <a:r>
              <a:rPr lang="en-GB" sz="3400" dirty="0" err="1">
                <a:effectLst/>
                <a:ea typeface="Calibri" panose="020F0502020204030204" pitchFamily="34" charset="0"/>
                <a:cs typeface="Times New Roman" panose="02020603050405020304" pitchFamily="18" charset="0"/>
              </a:rPr>
              <a:t>Auflage</a:t>
            </a:r>
            <a:r>
              <a:rPr lang="en-GB" sz="3400" dirty="0">
                <a:effectLst/>
                <a:ea typeface="Calibri" panose="020F0502020204030204" pitchFamily="34" charset="0"/>
                <a:cs typeface="Times New Roman" panose="02020603050405020304" pitchFamily="18" charset="0"/>
              </a:rPr>
              <a:t> </a:t>
            </a:r>
            <a:r>
              <a:rPr lang="en-GB" sz="3400" dirty="0" err="1">
                <a:effectLst/>
                <a:ea typeface="Calibri" panose="020F0502020204030204" pitchFamily="34" charset="0"/>
                <a:cs typeface="Times New Roman" panose="02020603050405020304" pitchFamily="18" charset="0"/>
              </a:rPr>
              <a:t>bearbeitet</a:t>
            </a:r>
            <a:r>
              <a:rPr lang="en-GB" sz="3400" dirty="0">
                <a:effectLst/>
                <a:ea typeface="Calibri" panose="020F0502020204030204" pitchFamily="34" charset="0"/>
                <a:cs typeface="Times New Roman" panose="02020603050405020304" pitchFamily="18" charset="0"/>
              </a:rPr>
              <a:t> von E. </a:t>
            </a:r>
            <a:r>
              <a:rPr lang="en-GB" sz="3400" dirty="0" err="1">
                <a:effectLst/>
                <a:ea typeface="Calibri" panose="020F0502020204030204" pitchFamily="34" charset="0"/>
                <a:cs typeface="Times New Roman" panose="02020603050405020304" pitchFamily="18" charset="0"/>
              </a:rPr>
              <a:t>Seebold</a:t>
            </a:r>
            <a:r>
              <a:rPr lang="en-GB" sz="3400" dirty="0">
                <a:effectLst/>
                <a:ea typeface="Calibri" panose="020F0502020204030204" pitchFamily="34" charset="0"/>
                <a:cs typeface="Times New Roman" panose="02020603050405020304" pitchFamily="18" charset="0"/>
              </a:rPr>
              <a:t>)</a:t>
            </a:r>
            <a:r>
              <a:rPr lang="en-GB" sz="3400" i="1" dirty="0">
                <a:effectLst/>
                <a:ea typeface="Calibri" panose="020F0502020204030204" pitchFamily="34" charset="0"/>
                <a:cs typeface="Times New Roman" panose="02020603050405020304" pitchFamily="18" charset="0"/>
              </a:rPr>
              <a:t>. </a:t>
            </a:r>
            <a:r>
              <a:rPr lang="en-GB" sz="3400" dirty="0">
                <a:effectLst/>
                <a:ea typeface="Calibri" panose="020F0502020204030204" pitchFamily="34" charset="0"/>
                <a:cs typeface="Times New Roman" panose="02020603050405020304" pitchFamily="18" charset="0"/>
              </a:rPr>
              <a:t>Berlin: De</a:t>
            </a:r>
            <a:r>
              <a:rPr lang="hr-HR" sz="3400" dirty="0">
                <a:effectLst/>
                <a:ea typeface="Calibri" panose="020F0502020204030204" pitchFamily="34" charset="0"/>
                <a:cs typeface="Times New Roman" panose="02020603050405020304" pitchFamily="18" charset="0"/>
              </a:rPr>
              <a:t> </a:t>
            </a:r>
            <a:r>
              <a:rPr lang="en-GB" sz="3400" dirty="0">
                <a:effectLst/>
                <a:ea typeface="Calibri" panose="020F0502020204030204" pitchFamily="34" charset="0"/>
                <a:cs typeface="Times New Roman" panose="02020603050405020304" pitchFamily="18" charset="0"/>
              </a:rPr>
              <a:t>Gruyter.</a:t>
            </a:r>
          </a:p>
          <a:p>
            <a:pPr marL="457200" indent="-457200" algn="just">
              <a:lnSpc>
                <a:spcPct val="120000"/>
              </a:lnSpc>
              <a:spcBef>
                <a:spcPts val="600"/>
              </a:spcBef>
            </a:pPr>
            <a:r>
              <a:rPr lang="en-GB" sz="3400" dirty="0">
                <a:effectLst/>
                <a:ea typeface="Calibri" panose="020F0502020204030204" pitchFamily="34" charset="0"/>
                <a:cs typeface="Times New Roman" panose="02020603050405020304" pitchFamily="18" charset="0"/>
              </a:rPr>
              <a:t>Kuiper, </a:t>
            </a:r>
            <a:r>
              <a:rPr lang="en-GB" sz="3400" dirty="0" err="1">
                <a:effectLst/>
                <a:ea typeface="Calibri" panose="020F0502020204030204" pitchFamily="34" charset="0"/>
                <a:cs typeface="Times New Roman" panose="02020603050405020304" pitchFamily="18" charset="0"/>
              </a:rPr>
              <a:t>Franciscus</a:t>
            </a:r>
            <a:r>
              <a:rPr lang="en-GB" sz="3400" dirty="0">
                <a:effectLst/>
                <a:ea typeface="Calibri" panose="020F0502020204030204" pitchFamily="34" charset="0"/>
                <a:cs typeface="Times New Roman" panose="02020603050405020304" pitchFamily="18" charset="0"/>
              </a:rPr>
              <a:t> B. J. “Gothic </a:t>
            </a:r>
            <a:r>
              <a:rPr lang="en-GB" sz="3400" i="1" dirty="0" err="1">
                <a:effectLst/>
                <a:ea typeface="Calibri" panose="020F0502020204030204" pitchFamily="34" charset="0"/>
                <a:cs typeface="Times New Roman" panose="02020603050405020304" pitchFamily="18" charset="0"/>
              </a:rPr>
              <a:t>bagms</a:t>
            </a:r>
            <a:r>
              <a:rPr lang="en-GB" sz="3400" dirty="0">
                <a:effectLst/>
                <a:ea typeface="Calibri" panose="020F0502020204030204" pitchFamily="34" charset="0"/>
                <a:cs typeface="Times New Roman" panose="02020603050405020304" pitchFamily="18" charset="0"/>
              </a:rPr>
              <a:t> and Old Icelandic </a:t>
            </a:r>
            <a:r>
              <a:rPr lang="en-GB" sz="3400" i="1" dirty="0" err="1">
                <a:effectLst/>
                <a:ea typeface="Calibri" panose="020F0502020204030204" pitchFamily="34" charset="0"/>
                <a:cs typeface="Times New Roman" panose="02020603050405020304" pitchFamily="18" charset="0"/>
              </a:rPr>
              <a:t>ylgr</a:t>
            </a:r>
            <a:r>
              <a:rPr lang="en-GB" sz="3400" dirty="0">
                <a:effectLst/>
                <a:ea typeface="Calibri" panose="020F0502020204030204" pitchFamily="34" charset="0"/>
                <a:cs typeface="Times New Roman" panose="02020603050405020304" pitchFamily="18" charset="0"/>
              </a:rPr>
              <a:t>”, </a:t>
            </a:r>
            <a:r>
              <a:rPr lang="en-GB" sz="3400" i="1" dirty="0">
                <a:effectLst/>
                <a:ea typeface="Calibri" panose="020F0502020204030204" pitchFamily="34" charset="0"/>
                <a:cs typeface="Times New Roman" panose="02020603050405020304" pitchFamily="18" charset="0"/>
              </a:rPr>
              <a:t>NOWELE</a:t>
            </a:r>
            <a:r>
              <a:rPr lang="en-GB" sz="3400" dirty="0">
                <a:effectLst/>
                <a:ea typeface="Calibri" panose="020F0502020204030204" pitchFamily="34" charset="0"/>
                <a:cs typeface="Times New Roman" panose="02020603050405020304" pitchFamily="18" charset="0"/>
              </a:rPr>
              <a:t> 25: 63-88.</a:t>
            </a:r>
            <a:endParaRPr lang="hr-HR" sz="34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hr-HR" sz="3400" dirty="0">
                <a:ea typeface="Calibri" panose="020F0502020204030204" pitchFamily="34" charset="0"/>
                <a:cs typeface="Times New Roman" panose="02020603050405020304" pitchFamily="18" charset="0"/>
              </a:rPr>
              <a:t>LIV = H. Rix et al. (eds.). 2003. </a:t>
            </a:r>
            <a:r>
              <a:rPr lang="hr-HR" sz="3400" i="1" dirty="0">
                <a:ea typeface="Calibri" panose="020F0502020204030204" pitchFamily="34" charset="0"/>
                <a:cs typeface="Times New Roman" panose="02020603050405020304" pitchFamily="18" charset="0"/>
              </a:rPr>
              <a:t>Lexikon der indogermanischen Verben</a:t>
            </a:r>
            <a:r>
              <a:rPr lang="hr-HR" sz="3400" dirty="0">
                <a:ea typeface="Calibri" panose="020F0502020204030204" pitchFamily="34" charset="0"/>
                <a:cs typeface="Times New Roman" panose="02020603050405020304" pitchFamily="18" charset="0"/>
              </a:rPr>
              <a:t>. Wiesbaden: Reichert.</a:t>
            </a:r>
            <a:endParaRPr lang="en-US" sz="34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GB" sz="3400" dirty="0" err="1">
                <a:effectLst/>
                <a:ea typeface="Calibri" panose="020F0502020204030204" pitchFamily="34" charset="0"/>
                <a:cs typeface="Times New Roman" panose="02020603050405020304" pitchFamily="18" charset="0"/>
              </a:rPr>
              <a:t>Machek</a:t>
            </a:r>
            <a:r>
              <a:rPr lang="en-GB" sz="3400" dirty="0">
                <a:effectLst/>
                <a:ea typeface="Calibri" panose="020F0502020204030204" pitchFamily="34" charset="0"/>
                <a:cs typeface="Times New Roman" panose="02020603050405020304" pitchFamily="18" charset="0"/>
              </a:rPr>
              <a:t> = </a:t>
            </a:r>
            <a:r>
              <a:rPr lang="en-GB" sz="3400" dirty="0" err="1">
                <a:effectLst/>
                <a:ea typeface="Calibri" panose="020F0502020204030204" pitchFamily="34" charset="0"/>
                <a:cs typeface="Times New Roman" panose="02020603050405020304" pitchFamily="18" charset="0"/>
              </a:rPr>
              <a:t>Machek</a:t>
            </a:r>
            <a:r>
              <a:rPr lang="en-GB" sz="3400" dirty="0">
                <a:effectLst/>
                <a:ea typeface="Calibri" panose="020F0502020204030204" pitchFamily="34" charset="0"/>
                <a:cs typeface="Times New Roman" panose="02020603050405020304" pitchFamily="18" charset="0"/>
              </a:rPr>
              <a:t>, Václav. </a:t>
            </a:r>
            <a:r>
              <a:rPr lang="en-GB" sz="3400" i="1" dirty="0" err="1">
                <a:effectLst/>
                <a:ea typeface="Calibri" panose="020F0502020204030204" pitchFamily="34" charset="0"/>
                <a:cs typeface="Times New Roman" panose="02020603050405020304" pitchFamily="18" charset="0"/>
              </a:rPr>
              <a:t>Etymologický</a:t>
            </a:r>
            <a:r>
              <a:rPr lang="en-GB" sz="3400" i="1" dirty="0">
                <a:effectLst/>
                <a:ea typeface="Calibri" panose="020F0502020204030204" pitchFamily="34" charset="0"/>
                <a:cs typeface="Times New Roman" panose="02020603050405020304" pitchFamily="18" charset="0"/>
              </a:rPr>
              <a:t> </a:t>
            </a:r>
            <a:r>
              <a:rPr lang="en-GB" sz="3400" i="1" dirty="0" err="1">
                <a:effectLst/>
                <a:ea typeface="Calibri" panose="020F0502020204030204" pitchFamily="34" charset="0"/>
                <a:cs typeface="Times New Roman" panose="02020603050405020304" pitchFamily="18" charset="0"/>
              </a:rPr>
              <a:t>slovník</a:t>
            </a:r>
            <a:r>
              <a:rPr lang="en-GB" sz="3400" i="1" dirty="0">
                <a:effectLst/>
                <a:ea typeface="Calibri" panose="020F0502020204030204" pitchFamily="34" charset="0"/>
                <a:cs typeface="Times New Roman" panose="02020603050405020304" pitchFamily="18" charset="0"/>
              </a:rPr>
              <a:t> </a:t>
            </a:r>
            <a:r>
              <a:rPr lang="en-GB" sz="3400" i="1" dirty="0" err="1">
                <a:effectLst/>
                <a:ea typeface="Calibri" panose="020F0502020204030204" pitchFamily="34" charset="0"/>
                <a:cs typeface="Times New Roman" panose="02020603050405020304" pitchFamily="18" charset="0"/>
              </a:rPr>
              <a:t>jazyka</a:t>
            </a:r>
            <a:r>
              <a:rPr lang="en-GB" sz="3400" i="1" dirty="0">
                <a:effectLst/>
                <a:ea typeface="Calibri" panose="020F0502020204030204" pitchFamily="34" charset="0"/>
                <a:cs typeface="Times New Roman" panose="02020603050405020304" pitchFamily="18" charset="0"/>
              </a:rPr>
              <a:t> </a:t>
            </a:r>
            <a:r>
              <a:rPr lang="en-GB" sz="3400" i="1" dirty="0" err="1">
                <a:effectLst/>
                <a:ea typeface="Calibri" panose="020F0502020204030204" pitchFamily="34" charset="0"/>
                <a:cs typeface="Times New Roman" panose="02020603050405020304" pitchFamily="18" charset="0"/>
              </a:rPr>
              <a:t>českého</a:t>
            </a:r>
            <a:r>
              <a:rPr lang="en-GB" sz="3400" dirty="0">
                <a:effectLst/>
                <a:ea typeface="Calibri" panose="020F0502020204030204" pitchFamily="34" charset="0"/>
                <a:cs typeface="Times New Roman" panose="02020603050405020304" pitchFamily="18" charset="0"/>
              </a:rPr>
              <a:t>. Prague: </a:t>
            </a:r>
            <a:r>
              <a:rPr lang="en-GB" sz="3400" dirty="0" err="1">
                <a:effectLst/>
                <a:ea typeface="Calibri" panose="020F0502020204030204" pitchFamily="34" charset="0"/>
                <a:cs typeface="Times New Roman" panose="02020603050405020304" pitchFamily="18" charset="0"/>
              </a:rPr>
              <a:t>Lidové</a:t>
            </a:r>
            <a:r>
              <a:rPr lang="en-GB" sz="3400" dirty="0">
                <a:effectLst/>
                <a:ea typeface="Calibri" panose="020F0502020204030204" pitchFamily="34" charset="0"/>
                <a:cs typeface="Times New Roman" panose="02020603050405020304" pitchFamily="18" charset="0"/>
              </a:rPr>
              <a:t> </a:t>
            </a:r>
            <a:r>
              <a:rPr lang="en-GB" sz="3400" dirty="0" err="1">
                <a:effectLst/>
                <a:ea typeface="Calibri" panose="020F0502020204030204" pitchFamily="34" charset="0"/>
                <a:cs typeface="Times New Roman" panose="02020603050405020304" pitchFamily="18" charset="0"/>
              </a:rPr>
              <a:t>noviny</a:t>
            </a:r>
            <a:r>
              <a:rPr lang="en-GB" sz="3400" dirty="0">
                <a:effectLst/>
                <a:ea typeface="Calibri" panose="020F0502020204030204" pitchFamily="34" charset="0"/>
                <a:cs typeface="Times New Roman" panose="02020603050405020304" pitchFamily="18" charset="0"/>
              </a:rPr>
              <a:t>.</a:t>
            </a:r>
            <a:endParaRPr lang="ru-RU" sz="34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hr-HR" sz="3400" dirty="0">
                <a:ea typeface="Calibri" panose="020F0502020204030204" pitchFamily="34" charset="0"/>
                <a:cs typeface="Times New Roman" panose="02020603050405020304" pitchFamily="18" charset="0"/>
              </a:rPr>
              <a:t>Markova, E. M. 2008. </a:t>
            </a:r>
            <a:r>
              <a:rPr lang="en-GB" sz="3400" dirty="0">
                <a:effectLst/>
                <a:ea typeface="Calibri" panose="020F0502020204030204" pitchFamily="34" charset="0"/>
                <a:cs typeface="Times New Roman" panose="02020603050405020304" pitchFamily="18" charset="0"/>
              </a:rPr>
              <a:t>“</a:t>
            </a:r>
            <a:r>
              <a:rPr lang="hr-HR" sz="3400" dirty="0">
                <a:effectLst/>
                <a:ea typeface="Calibri" panose="020F0502020204030204" pitchFamily="34" charset="0"/>
                <a:cs typeface="Times New Roman" panose="02020603050405020304" pitchFamily="18" charset="0"/>
              </a:rPr>
              <a:t>Praslavjanskie nazvanija derev’ev kak otraženie fragmenta jazykovoj kartiny mira slavjan”. </a:t>
            </a:r>
            <a:r>
              <a:rPr lang="hr-HR" sz="3400" i="1" dirty="0">
                <a:effectLst/>
                <a:ea typeface="Calibri" panose="020F0502020204030204" pitchFamily="34" charset="0"/>
                <a:cs typeface="Times New Roman" panose="02020603050405020304" pitchFamily="18" charset="0"/>
              </a:rPr>
              <a:t>Acta Linguistica </a:t>
            </a:r>
            <a:r>
              <a:rPr lang="hr-HR" sz="3400" dirty="0">
                <a:effectLst/>
                <a:ea typeface="Calibri" panose="020F0502020204030204" pitchFamily="34" charset="0"/>
                <a:cs typeface="Times New Roman" panose="02020603050405020304" pitchFamily="18" charset="0"/>
              </a:rPr>
              <a:t>2,1: 37-45.</a:t>
            </a:r>
          </a:p>
          <a:p>
            <a:pPr marL="457200" indent="-457200" algn="just">
              <a:lnSpc>
                <a:spcPct val="120000"/>
              </a:lnSpc>
              <a:spcBef>
                <a:spcPts val="600"/>
              </a:spcBef>
            </a:pPr>
            <a:r>
              <a:rPr lang="en-GB" sz="3400" dirty="0">
                <a:effectLst/>
                <a:ea typeface="Calibri" panose="020F0502020204030204" pitchFamily="34" charset="0"/>
                <a:cs typeface="Times New Roman" panose="02020603050405020304" pitchFamily="18" charset="0"/>
              </a:rPr>
              <a:t>Matasović, Ranko. 2020. “Language of the bird names and the pre-Indo-European substratum”, in: Romain Garnier (ed.). </a:t>
            </a:r>
            <a:r>
              <a:rPr lang="en-GB" sz="3400" i="1" dirty="0">
                <a:effectLst/>
                <a:ea typeface="Calibri" panose="020F0502020204030204" pitchFamily="34" charset="0"/>
                <a:cs typeface="Times New Roman" panose="02020603050405020304" pitchFamily="18" charset="0"/>
              </a:rPr>
              <a:t>Loanwords and Substrata</a:t>
            </a:r>
            <a:r>
              <a:rPr lang="en-GB" sz="3400" dirty="0">
                <a:effectLst/>
                <a:ea typeface="Calibri" panose="020F0502020204030204" pitchFamily="34" charset="0"/>
                <a:cs typeface="Times New Roman" panose="02020603050405020304" pitchFamily="18" charset="0"/>
              </a:rPr>
              <a:t>. Innsbruck: IBS, 331-344.</a:t>
            </a:r>
            <a:endParaRPr lang="en-US" sz="3400" dirty="0"/>
          </a:p>
          <a:p>
            <a:pPr marL="457200" indent="-457200" algn="just">
              <a:lnSpc>
                <a:spcPct val="120000"/>
              </a:lnSpc>
              <a:spcBef>
                <a:spcPts val="600"/>
              </a:spcBef>
            </a:pPr>
            <a:r>
              <a:rPr lang="en-GB" sz="3400" dirty="0" err="1">
                <a:effectLst/>
                <a:ea typeface="Calibri" panose="020F0502020204030204" pitchFamily="34" charset="0"/>
                <a:cs typeface="Times New Roman" panose="02020603050405020304" pitchFamily="18" charset="0"/>
              </a:rPr>
              <a:t>Oguibénine</a:t>
            </a:r>
            <a:r>
              <a:rPr lang="en-GB" sz="3400" dirty="0">
                <a:effectLst/>
                <a:ea typeface="Calibri" panose="020F0502020204030204" pitchFamily="34" charset="0"/>
                <a:cs typeface="Times New Roman" panose="02020603050405020304" pitchFamily="18" charset="0"/>
              </a:rPr>
              <a:t>, Boris. 2016. </a:t>
            </a:r>
            <a:r>
              <a:rPr lang="en-GB" sz="3400" i="1" dirty="0" err="1">
                <a:effectLst/>
                <a:ea typeface="Calibri" panose="020F0502020204030204" pitchFamily="34" charset="0"/>
                <a:cs typeface="Times New Roman" panose="02020603050405020304" pitchFamily="18" charset="0"/>
              </a:rPr>
              <a:t>L’héritage</a:t>
            </a:r>
            <a:r>
              <a:rPr lang="en-GB" sz="3400" i="1" dirty="0">
                <a:effectLst/>
                <a:ea typeface="Calibri" panose="020F0502020204030204" pitchFamily="34" charset="0"/>
                <a:cs typeface="Times New Roman" panose="02020603050405020304" pitchFamily="18" charset="0"/>
              </a:rPr>
              <a:t> du </a:t>
            </a:r>
            <a:r>
              <a:rPr lang="en-GB" sz="3400" i="1" dirty="0" err="1">
                <a:effectLst/>
                <a:ea typeface="Calibri" panose="020F0502020204030204" pitchFamily="34" charset="0"/>
                <a:cs typeface="Times New Roman" panose="02020603050405020304" pitchFamily="18" charset="0"/>
              </a:rPr>
              <a:t>lexique</a:t>
            </a:r>
            <a:r>
              <a:rPr lang="en-GB" sz="3400" i="1" dirty="0">
                <a:effectLst/>
                <a:ea typeface="Calibri" panose="020F0502020204030204" pitchFamily="34" charset="0"/>
                <a:cs typeface="Times New Roman" panose="02020603050405020304" pitchFamily="18" charset="0"/>
              </a:rPr>
              <a:t> </a:t>
            </a:r>
            <a:r>
              <a:rPr lang="en-GB" sz="3400" i="1" dirty="0" err="1">
                <a:effectLst/>
                <a:ea typeface="Calibri" panose="020F0502020204030204" pitchFamily="34" charset="0"/>
                <a:cs typeface="Times New Roman" panose="02020603050405020304" pitchFamily="18" charset="0"/>
              </a:rPr>
              <a:t>indo-européen</a:t>
            </a:r>
            <a:r>
              <a:rPr lang="en-GB" sz="3400" i="1" dirty="0">
                <a:effectLst/>
                <a:ea typeface="Calibri" panose="020F0502020204030204" pitchFamily="34" charset="0"/>
                <a:cs typeface="Times New Roman" panose="02020603050405020304" pitchFamily="18" charset="0"/>
              </a:rPr>
              <a:t> dans le </a:t>
            </a:r>
            <a:r>
              <a:rPr lang="en-GB" sz="3400" i="1" dirty="0" err="1">
                <a:effectLst/>
                <a:ea typeface="Calibri" panose="020F0502020204030204" pitchFamily="34" charset="0"/>
                <a:cs typeface="Times New Roman" panose="02020603050405020304" pitchFamily="18" charset="0"/>
              </a:rPr>
              <a:t>vocabulaire</a:t>
            </a:r>
            <a:r>
              <a:rPr lang="en-GB" sz="3400" i="1" dirty="0">
                <a:effectLst/>
                <a:ea typeface="Calibri" panose="020F0502020204030204" pitchFamily="34" charset="0"/>
                <a:cs typeface="Times New Roman" panose="02020603050405020304" pitchFamily="18" charset="0"/>
              </a:rPr>
              <a:t> russe</a:t>
            </a:r>
            <a:r>
              <a:rPr lang="en-GB" sz="3400" dirty="0">
                <a:effectLst/>
                <a:ea typeface="Calibri" panose="020F0502020204030204" pitchFamily="34" charset="0"/>
                <a:cs typeface="Times New Roman" panose="02020603050405020304" pitchFamily="18" charset="0"/>
              </a:rPr>
              <a:t>. Paris: </a:t>
            </a:r>
            <a:r>
              <a:rPr lang="en-GB" sz="3400" dirty="0" err="1">
                <a:effectLst/>
                <a:ea typeface="Calibri" panose="020F0502020204030204" pitchFamily="34" charset="0"/>
                <a:cs typeface="Times New Roman" panose="02020603050405020304" pitchFamily="18" charset="0"/>
              </a:rPr>
              <a:t>Institut</a:t>
            </a:r>
            <a:r>
              <a:rPr lang="en-GB" sz="3400" dirty="0">
                <a:effectLst/>
                <a:ea typeface="Calibri" panose="020F0502020204030204" pitchFamily="34" charset="0"/>
                <a:cs typeface="Times New Roman" panose="02020603050405020304" pitchFamily="18" charset="0"/>
              </a:rPr>
              <a:t>, d’ études slaves.</a:t>
            </a:r>
            <a:endParaRPr lang="en-US" sz="3400" dirty="0">
              <a:effectLst/>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4117794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FED16-9DD8-4AA2-98AB-5D064353C392}"/>
              </a:ext>
            </a:extLst>
          </p:cNvPr>
          <p:cNvSpPr>
            <a:spLocks noGrp="1"/>
          </p:cNvSpPr>
          <p:nvPr>
            <p:ph type="title"/>
          </p:nvPr>
        </p:nvSpPr>
        <p:spPr/>
        <p:txBody>
          <a:bodyPr/>
          <a:lstStyle/>
          <a:p>
            <a:r>
              <a:rPr lang="hr-HR" dirty="0"/>
              <a:t>References</a:t>
            </a:r>
            <a:endParaRPr lang="en-US" dirty="0"/>
          </a:p>
        </p:txBody>
      </p:sp>
      <p:sp>
        <p:nvSpPr>
          <p:cNvPr id="3" name="Content Placeholder 2">
            <a:extLst>
              <a:ext uri="{FF2B5EF4-FFF2-40B4-BE49-F238E27FC236}">
                <a16:creationId xmlns:a16="http://schemas.microsoft.com/office/drawing/2014/main" id="{DDFE1825-1F1C-44D7-8F1A-128A907E8636}"/>
              </a:ext>
            </a:extLst>
          </p:cNvPr>
          <p:cNvSpPr>
            <a:spLocks noGrp="1"/>
          </p:cNvSpPr>
          <p:nvPr>
            <p:ph idx="1"/>
          </p:nvPr>
        </p:nvSpPr>
        <p:spPr/>
        <p:txBody>
          <a:bodyPr>
            <a:normAutofit fontScale="92500" lnSpcReduction="10000"/>
          </a:bodyPr>
          <a:lstStyle/>
          <a:p>
            <a:pPr marL="457200" indent="-457200" algn="just">
              <a:lnSpc>
                <a:spcPct val="120000"/>
              </a:lnSpc>
              <a:spcBef>
                <a:spcPts val="600"/>
              </a:spcBef>
            </a:pPr>
            <a:r>
              <a:rPr lang="en-GB" sz="2000" dirty="0">
                <a:effectLst/>
                <a:ea typeface="Calibri" panose="020F0502020204030204" pitchFamily="34" charset="0"/>
                <a:cs typeface="Times New Roman" panose="02020603050405020304" pitchFamily="18" charset="0"/>
              </a:rPr>
              <a:t>Pronk-</a:t>
            </a:r>
            <a:r>
              <a:rPr lang="en-GB" sz="2000" dirty="0" err="1">
                <a:effectLst/>
                <a:ea typeface="Calibri" panose="020F0502020204030204" pitchFamily="34" charset="0"/>
                <a:cs typeface="Times New Roman" panose="02020603050405020304" pitchFamily="18" charset="0"/>
              </a:rPr>
              <a:t>Tiethoff</a:t>
            </a:r>
            <a:r>
              <a:rPr lang="en-GB" sz="2000" dirty="0">
                <a:effectLst/>
                <a:ea typeface="Calibri" panose="020F0502020204030204" pitchFamily="34" charset="0"/>
                <a:cs typeface="Times New Roman" panose="02020603050405020304" pitchFamily="18" charset="0"/>
              </a:rPr>
              <a:t>, Saskia. 2013. </a:t>
            </a:r>
            <a:r>
              <a:rPr lang="en-GB" sz="2000" i="1" dirty="0">
                <a:effectLst/>
                <a:ea typeface="Calibri" panose="020F0502020204030204" pitchFamily="34" charset="0"/>
                <a:cs typeface="Times New Roman" panose="02020603050405020304" pitchFamily="18" charset="0"/>
              </a:rPr>
              <a:t>The Germanic loanwords in Proto-Slavic.</a:t>
            </a:r>
            <a:r>
              <a:rPr lang="en-GB" sz="2000" dirty="0">
                <a:effectLst/>
                <a:ea typeface="Calibri" panose="020F0502020204030204" pitchFamily="34" charset="0"/>
                <a:cs typeface="Times New Roman" panose="02020603050405020304" pitchFamily="18" charset="0"/>
              </a:rPr>
              <a:t> Amsterdam: </a:t>
            </a:r>
            <a:r>
              <a:rPr lang="en-GB" sz="2000" dirty="0" err="1">
                <a:effectLst/>
                <a:ea typeface="Calibri" panose="020F0502020204030204" pitchFamily="34" charset="0"/>
                <a:cs typeface="Times New Roman" panose="02020603050405020304" pitchFamily="18" charset="0"/>
              </a:rPr>
              <a:t>Rodopi</a:t>
            </a:r>
            <a:r>
              <a:rPr lang="en-GB" sz="2000" dirty="0">
                <a:effectLst/>
                <a:ea typeface="Calibri" panose="020F0502020204030204" pitchFamily="34" charset="0"/>
                <a:cs typeface="Times New Roman" panose="02020603050405020304" pitchFamily="18" charset="0"/>
              </a:rPr>
              <a:t>.</a:t>
            </a:r>
            <a:endParaRPr lang="en-US" sz="20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GB" sz="2000" dirty="0">
                <a:effectLst/>
                <a:ea typeface="Calibri" panose="020F0502020204030204" pitchFamily="34" charset="0"/>
                <a:cs typeface="Times New Roman" panose="02020603050405020304" pitchFamily="18" charset="0"/>
              </a:rPr>
              <a:t>Schrijver, Peter. 1997. “Animal, vegetable and mineral: some Western </a:t>
            </a:r>
            <a:r>
              <a:rPr lang="hr-HR" sz="2000" dirty="0">
                <a:effectLst/>
                <a:ea typeface="Calibri" panose="020F0502020204030204" pitchFamily="34" charset="0"/>
                <a:cs typeface="Times New Roman" panose="02020603050405020304" pitchFamily="18" charset="0"/>
              </a:rPr>
              <a:t>E</a:t>
            </a:r>
            <a:r>
              <a:rPr lang="en-GB" sz="2000" dirty="0" err="1">
                <a:effectLst/>
                <a:ea typeface="Calibri" panose="020F0502020204030204" pitchFamily="34" charset="0"/>
                <a:cs typeface="Times New Roman" panose="02020603050405020304" pitchFamily="18" charset="0"/>
              </a:rPr>
              <a:t>uropean</a:t>
            </a:r>
            <a:r>
              <a:rPr lang="en-GB" sz="2000" dirty="0">
                <a:effectLst/>
                <a:ea typeface="Calibri" panose="020F0502020204030204" pitchFamily="34" charset="0"/>
                <a:cs typeface="Times New Roman" panose="02020603050405020304" pitchFamily="18" charset="0"/>
              </a:rPr>
              <a:t> substratum words”, in: Alexander </a:t>
            </a:r>
            <a:r>
              <a:rPr lang="en-GB" sz="2000" dirty="0" err="1">
                <a:effectLst/>
                <a:ea typeface="Calibri" panose="020F0502020204030204" pitchFamily="34" charset="0"/>
                <a:cs typeface="Times New Roman" panose="02020603050405020304" pitchFamily="18" charset="0"/>
              </a:rPr>
              <a:t>Lubotsky</a:t>
            </a:r>
            <a:r>
              <a:rPr lang="en-GB" sz="2000" dirty="0">
                <a:effectLst/>
                <a:ea typeface="Calibri" panose="020F0502020204030204" pitchFamily="34" charset="0"/>
                <a:cs typeface="Times New Roman" panose="02020603050405020304" pitchFamily="18" charset="0"/>
              </a:rPr>
              <a:t> (ed.) </a:t>
            </a:r>
            <a:r>
              <a:rPr lang="en-GB" sz="2000" i="1" dirty="0">
                <a:effectLst/>
                <a:ea typeface="Calibri" panose="020F0502020204030204" pitchFamily="34" charset="0"/>
                <a:cs typeface="Times New Roman" panose="02020603050405020304" pitchFamily="18" charset="0"/>
              </a:rPr>
              <a:t>Sound Law and Analogy. </a:t>
            </a:r>
            <a:r>
              <a:rPr lang="en-GB" sz="2000" dirty="0">
                <a:effectLst/>
                <a:ea typeface="Calibri" panose="020F0502020204030204" pitchFamily="34" charset="0"/>
                <a:cs typeface="Times New Roman" panose="02020603050405020304" pitchFamily="18" charset="0"/>
              </a:rPr>
              <a:t>Amsterdam &amp; Atlanta: </a:t>
            </a:r>
            <a:r>
              <a:rPr lang="en-GB" sz="2000" dirty="0" err="1">
                <a:effectLst/>
                <a:ea typeface="Calibri" panose="020F0502020204030204" pitchFamily="34" charset="0"/>
                <a:cs typeface="Times New Roman" panose="02020603050405020304" pitchFamily="18" charset="0"/>
              </a:rPr>
              <a:t>Rodopi</a:t>
            </a:r>
            <a:r>
              <a:rPr lang="en-GB" sz="2000" dirty="0">
                <a:effectLst/>
                <a:ea typeface="Calibri" panose="020F0502020204030204" pitchFamily="34" charset="0"/>
                <a:cs typeface="Times New Roman" panose="02020603050405020304" pitchFamily="18" charset="0"/>
              </a:rPr>
              <a:t>, 293-316.</a:t>
            </a:r>
            <a:endParaRPr lang="en-US" sz="20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GB" sz="2000" dirty="0" err="1">
                <a:effectLst/>
                <a:ea typeface="Calibri" panose="020F0502020204030204" pitchFamily="34" charset="0"/>
                <a:cs typeface="Times New Roman" panose="02020603050405020304" pitchFamily="18" charset="0"/>
              </a:rPr>
              <a:t>Skok</a:t>
            </a:r>
            <a:r>
              <a:rPr lang="en-GB" sz="2000" dirty="0">
                <a:effectLst/>
                <a:ea typeface="Calibri" panose="020F0502020204030204" pitchFamily="34" charset="0"/>
                <a:cs typeface="Times New Roman" panose="02020603050405020304" pitchFamily="18" charset="0"/>
              </a:rPr>
              <a:t> = </a:t>
            </a:r>
            <a:r>
              <a:rPr lang="en-GB" sz="2000" dirty="0" err="1">
                <a:effectLst/>
                <a:ea typeface="Calibri" panose="020F0502020204030204" pitchFamily="34" charset="0"/>
                <a:cs typeface="Times New Roman" panose="02020603050405020304" pitchFamily="18" charset="0"/>
              </a:rPr>
              <a:t>Skok</a:t>
            </a:r>
            <a:r>
              <a:rPr lang="en-GB" sz="2000" dirty="0">
                <a:effectLst/>
                <a:ea typeface="Calibri" panose="020F0502020204030204" pitchFamily="34" charset="0"/>
                <a:cs typeface="Times New Roman" panose="02020603050405020304" pitchFamily="18" charset="0"/>
              </a:rPr>
              <a:t>, Petar. 1971-1974. </a:t>
            </a:r>
            <a:r>
              <a:rPr lang="en-GB" sz="2000" i="1" dirty="0" err="1">
                <a:effectLst/>
                <a:ea typeface="Calibri" panose="020F0502020204030204" pitchFamily="34" charset="0"/>
                <a:cs typeface="Times New Roman" panose="02020603050405020304" pitchFamily="18" charset="0"/>
              </a:rPr>
              <a:t>Etimologijski</a:t>
            </a:r>
            <a:r>
              <a:rPr lang="en-GB" sz="2000" i="1" dirty="0">
                <a:effectLst/>
                <a:ea typeface="Calibri" panose="020F0502020204030204" pitchFamily="34" charset="0"/>
                <a:cs typeface="Times New Roman" panose="02020603050405020304" pitchFamily="18" charset="0"/>
              </a:rPr>
              <a:t> </a:t>
            </a:r>
            <a:r>
              <a:rPr lang="en-GB" sz="2000" i="1" dirty="0" err="1">
                <a:effectLst/>
                <a:ea typeface="Calibri" panose="020F0502020204030204" pitchFamily="34" charset="0"/>
                <a:cs typeface="Times New Roman" panose="02020603050405020304" pitchFamily="18" charset="0"/>
              </a:rPr>
              <a:t>rječnik</a:t>
            </a:r>
            <a:r>
              <a:rPr lang="en-GB" sz="2000" i="1" dirty="0">
                <a:effectLst/>
                <a:ea typeface="Calibri" panose="020F0502020204030204" pitchFamily="34" charset="0"/>
                <a:cs typeface="Times New Roman" panose="02020603050405020304" pitchFamily="18" charset="0"/>
              </a:rPr>
              <a:t> </a:t>
            </a:r>
            <a:r>
              <a:rPr lang="en-GB" sz="2000" i="1" dirty="0" err="1">
                <a:effectLst/>
                <a:ea typeface="Calibri" panose="020F0502020204030204" pitchFamily="34" charset="0"/>
                <a:cs typeface="Times New Roman" panose="02020603050405020304" pitchFamily="18" charset="0"/>
              </a:rPr>
              <a:t>hrvatskoga</a:t>
            </a:r>
            <a:r>
              <a:rPr lang="en-GB" sz="2000" i="1" dirty="0">
                <a:effectLst/>
                <a:ea typeface="Calibri" panose="020F0502020204030204" pitchFamily="34" charset="0"/>
                <a:cs typeface="Times New Roman" panose="02020603050405020304" pitchFamily="18" charset="0"/>
              </a:rPr>
              <a:t> </a:t>
            </a:r>
            <a:r>
              <a:rPr lang="en-GB" sz="2000" i="1" dirty="0" err="1">
                <a:effectLst/>
                <a:ea typeface="Calibri" panose="020F0502020204030204" pitchFamily="34" charset="0"/>
                <a:cs typeface="Times New Roman" panose="02020603050405020304" pitchFamily="18" charset="0"/>
              </a:rPr>
              <a:t>ili</a:t>
            </a:r>
            <a:r>
              <a:rPr lang="en-GB" sz="2000" i="1" dirty="0">
                <a:effectLst/>
                <a:ea typeface="Calibri" panose="020F0502020204030204" pitchFamily="34" charset="0"/>
                <a:cs typeface="Times New Roman" panose="02020603050405020304" pitchFamily="18" charset="0"/>
              </a:rPr>
              <a:t> </a:t>
            </a:r>
            <a:r>
              <a:rPr lang="en-GB" sz="2000" i="1" dirty="0" err="1">
                <a:effectLst/>
                <a:ea typeface="Calibri" panose="020F0502020204030204" pitchFamily="34" charset="0"/>
                <a:cs typeface="Times New Roman" panose="02020603050405020304" pitchFamily="18" charset="0"/>
              </a:rPr>
              <a:t>srpskoga</a:t>
            </a:r>
            <a:r>
              <a:rPr lang="en-GB" sz="2000" i="1" dirty="0">
                <a:effectLst/>
                <a:ea typeface="Calibri" panose="020F0502020204030204" pitchFamily="34" charset="0"/>
                <a:cs typeface="Times New Roman" panose="02020603050405020304" pitchFamily="18" charset="0"/>
              </a:rPr>
              <a:t> </a:t>
            </a:r>
            <a:r>
              <a:rPr lang="en-GB" sz="2000" i="1" dirty="0" err="1">
                <a:effectLst/>
                <a:ea typeface="Calibri" panose="020F0502020204030204" pitchFamily="34" charset="0"/>
                <a:cs typeface="Times New Roman" panose="02020603050405020304" pitchFamily="18" charset="0"/>
              </a:rPr>
              <a:t>jezika</a:t>
            </a:r>
            <a:r>
              <a:rPr lang="en-GB" sz="2000" dirty="0">
                <a:effectLst/>
                <a:ea typeface="Calibri" panose="020F0502020204030204" pitchFamily="34" charset="0"/>
                <a:cs typeface="Times New Roman" panose="02020603050405020304" pitchFamily="18" charset="0"/>
              </a:rPr>
              <a:t>. Zagreb: JAZU.</a:t>
            </a:r>
            <a:endParaRPr lang="hr-HR" sz="20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GB" sz="2000" dirty="0" err="1">
                <a:effectLst/>
                <a:ea typeface="Calibri" panose="020F0502020204030204" pitchFamily="34" charset="0"/>
                <a:cs typeface="Times New Roman" panose="02020603050405020304" pitchFamily="18" charset="0"/>
              </a:rPr>
              <a:t>Smoczyński</a:t>
            </a:r>
            <a:r>
              <a:rPr lang="en-GB" sz="2000" dirty="0">
                <a:effectLst/>
                <a:ea typeface="Calibri" panose="020F0502020204030204" pitchFamily="34" charset="0"/>
                <a:cs typeface="Times New Roman" panose="02020603050405020304" pitchFamily="18" charset="0"/>
              </a:rPr>
              <a:t>, Wojciech. 2007. </a:t>
            </a:r>
            <a:r>
              <a:rPr lang="en-GB" sz="2000" i="1" dirty="0" err="1">
                <a:effectLst/>
                <a:ea typeface="Calibri" panose="020F0502020204030204" pitchFamily="34" charset="0"/>
                <a:cs typeface="Times New Roman" panose="02020603050405020304" pitchFamily="18" charset="0"/>
              </a:rPr>
              <a:t>Słownik</a:t>
            </a:r>
            <a:r>
              <a:rPr lang="en-GB" sz="2000" i="1" dirty="0">
                <a:effectLst/>
                <a:ea typeface="Calibri" panose="020F0502020204030204" pitchFamily="34" charset="0"/>
                <a:cs typeface="Times New Roman" panose="02020603050405020304" pitchFamily="18" charset="0"/>
              </a:rPr>
              <a:t> </a:t>
            </a:r>
            <a:r>
              <a:rPr lang="en-GB" sz="2000" i="1" dirty="0" err="1">
                <a:effectLst/>
                <a:ea typeface="Calibri" panose="020F0502020204030204" pitchFamily="34" charset="0"/>
                <a:cs typeface="Times New Roman" panose="02020603050405020304" pitchFamily="18" charset="0"/>
              </a:rPr>
              <a:t>etymologiczny</a:t>
            </a:r>
            <a:r>
              <a:rPr lang="en-GB" sz="2000" i="1" dirty="0">
                <a:effectLst/>
                <a:ea typeface="Calibri" panose="020F0502020204030204" pitchFamily="34" charset="0"/>
                <a:cs typeface="Times New Roman" panose="02020603050405020304" pitchFamily="18" charset="0"/>
              </a:rPr>
              <a:t> </a:t>
            </a:r>
            <a:r>
              <a:rPr lang="en-GB" sz="2000" i="1" dirty="0" err="1">
                <a:effectLst/>
                <a:ea typeface="Calibri" panose="020F0502020204030204" pitchFamily="34" charset="0"/>
                <a:cs typeface="Times New Roman" panose="02020603050405020304" pitchFamily="18" charset="0"/>
              </a:rPr>
              <a:t>języka</a:t>
            </a:r>
            <a:r>
              <a:rPr lang="en-GB" sz="2000" i="1" dirty="0">
                <a:effectLst/>
                <a:ea typeface="Calibri" panose="020F0502020204030204" pitchFamily="34" charset="0"/>
                <a:cs typeface="Times New Roman" panose="02020603050405020304" pitchFamily="18" charset="0"/>
              </a:rPr>
              <a:t> </a:t>
            </a:r>
            <a:r>
              <a:rPr lang="en-GB" sz="2000" i="1" dirty="0" err="1">
                <a:effectLst/>
                <a:ea typeface="Calibri" panose="020F0502020204030204" pitchFamily="34" charset="0"/>
                <a:cs typeface="Times New Roman" panose="02020603050405020304" pitchFamily="18" charset="0"/>
              </a:rPr>
              <a:t>litewskiego</a:t>
            </a:r>
            <a:r>
              <a:rPr lang="en-GB" sz="2000" dirty="0">
                <a:effectLst/>
                <a:ea typeface="Calibri" panose="020F0502020204030204" pitchFamily="34" charset="0"/>
                <a:cs typeface="Times New Roman" panose="02020603050405020304" pitchFamily="18" charset="0"/>
              </a:rPr>
              <a:t>. Vilnius: </a:t>
            </a:r>
            <a:r>
              <a:rPr lang="en-GB" sz="2000" dirty="0" err="1">
                <a:effectLst/>
                <a:ea typeface="Calibri" panose="020F0502020204030204" pitchFamily="34" charset="0"/>
                <a:cs typeface="Times New Roman" panose="02020603050405020304" pitchFamily="18" charset="0"/>
              </a:rPr>
              <a:t>Uniwersytet</a:t>
            </a:r>
            <a:r>
              <a:rPr lang="en-GB" sz="2000" dirty="0">
                <a:effectLst/>
                <a:ea typeface="Calibri" panose="020F0502020204030204" pitchFamily="34" charset="0"/>
                <a:cs typeface="Times New Roman" panose="02020603050405020304" pitchFamily="18" charset="0"/>
              </a:rPr>
              <a:t> </a:t>
            </a:r>
            <a:r>
              <a:rPr lang="en-GB" sz="2000" dirty="0" err="1">
                <a:effectLst/>
                <a:ea typeface="Calibri" panose="020F0502020204030204" pitchFamily="34" charset="0"/>
                <a:cs typeface="Times New Roman" panose="02020603050405020304" pitchFamily="18" charset="0"/>
              </a:rPr>
              <a:t>Wileński</a:t>
            </a:r>
            <a:r>
              <a:rPr lang="en-GB" sz="2000" dirty="0">
                <a:effectLst/>
                <a:ea typeface="Calibri" panose="020F0502020204030204" pitchFamily="34" charset="0"/>
                <a:cs typeface="Times New Roman" panose="02020603050405020304" pitchFamily="18" charset="0"/>
              </a:rPr>
              <a:t>.</a:t>
            </a:r>
            <a:endParaRPr lang="en-US" sz="2000" dirty="0">
              <a:effectLs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GB" sz="2000" dirty="0" err="1">
                <a:effectLst/>
                <a:ea typeface="Calibri" panose="020F0502020204030204" pitchFamily="34" charset="0"/>
                <a:cs typeface="Times New Roman" panose="02020603050405020304" pitchFamily="18" charset="0"/>
              </a:rPr>
              <a:t>Vasmer</a:t>
            </a:r>
            <a:r>
              <a:rPr lang="en-GB" sz="2000" dirty="0">
                <a:effectLst/>
                <a:ea typeface="Calibri" panose="020F0502020204030204" pitchFamily="34" charset="0"/>
                <a:cs typeface="Times New Roman" panose="02020603050405020304" pitchFamily="18" charset="0"/>
              </a:rPr>
              <a:t> = </a:t>
            </a:r>
            <a:r>
              <a:rPr lang="en-GB" sz="2000" dirty="0" err="1">
                <a:effectLst/>
                <a:ea typeface="Calibri" panose="020F0502020204030204" pitchFamily="34" charset="0"/>
                <a:cs typeface="Times New Roman" panose="02020603050405020304" pitchFamily="18" charset="0"/>
              </a:rPr>
              <a:t>Vasmer</a:t>
            </a:r>
            <a:r>
              <a:rPr lang="en-GB" sz="2000" dirty="0">
                <a:effectLst/>
                <a:ea typeface="Calibri" panose="020F0502020204030204" pitchFamily="34" charset="0"/>
                <a:cs typeface="Times New Roman" panose="02020603050405020304" pitchFamily="18" charset="0"/>
              </a:rPr>
              <a:t>, Max. 1959. </a:t>
            </a:r>
            <a:r>
              <a:rPr lang="en-GB" sz="2000" i="1" dirty="0" err="1">
                <a:effectLst/>
                <a:ea typeface="Calibri" panose="020F0502020204030204" pitchFamily="34" charset="0"/>
                <a:cs typeface="Times New Roman" panose="02020603050405020304" pitchFamily="18" charset="0"/>
              </a:rPr>
              <a:t>Russisches</a:t>
            </a:r>
            <a:r>
              <a:rPr lang="en-GB" sz="2000" i="1" dirty="0">
                <a:effectLst/>
                <a:ea typeface="Calibri" panose="020F0502020204030204" pitchFamily="34" charset="0"/>
                <a:cs typeface="Times New Roman" panose="02020603050405020304" pitchFamily="18" charset="0"/>
              </a:rPr>
              <a:t> </a:t>
            </a:r>
            <a:r>
              <a:rPr lang="en-GB" sz="2000" i="1" dirty="0" err="1">
                <a:effectLst/>
                <a:ea typeface="Calibri" panose="020F0502020204030204" pitchFamily="34" charset="0"/>
                <a:cs typeface="Times New Roman" panose="02020603050405020304" pitchFamily="18" charset="0"/>
              </a:rPr>
              <a:t>etymologisches</a:t>
            </a:r>
            <a:r>
              <a:rPr lang="en-GB" sz="2000" i="1" dirty="0">
                <a:effectLst/>
                <a:ea typeface="Calibri" panose="020F0502020204030204" pitchFamily="34" charset="0"/>
                <a:cs typeface="Times New Roman" panose="02020603050405020304" pitchFamily="18" charset="0"/>
              </a:rPr>
              <a:t> </a:t>
            </a:r>
            <a:r>
              <a:rPr lang="en-GB" sz="2000" i="1" dirty="0" err="1">
                <a:effectLst/>
                <a:ea typeface="Calibri" panose="020F0502020204030204" pitchFamily="34" charset="0"/>
                <a:cs typeface="Times New Roman" panose="02020603050405020304" pitchFamily="18" charset="0"/>
              </a:rPr>
              <a:t>Wörterbuch</a:t>
            </a:r>
            <a:r>
              <a:rPr lang="en-GB" sz="2000" dirty="0">
                <a:effectLst/>
                <a:ea typeface="Calibri" panose="020F0502020204030204" pitchFamily="34" charset="0"/>
                <a:cs typeface="Times New Roman" panose="02020603050405020304" pitchFamily="18" charset="0"/>
              </a:rPr>
              <a:t>. Heidelberg: Winter.</a:t>
            </a:r>
            <a:endParaRPr lang="en-US" sz="2000" dirty="0">
              <a:effectLst/>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0183004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D6578-C6DC-476F-9A16-5CC87365064C}"/>
              </a:ext>
            </a:extLst>
          </p:cNvPr>
          <p:cNvSpPr>
            <a:spLocks noGrp="1"/>
          </p:cNvSpPr>
          <p:nvPr>
            <p:ph type="title"/>
          </p:nvPr>
        </p:nvSpPr>
        <p:spPr/>
        <p:txBody>
          <a:bodyPr/>
          <a:lstStyle/>
          <a:p>
            <a:r>
              <a:rPr lang="hr-HR" dirty="0"/>
              <a:t>Thank you!</a:t>
            </a:r>
            <a:endParaRPr lang="en-US" dirty="0"/>
          </a:p>
        </p:txBody>
      </p:sp>
      <p:sp>
        <p:nvSpPr>
          <p:cNvPr id="3" name="Content Placeholder 2">
            <a:extLst>
              <a:ext uri="{FF2B5EF4-FFF2-40B4-BE49-F238E27FC236}">
                <a16:creationId xmlns:a16="http://schemas.microsoft.com/office/drawing/2014/main" id="{1224D99B-9A96-453D-9211-C5FD40ACD73C}"/>
              </a:ext>
            </a:extLst>
          </p:cNvPr>
          <p:cNvSpPr>
            <a:spLocks noGrp="1"/>
          </p:cNvSpPr>
          <p:nvPr>
            <p:ph idx="1"/>
          </p:nvPr>
        </p:nvSpPr>
        <p:spPr/>
        <p:txBody>
          <a:bodyPr/>
          <a:lstStyle/>
          <a:p>
            <a:r>
              <a:rPr lang="hr-HR" dirty="0"/>
              <a:t>E-mail: </a:t>
            </a:r>
            <a:r>
              <a:rPr lang="hr-HR" dirty="0">
                <a:hlinkClick r:id="rId2"/>
              </a:rPr>
              <a:t>rmatasov@ffzg.hr</a:t>
            </a:r>
            <a:endParaRPr lang="hr-HR" dirty="0"/>
          </a:p>
          <a:p>
            <a:r>
              <a:rPr lang="hr-HR" dirty="0"/>
              <a:t>Homepage: </a:t>
            </a:r>
            <a:r>
              <a:rPr lang="hr-HR" dirty="0">
                <a:hlinkClick r:id="rId3"/>
              </a:rPr>
              <a:t>www.ffzg.hr/~rmatasov</a:t>
            </a:r>
            <a:endParaRPr lang="hr-HR" dirty="0"/>
          </a:p>
          <a:p>
            <a:endParaRPr lang="en-US" dirty="0"/>
          </a:p>
        </p:txBody>
      </p:sp>
      <p:pic>
        <p:nvPicPr>
          <p:cNvPr id="5" name="Picture 4" descr="A picture containing tree, outdoor, plant, conifer&#10;&#10;Description automatically generated">
            <a:extLst>
              <a:ext uri="{FF2B5EF4-FFF2-40B4-BE49-F238E27FC236}">
                <a16:creationId xmlns:a16="http://schemas.microsoft.com/office/drawing/2014/main" id="{0DD3D8E7-9AED-414D-A483-897535B5F4AE}"/>
              </a:ext>
            </a:extLst>
          </p:cNvPr>
          <p:cNvPicPr>
            <a:picLocks noChangeAspect="1"/>
          </p:cNvPicPr>
          <p:nvPr/>
        </p:nvPicPr>
        <p:blipFill>
          <a:blip r:embed="rId4"/>
          <a:stretch>
            <a:fillRect/>
          </a:stretch>
        </p:blipFill>
        <p:spPr>
          <a:xfrm>
            <a:off x="3330271" y="2949638"/>
            <a:ext cx="5531457" cy="3688790"/>
          </a:xfrm>
          <a:prstGeom prst="rect">
            <a:avLst/>
          </a:prstGeom>
        </p:spPr>
      </p:pic>
    </p:spTree>
    <p:extLst>
      <p:ext uri="{BB962C8B-B14F-4D97-AF65-F5344CB8AC3E}">
        <p14:creationId xmlns:p14="http://schemas.microsoft.com/office/powerpoint/2010/main" val="3359763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CE130-EA04-4F6D-A0AF-95EA506F5A18}"/>
              </a:ext>
            </a:extLst>
          </p:cNvPr>
          <p:cNvSpPr>
            <a:spLocks noGrp="1"/>
          </p:cNvSpPr>
          <p:nvPr>
            <p:ph type="title"/>
          </p:nvPr>
        </p:nvSpPr>
        <p:spPr/>
        <p:txBody>
          <a:bodyPr/>
          <a:lstStyle/>
          <a:p>
            <a:r>
              <a:rPr lang="hr-HR" dirty="0">
                <a:solidFill>
                  <a:schemeClr val="accent1"/>
                </a:solidFill>
              </a:rPr>
              <a:t>ABIES PICEA/SPRUCE IN SLAVIC</a:t>
            </a:r>
            <a:endParaRPr lang="en-US" dirty="0">
              <a:solidFill>
                <a:schemeClr val="accent1"/>
              </a:solidFill>
            </a:endParaRPr>
          </a:p>
        </p:txBody>
      </p:sp>
      <p:sp>
        <p:nvSpPr>
          <p:cNvPr id="3" name="Content Placeholder 2">
            <a:extLst>
              <a:ext uri="{FF2B5EF4-FFF2-40B4-BE49-F238E27FC236}">
                <a16:creationId xmlns:a16="http://schemas.microsoft.com/office/drawing/2014/main" id="{81982CAE-B881-4A99-B90D-54680118DFDF}"/>
              </a:ext>
            </a:extLst>
          </p:cNvPr>
          <p:cNvSpPr>
            <a:spLocks noGrp="1"/>
          </p:cNvSpPr>
          <p:nvPr>
            <p:ph idx="1"/>
          </p:nvPr>
        </p:nvSpPr>
        <p:spPr/>
        <p:txBody>
          <a:bodyPr>
            <a:normAutofit fontScale="92500" lnSpcReduction="20000"/>
          </a:bodyPr>
          <a:lstStyle/>
          <a:p>
            <a:r>
              <a:rPr lang="hr-HR" sz="2200" dirty="0">
                <a:effectLst/>
                <a:ea typeface="Calibri" panose="020F0502020204030204" pitchFamily="34" charset="0"/>
              </a:rPr>
              <a:t>PSl. </a:t>
            </a:r>
            <a:r>
              <a:rPr lang="en-GB" sz="2200" dirty="0">
                <a:effectLst/>
                <a:ea typeface="Calibri" panose="020F0502020204030204" pitchFamily="34" charset="0"/>
              </a:rPr>
              <a:t>*</a:t>
            </a:r>
            <a:r>
              <a:rPr lang="en-GB" sz="2200" dirty="0" err="1">
                <a:effectLst/>
                <a:ea typeface="Calibri" panose="020F0502020204030204" pitchFamily="34" charset="0"/>
              </a:rPr>
              <a:t>smérka</a:t>
            </a:r>
            <a:r>
              <a:rPr lang="en-GB" sz="2200" dirty="0">
                <a:effectLst/>
                <a:ea typeface="Calibri" panose="020F0502020204030204" pitchFamily="34" charset="0"/>
              </a:rPr>
              <a:t> &lt;a. p. a&gt;</a:t>
            </a:r>
            <a:r>
              <a:rPr lang="hr-HR" sz="2200" dirty="0">
                <a:ea typeface="Calibri" panose="020F0502020204030204" pitchFamily="34" charset="0"/>
              </a:rPr>
              <a:t>, *sm</a:t>
            </a:r>
            <a:r>
              <a:rPr lang="en-GB" sz="2200" dirty="0">
                <a:effectLst/>
                <a:ea typeface="Calibri" panose="020F0502020204030204" pitchFamily="34" charset="0"/>
                <a:cs typeface="Times New Roman" panose="02020603050405020304" pitchFamily="18" charset="0"/>
              </a:rPr>
              <a:t>ь</a:t>
            </a:r>
            <a:r>
              <a:rPr lang="hr-HR" sz="2200" dirty="0">
                <a:effectLst/>
                <a:ea typeface="Calibri" panose="020F0502020204030204" pitchFamily="34" charset="0"/>
                <a:cs typeface="Times New Roman" panose="02020603050405020304" pitchFamily="18" charset="0"/>
              </a:rPr>
              <a:t>rk</a:t>
            </a:r>
            <a:r>
              <a:rPr lang="en-GB" sz="2200" dirty="0" err="1">
                <a:effectLst/>
                <a:ea typeface="Calibri" panose="020F0502020204030204" pitchFamily="34" charset="0"/>
              </a:rPr>
              <a:t>ъ‘spruce</a:t>
            </a:r>
            <a:r>
              <a:rPr lang="en-GB" sz="2200" dirty="0">
                <a:effectLst/>
                <a:ea typeface="Calibri" panose="020F0502020204030204" pitchFamily="34" charset="0"/>
              </a:rPr>
              <a:t>, </a:t>
            </a:r>
            <a:r>
              <a:rPr lang="en-GB" sz="2200" i="1" dirty="0">
                <a:effectLst/>
                <a:ea typeface="Calibri" panose="020F0502020204030204" pitchFamily="34" charset="0"/>
              </a:rPr>
              <a:t>Abies </a:t>
            </a:r>
            <a:r>
              <a:rPr lang="en-GB" sz="2200" i="1" dirty="0" err="1">
                <a:effectLst/>
                <a:ea typeface="Calibri" panose="020F0502020204030204" pitchFamily="34" charset="0"/>
              </a:rPr>
              <a:t>picea</a:t>
            </a:r>
            <a:r>
              <a:rPr lang="en-GB" sz="2200" dirty="0">
                <a:effectLst/>
                <a:ea typeface="Calibri" panose="020F0502020204030204" pitchFamily="34" charset="0"/>
              </a:rPr>
              <a:t>’ </a:t>
            </a:r>
            <a:r>
              <a:rPr lang="en-US" sz="2200" dirty="0">
                <a:effectLst/>
                <a:ea typeface="Calibri" panose="020F0502020204030204" pitchFamily="34" charset="0"/>
              </a:rPr>
              <a:t>(</a:t>
            </a:r>
            <a:r>
              <a:rPr lang="en-US" sz="2200" dirty="0" err="1">
                <a:effectLst/>
                <a:ea typeface="Calibri" panose="020F0502020204030204" pitchFamily="34" charset="0"/>
              </a:rPr>
              <a:t>CSl</a:t>
            </a:r>
            <a:r>
              <a:rPr lang="en-US" sz="2200" dirty="0">
                <a:effectLst/>
                <a:ea typeface="Calibri" panose="020F0502020204030204" pitchFamily="34" charset="0"/>
              </a:rPr>
              <a:t>.</a:t>
            </a:r>
            <a:r>
              <a:rPr lang="en-US" sz="2200" i="1" dirty="0">
                <a:effectLst/>
                <a:ea typeface="Calibri" panose="020F0502020204030204" pitchFamily="34" charset="0"/>
              </a:rPr>
              <a:t> </a:t>
            </a:r>
            <a:r>
              <a:rPr lang="en-US" sz="2200" i="1" dirty="0" err="1">
                <a:effectLst/>
                <a:ea typeface="Calibri" panose="020F0502020204030204" pitchFamily="34" charset="0"/>
              </a:rPr>
              <a:t>smrěka</a:t>
            </a:r>
            <a:r>
              <a:rPr lang="en-US" sz="2200" dirty="0">
                <a:effectLst/>
                <a:ea typeface="Calibri" panose="020F0502020204030204" pitchFamily="34" charset="0"/>
              </a:rPr>
              <a:t>, </a:t>
            </a:r>
            <a:r>
              <a:rPr lang="en-US" sz="2200" dirty="0" err="1">
                <a:effectLst/>
                <a:ea typeface="Calibri" panose="020F0502020204030204" pitchFamily="34" charset="0"/>
              </a:rPr>
              <a:t>Sln</a:t>
            </a:r>
            <a:r>
              <a:rPr lang="en-US" sz="2200" dirty="0">
                <a:effectLst/>
                <a:ea typeface="Calibri" panose="020F0502020204030204" pitchFamily="34" charset="0"/>
              </a:rPr>
              <a:t>.</a:t>
            </a:r>
            <a:r>
              <a:rPr lang="en-US" sz="2200" i="1" dirty="0">
                <a:effectLst/>
                <a:ea typeface="Calibri" panose="020F0502020204030204" pitchFamily="34" charset="0"/>
              </a:rPr>
              <a:t> </a:t>
            </a:r>
            <a:r>
              <a:rPr lang="en-US" sz="2200" i="1" dirty="0" err="1">
                <a:effectLst/>
                <a:ea typeface="Calibri" panose="020F0502020204030204" pitchFamily="34" charset="0"/>
              </a:rPr>
              <a:t>smrẹ́ka</a:t>
            </a:r>
            <a:r>
              <a:rPr lang="en-US" sz="2200" dirty="0">
                <a:effectLst/>
                <a:ea typeface="Calibri" panose="020F0502020204030204" pitchFamily="34" charset="0"/>
              </a:rPr>
              <a:t>, </a:t>
            </a:r>
            <a:r>
              <a:rPr lang="en-US" sz="2200" dirty="0" err="1">
                <a:effectLst/>
                <a:ea typeface="Calibri" panose="020F0502020204030204" pitchFamily="34" charset="0"/>
              </a:rPr>
              <a:t>Ukr</a:t>
            </a:r>
            <a:r>
              <a:rPr lang="en-US" sz="2200" dirty="0">
                <a:effectLst/>
                <a:ea typeface="Calibri" panose="020F0502020204030204" pitchFamily="34" charset="0"/>
              </a:rPr>
              <a:t>.</a:t>
            </a:r>
            <a:r>
              <a:rPr lang="en-US" sz="2200" i="1" dirty="0">
                <a:effectLst/>
                <a:ea typeface="Calibri" panose="020F0502020204030204" pitchFamily="34" charset="0"/>
              </a:rPr>
              <a:t> </a:t>
            </a:r>
            <a:r>
              <a:rPr lang="en-US" sz="2200" i="1" dirty="0" err="1">
                <a:effectLst/>
                <a:ea typeface="Calibri" panose="020F0502020204030204" pitchFamily="34" charset="0"/>
              </a:rPr>
              <a:t>смерéка</a:t>
            </a:r>
            <a:r>
              <a:rPr lang="en-US" sz="2200" dirty="0">
                <a:effectLst/>
                <a:ea typeface="Calibri" panose="020F0502020204030204" pitchFamily="34" charset="0"/>
              </a:rPr>
              <a:t>, </a:t>
            </a:r>
            <a:r>
              <a:rPr lang="en-US" sz="2200" dirty="0" err="1">
                <a:effectLst/>
                <a:ea typeface="Calibri" panose="020F0502020204030204" pitchFamily="34" charset="0"/>
              </a:rPr>
              <a:t>Cz</a:t>
            </a:r>
            <a:r>
              <a:rPr lang="en-US" sz="2200" dirty="0">
                <a:effectLst/>
                <a:ea typeface="Calibri" panose="020F0502020204030204" pitchFamily="34" charset="0"/>
              </a:rPr>
              <a:t>. </a:t>
            </a:r>
            <a:r>
              <a:rPr lang="hr-HR" sz="2200" i="1" dirty="0">
                <a:effectLst/>
                <a:ea typeface="Calibri" panose="020F0502020204030204" pitchFamily="34" charset="0"/>
              </a:rPr>
              <a:t>smrk, </a:t>
            </a:r>
            <a:r>
              <a:rPr lang="en-US" sz="2200" dirty="0">
                <a:effectLst/>
                <a:ea typeface="Calibri" panose="020F0502020204030204" pitchFamily="34" charset="0"/>
              </a:rPr>
              <a:t>dial.</a:t>
            </a:r>
            <a:r>
              <a:rPr lang="en-US" sz="2200" i="1" dirty="0">
                <a:effectLst/>
                <a:ea typeface="Calibri" panose="020F0502020204030204" pitchFamily="34" charset="0"/>
              </a:rPr>
              <a:t> </a:t>
            </a:r>
            <a:r>
              <a:rPr lang="en-US" sz="2200" i="1" dirty="0" err="1">
                <a:effectLst/>
                <a:ea typeface="Calibri" panose="020F0502020204030204" pitchFamily="34" charset="0"/>
              </a:rPr>
              <a:t>smrek</a:t>
            </a:r>
            <a:r>
              <a:rPr lang="en-US" sz="2200" dirty="0">
                <a:effectLst/>
                <a:ea typeface="Calibri" panose="020F0502020204030204" pitchFamily="34" charset="0"/>
              </a:rPr>
              <a:t>). No convincing etymology</a:t>
            </a:r>
            <a:r>
              <a:rPr lang="hr-HR" sz="2200" dirty="0">
                <a:effectLst/>
                <a:ea typeface="Calibri" panose="020F0502020204030204" pitchFamily="34" charset="0"/>
              </a:rPr>
              <a:t> so far</a:t>
            </a:r>
            <a:r>
              <a:rPr lang="en-US" sz="2200" dirty="0">
                <a:effectLst/>
                <a:ea typeface="Calibri" panose="020F0502020204030204" pitchFamily="34" charset="0"/>
              </a:rPr>
              <a:t>. Arm. </a:t>
            </a:r>
            <a:r>
              <a:rPr lang="en-US" sz="2200" i="1" dirty="0" err="1">
                <a:effectLst/>
                <a:ea typeface="Calibri" panose="020F0502020204030204" pitchFamily="34" charset="0"/>
              </a:rPr>
              <a:t>mayr</a:t>
            </a:r>
            <a:r>
              <a:rPr lang="en-US" sz="2200" i="1" dirty="0">
                <a:effectLst/>
                <a:ea typeface="Calibri" panose="020F0502020204030204" pitchFamily="34" charset="0"/>
              </a:rPr>
              <a:t> </a:t>
            </a:r>
            <a:r>
              <a:rPr lang="en-US" sz="2200" dirty="0">
                <a:effectLst/>
                <a:ea typeface="Calibri" panose="020F0502020204030204" pitchFamily="34" charset="0"/>
              </a:rPr>
              <a:t>‘cedar, pine (perhaps also juniper’ (Friedrich 1970: 151) is probably unrelated (EDAIL 448</a:t>
            </a:r>
            <a:r>
              <a:rPr lang="hr-HR" sz="2200" dirty="0">
                <a:effectLst/>
                <a:ea typeface="Calibri" panose="020F0502020204030204" pitchFamily="34" charset="0"/>
              </a:rPr>
              <a:t>f.</a:t>
            </a:r>
            <a:r>
              <a:rPr lang="en-US" sz="2200" dirty="0">
                <a:effectLst/>
                <a:ea typeface="Calibri" panose="020F0502020204030204" pitchFamily="34" charset="0"/>
              </a:rPr>
              <a:t>), and a borrowing from Celtic *</a:t>
            </a:r>
            <a:r>
              <a:rPr lang="en-US" sz="2200" dirty="0" err="1">
                <a:effectLst/>
                <a:ea typeface="Calibri" panose="020F0502020204030204" pitchFamily="34" charset="0"/>
              </a:rPr>
              <a:t>smriko</a:t>
            </a:r>
            <a:r>
              <a:rPr lang="en-US" sz="2200" dirty="0">
                <a:effectLst/>
                <a:ea typeface="Calibri" panose="020F0502020204030204" pitchFamily="34" charset="0"/>
              </a:rPr>
              <a:t>- (</a:t>
            </a:r>
            <a:r>
              <a:rPr lang="en-US" sz="2200" dirty="0" err="1">
                <a:effectLst/>
                <a:ea typeface="Calibri" panose="020F0502020204030204" pitchFamily="34" charset="0"/>
              </a:rPr>
              <a:t>Oguibénine</a:t>
            </a:r>
            <a:r>
              <a:rPr lang="en-US" sz="2200" dirty="0">
                <a:effectLst/>
                <a:ea typeface="Calibri" panose="020F0502020204030204" pitchFamily="34" charset="0"/>
              </a:rPr>
              <a:t> 2016: 282) &lt; *</a:t>
            </a:r>
            <a:r>
              <a:rPr lang="en-US" sz="2200" dirty="0" err="1">
                <a:effectLst/>
                <a:ea typeface="Calibri" panose="020F0502020204030204" pitchFamily="34" charset="0"/>
              </a:rPr>
              <a:t>sm-prk’o</a:t>
            </a:r>
            <a:r>
              <a:rPr lang="en-US" sz="2200" dirty="0">
                <a:effectLst/>
                <a:ea typeface="Calibri" panose="020F0502020204030204" pitchFamily="34" charset="0"/>
              </a:rPr>
              <a:t>- (</a:t>
            </a:r>
            <a:r>
              <a:rPr lang="hr-HR" sz="2200" dirty="0">
                <a:effectLst/>
                <a:ea typeface="Calibri" panose="020F0502020204030204" pitchFamily="34" charset="0"/>
              </a:rPr>
              <a:t>allegedly </a:t>
            </a:r>
            <a:r>
              <a:rPr lang="en-US" sz="2200" dirty="0">
                <a:effectLst/>
                <a:ea typeface="Calibri" panose="020F0502020204030204" pitchFamily="34" charset="0"/>
              </a:rPr>
              <a:t>related to Av. </a:t>
            </a:r>
            <a:r>
              <a:rPr lang="en-US" sz="2200" i="1" dirty="0" err="1">
                <a:effectLst/>
                <a:ea typeface="Calibri" panose="020F0502020204030204" pitchFamily="34" charset="0"/>
              </a:rPr>
              <a:t>hapərəsī</a:t>
            </a:r>
            <a:r>
              <a:rPr lang="en-US" sz="2200" i="1" dirty="0">
                <a:effectLst/>
                <a:ea typeface="Calibri" panose="020F0502020204030204" pitchFamily="34" charset="0"/>
              </a:rPr>
              <a:t> </a:t>
            </a:r>
            <a:r>
              <a:rPr lang="en-US" sz="2200" dirty="0">
                <a:effectLst/>
                <a:ea typeface="Calibri" panose="020F0502020204030204" pitchFamily="34" charset="0"/>
              </a:rPr>
              <a:t>‘juniper’) is </a:t>
            </a:r>
            <a:r>
              <a:rPr lang="hr-HR" sz="2200" dirty="0">
                <a:effectLst/>
                <a:ea typeface="Calibri" panose="020F0502020204030204" pitchFamily="34" charset="0"/>
              </a:rPr>
              <a:t>unlikely</a:t>
            </a:r>
            <a:r>
              <a:rPr lang="en-US" sz="2200" dirty="0">
                <a:effectLst/>
                <a:ea typeface="Calibri" panose="020F0502020204030204" pitchFamily="34" charset="0"/>
              </a:rPr>
              <a:t>, as the Celtic word is </a:t>
            </a:r>
            <a:r>
              <a:rPr lang="hr-HR" sz="2200" dirty="0">
                <a:effectLst/>
                <a:ea typeface="Calibri" panose="020F0502020204030204" pitchFamily="34" charset="0"/>
              </a:rPr>
              <a:t>actually </a:t>
            </a:r>
            <a:r>
              <a:rPr lang="en-US" sz="2200" dirty="0">
                <a:effectLst/>
                <a:ea typeface="Calibri" panose="020F0502020204030204" pitchFamily="34" charset="0"/>
              </a:rPr>
              <a:t>unattested. </a:t>
            </a:r>
            <a:endParaRPr lang="hr-HR" sz="2200" dirty="0">
              <a:effectLst/>
              <a:ea typeface="Calibri" panose="020F0502020204030204" pitchFamily="34" charset="0"/>
            </a:endParaRPr>
          </a:p>
          <a:p>
            <a:r>
              <a:rPr lang="hr-HR" sz="2200" dirty="0">
                <a:effectLst/>
                <a:ea typeface="Calibri" panose="020F0502020204030204" pitchFamily="34" charset="0"/>
              </a:rPr>
              <a:t>Possible connection with </a:t>
            </a:r>
            <a:r>
              <a:rPr lang="en-US" sz="2200" dirty="0" err="1">
                <a:effectLst/>
                <a:ea typeface="Calibri" panose="020F0502020204030204" pitchFamily="34" charset="0"/>
              </a:rPr>
              <a:t>PGerm</a:t>
            </a:r>
            <a:r>
              <a:rPr lang="en-US" sz="2200" dirty="0">
                <a:effectLst/>
                <a:ea typeface="Calibri" panose="020F0502020204030204" pitchFamily="34" charset="0"/>
              </a:rPr>
              <a:t>. *</a:t>
            </a:r>
            <a:r>
              <a:rPr lang="en-US" sz="2200" dirty="0" err="1">
                <a:effectLst/>
                <a:ea typeface="Calibri" panose="020F0502020204030204" pitchFamily="34" charset="0"/>
              </a:rPr>
              <a:t>furhō</a:t>
            </a:r>
            <a:r>
              <a:rPr lang="en-US" sz="2200" dirty="0">
                <a:effectLst/>
                <a:ea typeface="Calibri" panose="020F0502020204030204" pitchFamily="34" charset="0"/>
              </a:rPr>
              <a:t> ‘spruce’ (OHG </a:t>
            </a:r>
            <a:r>
              <a:rPr lang="en-US" sz="2200" i="1" dirty="0">
                <a:effectLst/>
                <a:ea typeface="Calibri" panose="020F0502020204030204" pitchFamily="34" charset="0"/>
              </a:rPr>
              <a:t>for(a)ha, </a:t>
            </a:r>
            <a:r>
              <a:rPr lang="en-US" sz="2200" dirty="0">
                <a:effectLst/>
                <a:ea typeface="Calibri" panose="020F0502020204030204" pitchFamily="34" charset="0"/>
              </a:rPr>
              <a:t>OS </a:t>
            </a:r>
            <a:r>
              <a:rPr lang="en-US" sz="2200" i="1" dirty="0" err="1">
                <a:effectLst/>
                <a:ea typeface="Calibri" panose="020F0502020204030204" pitchFamily="34" charset="0"/>
              </a:rPr>
              <a:t>furia</a:t>
            </a:r>
            <a:r>
              <a:rPr lang="en-US" sz="2200" dirty="0">
                <a:effectLst/>
                <a:ea typeface="Calibri" panose="020F0502020204030204" pitchFamily="34" charset="0"/>
              </a:rPr>
              <a:t>, OE </a:t>
            </a:r>
            <a:r>
              <a:rPr lang="en-US" sz="2200" i="1" dirty="0" err="1">
                <a:effectLst/>
                <a:ea typeface="Calibri" panose="020F0502020204030204" pitchFamily="34" charset="0"/>
              </a:rPr>
              <a:t>furh</a:t>
            </a:r>
            <a:r>
              <a:rPr lang="en-US" sz="2200" i="1" dirty="0">
                <a:effectLst/>
                <a:ea typeface="Calibri" panose="020F0502020204030204" pitchFamily="34" charset="0"/>
              </a:rPr>
              <a:t>, </a:t>
            </a:r>
            <a:r>
              <a:rPr lang="en-US" sz="2200" dirty="0">
                <a:effectLst/>
                <a:ea typeface="Calibri" panose="020F0502020204030204" pitchFamily="34" charset="0"/>
              </a:rPr>
              <a:t>Kluge s. v. </a:t>
            </a:r>
            <a:r>
              <a:rPr lang="en-US" sz="2200" i="1" dirty="0" err="1">
                <a:effectLst/>
                <a:ea typeface="Calibri" panose="020F0502020204030204" pitchFamily="34" charset="0"/>
              </a:rPr>
              <a:t>Föhre</a:t>
            </a:r>
            <a:r>
              <a:rPr lang="en-US" sz="2200" dirty="0">
                <a:effectLst/>
                <a:ea typeface="Calibri" panose="020F0502020204030204" pitchFamily="34" charset="0"/>
              </a:rPr>
              <a:t>) and Italian dial. (Trent.) </a:t>
            </a:r>
            <a:r>
              <a:rPr lang="en-US" sz="2200" i="1" dirty="0" err="1">
                <a:effectLst/>
                <a:ea typeface="Calibri" panose="020F0502020204030204" pitchFamily="34" charset="0"/>
              </a:rPr>
              <a:t>porca</a:t>
            </a:r>
            <a:r>
              <a:rPr lang="en-US" sz="2200" i="1" dirty="0">
                <a:effectLst/>
                <a:ea typeface="Calibri" panose="020F0502020204030204" pitchFamily="34" charset="0"/>
              </a:rPr>
              <a:t> </a:t>
            </a:r>
            <a:r>
              <a:rPr lang="en-US" sz="2200" dirty="0">
                <a:effectLst/>
                <a:ea typeface="Calibri" panose="020F0502020204030204" pitchFamily="34" charset="0"/>
              </a:rPr>
              <a:t>‘spruce’. </a:t>
            </a:r>
            <a:r>
              <a:rPr lang="en-US" sz="2200" dirty="0" err="1">
                <a:effectLst/>
                <a:ea typeface="Calibri" panose="020F0502020204030204" pitchFamily="34" charset="0"/>
              </a:rPr>
              <a:t>PSl</a:t>
            </a:r>
            <a:r>
              <a:rPr lang="en-US" sz="2200" dirty="0">
                <a:effectLst/>
                <a:ea typeface="Calibri" panose="020F0502020204030204" pitchFamily="34" charset="0"/>
              </a:rPr>
              <a:t>. *</a:t>
            </a:r>
            <a:r>
              <a:rPr lang="en-US" sz="2200" dirty="0" err="1">
                <a:effectLst/>
                <a:ea typeface="Calibri" panose="020F0502020204030204" pitchFamily="34" charset="0"/>
              </a:rPr>
              <a:t>perka</a:t>
            </a:r>
            <a:r>
              <a:rPr lang="en-US" sz="2200" dirty="0">
                <a:effectLst/>
                <a:ea typeface="Calibri" panose="020F0502020204030204" pitchFamily="34" charset="0"/>
              </a:rPr>
              <a:t> re-shaped as *</a:t>
            </a:r>
            <a:r>
              <a:rPr lang="en-US" sz="2200" dirty="0" err="1">
                <a:effectLst/>
                <a:ea typeface="Calibri" panose="020F0502020204030204" pitchFamily="34" charset="0"/>
              </a:rPr>
              <a:t>smerka</a:t>
            </a:r>
            <a:r>
              <a:rPr lang="en-US" sz="2200" dirty="0">
                <a:effectLst/>
                <a:ea typeface="Calibri" panose="020F0502020204030204" pitchFamily="34" charset="0"/>
              </a:rPr>
              <a:t> by analogy with the verb *</a:t>
            </a:r>
            <a:r>
              <a:rPr lang="en-US" sz="2200" dirty="0" err="1">
                <a:effectLst/>
                <a:ea typeface="Calibri" panose="020F0502020204030204" pitchFamily="34" charset="0"/>
              </a:rPr>
              <a:t>smьrděti</a:t>
            </a:r>
            <a:r>
              <a:rPr lang="en-US" sz="2200" dirty="0">
                <a:effectLst/>
                <a:ea typeface="Calibri" panose="020F0502020204030204" pitchFamily="34" charset="0"/>
              </a:rPr>
              <a:t>, *</a:t>
            </a:r>
            <a:r>
              <a:rPr lang="en-US" sz="2200" dirty="0" err="1">
                <a:effectLst/>
                <a:ea typeface="Calibri" panose="020F0502020204030204" pitchFamily="34" charset="0"/>
              </a:rPr>
              <a:t>smьrdǫ</a:t>
            </a:r>
            <a:r>
              <a:rPr lang="en-US" sz="2200" dirty="0">
                <a:effectLst/>
                <a:ea typeface="Calibri" panose="020F0502020204030204" pitchFamily="34" charset="0"/>
              </a:rPr>
              <a:t> ‘stink’ (of all the coniferous trees, the spruce has the strongest </a:t>
            </a:r>
            <a:r>
              <a:rPr lang="en-US" sz="2200" dirty="0" err="1">
                <a:effectLst/>
                <a:ea typeface="Calibri" panose="020F0502020204030204" pitchFamily="34" charset="0"/>
              </a:rPr>
              <a:t>odour</a:t>
            </a:r>
            <a:r>
              <a:rPr lang="en-US" sz="2200" dirty="0">
                <a:effectLst/>
                <a:ea typeface="Calibri" panose="020F0502020204030204" pitchFamily="34" charset="0"/>
              </a:rPr>
              <a:t>). </a:t>
            </a:r>
            <a:endParaRPr lang="hr-HR" sz="2200" dirty="0">
              <a:effectLst/>
              <a:ea typeface="Calibri" panose="020F0502020204030204" pitchFamily="34" charset="0"/>
            </a:endParaRPr>
          </a:p>
          <a:p>
            <a:r>
              <a:rPr lang="hr-HR" sz="2200" dirty="0">
                <a:ea typeface="Calibri" panose="020F0502020204030204" pitchFamily="34" charset="0"/>
              </a:rPr>
              <a:t>Possible connection to </a:t>
            </a:r>
            <a:r>
              <a:rPr lang="en-US" sz="2200" dirty="0">
                <a:effectLst/>
                <a:ea typeface="Calibri" panose="020F0502020204030204" pitchFamily="34" charset="0"/>
              </a:rPr>
              <a:t>Lat. </a:t>
            </a:r>
            <a:r>
              <a:rPr lang="en-US" sz="2200" i="1" dirty="0" err="1">
                <a:effectLst/>
                <a:ea typeface="Calibri" panose="020F0502020204030204" pitchFamily="34" charset="0"/>
              </a:rPr>
              <a:t>quercus</a:t>
            </a:r>
            <a:r>
              <a:rPr lang="en-US" sz="2200" i="1" dirty="0">
                <a:effectLst/>
                <a:ea typeface="Calibri" panose="020F0502020204030204" pitchFamily="34" charset="0"/>
              </a:rPr>
              <a:t> </a:t>
            </a:r>
            <a:r>
              <a:rPr lang="en-US" sz="2200" dirty="0">
                <a:effectLst/>
                <a:ea typeface="Calibri" panose="020F0502020204030204" pitchFamily="34" charset="0"/>
              </a:rPr>
              <a:t>‘oak’, perhaps also to </a:t>
            </a:r>
            <a:r>
              <a:rPr lang="en-US" sz="2200" dirty="0" err="1">
                <a:effectLst/>
                <a:ea typeface="Calibri" panose="020F0502020204030204" pitchFamily="34" charset="0"/>
              </a:rPr>
              <a:t>OIr</a:t>
            </a:r>
            <a:r>
              <a:rPr lang="en-US" sz="2200" dirty="0">
                <a:effectLst/>
                <a:ea typeface="Calibri" panose="020F0502020204030204" pitchFamily="34" charset="0"/>
              </a:rPr>
              <a:t>. </a:t>
            </a:r>
            <a:r>
              <a:rPr lang="en-US" sz="2200" i="1" dirty="0" err="1">
                <a:effectLst/>
                <a:ea typeface="Calibri" panose="020F0502020204030204" pitchFamily="34" charset="0"/>
              </a:rPr>
              <a:t>ceirt</a:t>
            </a:r>
            <a:r>
              <a:rPr lang="en-US" sz="2200" i="1" dirty="0">
                <a:effectLst/>
                <a:ea typeface="Calibri" panose="020F0502020204030204" pitchFamily="34" charset="0"/>
              </a:rPr>
              <a:t> </a:t>
            </a:r>
            <a:r>
              <a:rPr lang="en-US" sz="2200" dirty="0">
                <a:effectLst/>
                <a:ea typeface="Calibri" panose="020F0502020204030204" pitchFamily="34" charset="0"/>
              </a:rPr>
              <a:t>‘apple-tree’, MW </a:t>
            </a:r>
            <a:r>
              <a:rPr lang="en-US" sz="2200" i="1" dirty="0" err="1">
                <a:effectLst/>
                <a:ea typeface="Calibri" panose="020F0502020204030204" pitchFamily="34" charset="0"/>
              </a:rPr>
              <a:t>perth</a:t>
            </a:r>
            <a:r>
              <a:rPr lang="en-US" sz="2200" dirty="0">
                <a:effectLst/>
                <a:ea typeface="Calibri" panose="020F0502020204030204" pitchFamily="34" charset="0"/>
              </a:rPr>
              <a:t> ‘bush, hedge, thicket’ &lt; </a:t>
            </a:r>
            <a:r>
              <a:rPr lang="en-US" sz="2200" dirty="0" err="1">
                <a:effectLst/>
                <a:ea typeface="Calibri" panose="020F0502020204030204" pitchFamily="34" charset="0"/>
              </a:rPr>
              <a:t>PCelt</a:t>
            </a:r>
            <a:r>
              <a:rPr lang="en-US" sz="2200" dirty="0">
                <a:effectLst/>
                <a:ea typeface="Calibri" panose="020F0502020204030204" pitchFamily="34" charset="0"/>
              </a:rPr>
              <a:t>. *</a:t>
            </a:r>
            <a:r>
              <a:rPr lang="en-US" sz="2200" dirty="0" err="1">
                <a:effectLst/>
                <a:ea typeface="Calibri" panose="020F0502020204030204" pitchFamily="34" charset="0"/>
              </a:rPr>
              <a:t>k</a:t>
            </a:r>
            <a:r>
              <a:rPr lang="en-US" sz="2200" baseline="30000" dirty="0" err="1">
                <a:effectLst/>
                <a:ea typeface="Calibri" panose="020F0502020204030204" pitchFamily="34" charset="0"/>
              </a:rPr>
              <a:t>w</a:t>
            </a:r>
            <a:r>
              <a:rPr lang="en-US" sz="2200" dirty="0" err="1">
                <a:effectLst/>
                <a:ea typeface="Calibri" panose="020F0502020204030204" pitchFamily="34" charset="0"/>
              </a:rPr>
              <a:t>erx</a:t>
            </a:r>
            <a:r>
              <a:rPr lang="en-US" sz="2200" dirty="0">
                <a:effectLst/>
                <a:ea typeface="Calibri" panose="020F0502020204030204" pitchFamily="34" charset="0"/>
              </a:rPr>
              <a:t>-t- (doubted by EDPC 178). Lat. </a:t>
            </a:r>
            <a:r>
              <a:rPr lang="en-US" sz="2200" i="1" dirty="0" err="1">
                <a:effectLst/>
                <a:ea typeface="Calibri" panose="020F0502020204030204" pitchFamily="34" charset="0"/>
              </a:rPr>
              <a:t>quercus</a:t>
            </a:r>
            <a:r>
              <a:rPr lang="en-US" sz="2200" dirty="0">
                <a:effectLst/>
                <a:ea typeface="Calibri" panose="020F0502020204030204" pitchFamily="34" charset="0"/>
              </a:rPr>
              <a:t> may be derivable from a u-stem *</a:t>
            </a:r>
            <a:r>
              <a:rPr lang="en-US" sz="2200" dirty="0" err="1">
                <a:effectLst/>
                <a:ea typeface="Calibri" panose="020F0502020204030204" pitchFamily="34" charset="0"/>
              </a:rPr>
              <a:t>perku</a:t>
            </a:r>
            <a:r>
              <a:rPr lang="en-US" sz="2200" dirty="0">
                <a:effectLst/>
                <a:ea typeface="Calibri" panose="020F0502020204030204" pitchFamily="34" charset="0"/>
              </a:rPr>
              <a:t>-, Gen. sg. *</a:t>
            </a:r>
            <a:r>
              <a:rPr lang="en-US" sz="2200" dirty="0" err="1">
                <a:effectLst/>
                <a:ea typeface="Calibri" panose="020F0502020204030204" pitchFamily="34" charset="0"/>
              </a:rPr>
              <a:t>perkw-os</a:t>
            </a:r>
            <a:r>
              <a:rPr lang="en-US" sz="2200" dirty="0">
                <a:effectLst/>
                <a:ea typeface="Calibri" panose="020F0502020204030204" pitchFamily="34" charset="0"/>
              </a:rPr>
              <a:t>, with the subsequent dissimilation *perk</a:t>
            </a:r>
            <a:r>
              <a:rPr lang="hr-HR" sz="2200" dirty="0">
                <a:effectLst/>
                <a:ea typeface="Calibri" panose="020F0502020204030204" pitchFamily="34" charset="0"/>
              </a:rPr>
              <a:t>w</a:t>
            </a:r>
            <a:r>
              <a:rPr lang="en-US" sz="2200" dirty="0">
                <a:effectLst/>
                <a:ea typeface="Calibri" panose="020F0502020204030204" pitchFamily="34" charset="0"/>
              </a:rPr>
              <a:t>- &gt; *</a:t>
            </a:r>
            <a:r>
              <a:rPr lang="en-US" sz="2200" dirty="0" err="1">
                <a:effectLst/>
                <a:ea typeface="Calibri" panose="020F0502020204030204" pitchFamily="34" charset="0"/>
              </a:rPr>
              <a:t>k</a:t>
            </a:r>
            <a:r>
              <a:rPr lang="en-US" sz="2200" baseline="30000" dirty="0" err="1">
                <a:effectLst/>
                <a:ea typeface="Calibri" panose="020F0502020204030204" pitchFamily="34" charset="0"/>
              </a:rPr>
              <a:t>w</a:t>
            </a:r>
            <a:r>
              <a:rPr lang="en-US" sz="2200" dirty="0" err="1">
                <a:effectLst/>
                <a:ea typeface="Calibri" panose="020F0502020204030204" pitchFamily="34" charset="0"/>
              </a:rPr>
              <a:t>erk</a:t>
            </a:r>
            <a:r>
              <a:rPr lang="hr-HR" sz="2200" dirty="0">
                <a:effectLst/>
                <a:ea typeface="Calibri" panose="020F0502020204030204" pitchFamily="34" charset="0"/>
              </a:rPr>
              <a:t>w</a:t>
            </a:r>
            <a:r>
              <a:rPr lang="en-US" sz="2200" dirty="0">
                <a:effectLst/>
                <a:ea typeface="Calibri" panose="020F0502020204030204" pitchFamily="34" charset="0"/>
              </a:rPr>
              <a:t>-, but the semantic connection is problematic, as fir trees are very much unlike oaks</a:t>
            </a:r>
            <a:r>
              <a:rPr lang="hr-HR" sz="2200" dirty="0">
                <a:effectLst/>
                <a:ea typeface="Calibri" panose="020F0502020204030204" pitchFamily="34" charset="0"/>
              </a:rPr>
              <a:t>.</a:t>
            </a:r>
            <a:r>
              <a:rPr lang="en-US" sz="2200" dirty="0">
                <a:effectLst/>
                <a:ea typeface="Calibri" panose="020F0502020204030204" pitchFamily="34" charset="0"/>
              </a:rPr>
              <a:t> </a:t>
            </a:r>
            <a:endParaRPr lang="en-US" dirty="0"/>
          </a:p>
        </p:txBody>
      </p:sp>
    </p:spTree>
    <p:extLst>
      <p:ext uri="{BB962C8B-B14F-4D97-AF65-F5344CB8AC3E}">
        <p14:creationId xmlns:p14="http://schemas.microsoft.com/office/powerpoint/2010/main" val="2823672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AB2D0-09BA-4C26-86E9-7B3EEB77DA9C}"/>
              </a:ext>
            </a:extLst>
          </p:cNvPr>
          <p:cNvSpPr>
            <a:spLocks noGrp="1"/>
          </p:cNvSpPr>
          <p:nvPr>
            <p:ph type="title"/>
          </p:nvPr>
        </p:nvSpPr>
        <p:spPr/>
        <p:txBody>
          <a:bodyPr/>
          <a:lstStyle/>
          <a:p>
            <a:r>
              <a:rPr lang="hr-HR" dirty="0">
                <a:solidFill>
                  <a:schemeClr val="tx1"/>
                </a:solidFill>
              </a:rPr>
              <a:t>ACER</a:t>
            </a:r>
            <a:r>
              <a:rPr lang="hr-HR" dirty="0"/>
              <a:t>  </a:t>
            </a:r>
            <a:endParaRPr lang="en-US" dirty="0"/>
          </a:p>
        </p:txBody>
      </p:sp>
      <p:sp>
        <p:nvSpPr>
          <p:cNvPr id="3" name="Content Placeholder 2">
            <a:extLst>
              <a:ext uri="{FF2B5EF4-FFF2-40B4-BE49-F238E27FC236}">
                <a16:creationId xmlns:a16="http://schemas.microsoft.com/office/drawing/2014/main" id="{64309C2B-F4BD-4EDC-A5E4-9AA8334A2417}"/>
              </a:ext>
            </a:extLst>
          </p:cNvPr>
          <p:cNvSpPr>
            <a:spLocks noGrp="1"/>
          </p:cNvSpPr>
          <p:nvPr>
            <p:ph idx="1"/>
          </p:nvPr>
        </p:nvSpPr>
        <p:spPr/>
        <p:txBody>
          <a:bodyPr/>
          <a:lstStyle/>
          <a:p>
            <a:r>
              <a:rPr lang="hr-HR" i="1" dirty="0"/>
              <a:t>Acer campestre </a:t>
            </a:r>
            <a:r>
              <a:rPr lang="hr-HR" dirty="0"/>
              <a:t>‘field maple’; </a:t>
            </a:r>
            <a:r>
              <a:rPr lang="hr-HR" i="1" dirty="0"/>
              <a:t>Acer platanoides </a:t>
            </a:r>
            <a:r>
              <a:rPr lang="hr-HR" dirty="0"/>
              <a:t>‘Norway maple’; </a:t>
            </a:r>
            <a:r>
              <a:rPr lang="hr-HR" i="1" dirty="0">
                <a:solidFill>
                  <a:srgbClr val="FF0000"/>
                </a:solidFill>
              </a:rPr>
              <a:t>Acer pseudoplatanus </a:t>
            </a:r>
            <a:r>
              <a:rPr lang="hr-HR" dirty="0"/>
              <a:t>‘sycamore maple’ (species with the widest distribution)</a:t>
            </a:r>
            <a:endParaRPr lang="en-US" dirty="0"/>
          </a:p>
        </p:txBody>
      </p:sp>
      <p:pic>
        <p:nvPicPr>
          <p:cNvPr id="4" name="Picture 3">
            <a:extLst>
              <a:ext uri="{FF2B5EF4-FFF2-40B4-BE49-F238E27FC236}">
                <a16:creationId xmlns:a16="http://schemas.microsoft.com/office/drawing/2014/main" id="{7EDD3327-1BFF-4D0D-8ED8-490485662F68}"/>
              </a:ext>
            </a:extLst>
          </p:cNvPr>
          <p:cNvPicPr/>
          <p:nvPr/>
        </p:nvPicPr>
        <p:blipFill>
          <a:blip r:embed="rId2"/>
          <a:stretch>
            <a:fillRect/>
          </a:stretch>
        </p:blipFill>
        <p:spPr>
          <a:xfrm>
            <a:off x="1352550" y="2686050"/>
            <a:ext cx="2842378" cy="3083154"/>
          </a:xfrm>
          <a:prstGeom prst="rect">
            <a:avLst/>
          </a:prstGeom>
        </p:spPr>
      </p:pic>
      <p:pic>
        <p:nvPicPr>
          <p:cNvPr id="5" name="Picture 4">
            <a:extLst>
              <a:ext uri="{FF2B5EF4-FFF2-40B4-BE49-F238E27FC236}">
                <a16:creationId xmlns:a16="http://schemas.microsoft.com/office/drawing/2014/main" id="{9E2E234C-B89D-4CE8-8F1F-5323334C3210}"/>
              </a:ext>
            </a:extLst>
          </p:cNvPr>
          <p:cNvPicPr/>
          <p:nvPr/>
        </p:nvPicPr>
        <p:blipFill>
          <a:blip r:embed="rId3"/>
          <a:stretch>
            <a:fillRect/>
          </a:stretch>
        </p:blipFill>
        <p:spPr>
          <a:xfrm>
            <a:off x="4194928" y="2735961"/>
            <a:ext cx="2408843" cy="3637407"/>
          </a:xfrm>
          <a:prstGeom prst="rect">
            <a:avLst/>
          </a:prstGeom>
        </p:spPr>
      </p:pic>
      <p:pic>
        <p:nvPicPr>
          <p:cNvPr id="6" name="Picture 5">
            <a:extLst>
              <a:ext uri="{FF2B5EF4-FFF2-40B4-BE49-F238E27FC236}">
                <a16:creationId xmlns:a16="http://schemas.microsoft.com/office/drawing/2014/main" id="{2911AD66-3AF6-4104-B5EB-9B79332134FA}"/>
              </a:ext>
            </a:extLst>
          </p:cNvPr>
          <p:cNvPicPr/>
          <p:nvPr/>
        </p:nvPicPr>
        <p:blipFill>
          <a:blip r:embed="rId4"/>
          <a:stretch>
            <a:fillRect/>
          </a:stretch>
        </p:blipFill>
        <p:spPr>
          <a:xfrm>
            <a:off x="6603772" y="2818614"/>
            <a:ext cx="3275520" cy="3554754"/>
          </a:xfrm>
          <a:prstGeom prst="rect">
            <a:avLst/>
          </a:prstGeom>
        </p:spPr>
      </p:pic>
    </p:spTree>
    <p:extLst>
      <p:ext uri="{BB962C8B-B14F-4D97-AF65-F5344CB8AC3E}">
        <p14:creationId xmlns:p14="http://schemas.microsoft.com/office/powerpoint/2010/main" val="1283059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6E043-F09D-4F8C-8DB4-47ADBACCD434}"/>
              </a:ext>
            </a:extLst>
          </p:cNvPr>
          <p:cNvSpPr>
            <a:spLocks noGrp="1"/>
          </p:cNvSpPr>
          <p:nvPr>
            <p:ph type="title"/>
          </p:nvPr>
        </p:nvSpPr>
        <p:spPr/>
        <p:txBody>
          <a:bodyPr/>
          <a:lstStyle/>
          <a:p>
            <a:r>
              <a:rPr lang="hr-HR" dirty="0">
                <a:solidFill>
                  <a:schemeClr val="tx1"/>
                </a:solidFill>
              </a:rPr>
              <a:t>ACER PSEUDOPLATANUS/sycamore maple in Slavic</a:t>
            </a:r>
            <a:endParaRPr lang="en-US" dirty="0">
              <a:solidFill>
                <a:schemeClr val="tx1"/>
              </a:solidFill>
            </a:endParaRPr>
          </a:p>
        </p:txBody>
      </p:sp>
      <p:sp>
        <p:nvSpPr>
          <p:cNvPr id="3" name="Content Placeholder 2">
            <a:extLst>
              <a:ext uri="{FF2B5EF4-FFF2-40B4-BE49-F238E27FC236}">
                <a16:creationId xmlns:a16="http://schemas.microsoft.com/office/drawing/2014/main" id="{F8A5AB84-5D5F-43E4-B796-3BFD46670019}"/>
              </a:ext>
            </a:extLst>
          </p:cNvPr>
          <p:cNvSpPr>
            <a:spLocks noGrp="1"/>
          </p:cNvSpPr>
          <p:nvPr>
            <p:ph idx="1"/>
          </p:nvPr>
        </p:nvSpPr>
        <p:spPr/>
        <p:txBody>
          <a:bodyPr/>
          <a:lstStyle/>
          <a:p>
            <a:r>
              <a:rPr lang="en-GB" dirty="0">
                <a:effectLst/>
                <a:ea typeface="Calibri" panose="020F0502020204030204" pitchFamily="34" charset="0"/>
              </a:rPr>
              <a:t>*</a:t>
            </a:r>
            <a:r>
              <a:rPr lang="en-GB" dirty="0" err="1">
                <a:effectLst/>
                <a:ea typeface="Calibri" panose="020F0502020204030204" pitchFamily="34" charset="0"/>
              </a:rPr>
              <a:t>ávorъ</a:t>
            </a:r>
            <a:r>
              <a:rPr lang="en-GB" dirty="0">
                <a:effectLst/>
                <a:ea typeface="Calibri" panose="020F0502020204030204" pitchFamily="34" charset="0"/>
              </a:rPr>
              <a:t> (a. p. a) ‘sycamore maple, </a:t>
            </a:r>
            <a:r>
              <a:rPr lang="en-GB" i="1" dirty="0">
                <a:effectLst/>
                <a:ea typeface="Calibri" panose="020F0502020204030204" pitchFamily="34" charset="0"/>
              </a:rPr>
              <a:t>Acer pseudoplatanus</a:t>
            </a:r>
            <a:r>
              <a:rPr lang="en-GB" dirty="0">
                <a:effectLst/>
                <a:ea typeface="Calibri" panose="020F0502020204030204" pitchFamily="34" charset="0"/>
              </a:rPr>
              <a:t>’ (</a:t>
            </a:r>
            <a:r>
              <a:rPr lang="en-US" dirty="0" err="1">
                <a:effectLst/>
                <a:ea typeface="Calibri" panose="020F0502020204030204" pitchFamily="34" charset="0"/>
              </a:rPr>
              <a:t>CSl</a:t>
            </a:r>
            <a:r>
              <a:rPr lang="en-US" dirty="0">
                <a:effectLst/>
                <a:ea typeface="Calibri" panose="020F0502020204030204" pitchFamily="34" charset="0"/>
              </a:rPr>
              <a:t>.</a:t>
            </a:r>
            <a:r>
              <a:rPr lang="en-US" i="1" dirty="0">
                <a:effectLst/>
                <a:ea typeface="Calibri" panose="020F0502020204030204" pitchFamily="34" charset="0"/>
              </a:rPr>
              <a:t> </a:t>
            </a:r>
            <a:r>
              <a:rPr lang="en-US" i="1" dirty="0" err="1">
                <a:effectLst/>
                <a:ea typeface="Calibri" panose="020F0502020204030204" pitchFamily="34" charset="0"/>
              </a:rPr>
              <a:t>avorь</a:t>
            </a:r>
            <a:r>
              <a:rPr lang="en-US" dirty="0">
                <a:effectLst/>
                <a:ea typeface="Calibri" panose="020F0502020204030204" pitchFamily="34" charset="0"/>
              </a:rPr>
              <a:t> (</a:t>
            </a:r>
            <a:r>
              <a:rPr lang="en-US" dirty="0" err="1">
                <a:effectLst/>
                <a:ea typeface="Calibri" panose="020F0502020204030204" pitchFamily="34" charset="0"/>
              </a:rPr>
              <a:t>Mikl</a:t>
            </a:r>
            <a:r>
              <a:rPr lang="en-US" dirty="0">
                <a:effectLst/>
                <a:ea typeface="Calibri" panose="020F0502020204030204" pitchFamily="34" charset="0"/>
              </a:rPr>
              <a:t>.), </a:t>
            </a:r>
            <a:r>
              <a:rPr lang="en-US" dirty="0" err="1">
                <a:effectLst/>
                <a:ea typeface="Calibri" panose="020F0502020204030204" pitchFamily="34" charset="0"/>
              </a:rPr>
              <a:t>Sln</a:t>
            </a:r>
            <a:r>
              <a:rPr lang="en-US" dirty="0">
                <a:effectLst/>
                <a:ea typeface="Calibri" panose="020F0502020204030204" pitchFamily="34" charset="0"/>
              </a:rPr>
              <a:t>.</a:t>
            </a:r>
            <a:r>
              <a:rPr lang="en-US" i="1" dirty="0">
                <a:effectLst/>
                <a:ea typeface="Calibri" panose="020F0502020204030204" pitchFamily="34" charset="0"/>
              </a:rPr>
              <a:t> </a:t>
            </a:r>
            <a:r>
              <a:rPr lang="en-US" i="1" dirty="0" err="1">
                <a:effectLst/>
                <a:ea typeface="Calibri" panose="020F0502020204030204" pitchFamily="34" charset="0"/>
              </a:rPr>
              <a:t>jávor</a:t>
            </a:r>
            <a:r>
              <a:rPr lang="en-US" dirty="0">
                <a:effectLst/>
                <a:ea typeface="Calibri" panose="020F0502020204030204" pitchFamily="34" charset="0"/>
              </a:rPr>
              <a:t>, Russ. </a:t>
            </a:r>
            <a:r>
              <a:rPr lang="en-US" i="1" dirty="0" err="1">
                <a:effectLst/>
                <a:ea typeface="Calibri" panose="020F0502020204030204" pitchFamily="34" charset="0"/>
              </a:rPr>
              <a:t>jávor</a:t>
            </a:r>
            <a:r>
              <a:rPr lang="en-US" dirty="0">
                <a:effectLst/>
                <a:ea typeface="Calibri" panose="020F0502020204030204" pitchFamily="34" charset="0"/>
              </a:rPr>
              <a:t>, Po.</a:t>
            </a:r>
            <a:r>
              <a:rPr lang="en-US" i="1" dirty="0">
                <a:effectLst/>
                <a:ea typeface="Calibri" panose="020F0502020204030204" pitchFamily="34" charset="0"/>
              </a:rPr>
              <a:t> </a:t>
            </a:r>
            <a:r>
              <a:rPr lang="en-US" i="1" dirty="0" err="1">
                <a:effectLst/>
                <a:ea typeface="Calibri" panose="020F0502020204030204" pitchFamily="34" charset="0"/>
              </a:rPr>
              <a:t>jawor</a:t>
            </a:r>
            <a:r>
              <a:rPr lang="en-US" dirty="0">
                <a:effectLst/>
                <a:ea typeface="Calibri" panose="020F0502020204030204" pitchFamily="34" charset="0"/>
              </a:rPr>
              <a:t>)</a:t>
            </a:r>
            <a:r>
              <a:rPr lang="hr-HR" dirty="0">
                <a:effectLst/>
                <a:ea typeface="Calibri" panose="020F0502020204030204" pitchFamily="34" charset="0"/>
              </a:rPr>
              <a:t>; borrowed from Germanic, cf. </a:t>
            </a:r>
            <a:r>
              <a:rPr lang="en-US" dirty="0">
                <a:effectLst/>
                <a:ea typeface="Calibri" panose="020F0502020204030204" pitchFamily="34" charset="0"/>
              </a:rPr>
              <a:t>Germ. dial.</a:t>
            </a:r>
            <a:r>
              <a:rPr lang="en-US" i="1" dirty="0">
                <a:effectLst/>
                <a:ea typeface="Calibri" panose="020F0502020204030204" pitchFamily="34" charset="0"/>
              </a:rPr>
              <a:t> </a:t>
            </a:r>
            <a:r>
              <a:rPr lang="en-US" i="1" dirty="0" err="1">
                <a:effectLst/>
                <a:ea typeface="Calibri" panose="020F0502020204030204" pitchFamily="34" charset="0"/>
              </a:rPr>
              <a:t>Acher</a:t>
            </a:r>
            <a:r>
              <a:rPr lang="en-US" i="1" dirty="0">
                <a:effectLst/>
                <a:ea typeface="Calibri" panose="020F0502020204030204" pitchFamily="34" charset="0"/>
              </a:rPr>
              <a:t>, </a:t>
            </a:r>
            <a:r>
              <a:rPr lang="en-US" i="1" dirty="0" err="1">
                <a:effectLst/>
                <a:ea typeface="Calibri" panose="020F0502020204030204" pitchFamily="34" charset="0"/>
              </a:rPr>
              <a:t>Arȩ</a:t>
            </a:r>
            <a:r>
              <a:rPr lang="en-US" i="1" dirty="0">
                <a:effectLst/>
                <a:ea typeface="Calibri" panose="020F0502020204030204" pitchFamily="34" charset="0"/>
              </a:rPr>
              <a:t> </a:t>
            </a:r>
            <a:r>
              <a:rPr lang="en-US" i="1" dirty="0" err="1">
                <a:effectLst/>
                <a:ea typeface="Calibri" panose="020F0502020204030204" pitchFamily="34" charset="0"/>
              </a:rPr>
              <a:t>Ohr</a:t>
            </a:r>
            <a:r>
              <a:rPr lang="en-US" i="1" dirty="0">
                <a:effectLst/>
                <a:ea typeface="Calibri" panose="020F0502020204030204" pitchFamily="34" charset="0"/>
              </a:rPr>
              <a:t>, </a:t>
            </a:r>
            <a:r>
              <a:rPr lang="en-US" i="1" dirty="0" err="1">
                <a:effectLst/>
                <a:ea typeface="Calibri" panose="020F0502020204030204" pitchFamily="34" charset="0"/>
              </a:rPr>
              <a:t>Urȩ</a:t>
            </a:r>
            <a:r>
              <a:rPr lang="en-US" i="1" dirty="0">
                <a:effectLst/>
                <a:ea typeface="Calibri" panose="020F0502020204030204" pitchFamily="34" charset="0"/>
              </a:rPr>
              <a:t> Ere, </a:t>
            </a:r>
            <a:r>
              <a:rPr lang="en-US" i="0" dirty="0">
                <a:effectLst/>
                <a:ea typeface="Calibri" panose="020F0502020204030204" pitchFamily="34" charset="0"/>
              </a:rPr>
              <a:t>OHG </a:t>
            </a:r>
            <a:r>
              <a:rPr lang="en-US" i="1" dirty="0" err="1">
                <a:effectLst/>
                <a:ea typeface="Calibri" panose="020F0502020204030204" pitchFamily="34" charset="0"/>
              </a:rPr>
              <a:t>ahorn</a:t>
            </a:r>
            <a:r>
              <a:rPr lang="en-US" i="1" dirty="0">
                <a:effectLst/>
                <a:ea typeface="Calibri" panose="020F0502020204030204" pitchFamily="34" charset="0"/>
              </a:rPr>
              <a:t>, </a:t>
            </a:r>
            <a:r>
              <a:rPr lang="en-US" i="0" dirty="0" err="1">
                <a:effectLst/>
                <a:ea typeface="Calibri" panose="020F0502020204030204" pitchFamily="34" charset="0"/>
              </a:rPr>
              <a:t>ODan</a:t>
            </a:r>
            <a:r>
              <a:rPr lang="en-US" i="0" dirty="0">
                <a:effectLst/>
                <a:ea typeface="Calibri" panose="020F0502020204030204" pitchFamily="34" charset="0"/>
              </a:rPr>
              <a:t>. </a:t>
            </a:r>
            <a:r>
              <a:rPr lang="hr-HR" i="1" dirty="0">
                <a:ea typeface="Calibri" panose="020F0502020204030204" pitchFamily="34" charset="0"/>
              </a:rPr>
              <a:t>a</a:t>
            </a:r>
            <a:r>
              <a:rPr lang="en-US" i="1" dirty="0">
                <a:effectLst/>
                <a:ea typeface="Calibri" panose="020F0502020204030204" pitchFamily="34" charset="0"/>
              </a:rPr>
              <a:t>er</a:t>
            </a:r>
            <a:r>
              <a:rPr lang="hr-HR" i="1" dirty="0">
                <a:ea typeface="Calibri" panose="020F0502020204030204" pitchFamily="34" charset="0"/>
              </a:rPr>
              <a:t> &lt; </a:t>
            </a:r>
            <a:r>
              <a:rPr lang="hr-HR" dirty="0">
                <a:ea typeface="Calibri" panose="020F0502020204030204" pitchFamily="34" charset="0"/>
              </a:rPr>
              <a:t>PGerm. *ahur(-na-)</a:t>
            </a:r>
            <a:r>
              <a:rPr lang="en-US" dirty="0">
                <a:effectLst/>
                <a:ea typeface="Calibri" panose="020F0502020204030204" pitchFamily="34" charset="0"/>
              </a:rPr>
              <a:t> &lt; PIE</a:t>
            </a:r>
            <a:r>
              <a:rPr lang="en-US" i="1" dirty="0">
                <a:effectLst/>
                <a:ea typeface="Calibri" panose="020F0502020204030204" pitchFamily="34" charset="0"/>
              </a:rPr>
              <a:t> </a:t>
            </a:r>
            <a:r>
              <a:rPr lang="en-US" i="0" dirty="0">
                <a:effectLst/>
                <a:ea typeface="Calibri" panose="020F0502020204030204" pitchFamily="34" charset="0"/>
              </a:rPr>
              <a:t>*h</a:t>
            </a:r>
            <a:r>
              <a:rPr lang="en-US" i="0" baseline="-25000" dirty="0">
                <a:effectLst/>
                <a:ea typeface="Calibri" panose="020F0502020204030204" pitchFamily="34" charset="0"/>
              </a:rPr>
              <a:t>2</a:t>
            </a:r>
            <a:r>
              <a:rPr lang="en-US" i="0" dirty="0">
                <a:effectLst/>
                <a:ea typeface="Calibri" panose="020F0502020204030204" pitchFamily="34" charset="0"/>
              </a:rPr>
              <a:t>ek'r</a:t>
            </a:r>
            <a:r>
              <a:rPr lang="en-US" i="1" dirty="0">
                <a:effectLst/>
                <a:ea typeface="Calibri" panose="020F0502020204030204" pitchFamily="34" charset="0"/>
              </a:rPr>
              <a:t> </a:t>
            </a:r>
            <a:r>
              <a:rPr lang="en-US" dirty="0">
                <a:effectLst/>
                <a:ea typeface="Calibri" panose="020F0502020204030204" pitchFamily="34" charset="0"/>
              </a:rPr>
              <a:t>(Lat.</a:t>
            </a:r>
            <a:r>
              <a:rPr lang="en-US" i="1" dirty="0">
                <a:effectLst/>
                <a:ea typeface="Calibri" panose="020F0502020204030204" pitchFamily="34" charset="0"/>
              </a:rPr>
              <a:t> acer</a:t>
            </a:r>
            <a:r>
              <a:rPr lang="en-US" dirty="0">
                <a:effectLst/>
                <a:ea typeface="Calibri" panose="020F0502020204030204" pitchFamily="34" charset="0"/>
              </a:rPr>
              <a:t>,  perhaps Gr. </a:t>
            </a:r>
            <a:r>
              <a:rPr lang="en-GB" i="1" dirty="0" err="1">
                <a:effectLst/>
                <a:ea typeface="Calibri" panose="020F0502020204030204" pitchFamily="34" charset="0"/>
              </a:rPr>
              <a:t>ἄκ</a:t>
            </a:r>
            <a:r>
              <a:rPr lang="en-GB" i="1" dirty="0">
                <a:effectLst/>
                <a:ea typeface="Calibri" panose="020F0502020204030204" pitchFamily="34" charset="0"/>
              </a:rPr>
              <a:t>αστος</a:t>
            </a:r>
            <a:r>
              <a:rPr lang="hr-HR" i="1" dirty="0">
                <a:effectLst/>
                <a:ea typeface="Calibri" panose="020F0502020204030204" pitchFamily="34" charset="0"/>
              </a:rPr>
              <a:t> </a:t>
            </a:r>
            <a:r>
              <a:rPr lang="hr-HR" dirty="0">
                <a:effectLst/>
                <a:ea typeface="Calibri" panose="020F0502020204030204" pitchFamily="34" charset="0"/>
              </a:rPr>
              <a:t>‘maple’, </a:t>
            </a:r>
            <a:r>
              <a:rPr lang="en-GB" sz="2000" i="1" dirty="0" err="1">
                <a:effectLst/>
                <a:ea typeface="Calibri" panose="020F0502020204030204" pitchFamily="34" charset="0"/>
              </a:rPr>
              <a:t>ἄκ</a:t>
            </a:r>
            <a:r>
              <a:rPr lang="en-GB" sz="2000" i="1" dirty="0">
                <a:effectLst/>
                <a:ea typeface="Calibri" panose="020F0502020204030204" pitchFamily="34" charset="0"/>
              </a:rPr>
              <a:t>αρνα</a:t>
            </a:r>
            <a:r>
              <a:rPr lang="hr-HR" i="1" dirty="0">
                <a:effectLst/>
                <a:ea typeface="Calibri" panose="020F0502020204030204" pitchFamily="34" charset="0"/>
              </a:rPr>
              <a:t> </a:t>
            </a:r>
            <a:r>
              <a:rPr lang="hr-HR" dirty="0">
                <a:effectLst/>
                <a:ea typeface="Calibri" panose="020F0502020204030204" pitchFamily="34" charset="0"/>
              </a:rPr>
              <a:t>‘laurel-tree’ (Hs.)</a:t>
            </a:r>
            <a:r>
              <a:rPr lang="en-US" i="0" dirty="0">
                <a:effectLst/>
                <a:ea typeface="Calibri" panose="020F0502020204030204" pitchFamily="34" charset="0"/>
              </a:rPr>
              <a:t>)</a:t>
            </a:r>
            <a:r>
              <a:rPr lang="en-GB" dirty="0">
                <a:effectLst/>
                <a:ea typeface="Calibri" panose="020F0502020204030204" pitchFamily="34" charset="0"/>
              </a:rPr>
              <a:t>.</a:t>
            </a:r>
            <a:r>
              <a:rPr lang="en-US" dirty="0">
                <a:effectLst/>
              </a:rPr>
              <a:t> </a:t>
            </a:r>
            <a:endParaRPr lang="hr-HR" dirty="0">
              <a:effectLst/>
            </a:endParaRPr>
          </a:p>
          <a:p>
            <a:r>
              <a:rPr lang="en-US" dirty="0">
                <a:effectLst/>
                <a:ea typeface="Calibri" panose="020F0502020204030204" pitchFamily="34" charset="0"/>
                <a:cs typeface="Times New Roman" panose="02020603050405020304" pitchFamily="18" charset="0"/>
              </a:rPr>
              <a:t>According to Pronk-</a:t>
            </a:r>
            <a:r>
              <a:rPr lang="en-US" dirty="0" err="1">
                <a:effectLst/>
                <a:ea typeface="Calibri" panose="020F0502020204030204" pitchFamily="34" charset="0"/>
                <a:cs typeface="Times New Roman" panose="02020603050405020304" pitchFamily="18" charset="0"/>
              </a:rPr>
              <a:t>Tiethoff</a:t>
            </a:r>
            <a:r>
              <a:rPr lang="en-US" dirty="0">
                <a:effectLst/>
                <a:ea typeface="Calibri" panose="020F0502020204030204" pitchFamily="34" charset="0"/>
                <a:cs typeface="Times New Roman" panose="02020603050405020304" pitchFamily="18" charset="0"/>
              </a:rPr>
              <a:t> (2013: 185f.) it is not altogether clear that *</a:t>
            </a:r>
            <a:r>
              <a:rPr lang="en-US" dirty="0" err="1">
                <a:effectLst/>
                <a:ea typeface="Calibri" panose="020F0502020204030204" pitchFamily="34" charset="0"/>
                <a:cs typeface="Times New Roman" panose="02020603050405020304" pitchFamily="18" charset="0"/>
              </a:rPr>
              <a:t>avorъ</a:t>
            </a:r>
            <a:r>
              <a:rPr lang="en-US" dirty="0">
                <a:effectLst/>
                <a:ea typeface="Calibri" panose="020F0502020204030204" pitchFamily="34" charset="0"/>
                <a:cs typeface="Times New Roman" panose="02020603050405020304" pitchFamily="18" charset="0"/>
              </a:rPr>
              <a:t> ‘maple’ is a Germanic loanword. Germanic *-h- is usually preserved in Slavic (though note the Montenegrin dialectal form </a:t>
            </a:r>
            <a:r>
              <a:rPr lang="hr-HR" i="1" dirty="0">
                <a:effectLst/>
                <a:ea typeface="Calibri" panose="020F0502020204030204" pitchFamily="34" charset="0"/>
                <a:cs typeface="Times New Roman" panose="02020603050405020304" pitchFamily="18" charset="0"/>
              </a:rPr>
              <a:t>j</a:t>
            </a:r>
            <a:r>
              <a:rPr lang="en-US" i="1" dirty="0" err="1">
                <a:effectLst/>
                <a:ea typeface="Calibri" panose="020F0502020204030204" pitchFamily="34" charset="0"/>
                <a:cs typeface="Times New Roman" panose="02020603050405020304" pitchFamily="18" charset="0"/>
              </a:rPr>
              <a:t>ahor</a:t>
            </a:r>
            <a:r>
              <a:rPr lang="en-US" dirty="0">
                <a:effectLst/>
                <a:ea typeface="Calibri" panose="020F0502020204030204" pitchFamily="34" charset="0"/>
                <a:cs typeface="Times New Roman" panose="02020603050405020304" pitchFamily="18" charset="0"/>
              </a:rPr>
              <a:t> ‘maple’ and the oronym </a:t>
            </a:r>
            <a:r>
              <a:rPr lang="en-US" i="1" dirty="0" err="1">
                <a:effectLst/>
                <a:ea typeface="Calibri" panose="020F0502020204030204" pitchFamily="34" charset="0"/>
                <a:cs typeface="Times New Roman" panose="02020603050405020304" pitchFamily="18" charset="0"/>
              </a:rPr>
              <a:t>Jȁhorina</a:t>
            </a:r>
            <a:r>
              <a:rPr lang="en-US" i="1"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in Bosnia), and Germanic *a is reflected as Slavic *o in old loanwords. </a:t>
            </a:r>
            <a:endParaRPr lang="hr-HR" dirty="0">
              <a:effectLst/>
              <a:ea typeface="Calibri" panose="020F0502020204030204" pitchFamily="34" charset="0"/>
              <a:cs typeface="Times New Roman" panose="02020603050405020304" pitchFamily="18" charset="0"/>
            </a:endParaRPr>
          </a:p>
          <a:p>
            <a:r>
              <a:rPr lang="hr-HR" dirty="0">
                <a:effectLst/>
                <a:ea typeface="Calibri" panose="020F0502020204030204" pitchFamily="34" charset="0"/>
                <a:cs typeface="Times New Roman" panose="02020603050405020304" pitchFamily="18" charset="0"/>
              </a:rPr>
              <a:t>Maybe both </a:t>
            </a:r>
            <a:r>
              <a:rPr lang="en-US" dirty="0">
                <a:effectLst/>
                <a:ea typeface="Calibri" panose="020F0502020204030204" pitchFamily="34" charset="0"/>
                <a:cs typeface="Times New Roman" panose="02020603050405020304" pitchFamily="18" charset="0"/>
              </a:rPr>
              <a:t>the Germanic and Slavic words (together with Lat. </a:t>
            </a:r>
            <a:r>
              <a:rPr lang="en-US" i="1" dirty="0">
                <a:effectLst/>
                <a:ea typeface="Calibri" panose="020F0502020204030204" pitchFamily="34" charset="0"/>
                <a:cs typeface="Times New Roman" panose="02020603050405020304" pitchFamily="18" charset="0"/>
              </a:rPr>
              <a:t>acer </a:t>
            </a:r>
            <a:r>
              <a:rPr lang="en-US" dirty="0">
                <a:effectLst/>
                <a:ea typeface="Calibri" panose="020F0502020204030204" pitchFamily="34" charset="0"/>
                <a:cs typeface="Times New Roman" panose="02020603050405020304" pitchFamily="18" charset="0"/>
              </a:rPr>
              <a:t>‘maple’) </a:t>
            </a:r>
            <a:r>
              <a:rPr lang="hr-HR" dirty="0">
                <a:effectLst/>
                <a:ea typeface="Calibri" panose="020F0502020204030204" pitchFamily="34" charset="0"/>
                <a:cs typeface="Times New Roman" panose="02020603050405020304" pitchFamily="18" charset="0"/>
              </a:rPr>
              <a:t>are </a:t>
            </a:r>
            <a:r>
              <a:rPr lang="en-US" dirty="0">
                <a:effectLst/>
                <a:ea typeface="Calibri" panose="020F0502020204030204" pitchFamily="34" charset="0"/>
                <a:cs typeface="Times New Roman" panose="02020603050405020304" pitchFamily="18" charset="0"/>
              </a:rPr>
              <a:t>loanwords from some non-IE substratum.</a:t>
            </a:r>
          </a:p>
          <a:p>
            <a:endParaRPr lang="en-US" dirty="0"/>
          </a:p>
        </p:txBody>
      </p:sp>
    </p:spTree>
    <p:extLst>
      <p:ext uri="{BB962C8B-B14F-4D97-AF65-F5344CB8AC3E}">
        <p14:creationId xmlns:p14="http://schemas.microsoft.com/office/powerpoint/2010/main" val="1358615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AF1B5-3F81-4EB6-AD81-90A944EE6FD4}"/>
              </a:ext>
            </a:extLst>
          </p:cNvPr>
          <p:cNvSpPr>
            <a:spLocks noGrp="1"/>
          </p:cNvSpPr>
          <p:nvPr>
            <p:ph type="title"/>
          </p:nvPr>
        </p:nvSpPr>
        <p:spPr/>
        <p:txBody>
          <a:bodyPr/>
          <a:lstStyle/>
          <a:p>
            <a:r>
              <a:rPr lang="hr-HR" dirty="0">
                <a:solidFill>
                  <a:schemeClr val="accent1"/>
                </a:solidFill>
              </a:rPr>
              <a:t>Acer </a:t>
            </a:r>
            <a:endParaRPr lang="en-US" dirty="0">
              <a:solidFill>
                <a:schemeClr val="accent1"/>
              </a:solidFill>
            </a:endParaRPr>
          </a:p>
        </p:txBody>
      </p:sp>
      <p:sp>
        <p:nvSpPr>
          <p:cNvPr id="3" name="Content Placeholder 2">
            <a:extLst>
              <a:ext uri="{FF2B5EF4-FFF2-40B4-BE49-F238E27FC236}">
                <a16:creationId xmlns:a16="http://schemas.microsoft.com/office/drawing/2014/main" id="{E76E477B-01E8-41FF-8F8A-D4057BF8A646}"/>
              </a:ext>
            </a:extLst>
          </p:cNvPr>
          <p:cNvSpPr>
            <a:spLocks noGrp="1"/>
          </p:cNvSpPr>
          <p:nvPr>
            <p:ph idx="1"/>
          </p:nvPr>
        </p:nvSpPr>
        <p:spPr/>
        <p:txBody>
          <a:bodyPr/>
          <a:lstStyle/>
          <a:p>
            <a:r>
              <a:rPr lang="hr-HR" dirty="0"/>
              <a:t>Acer campestre</a:t>
            </a:r>
            <a:endParaRPr lang="en-US" dirty="0"/>
          </a:p>
        </p:txBody>
      </p:sp>
      <p:pic>
        <p:nvPicPr>
          <p:cNvPr id="4" name="Picture 3">
            <a:extLst>
              <a:ext uri="{FF2B5EF4-FFF2-40B4-BE49-F238E27FC236}">
                <a16:creationId xmlns:a16="http://schemas.microsoft.com/office/drawing/2014/main" id="{7B6A35BC-3F81-4D3B-A36A-7C9E71A413A5}"/>
              </a:ext>
            </a:extLst>
          </p:cNvPr>
          <p:cNvPicPr/>
          <p:nvPr/>
        </p:nvPicPr>
        <p:blipFill>
          <a:blip r:embed="rId2"/>
          <a:stretch>
            <a:fillRect/>
          </a:stretch>
        </p:blipFill>
        <p:spPr>
          <a:xfrm>
            <a:off x="1140202" y="2432263"/>
            <a:ext cx="3629762" cy="3572611"/>
          </a:xfrm>
          <a:prstGeom prst="rect">
            <a:avLst/>
          </a:prstGeom>
        </p:spPr>
      </p:pic>
      <p:pic>
        <p:nvPicPr>
          <p:cNvPr id="5" name="Picture 4">
            <a:extLst>
              <a:ext uri="{FF2B5EF4-FFF2-40B4-BE49-F238E27FC236}">
                <a16:creationId xmlns:a16="http://schemas.microsoft.com/office/drawing/2014/main" id="{B954EEB9-EE76-47FF-9B94-212AAC738A24}"/>
              </a:ext>
            </a:extLst>
          </p:cNvPr>
          <p:cNvPicPr/>
          <p:nvPr/>
        </p:nvPicPr>
        <p:blipFill>
          <a:blip r:embed="rId3"/>
          <a:stretch>
            <a:fillRect/>
          </a:stretch>
        </p:blipFill>
        <p:spPr>
          <a:xfrm>
            <a:off x="4769964" y="2724493"/>
            <a:ext cx="4044098" cy="2988149"/>
          </a:xfrm>
          <a:prstGeom prst="rect">
            <a:avLst/>
          </a:prstGeom>
        </p:spPr>
      </p:pic>
      <p:pic>
        <p:nvPicPr>
          <p:cNvPr id="6" name="Picture 5">
            <a:extLst>
              <a:ext uri="{FF2B5EF4-FFF2-40B4-BE49-F238E27FC236}">
                <a16:creationId xmlns:a16="http://schemas.microsoft.com/office/drawing/2014/main" id="{1B1AF6DC-A5EE-4B20-94BC-C6F06924FEA1}"/>
              </a:ext>
            </a:extLst>
          </p:cNvPr>
          <p:cNvPicPr/>
          <p:nvPr/>
        </p:nvPicPr>
        <p:blipFill>
          <a:blip r:embed="rId4"/>
          <a:stretch>
            <a:fillRect/>
          </a:stretch>
        </p:blipFill>
        <p:spPr>
          <a:xfrm>
            <a:off x="8090899" y="2738705"/>
            <a:ext cx="3183117" cy="3057106"/>
          </a:xfrm>
          <a:prstGeom prst="rect">
            <a:avLst/>
          </a:prstGeom>
        </p:spPr>
      </p:pic>
    </p:spTree>
    <p:extLst>
      <p:ext uri="{BB962C8B-B14F-4D97-AF65-F5344CB8AC3E}">
        <p14:creationId xmlns:p14="http://schemas.microsoft.com/office/powerpoint/2010/main" val="401740644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TM03090434[[fn=Wood Type]]</Template>
  <TotalTime>9383</TotalTime>
  <Words>8755</Words>
  <Application>Microsoft Office PowerPoint</Application>
  <PresentationFormat>Widescreen</PresentationFormat>
  <Paragraphs>275</Paragraphs>
  <Slides>57</Slides>
  <Notes>31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57</vt:i4>
      </vt:variant>
    </vt:vector>
  </HeadingPairs>
  <TitlesOfParts>
    <vt:vector size="67" baseType="lpstr">
      <vt:lpstr>00 ZRCola</vt:lpstr>
      <vt:lpstr>Arial</vt:lpstr>
      <vt:lpstr>Calibri</vt:lpstr>
      <vt:lpstr>Cambria</vt:lpstr>
      <vt:lpstr>Fd2436557-Identity-H</vt:lpstr>
      <vt:lpstr>Rockwell</vt:lpstr>
      <vt:lpstr>Rockwell Condensed</vt:lpstr>
      <vt:lpstr>Times New Roman</vt:lpstr>
      <vt:lpstr>Wingdings</vt:lpstr>
      <vt:lpstr>Wood Type</vt:lpstr>
      <vt:lpstr>Slavic forest Tree-names: Inherited and borrowed</vt:lpstr>
      <vt:lpstr>Outline of the talk</vt:lpstr>
      <vt:lpstr>Abies</vt:lpstr>
      <vt:lpstr>ABIES ALBA/FIR IN SLAVIC</vt:lpstr>
      <vt:lpstr>ABIES PICEA</vt:lpstr>
      <vt:lpstr>ABIES PICEA/SPRUCE IN SLAVIC</vt:lpstr>
      <vt:lpstr>ACER  </vt:lpstr>
      <vt:lpstr>ACER PSEUDOPLATANUS/sycamore maple in Slavic</vt:lpstr>
      <vt:lpstr>Acer </vt:lpstr>
      <vt:lpstr>ACER CAMPESTRE/field maple IN SLAVIC</vt:lpstr>
      <vt:lpstr>Alnus</vt:lpstr>
      <vt:lpstr>Alnus in slavic</vt:lpstr>
      <vt:lpstr>BETULA</vt:lpstr>
      <vt:lpstr>Betula/Birch in Slavic</vt:lpstr>
      <vt:lpstr>carpinus</vt:lpstr>
      <vt:lpstr>Carpinus betulus/Hornbeam in slavic</vt:lpstr>
      <vt:lpstr>Carpinus betulus/hornbeam in slavic</vt:lpstr>
      <vt:lpstr>Cornus sanguinea</vt:lpstr>
      <vt:lpstr>Cornus sanguinea/hawthorne in slavic</vt:lpstr>
      <vt:lpstr>fagus</vt:lpstr>
      <vt:lpstr>Fagus sylvatica/beech in slavic</vt:lpstr>
      <vt:lpstr>fraxinus</vt:lpstr>
      <vt:lpstr>Fraxinus/ash in slavic</vt:lpstr>
      <vt:lpstr>juniperus</vt:lpstr>
      <vt:lpstr>JUNIPERUS/Juniper in slavic</vt:lpstr>
      <vt:lpstr>PINUS</vt:lpstr>
      <vt:lpstr>PINUS / PINE IN SLAVIC</vt:lpstr>
      <vt:lpstr>populus</vt:lpstr>
      <vt:lpstr>Populus/poplar in slavic</vt:lpstr>
      <vt:lpstr>POPUlus/poplar in slavic</vt:lpstr>
      <vt:lpstr>Prunus </vt:lpstr>
      <vt:lpstr>Prunus padus/bird cherry in slavic</vt:lpstr>
      <vt:lpstr>Prunus cerasifera </vt:lpstr>
      <vt:lpstr>Prunus spinosa</vt:lpstr>
      <vt:lpstr>quercus</vt:lpstr>
      <vt:lpstr>Quercus/oak in slavic</vt:lpstr>
      <vt:lpstr>Salix</vt:lpstr>
      <vt:lpstr>Salix caprea/goat willow in Slavic</vt:lpstr>
      <vt:lpstr>salix</vt:lpstr>
      <vt:lpstr>Salix alba/white willow in slavic</vt:lpstr>
      <vt:lpstr>Sambucus</vt:lpstr>
      <vt:lpstr>Sambucus/elderberry in slavic</vt:lpstr>
      <vt:lpstr>Sorbus</vt:lpstr>
      <vt:lpstr>Sorbus torminalis /wild service tree in slavic</vt:lpstr>
      <vt:lpstr>taxus</vt:lpstr>
      <vt:lpstr>Taxus baccata/yew in slavic</vt:lpstr>
      <vt:lpstr>Tilia</vt:lpstr>
      <vt:lpstr>Tilia/lime in slavic</vt:lpstr>
      <vt:lpstr>ULMUS</vt:lpstr>
      <vt:lpstr>Ulmus/elm in slavic</vt:lpstr>
      <vt:lpstr>ulmus laevis/elm in slavic?</vt:lpstr>
      <vt:lpstr>conclusions</vt:lpstr>
      <vt:lpstr>references</vt:lpstr>
      <vt:lpstr>references</vt:lpstr>
      <vt:lpstr>references</vt:lpstr>
      <vt:lpstr>References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Slavic Tree-names: Inherited and borrowed</dc:title>
  <dc:creator>Ranko Matasovic</dc:creator>
  <cp:lastModifiedBy>Ranko Matasovic</cp:lastModifiedBy>
  <cp:revision>57</cp:revision>
  <dcterms:created xsi:type="dcterms:W3CDTF">2021-08-19T07:39:36Z</dcterms:created>
  <dcterms:modified xsi:type="dcterms:W3CDTF">2021-08-26T14:44:42Z</dcterms:modified>
</cp:coreProperties>
</file>