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60" r:id="rId5"/>
    <p:sldId id="304" r:id="rId6"/>
    <p:sldId id="305" r:id="rId7"/>
    <p:sldId id="307" r:id="rId8"/>
    <p:sldId id="309" r:id="rId9"/>
    <p:sldId id="306" r:id="rId10"/>
    <p:sldId id="308"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2"/>
    <a:srgbClr val="00A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0F0"/>
          </a:solidFill>
        </a:fill>
      </a:tcStyle>
    </a:wholeTbl>
    <a:band2H>
      <a:tcTxStyle/>
      <a:tcStyle>
        <a:tcBdr/>
        <a:fill>
          <a:solidFill>
            <a:srgbClr val="E6F0F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4CE"/>
          </a:solidFill>
        </a:fill>
      </a:tcStyle>
    </a:wholeTbl>
    <a:band2H>
      <a:tcTxStyle/>
      <a:tcStyle>
        <a:tcBdr/>
        <a:fill>
          <a:solidFill>
            <a:srgbClr val="FBEB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CCCC"/>
          </a:solidFill>
        </a:fill>
      </a:tcStyle>
    </a:wholeTbl>
    <a:band2H>
      <a:tcTxStyle/>
      <a:tcStyle>
        <a:tcBdr/>
        <a:fill>
          <a:solidFill>
            <a:srgbClr val="F4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84" autoAdjust="0"/>
    <p:restoredTop sz="86385" autoAdjust="0"/>
  </p:normalViewPr>
  <p:slideViewPr>
    <p:cSldViewPr snapToGrid="0" snapToObjects="1">
      <p:cViewPr varScale="1">
        <p:scale>
          <a:sx n="98" d="100"/>
          <a:sy n="98" d="100"/>
        </p:scale>
        <p:origin x="390"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43" name="Shape 3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3144" name="Shape 3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sc-delft.github.io/joi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c-delft.github.i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sz="1800" b="0" i="0" u="sng" strike="noStrike" dirty="0" err="1">
                <a:solidFill>
                  <a:srgbClr val="0091EA"/>
                </a:solidFill>
                <a:effectLst/>
                <a:latin typeface="Source Sans Pro" panose="020B0503030403020204" pitchFamily="34" charset="0"/>
                <a:hlinkClick r:id="rId3"/>
              </a:rPr>
              <a:t>Join</a:t>
            </a:r>
            <a:r>
              <a:rPr lang="nl-NL" sz="1800" b="0" i="0" u="sng" strike="noStrike" dirty="0">
                <a:solidFill>
                  <a:srgbClr val="0091EA"/>
                </a:solidFill>
                <a:effectLst/>
                <a:latin typeface="Source Sans Pro" panose="020B0503030403020204" pitchFamily="34" charset="0"/>
                <a:hlinkClick r:id="rId3"/>
              </a:rPr>
              <a:t> </a:t>
            </a:r>
            <a:r>
              <a:rPr lang="nl-NL" sz="1800" b="0" i="0" u="sng" strike="noStrike" dirty="0" err="1">
                <a:solidFill>
                  <a:srgbClr val="0091EA"/>
                </a:solidFill>
                <a:effectLst/>
                <a:latin typeface="Source Sans Pro" panose="020B0503030403020204" pitchFamily="34" charset="0"/>
                <a:hlinkClick r:id="rId3"/>
              </a:rPr>
              <a:t>the</a:t>
            </a:r>
            <a:r>
              <a:rPr lang="nl-NL" sz="1800" b="0" i="0" u="sng" strike="noStrike" dirty="0">
                <a:solidFill>
                  <a:srgbClr val="0091EA"/>
                </a:solidFill>
                <a:effectLst/>
                <a:latin typeface="Source Sans Pro" panose="020B0503030403020204" pitchFamily="34" charset="0"/>
                <a:hlinkClick r:id="rId3"/>
              </a:rPr>
              <a:t> community!</a:t>
            </a:r>
            <a:endParaRPr lang="nl-NL" sz="1800" b="0" i="0" u="sng" strike="noStrike" dirty="0">
              <a:solidFill>
                <a:srgbClr val="0091EA"/>
              </a:solidFill>
              <a:effectLst/>
              <a:latin typeface="Source Sans Pro" panose="020B0503030403020204" pitchFamily="34" charset="0"/>
            </a:endParaRPr>
          </a:p>
          <a:p>
            <a:endParaRPr lang="nl-NL" sz="1800" b="0" i="0" u="sng" strike="noStrike" dirty="0">
              <a:solidFill>
                <a:srgbClr val="0091EA"/>
              </a:solidFill>
              <a:effectLst/>
              <a:latin typeface="Source Sans Pro" panose="020B0503030403020204" pitchFamily="34" charset="0"/>
            </a:endParaRPr>
          </a:p>
          <a:p>
            <a:r>
              <a:rPr lang="en-US" sz="1800" b="0" i="0" u="none" strike="noStrike" dirty="0">
                <a:solidFill>
                  <a:srgbClr val="000000"/>
                </a:solidFill>
                <a:effectLst/>
                <a:latin typeface="Source Sans Pro" panose="020B0503030403020204" pitchFamily="34" charset="0"/>
              </a:rPr>
              <a:t>Data Champions became an initiative </a:t>
            </a:r>
            <a:br>
              <a:rPr lang="en-US" sz="1800" b="0" i="0" u="none" strike="noStrike" dirty="0">
                <a:solidFill>
                  <a:srgbClr val="000000"/>
                </a:solidFill>
                <a:effectLst/>
                <a:latin typeface="Source Sans Pro" panose="020B0503030403020204" pitchFamily="34" charset="0"/>
              </a:rPr>
            </a:br>
            <a:r>
              <a:rPr lang="en-US" sz="1800" b="0" i="0" u="none" strike="noStrike" dirty="0">
                <a:solidFill>
                  <a:srgbClr val="000000"/>
                </a:solidFill>
                <a:effectLst/>
                <a:latin typeface="Source Sans Pro" panose="020B0503030403020204" pitchFamily="34" charset="0"/>
              </a:rPr>
              <a:t>of the </a:t>
            </a:r>
            <a:r>
              <a:rPr lang="en-US" sz="1800" b="0" i="0" u="sng" strike="noStrike" dirty="0">
                <a:solidFill>
                  <a:srgbClr val="0091EA"/>
                </a:solidFill>
                <a:effectLst/>
                <a:latin typeface="Source Sans Pro" panose="020B0503030403020204" pitchFamily="34" charset="0"/>
                <a:hlinkClick r:id="rId4"/>
              </a:rPr>
              <a:t>Open Science Community Delft</a:t>
            </a:r>
            <a:endParaRPr lang="nl-NL" dirty="0"/>
          </a:p>
        </p:txBody>
      </p:sp>
    </p:spTree>
    <p:extLst>
      <p:ext uri="{BB962C8B-B14F-4D97-AF65-F5344CB8AC3E}">
        <p14:creationId xmlns:p14="http://schemas.microsoft.com/office/powerpoint/2010/main" val="1200621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ptsolutions.nl/"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elpagina">
    <p:spTree>
      <p:nvGrpSpPr>
        <p:cNvPr id="1" name=""/>
        <p:cNvGrpSpPr/>
        <p:nvPr/>
      </p:nvGrpSpPr>
      <p:grpSpPr>
        <a:xfrm>
          <a:off x="0" y="0"/>
          <a:ext cx="0" cy="0"/>
          <a:chOff x="0" y="0"/>
          <a:chExt cx="0" cy="0"/>
        </a:xfrm>
      </p:grpSpPr>
      <p:grpSp>
        <p:nvGrpSpPr>
          <p:cNvPr id="117" name="Groep 9"/>
          <p:cNvGrpSpPr/>
          <p:nvPr/>
        </p:nvGrpSpPr>
        <p:grpSpPr>
          <a:xfrm>
            <a:off x="2982511" y="-1228655"/>
            <a:ext cx="6226977" cy="490402"/>
            <a:chOff x="0" y="0"/>
            <a:chExt cx="6226976" cy="490400"/>
          </a:xfrm>
        </p:grpSpPr>
        <p:sp>
          <p:nvSpPr>
            <p:cNvPr id="105"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16" name="Groep 8"/>
            <p:cNvGrpSpPr/>
            <p:nvPr/>
          </p:nvGrpSpPr>
          <p:grpSpPr>
            <a:xfrm>
              <a:off x="0" y="0"/>
              <a:ext cx="6226975" cy="211381"/>
              <a:chOff x="0" y="0"/>
              <a:chExt cx="6226974" cy="211380"/>
            </a:xfrm>
          </p:grpSpPr>
          <p:sp>
            <p:nvSpPr>
              <p:cNvPr id="106"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7"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8"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9"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0"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1"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2"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3"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4"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5"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126" name="Group 4"/>
          <p:cNvGrpSpPr/>
          <p:nvPr/>
        </p:nvGrpSpPr>
        <p:grpSpPr>
          <a:xfrm>
            <a:off x="698501" y="5884314"/>
            <a:ext cx="1454912" cy="577167"/>
            <a:chOff x="0" y="0"/>
            <a:chExt cx="1454911" cy="577165"/>
          </a:xfrm>
        </p:grpSpPr>
        <p:sp>
          <p:nvSpPr>
            <p:cNvPr id="118"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19"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0"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1"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2"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23"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4"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5"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27" name="Rechthoek 6"/>
          <p:cNvSpPr/>
          <p:nvPr/>
        </p:nvSpPr>
        <p:spPr>
          <a:xfrm>
            <a:off x="-10751" y="0"/>
            <a:ext cx="12202752"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8" name="Plaats hier de titel van de presentatie, max. 2 regels"/>
          <p:cNvSpPr txBox="1">
            <a:spLocks noGrp="1"/>
          </p:cNvSpPr>
          <p:nvPr>
            <p:ph type="title" hasCustomPrompt="1"/>
          </p:nvPr>
        </p:nvSpPr>
        <p:spPr>
          <a:xfrm>
            <a:off x="2153412" y="3879851"/>
            <a:ext cx="9358257" cy="1621064"/>
          </a:xfrm>
          <a:prstGeom prst="rect">
            <a:avLst/>
          </a:prstGeom>
        </p:spPr>
        <p:txBody>
          <a:bodyPr anchor="b">
            <a:normAutofit/>
          </a:bodyPr>
          <a:lstStyle>
            <a:lvl1pPr algn="r">
              <a:defRPr sz="3800">
                <a:solidFill>
                  <a:srgbClr val="FFFFFF"/>
                </a:solidFill>
              </a:defRPr>
            </a:lvl1pPr>
          </a:lstStyle>
          <a:p>
            <a:r>
              <a:t>Plaats hier de titel van de presentatie, max. 2 regels</a:t>
            </a:r>
          </a:p>
        </p:txBody>
      </p:sp>
      <p:sp>
        <p:nvSpPr>
          <p:cNvPr id="129" name="Tekstvak 4"/>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Titelpagina</a:t>
            </a:r>
          </a:p>
        </p:txBody>
      </p:sp>
      <p:sp>
        <p:nvSpPr>
          <p:cNvPr id="130" name="Body Level One…"/>
          <p:cNvSpPr txBox="1">
            <a:spLocks noGrp="1"/>
          </p:cNvSpPr>
          <p:nvPr>
            <p:ph type="body" sz="quarter" idx="1" hasCustomPrompt="1"/>
          </p:nvPr>
        </p:nvSpPr>
        <p:spPr>
          <a:xfrm>
            <a:off x="7782466" y="5664394"/>
            <a:ext cx="3729204" cy="248473"/>
          </a:xfrm>
          <a:prstGeom prst="rect">
            <a:avLst/>
          </a:prstGeom>
        </p:spPr>
        <p:txBody>
          <a:bodyPr anchor="ctr">
            <a:normAutofit/>
          </a:bodyPr>
          <a:lstStyle>
            <a:lvl1pPr marL="0" indent="0" algn="r">
              <a:buClrTx/>
              <a:buSzTx/>
              <a:buNone/>
              <a:defRPr b="1">
                <a:solidFill>
                  <a:srgbClr val="FFFFFF"/>
                </a:solidFill>
              </a:defRPr>
            </a:lvl1pPr>
            <a:lvl2pPr marL="0" indent="457200" algn="r">
              <a:buClrTx/>
              <a:buSzTx/>
              <a:buNone/>
              <a:defRPr b="1">
                <a:solidFill>
                  <a:srgbClr val="FFFFFF"/>
                </a:solidFill>
              </a:defRPr>
            </a:lvl2pPr>
            <a:lvl3pPr indent="914400" algn="r">
              <a:buClrTx/>
              <a:buFontTx/>
              <a:defRPr b="1">
                <a:solidFill>
                  <a:srgbClr val="FFFFFF"/>
                </a:solidFill>
              </a:defRPr>
            </a:lvl3pPr>
            <a:lvl4pPr indent="1371600" algn="r">
              <a:buClrTx/>
              <a:buFontTx/>
              <a:defRPr b="1">
                <a:solidFill>
                  <a:srgbClr val="FFFFFF"/>
                </a:solidFill>
              </a:defRPr>
            </a:lvl4pPr>
            <a:lvl5pPr marL="0" indent="1828800" algn="r">
              <a:buClrTx/>
              <a:buSzTx/>
              <a:buFontTx/>
              <a:buNone/>
              <a:defRPr b="1">
                <a:solidFill>
                  <a:srgbClr val="FFFFFF"/>
                </a:solidFill>
              </a:defRPr>
            </a:lvl5pPr>
          </a:lstStyle>
          <a:p>
            <a:r>
              <a:t>Naam van de spreker of datum</a:t>
            </a:r>
          </a:p>
          <a:p>
            <a:pPr lvl="1"/>
            <a:endParaRPr/>
          </a:p>
          <a:p>
            <a:pPr lvl="2"/>
            <a:endParaRPr/>
          </a:p>
          <a:p>
            <a:pPr lvl="3"/>
            <a:endParaRPr/>
          </a:p>
          <a:p>
            <a:pPr lvl="4"/>
            <a:endParaRPr/>
          </a:p>
        </p:txBody>
      </p:sp>
      <p:sp>
        <p:nvSpPr>
          <p:cNvPr id="144" name="Tijdelijke aanduiding voor tekst 49"/>
          <p:cNvSpPr>
            <a:spLocks noGrp="1"/>
          </p:cNvSpPr>
          <p:nvPr>
            <p:ph type="body" idx="21" hasCustomPrompt="1"/>
          </p:nvPr>
        </p:nvSpPr>
        <p:spPr>
          <a:xfrm>
            <a:off x="-10752" y="0"/>
            <a:ext cx="12202753" cy="6858000"/>
          </a:xfrm>
          <a:prstGeom prst="rect">
            <a:avLst/>
          </a:prstGeom>
          <a:solidFill>
            <a:srgbClr val="99D28C"/>
          </a:solidFill>
        </p:spPr>
        <p:txBody>
          <a:bodyPr>
            <a:normAutofit/>
          </a:bodyPr>
          <a:lstStyle>
            <a:lvl1pPr marL="0" indent="0">
              <a:buClrTx/>
              <a:buSzTx/>
              <a:buNone/>
            </a:lvl1pPr>
          </a:lstStyle>
          <a:p>
            <a:r>
              <a:t>  </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65" name="Picture 64">
            <a:extLst>
              <a:ext uri="{FF2B5EF4-FFF2-40B4-BE49-F238E27FC236}">
                <a16:creationId xmlns:a16="http://schemas.microsoft.com/office/drawing/2014/main" id="{3FD562B1-BCC1-B244-96D2-5173AD7012AE}"/>
              </a:ext>
            </a:extLst>
          </p:cNvPr>
          <p:cNvPicPr>
            <a:picLocks noChangeAspect="1"/>
          </p:cNvPicPr>
          <p:nvPr userDrawn="1"/>
        </p:nvPicPr>
        <p:blipFill>
          <a:blip r:embed="rId2"/>
          <a:stretch>
            <a:fillRect/>
          </a:stretch>
        </p:blipFill>
        <p:spPr>
          <a:xfrm>
            <a:off x="695450" y="5847858"/>
            <a:ext cx="1460500" cy="698500"/>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elpagina + Beeld">
    <p:spTree>
      <p:nvGrpSpPr>
        <p:cNvPr id="1" name=""/>
        <p:cNvGrpSpPr/>
        <p:nvPr/>
      </p:nvGrpSpPr>
      <p:grpSpPr>
        <a:xfrm>
          <a:off x="0" y="0"/>
          <a:ext cx="0" cy="0"/>
          <a:chOff x="0" y="0"/>
          <a:chExt cx="0" cy="0"/>
        </a:xfrm>
      </p:grpSpPr>
      <p:grpSp>
        <p:nvGrpSpPr>
          <p:cNvPr id="240" name="Groep 9"/>
          <p:cNvGrpSpPr/>
          <p:nvPr/>
        </p:nvGrpSpPr>
        <p:grpSpPr>
          <a:xfrm>
            <a:off x="2982511" y="-1228655"/>
            <a:ext cx="6226977" cy="490402"/>
            <a:chOff x="0" y="0"/>
            <a:chExt cx="6226976" cy="490400"/>
          </a:xfrm>
        </p:grpSpPr>
        <p:sp>
          <p:nvSpPr>
            <p:cNvPr id="228"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239" name="Groep 8"/>
            <p:cNvGrpSpPr/>
            <p:nvPr/>
          </p:nvGrpSpPr>
          <p:grpSpPr>
            <a:xfrm>
              <a:off x="0" y="0"/>
              <a:ext cx="6226975" cy="211381"/>
              <a:chOff x="0" y="0"/>
              <a:chExt cx="6226974" cy="211380"/>
            </a:xfrm>
          </p:grpSpPr>
          <p:sp>
            <p:nvSpPr>
              <p:cNvPr id="229"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0"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2"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3"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4"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5"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6"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7"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8"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249" name="Group 4"/>
          <p:cNvGrpSpPr/>
          <p:nvPr/>
        </p:nvGrpSpPr>
        <p:grpSpPr>
          <a:xfrm>
            <a:off x="698501" y="5884314"/>
            <a:ext cx="1454912" cy="577167"/>
            <a:chOff x="0" y="0"/>
            <a:chExt cx="1454911" cy="577165"/>
          </a:xfrm>
        </p:grpSpPr>
        <p:sp>
          <p:nvSpPr>
            <p:cNvPr id="24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4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4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50" name="Rechthoek 6"/>
          <p:cNvSpPr/>
          <p:nvPr/>
        </p:nvSpPr>
        <p:spPr>
          <a:xfrm>
            <a:off x="-12032" y="-1"/>
            <a:ext cx="12204032" cy="6858001"/>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251" name="Tekstvak 4"/>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Titelpagina + Beeld</a:t>
            </a:r>
          </a:p>
        </p:txBody>
      </p:sp>
      <p:sp>
        <p:nvSpPr>
          <p:cNvPr id="252" name="Tijdelijke aanduiding voor afbeelding 16"/>
          <p:cNvSpPr>
            <a:spLocks noGrp="1"/>
          </p:cNvSpPr>
          <p:nvPr>
            <p:ph type="pic" idx="21"/>
          </p:nvPr>
        </p:nvSpPr>
        <p:spPr>
          <a:xfrm>
            <a:off x="4852465" y="0"/>
            <a:ext cx="7339534" cy="6858000"/>
          </a:xfrm>
          <a:prstGeom prst="rect">
            <a:avLst/>
          </a:prstGeom>
        </p:spPr>
        <p:txBody>
          <a:bodyPr lIns="91439" tIns="45719" rIns="91439" bIns="45719"/>
          <a:lstStyle/>
          <a:p>
            <a:r>
              <a:rPr lang="nl-NL"/>
              <a:t>Klik op het pictogram als u een afbeelding wilt toevoegen</a:t>
            </a:r>
            <a:endParaRPr/>
          </a:p>
        </p:txBody>
      </p:sp>
      <p:sp>
        <p:nvSpPr>
          <p:cNvPr id="253" name="Body Level One…"/>
          <p:cNvSpPr txBox="1">
            <a:spLocks noGrp="1"/>
          </p:cNvSpPr>
          <p:nvPr>
            <p:ph type="body" sz="quarter" idx="1" hasCustomPrompt="1"/>
          </p:nvPr>
        </p:nvSpPr>
        <p:spPr>
          <a:xfrm>
            <a:off x="698500" y="4883660"/>
            <a:ext cx="3729203" cy="248473"/>
          </a:xfrm>
          <a:prstGeom prst="rect">
            <a:avLst/>
          </a:prstGeom>
        </p:spPr>
        <p:txBody>
          <a:bodyPr anchor="ctr">
            <a:normAutofit/>
          </a:bodyPr>
          <a:lstStyle>
            <a:lvl1pPr marL="0" indent="0">
              <a:buClrTx/>
              <a:buSzTx/>
              <a:buNone/>
              <a:defRPr b="1">
                <a:solidFill>
                  <a:srgbClr val="FFFFFF"/>
                </a:solidFill>
              </a:defRPr>
            </a:lvl1pPr>
            <a:lvl2pPr marL="0" indent="457200">
              <a:buClrTx/>
              <a:buSzTx/>
              <a:buNone/>
              <a:defRPr b="1">
                <a:solidFill>
                  <a:srgbClr val="FFFFFF"/>
                </a:solidFill>
              </a:defRPr>
            </a:lvl2pPr>
            <a:lvl3pPr indent="914400">
              <a:buClrTx/>
              <a:buFontTx/>
              <a:defRPr b="1">
                <a:solidFill>
                  <a:srgbClr val="FFFFFF"/>
                </a:solidFill>
              </a:defRPr>
            </a:lvl3pPr>
            <a:lvl4pPr indent="1371600">
              <a:buClrTx/>
              <a:buFontTx/>
              <a:defRPr b="1">
                <a:solidFill>
                  <a:srgbClr val="FFFFFF"/>
                </a:solidFill>
              </a:defRPr>
            </a:lvl4pPr>
            <a:lvl5pPr marL="0" indent="1828800">
              <a:buClrTx/>
              <a:buSzTx/>
              <a:buFontTx/>
              <a:buNone/>
              <a:defRPr b="1">
                <a:solidFill>
                  <a:srgbClr val="FFFFFF"/>
                </a:solidFill>
              </a:defRPr>
            </a:lvl5pPr>
          </a:lstStyle>
          <a:p>
            <a:r>
              <a:t>Naam van de spreker of datum</a:t>
            </a:r>
          </a:p>
          <a:p>
            <a:pPr lvl="1"/>
            <a:endParaRPr/>
          </a:p>
          <a:p>
            <a:pPr lvl="2"/>
            <a:endParaRPr/>
          </a:p>
          <a:p>
            <a:pPr lvl="3"/>
            <a:endParaRPr/>
          </a:p>
          <a:p>
            <a:pPr lvl="4"/>
            <a:endParaRPr/>
          </a:p>
        </p:txBody>
      </p:sp>
      <p:sp>
        <p:nvSpPr>
          <p:cNvPr id="254" name="Tijdelijke aanduiding voor tekst 20"/>
          <p:cNvSpPr>
            <a:spLocks noGrp="1"/>
          </p:cNvSpPr>
          <p:nvPr>
            <p:ph type="body" sz="quarter" idx="22" hasCustomPrompt="1"/>
          </p:nvPr>
        </p:nvSpPr>
        <p:spPr>
          <a:xfrm>
            <a:off x="698499" y="1712684"/>
            <a:ext cx="3729206" cy="2925403"/>
          </a:xfrm>
          <a:prstGeom prst="rect">
            <a:avLst/>
          </a:prstGeom>
        </p:spPr>
        <p:txBody>
          <a:bodyPr anchor="b">
            <a:normAutofit/>
          </a:bodyPr>
          <a:lstStyle>
            <a:lvl1pPr marL="0" indent="0" defTabSz="914400">
              <a:lnSpc>
                <a:spcPct val="100000"/>
              </a:lnSpc>
              <a:spcBef>
                <a:spcPts val="500"/>
              </a:spcBef>
              <a:buClrTx/>
              <a:buSzTx/>
              <a:buNone/>
              <a:defRPr sz="3800">
                <a:solidFill>
                  <a:srgbClr val="FFFFFF"/>
                </a:solidFill>
                <a:latin typeface="Roboto Slab Regular Regular"/>
                <a:ea typeface="Roboto Slab Regular Regular"/>
                <a:cs typeface="Roboto Slab Regular Regular"/>
                <a:sym typeface="Roboto Slab Regular Regular"/>
              </a:defRPr>
            </a:lvl1pPr>
          </a:lstStyle>
          <a:p>
            <a:r>
              <a:t>Plaats hier de titel van de presentatie</a:t>
            </a:r>
          </a:p>
        </p:txBody>
      </p:sp>
      <p:sp>
        <p:nvSpPr>
          <p:cNvPr id="255" name="Tijdelijke aanduiding voor tekst 17"/>
          <p:cNvSpPr>
            <a:spLocks noGrp="1"/>
          </p:cNvSpPr>
          <p:nvPr>
            <p:ph type="body" sz="quarter" idx="23" hasCustomPrompt="1"/>
          </p:nvPr>
        </p:nvSpPr>
        <p:spPr>
          <a:xfrm>
            <a:off x="698500" y="5377708"/>
            <a:ext cx="1454400" cy="7201"/>
          </a:xfrm>
          <a:prstGeom prst="rect">
            <a:avLst/>
          </a:prstGeom>
          <a:solidFill>
            <a:srgbClr val="FFFFFF"/>
          </a:solidFill>
        </p:spPr>
        <p:txBody>
          <a:bodyPr>
            <a:normAutofit/>
          </a:bodyPr>
          <a:lstStyle>
            <a:lvl1pPr marL="0" indent="0" defTabSz="287655">
              <a:spcBef>
                <a:spcPts val="400"/>
              </a:spcBef>
              <a:buClrTx/>
              <a:buSzTx/>
              <a:buNone/>
              <a:defRPr sz="640"/>
            </a:lvl1pPr>
          </a:lstStyle>
          <a:p>
            <a:r>
              <a:t>  </a:t>
            </a: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66" name="Graphic 65">
            <a:extLst>
              <a:ext uri="{FF2B5EF4-FFF2-40B4-BE49-F238E27FC236}">
                <a16:creationId xmlns:a16="http://schemas.microsoft.com/office/drawing/2014/main" id="{C8B2F066-9B7C-C54F-9CB0-80B54583A62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lleen titel">
    <p:spTree>
      <p:nvGrpSpPr>
        <p:cNvPr id="1" name=""/>
        <p:cNvGrpSpPr/>
        <p:nvPr/>
      </p:nvGrpSpPr>
      <p:grpSpPr>
        <a:xfrm>
          <a:off x="0" y="0"/>
          <a:ext cx="0" cy="0"/>
          <a:chOff x="0" y="0"/>
          <a:chExt cx="0" cy="0"/>
        </a:xfrm>
      </p:grpSpPr>
      <p:grpSp>
        <p:nvGrpSpPr>
          <p:cNvPr id="310" name="Groep 9"/>
          <p:cNvGrpSpPr/>
          <p:nvPr/>
        </p:nvGrpSpPr>
        <p:grpSpPr>
          <a:xfrm>
            <a:off x="2982511" y="-1228655"/>
            <a:ext cx="6226977" cy="490402"/>
            <a:chOff x="0" y="0"/>
            <a:chExt cx="6226976" cy="490400"/>
          </a:xfrm>
        </p:grpSpPr>
        <p:sp>
          <p:nvSpPr>
            <p:cNvPr id="298"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309" name="Groep 8"/>
            <p:cNvGrpSpPr/>
            <p:nvPr/>
          </p:nvGrpSpPr>
          <p:grpSpPr>
            <a:xfrm>
              <a:off x="0" y="0"/>
              <a:ext cx="6226975" cy="211381"/>
              <a:chOff x="0" y="0"/>
              <a:chExt cx="6226974" cy="211380"/>
            </a:xfrm>
          </p:grpSpPr>
          <p:sp>
            <p:nvSpPr>
              <p:cNvPr id="299"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0"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1"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2"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3"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4"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5"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6"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7"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8"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319" name="Group 4"/>
          <p:cNvGrpSpPr/>
          <p:nvPr/>
        </p:nvGrpSpPr>
        <p:grpSpPr>
          <a:xfrm>
            <a:off x="698501" y="5884314"/>
            <a:ext cx="1454912" cy="577167"/>
            <a:chOff x="0" y="0"/>
            <a:chExt cx="1454911" cy="577165"/>
          </a:xfrm>
        </p:grpSpPr>
        <p:sp>
          <p:nvSpPr>
            <p:cNvPr id="31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1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31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320" name="Plaats hier je titel"/>
          <p:cNvSpPr txBox="1">
            <a:spLocks noGrp="1"/>
          </p:cNvSpPr>
          <p:nvPr>
            <p:ph type="title" hasCustomPrompt="1"/>
          </p:nvPr>
        </p:nvSpPr>
        <p:spPr>
          <a:xfrm>
            <a:off x="698500" y="741499"/>
            <a:ext cx="10775071" cy="490401"/>
          </a:xfrm>
          <a:prstGeom prst="rect">
            <a:avLst/>
          </a:prstGeom>
        </p:spPr>
        <p:txBody>
          <a:bodyPr>
            <a:normAutofit/>
          </a:bodyPr>
          <a:lstStyle/>
          <a:p>
            <a:r>
              <a:t>Plaats hier je titel</a:t>
            </a:r>
          </a:p>
        </p:txBody>
      </p:sp>
      <p:sp>
        <p:nvSpPr>
          <p:cNvPr id="321"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‹nr.›</a:t>
            </a:fld>
            <a:endParaRPr/>
          </a:p>
        </p:txBody>
      </p:sp>
      <p:sp>
        <p:nvSpPr>
          <p:cNvPr id="322" name="Tekstvak 4"/>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Alleen titel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kst">
    <p:spTree>
      <p:nvGrpSpPr>
        <p:cNvPr id="1" name=""/>
        <p:cNvGrpSpPr/>
        <p:nvPr/>
      </p:nvGrpSpPr>
      <p:grpSpPr>
        <a:xfrm>
          <a:off x="0" y="0"/>
          <a:ext cx="0" cy="0"/>
          <a:chOff x="0" y="0"/>
          <a:chExt cx="0" cy="0"/>
        </a:xfrm>
      </p:grpSpPr>
      <p:grpSp>
        <p:nvGrpSpPr>
          <p:cNvPr id="362" name="Groep 9"/>
          <p:cNvGrpSpPr/>
          <p:nvPr/>
        </p:nvGrpSpPr>
        <p:grpSpPr>
          <a:xfrm>
            <a:off x="2982511" y="-1228655"/>
            <a:ext cx="6226977" cy="490402"/>
            <a:chOff x="0" y="0"/>
            <a:chExt cx="6226976" cy="490400"/>
          </a:xfrm>
        </p:grpSpPr>
        <p:sp>
          <p:nvSpPr>
            <p:cNvPr id="350"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361" name="Groep 8"/>
            <p:cNvGrpSpPr/>
            <p:nvPr/>
          </p:nvGrpSpPr>
          <p:grpSpPr>
            <a:xfrm>
              <a:off x="0" y="0"/>
              <a:ext cx="6226975" cy="211381"/>
              <a:chOff x="0" y="0"/>
              <a:chExt cx="6226974" cy="211380"/>
            </a:xfrm>
          </p:grpSpPr>
          <p:sp>
            <p:nvSpPr>
              <p:cNvPr id="351"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2"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3"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4"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5"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6"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7"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8"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9"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0"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371" name="Group 4"/>
          <p:cNvGrpSpPr/>
          <p:nvPr/>
        </p:nvGrpSpPr>
        <p:grpSpPr>
          <a:xfrm>
            <a:off x="698501" y="5884314"/>
            <a:ext cx="1454912" cy="577167"/>
            <a:chOff x="0" y="0"/>
            <a:chExt cx="1454911" cy="577165"/>
          </a:xfrm>
        </p:grpSpPr>
        <p:sp>
          <p:nvSpPr>
            <p:cNvPr id="363"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64"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5"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6"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7"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368"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9"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70"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372" name="Plaats hier je titel"/>
          <p:cNvSpPr txBox="1">
            <a:spLocks noGrp="1"/>
          </p:cNvSpPr>
          <p:nvPr>
            <p:ph type="title" hasCustomPrompt="1"/>
          </p:nvPr>
        </p:nvSpPr>
        <p:spPr>
          <a:xfrm>
            <a:off x="698500" y="741499"/>
            <a:ext cx="10775071" cy="490401"/>
          </a:xfrm>
          <a:prstGeom prst="rect">
            <a:avLst/>
          </a:prstGeom>
        </p:spPr>
        <p:txBody>
          <a:bodyPr>
            <a:normAutofit/>
          </a:bodyPr>
          <a:lstStyle/>
          <a:p>
            <a:r>
              <a:t>Plaats hier je titel</a:t>
            </a:r>
          </a:p>
        </p:txBody>
      </p:sp>
      <p:sp>
        <p:nvSpPr>
          <p:cNvPr id="373" name="Body Level One…"/>
          <p:cNvSpPr txBox="1">
            <a:spLocks noGrp="1"/>
          </p:cNvSpPr>
          <p:nvPr>
            <p:ph type="body" idx="1" hasCustomPrompt="1"/>
          </p:nvPr>
        </p:nvSpPr>
        <p:spPr>
          <a:xfrm>
            <a:off x="698500" y="1591900"/>
            <a:ext cx="10773500" cy="4356464"/>
          </a:xfrm>
          <a:prstGeom prst="rect">
            <a:avLst/>
          </a:prstGeom>
        </p:spPr>
        <p:txBody>
          <a:bodyPr>
            <a:normAutofit/>
          </a:bodyPr>
          <a:lstStyle/>
          <a:p>
            <a:r>
              <a:t>Klik hier om een bullet te plaatsen.</a:t>
            </a:r>
          </a:p>
          <a:p>
            <a:pPr lvl="1"/>
            <a:endParaRPr/>
          </a:p>
          <a:p>
            <a:pPr lvl="2"/>
            <a:endParaRPr/>
          </a:p>
          <a:p>
            <a:pPr lvl="3"/>
            <a:endParaRPr/>
          </a:p>
          <a:p>
            <a:pPr lvl="4"/>
            <a:endParaRPr/>
          </a:p>
        </p:txBody>
      </p:sp>
      <p:sp>
        <p:nvSpPr>
          <p:cNvPr id="374"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‹nr.›</a:t>
            </a:fld>
            <a:endParaRPr/>
          </a:p>
        </p:txBody>
      </p:sp>
      <p:sp>
        <p:nvSpPr>
          <p:cNvPr id="375" name="Tekstvak 6"/>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Tekst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Vlam Volledig">
    <p:spTree>
      <p:nvGrpSpPr>
        <p:cNvPr id="1" name=""/>
        <p:cNvGrpSpPr/>
        <p:nvPr/>
      </p:nvGrpSpPr>
      <p:grpSpPr>
        <a:xfrm>
          <a:off x="0" y="0"/>
          <a:ext cx="0" cy="0"/>
          <a:chOff x="0" y="0"/>
          <a:chExt cx="0" cy="0"/>
        </a:xfrm>
      </p:grpSpPr>
      <p:grpSp>
        <p:nvGrpSpPr>
          <p:cNvPr id="2724" name="Groep 9"/>
          <p:cNvGrpSpPr/>
          <p:nvPr/>
        </p:nvGrpSpPr>
        <p:grpSpPr>
          <a:xfrm>
            <a:off x="2982511" y="-1228655"/>
            <a:ext cx="6226977" cy="490402"/>
            <a:chOff x="0" y="0"/>
            <a:chExt cx="6226976" cy="490400"/>
          </a:xfrm>
        </p:grpSpPr>
        <p:sp>
          <p:nvSpPr>
            <p:cNvPr id="2712"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2723" name="Groep 8"/>
            <p:cNvGrpSpPr/>
            <p:nvPr/>
          </p:nvGrpSpPr>
          <p:grpSpPr>
            <a:xfrm>
              <a:off x="0" y="0"/>
              <a:ext cx="6226975" cy="211381"/>
              <a:chOff x="0" y="0"/>
              <a:chExt cx="6226974" cy="211380"/>
            </a:xfrm>
          </p:grpSpPr>
          <p:sp>
            <p:nvSpPr>
              <p:cNvPr id="2713"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4"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5"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6"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7"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8"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9"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20"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21"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22"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2733" name="Group 4"/>
          <p:cNvGrpSpPr/>
          <p:nvPr/>
        </p:nvGrpSpPr>
        <p:grpSpPr>
          <a:xfrm>
            <a:off x="698501" y="5884314"/>
            <a:ext cx="1454912" cy="577167"/>
            <a:chOff x="0" y="0"/>
            <a:chExt cx="1454911" cy="577165"/>
          </a:xfrm>
        </p:grpSpPr>
        <p:sp>
          <p:nvSpPr>
            <p:cNvPr id="2725"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726"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7"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8"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9"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730"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31"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32"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734" name="Body Level One…"/>
          <p:cNvSpPr txBox="1">
            <a:spLocks noGrp="1"/>
          </p:cNvSpPr>
          <p:nvPr>
            <p:ph type="body" sz="half" idx="1" hasCustomPrompt="1"/>
          </p:nvPr>
        </p:nvSpPr>
        <p:spPr>
          <a:xfrm>
            <a:off x="3832304" y="949720"/>
            <a:ext cx="4841798" cy="4746093"/>
          </a:xfrm>
          <a:prstGeom prst="rect">
            <a:avLst/>
          </a:prstGeom>
          <a:solidFill>
            <a:schemeClr val="accent1"/>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2735" name="Tekstvak 6"/>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Vlam Volledig</a:t>
            </a:r>
          </a:p>
        </p:txBody>
      </p:sp>
      <p:sp>
        <p:nvSpPr>
          <p:cNvPr id="2849"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‹nr.›</a:t>
            </a:fld>
            <a:endParaRPr/>
          </a:p>
        </p:txBody>
      </p:sp>
      <p:grpSp>
        <p:nvGrpSpPr>
          <p:cNvPr id="2862" name="Groep 188"/>
          <p:cNvGrpSpPr/>
          <p:nvPr/>
        </p:nvGrpSpPr>
        <p:grpSpPr>
          <a:xfrm>
            <a:off x="411290" y="390843"/>
            <a:ext cx="2591201" cy="1583830"/>
            <a:chOff x="0" y="0"/>
            <a:chExt cx="2591200" cy="1583828"/>
          </a:xfrm>
        </p:grpSpPr>
        <p:sp>
          <p:nvSpPr>
            <p:cNvPr id="2850" name="Rechthoek 191"/>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853" name="Rechthoek 192"/>
            <p:cNvGrpSpPr/>
            <p:nvPr/>
          </p:nvGrpSpPr>
          <p:grpSpPr>
            <a:xfrm>
              <a:off x="98270" y="102557"/>
              <a:ext cx="2412001" cy="252001"/>
              <a:chOff x="0" y="0"/>
              <a:chExt cx="2412000" cy="252000"/>
            </a:xfrm>
          </p:grpSpPr>
          <p:sp>
            <p:nvSpPr>
              <p:cNvPr id="2851"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852" name="Vlam gebruiken"/>
              <p:cNvSpPr txBox="1"/>
              <p:nvPr/>
            </p:nvSpPr>
            <p:spPr>
              <a:xfrm>
                <a:off x="107999" y="18050"/>
                <a:ext cx="2304002"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Vlam gebruiken</a:t>
                </a:r>
              </a:p>
            </p:txBody>
          </p:sp>
        </p:grpSp>
        <p:grpSp>
          <p:nvGrpSpPr>
            <p:cNvPr id="2856" name="Ovaal 193"/>
            <p:cNvGrpSpPr/>
            <p:nvPr/>
          </p:nvGrpSpPr>
          <p:grpSpPr>
            <a:xfrm>
              <a:off x="98269" y="498484"/>
              <a:ext cx="260915" cy="269241"/>
              <a:chOff x="0" y="0"/>
              <a:chExt cx="260914" cy="269240"/>
            </a:xfrm>
          </p:grpSpPr>
          <p:sp>
            <p:nvSpPr>
              <p:cNvPr id="285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55"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857" name="Rechthoek 194"/>
            <p:cNvSpPr txBox="1"/>
            <p:nvPr/>
          </p:nvSpPr>
          <p:spPr>
            <a:xfrm>
              <a:off x="463951" y="503263"/>
              <a:ext cx="2067635"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‘Kopiëren’</a:t>
              </a:r>
              <a:r>
                <a:t>. </a:t>
              </a:r>
            </a:p>
          </p:txBody>
        </p:sp>
        <p:grpSp>
          <p:nvGrpSpPr>
            <p:cNvPr id="2860" name="Ovaal 195"/>
            <p:cNvGrpSpPr/>
            <p:nvPr/>
          </p:nvGrpSpPr>
          <p:grpSpPr>
            <a:xfrm>
              <a:off x="98269" y="934809"/>
              <a:ext cx="260915" cy="269241"/>
              <a:chOff x="0" y="0"/>
              <a:chExt cx="260914" cy="269240"/>
            </a:xfrm>
          </p:grpSpPr>
          <p:sp>
            <p:nvSpPr>
              <p:cNvPr id="285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59"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861" name="Rechthoek 196"/>
            <p:cNvSpPr txBox="1"/>
            <p:nvPr/>
          </p:nvSpPr>
          <p:spPr>
            <a:xfrm>
              <a:off x="463951" y="939589"/>
              <a:ext cx="2067635" cy="495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1100">
                  <a:solidFill>
                    <a:srgbClr val="211F26"/>
                  </a:solidFill>
                  <a:latin typeface="+mj-lt"/>
                  <a:ea typeface="+mj-ea"/>
                  <a:cs typeface="+mj-cs"/>
                  <a:sym typeface="Calibri"/>
                </a:defRPr>
              </a:lvl1pPr>
            </a:lstStyle>
            <a:p>
              <a:r>
                <a:t>Plak deze op de gewenste slide. Klik rechtermuisknop om de vlam een opvulkleur te geven.</a:t>
              </a:r>
            </a:p>
          </p:txBody>
        </p:sp>
      </p:gr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FEEDBACK">
    <p:spTree>
      <p:nvGrpSpPr>
        <p:cNvPr id="1" name=""/>
        <p:cNvGrpSpPr/>
        <p:nvPr/>
      </p:nvGrpSpPr>
      <p:grpSpPr>
        <a:xfrm>
          <a:off x="0" y="0"/>
          <a:ext cx="0" cy="0"/>
          <a:chOff x="0" y="0"/>
          <a:chExt cx="0" cy="0"/>
        </a:xfrm>
      </p:grpSpPr>
      <p:sp>
        <p:nvSpPr>
          <p:cNvPr id="2869" name="Rechthoek 92"/>
          <p:cNvSpPr/>
          <p:nvPr/>
        </p:nvSpPr>
        <p:spPr>
          <a:xfrm>
            <a:off x="7321053" y="-1"/>
            <a:ext cx="4879988" cy="6858001"/>
          </a:xfrm>
          <a:prstGeom prst="rect">
            <a:avLst/>
          </a:prstGeom>
          <a:blipFill>
            <a:blip r:embed="rId2"/>
          </a:blipFill>
          <a:ln w="12700">
            <a:miter lim="400000"/>
          </a:ln>
        </p:spPr>
        <p:txBody>
          <a:bodyPr lIns="45719" rIns="45719" anchor="ctr"/>
          <a:lstStyle/>
          <a:p>
            <a:pPr algn="ctr">
              <a:lnSpc>
                <a:spcPct val="90000"/>
              </a:lnSpc>
              <a:spcBef>
                <a:spcPts val="600"/>
              </a:spcBef>
              <a:defRPr sz="1600" b="1" cap="all">
                <a:solidFill>
                  <a:srgbClr val="FFFFFF"/>
                </a:solidFill>
                <a:latin typeface="Segoe UI"/>
                <a:ea typeface="Segoe UI"/>
                <a:cs typeface="Segoe UI"/>
                <a:sym typeface="Segoe UI"/>
              </a:defRPr>
            </a:pPr>
            <a:endParaRPr/>
          </a:p>
        </p:txBody>
      </p:sp>
      <p:sp>
        <p:nvSpPr>
          <p:cNvPr id="2870" name="Rechthoek 106"/>
          <p:cNvSpPr/>
          <p:nvPr/>
        </p:nvSpPr>
        <p:spPr>
          <a:xfrm>
            <a:off x="8038137" y="5412432"/>
            <a:ext cx="4128041" cy="438315"/>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1" name="Rechthoek 102"/>
          <p:cNvSpPr/>
          <p:nvPr/>
        </p:nvSpPr>
        <p:spPr>
          <a:xfrm>
            <a:off x="8741151" y="2659585"/>
            <a:ext cx="3459891" cy="272286"/>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2" name="Rechthoek 103"/>
          <p:cNvSpPr/>
          <p:nvPr/>
        </p:nvSpPr>
        <p:spPr>
          <a:xfrm>
            <a:off x="8741151" y="3160240"/>
            <a:ext cx="3459891" cy="463757"/>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3" name="Rechthoek 104"/>
          <p:cNvSpPr/>
          <p:nvPr/>
        </p:nvSpPr>
        <p:spPr>
          <a:xfrm>
            <a:off x="8741151" y="3751522"/>
            <a:ext cx="3459891" cy="791392"/>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4" name="Rechthoek 105"/>
          <p:cNvSpPr/>
          <p:nvPr/>
        </p:nvSpPr>
        <p:spPr>
          <a:xfrm>
            <a:off x="8325443" y="4645007"/>
            <a:ext cx="3854983" cy="446505"/>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5" name="Rechthoek 89"/>
          <p:cNvSpPr/>
          <p:nvPr/>
        </p:nvSpPr>
        <p:spPr>
          <a:xfrm>
            <a:off x="0" y="-1"/>
            <a:ext cx="4149241" cy="6858001"/>
          </a:xfrm>
          <a:prstGeom prst="rect">
            <a:avLst/>
          </a:prstGeom>
          <a:solidFill>
            <a:srgbClr val="FFFFFF"/>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6" name="Rechte verbindingslijn 99"/>
          <p:cNvSpPr/>
          <p:nvPr/>
        </p:nvSpPr>
        <p:spPr>
          <a:xfrm flipH="1">
            <a:off x="1359443" y="2690467"/>
            <a:ext cx="1" cy="2721964"/>
          </a:xfrm>
          <a:prstGeom prst="line">
            <a:avLst/>
          </a:prstGeom>
          <a:ln w="12700">
            <a:solidFill>
              <a:srgbClr val="9D9FA1"/>
            </a:solidFill>
            <a:miter/>
          </a:ln>
        </p:spPr>
        <p:txBody>
          <a:bodyPr lIns="45719" rIns="45719"/>
          <a:lstStyle/>
          <a:p>
            <a:endParaRPr/>
          </a:p>
        </p:txBody>
      </p:sp>
      <p:sp>
        <p:nvSpPr>
          <p:cNvPr id="2877" name="Vrije vorm: vorm 88"/>
          <p:cNvSpPr/>
          <p:nvPr/>
        </p:nvSpPr>
        <p:spPr>
          <a:xfrm>
            <a:off x="4176200" y="0"/>
            <a:ext cx="4755097" cy="68669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272" y="0"/>
                </a:lnTo>
                <a:lnTo>
                  <a:pt x="18610" y="457"/>
                </a:lnTo>
                <a:cubicBezTo>
                  <a:pt x="20526" y="3211"/>
                  <a:pt x="21600" y="6299"/>
                  <a:pt x="21600" y="9560"/>
                </a:cubicBezTo>
                <a:cubicBezTo>
                  <a:pt x="21600" y="13909"/>
                  <a:pt x="19691" y="17949"/>
                  <a:pt x="16421" y="21300"/>
                </a:cubicBezTo>
                <a:lnTo>
                  <a:pt x="16113" y="21600"/>
                </a:lnTo>
                <a:lnTo>
                  <a:pt x="0" y="21600"/>
                </a:lnTo>
                <a:close/>
              </a:path>
            </a:pathLst>
          </a:custGeom>
          <a:solidFill>
            <a:srgbClr val="FFFFFF"/>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8" name="Rechthoek 10"/>
          <p:cNvSpPr txBox="1"/>
          <p:nvPr/>
        </p:nvSpPr>
        <p:spPr>
          <a:xfrm>
            <a:off x="1221297" y="1693324"/>
            <a:ext cx="10776777" cy="774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lvl="3" indent="0">
              <a:lnSpc>
                <a:spcPct val="90000"/>
              </a:lnSpc>
              <a:spcBef>
                <a:spcPts val="600"/>
              </a:spcBef>
              <a:defRPr sz="1600" b="1">
                <a:solidFill>
                  <a:srgbClr val="211F26"/>
                </a:solidFill>
                <a:latin typeface="Segoe UI"/>
                <a:ea typeface="Segoe UI"/>
                <a:cs typeface="Segoe UI"/>
                <a:sym typeface="Segoe UI"/>
              </a:defRPr>
            </a:pPr>
            <a:r>
              <a:t>bij PPT Solutions communiceren we feedback d.m.v. Opmerkingen.</a:t>
            </a:r>
            <a:endParaRPr>
              <a:latin typeface="+mj-lt"/>
              <a:ea typeface="+mj-ea"/>
              <a:cs typeface="+mj-cs"/>
              <a:sym typeface="Calibri"/>
            </a:endParaRPr>
          </a:p>
          <a:p>
            <a:pPr lvl="3" indent="0">
              <a:lnSpc>
                <a:spcPct val="90000"/>
              </a:lnSpc>
              <a:spcBef>
                <a:spcPts val="600"/>
              </a:spcBef>
              <a:defRPr sz="1400">
                <a:solidFill>
                  <a:srgbClr val="211F26"/>
                </a:solidFill>
                <a:latin typeface="Segoe UI"/>
                <a:ea typeface="Segoe UI"/>
                <a:cs typeface="Segoe UI"/>
                <a:sym typeface="Segoe UI"/>
              </a:defRPr>
            </a:pPr>
            <a:r>
              <a:t>Wanneer je feedback hebt die betrekking heeft op een dia in de presentatie, </a:t>
            </a:r>
            <a:br/>
            <a:r>
              <a:t>ga naar de desbetreffende dia en volg hieronder de volgende stappen:</a:t>
            </a:r>
          </a:p>
        </p:txBody>
      </p:sp>
      <p:sp>
        <p:nvSpPr>
          <p:cNvPr id="2879" name="Titel 1"/>
          <p:cNvSpPr txBox="1"/>
          <p:nvPr/>
        </p:nvSpPr>
        <p:spPr>
          <a:xfrm>
            <a:off x="1221297" y="1214469"/>
            <a:ext cx="5624672"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80000"/>
              </a:lnSpc>
              <a:defRPr sz="3000" b="1" cap="all">
                <a:solidFill>
                  <a:srgbClr val="211F26"/>
                </a:solidFill>
                <a:latin typeface="Segoe UI"/>
                <a:ea typeface="Segoe UI"/>
                <a:cs typeface="Segoe UI"/>
                <a:sym typeface="Segoe UI"/>
              </a:defRPr>
            </a:lvl1pPr>
          </a:lstStyle>
          <a:p>
            <a:r>
              <a:t>Beste klant,</a:t>
            </a:r>
          </a:p>
        </p:txBody>
      </p:sp>
      <p:grpSp>
        <p:nvGrpSpPr>
          <p:cNvPr id="2883" name="P"/>
          <p:cNvGrpSpPr/>
          <p:nvPr/>
        </p:nvGrpSpPr>
        <p:grpSpPr>
          <a:xfrm>
            <a:off x="970648" y="720000"/>
            <a:ext cx="360002" cy="360000"/>
            <a:chOff x="0" y="0"/>
            <a:chExt cx="360000" cy="359999"/>
          </a:xfrm>
        </p:grpSpPr>
        <p:sp>
          <p:nvSpPr>
            <p:cNvPr id="2880" name="Rechthoekige driehoek 5"/>
            <p:cNvSpPr/>
            <p:nvPr/>
          </p:nvSpPr>
          <p:spPr>
            <a:xfrm rot="5400000">
              <a:off x="-1234" y="118765"/>
              <a:ext cx="242469" cy="24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2881" name="Rechthoek 6"/>
            <p:cNvSpPr/>
            <p:nvPr/>
          </p:nvSpPr>
          <p:spPr>
            <a:xfrm>
              <a:off x="-1" y="0"/>
              <a:ext cx="240001" cy="242469"/>
            </a:xfrm>
            <a:prstGeom prst="rect">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2882" name="Ovaal 7"/>
            <p:cNvSpPr/>
            <p:nvPr/>
          </p:nvSpPr>
          <p:spPr>
            <a:xfrm>
              <a:off x="120000" y="0"/>
              <a:ext cx="240001" cy="242469"/>
            </a:xfrm>
            <a:prstGeom prst="ellipse">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grpSp>
      <p:sp>
        <p:nvSpPr>
          <p:cNvPr id="2884" name="Tekstvak 12"/>
          <p:cNvSpPr txBox="1"/>
          <p:nvPr/>
        </p:nvSpPr>
        <p:spPr>
          <a:xfrm>
            <a:off x="1679126" y="2659587"/>
            <a:ext cx="6699255"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Ga naar de tab </a:t>
            </a:r>
            <a:r>
              <a:rPr sz="1200" b="1" cap="all"/>
              <a:t>‘Invoegen’</a:t>
            </a:r>
          </a:p>
        </p:txBody>
      </p:sp>
      <p:sp>
        <p:nvSpPr>
          <p:cNvPr id="2885" name="Tekstvak 13"/>
          <p:cNvSpPr txBox="1"/>
          <p:nvPr/>
        </p:nvSpPr>
        <p:spPr>
          <a:xfrm>
            <a:off x="1679126" y="3160240"/>
            <a:ext cx="6699255"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Klik op de knop </a:t>
            </a:r>
            <a:r>
              <a:rPr sz="1200" b="1" cap="all"/>
              <a:t>‘Opmerking’</a:t>
            </a:r>
          </a:p>
        </p:txBody>
      </p:sp>
      <p:sp>
        <p:nvSpPr>
          <p:cNvPr id="2886" name="Tekstvak 14"/>
          <p:cNvSpPr txBox="1"/>
          <p:nvPr/>
        </p:nvSpPr>
        <p:spPr>
          <a:xfrm>
            <a:off x="1679126" y="3751522"/>
            <a:ext cx="6025982"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Er verschijnt een klein spreekwolkje op de dia, het venster om opmerkingen te plaatsten opent automatisch aan de zijkant van je scherm. </a:t>
            </a:r>
            <a:br/>
            <a:r>
              <a:rPr sz="1200" b="1" cap="all"/>
              <a:t>Typ hier de feedback in.</a:t>
            </a:r>
          </a:p>
        </p:txBody>
      </p:sp>
      <p:sp>
        <p:nvSpPr>
          <p:cNvPr id="2887" name="Tekstvak 15"/>
          <p:cNvSpPr txBox="1"/>
          <p:nvPr/>
        </p:nvSpPr>
        <p:spPr>
          <a:xfrm>
            <a:off x="1679127" y="4645726"/>
            <a:ext cx="6221331"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Wanneer je dit gedaan hebt, kun je het spreekwolkje op de juiste plaats</a:t>
            </a:r>
            <a:br/>
            <a:r>
              <a:t>op de dia slepen. Zo is het voor ons duidelijk op welk deel van de content je feedback betrekking heeft.</a:t>
            </a:r>
          </a:p>
        </p:txBody>
      </p:sp>
      <p:grpSp>
        <p:nvGrpSpPr>
          <p:cNvPr id="2893" name="Groep 16"/>
          <p:cNvGrpSpPr/>
          <p:nvPr/>
        </p:nvGrpSpPr>
        <p:grpSpPr>
          <a:xfrm>
            <a:off x="9274991" y="2569899"/>
            <a:ext cx="1840409" cy="421641"/>
            <a:chOff x="0" y="0"/>
            <a:chExt cx="1840407" cy="421640"/>
          </a:xfrm>
        </p:grpSpPr>
        <p:sp>
          <p:nvSpPr>
            <p:cNvPr id="2888" name="Rechthoek 17"/>
            <p:cNvSpPr/>
            <p:nvPr/>
          </p:nvSpPr>
          <p:spPr>
            <a:xfrm>
              <a:off x="0" y="82197"/>
              <a:ext cx="1840408" cy="26653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89" name="Rechthoek 18"/>
            <p:cNvSpPr/>
            <p:nvPr/>
          </p:nvSpPr>
          <p:spPr>
            <a:xfrm>
              <a:off x="484664" y="78387"/>
              <a:ext cx="709558" cy="271849"/>
            </a:xfrm>
            <a:prstGeom prst="rect">
              <a:avLst/>
            </a:prstGeom>
            <a:solidFill>
              <a:srgbClr val="FFFFFF"/>
            </a:solidFill>
            <a:ln w="12700" cap="flat">
              <a:solidFill>
                <a:srgbClr val="211F26"/>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90" name="Tekstvak 19"/>
            <p:cNvSpPr txBox="1"/>
            <p:nvPr/>
          </p:nvSpPr>
          <p:spPr>
            <a:xfrm>
              <a:off x="71543" y="0"/>
              <a:ext cx="344641" cy="4216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latin typeface="Open Sans"/>
                  <a:ea typeface="Open Sans"/>
                  <a:cs typeface="Open Sans"/>
                  <a:sym typeface="Open Sans"/>
                </a:defRPr>
              </a:lvl1pPr>
            </a:lstStyle>
            <a:p>
              <a:r>
                <a:t>Start</a:t>
              </a:r>
            </a:p>
          </p:txBody>
        </p:sp>
        <p:sp>
          <p:nvSpPr>
            <p:cNvPr id="2891" name="Tekstvak 20"/>
            <p:cNvSpPr txBox="1"/>
            <p:nvPr/>
          </p:nvSpPr>
          <p:spPr>
            <a:xfrm>
              <a:off x="1248870" y="82549"/>
              <a:ext cx="553379" cy="256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latin typeface="Open Sans"/>
                  <a:ea typeface="Open Sans"/>
                  <a:cs typeface="Open Sans"/>
                  <a:sym typeface="Open Sans"/>
                </a:defRPr>
              </a:lvl1pPr>
            </a:lstStyle>
            <a:p>
              <a:r>
                <a:t>Tekenen</a:t>
              </a:r>
            </a:p>
          </p:txBody>
        </p:sp>
        <p:sp>
          <p:nvSpPr>
            <p:cNvPr id="2892" name="Tekstvak 21"/>
            <p:cNvSpPr txBox="1"/>
            <p:nvPr/>
          </p:nvSpPr>
          <p:spPr>
            <a:xfrm>
              <a:off x="524528" y="82549"/>
              <a:ext cx="617861" cy="256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solidFill>
                    <a:srgbClr val="D1847A"/>
                  </a:solidFill>
                  <a:latin typeface="Open Sans"/>
                  <a:ea typeface="Open Sans"/>
                  <a:cs typeface="Open Sans"/>
                  <a:sym typeface="Open Sans"/>
                </a:defRPr>
              </a:lvl1pPr>
            </a:lstStyle>
            <a:p>
              <a:r>
                <a:t>Invoegen</a:t>
              </a:r>
            </a:p>
          </p:txBody>
        </p:sp>
      </p:grpSp>
      <p:grpSp>
        <p:nvGrpSpPr>
          <p:cNvPr id="2899" name="Groep 22"/>
          <p:cNvGrpSpPr/>
          <p:nvPr/>
        </p:nvGrpSpPr>
        <p:grpSpPr>
          <a:xfrm>
            <a:off x="9361181" y="3160240"/>
            <a:ext cx="553856" cy="453374"/>
            <a:chOff x="0" y="0"/>
            <a:chExt cx="553855" cy="453373"/>
          </a:xfrm>
        </p:grpSpPr>
        <p:sp>
          <p:nvSpPr>
            <p:cNvPr id="2894" name="Rechthoek 23"/>
            <p:cNvSpPr/>
            <p:nvPr/>
          </p:nvSpPr>
          <p:spPr>
            <a:xfrm>
              <a:off x="12740" y="0"/>
              <a:ext cx="528374" cy="45337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897" name="Groep 24"/>
            <p:cNvGrpSpPr/>
            <p:nvPr/>
          </p:nvGrpSpPr>
          <p:grpSpPr>
            <a:xfrm>
              <a:off x="140594" y="28208"/>
              <a:ext cx="219953" cy="204635"/>
              <a:chOff x="0" y="0"/>
              <a:chExt cx="219951" cy="204633"/>
            </a:xfrm>
          </p:grpSpPr>
          <p:sp>
            <p:nvSpPr>
              <p:cNvPr id="2895" name="Tekstballon: rechthoek met afgeronde hoeken 26"/>
              <p:cNvSpPr/>
              <p:nvPr/>
            </p:nvSpPr>
            <p:spPr>
              <a:xfrm>
                <a:off x="35063" y="34430"/>
                <a:ext cx="184889" cy="17020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1270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96" name="Plusteken 27"/>
              <p:cNvSpPr/>
              <p:nvPr/>
            </p:nvSpPr>
            <p:spPr>
              <a:xfrm>
                <a:off x="0" y="0"/>
                <a:ext cx="86030" cy="86030"/>
              </a:xfrm>
              <a:custGeom>
                <a:avLst/>
                <a:gdLst/>
                <a:ahLst/>
                <a:cxnLst>
                  <a:cxn ang="0">
                    <a:pos x="wd2" y="hd2"/>
                  </a:cxn>
                  <a:cxn ang="5400000">
                    <a:pos x="wd2" y="hd2"/>
                  </a:cxn>
                  <a:cxn ang="10800000">
                    <a:pos x="wd2" y="hd2"/>
                  </a:cxn>
                  <a:cxn ang="16200000">
                    <a:pos x="wd2" y="hd2"/>
                  </a:cxn>
                </a:cxnLst>
                <a:rect l="0" t="0" r="r" b="b"/>
                <a:pathLst>
                  <a:path w="21600" h="21600" extrusionOk="0">
                    <a:moveTo>
                      <a:pt x="0" y="6239"/>
                    </a:moveTo>
                    <a:lnTo>
                      <a:pt x="6239" y="6239"/>
                    </a:lnTo>
                    <a:lnTo>
                      <a:pt x="6239" y="0"/>
                    </a:lnTo>
                    <a:lnTo>
                      <a:pt x="15361" y="0"/>
                    </a:lnTo>
                    <a:lnTo>
                      <a:pt x="15361" y="6239"/>
                    </a:lnTo>
                    <a:lnTo>
                      <a:pt x="21600" y="6239"/>
                    </a:lnTo>
                    <a:lnTo>
                      <a:pt x="21600" y="15361"/>
                    </a:lnTo>
                    <a:lnTo>
                      <a:pt x="15361" y="15361"/>
                    </a:lnTo>
                    <a:lnTo>
                      <a:pt x="15361" y="21600"/>
                    </a:lnTo>
                    <a:lnTo>
                      <a:pt x="6239" y="21600"/>
                    </a:lnTo>
                    <a:lnTo>
                      <a:pt x="6239" y="15361"/>
                    </a:lnTo>
                    <a:lnTo>
                      <a:pt x="0" y="15361"/>
                    </a:lnTo>
                    <a:close/>
                  </a:path>
                </a:pathLst>
              </a:custGeom>
              <a:solidFill>
                <a:srgbClr val="6EA693"/>
              </a:solidFill>
              <a:ln w="6350" cap="flat">
                <a:solidFill>
                  <a:srgbClr val="FFFFFF"/>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sp>
          <p:nvSpPr>
            <p:cNvPr id="2898" name="Tekstvak 25"/>
            <p:cNvSpPr txBox="1"/>
            <p:nvPr/>
          </p:nvSpPr>
          <p:spPr>
            <a:xfrm>
              <a:off x="0" y="234928"/>
              <a:ext cx="553856" cy="1651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600"/>
              </a:lvl1pPr>
            </a:lstStyle>
            <a:p>
              <a:r>
                <a:t>Opmerking</a:t>
              </a:r>
            </a:p>
          </p:txBody>
        </p:sp>
      </p:grpSp>
      <p:grpSp>
        <p:nvGrpSpPr>
          <p:cNvPr id="2930" name="Groep 28"/>
          <p:cNvGrpSpPr/>
          <p:nvPr/>
        </p:nvGrpSpPr>
        <p:grpSpPr>
          <a:xfrm>
            <a:off x="9372346" y="3728974"/>
            <a:ext cx="2287461" cy="814480"/>
            <a:chOff x="0" y="0"/>
            <a:chExt cx="2287460" cy="814479"/>
          </a:xfrm>
        </p:grpSpPr>
        <p:sp>
          <p:nvSpPr>
            <p:cNvPr id="2900" name="Rechthoek 29"/>
            <p:cNvSpPr/>
            <p:nvPr/>
          </p:nvSpPr>
          <p:spPr>
            <a:xfrm>
              <a:off x="5160" y="22548"/>
              <a:ext cx="2282301" cy="791932"/>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1" name="Tekstvak 30"/>
            <p:cNvSpPr txBox="1"/>
            <p:nvPr/>
          </p:nvSpPr>
          <p:spPr>
            <a:xfrm>
              <a:off x="0" y="0"/>
              <a:ext cx="865483" cy="2565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solidFill>
                    <a:srgbClr val="D1847A"/>
                  </a:solidFill>
                  <a:latin typeface="Open Sans"/>
                  <a:ea typeface="Open Sans"/>
                  <a:cs typeface="Open Sans"/>
                  <a:sym typeface="Open Sans"/>
                </a:defRPr>
              </a:lvl1pPr>
            </a:lstStyle>
            <a:p>
              <a:r>
                <a:t>Opmerkingen</a:t>
              </a:r>
            </a:p>
          </p:txBody>
        </p:sp>
        <p:grpSp>
          <p:nvGrpSpPr>
            <p:cNvPr id="2907" name="Groep 31"/>
            <p:cNvGrpSpPr/>
            <p:nvPr/>
          </p:nvGrpSpPr>
          <p:grpSpPr>
            <a:xfrm>
              <a:off x="165981" y="239848"/>
              <a:ext cx="449084" cy="127001"/>
              <a:chOff x="0" y="0"/>
              <a:chExt cx="449083" cy="127000"/>
            </a:xfrm>
          </p:grpSpPr>
          <p:sp>
            <p:nvSpPr>
              <p:cNvPr id="2902" name="Rechthoek 50"/>
              <p:cNvSpPr/>
              <p:nvPr/>
            </p:nvSpPr>
            <p:spPr>
              <a:xfrm>
                <a:off x="0" y="9195"/>
                <a:ext cx="427529" cy="111143"/>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3" name="Tekstvak 51"/>
              <p:cNvSpPr txBox="1"/>
              <p:nvPr/>
            </p:nvSpPr>
            <p:spPr>
              <a:xfrm>
                <a:off x="151130" y="0"/>
                <a:ext cx="297954" cy="127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500">
                    <a:latin typeface="Open Sans"/>
                    <a:ea typeface="Open Sans"/>
                    <a:cs typeface="Open Sans"/>
                    <a:sym typeface="Open Sans"/>
                  </a:defRPr>
                </a:lvl1pPr>
              </a:lstStyle>
              <a:p>
                <a:r>
                  <a:t>Nieuwe</a:t>
                </a:r>
              </a:p>
            </p:txBody>
          </p:sp>
          <p:grpSp>
            <p:nvGrpSpPr>
              <p:cNvPr id="2906" name="Groep 52"/>
              <p:cNvGrpSpPr/>
              <p:nvPr/>
            </p:nvGrpSpPr>
            <p:grpSpPr>
              <a:xfrm>
                <a:off x="37639" y="18858"/>
                <a:ext cx="89526" cy="70087"/>
                <a:chOff x="0" y="0"/>
                <a:chExt cx="89524" cy="70085"/>
              </a:xfrm>
            </p:grpSpPr>
            <p:sp>
              <p:nvSpPr>
                <p:cNvPr id="2904" name="Tekstballon: rechthoek met afgeronde hoeken 53"/>
                <p:cNvSpPr/>
                <p:nvPr/>
              </p:nvSpPr>
              <p:spPr>
                <a:xfrm>
                  <a:off x="14271" y="11792"/>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5" name="Plusteken 54"/>
                <p:cNvSpPr/>
                <p:nvPr/>
              </p:nvSpPr>
              <p:spPr>
                <a:xfrm>
                  <a:off x="0" y="0"/>
                  <a:ext cx="35016" cy="29466"/>
                </a:xfrm>
                <a:custGeom>
                  <a:avLst/>
                  <a:gdLst/>
                  <a:ahLst/>
                  <a:cxnLst>
                    <a:cxn ang="0">
                      <a:pos x="wd2" y="hd2"/>
                    </a:cxn>
                    <a:cxn ang="5400000">
                      <a:pos x="wd2" y="hd2"/>
                    </a:cxn>
                    <a:cxn ang="10800000">
                      <a:pos x="wd2" y="hd2"/>
                    </a:cxn>
                    <a:cxn ang="16200000">
                      <a:pos x="wd2" y="hd2"/>
                    </a:cxn>
                  </a:cxnLst>
                  <a:rect l="0" t="0" r="r" b="b"/>
                  <a:pathLst>
                    <a:path w="21600" h="21600" extrusionOk="0">
                      <a:moveTo>
                        <a:pt x="0" y="6238"/>
                      </a:moveTo>
                      <a:lnTo>
                        <a:pt x="6961" y="6238"/>
                      </a:lnTo>
                      <a:lnTo>
                        <a:pt x="6961" y="0"/>
                      </a:lnTo>
                      <a:lnTo>
                        <a:pt x="14639" y="0"/>
                      </a:lnTo>
                      <a:lnTo>
                        <a:pt x="14639" y="6238"/>
                      </a:lnTo>
                      <a:lnTo>
                        <a:pt x="21600" y="6238"/>
                      </a:lnTo>
                      <a:lnTo>
                        <a:pt x="21600" y="15362"/>
                      </a:lnTo>
                      <a:lnTo>
                        <a:pt x="14639" y="15362"/>
                      </a:lnTo>
                      <a:lnTo>
                        <a:pt x="14639" y="21600"/>
                      </a:lnTo>
                      <a:lnTo>
                        <a:pt x="6961" y="21600"/>
                      </a:lnTo>
                      <a:lnTo>
                        <a:pt x="6961" y="15362"/>
                      </a:lnTo>
                      <a:lnTo>
                        <a:pt x="0" y="15362"/>
                      </a:lnTo>
                      <a:close/>
                    </a:path>
                  </a:pathLst>
                </a:custGeom>
                <a:solidFill>
                  <a:srgbClr val="6EA693"/>
                </a:solidFill>
                <a:ln w="6350" cap="flat">
                  <a:solidFill>
                    <a:srgbClr val="FFFFFF"/>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13" name="Groep 32"/>
            <p:cNvGrpSpPr/>
            <p:nvPr/>
          </p:nvGrpSpPr>
          <p:grpSpPr>
            <a:xfrm>
              <a:off x="1826854" y="249044"/>
              <a:ext cx="126764" cy="111143"/>
              <a:chOff x="0" y="0"/>
              <a:chExt cx="126762" cy="111142"/>
            </a:xfrm>
          </p:grpSpPr>
          <p:sp>
            <p:nvSpPr>
              <p:cNvPr id="2908" name="Rechthoek 45"/>
              <p:cNvSpPr/>
              <p:nvPr/>
            </p:nvSpPr>
            <p:spPr>
              <a:xfrm>
                <a:off x="0" y="-1"/>
                <a:ext cx="126763" cy="11114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9" name="Tekstballon: rechthoek met afgeronde hoeken 46"/>
              <p:cNvSpPr/>
              <p:nvPr/>
            </p:nvSpPr>
            <p:spPr>
              <a:xfrm>
                <a:off x="30236" y="30230"/>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12" name="Groep 47"/>
              <p:cNvGrpSpPr/>
              <p:nvPr/>
            </p:nvGrpSpPr>
            <p:grpSpPr>
              <a:xfrm>
                <a:off x="11611" y="18008"/>
                <a:ext cx="44189" cy="30765"/>
                <a:chOff x="0" y="0"/>
                <a:chExt cx="44187" cy="30764"/>
              </a:xfrm>
            </p:grpSpPr>
            <p:sp>
              <p:nvSpPr>
                <p:cNvPr id="2910" name="Rechthoek 48"/>
                <p:cNvSpPr/>
                <p:nvPr/>
              </p:nvSpPr>
              <p:spPr>
                <a:xfrm>
                  <a:off x="14087" y="9032"/>
                  <a:ext cx="30101" cy="12701"/>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1" name="Pijl: punthaak 49"/>
                <p:cNvSpPr/>
                <p:nvPr/>
              </p:nvSpPr>
              <p:spPr>
                <a:xfrm rot="10800000">
                  <a:off x="0" y="-1"/>
                  <a:ext cx="33237" cy="30766"/>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19" name="Groep 33"/>
            <p:cNvGrpSpPr/>
            <p:nvPr/>
          </p:nvGrpSpPr>
          <p:grpSpPr>
            <a:xfrm>
              <a:off x="2012848" y="249044"/>
              <a:ext cx="126764" cy="111143"/>
              <a:chOff x="0" y="0"/>
              <a:chExt cx="126762" cy="111142"/>
            </a:xfrm>
          </p:grpSpPr>
          <p:sp>
            <p:nvSpPr>
              <p:cNvPr id="2914" name="Rechthoek 40"/>
              <p:cNvSpPr/>
              <p:nvPr/>
            </p:nvSpPr>
            <p:spPr>
              <a:xfrm>
                <a:off x="0" y="-1"/>
                <a:ext cx="126763" cy="11114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5" name="Tekstballon: rechthoek met afgeronde hoeken 41"/>
              <p:cNvSpPr/>
              <p:nvPr/>
            </p:nvSpPr>
            <p:spPr>
              <a:xfrm>
                <a:off x="30236" y="30230"/>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18" name="Groep 42"/>
              <p:cNvGrpSpPr/>
              <p:nvPr/>
            </p:nvGrpSpPr>
            <p:grpSpPr>
              <a:xfrm>
                <a:off x="25516" y="18008"/>
                <a:ext cx="44188" cy="30765"/>
                <a:chOff x="0" y="0"/>
                <a:chExt cx="44187" cy="30764"/>
              </a:xfrm>
            </p:grpSpPr>
            <p:sp>
              <p:nvSpPr>
                <p:cNvPr id="2916" name="Rechthoek 43"/>
                <p:cNvSpPr/>
                <p:nvPr/>
              </p:nvSpPr>
              <p:spPr>
                <a:xfrm flipH="1">
                  <a:off x="-1" y="9032"/>
                  <a:ext cx="30102" cy="12701"/>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7" name="Pijl: punthaak 44"/>
                <p:cNvSpPr/>
                <p:nvPr/>
              </p:nvSpPr>
              <p:spPr>
                <a:xfrm rot="10800000" flipH="1">
                  <a:off x="10950" y="0"/>
                  <a:ext cx="33238" cy="30765"/>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sp>
          <p:nvSpPr>
            <p:cNvPr id="2920" name="Rechthoek 34"/>
            <p:cNvSpPr/>
            <p:nvPr/>
          </p:nvSpPr>
          <p:spPr>
            <a:xfrm>
              <a:off x="60547" y="414785"/>
              <a:ext cx="2100569" cy="349031"/>
            </a:xfrm>
            <a:prstGeom prst="rect">
              <a:avLst/>
            </a:prstGeom>
            <a:solidFill>
              <a:srgbClr val="F0F0F0"/>
            </a:solidFill>
            <a:ln w="6350" cap="flat">
              <a:solidFill>
                <a:srgbClr val="D1847A"/>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23" name="Rechthoek 35"/>
            <p:cNvGrpSpPr/>
            <p:nvPr/>
          </p:nvGrpSpPr>
          <p:grpSpPr>
            <a:xfrm>
              <a:off x="301539" y="553380"/>
              <a:ext cx="1783108" cy="140238"/>
              <a:chOff x="0" y="0"/>
              <a:chExt cx="1783107" cy="140237"/>
            </a:xfrm>
          </p:grpSpPr>
          <p:sp>
            <p:nvSpPr>
              <p:cNvPr id="2921" name="Rectangle"/>
              <p:cNvSpPr/>
              <p:nvPr/>
            </p:nvSpPr>
            <p:spPr>
              <a:xfrm>
                <a:off x="-1" y="-1"/>
                <a:ext cx="1783109" cy="140239"/>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t">
                <a:noAutofit/>
              </a:bodyPr>
              <a:lstStyle/>
              <a:p>
                <a:pPr>
                  <a:defRPr>
                    <a:solidFill>
                      <a:srgbClr val="FFFFFF"/>
                    </a:solidFill>
                    <a:latin typeface="+mj-lt"/>
                    <a:ea typeface="+mj-ea"/>
                    <a:cs typeface="+mj-cs"/>
                    <a:sym typeface="Calibri"/>
                  </a:defRPr>
                </a:pPr>
                <a:endParaRPr/>
              </a:p>
            </p:txBody>
          </p:sp>
          <p:sp>
            <p:nvSpPr>
              <p:cNvPr id="2922" name="&lt;typ hier uw opmerking&gt;"/>
              <p:cNvSpPr txBox="1"/>
              <p:nvPr/>
            </p:nvSpPr>
            <p:spPr>
              <a:xfrm>
                <a:off x="3174" y="3174"/>
                <a:ext cx="1776759"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000" tIns="18000" rIns="18000" bIns="18000" numCol="1" anchor="t">
                <a:spAutoFit/>
              </a:bodyPr>
              <a:lstStyle>
                <a:lvl1pPr>
                  <a:defRPr sz="400">
                    <a:latin typeface="Open Sans"/>
                    <a:ea typeface="Open Sans"/>
                    <a:cs typeface="Open Sans"/>
                    <a:sym typeface="Open Sans"/>
                  </a:defRPr>
                </a:lvl1pPr>
              </a:lstStyle>
              <a:p>
                <a:r>
                  <a:t>&lt;typ hier uw opmerking&gt;</a:t>
                </a:r>
              </a:p>
            </p:txBody>
          </p:sp>
        </p:grpSp>
        <p:sp>
          <p:nvSpPr>
            <p:cNvPr id="2924" name="Rechthoekige driehoek 36"/>
            <p:cNvSpPr/>
            <p:nvPr/>
          </p:nvSpPr>
          <p:spPr>
            <a:xfrm flipH="1">
              <a:off x="98404" y="458184"/>
              <a:ext cx="33237" cy="279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000000"/>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25" name="Tekstvak 37"/>
            <p:cNvSpPr txBox="1"/>
            <p:nvPr/>
          </p:nvSpPr>
          <p:spPr>
            <a:xfrm>
              <a:off x="161044" y="415924"/>
              <a:ext cx="451237"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400">
                  <a:latin typeface="Open Sans Bold"/>
                  <a:ea typeface="Open Sans Bold"/>
                  <a:cs typeface="Open Sans Bold"/>
                  <a:sym typeface="Open Sans Bold"/>
                </a:defRPr>
              </a:lvl1pPr>
            </a:lstStyle>
            <a:p>
              <a:r>
                <a:t>Gebruiker 01</a:t>
              </a:r>
            </a:p>
          </p:txBody>
        </p:sp>
        <p:sp>
          <p:nvSpPr>
            <p:cNvPr id="2926" name="Tekstvak 38"/>
            <p:cNvSpPr txBox="1"/>
            <p:nvPr/>
          </p:nvSpPr>
          <p:spPr>
            <a:xfrm>
              <a:off x="571194" y="412999"/>
              <a:ext cx="87302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500">
                  <a:latin typeface="Open Sans"/>
                  <a:ea typeface="Open Sans"/>
                  <a:cs typeface="Open Sans"/>
                  <a:sym typeface="Open Sans"/>
                </a:defRPr>
              </a:lvl1pPr>
            </a:lstStyle>
            <a:p>
              <a:r>
                <a:t>Een paar seconden geleden</a:t>
              </a:r>
            </a:p>
          </p:txBody>
        </p:sp>
        <p:grpSp>
          <p:nvGrpSpPr>
            <p:cNvPr id="2929" name="Ovaal 39"/>
            <p:cNvGrpSpPr/>
            <p:nvPr/>
          </p:nvGrpSpPr>
          <p:grpSpPr>
            <a:xfrm>
              <a:off x="131640" y="528165"/>
              <a:ext cx="142283" cy="132365"/>
              <a:chOff x="0" y="0"/>
              <a:chExt cx="142281" cy="132364"/>
            </a:xfrm>
          </p:grpSpPr>
          <p:sp>
            <p:nvSpPr>
              <p:cNvPr id="2927" name="Oval"/>
              <p:cNvSpPr/>
              <p:nvPr/>
            </p:nvSpPr>
            <p:spPr>
              <a:xfrm>
                <a:off x="0" y="12636"/>
                <a:ext cx="142282" cy="119729"/>
              </a:xfrm>
              <a:prstGeom prst="ellipse">
                <a:avLst/>
              </a:prstGeom>
              <a:solidFill>
                <a:srgbClr val="D4D4D4"/>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sp>
            <p:nvSpPr>
              <p:cNvPr id="2928" name="AA"/>
              <p:cNvSpPr txBox="1"/>
              <p:nvPr/>
            </p:nvSpPr>
            <p:spPr>
              <a:xfrm>
                <a:off x="7640" y="0"/>
                <a:ext cx="12700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defRPr sz="500">
                    <a:solidFill>
                      <a:srgbClr val="8C8F92"/>
                    </a:solidFill>
                    <a:latin typeface="Open Sans"/>
                    <a:ea typeface="Open Sans"/>
                    <a:cs typeface="Open Sans"/>
                    <a:sym typeface="Open Sans"/>
                  </a:defRPr>
                </a:lvl1pPr>
              </a:lstStyle>
              <a:p>
                <a:r>
                  <a:t>AA</a:t>
                </a:r>
              </a:p>
            </p:txBody>
          </p:sp>
        </p:grpSp>
      </p:grpSp>
      <p:grpSp>
        <p:nvGrpSpPr>
          <p:cNvPr id="2933" name="Groep 56"/>
          <p:cNvGrpSpPr/>
          <p:nvPr/>
        </p:nvGrpSpPr>
        <p:grpSpPr>
          <a:xfrm>
            <a:off x="9240708" y="4645724"/>
            <a:ext cx="471726" cy="441795"/>
            <a:chOff x="0" y="0"/>
            <a:chExt cx="471724" cy="441794"/>
          </a:xfrm>
        </p:grpSpPr>
        <p:sp>
          <p:nvSpPr>
            <p:cNvPr id="2931" name="Rechthoek 57"/>
            <p:cNvSpPr/>
            <p:nvPr/>
          </p:nvSpPr>
          <p:spPr>
            <a:xfrm>
              <a:off x="0" y="-1"/>
              <a:ext cx="471725" cy="441796"/>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32" name="Tekstballon: rechthoek met afgeronde hoeken 58"/>
            <p:cNvSpPr/>
            <p:nvPr/>
          </p:nvSpPr>
          <p:spPr>
            <a:xfrm>
              <a:off x="111808" y="121131"/>
              <a:ext cx="246459" cy="226883"/>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9128"/>
                  </a:lnTo>
                  <a:close/>
                </a:path>
              </a:pathLst>
            </a:custGeom>
            <a:solidFill>
              <a:srgbClr val="FFCDB2"/>
            </a:solidFill>
            <a:ln w="12700" cap="flat">
              <a:solidFill>
                <a:srgbClr val="D97068"/>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sp>
        <p:nvSpPr>
          <p:cNvPr id="2934" name="Tekstvak 61"/>
          <p:cNvSpPr txBox="1"/>
          <p:nvPr/>
        </p:nvSpPr>
        <p:spPr>
          <a:xfrm>
            <a:off x="1679128" y="5412430"/>
            <a:ext cx="5761552" cy="96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a:solidFill>
                  <a:srgbClr val="211F26"/>
                </a:solidFill>
                <a:latin typeface="Segoe UI"/>
                <a:ea typeface="Segoe UI"/>
                <a:cs typeface="Segoe UI"/>
                <a:sym typeface="Segoe UI"/>
              </a:defRPr>
            </a:lvl1pPr>
          </a:lstStyle>
          <a:p>
            <a:r>
              <a:t>Wanneer het venster voor opmerkingen is geopend zijn in de rechter bovenhoek twee knopjes zichtbaar. Met het linker knopje verplaats je je naar de vorige opmerking in de presentatie en met het rechter knopje verplaats je je naar de volgende opmerking.</a:t>
            </a:r>
          </a:p>
        </p:txBody>
      </p:sp>
      <p:grpSp>
        <p:nvGrpSpPr>
          <p:cNvPr id="2937" name="Ovaal 62"/>
          <p:cNvGrpSpPr/>
          <p:nvPr/>
        </p:nvGrpSpPr>
        <p:grpSpPr>
          <a:xfrm>
            <a:off x="8282534" y="5412430"/>
            <a:ext cx="288033" cy="288033"/>
            <a:chOff x="0" y="0"/>
            <a:chExt cx="288032" cy="288032"/>
          </a:xfrm>
        </p:grpSpPr>
        <p:sp>
          <p:nvSpPr>
            <p:cNvPr id="2935"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sz="1000" b="1" cap="all">
                  <a:solidFill>
                    <a:srgbClr val="FFFFFF"/>
                  </a:solidFill>
                  <a:latin typeface="Segoe UI"/>
                  <a:ea typeface="Segoe UI"/>
                  <a:cs typeface="Segoe UI"/>
                  <a:sym typeface="Segoe UI"/>
                </a:defRPr>
              </a:pPr>
              <a:endParaRPr/>
            </a:p>
          </p:txBody>
        </p:sp>
        <p:sp>
          <p:nvSpPr>
            <p:cNvPr id="2936" name="5"/>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5</a:t>
              </a:r>
            </a:p>
          </p:txBody>
        </p:sp>
      </p:grpSp>
      <p:grpSp>
        <p:nvGrpSpPr>
          <p:cNvPr id="2943" name="Groep 72"/>
          <p:cNvGrpSpPr/>
          <p:nvPr/>
        </p:nvGrpSpPr>
        <p:grpSpPr>
          <a:xfrm>
            <a:off x="8987356" y="5412430"/>
            <a:ext cx="412275" cy="429569"/>
            <a:chOff x="0" y="0"/>
            <a:chExt cx="412274" cy="429568"/>
          </a:xfrm>
        </p:grpSpPr>
        <p:sp>
          <p:nvSpPr>
            <p:cNvPr id="2938" name="Rechthoek 79"/>
            <p:cNvSpPr/>
            <p:nvPr/>
          </p:nvSpPr>
          <p:spPr>
            <a:xfrm>
              <a:off x="-1" y="-1"/>
              <a:ext cx="412276" cy="42957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39" name="Tekstballon: rechthoek met afgeronde hoeken 80"/>
            <p:cNvSpPr/>
            <p:nvPr/>
          </p:nvSpPr>
          <p:spPr>
            <a:xfrm>
              <a:off x="98340" y="116842"/>
              <a:ext cx="244749" cy="225305"/>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42" name="Groep 81"/>
            <p:cNvGrpSpPr/>
            <p:nvPr/>
          </p:nvGrpSpPr>
          <p:grpSpPr>
            <a:xfrm>
              <a:off x="37765" y="69602"/>
              <a:ext cx="143713" cy="118906"/>
              <a:chOff x="0" y="0"/>
              <a:chExt cx="143711" cy="118905"/>
            </a:xfrm>
          </p:grpSpPr>
          <p:sp>
            <p:nvSpPr>
              <p:cNvPr id="2940" name="Rechthoek 82"/>
              <p:cNvSpPr/>
              <p:nvPr/>
            </p:nvSpPr>
            <p:spPr>
              <a:xfrm>
                <a:off x="45816" y="35229"/>
                <a:ext cx="97896" cy="48446"/>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1" name="Pijl: punthaak 83"/>
              <p:cNvSpPr/>
              <p:nvPr/>
            </p:nvSpPr>
            <p:spPr>
              <a:xfrm rot="10800000">
                <a:off x="-1" y="-1"/>
                <a:ext cx="108096" cy="118907"/>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49" name="Groep 73"/>
          <p:cNvGrpSpPr/>
          <p:nvPr/>
        </p:nvGrpSpPr>
        <p:grpSpPr>
          <a:xfrm>
            <a:off x="9516068" y="5412430"/>
            <a:ext cx="412275" cy="429569"/>
            <a:chOff x="0" y="0"/>
            <a:chExt cx="412274" cy="429568"/>
          </a:xfrm>
        </p:grpSpPr>
        <p:sp>
          <p:nvSpPr>
            <p:cNvPr id="2944" name="Rechthoek 74"/>
            <p:cNvSpPr/>
            <p:nvPr/>
          </p:nvSpPr>
          <p:spPr>
            <a:xfrm>
              <a:off x="-1" y="-1"/>
              <a:ext cx="412276" cy="42957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5" name="Tekstballon: rechthoek met afgeronde hoeken 75"/>
            <p:cNvSpPr/>
            <p:nvPr/>
          </p:nvSpPr>
          <p:spPr>
            <a:xfrm>
              <a:off x="98340" y="116842"/>
              <a:ext cx="244749" cy="225305"/>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48" name="Groep 76"/>
            <p:cNvGrpSpPr/>
            <p:nvPr/>
          </p:nvGrpSpPr>
          <p:grpSpPr>
            <a:xfrm>
              <a:off x="82988" y="69602"/>
              <a:ext cx="143712" cy="118906"/>
              <a:chOff x="0" y="0"/>
              <a:chExt cx="143711" cy="118905"/>
            </a:xfrm>
          </p:grpSpPr>
          <p:sp>
            <p:nvSpPr>
              <p:cNvPr id="2946" name="Rechthoek 77"/>
              <p:cNvSpPr/>
              <p:nvPr/>
            </p:nvSpPr>
            <p:spPr>
              <a:xfrm flipH="1">
                <a:off x="0" y="35229"/>
                <a:ext cx="97895" cy="48446"/>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7" name="Pijl: punthaak 78"/>
              <p:cNvSpPr/>
              <p:nvPr/>
            </p:nvSpPr>
            <p:spPr>
              <a:xfrm rot="10800000" flipH="1">
                <a:off x="35616" y="0"/>
                <a:ext cx="108096" cy="118906"/>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52" name="Ovaal 84"/>
          <p:cNvGrpSpPr/>
          <p:nvPr/>
        </p:nvGrpSpPr>
        <p:grpSpPr>
          <a:xfrm>
            <a:off x="8762911" y="2648286"/>
            <a:ext cx="288033" cy="288033"/>
            <a:chOff x="0" y="0"/>
            <a:chExt cx="288032" cy="288032"/>
          </a:xfrm>
        </p:grpSpPr>
        <p:sp>
          <p:nvSpPr>
            <p:cNvPr id="2950"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1" name="1"/>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1</a:t>
              </a:r>
            </a:p>
          </p:txBody>
        </p:sp>
      </p:grpSp>
      <p:grpSp>
        <p:nvGrpSpPr>
          <p:cNvPr id="2955" name="Ovaal 85"/>
          <p:cNvGrpSpPr/>
          <p:nvPr/>
        </p:nvGrpSpPr>
        <p:grpSpPr>
          <a:xfrm>
            <a:off x="8741151" y="3751522"/>
            <a:ext cx="288033" cy="288033"/>
            <a:chOff x="0" y="0"/>
            <a:chExt cx="288032" cy="288032"/>
          </a:xfrm>
        </p:grpSpPr>
        <p:sp>
          <p:nvSpPr>
            <p:cNvPr id="2953"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4" name="3"/>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3</a:t>
              </a:r>
            </a:p>
          </p:txBody>
        </p:sp>
      </p:grpSp>
      <p:grpSp>
        <p:nvGrpSpPr>
          <p:cNvPr id="2958" name="Ovaal 86"/>
          <p:cNvGrpSpPr/>
          <p:nvPr/>
        </p:nvGrpSpPr>
        <p:grpSpPr>
          <a:xfrm>
            <a:off x="8571520" y="4645726"/>
            <a:ext cx="288033" cy="288033"/>
            <a:chOff x="0" y="0"/>
            <a:chExt cx="288032" cy="288032"/>
          </a:xfrm>
        </p:grpSpPr>
        <p:sp>
          <p:nvSpPr>
            <p:cNvPr id="2956"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7" name="4"/>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4</a:t>
              </a:r>
            </a:p>
          </p:txBody>
        </p:sp>
      </p:grpSp>
      <p:grpSp>
        <p:nvGrpSpPr>
          <p:cNvPr id="2961" name="Ovaal 87"/>
          <p:cNvGrpSpPr/>
          <p:nvPr/>
        </p:nvGrpSpPr>
        <p:grpSpPr>
          <a:xfrm>
            <a:off x="8773859" y="3160240"/>
            <a:ext cx="288033" cy="288033"/>
            <a:chOff x="0" y="0"/>
            <a:chExt cx="288032" cy="288032"/>
          </a:xfrm>
        </p:grpSpPr>
        <p:sp>
          <p:nvSpPr>
            <p:cNvPr id="2959"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0" name="2"/>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2</a:t>
              </a:r>
            </a:p>
          </p:txBody>
        </p:sp>
      </p:grpSp>
      <p:grpSp>
        <p:nvGrpSpPr>
          <p:cNvPr id="2964" name="Ovaal 93"/>
          <p:cNvGrpSpPr/>
          <p:nvPr/>
        </p:nvGrpSpPr>
        <p:grpSpPr>
          <a:xfrm>
            <a:off x="1215428" y="5412430"/>
            <a:ext cx="288033" cy="288033"/>
            <a:chOff x="0" y="0"/>
            <a:chExt cx="288032" cy="288032"/>
          </a:xfrm>
        </p:grpSpPr>
        <p:sp>
          <p:nvSpPr>
            <p:cNvPr id="2962"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sz="1000" b="1" cap="all">
                  <a:solidFill>
                    <a:srgbClr val="FFFFFF"/>
                  </a:solidFill>
                  <a:latin typeface="Segoe UI"/>
                  <a:ea typeface="Segoe UI"/>
                  <a:cs typeface="Segoe UI"/>
                  <a:sym typeface="Segoe UI"/>
                </a:defRPr>
              </a:pPr>
              <a:endParaRPr/>
            </a:p>
          </p:txBody>
        </p:sp>
        <p:sp>
          <p:nvSpPr>
            <p:cNvPr id="2963" name="5"/>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5</a:t>
              </a:r>
            </a:p>
          </p:txBody>
        </p:sp>
      </p:grpSp>
      <p:grpSp>
        <p:nvGrpSpPr>
          <p:cNvPr id="2967" name="Ovaal 94"/>
          <p:cNvGrpSpPr/>
          <p:nvPr/>
        </p:nvGrpSpPr>
        <p:grpSpPr>
          <a:xfrm>
            <a:off x="1215428" y="2648286"/>
            <a:ext cx="288033" cy="288033"/>
            <a:chOff x="0" y="0"/>
            <a:chExt cx="288032" cy="288032"/>
          </a:xfrm>
        </p:grpSpPr>
        <p:sp>
          <p:nvSpPr>
            <p:cNvPr id="2965"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6" name="1"/>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1</a:t>
              </a:r>
            </a:p>
          </p:txBody>
        </p:sp>
      </p:grpSp>
      <p:grpSp>
        <p:nvGrpSpPr>
          <p:cNvPr id="2970" name="Ovaal 95"/>
          <p:cNvGrpSpPr/>
          <p:nvPr/>
        </p:nvGrpSpPr>
        <p:grpSpPr>
          <a:xfrm>
            <a:off x="1215428" y="3751522"/>
            <a:ext cx="288033" cy="288033"/>
            <a:chOff x="0" y="0"/>
            <a:chExt cx="288032" cy="288032"/>
          </a:xfrm>
        </p:grpSpPr>
        <p:sp>
          <p:nvSpPr>
            <p:cNvPr id="2968"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9" name="3"/>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3</a:t>
              </a:r>
            </a:p>
          </p:txBody>
        </p:sp>
      </p:grpSp>
      <p:grpSp>
        <p:nvGrpSpPr>
          <p:cNvPr id="2973" name="Ovaal 96"/>
          <p:cNvGrpSpPr/>
          <p:nvPr/>
        </p:nvGrpSpPr>
        <p:grpSpPr>
          <a:xfrm>
            <a:off x="1215428" y="4645726"/>
            <a:ext cx="288033" cy="288033"/>
            <a:chOff x="0" y="0"/>
            <a:chExt cx="288032" cy="288032"/>
          </a:xfrm>
        </p:grpSpPr>
        <p:sp>
          <p:nvSpPr>
            <p:cNvPr id="2971"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72" name="4"/>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4</a:t>
              </a:r>
            </a:p>
          </p:txBody>
        </p:sp>
      </p:grpSp>
      <p:grpSp>
        <p:nvGrpSpPr>
          <p:cNvPr id="2976" name="Ovaal 97"/>
          <p:cNvGrpSpPr/>
          <p:nvPr/>
        </p:nvGrpSpPr>
        <p:grpSpPr>
          <a:xfrm>
            <a:off x="1215428" y="3160240"/>
            <a:ext cx="288033" cy="288033"/>
            <a:chOff x="0" y="0"/>
            <a:chExt cx="288032" cy="288032"/>
          </a:xfrm>
        </p:grpSpPr>
        <p:sp>
          <p:nvSpPr>
            <p:cNvPr id="2974"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75" name="2"/>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2</a:t>
              </a:r>
            </a:p>
          </p:txBody>
        </p:sp>
      </p:grpSp>
      <p:sp>
        <p:nvSpPr>
          <p:cNvPr id="2977" name="HYPERLINK (WEBSITE)">
            <a:hlinkClick r:id="rId3"/>
          </p:cNvPr>
          <p:cNvSpPr/>
          <p:nvPr/>
        </p:nvSpPr>
        <p:spPr>
          <a:xfrm>
            <a:off x="-1" y="0"/>
            <a:ext cx="1330651" cy="1100697"/>
          </a:xfrm>
          <a:prstGeom prst="rect">
            <a:avLst/>
          </a:prstGeom>
          <a:solidFill>
            <a:srgbClr val="4472C4">
              <a:alpha val="0"/>
            </a:srgbClr>
          </a:solidFill>
          <a:ln w="12700">
            <a:miter lim="400000"/>
          </a:ln>
        </p:spPr>
        <p:txBody>
          <a:bodyPr lIns="45719" rIns="45719" anchor="ctr"/>
          <a:lstStyle/>
          <a:p>
            <a:pPr>
              <a:defRPr sz="1000" b="1">
                <a:solidFill>
                  <a:srgbClr val="211F26"/>
                </a:solidFill>
                <a:latin typeface="+mj-lt"/>
                <a:ea typeface="+mj-ea"/>
                <a:cs typeface="+mj-cs"/>
                <a:sym typeface="Calibri"/>
              </a:defRPr>
            </a:pPr>
            <a:endParaRPr/>
          </a:p>
        </p:txBody>
      </p:sp>
      <p:sp>
        <p:nvSpPr>
          <p:cNvPr id="2978"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5" name="Groep 9"/>
          <p:cNvGrpSpPr/>
          <p:nvPr/>
        </p:nvGrpSpPr>
        <p:grpSpPr>
          <a:xfrm>
            <a:off x="2982511" y="-1228655"/>
            <a:ext cx="6226977" cy="490402"/>
            <a:chOff x="0" y="0"/>
            <a:chExt cx="6226976" cy="490400"/>
          </a:xfrm>
        </p:grpSpPr>
        <p:sp>
          <p:nvSpPr>
            <p:cNvPr id="23"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34" name="Groep 8"/>
            <p:cNvGrpSpPr/>
            <p:nvPr/>
          </p:nvGrpSpPr>
          <p:grpSpPr>
            <a:xfrm>
              <a:off x="0" y="0"/>
              <a:ext cx="6226975" cy="211381"/>
              <a:chOff x="0" y="0"/>
              <a:chExt cx="6226974" cy="211380"/>
            </a:xfrm>
          </p:grpSpPr>
          <p:sp>
            <p:nvSpPr>
              <p:cNvPr id="24"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2"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44" name="Group 4"/>
          <p:cNvGrpSpPr/>
          <p:nvPr/>
        </p:nvGrpSpPr>
        <p:grpSpPr>
          <a:xfrm>
            <a:off x="698501" y="5884314"/>
            <a:ext cx="1454912" cy="577167"/>
            <a:chOff x="0" y="0"/>
            <a:chExt cx="1454911" cy="577165"/>
          </a:xfrm>
        </p:grpSpPr>
        <p:sp>
          <p:nvSpPr>
            <p:cNvPr id="36"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7"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8"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9"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0"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41"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2"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3"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45" name="Rechthoek 6"/>
          <p:cNvSpPr/>
          <p:nvPr/>
        </p:nvSpPr>
        <p:spPr>
          <a:xfrm>
            <a:off x="161518" y="119267"/>
            <a:ext cx="11868965" cy="640828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6" name="Tekstvak 4"/>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Logo (Animatie)</a:t>
            </a:r>
          </a:p>
        </p:txBody>
      </p:sp>
      <p:sp>
        <p:nvSpPr>
          <p:cNvPr id="60" name="Freeform 5"/>
          <p:cNvSpPr/>
          <p:nvPr/>
        </p:nvSpPr>
        <p:spPr>
          <a:xfrm>
            <a:off x="4543471" y="3282713"/>
            <a:ext cx="950757" cy="1038005"/>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w="12700">
            <a:miter lim="400000"/>
          </a:ln>
        </p:spPr>
        <p:txBody>
          <a:bodyPr lIns="45719" rIns="45719"/>
          <a:lstStyle/>
          <a:p>
            <a:endParaRPr/>
          </a:p>
        </p:txBody>
      </p:sp>
      <p:sp>
        <p:nvSpPr>
          <p:cNvPr id="61" name="Freeform 6"/>
          <p:cNvSpPr/>
          <p:nvPr/>
        </p:nvSpPr>
        <p:spPr>
          <a:xfrm>
            <a:off x="3518892" y="3282713"/>
            <a:ext cx="892593" cy="1008923"/>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miter lim="400000"/>
          </a:ln>
        </p:spPr>
        <p:txBody>
          <a:bodyPr lIns="45719" rIns="45719"/>
          <a:lstStyle/>
          <a:p>
            <a:endParaRPr/>
          </a:p>
        </p:txBody>
      </p:sp>
      <p:sp>
        <p:nvSpPr>
          <p:cNvPr id="62" name="Freeform 7"/>
          <p:cNvSpPr/>
          <p:nvPr/>
        </p:nvSpPr>
        <p:spPr>
          <a:xfrm>
            <a:off x="3790419" y="2276031"/>
            <a:ext cx="943961" cy="946283"/>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miter lim="400000"/>
          </a:ln>
        </p:spPr>
        <p:txBody>
          <a:bodyPr lIns="45719" rIns="45719"/>
          <a:lstStyle/>
          <a:p>
            <a:endParaRPr/>
          </a:p>
        </p:txBody>
      </p:sp>
      <p:sp>
        <p:nvSpPr>
          <p:cNvPr id="63" name="Freeform 8"/>
          <p:cNvSpPr/>
          <p:nvPr/>
        </p:nvSpPr>
        <p:spPr>
          <a:xfrm>
            <a:off x="6713432" y="3569060"/>
            <a:ext cx="624144" cy="751658"/>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miter lim="400000"/>
          </a:ln>
        </p:spPr>
        <p:txBody>
          <a:bodyPr lIns="45719" rIns="45719"/>
          <a:lstStyle/>
          <a:p>
            <a:endParaRPr/>
          </a:p>
        </p:txBody>
      </p:sp>
      <p:sp>
        <p:nvSpPr>
          <p:cNvPr id="64" name="Rectangle 9"/>
          <p:cNvSpPr/>
          <p:nvPr/>
        </p:nvSpPr>
        <p:spPr>
          <a:xfrm>
            <a:off x="7500883" y="3282713"/>
            <a:ext cx="118566" cy="1008922"/>
          </a:xfrm>
          <a:prstGeom prst="rect">
            <a:avLst/>
          </a:prstGeom>
          <a:solidFill>
            <a:srgbClr val="000000"/>
          </a:solidFill>
          <a:ln w="12700">
            <a:miter lim="400000"/>
          </a:ln>
        </p:spPr>
        <p:txBody>
          <a:bodyPr lIns="45719" rIns="45719"/>
          <a:lstStyle/>
          <a:p>
            <a:endParaRPr/>
          </a:p>
        </p:txBody>
      </p:sp>
      <p:sp>
        <p:nvSpPr>
          <p:cNvPr id="65" name="Freeform 10"/>
          <p:cNvSpPr/>
          <p:nvPr/>
        </p:nvSpPr>
        <p:spPr>
          <a:xfrm>
            <a:off x="7767094" y="3269291"/>
            <a:ext cx="447416" cy="102234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miter lim="400000"/>
          </a:ln>
        </p:spPr>
        <p:txBody>
          <a:bodyPr lIns="45719" rIns="45719"/>
          <a:lstStyle/>
          <a:p>
            <a:endParaRPr/>
          </a:p>
        </p:txBody>
      </p:sp>
      <p:sp>
        <p:nvSpPr>
          <p:cNvPr id="66" name="Freeform 11"/>
          <p:cNvSpPr/>
          <p:nvPr/>
        </p:nvSpPr>
        <p:spPr>
          <a:xfrm>
            <a:off x="8272673" y="3403515"/>
            <a:ext cx="400437" cy="917202"/>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miter lim="400000"/>
          </a:ln>
        </p:spPr>
        <p:txBody>
          <a:bodyPr lIns="45719" rIns="45719"/>
          <a:lstStyle/>
          <a:p>
            <a:endParaRPr/>
          </a:p>
        </p:txBody>
      </p:sp>
      <p:sp>
        <p:nvSpPr>
          <p:cNvPr id="67" name="Freeform 12"/>
          <p:cNvSpPr/>
          <p:nvPr/>
        </p:nvSpPr>
        <p:spPr>
          <a:xfrm>
            <a:off x="5776098" y="3282713"/>
            <a:ext cx="803111" cy="10089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miter lim="400000"/>
          </a:ln>
        </p:spPr>
        <p:txBody>
          <a:bodyPr lIns="45719" rIns="45719"/>
          <a:lstStyle/>
          <a:p>
            <a:endParaRPr/>
          </a:p>
        </p:txBody>
      </p:sp>
      <p:sp>
        <p:nvSpPr>
          <p:cNvPr id="68" name="Title Text"/>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69"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5892800" y="6172200"/>
            <a:ext cx="2844800" cy="368301"/>
          </a:xfrm>
          <a:prstGeom prst="rect">
            <a:avLst/>
          </a:prstGeom>
          <a:ln w="12700">
            <a:miter lim="400000"/>
          </a:ln>
        </p:spPr>
        <p:txBody>
          <a:bodyPr wrap="none" lIns="0" tIns="0" rIns="0" bIns="0" anchor="ctr">
            <a:spAutoFit/>
          </a:bodyPr>
          <a:lstStyle>
            <a:lvl1pPr algn="r">
              <a:defRPr sz="1200">
                <a:solidFill>
                  <a:srgbClr val="A6A6A6"/>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68" r:id="rId5"/>
    <p:sldLayoutId id="2147483669" r:id="rId6"/>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p:titleStyle>
    <p:bodyStyle>
      <a:lvl1pPr marL="263525" marR="0" indent="-2635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eaLnBrk="1" latinLnBrk="0" hangingPunct="1">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eaLnBrk="1" latinLnBrk="0" hangingPunct="1">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inyurl.com/onboardingEsther3" TargetMode="External"/><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hyperlink" Target="https://www.tudelft.nl/en/library/current-topics/research-data-management/r/training-events/training-for-researchers/" TargetMode="External"/><Relationship Id="rId13" Type="http://schemas.openxmlformats.org/officeDocument/2006/relationships/hyperlink" Target="https://osc-delft.github.io/" TargetMode="External"/><Relationship Id="rId3" Type="http://schemas.openxmlformats.org/officeDocument/2006/relationships/hyperlink" Target="https://intranet.tudelft.nl/-/personal-perspectives-on-phd-in-4-an-interview-with-esther-plomp" TargetMode="External"/><Relationship Id="rId7" Type="http://schemas.openxmlformats.org/officeDocument/2006/relationships/hyperlink" Target="https://estherplomp.github.io/TNW-OS-support/" TargetMode="External"/><Relationship Id="rId12" Type="http://schemas.openxmlformats.org/officeDocument/2006/relationships/hyperlink" Target="https://dcc.tudelft.nl/" TargetMode="External"/><Relationship Id="rId17" Type="http://schemas.openxmlformats.org/officeDocument/2006/relationships/image" Target="../media/image10.png"/><Relationship Id="rId2" Type="http://schemas.openxmlformats.org/officeDocument/2006/relationships/hyperlink" Target="mailto:e.plomp@tudelft.nl" TargetMode="External"/><Relationship Id="rId16"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hyperlink" Target="https://www.tudelft.nl/open-science" TargetMode="External"/><Relationship Id="rId11" Type="http://schemas.openxmlformats.org/officeDocument/2006/relationships/hyperlink" Target="https://intranet.tudelft.nl/en/-/open-life-science-programme" TargetMode="External"/><Relationship Id="rId5" Type="http://schemas.openxmlformats.org/officeDocument/2006/relationships/hyperlink" Target="https://www.tudelft.nl/en/library/current-topics/research-data-management/" TargetMode="External"/><Relationship Id="rId15" Type="http://schemas.openxmlformats.org/officeDocument/2006/relationships/image" Target="../media/image8.png"/><Relationship Id="rId10" Type="http://schemas.openxmlformats.org/officeDocument/2006/relationships/hyperlink" Target="https://forms.office.com/r/PLm9TMBGGk" TargetMode="External"/><Relationship Id="rId4" Type="http://schemas.openxmlformats.org/officeDocument/2006/relationships/hyperlink" Target="https://intranet.tudelft.nl/-/data-stewardship-at-applied-sciences" TargetMode="External"/><Relationship Id="rId9" Type="http://schemas.openxmlformats.org/officeDocument/2006/relationships/hyperlink" Target="https://intranet.tudelft.nl/-/r4.a1-research-data-management-101" TargetMode="External"/><Relationship Id="rId14" Type="http://schemas.openxmlformats.org/officeDocument/2006/relationships/hyperlink" Target="https://forms.gle/v2dtynQ2j6wSMWTS6"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d1rkab7tlqy5f1.cloudfront.net/Library/Themaportalen/RDM/Beleid/2020_AS_Research_Data_Management_Policy.pdf" TargetMode="External"/><Relationship Id="rId3" Type="http://schemas.openxmlformats.org/officeDocument/2006/relationships/hyperlink" Target="https://dmponline.tudelft.nl/" TargetMode="External"/><Relationship Id="rId7" Type="http://schemas.openxmlformats.org/officeDocument/2006/relationships/hyperlink" Target="https://www.tudelft.nl/en/library/current-topics/research-data-management/r/policies/tu-delft-faculty-policies/" TargetMode="External"/><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hyperlink" Target="https://doi.org/10.5281/zenodo.3332807" TargetMode="External"/><Relationship Id="rId5" Type="http://schemas.openxmlformats.org/officeDocument/2006/relationships/hyperlink" Target="https://estherplomp.github.io/TNW-OS-support/posts/DMP-PhD/" TargetMode="External"/><Relationship Id="rId4" Type="http://schemas.openxmlformats.org/officeDocument/2006/relationships/hyperlink" Target="https://www.tudelft.nl/en/library/current-topics/research-data-management/r/plan/dmponline/dmponli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stherplomp.github.io/TNW-OS-support/posts/data-sharing-how-PhD/" TargetMode="External"/><Relationship Id="rId1" Type="http://schemas.openxmlformats.org/officeDocument/2006/relationships/slideLayout" Target="../slideLayouts/slideLayout4.xml"/><Relationship Id="rId4" Type="http://schemas.openxmlformats.org/officeDocument/2006/relationships/hyperlink" Target="https://doi.org/10.5281/zenodo.333280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forms.gle/v2dtynQ2j6wSMWTS6"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Building 22, main entrance">
            <a:extLst>
              <a:ext uri="{FF2B5EF4-FFF2-40B4-BE49-F238E27FC236}">
                <a16:creationId xmlns:a16="http://schemas.microsoft.com/office/drawing/2014/main" id="{747B2B55-52D1-4F82-B06C-FE4723BFB4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65" r="6009"/>
          <a:stretch/>
        </p:blipFill>
        <p:spPr>
          <a:xfrm>
            <a:off x="5245481" y="477794"/>
            <a:ext cx="6056832" cy="5235220"/>
          </a:xfrm>
          <a:prstGeom prst="rect">
            <a:avLst/>
          </a:prstGeom>
          <a:noFill/>
        </p:spPr>
      </p:pic>
      <p:sp>
        <p:nvSpPr>
          <p:cNvPr id="3157" name="Titel 9"/>
          <p:cNvSpPr txBox="1">
            <a:spLocks noGrp="1"/>
          </p:cNvSpPr>
          <p:nvPr>
            <p:ph type="title"/>
          </p:nvPr>
        </p:nvSpPr>
        <p:spPr>
          <a:xfrm>
            <a:off x="698499" y="741499"/>
            <a:ext cx="10775072" cy="490401"/>
          </a:xfrm>
          <a:prstGeom prst="rect">
            <a:avLst/>
          </a:prstGeom>
        </p:spPr>
        <p:txBody>
          <a:bodyPr>
            <a:normAutofit fontScale="90000"/>
          </a:bodyPr>
          <a:lstStyle>
            <a:lvl1pPr defTabSz="850391">
              <a:tabLst>
                <a:tab pos="1155700" algn="l"/>
              </a:tabLst>
              <a:defRPr sz="2976"/>
            </a:lvl1pPr>
          </a:lstStyle>
          <a:p>
            <a:r>
              <a:rPr lang="nl-NL" dirty="0"/>
              <a:t>Research Data Management</a:t>
            </a:r>
            <a:br>
              <a:rPr lang="nl-NL" dirty="0"/>
            </a:br>
            <a:r>
              <a:rPr lang="nl-NL" dirty="0"/>
              <a:t>&amp; Open Science</a:t>
            </a:r>
            <a:endParaRPr dirty="0"/>
          </a:p>
        </p:txBody>
      </p:sp>
      <p:sp>
        <p:nvSpPr>
          <p:cNvPr id="3158" name="Tijdelijke aanduiding voor verticale tekst 10"/>
          <p:cNvSpPr txBox="1">
            <a:spLocks noGrp="1"/>
          </p:cNvSpPr>
          <p:nvPr>
            <p:ph type="body" idx="1"/>
          </p:nvPr>
        </p:nvSpPr>
        <p:spPr>
          <a:xfrm>
            <a:off x="698499" y="1591899"/>
            <a:ext cx="10773502" cy="4356465"/>
          </a:xfrm>
          <a:prstGeom prst="rect">
            <a:avLst/>
          </a:prstGeom>
        </p:spPr>
        <p:txBody>
          <a:bodyPr/>
          <a:lstStyle/>
          <a:p>
            <a:pPr lvl="2"/>
            <a:r>
              <a:rPr lang="nl-NL" dirty="0"/>
              <a:t>Esther Plomp</a:t>
            </a:r>
          </a:p>
          <a:p>
            <a:pPr lvl="2"/>
            <a:r>
              <a:rPr lang="nl-NL" dirty="0"/>
              <a:t>PhD </a:t>
            </a:r>
            <a:r>
              <a:rPr lang="nl-NL" dirty="0" err="1"/>
              <a:t>Onboarding</a:t>
            </a:r>
            <a:r>
              <a:rPr lang="nl-NL" dirty="0"/>
              <a:t> Day </a:t>
            </a:r>
          </a:p>
          <a:p>
            <a:pPr lvl="2"/>
            <a:r>
              <a:rPr lang="nl-NL" dirty="0"/>
              <a:t>2 </a:t>
            </a:r>
            <a:r>
              <a:rPr lang="nl-NL" dirty="0" err="1"/>
              <a:t>February</a:t>
            </a:r>
            <a:r>
              <a:rPr lang="nl-NL" dirty="0"/>
              <a:t> 2023</a:t>
            </a:r>
          </a:p>
          <a:p>
            <a:pPr lvl="2"/>
            <a:r>
              <a:rPr lang="nl-NL" b="1" dirty="0">
                <a:hlinkClick r:id="rId3"/>
              </a:rPr>
              <a:t>https://tinyurl.com/onboardingEsther3</a:t>
            </a:r>
            <a:r>
              <a:rPr lang="nl-NL" b="1" dirty="0"/>
              <a:t> </a:t>
            </a:r>
            <a:endParaRPr b="1" dirty="0"/>
          </a:p>
        </p:txBody>
      </p:sp>
      <p:pic>
        <p:nvPicPr>
          <p:cNvPr id="6" name="Afbeelding 5" descr="Building 58, the center room">
            <a:extLst>
              <a:ext uri="{FF2B5EF4-FFF2-40B4-BE49-F238E27FC236}">
                <a16:creationId xmlns:a16="http://schemas.microsoft.com/office/drawing/2014/main" id="{80714EA2-03BD-47A6-BEEC-E73C0994CE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6177" y="3060963"/>
            <a:ext cx="5411805" cy="3607870"/>
          </a:xfrm>
          <a:prstGeom prst="rect">
            <a:avLst/>
          </a:prstGeom>
        </p:spPr>
      </p:pic>
      <p:pic>
        <p:nvPicPr>
          <p:cNvPr id="3" name="Afbeelding 2" descr="RST building">
            <a:extLst>
              <a:ext uri="{FF2B5EF4-FFF2-40B4-BE49-F238E27FC236}">
                <a16:creationId xmlns:a16="http://schemas.microsoft.com/office/drawing/2014/main" id="{D6554571-E390-4E14-8C99-8F22C76E0C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52" y="3770131"/>
            <a:ext cx="2867025" cy="28670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a:xfrm>
            <a:off x="698499" y="741499"/>
            <a:ext cx="10775072" cy="490401"/>
          </a:xfrm>
          <a:prstGeom prst="rect">
            <a:avLst/>
          </a:prstGeom>
        </p:spPr>
        <p:txBody>
          <a:bodyPr>
            <a:normAutofit/>
          </a:bodyPr>
          <a:lstStyle>
            <a:lvl1pPr defTabSz="850391">
              <a:tabLst>
                <a:tab pos="1155700" algn="l"/>
              </a:tabLst>
              <a:defRPr sz="2976"/>
            </a:lvl1pPr>
          </a:lstStyle>
          <a:p>
            <a:r>
              <a:rPr lang="nl-NL" dirty="0"/>
              <a:t>Data Steward</a:t>
            </a:r>
            <a:endParaRPr dirty="0"/>
          </a:p>
        </p:txBody>
      </p:sp>
      <p:sp>
        <p:nvSpPr>
          <p:cNvPr id="9" name="Google Shape;121;p30">
            <a:extLst>
              <a:ext uri="{FF2B5EF4-FFF2-40B4-BE49-F238E27FC236}">
                <a16:creationId xmlns:a16="http://schemas.microsoft.com/office/drawing/2014/main" id="{58D9D4A2-570E-45A3-BD2B-C43CD158CEF9}"/>
              </a:ext>
            </a:extLst>
          </p:cNvPr>
          <p:cNvSpPr txBox="1"/>
          <p:nvPr/>
        </p:nvSpPr>
        <p:spPr>
          <a:xfrm>
            <a:off x="6186792" y="26030"/>
            <a:ext cx="3891063" cy="715469"/>
          </a:xfrm>
          <a:prstGeom prst="rect">
            <a:avLst/>
          </a:prstGeom>
          <a:noFill/>
          <a:ln>
            <a:noFill/>
          </a:ln>
        </p:spPr>
        <p:txBody>
          <a:bodyPr spcFirstLastPara="1" wrap="square" lIns="91425" tIns="45700" rIns="91425" bIns="45700" anchor="t" anchorCtr="0">
            <a:noAutofit/>
          </a:bodyPr>
          <a:lstStyle/>
          <a:p>
            <a:pPr lvl="0" algn="r"/>
            <a:r>
              <a:rPr lang="en-GB" sz="1600" b="1" i="0" u="none" strike="noStrike" cap="none" dirty="0">
                <a:solidFill>
                  <a:schemeClr val="tx1"/>
                </a:solidFill>
                <a:latin typeface="Arial" panose="020B0604020202020204" pitchFamily="34" charset="0"/>
                <a:ea typeface="Calibri"/>
                <a:cs typeface="Arial" panose="020B0604020202020204" pitchFamily="34" charset="0"/>
                <a:sym typeface="Calibri"/>
              </a:rPr>
              <a:t>Esther Plomp </a:t>
            </a:r>
            <a:endParaRPr lang="en-GB" sz="1600" dirty="0">
              <a:solidFill>
                <a:schemeClr val="tx1"/>
              </a:solidFill>
              <a:latin typeface="Arial" panose="020B0604020202020204" pitchFamily="34" charset="0"/>
              <a:ea typeface="Calibri"/>
              <a:cs typeface="Arial" panose="020B0604020202020204" pitchFamily="34" charset="0"/>
              <a:sym typeface="Calibri"/>
            </a:endParaRPr>
          </a:p>
          <a:p>
            <a:pPr lvl="0" algn="r"/>
            <a:r>
              <a:rPr lang="en-GB" sz="1600" i="0" u="none" strike="noStrike" cap="none" dirty="0">
                <a:solidFill>
                  <a:schemeClr val="tx1"/>
                </a:solidFill>
                <a:latin typeface="Arial" panose="020B0604020202020204" pitchFamily="34" charset="0"/>
                <a:ea typeface="Calibri"/>
                <a:cs typeface="Arial" panose="020B0604020202020204" pitchFamily="34" charset="0"/>
                <a:sym typeface="Calibri"/>
                <a:hlinkClick r:id="rId2"/>
              </a:rPr>
              <a:t>e.plomp@tudelft.nl</a:t>
            </a:r>
            <a:endParaRPr lang="en-GB" sz="1600" dirty="0">
              <a:solidFill>
                <a:schemeClr val="tx1"/>
              </a:solidFill>
              <a:latin typeface="Arial" panose="020B0604020202020204" pitchFamily="34" charset="0"/>
              <a:ea typeface="Calibri"/>
              <a:cs typeface="Arial" panose="020B0604020202020204" pitchFamily="34" charset="0"/>
              <a:sym typeface="Calibri"/>
            </a:endParaRPr>
          </a:p>
          <a:p>
            <a:pPr lvl="0" algn="r"/>
            <a:r>
              <a:rPr lang="en-GB" sz="1600" dirty="0">
                <a:solidFill>
                  <a:schemeClr val="tx1"/>
                </a:solidFill>
                <a:latin typeface="Arial" panose="020B0604020202020204" pitchFamily="34" charset="0"/>
                <a:ea typeface="Calibri"/>
                <a:cs typeface="Arial" panose="020B0604020202020204" pitchFamily="34" charset="0"/>
                <a:sym typeface="Calibri"/>
              </a:rPr>
              <a:t>22.F131</a:t>
            </a:r>
          </a:p>
          <a:p>
            <a:pPr lvl="0" algn="r"/>
            <a:endParaRPr lang="en-GB" sz="1600" dirty="0">
              <a:solidFill>
                <a:schemeClr val="tx1"/>
              </a:solidFill>
              <a:latin typeface="Arial" panose="020B0604020202020204" pitchFamily="34" charset="0"/>
              <a:ea typeface="Calibri"/>
              <a:cs typeface="Arial" panose="020B0604020202020204" pitchFamily="34" charset="0"/>
              <a:sym typeface="Calibri"/>
            </a:endParaRPr>
          </a:p>
          <a:p>
            <a:pPr lvl="0" algn="r"/>
            <a:r>
              <a:rPr lang="en-GB" sz="1600" dirty="0">
                <a:solidFill>
                  <a:schemeClr val="tx1"/>
                </a:solidFill>
                <a:latin typeface="Arial" panose="020B0604020202020204" pitchFamily="34" charset="0"/>
                <a:ea typeface="Calibri"/>
                <a:cs typeface="Arial" panose="020B0604020202020204" pitchFamily="34" charset="0"/>
                <a:sym typeface="Calibri"/>
                <a:hlinkClick r:id="rId3"/>
              </a:rPr>
              <a:t>Interview PhD-in-4 </a:t>
            </a:r>
            <a:br>
              <a:rPr lang="en-GB" sz="1600" dirty="0">
                <a:solidFill>
                  <a:schemeClr val="bg1">
                    <a:lumMod val="95000"/>
                  </a:schemeClr>
                </a:solidFill>
                <a:latin typeface="Arial" panose="020B0604020202020204" pitchFamily="34" charset="0"/>
                <a:ea typeface="Calibri"/>
                <a:cs typeface="Arial" panose="020B0604020202020204" pitchFamily="34" charset="0"/>
                <a:sym typeface="Calibri"/>
              </a:rPr>
            </a:br>
            <a:endParaRPr sz="1600" dirty="0">
              <a:solidFill>
                <a:srgbClr val="000000"/>
              </a:solidFill>
              <a:latin typeface="Arial" panose="020B0604020202020204" pitchFamily="34" charset="0"/>
              <a:ea typeface="Calibri"/>
              <a:cs typeface="Arial" panose="020B0604020202020204" pitchFamily="34" charset="0"/>
              <a:sym typeface="Calibri"/>
            </a:endParaRPr>
          </a:p>
        </p:txBody>
      </p:sp>
      <p:sp>
        <p:nvSpPr>
          <p:cNvPr id="3158" name="Tijdelijke aanduiding voor verticale tekst 10"/>
          <p:cNvSpPr txBox="1">
            <a:spLocks noGrp="1"/>
          </p:cNvSpPr>
          <p:nvPr>
            <p:ph type="body" idx="1"/>
          </p:nvPr>
        </p:nvSpPr>
        <p:spPr>
          <a:xfrm>
            <a:off x="698498" y="1591899"/>
            <a:ext cx="10200729" cy="4356465"/>
          </a:xfrm>
          <a:prstGeom prst="rect">
            <a:avLst/>
          </a:prstGeom>
        </p:spPr>
        <p:txBody>
          <a:bodyPr>
            <a:normAutofit lnSpcReduction="10000"/>
          </a:bodyPr>
          <a:lstStyle/>
          <a:p>
            <a:r>
              <a:rPr lang="en-US" sz="2400" dirty="0"/>
              <a:t>Advice on data/code/open science</a:t>
            </a:r>
          </a:p>
          <a:p>
            <a:pPr lvl="1"/>
            <a:r>
              <a:rPr lang="en-US" sz="1600" dirty="0">
                <a:hlinkClick r:id="rId4"/>
              </a:rPr>
              <a:t>See intranet</a:t>
            </a:r>
            <a:r>
              <a:rPr lang="en-US" sz="1600" dirty="0"/>
              <a:t> for all the topics </a:t>
            </a:r>
          </a:p>
          <a:p>
            <a:r>
              <a:rPr lang="en-US" sz="2400" dirty="0"/>
              <a:t>Information: </a:t>
            </a:r>
          </a:p>
          <a:p>
            <a:pPr lvl="1"/>
            <a:r>
              <a:rPr lang="en-US" sz="1600" dirty="0">
                <a:hlinkClick r:id="rId5"/>
              </a:rPr>
              <a:t>Research Data Management Website</a:t>
            </a:r>
            <a:endParaRPr lang="en-US" dirty="0"/>
          </a:p>
          <a:p>
            <a:pPr lvl="1"/>
            <a:r>
              <a:rPr lang="en-US" sz="1600" dirty="0">
                <a:hlinkClick r:id="rId6"/>
              </a:rPr>
              <a:t>Open Science at TU Delft </a:t>
            </a:r>
            <a:endParaRPr lang="en-US" sz="1600" dirty="0"/>
          </a:p>
          <a:p>
            <a:pPr lvl="1"/>
            <a:r>
              <a:rPr lang="en-US" sz="1600" dirty="0">
                <a:hlinkClick r:id="rId7"/>
              </a:rPr>
              <a:t>Open Science at TNW</a:t>
            </a:r>
            <a:endParaRPr lang="en-US" sz="1600" dirty="0"/>
          </a:p>
          <a:p>
            <a:r>
              <a:rPr lang="en-US" sz="2400" dirty="0"/>
              <a:t>Tools and platforms</a:t>
            </a:r>
          </a:p>
          <a:p>
            <a:r>
              <a:rPr lang="en-US" sz="2400" dirty="0"/>
              <a:t>Training </a:t>
            </a:r>
          </a:p>
          <a:p>
            <a:pPr lvl="1"/>
            <a:r>
              <a:rPr lang="en-US" sz="1600" dirty="0">
                <a:hlinkClick r:id="rId8"/>
              </a:rPr>
              <a:t>Software/coding trainings</a:t>
            </a:r>
            <a:endParaRPr lang="en-US" sz="1600" dirty="0"/>
          </a:p>
          <a:p>
            <a:pPr lvl="1"/>
            <a:r>
              <a:rPr lang="en-US" sz="1600" dirty="0">
                <a:hlinkClick r:id="rId9"/>
              </a:rPr>
              <a:t>Research Data Management 101</a:t>
            </a:r>
            <a:r>
              <a:rPr lang="en-US" sz="1600" dirty="0"/>
              <a:t> (Faculty versions in Feb/March &amp; May/June. </a:t>
            </a:r>
            <a:r>
              <a:rPr lang="en-US" sz="1600" dirty="0">
                <a:hlinkClick r:id="rId10"/>
              </a:rPr>
              <a:t>Sign up for </a:t>
            </a:r>
            <a:r>
              <a:rPr lang="en-US" sz="1600" dirty="0" err="1">
                <a:hlinkClick r:id="rId10"/>
              </a:rPr>
              <a:t>waitinglist</a:t>
            </a:r>
            <a:r>
              <a:rPr lang="en-US" sz="1600" dirty="0"/>
              <a:t>. </a:t>
            </a:r>
          </a:p>
          <a:p>
            <a:pPr lvl="1"/>
            <a:r>
              <a:rPr lang="en-US" dirty="0">
                <a:hlinkClick r:id="rId11"/>
              </a:rPr>
              <a:t>Open Science program</a:t>
            </a:r>
            <a:r>
              <a:rPr lang="en-US" dirty="0"/>
              <a:t> (next round starting in ~September)</a:t>
            </a:r>
            <a:endParaRPr lang="en-US" sz="1600" dirty="0"/>
          </a:p>
        </p:txBody>
      </p:sp>
      <p:sp>
        <p:nvSpPr>
          <p:cNvPr id="12" name="Tijdelijke aanduiding voor verticale tekst 10">
            <a:extLst>
              <a:ext uri="{FF2B5EF4-FFF2-40B4-BE49-F238E27FC236}">
                <a16:creationId xmlns:a16="http://schemas.microsoft.com/office/drawing/2014/main" id="{B64087A4-93F8-4E58-AFEB-FE3C93989425}"/>
              </a:ext>
            </a:extLst>
          </p:cNvPr>
          <p:cNvSpPr txBox="1">
            <a:spLocks/>
          </p:cNvSpPr>
          <p:nvPr/>
        </p:nvSpPr>
        <p:spPr>
          <a:xfrm>
            <a:off x="5302319" y="2412575"/>
            <a:ext cx="4997241" cy="33551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3525" marR="0" indent="-2635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eaLnBrk="1" latinLnBrk="0" hangingPunct="1">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eaLnBrk="1" latinLnBrk="0" hangingPunct="1">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r>
              <a:rPr lang="en-US" sz="2400" dirty="0"/>
              <a:t>Software/code</a:t>
            </a:r>
          </a:p>
          <a:p>
            <a:pPr lvl="1"/>
            <a:r>
              <a:rPr lang="en-US" dirty="0">
                <a:hlinkClick r:id="rId12"/>
              </a:rPr>
              <a:t>Digital Competence Center</a:t>
            </a:r>
            <a:endParaRPr lang="en-US" dirty="0"/>
          </a:p>
          <a:p>
            <a:r>
              <a:rPr lang="en-US" sz="2400" dirty="0"/>
              <a:t>Open Science Community Delft</a:t>
            </a:r>
          </a:p>
          <a:p>
            <a:pPr lvl="1"/>
            <a:r>
              <a:rPr lang="en-US" dirty="0">
                <a:hlinkClick r:id="rId13"/>
              </a:rPr>
              <a:t>Website</a:t>
            </a:r>
            <a:endParaRPr lang="en-US" dirty="0"/>
          </a:p>
          <a:p>
            <a:pPr lvl="1"/>
            <a:r>
              <a:rPr lang="en-US" dirty="0">
                <a:hlinkClick r:id="rId14"/>
              </a:rPr>
              <a:t>Joining</a:t>
            </a:r>
            <a:endParaRPr lang="en-US" dirty="0"/>
          </a:p>
        </p:txBody>
      </p:sp>
      <p:pic>
        <p:nvPicPr>
          <p:cNvPr id="10" name="Picture 3">
            <a:extLst>
              <a:ext uri="{FF2B5EF4-FFF2-40B4-BE49-F238E27FC236}">
                <a16:creationId xmlns:a16="http://schemas.microsoft.com/office/drawing/2014/main" id="{FFA719AC-DC51-42A5-89C3-0732A6DD03C0}"/>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61708" y="3604760"/>
            <a:ext cx="1861711" cy="785958"/>
          </a:xfrm>
          <a:prstGeom prst="rect">
            <a:avLst/>
          </a:prstGeom>
        </p:spPr>
      </p:pic>
      <p:pic>
        <p:nvPicPr>
          <p:cNvPr id="3" name="Afbeelding 2" descr="A picture of Esther, a white woman with long blonde hair, wearing glasses and smiling at the camera.">
            <a:extLst>
              <a:ext uri="{FF2B5EF4-FFF2-40B4-BE49-F238E27FC236}">
                <a16:creationId xmlns:a16="http://schemas.microsoft.com/office/drawing/2014/main" id="{6DBCC830-60CB-E625-8B2C-DD90A7D6327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77855" y="-1"/>
            <a:ext cx="2114145" cy="2379449"/>
          </a:xfrm>
          <a:prstGeom prst="rect">
            <a:avLst/>
          </a:prstGeom>
        </p:spPr>
      </p:pic>
      <p:pic>
        <p:nvPicPr>
          <p:cNvPr id="5" name="Afbeelding 4">
            <a:extLst>
              <a:ext uri="{FF2B5EF4-FFF2-40B4-BE49-F238E27FC236}">
                <a16:creationId xmlns:a16="http://schemas.microsoft.com/office/drawing/2014/main" id="{2AE26F71-B065-6537-80AE-DB8F1379DFD1}"/>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20714" y="3482438"/>
            <a:ext cx="268792" cy="244643"/>
          </a:xfrm>
          <a:prstGeom prst="rect">
            <a:avLst/>
          </a:prstGeom>
        </p:spPr>
      </p:pic>
    </p:spTree>
    <p:extLst>
      <p:ext uri="{BB962C8B-B14F-4D97-AF65-F5344CB8AC3E}">
        <p14:creationId xmlns:p14="http://schemas.microsoft.com/office/powerpoint/2010/main" val="3891435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A woman is scared because she thinks she lost all her data because her computer crashed. But it turns out that she had backed up her data thanks to setting out a plan for this in her data management plan! ">
            <a:extLst>
              <a:ext uri="{FF2B5EF4-FFF2-40B4-BE49-F238E27FC236}">
                <a16:creationId xmlns:a16="http://schemas.microsoft.com/office/drawing/2014/main" id="{BC5BDA1C-10B7-4DA0-A95A-EA16DA1A5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6593" y="3059530"/>
            <a:ext cx="6467513" cy="3637976"/>
          </a:xfrm>
          <a:prstGeom prst="rect">
            <a:avLst/>
          </a:prstGeom>
        </p:spPr>
      </p:pic>
      <p:sp>
        <p:nvSpPr>
          <p:cNvPr id="3157" name="Titel 9"/>
          <p:cNvSpPr txBox="1">
            <a:spLocks noGrp="1"/>
          </p:cNvSpPr>
          <p:nvPr>
            <p:ph type="title"/>
          </p:nvPr>
        </p:nvSpPr>
        <p:spPr>
          <a:xfrm>
            <a:off x="698499" y="741499"/>
            <a:ext cx="10775072" cy="490401"/>
          </a:xfrm>
          <a:prstGeom prst="rect">
            <a:avLst/>
          </a:prstGeom>
        </p:spPr>
        <p:txBody>
          <a:bodyPr>
            <a:normAutofit/>
          </a:bodyPr>
          <a:lstStyle>
            <a:lvl1pPr defTabSz="850391">
              <a:tabLst>
                <a:tab pos="1155700" algn="l"/>
              </a:tabLst>
              <a:defRPr sz="2976"/>
            </a:lvl1pPr>
          </a:lstStyle>
          <a:p>
            <a:r>
              <a:rPr lang="nl-NL" dirty="0"/>
              <a:t>Data Management plan</a:t>
            </a:r>
            <a:endParaRPr dirty="0"/>
          </a:p>
        </p:txBody>
      </p:sp>
      <p:sp>
        <p:nvSpPr>
          <p:cNvPr id="3158" name="Tijdelijke aanduiding voor verticale tekst 10"/>
          <p:cNvSpPr txBox="1">
            <a:spLocks noGrp="1"/>
          </p:cNvSpPr>
          <p:nvPr>
            <p:ph type="body" idx="1"/>
          </p:nvPr>
        </p:nvSpPr>
        <p:spPr>
          <a:xfrm>
            <a:off x="698499" y="1376625"/>
            <a:ext cx="10234108" cy="4571740"/>
          </a:xfrm>
          <a:prstGeom prst="rect">
            <a:avLst/>
          </a:prstGeom>
        </p:spPr>
        <p:txBody>
          <a:bodyPr>
            <a:normAutofit/>
          </a:bodyPr>
          <a:lstStyle/>
          <a:p>
            <a:pPr marL="50800" indent="0">
              <a:buNone/>
            </a:pPr>
            <a:r>
              <a:rPr lang="en-US" sz="2400" dirty="0">
                <a:solidFill>
                  <a:srgbClr val="0BAAD8"/>
                </a:solidFill>
              </a:rPr>
              <a:t>Any PhD starting after 1</a:t>
            </a:r>
            <a:r>
              <a:rPr lang="en-US" sz="2400" baseline="30000" dirty="0">
                <a:solidFill>
                  <a:srgbClr val="0BAAD8"/>
                </a:solidFill>
              </a:rPr>
              <a:t>st</a:t>
            </a:r>
            <a:r>
              <a:rPr lang="en-US" sz="2400" dirty="0">
                <a:solidFill>
                  <a:srgbClr val="0BAAD8"/>
                </a:solidFill>
              </a:rPr>
              <a:t> of Jan 2020:</a:t>
            </a:r>
          </a:p>
          <a:p>
            <a:pPr lvl="1"/>
            <a:r>
              <a:rPr lang="en-US" sz="1800" dirty="0">
                <a:solidFill>
                  <a:srgbClr val="0BAAD8"/>
                </a:solidFill>
              </a:rPr>
              <a:t>Write a Data Management Plan</a:t>
            </a:r>
            <a:r>
              <a:rPr lang="en-US" sz="1800" dirty="0">
                <a:solidFill>
                  <a:schemeClr val="tx1"/>
                </a:solidFill>
              </a:rPr>
              <a:t>: as part of the </a:t>
            </a:r>
            <a:r>
              <a:rPr lang="en-US" sz="1800" b="1" dirty="0">
                <a:solidFill>
                  <a:schemeClr val="tx1"/>
                </a:solidFill>
              </a:rPr>
              <a:t>Go/No-Go meeting </a:t>
            </a:r>
            <a:r>
              <a:rPr lang="en-US" sz="1800" dirty="0">
                <a:solidFill>
                  <a:schemeClr val="tx1"/>
                </a:solidFill>
              </a:rPr>
              <a:t>in your first year. </a:t>
            </a:r>
          </a:p>
          <a:p>
            <a:pPr lvl="1"/>
            <a:r>
              <a:rPr lang="en-US" sz="1800" dirty="0">
                <a:solidFill>
                  <a:schemeClr val="tx1"/>
                </a:solidFill>
              </a:rPr>
              <a:t>In the </a:t>
            </a:r>
            <a:r>
              <a:rPr lang="en-US" sz="1800" b="1" dirty="0">
                <a:solidFill>
                  <a:schemeClr val="tx1"/>
                </a:solidFill>
              </a:rPr>
              <a:t>PhD agreement </a:t>
            </a:r>
            <a:r>
              <a:rPr lang="en-US" sz="1800" dirty="0">
                <a:solidFill>
                  <a:schemeClr val="tx1"/>
                </a:solidFill>
              </a:rPr>
              <a:t>you’ll have to describe how you’ll do this</a:t>
            </a:r>
          </a:p>
          <a:p>
            <a:pPr lvl="2"/>
            <a:r>
              <a:rPr lang="en-US" sz="1800" dirty="0">
                <a:solidFill>
                  <a:schemeClr val="tx1"/>
                </a:solidFill>
              </a:rPr>
              <a:t>You can fill out a plan using </a:t>
            </a:r>
            <a:r>
              <a:rPr lang="en-US" sz="1800" dirty="0">
                <a:solidFill>
                  <a:schemeClr val="tx1"/>
                </a:solidFill>
                <a:hlinkClick r:id="rId3"/>
              </a:rPr>
              <a:t>DMPonline</a:t>
            </a:r>
            <a:r>
              <a:rPr lang="en-US" sz="1800" dirty="0">
                <a:solidFill>
                  <a:schemeClr val="tx1"/>
                </a:solidFill>
              </a:rPr>
              <a:t> </a:t>
            </a:r>
            <a:r>
              <a:rPr lang="en-US" sz="1400" dirty="0">
                <a:solidFill>
                  <a:schemeClr val="tx1"/>
                </a:solidFill>
              </a:rPr>
              <a:t>(see </a:t>
            </a:r>
            <a:r>
              <a:rPr lang="en-US" sz="1400" dirty="0">
                <a:solidFill>
                  <a:schemeClr val="tx1"/>
                </a:solidFill>
                <a:hlinkClick r:id="rId4"/>
              </a:rPr>
              <a:t>here</a:t>
            </a:r>
            <a:r>
              <a:rPr lang="en-US" sz="1400" dirty="0">
                <a:solidFill>
                  <a:schemeClr val="tx1"/>
                </a:solidFill>
              </a:rPr>
              <a:t> for a short explanation)</a:t>
            </a:r>
          </a:p>
          <a:p>
            <a:pPr lvl="2"/>
            <a:r>
              <a:rPr lang="en-US" sz="1800" dirty="0">
                <a:solidFill>
                  <a:schemeClr val="tx1"/>
                </a:solidFill>
              </a:rPr>
              <a:t>Where do you store your data? How will you share your data from your publications?</a:t>
            </a:r>
          </a:p>
          <a:p>
            <a:pPr lvl="2"/>
            <a:r>
              <a:rPr lang="en-US" sz="1800" dirty="0">
                <a:solidFill>
                  <a:schemeClr val="tx1"/>
                </a:solidFill>
              </a:rPr>
              <a:t>Your supervisor will have to approve your plan. </a:t>
            </a:r>
          </a:p>
          <a:p>
            <a:pPr lvl="2"/>
            <a:endParaRPr lang="en-US" sz="1800" dirty="0">
              <a:solidFill>
                <a:schemeClr val="tx1"/>
              </a:solidFill>
            </a:endParaRPr>
          </a:p>
          <a:p>
            <a:pPr lvl="2"/>
            <a:r>
              <a:rPr lang="en-US" sz="1800" dirty="0">
                <a:solidFill>
                  <a:schemeClr val="tx1"/>
                </a:solidFill>
              </a:rPr>
              <a:t>More detailed information on the </a:t>
            </a:r>
            <a:br>
              <a:rPr lang="en-US" sz="1800" dirty="0">
                <a:solidFill>
                  <a:schemeClr val="tx1"/>
                </a:solidFill>
              </a:rPr>
            </a:br>
            <a:r>
              <a:rPr lang="en-US" sz="1800" dirty="0">
                <a:solidFill>
                  <a:schemeClr val="tx1"/>
                </a:solidFill>
                <a:hlinkClick r:id="rId5"/>
              </a:rPr>
              <a:t>Open Science support website</a:t>
            </a:r>
            <a:endParaRPr lang="en-US" sz="1800" dirty="0">
              <a:solidFill>
                <a:schemeClr val="tx1"/>
              </a:solidFill>
            </a:endParaRPr>
          </a:p>
          <a:p>
            <a:pPr lvl="2"/>
            <a:endParaRPr lang="en-US" sz="1800" dirty="0">
              <a:solidFill>
                <a:schemeClr val="tx1"/>
              </a:solidFill>
            </a:endParaRPr>
          </a:p>
        </p:txBody>
      </p:sp>
      <p:sp>
        <p:nvSpPr>
          <p:cNvPr id="13" name="Tekstvak 12">
            <a:extLst>
              <a:ext uri="{FF2B5EF4-FFF2-40B4-BE49-F238E27FC236}">
                <a16:creationId xmlns:a16="http://schemas.microsoft.com/office/drawing/2014/main" id="{1CA8BAF4-4146-4712-8449-F9C68ABF70ED}"/>
              </a:ext>
            </a:extLst>
          </p:cNvPr>
          <p:cNvSpPr txBox="1"/>
          <p:nvPr/>
        </p:nvSpPr>
        <p:spPr>
          <a:xfrm>
            <a:off x="4391130" y="6556828"/>
            <a:ext cx="787539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i="1" dirty="0"/>
              <a:t>The Turing Way</a:t>
            </a:r>
            <a:r>
              <a:rPr lang="en-US" sz="1200" dirty="0"/>
              <a:t> project illustration by </a:t>
            </a:r>
            <a:r>
              <a:rPr lang="en-US" sz="1200" dirty="0" err="1"/>
              <a:t>Scriberia</a:t>
            </a:r>
            <a:r>
              <a:rPr lang="en-US" sz="1200" dirty="0"/>
              <a:t>. Used under a CC-BY 4.0 </a:t>
            </a:r>
            <a:r>
              <a:rPr lang="en-US" sz="1200" dirty="0" err="1"/>
              <a:t>licence</a:t>
            </a:r>
            <a:r>
              <a:rPr lang="en-US" sz="1200" dirty="0"/>
              <a:t>. DOI: </a:t>
            </a:r>
            <a:r>
              <a:rPr lang="en-US" sz="1200" dirty="0">
                <a:hlinkClick r:id="rId6"/>
              </a:rPr>
              <a:t>10.5281/zenodo.3332807</a:t>
            </a:r>
            <a:endParaRPr lang="nl-NL" sz="1200" dirty="0"/>
          </a:p>
        </p:txBody>
      </p:sp>
      <p:sp>
        <p:nvSpPr>
          <p:cNvPr id="15" name="Tekstvak 14">
            <a:extLst>
              <a:ext uri="{FF2B5EF4-FFF2-40B4-BE49-F238E27FC236}">
                <a16:creationId xmlns:a16="http://schemas.microsoft.com/office/drawing/2014/main" id="{59AE5350-0CE1-43B0-84D5-EA4DBBD556E5}"/>
              </a:ext>
            </a:extLst>
          </p:cNvPr>
          <p:cNvSpPr txBox="1"/>
          <p:nvPr/>
        </p:nvSpPr>
        <p:spPr>
          <a:xfrm>
            <a:off x="7378002" y="115139"/>
            <a:ext cx="481399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0800" indent="0">
              <a:buNone/>
            </a:pPr>
            <a:r>
              <a:rPr lang="en-US" sz="1800" b="1" dirty="0">
                <a:solidFill>
                  <a:srgbClr val="00B0F0"/>
                </a:solidFill>
                <a:latin typeface="TU Delft-UltraLight" panose="02000000000000000000" pitchFamily="2" charset="0"/>
                <a:hlinkClick r:id="rId7"/>
              </a:rPr>
              <a:t>TU Delft Research Data Framework</a:t>
            </a:r>
            <a:r>
              <a:rPr lang="en-US" sz="1800" b="1" dirty="0">
                <a:solidFill>
                  <a:srgbClr val="00B0F0"/>
                </a:solidFill>
                <a:latin typeface="TU Delft-UltraLight" panose="02000000000000000000" pitchFamily="2" charset="0"/>
              </a:rPr>
              <a:t>, </a:t>
            </a:r>
            <a:r>
              <a:rPr lang="en-US" sz="1800" b="1" dirty="0">
                <a:solidFill>
                  <a:srgbClr val="00B0F0"/>
                </a:solidFill>
                <a:latin typeface="TU Delft-UltraLight" panose="02000000000000000000" pitchFamily="2" charset="0"/>
                <a:hlinkClick r:id="rId8"/>
              </a:rPr>
              <a:t>Faculty Policy</a:t>
            </a:r>
            <a:endParaRPr lang="en-US" sz="1800" b="1" dirty="0">
              <a:latin typeface="TU Delft-UltraLight" panose="02000000000000000000" pitchFamily="2" charset="0"/>
            </a:endParaRPr>
          </a:p>
        </p:txBody>
      </p:sp>
    </p:spTree>
    <p:extLst>
      <p:ext uri="{BB962C8B-B14F-4D97-AF65-F5344CB8AC3E}">
        <p14:creationId xmlns:p14="http://schemas.microsoft.com/office/powerpoint/2010/main" val="759266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6A2AB-E0E5-47B9-BA4C-28B7587F4CBB}"/>
              </a:ext>
            </a:extLst>
          </p:cNvPr>
          <p:cNvSpPr>
            <a:spLocks noGrp="1"/>
          </p:cNvSpPr>
          <p:nvPr>
            <p:ph type="title"/>
          </p:nvPr>
        </p:nvSpPr>
        <p:spPr/>
        <p:txBody>
          <a:bodyPr/>
          <a:lstStyle/>
          <a:p>
            <a:r>
              <a:rPr lang="nl-NL" dirty="0" err="1"/>
              <a:t>Sharing</a:t>
            </a:r>
            <a:r>
              <a:rPr lang="nl-NL" dirty="0"/>
              <a:t> </a:t>
            </a:r>
            <a:r>
              <a:rPr lang="nl-NL" dirty="0" err="1"/>
              <a:t>the</a:t>
            </a:r>
            <a:r>
              <a:rPr lang="nl-NL" dirty="0"/>
              <a:t> data/code </a:t>
            </a:r>
            <a:r>
              <a:rPr lang="nl-NL" dirty="0" err="1"/>
              <a:t>underlying</a:t>
            </a:r>
            <a:r>
              <a:rPr lang="nl-NL" dirty="0"/>
              <a:t> </a:t>
            </a:r>
            <a:r>
              <a:rPr lang="nl-NL" dirty="0" err="1"/>
              <a:t>your</a:t>
            </a:r>
            <a:r>
              <a:rPr lang="nl-NL" dirty="0"/>
              <a:t> </a:t>
            </a:r>
            <a:r>
              <a:rPr lang="nl-NL" dirty="0" err="1"/>
              <a:t>articles</a:t>
            </a:r>
            <a:r>
              <a:rPr lang="nl-NL" dirty="0"/>
              <a:t>/thesis</a:t>
            </a:r>
          </a:p>
        </p:txBody>
      </p:sp>
      <p:sp>
        <p:nvSpPr>
          <p:cNvPr id="3" name="Tijdelijke aanduiding voor tekst 2">
            <a:extLst>
              <a:ext uri="{FF2B5EF4-FFF2-40B4-BE49-F238E27FC236}">
                <a16:creationId xmlns:a16="http://schemas.microsoft.com/office/drawing/2014/main" id="{696E1F18-407B-4A05-A033-9EE742C6F25B}"/>
              </a:ext>
            </a:extLst>
          </p:cNvPr>
          <p:cNvSpPr>
            <a:spLocks noGrp="1"/>
          </p:cNvSpPr>
          <p:nvPr>
            <p:ph type="body" idx="1"/>
          </p:nvPr>
        </p:nvSpPr>
        <p:spPr>
          <a:xfrm>
            <a:off x="698500" y="1591900"/>
            <a:ext cx="4546740" cy="4356464"/>
          </a:xfrm>
        </p:spPr>
        <p:txBody>
          <a:bodyPr/>
          <a:lstStyle/>
          <a:p>
            <a:pPr marL="0" indent="0">
              <a:buNone/>
            </a:pPr>
            <a:r>
              <a:rPr lang="en-US" sz="2400" dirty="0"/>
              <a:t>Before your defense you should share your research outputs (data/code underlying the articles/thesis). </a:t>
            </a:r>
          </a:p>
          <a:p>
            <a:pPr marL="0" indent="0">
              <a:buNone/>
            </a:pPr>
            <a:r>
              <a:rPr lang="en-US" sz="2400" dirty="0"/>
              <a:t>The </a:t>
            </a:r>
            <a:r>
              <a:rPr lang="en-US" sz="2400" b="1" dirty="0"/>
              <a:t>data management plan </a:t>
            </a:r>
            <a:r>
              <a:rPr lang="en-US" sz="2400" dirty="0"/>
              <a:t>allows you to already think about how you will do this! </a:t>
            </a:r>
          </a:p>
          <a:p>
            <a:pPr marL="0" indent="0">
              <a:buNone/>
            </a:pPr>
            <a:r>
              <a:rPr lang="en-US" sz="1800" dirty="0">
                <a:hlinkClick r:id="rId2"/>
              </a:rPr>
              <a:t>More information on the Open Science support website.</a:t>
            </a:r>
            <a:endParaRPr lang="en-US" sz="1800" dirty="0"/>
          </a:p>
          <a:p>
            <a:pPr marL="0" indent="0">
              <a:buNone/>
            </a:pPr>
            <a:endParaRPr lang="en-US" sz="2400" dirty="0"/>
          </a:p>
          <a:p>
            <a:endParaRPr lang="nl-NL" dirty="0"/>
          </a:p>
        </p:txBody>
      </p:sp>
      <p:pic>
        <p:nvPicPr>
          <p:cNvPr id="6" name="Afbeelding 5" descr="A woman standing in front of a messy closet with research data, trying to find the data that she generated last year.">
            <a:extLst>
              <a:ext uri="{FF2B5EF4-FFF2-40B4-BE49-F238E27FC236}">
                <a16:creationId xmlns:a16="http://schemas.microsoft.com/office/drawing/2014/main" id="{9923D322-6DF1-44A1-8F1E-03F1F4793A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8963" y="1832897"/>
            <a:ext cx="6173037" cy="4937593"/>
          </a:xfrm>
          <a:prstGeom prst="rect">
            <a:avLst/>
          </a:prstGeom>
        </p:spPr>
      </p:pic>
      <p:sp>
        <p:nvSpPr>
          <p:cNvPr id="8" name="Tekstvak 7">
            <a:extLst>
              <a:ext uri="{FF2B5EF4-FFF2-40B4-BE49-F238E27FC236}">
                <a16:creationId xmlns:a16="http://schemas.microsoft.com/office/drawing/2014/main" id="{176791F0-BB21-415A-8FA7-98C3812C0BDF}"/>
              </a:ext>
            </a:extLst>
          </p:cNvPr>
          <p:cNvSpPr txBox="1"/>
          <p:nvPr/>
        </p:nvSpPr>
        <p:spPr>
          <a:xfrm>
            <a:off x="2641963" y="6082912"/>
            <a:ext cx="3444072"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1200" i="1" dirty="0"/>
              <a:t>The Turing Way</a:t>
            </a:r>
            <a:r>
              <a:rPr lang="en-US" sz="1200" dirty="0"/>
              <a:t> project illustration by </a:t>
            </a:r>
            <a:r>
              <a:rPr lang="en-US" sz="1200" dirty="0" err="1"/>
              <a:t>Scriberia</a:t>
            </a:r>
            <a:r>
              <a:rPr lang="en-US" sz="1200" dirty="0"/>
              <a:t>. Used under a CC-BY 4.0 </a:t>
            </a:r>
            <a:r>
              <a:rPr lang="en-US" sz="1200" dirty="0" err="1"/>
              <a:t>licence</a:t>
            </a:r>
            <a:r>
              <a:rPr lang="en-US" sz="1200" dirty="0"/>
              <a:t>. DOI: </a:t>
            </a:r>
            <a:r>
              <a:rPr lang="en-US" sz="1200" dirty="0">
                <a:hlinkClick r:id="rId4"/>
              </a:rPr>
              <a:t>10.5281/zenodo.3332807</a:t>
            </a:r>
            <a:r>
              <a:rPr lang="en-US" sz="1200" dirty="0"/>
              <a:t>.</a:t>
            </a:r>
            <a:endParaRPr lang="nl-NL" sz="1200" dirty="0"/>
          </a:p>
        </p:txBody>
      </p:sp>
    </p:spTree>
    <p:extLst>
      <p:ext uri="{BB962C8B-B14F-4D97-AF65-F5344CB8AC3E}">
        <p14:creationId xmlns:p14="http://schemas.microsoft.com/office/powerpoint/2010/main" val="3454594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13D46B-D578-6AA3-4002-24F9A934042F}"/>
              </a:ext>
            </a:extLst>
          </p:cNvPr>
          <p:cNvSpPr>
            <a:spLocks noGrp="1"/>
          </p:cNvSpPr>
          <p:nvPr>
            <p:ph type="title"/>
          </p:nvPr>
        </p:nvSpPr>
        <p:spPr/>
        <p:txBody>
          <a:bodyPr/>
          <a:lstStyle/>
          <a:p>
            <a:r>
              <a:rPr lang="nl-NL" dirty="0"/>
              <a:t>Opslag locaties + </a:t>
            </a:r>
            <a:r>
              <a:rPr lang="nl-NL" dirty="0" err="1"/>
              <a:t>infographic</a:t>
            </a:r>
            <a:endParaRPr lang="nl-NL" dirty="0"/>
          </a:p>
        </p:txBody>
      </p:sp>
      <p:sp>
        <p:nvSpPr>
          <p:cNvPr id="3" name="Tijdelijke aanduiding voor tekst 2">
            <a:extLst>
              <a:ext uri="{FF2B5EF4-FFF2-40B4-BE49-F238E27FC236}">
                <a16:creationId xmlns:a16="http://schemas.microsoft.com/office/drawing/2014/main" id="{2B2589CA-0F38-43CB-BA57-56FE86D3AD19}"/>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42835333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a:xfrm>
            <a:off x="698499" y="741499"/>
            <a:ext cx="10775072" cy="490401"/>
          </a:xfrm>
          <a:prstGeom prst="rect">
            <a:avLst/>
          </a:prstGeom>
        </p:spPr>
        <p:txBody>
          <a:bodyPr>
            <a:normAutofit/>
          </a:bodyPr>
          <a:lstStyle>
            <a:lvl1pPr defTabSz="850391">
              <a:tabLst>
                <a:tab pos="1155700" algn="l"/>
              </a:tabLst>
              <a:defRPr sz="2976"/>
            </a:lvl1pPr>
          </a:lstStyle>
          <a:p>
            <a:r>
              <a:rPr lang="nl-NL" dirty="0">
                <a:solidFill>
                  <a:srgbClr val="00B050"/>
                </a:solidFill>
              </a:rPr>
              <a:t>Do’s 	</a:t>
            </a:r>
            <a:r>
              <a:rPr lang="nl-NL" dirty="0"/>
              <a:t>					</a:t>
            </a:r>
            <a:r>
              <a:rPr lang="nl-NL" dirty="0" err="1">
                <a:solidFill>
                  <a:srgbClr val="FF0000"/>
                </a:solidFill>
              </a:rPr>
              <a:t>Don’ts</a:t>
            </a:r>
            <a:endParaRPr dirty="0">
              <a:solidFill>
                <a:srgbClr val="FF0000"/>
              </a:solidFill>
            </a:endParaRPr>
          </a:p>
        </p:txBody>
      </p:sp>
      <p:sp>
        <p:nvSpPr>
          <p:cNvPr id="3158" name="Tijdelijke aanduiding voor verticale tekst 10"/>
          <p:cNvSpPr txBox="1">
            <a:spLocks noGrp="1"/>
          </p:cNvSpPr>
          <p:nvPr>
            <p:ph type="body" idx="1"/>
          </p:nvPr>
        </p:nvSpPr>
        <p:spPr>
          <a:xfrm>
            <a:off x="698499" y="1591899"/>
            <a:ext cx="4727611" cy="4356465"/>
          </a:xfrm>
          <a:prstGeom prst="rect">
            <a:avLst/>
          </a:prstGeom>
        </p:spPr>
        <p:txBody>
          <a:bodyPr>
            <a:normAutofit/>
          </a:bodyPr>
          <a:lstStyle/>
          <a:p>
            <a:r>
              <a:rPr lang="en-US" sz="2400" dirty="0">
                <a:solidFill>
                  <a:srgbClr val="00B050"/>
                </a:solidFill>
              </a:rPr>
              <a:t>Set up a Data Management plan</a:t>
            </a:r>
          </a:p>
          <a:p>
            <a:r>
              <a:rPr lang="en-US" sz="2400" dirty="0">
                <a:solidFill>
                  <a:srgbClr val="00B050"/>
                </a:solidFill>
              </a:rPr>
              <a:t>Ask questions </a:t>
            </a:r>
          </a:p>
          <a:p>
            <a:r>
              <a:rPr lang="en-US" sz="2400" dirty="0">
                <a:solidFill>
                  <a:srgbClr val="00B050"/>
                </a:solidFill>
              </a:rPr>
              <a:t>Follow workshops/courses </a:t>
            </a:r>
            <a:r>
              <a:rPr lang="en-US" sz="1800" dirty="0">
                <a:solidFill>
                  <a:srgbClr val="00B050"/>
                </a:solidFill>
              </a:rPr>
              <a:t>(for credits!)</a:t>
            </a:r>
          </a:p>
          <a:p>
            <a:r>
              <a:rPr lang="en-US" sz="2400" dirty="0">
                <a:solidFill>
                  <a:srgbClr val="00B050"/>
                </a:solidFill>
              </a:rPr>
              <a:t>Discuss data/code/open science with your supervisor</a:t>
            </a:r>
          </a:p>
          <a:p>
            <a:r>
              <a:rPr lang="en-US" sz="2400" dirty="0">
                <a:solidFill>
                  <a:srgbClr val="00B050"/>
                </a:solidFill>
                <a:hlinkClick r:id="rId2">
                  <a:extLst>
                    <a:ext uri="{A12FA001-AC4F-418D-AE19-62706E023703}">
                      <ahyp:hlinkClr xmlns:ahyp="http://schemas.microsoft.com/office/drawing/2018/hyperlinkcolor" val="tx"/>
                    </a:ext>
                  </a:extLst>
                </a:hlinkClick>
              </a:rPr>
              <a:t>Join the Open Science Community </a:t>
            </a:r>
            <a:endParaRPr lang="en-US" sz="2400" dirty="0">
              <a:solidFill>
                <a:srgbClr val="00B050"/>
              </a:solidFill>
            </a:endParaRPr>
          </a:p>
        </p:txBody>
      </p:sp>
      <p:sp>
        <p:nvSpPr>
          <p:cNvPr id="12" name="Tijdelijke aanduiding voor verticale tekst 10">
            <a:extLst>
              <a:ext uri="{FF2B5EF4-FFF2-40B4-BE49-F238E27FC236}">
                <a16:creationId xmlns:a16="http://schemas.microsoft.com/office/drawing/2014/main" id="{B64087A4-93F8-4E58-AFEB-FE3C93989425}"/>
              </a:ext>
            </a:extLst>
          </p:cNvPr>
          <p:cNvSpPr txBox="1">
            <a:spLocks/>
          </p:cNvSpPr>
          <p:nvPr/>
        </p:nvSpPr>
        <p:spPr>
          <a:xfrm>
            <a:off x="5787851" y="1591899"/>
            <a:ext cx="5094514" cy="4175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263525" marR="0" indent="-2635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eaLnBrk="1" latinLnBrk="0" hangingPunct="1">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eaLnBrk="1" latinLnBrk="0" hangingPunct="1">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r>
              <a:rPr lang="en-US" sz="2400" dirty="0">
                <a:solidFill>
                  <a:srgbClr val="C00000"/>
                </a:solidFill>
              </a:rPr>
              <a:t>Keep everything closed </a:t>
            </a:r>
            <a:r>
              <a:rPr lang="en-US" sz="1400" dirty="0">
                <a:solidFill>
                  <a:srgbClr val="C00000"/>
                </a:solidFill>
              </a:rPr>
              <a:t>(unless you have restrictions)</a:t>
            </a:r>
          </a:p>
          <a:p>
            <a:r>
              <a:rPr lang="en-US" sz="2400" dirty="0">
                <a:solidFill>
                  <a:srgbClr val="C00000"/>
                </a:solidFill>
              </a:rPr>
              <a:t>Share without discussing this with your supervisor/collaborators</a:t>
            </a:r>
          </a:p>
          <a:p>
            <a:r>
              <a:rPr lang="en-US" sz="2400" dirty="0">
                <a:solidFill>
                  <a:srgbClr val="C00000"/>
                </a:solidFill>
              </a:rPr>
              <a:t>Figure everything out yourself</a:t>
            </a:r>
          </a:p>
        </p:txBody>
      </p:sp>
    </p:spTree>
    <p:extLst>
      <p:ext uri="{BB962C8B-B14F-4D97-AF65-F5344CB8AC3E}">
        <p14:creationId xmlns:p14="http://schemas.microsoft.com/office/powerpoint/2010/main" val="943356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78584-7132-DFC1-C68F-E2D54150C01C}"/>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0CA9AE0A-3B61-02ED-856F-708655549765}"/>
              </a:ext>
            </a:extLst>
          </p:cNvPr>
          <p:cNvSpPr>
            <a:spLocks noGrp="1"/>
          </p:cNvSpPr>
          <p:nvPr>
            <p:ph type="body" idx="1"/>
          </p:nvPr>
        </p:nvSpPr>
        <p:spPr/>
        <p:txBody>
          <a:bodyPr/>
          <a:lstStyle/>
          <a:p>
            <a:endParaRPr lang="nl-NL"/>
          </a:p>
        </p:txBody>
      </p:sp>
      <p:pic>
        <p:nvPicPr>
          <p:cNvPr id="5" name="Afbeelding 4" descr="Image of the Open Science Community Delft, with some pictures of members from the faculty of Applied Sciences, as well as an overview of the other Dutch Open Science Communities&#10;">
            <a:extLst>
              <a:ext uri="{FF2B5EF4-FFF2-40B4-BE49-F238E27FC236}">
                <a16:creationId xmlns:a16="http://schemas.microsoft.com/office/drawing/2014/main" id="{25774711-5D78-7BE3-8B5D-60E1E1A8D88C}"/>
              </a:ext>
            </a:extLst>
          </p:cNvPr>
          <p:cNvPicPr>
            <a:picLocks noChangeAspect="1"/>
          </p:cNvPicPr>
          <p:nvPr/>
        </p:nvPicPr>
        <p:blipFill>
          <a:blip r:embed="rId3"/>
          <a:stretch>
            <a:fillRect/>
          </a:stretch>
        </p:blipFill>
        <p:spPr>
          <a:xfrm>
            <a:off x="122991" y="94784"/>
            <a:ext cx="11946017" cy="6668431"/>
          </a:xfrm>
          <a:prstGeom prst="rect">
            <a:avLst/>
          </a:prstGeom>
        </p:spPr>
      </p:pic>
    </p:spTree>
    <p:extLst>
      <p:ext uri="{BB962C8B-B14F-4D97-AF65-F5344CB8AC3E}">
        <p14:creationId xmlns:p14="http://schemas.microsoft.com/office/powerpoint/2010/main" val="887617496"/>
      </p:ext>
    </p:extLst>
  </p:cSld>
  <p:clrMapOvr>
    <a:masterClrMapping/>
  </p:clrMapOvr>
  <p:transition spd="med"/>
</p:sld>
</file>

<file path=ppt/theme/theme1.xml><?xml version="1.0" encoding="utf-8"?>
<a:theme xmlns:a="http://schemas.openxmlformats.org/drawingml/2006/main"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TU Delft">
      <a:majorFont>
        <a:latin typeface="Calibri"/>
        <a:ea typeface="Calibri"/>
        <a:cs typeface="Calibri"/>
      </a:majorFont>
      <a:minorFont>
        <a:latin typeface="Helvetica"/>
        <a:ea typeface="Helvetica"/>
        <a:cs typeface="Helvetica"/>
      </a:minorFont>
    </a:fontScheme>
    <a:fmtScheme name="TU Del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asic stramien Powerpoint (compact)" id="{A4594E41-FC70-45C1-AC3A-131FE841D67E}" vid="{9D4A310D-94BF-4CCD-8336-0701D5A41E3A}"/>
    </a:ext>
  </a:extLst>
</a:theme>
</file>

<file path=ppt/theme/theme2.xml><?xml version="1.0" encoding="utf-8"?>
<a:theme xmlns:a="http://schemas.openxmlformats.org/drawingml/2006/main"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TU Delft">
      <a:majorFont>
        <a:latin typeface="Calibri"/>
        <a:ea typeface="Calibri"/>
        <a:cs typeface="Calibri"/>
      </a:majorFont>
      <a:minorFont>
        <a:latin typeface="Helvetica"/>
        <a:ea typeface="Helvetica"/>
        <a:cs typeface="Helvetica"/>
      </a:minorFont>
    </a:fontScheme>
    <a:fmtScheme name="TU Del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878a322-d110-404d-8591-8977e4f7768d">
      <UserInfo>
        <DisplayName>Giorgos Kontoes</DisplayName>
        <AccountId>732</AccountId>
        <AccountType/>
      </UserInfo>
      <UserInfo>
        <DisplayName>Storm de Kam</DisplayName>
        <AccountId>5007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ED4DCF60591A44AAB3EE560AB47ABB" ma:contentTypeVersion="4" ma:contentTypeDescription="Een nieuw document maken." ma:contentTypeScope="" ma:versionID="82ac3a51116a7e2a5ddbdd1ed37f67c1">
  <xsd:schema xmlns:xsd="http://www.w3.org/2001/XMLSchema" xmlns:xs="http://www.w3.org/2001/XMLSchema" xmlns:p="http://schemas.microsoft.com/office/2006/metadata/properties" xmlns:ns2="0fee4eeb-e725-4e09-a2c6-b2e7e1963b2c" xmlns:ns3="4878a322-d110-404d-8591-8977e4f7768d" targetNamespace="http://schemas.microsoft.com/office/2006/metadata/properties" ma:root="true" ma:fieldsID="d0d60f5b3da63a431ec21b1780a4f539" ns2:_="" ns3:_="">
    <xsd:import namespace="0fee4eeb-e725-4e09-a2c6-b2e7e1963b2c"/>
    <xsd:import namespace="4878a322-d110-404d-8591-8977e4f7768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e4eeb-e725-4e09-a2c6-b2e7e1963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78a322-d110-404d-8591-8977e4f7768d"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7F544C-4EA6-42D2-B10E-804023A44CA0}">
  <ds:schemaRefs>
    <ds:schemaRef ds:uri="http://schemas.microsoft.com/sharepoint/v3/contenttype/forms"/>
  </ds:schemaRefs>
</ds:datastoreItem>
</file>

<file path=customXml/itemProps2.xml><?xml version="1.0" encoding="utf-8"?>
<ds:datastoreItem xmlns:ds="http://schemas.openxmlformats.org/officeDocument/2006/customXml" ds:itemID="{7F2EC280-D4BD-4A1A-ADA5-612003BA70F3}">
  <ds:schemaRefs>
    <ds:schemaRef ds:uri="4878a322-d110-404d-8591-8977e4f7768d"/>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0fee4eeb-e725-4e09-a2c6-b2e7e1963b2c"/>
    <ds:schemaRef ds:uri="http://www.w3.org/XML/1998/namespace"/>
  </ds:schemaRefs>
</ds:datastoreItem>
</file>

<file path=customXml/itemProps3.xml><?xml version="1.0" encoding="utf-8"?>
<ds:datastoreItem xmlns:ds="http://schemas.openxmlformats.org/officeDocument/2006/customXml" ds:itemID="{EDA5EFEC-AEE6-4BA4-826C-0F878CFA24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ee4eeb-e725-4e09-a2c6-b2e7e1963b2c"/>
    <ds:schemaRef ds:uri="4878a322-d110-404d-8591-8977e4f776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Basic stramien Powerpoint (compact)</Template>
  <TotalTime>87</TotalTime>
  <Words>403</Words>
  <Application>Microsoft Office PowerPoint</Application>
  <PresentationFormat>Breedbeeld</PresentationFormat>
  <Paragraphs>56</Paragraphs>
  <Slides>7</Slides>
  <Notes>1</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7</vt:i4>
      </vt:variant>
    </vt:vector>
  </HeadingPairs>
  <TitlesOfParts>
    <vt:vector size="18" baseType="lpstr">
      <vt:lpstr>Arial</vt:lpstr>
      <vt:lpstr>Calibri</vt:lpstr>
      <vt:lpstr>Open Sans</vt:lpstr>
      <vt:lpstr>Open Sans Bold</vt:lpstr>
      <vt:lpstr>Roboto Slab Regular Regular</vt:lpstr>
      <vt:lpstr>Segoe UI</vt:lpstr>
      <vt:lpstr>Segoe UI Light</vt:lpstr>
      <vt:lpstr>Source Sans Pro</vt:lpstr>
      <vt:lpstr>TU Delft-UltraLight</vt:lpstr>
      <vt:lpstr>Wingdings</vt:lpstr>
      <vt:lpstr>TU Delft</vt:lpstr>
      <vt:lpstr>Research Data Management &amp; Open Science</vt:lpstr>
      <vt:lpstr>Data Steward</vt:lpstr>
      <vt:lpstr>Data Management plan</vt:lpstr>
      <vt:lpstr>Sharing the data/code underlying your articles/thesis</vt:lpstr>
      <vt:lpstr>Opslag locaties + infographic</vt:lpstr>
      <vt:lpstr>Do’s       Don’ts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&amp; Open Science</dc:title>
  <dc:creator>Esther Plomp</dc:creator>
  <cp:lastModifiedBy>Esther Plomp</cp:lastModifiedBy>
  <cp:revision>12</cp:revision>
  <dcterms:created xsi:type="dcterms:W3CDTF">2022-06-16T09:30:33Z</dcterms:created>
  <dcterms:modified xsi:type="dcterms:W3CDTF">2023-02-23T16:05:32Z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0x01010051ED4DCF60591A44AAB3EE560AB47ABB</vt:lpwstr>
  </property>
</Properties>
</file>