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591" r:id="rId3"/>
    <p:sldId id="568" r:id="rId4"/>
    <p:sldId id="569" r:id="rId5"/>
    <p:sldId id="585" r:id="rId6"/>
    <p:sldId id="592" r:id="rId7"/>
    <p:sldId id="467" r:id="rId8"/>
    <p:sldId id="593" r:id="rId9"/>
    <p:sldId id="280" r:id="rId10"/>
    <p:sldId id="594" r:id="rId11"/>
    <p:sldId id="503" r:id="rId12"/>
    <p:sldId id="547" r:id="rId13"/>
    <p:sldId id="4107" r:id="rId14"/>
    <p:sldId id="4108" r:id="rId15"/>
    <p:sldId id="4109" r:id="rId16"/>
    <p:sldId id="5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6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8"/>
    <p:restoredTop sz="88163"/>
  </p:normalViewPr>
  <p:slideViewPr>
    <p:cSldViewPr snapToGrid="0" snapToObjects="1">
      <p:cViewPr varScale="1">
        <p:scale>
          <a:sx n="112" d="100"/>
          <a:sy n="112" d="100"/>
        </p:scale>
        <p:origin x="608" y="192"/>
      </p:cViewPr>
      <p:guideLst>
        <p:guide orient="horz" pos="981"/>
        <p:guide pos="6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37" d="100"/>
          <a:sy n="137" d="100"/>
        </p:scale>
        <p:origin x="3536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34C1-8BAB-6E48-B183-BFEFF27FE8AB}" type="datetimeFigureOut">
              <a:rPr lang="en-US" smtClean="0"/>
              <a:t>6/1/22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AE733-F09D-0947-B436-F45E0520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6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09BB-327D-3E45-812A-8EBF8898F19F}" type="slidenum">
              <a:rPr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60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AE733-F09D-0947-B436-F45E052084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80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1969, man has first</a:t>
            </a:r>
            <a:r>
              <a:rPr lang="en-US" baseline="0" dirty="0"/>
              <a:t> set foot on the moon, as you can see here on this picture sent around the world by NASA...</a:t>
            </a:r>
          </a:p>
          <a:p>
            <a:r>
              <a:rPr lang="en-US" baseline="0" dirty="0"/>
              <a:t>Or not? Maybe it was all just a “great moon-landing hoax”, as speculated on various conspiracy-theory websites on the internet?</a:t>
            </a:r>
          </a:p>
          <a:p>
            <a:r>
              <a:rPr lang="en-US" baseline="0" dirty="0"/>
              <a:t>One fascinating cryptographic question I want to study in my project is: “How can you prove that you are at a specific location?” </a:t>
            </a:r>
          </a:p>
          <a:p>
            <a:r>
              <a:rPr lang="en-US" baseline="0" dirty="0"/>
              <a:t>More about it later…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D567F-5167-4967-A8E5-D421B42FC65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93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99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95253C-43CE-4FA5-8D1D-B63F9AFD406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56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 = 3 *</a:t>
            </a:r>
            <a:r>
              <a:rPr lang="en-US" baseline="0" dirty="0"/>
              <a:t> 5</a:t>
            </a:r>
            <a:endParaRPr lang="en-US" dirty="0"/>
          </a:p>
          <a:p>
            <a:r>
              <a:rPr lang="en-US" dirty="0"/>
              <a:t>51 = 3 * 17</a:t>
            </a:r>
          </a:p>
          <a:p>
            <a:r>
              <a:rPr lang="en-US" dirty="0"/>
              <a:t>123 * 456 = </a:t>
            </a:r>
            <a:r>
              <a:rPr lang="is-I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56088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09BB-327D-3E45-812A-8EBF8898F19F}" type="slidenum">
              <a:rPr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5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who knows the difference</a:t>
            </a:r>
            <a:r>
              <a:rPr lang="en-US" baseline="0" dirty="0"/>
              <a:t> between private and public key! </a:t>
            </a:r>
            <a:r>
              <a:rPr lang="en-US" dirty="0"/>
              <a:t>Explain the</a:t>
            </a:r>
            <a:r>
              <a:rPr lang="en-US" baseline="0" dirty="0"/>
              <a:t> advantage of public-key crypto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09BB-327D-3E45-812A-8EBF8898F19F}" type="slidenum">
              <a:rPr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63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88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11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86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12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75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4B90E-A0C7-F846-96D5-E3E3B4AF7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5E3F60-60C3-0D49-A90E-7BDC88059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BEFE1-187C-1F4A-8D70-512F94B61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C3E1-57A5-C340-A13B-3E9272F23537}" type="datetimeFigureOut">
              <a:rPr lang="en-US" smtClean="0"/>
              <a:t>6/1/22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7833E-D4E0-BE48-9316-E893DA60E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64D46-B9C4-3B49-9B00-747C88986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06C-6B3B-C247-AD57-0F125C4E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32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2E4FE-CACC-C541-8F6E-E0D83A8C7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5C4811-E70E-054A-99C9-C0D4263FB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035A7-6F38-0C49-9B5B-D1604918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C3E1-57A5-C340-A13B-3E9272F23537}" type="datetimeFigureOut">
              <a:rPr lang="en-US" smtClean="0"/>
              <a:t>6/1/22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3BE93-05BD-174B-B71E-345F111BF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785A8-CFF3-D64C-848F-D14D9387F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06C-6B3B-C247-AD57-0F125C4E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96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C75975-A618-D44D-A13B-F8DEB2FC43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3C7FC-3D6E-CD4F-90F0-62623F052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D85C6-28A1-D542-BC5B-908FCAC84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C3E1-57A5-C340-A13B-3E9272F23537}" type="datetimeFigureOut">
              <a:rPr lang="en-US" smtClean="0"/>
              <a:t>6/1/22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5A322-DBFC-6140-AD28-29D13D489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78889-2D65-2E45-95FC-03FA235E5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06C-6B3B-C247-AD57-0F125C4E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41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4"/>
            <a:ext cx="10972800" cy="1139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85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972F7-C4EC-1149-8970-0D9E4F6FB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4D441-0676-2443-B20D-5363ABC9C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721C1-FA00-564E-BD71-ADF79584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C3E1-57A5-C340-A13B-3E9272F23537}" type="datetimeFigureOut">
              <a:rPr lang="en-US" smtClean="0"/>
              <a:t>6/1/22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A096C-3E81-E249-BEF3-23A95763E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C86B7-A0A4-1949-9BA9-BFBCAE6C6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06C-6B3B-C247-AD57-0F125C4E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BE515-780E-3343-A2E0-EED149800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0DFFA-5962-164A-8805-3ED9C1A11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00BB6-EA59-4F4B-8D67-09CF28F0C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C3E1-57A5-C340-A13B-3E9272F23537}" type="datetimeFigureOut">
              <a:rPr lang="en-US" smtClean="0"/>
              <a:t>6/1/22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699A6-8A0C-BD46-9465-1AC61C8A2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0AED4-DDCF-584A-A033-BD1502D91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06C-6B3B-C247-AD57-0F125C4E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0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B5120-4082-F147-94FB-558F1D961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07CDC-C514-9F48-AF6F-E0FA2F28A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F295F3-3261-2A43-982E-8158B033F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EB538-3DDB-124E-86EF-A40EC7A12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C3E1-57A5-C340-A13B-3E9272F23537}" type="datetimeFigureOut">
              <a:rPr lang="en-US" smtClean="0"/>
              <a:t>6/1/22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4B25E-D01E-1848-BA05-09F251679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BE447-AFAC-E744-A97E-047E62A4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06C-6B3B-C247-AD57-0F125C4E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5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581AB-C306-A14F-A5EE-98C98416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6BA4A-8CF9-5640-91F3-351C27175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E226FC-9278-1B4E-9548-6A6DF7F7C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3DB7AC-501A-9148-94D8-8E75FADA9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A1124F-BEE2-C947-8124-6D658C1E1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AA651A-FA9F-A049-B60B-0A2C02A06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C3E1-57A5-C340-A13B-3E9272F23537}" type="datetimeFigureOut">
              <a:rPr lang="en-US" smtClean="0"/>
              <a:t>6/1/22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60871B-F9F1-7946-A549-FA84ACBD6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BC85F9-DA79-B44E-89BD-B32259FF6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06C-6B3B-C247-AD57-0F125C4E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5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76879-E4E9-934B-8B4A-E05849F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B157FA-ABB1-CD4D-8F3F-4AF764123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C3E1-57A5-C340-A13B-3E9272F23537}" type="datetimeFigureOut">
              <a:rPr lang="en-US" smtClean="0"/>
              <a:t>6/1/22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E42794-7DCD-0F42-9209-CA075179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8DEBC7-CF64-2D4C-978A-49A4719D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06C-6B3B-C247-AD57-0F125C4E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F1086A-3675-AE4D-BEB0-1D2E14D9C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C3E1-57A5-C340-A13B-3E9272F23537}" type="datetimeFigureOut">
              <a:rPr lang="en-US" smtClean="0"/>
              <a:t>6/1/22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098B4C-A4BC-B546-B224-B54B8797E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D922A-EE45-F142-993D-E809B995E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06C-6B3B-C247-AD57-0F125C4E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7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EA968-5495-8E4D-BF75-8439D32A4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536E1-FBA5-B245-9D66-475EA6506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A0FF6-72F9-434E-AE4B-0A12B4E51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FDA1D-E304-1849-BF24-A67E1EAB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C3E1-57A5-C340-A13B-3E9272F23537}" type="datetimeFigureOut">
              <a:rPr lang="en-US" smtClean="0"/>
              <a:t>6/1/22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3698D-9A5C-3A4B-916B-CB93563F2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888A0-9850-4F46-A436-FF2C55108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06C-6B3B-C247-AD57-0F125C4E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9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1CD05-FC27-B147-8D19-5BD87599B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7B0C7-97AB-4844-A8CF-ADCE410298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A584A-7033-C341-90E5-43E84D1F8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3AC7F-627E-CF40-B11F-41610F283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C3E1-57A5-C340-A13B-3E9272F23537}" type="datetimeFigureOut">
              <a:rPr lang="en-US" smtClean="0"/>
              <a:t>6/1/22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6FF51-A8B0-C24D-828A-7C1F24262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18DC1-77DA-4347-B6FA-9DC2ADBA1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06C-6B3B-C247-AD57-0F125C4E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6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FA30DD-129C-3F43-A779-6F370C56A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026B-113E-AA4D-BFFF-BAC92462D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3244F-9ED4-544C-B199-89E15C3FED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7C3E1-57A5-C340-A13B-3E9272F23537}" type="datetimeFigureOut">
              <a:rPr lang="en-US" smtClean="0"/>
              <a:t>6/1/22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6EC6C-2ACE-C44E-A58D-6CC4188FEB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67146-9581-DE4F-8521-CDD83223A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B606C-6B3B-C247-AD57-0F125C4E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6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://www.quantumcryptopocalypse.com/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2.tiff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wmf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wmf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11" Type="http://schemas.openxmlformats.org/officeDocument/2006/relationships/image" Target="../media/image36.jpeg"/><Relationship Id="rId5" Type="http://schemas.openxmlformats.org/officeDocument/2006/relationships/image" Target="../media/image34.png"/><Relationship Id="rId10" Type="http://schemas.openxmlformats.org/officeDocument/2006/relationships/image" Target="../media/image35.jpeg"/><Relationship Id="rId4" Type="http://schemas.openxmlformats.org/officeDocument/2006/relationships/image" Target="../media/image33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x.org/course/quantum-cryptograph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taff.science.uva.nl/c.schaffner/courses/qcrypto/2022/" TargetMode="External"/><Relationship Id="rId5" Type="http://schemas.openxmlformats.org/officeDocument/2006/relationships/image" Target="../media/image44.png"/><Relationship Id="rId4" Type="http://schemas.openxmlformats.org/officeDocument/2006/relationships/hyperlink" Target="http://www.qusoft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museum.org/moonhoax.htm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nasa.gov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en.wikipedia.org/wiki/Enigma_machin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cytale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simonsingh.net/books/the-code-book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Edward_Snowden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.xml"/><Relationship Id="rId7" Type="http://schemas.openxmlformats.org/officeDocument/2006/relationships/image" Target="../media/image34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4" Type="http://schemas.openxmlformats.org/officeDocument/2006/relationships/tags" Target="../tags/tag4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f"/><Relationship Id="rId3" Type="http://schemas.openxmlformats.org/officeDocument/2006/relationships/image" Target="../media/image18.png"/><Relationship Id="rId7" Type="http://schemas.openxmlformats.org/officeDocument/2006/relationships/image" Target="../media/image2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308666" y="435646"/>
            <a:ext cx="8143932" cy="1152128"/>
          </a:xfrm>
        </p:spPr>
        <p:txBody>
          <a:bodyPr/>
          <a:lstStyle/>
          <a:p>
            <a:r>
              <a:rPr lang="en-US" sz="4800" dirty="0">
                <a:latin typeface="Arial Black" charset="0"/>
                <a:ea typeface="Arial Black" charset="0"/>
                <a:cs typeface="Arial Black" charset="0"/>
              </a:rPr>
              <a:t>Quantum Cryptography</a:t>
            </a:r>
            <a:endParaRPr lang="en-US" sz="4000" dirty="0"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276176" y="2096577"/>
            <a:ext cx="8208912" cy="3456384"/>
          </a:xfrm>
        </p:spPr>
        <p:txBody>
          <a:bodyPr>
            <a:normAutofit/>
          </a:bodyPr>
          <a:lstStyle/>
          <a:p>
            <a:r>
              <a:rPr lang="en-US" sz="3900" dirty="0">
                <a:solidFill>
                  <a:schemeClr val="tx2"/>
                </a:solidFill>
              </a:rPr>
              <a:t>Christian Schaffner</a:t>
            </a:r>
          </a:p>
          <a:p>
            <a:endParaRPr lang="en-US" sz="3500" dirty="0">
              <a:solidFill>
                <a:schemeClr val="tx2"/>
              </a:solidFill>
            </a:endParaRPr>
          </a:p>
          <a:p>
            <a:pPr algn="r"/>
            <a:r>
              <a:rPr lang="en-US" sz="2600" dirty="0">
                <a:solidFill>
                  <a:schemeClr val="tx2"/>
                </a:solidFill>
              </a:rPr>
              <a:t>Research Center for Quantum Software</a:t>
            </a:r>
            <a:br>
              <a:rPr lang="en-US" sz="2600" dirty="0">
                <a:solidFill>
                  <a:schemeClr val="tx2"/>
                </a:solidFill>
              </a:rPr>
            </a:br>
            <a:endParaRPr lang="en-US" sz="2600" dirty="0">
              <a:solidFill>
                <a:schemeClr val="tx2"/>
              </a:solidFill>
            </a:endParaRPr>
          </a:p>
          <a:p>
            <a:pPr algn="l"/>
            <a:r>
              <a:rPr lang="en-US" sz="2600" dirty="0">
                <a:solidFill>
                  <a:schemeClr val="tx2"/>
                </a:solidFill>
              </a:rPr>
              <a:t>Informatics Institute (</a:t>
            </a:r>
            <a:r>
              <a:rPr lang="en-US" sz="2600" dirty="0" err="1">
                <a:solidFill>
                  <a:schemeClr val="tx2"/>
                </a:solidFill>
              </a:rPr>
              <a:t>IvI</a:t>
            </a:r>
            <a:r>
              <a:rPr lang="en-US" sz="2600" dirty="0">
                <a:solidFill>
                  <a:schemeClr val="tx2"/>
                </a:solidFill>
              </a:rPr>
              <a:t>)</a:t>
            </a:r>
          </a:p>
          <a:p>
            <a:pPr algn="l"/>
            <a:r>
              <a:rPr lang="en-US" sz="2600" dirty="0">
                <a:solidFill>
                  <a:schemeClr val="tx2"/>
                </a:solidFill>
              </a:rPr>
              <a:t>University of Amsterdam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788" y="4169035"/>
            <a:ext cx="1189804" cy="1286650"/>
          </a:xfrm>
          <a:prstGeom prst="rect">
            <a:avLst/>
          </a:prstGeom>
        </p:spPr>
      </p:pic>
      <p:pic>
        <p:nvPicPr>
          <p:cNvPr id="11" name="Picture 10" descr="QuSoft_logo_RGB.eps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000"/>
          <a:stretch/>
        </p:blipFill>
        <p:spPr>
          <a:xfrm>
            <a:off x="2276176" y="3122201"/>
            <a:ext cx="2250895" cy="6340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11F5105-C59D-5D4D-BB5F-B60041ED9EA4}"/>
              </a:ext>
            </a:extLst>
          </p:cNvPr>
          <p:cNvSpPr/>
          <p:nvPr/>
        </p:nvSpPr>
        <p:spPr>
          <a:xfrm>
            <a:off x="982663" y="5738598"/>
            <a:ext cx="5934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Pitch for Quantum Cryptography Logic June project</a:t>
            </a:r>
          </a:p>
          <a:p>
            <a:r>
              <a:rPr lang="en-US" dirty="0"/>
              <a:t>Wednesday, 11 May 2022</a:t>
            </a:r>
          </a:p>
        </p:txBody>
      </p:sp>
    </p:spTree>
    <p:extLst>
      <p:ext uri="{BB962C8B-B14F-4D97-AF65-F5344CB8AC3E}">
        <p14:creationId xmlns:p14="http://schemas.microsoft.com/office/powerpoint/2010/main" val="35289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ontent Placeholder 1"/>
          <p:cNvSpPr txBox="1">
            <a:spLocks/>
          </p:cNvSpPr>
          <p:nvPr/>
        </p:nvSpPr>
        <p:spPr>
          <a:xfrm>
            <a:off x="909050" y="879782"/>
            <a:ext cx="10969006" cy="576064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>
                <a:solidFill>
                  <a:srgbClr val="0000FF"/>
                </a:solidFill>
                <a:cs typeface="Arial" charset="0"/>
              </a:rPr>
              <a:t>Possible to build in theory, no fundamental theoretical obstacles have been found yet.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>
                <a:cs typeface="Arial" charset="0"/>
              </a:rPr>
              <a:t>Enormous technical challenge (control vs decoherence)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>
                <a:cs typeface="Arial" charset="0"/>
                <a:hlinkClick r:id="rId3"/>
              </a:rPr>
              <a:t>http://www.quantumcryptopocalypse.com</a:t>
            </a:r>
            <a:r>
              <a:rPr lang="en-US" sz="2600" dirty="0">
                <a:cs typeface="Arial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>
              <a:cs typeface="Arial" charset="0"/>
            </a:endParaRPr>
          </a:p>
        </p:txBody>
      </p:sp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903315" y="261157"/>
            <a:ext cx="8713787" cy="647700"/>
          </a:xfrm>
        </p:spPr>
        <p:txBody>
          <a:bodyPr>
            <a:noAutofit/>
          </a:bodyPr>
          <a:lstStyle/>
          <a:p>
            <a:r>
              <a:rPr lang="en-US" sz="4000" dirty="0"/>
              <a:t>Can We Build Quantum Computers?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DBAD02-7FEA-B545-9116-6C4746CEA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479" y="3404950"/>
            <a:ext cx="3829577" cy="146064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82F8ED9-4D34-3746-83F8-89A879DA287D}"/>
              </a:ext>
            </a:extLst>
          </p:cNvPr>
          <p:cNvGrpSpPr/>
          <p:nvPr/>
        </p:nvGrpSpPr>
        <p:grpSpPr>
          <a:xfrm>
            <a:off x="1564699" y="3130448"/>
            <a:ext cx="6201330" cy="1843270"/>
            <a:chOff x="1568003" y="2555786"/>
            <a:chExt cx="6201330" cy="1843270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85157" y="2555786"/>
              <a:ext cx="1584176" cy="184327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F7B9158-4E53-5549-BFF0-3C1D78F5C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68003" y="2576286"/>
              <a:ext cx="1010253" cy="556103"/>
            </a:xfrm>
            <a:prstGeom prst="rect">
              <a:avLst/>
            </a:prstGeom>
          </p:spPr>
        </p:pic>
        <p:pic>
          <p:nvPicPr>
            <p:cNvPr id="14" name="Picture 4" descr="ttps://upload.wikimedia.org/wikipedia/commons/thumb/c/c9/Intel-logo.svg/1280px-Intel-logo.svg.png">
              <a:extLst>
                <a:ext uri="{FF2B5EF4-FFF2-40B4-BE49-F238E27FC236}">
                  <a16:creationId xmlns:a16="http://schemas.microsoft.com/office/drawing/2014/main" id="{A63356A1-A0D3-8C4A-A55F-FFF1A698D3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1836" y="2576286"/>
              <a:ext cx="804706" cy="533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07C8CC8-E738-2946-AA87-02085F229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6771" y="2658295"/>
              <a:ext cx="1610575" cy="451563"/>
            </a:xfrm>
            <a:prstGeom prst="rect">
              <a:avLst/>
            </a:prstGeom>
          </p:spPr>
        </p:pic>
      </p:grpSp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A81D30B9-BD06-222A-C354-BD663DCFD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69" y="4052083"/>
            <a:ext cx="5455784" cy="2373222"/>
          </a:xfrm>
        </p:spPr>
      </p:pic>
    </p:spTree>
    <p:extLst>
      <p:ext uri="{BB962C8B-B14F-4D97-AF65-F5344CB8AC3E}">
        <p14:creationId xmlns:p14="http://schemas.microsoft.com/office/powerpoint/2010/main" val="41276103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928550" y="210177"/>
            <a:ext cx="8229600" cy="720725"/>
          </a:xfrm>
        </p:spPr>
        <p:txBody>
          <a:bodyPr>
            <a:normAutofit/>
          </a:bodyPr>
          <a:lstStyle/>
          <a:p>
            <a:pPr algn="l"/>
            <a:r>
              <a:rPr lang="fr-CH" dirty="0"/>
              <a:t>Quantum Key Distribution (QKD)</a:t>
            </a:r>
            <a:endParaRPr lang="en-US" dirty="0"/>
          </a:p>
        </p:txBody>
      </p:sp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4654551" y="1989138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2" name="Line 8"/>
          <p:cNvSpPr>
            <a:spLocks noChangeShapeType="1"/>
          </p:cNvSpPr>
          <p:nvPr/>
        </p:nvSpPr>
        <p:spPr bwMode="auto">
          <a:xfrm>
            <a:off x="4654551" y="2276475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319801" y="3461024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162283" y="3402014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18185" name="Freeform 41"/>
          <p:cNvSpPr>
            <a:spLocks/>
          </p:cNvSpPr>
          <p:nvPr/>
        </p:nvSpPr>
        <p:spPr bwMode="auto">
          <a:xfrm rot="563765">
            <a:off x="2454329" y="2583391"/>
            <a:ext cx="303212" cy="77470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186" name="Freeform 42"/>
          <p:cNvSpPr>
            <a:spLocks/>
          </p:cNvSpPr>
          <p:nvPr/>
        </p:nvSpPr>
        <p:spPr bwMode="auto">
          <a:xfrm>
            <a:off x="9340337" y="2598123"/>
            <a:ext cx="217488" cy="73025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2394155" y="106188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Alice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502878" y="2329716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Bob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609304" y="3923072"/>
            <a:ext cx="89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Eve</a:t>
            </a: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1920626" y="4797152"/>
            <a:ext cx="856786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>
                <a:cs typeface="Arial" charset="0"/>
              </a:rPr>
              <a:t>Offers</a:t>
            </a:r>
            <a:r>
              <a:rPr lang="de-CH" sz="2400" dirty="0">
                <a:cs typeface="Arial" charset="0"/>
              </a:rPr>
              <a:t> a </a:t>
            </a:r>
            <a:r>
              <a:rPr lang="de-CH" sz="2400" dirty="0" err="1">
                <a:solidFill>
                  <a:srgbClr val="FF0000"/>
                </a:solidFill>
                <a:cs typeface="Arial" charset="0"/>
              </a:rPr>
              <a:t>quantum</a:t>
            </a:r>
            <a:r>
              <a:rPr lang="de-CH" sz="24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CH" sz="2400" dirty="0" err="1">
                <a:solidFill>
                  <a:srgbClr val="FF0000"/>
                </a:solidFill>
                <a:cs typeface="Arial" charset="0"/>
              </a:rPr>
              <a:t>solution</a:t>
            </a:r>
            <a:r>
              <a:rPr lang="de-CH" sz="24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CH" sz="2400" dirty="0" err="1">
                <a:cs typeface="Arial" charset="0"/>
              </a:rPr>
              <a:t>to</a:t>
            </a:r>
            <a:r>
              <a:rPr lang="de-CH" sz="2400" dirty="0">
                <a:cs typeface="Arial" charset="0"/>
              </a:rPr>
              <a:t> </a:t>
            </a:r>
            <a:r>
              <a:rPr lang="de-CH" sz="2400" dirty="0" err="1">
                <a:cs typeface="Arial" charset="0"/>
              </a:rPr>
              <a:t>the</a:t>
            </a:r>
            <a:r>
              <a:rPr lang="de-CH" sz="2400" dirty="0">
                <a:cs typeface="Arial" charset="0"/>
              </a:rPr>
              <a:t> </a:t>
            </a:r>
            <a:r>
              <a:rPr lang="de-CH" sz="2400" dirty="0" err="1">
                <a:cs typeface="Arial" charset="0"/>
              </a:rPr>
              <a:t>key</a:t>
            </a:r>
            <a:r>
              <a:rPr lang="de-CH" sz="2400" dirty="0">
                <a:cs typeface="Arial" charset="0"/>
              </a:rPr>
              <a:t>-exchange </a:t>
            </a:r>
            <a:r>
              <a:rPr lang="de-CH" sz="2400" dirty="0" err="1">
                <a:cs typeface="Arial" charset="0"/>
              </a:rPr>
              <a:t>problem</a:t>
            </a:r>
            <a:endParaRPr lang="de-CH" sz="24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>
                <a:cs typeface="Arial" charset="0"/>
              </a:rPr>
              <a:t>Puts</a:t>
            </a:r>
            <a:r>
              <a:rPr lang="de-CH" sz="2400" dirty="0">
                <a:cs typeface="Arial" charset="0"/>
              </a:rPr>
              <a:t> </a:t>
            </a:r>
            <a:r>
              <a:rPr lang="de-CH" sz="2400" dirty="0" err="1">
                <a:cs typeface="Arial" charset="0"/>
              </a:rPr>
              <a:t>the</a:t>
            </a:r>
            <a:r>
              <a:rPr lang="de-CH" sz="2400" dirty="0">
                <a:cs typeface="Arial" charset="0"/>
              </a:rPr>
              <a:t> </a:t>
            </a:r>
            <a:r>
              <a:rPr lang="de-CH" sz="2400" dirty="0" err="1">
                <a:cs typeface="Arial" charset="0"/>
              </a:rPr>
              <a:t>players</a:t>
            </a:r>
            <a:r>
              <a:rPr lang="de-CH" sz="2400" dirty="0">
                <a:cs typeface="Arial" charset="0"/>
              </a:rPr>
              <a:t> </a:t>
            </a:r>
            <a:r>
              <a:rPr lang="de-CH" sz="2400" dirty="0" err="1">
                <a:cs typeface="Arial" charset="0"/>
              </a:rPr>
              <a:t>into</a:t>
            </a:r>
            <a:r>
              <a:rPr lang="de-CH" sz="2400" dirty="0">
                <a:cs typeface="Arial" charset="0"/>
              </a:rPr>
              <a:t> </a:t>
            </a:r>
            <a:r>
              <a:rPr lang="de-CH" sz="2400" dirty="0" err="1">
                <a:cs typeface="Arial" charset="0"/>
              </a:rPr>
              <a:t>the</a:t>
            </a:r>
            <a:r>
              <a:rPr lang="de-CH" sz="2400" dirty="0">
                <a:cs typeface="Arial" charset="0"/>
              </a:rPr>
              <a:t> </a:t>
            </a:r>
            <a:r>
              <a:rPr lang="de-CH" sz="2400" dirty="0" err="1">
                <a:cs typeface="Arial" charset="0"/>
              </a:rPr>
              <a:t>starting</a:t>
            </a:r>
            <a:r>
              <a:rPr lang="de-CH" sz="2400" dirty="0">
                <a:cs typeface="Arial" charset="0"/>
              </a:rPr>
              <a:t> </a:t>
            </a:r>
            <a:r>
              <a:rPr lang="de-CH" sz="2400" dirty="0" err="1">
                <a:cs typeface="Arial" charset="0"/>
              </a:rPr>
              <a:t>position</a:t>
            </a:r>
            <a:r>
              <a:rPr lang="de-CH" sz="2400" dirty="0">
                <a:cs typeface="Arial" charset="0"/>
              </a:rPr>
              <a:t> </a:t>
            </a:r>
            <a:r>
              <a:rPr lang="de-CH" sz="2400" dirty="0" err="1">
                <a:cs typeface="Arial" charset="0"/>
              </a:rPr>
              <a:t>to</a:t>
            </a:r>
            <a:r>
              <a:rPr lang="de-CH" sz="2400" dirty="0">
                <a:cs typeface="Arial" charset="0"/>
              </a:rPr>
              <a:t> </a:t>
            </a:r>
            <a:r>
              <a:rPr lang="de-CH" sz="2400" dirty="0" err="1">
                <a:cs typeface="Arial" charset="0"/>
              </a:rPr>
              <a:t>use</a:t>
            </a:r>
            <a:r>
              <a:rPr lang="de-CH" sz="2400" dirty="0">
                <a:cs typeface="Arial" charset="0"/>
              </a:rPr>
              <a:t> </a:t>
            </a:r>
            <a:r>
              <a:rPr lang="de-CH" sz="2400" dirty="0" err="1">
                <a:cs typeface="Arial" charset="0"/>
              </a:rPr>
              <a:t>symmetric-key</a:t>
            </a:r>
            <a:r>
              <a:rPr lang="de-CH" sz="2400" dirty="0">
                <a:cs typeface="Arial" charset="0"/>
              </a:rPr>
              <a:t> </a:t>
            </a:r>
            <a:r>
              <a:rPr lang="de-CH" sz="2400" dirty="0" err="1">
                <a:cs typeface="Arial" charset="0"/>
              </a:rPr>
              <a:t>cryptography</a:t>
            </a:r>
            <a:r>
              <a:rPr lang="de-CH" sz="2400" dirty="0">
                <a:cs typeface="Arial" charset="0"/>
              </a:rPr>
              <a:t> (</a:t>
            </a:r>
            <a:r>
              <a:rPr lang="de-CH" sz="2400" dirty="0" err="1">
                <a:cs typeface="Arial" charset="0"/>
              </a:rPr>
              <a:t>encryption</a:t>
            </a:r>
            <a:r>
              <a:rPr lang="de-CH" sz="2400" dirty="0">
                <a:cs typeface="Arial" charset="0"/>
              </a:rPr>
              <a:t>, </a:t>
            </a:r>
            <a:r>
              <a:rPr lang="de-CH" sz="2400" dirty="0" err="1">
                <a:cs typeface="Arial" charset="0"/>
              </a:rPr>
              <a:t>authentication</a:t>
            </a:r>
            <a:r>
              <a:rPr lang="de-CH" sz="2400" dirty="0">
                <a:cs typeface="Arial" charset="0"/>
              </a:rPr>
              <a:t> etc.).</a:t>
            </a: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351584" y="1484784"/>
            <a:ext cx="1059740" cy="1080120"/>
          </a:xfrm>
          <a:prstGeom prst="rect">
            <a:avLst/>
          </a:prstGeom>
        </p:spPr>
      </p:pic>
      <p:pic>
        <p:nvPicPr>
          <p:cNvPr id="38" name="Picture 37" descr="QueenOfHearts.png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31905" y="2780928"/>
            <a:ext cx="1280649" cy="1083626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4654551" y="1096098"/>
            <a:ext cx="2881313" cy="532702"/>
            <a:chOff x="3130550" y="1096098"/>
            <a:chExt cx="2881313" cy="532702"/>
          </a:xfrm>
        </p:grpSpPr>
        <p:sp>
          <p:nvSpPr>
            <p:cNvPr id="518151" name="Line 7"/>
            <p:cNvSpPr>
              <a:spLocks noChangeShapeType="1"/>
            </p:cNvSpPr>
            <p:nvPr/>
          </p:nvSpPr>
          <p:spPr bwMode="auto">
            <a:xfrm>
              <a:off x="3130550" y="1628800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39" name="Group 28"/>
            <p:cNvGrpSpPr/>
            <p:nvPr/>
          </p:nvGrpSpPr>
          <p:grpSpPr>
            <a:xfrm>
              <a:off x="3419872" y="1096098"/>
              <a:ext cx="457692" cy="460694"/>
              <a:chOff x="4214810" y="2000240"/>
              <a:chExt cx="457692" cy="460694"/>
            </a:xfrm>
          </p:grpSpPr>
          <p:sp>
            <p:nvSpPr>
              <p:cNvPr id="4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2" name="Group 28"/>
            <p:cNvGrpSpPr/>
            <p:nvPr/>
          </p:nvGrpSpPr>
          <p:grpSpPr>
            <a:xfrm>
              <a:off x="4343154" y="1096098"/>
              <a:ext cx="457692" cy="460694"/>
              <a:chOff x="4214810" y="2000240"/>
              <a:chExt cx="457692" cy="460694"/>
            </a:xfrm>
          </p:grpSpPr>
          <p:sp>
            <p:nvSpPr>
              <p:cNvPr id="4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5" name="Group 28"/>
            <p:cNvGrpSpPr/>
            <p:nvPr/>
          </p:nvGrpSpPr>
          <p:grpSpPr>
            <a:xfrm>
              <a:off x="3881513" y="1096098"/>
              <a:ext cx="457692" cy="460694"/>
              <a:chOff x="4214810" y="2000240"/>
              <a:chExt cx="457692" cy="460694"/>
            </a:xfrm>
          </p:grpSpPr>
          <p:sp>
            <p:nvSpPr>
              <p:cNvPr id="46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8" name="Group 133"/>
            <p:cNvGrpSpPr/>
            <p:nvPr/>
          </p:nvGrpSpPr>
          <p:grpSpPr>
            <a:xfrm>
              <a:off x="5266436" y="1096098"/>
              <a:ext cx="457692" cy="460694"/>
              <a:chOff x="7597837" y="2707419"/>
              <a:chExt cx="457692" cy="460694"/>
            </a:xfrm>
          </p:grpSpPr>
          <p:sp>
            <p:nvSpPr>
              <p:cNvPr id="49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1" name="Group 28"/>
            <p:cNvGrpSpPr/>
            <p:nvPr/>
          </p:nvGrpSpPr>
          <p:grpSpPr>
            <a:xfrm>
              <a:off x="4804795" y="1096098"/>
              <a:ext cx="457692" cy="460694"/>
              <a:chOff x="4214810" y="2000240"/>
              <a:chExt cx="457692" cy="460694"/>
            </a:xfrm>
          </p:grpSpPr>
          <p:sp>
            <p:nvSpPr>
              <p:cNvPr id="52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sp>
        <p:nvSpPr>
          <p:cNvPr id="37" name="Content Placeholder 1"/>
          <p:cNvSpPr txBox="1">
            <a:spLocks/>
          </p:cNvSpPr>
          <p:nvPr/>
        </p:nvSpPr>
        <p:spPr>
          <a:xfrm>
            <a:off x="9809983" y="1451465"/>
            <a:ext cx="2470409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dirty="0">
                <a:cs typeface="Arial" charset="0"/>
              </a:rPr>
              <a:t>[</a:t>
            </a:r>
            <a:r>
              <a:rPr lang="en-US" sz="2000" dirty="0">
                <a:cs typeface="Arial" charset="0"/>
              </a:rPr>
              <a:t>Bennett Brassard 84]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1960" y="124526"/>
            <a:ext cx="936103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3847" y="124528"/>
            <a:ext cx="971600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6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760297" y="1556792"/>
            <a:ext cx="1285425" cy="914208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/>
        </p:nvSpPr>
        <p:spPr>
          <a:xfrm>
            <a:off x="1847528" y="38610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723819" y="3861048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61" name="AutoShape 109"/>
          <p:cNvSpPr>
            <a:spLocks noChangeArrowheads="1"/>
          </p:cNvSpPr>
          <p:nvPr/>
        </p:nvSpPr>
        <p:spPr bwMode="auto">
          <a:xfrm>
            <a:off x="6456040" y="2708920"/>
            <a:ext cx="1368152" cy="648072"/>
          </a:xfrm>
          <a:prstGeom prst="cloudCallout">
            <a:avLst>
              <a:gd name="adj1" fmla="val -68259"/>
              <a:gd name="adj2" fmla="val 35277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k = </a:t>
            </a:r>
            <a:r>
              <a:rPr lang="en-US" sz="2400" dirty="0">
                <a:latin typeface="Consolas"/>
                <a:cs typeface="Consolas"/>
              </a:rPr>
              <a:t>?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4654551" y="2564904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71" name="Line 27"/>
          <p:cNvSpPr>
            <a:spLocks noChangeShapeType="1"/>
          </p:cNvSpPr>
          <p:nvPr/>
        </p:nvSpPr>
        <p:spPr bwMode="auto">
          <a:xfrm flipV="1">
            <a:off x="5756787" y="1700808"/>
            <a:ext cx="267205" cy="1027644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484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1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50" grpId="0" animBg="1"/>
      <p:bldP spid="518152" grpId="0" animBg="1"/>
      <p:bldP spid="518185" grpId="0" animBg="1"/>
      <p:bldP spid="518186" grpId="0" animBg="1"/>
      <p:bldP spid="79" grpId="0"/>
      <p:bldP spid="80" grpId="0" build="p"/>
      <p:bldP spid="57" grpId="0"/>
      <p:bldP spid="60" grpId="0"/>
      <p:bldP spid="61" grpId="0" animBg="1"/>
      <p:bldP spid="62" grpId="0" animBg="1"/>
      <p:bldP spid="5181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878170" y="187797"/>
            <a:ext cx="8229600" cy="720725"/>
          </a:xfrm>
        </p:spPr>
        <p:txBody>
          <a:bodyPr>
            <a:normAutofit/>
          </a:bodyPr>
          <a:lstStyle/>
          <a:p>
            <a:pPr algn="l"/>
            <a:r>
              <a:rPr lang="fr-CH" dirty="0"/>
              <a:t>Quantum Key Distribution (QKD)</a:t>
            </a:r>
            <a:endParaRPr lang="en-US" dirty="0"/>
          </a:p>
        </p:txBody>
      </p:sp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4654551" y="1989138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2" name="Line 8"/>
          <p:cNvSpPr>
            <a:spLocks noChangeShapeType="1"/>
          </p:cNvSpPr>
          <p:nvPr/>
        </p:nvSpPr>
        <p:spPr bwMode="auto">
          <a:xfrm>
            <a:off x="4654551" y="2276475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71" name="Line 27"/>
          <p:cNvSpPr>
            <a:spLocks noChangeShapeType="1"/>
          </p:cNvSpPr>
          <p:nvPr/>
        </p:nvSpPr>
        <p:spPr bwMode="auto">
          <a:xfrm flipV="1">
            <a:off x="5951984" y="1700808"/>
            <a:ext cx="216024" cy="1368152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319801" y="3461024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162283" y="3402014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18185" name="Freeform 41"/>
          <p:cNvSpPr>
            <a:spLocks/>
          </p:cNvSpPr>
          <p:nvPr/>
        </p:nvSpPr>
        <p:spPr bwMode="auto">
          <a:xfrm rot="563765">
            <a:off x="2454329" y="2583391"/>
            <a:ext cx="303212" cy="77470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186" name="Freeform 42"/>
          <p:cNvSpPr>
            <a:spLocks/>
          </p:cNvSpPr>
          <p:nvPr/>
        </p:nvSpPr>
        <p:spPr bwMode="auto">
          <a:xfrm>
            <a:off x="9340337" y="2598123"/>
            <a:ext cx="217488" cy="73025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2394155" y="106188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Alice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502878" y="2329716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Bob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681312" y="4355120"/>
            <a:ext cx="89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Eve</a:t>
            </a: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1920626" y="5157192"/>
            <a:ext cx="835183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>
                <a:solidFill>
                  <a:srgbClr val="FF0000"/>
                </a:solidFill>
                <a:cs typeface="Arial" charset="0"/>
              </a:rPr>
              <a:t>technically feasible</a:t>
            </a:r>
            <a:r>
              <a:rPr lang="en-US" sz="2400" dirty="0">
                <a:cs typeface="Arial" charset="0"/>
              </a:rPr>
              <a:t>: </a:t>
            </a:r>
            <a:r>
              <a:rPr lang="en-US" sz="2400" dirty="0">
                <a:solidFill>
                  <a:srgbClr val="0000FF"/>
                </a:solidFill>
                <a:cs typeface="Arial" charset="0"/>
              </a:rPr>
              <a:t>no quantum computer required</a:t>
            </a:r>
            <a:r>
              <a:rPr lang="en-US" sz="2400" dirty="0">
                <a:cs typeface="Arial" charset="0"/>
              </a:rPr>
              <a:t>, </a:t>
            </a:r>
            <a:br>
              <a:rPr lang="en-US" sz="2400" dirty="0">
                <a:cs typeface="Arial" charset="0"/>
              </a:rPr>
            </a:br>
            <a:r>
              <a:rPr lang="en-US" sz="2400" dirty="0">
                <a:cs typeface="Arial" charset="0"/>
              </a:rPr>
              <a:t>only quantum communication</a:t>
            </a:r>
            <a:endParaRPr lang="de-CH" sz="2400" dirty="0">
              <a:cs typeface="Arial" charset="0"/>
            </a:endParaRP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351584" y="1484784"/>
            <a:ext cx="1059740" cy="1080120"/>
          </a:xfrm>
          <a:prstGeom prst="rect">
            <a:avLst/>
          </a:prstGeom>
        </p:spPr>
      </p:pic>
      <p:pic>
        <p:nvPicPr>
          <p:cNvPr id="38" name="Picture 37" descr="QueenOfHearts.png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03913" y="3212976"/>
            <a:ext cx="1280649" cy="1083626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4654551" y="1096098"/>
            <a:ext cx="2881313" cy="532702"/>
            <a:chOff x="3130550" y="1096098"/>
            <a:chExt cx="2881313" cy="532702"/>
          </a:xfrm>
        </p:grpSpPr>
        <p:sp>
          <p:nvSpPr>
            <p:cNvPr id="518151" name="Line 7"/>
            <p:cNvSpPr>
              <a:spLocks noChangeShapeType="1"/>
            </p:cNvSpPr>
            <p:nvPr/>
          </p:nvSpPr>
          <p:spPr bwMode="auto">
            <a:xfrm>
              <a:off x="3130550" y="1628800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39" name="Group 28"/>
            <p:cNvGrpSpPr/>
            <p:nvPr/>
          </p:nvGrpSpPr>
          <p:grpSpPr>
            <a:xfrm>
              <a:off x="3419872" y="1096098"/>
              <a:ext cx="457692" cy="460694"/>
              <a:chOff x="4214810" y="2000240"/>
              <a:chExt cx="457692" cy="460694"/>
            </a:xfrm>
          </p:grpSpPr>
          <p:sp>
            <p:nvSpPr>
              <p:cNvPr id="4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2" name="Group 28"/>
            <p:cNvGrpSpPr/>
            <p:nvPr/>
          </p:nvGrpSpPr>
          <p:grpSpPr>
            <a:xfrm>
              <a:off x="4343154" y="1096098"/>
              <a:ext cx="457692" cy="460694"/>
              <a:chOff x="4214810" y="2000240"/>
              <a:chExt cx="457692" cy="460694"/>
            </a:xfrm>
          </p:grpSpPr>
          <p:sp>
            <p:nvSpPr>
              <p:cNvPr id="4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5" name="Group 28"/>
            <p:cNvGrpSpPr/>
            <p:nvPr/>
          </p:nvGrpSpPr>
          <p:grpSpPr>
            <a:xfrm>
              <a:off x="3881513" y="1096098"/>
              <a:ext cx="457692" cy="460694"/>
              <a:chOff x="4214810" y="2000240"/>
              <a:chExt cx="457692" cy="460694"/>
            </a:xfrm>
          </p:grpSpPr>
          <p:sp>
            <p:nvSpPr>
              <p:cNvPr id="46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8" name="Group 133"/>
            <p:cNvGrpSpPr/>
            <p:nvPr/>
          </p:nvGrpSpPr>
          <p:grpSpPr>
            <a:xfrm>
              <a:off x="5266436" y="1096098"/>
              <a:ext cx="457692" cy="460694"/>
              <a:chOff x="7597837" y="2707419"/>
              <a:chExt cx="457692" cy="460694"/>
            </a:xfrm>
          </p:grpSpPr>
          <p:sp>
            <p:nvSpPr>
              <p:cNvPr id="49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1" name="Group 28"/>
            <p:cNvGrpSpPr/>
            <p:nvPr/>
          </p:nvGrpSpPr>
          <p:grpSpPr>
            <a:xfrm>
              <a:off x="4804795" y="1096098"/>
              <a:ext cx="457692" cy="460694"/>
              <a:chOff x="4214810" y="2000240"/>
              <a:chExt cx="457692" cy="460694"/>
            </a:xfrm>
          </p:grpSpPr>
          <p:sp>
            <p:nvSpPr>
              <p:cNvPr id="52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999656" y="2348880"/>
            <a:ext cx="1993314" cy="100811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4112" y="2492896"/>
            <a:ext cx="1868934" cy="93610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8" name="Picture 6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760297" y="1556792"/>
            <a:ext cx="1285425" cy="914208"/>
          </a:xfrm>
          <a:prstGeom prst="rect">
            <a:avLst/>
          </a:prstGeom>
          <a:noFill/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7649" y="1772817"/>
            <a:ext cx="6494119" cy="4868211"/>
          </a:xfrm>
          <a:prstGeom prst="rect">
            <a:avLst/>
          </a:prstGeom>
        </p:spPr>
      </p:pic>
      <p:sp>
        <p:nvSpPr>
          <p:cNvPr id="55" name="Content Placeholder 1">
            <a:extLst>
              <a:ext uri="{FF2B5EF4-FFF2-40B4-BE49-F238E27FC236}">
                <a16:creationId xmlns:a16="http://schemas.microsoft.com/office/drawing/2014/main" id="{EDB731D6-0D09-0740-B5CC-7CA5ECEB2EBD}"/>
              </a:ext>
            </a:extLst>
          </p:cNvPr>
          <p:cNvSpPr txBox="1">
            <a:spLocks/>
          </p:cNvSpPr>
          <p:nvPr/>
        </p:nvSpPr>
        <p:spPr>
          <a:xfrm>
            <a:off x="9809983" y="1451465"/>
            <a:ext cx="2470409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dirty="0">
                <a:cs typeface="Arial" charset="0"/>
              </a:rPr>
              <a:t>[</a:t>
            </a:r>
            <a:r>
              <a:rPr lang="en-US" sz="2000" dirty="0">
                <a:cs typeface="Arial" charset="0"/>
              </a:rPr>
              <a:t>Bennett Brassard 84]</a:t>
            </a:r>
          </a:p>
        </p:txBody>
      </p:sp>
      <p:pic>
        <p:nvPicPr>
          <p:cNvPr id="59" name="Picture 2">
            <a:extLst>
              <a:ext uri="{FF2B5EF4-FFF2-40B4-BE49-F238E27FC236}">
                <a16:creationId xmlns:a16="http://schemas.microsoft.com/office/drawing/2014/main" id="{FAE3BE49-F6A9-244E-84B5-11034907A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1960" y="124526"/>
            <a:ext cx="936103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">
            <a:extLst>
              <a:ext uri="{FF2B5EF4-FFF2-40B4-BE49-F238E27FC236}">
                <a16:creationId xmlns:a16="http://schemas.microsoft.com/office/drawing/2014/main" id="{A54733D8-D3FD-FC4A-952D-650882601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3847" y="124528"/>
            <a:ext cx="971600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6354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1359" y="260034"/>
            <a:ext cx="8365086" cy="1364460"/>
          </a:xfrm>
        </p:spPr>
        <p:txBody>
          <a:bodyPr>
            <a:normAutofit/>
          </a:bodyPr>
          <a:lstStyle/>
          <a:p>
            <a:r>
              <a:rPr lang="en-US" sz="4000" dirty="0"/>
              <a:t>Teachers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8390" y="5043290"/>
            <a:ext cx="7625531" cy="392620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3300" dirty="0">
                <a:cs typeface="Arial" charset="0"/>
              </a:rPr>
              <a:t>Florian </a:t>
            </a:r>
            <a:r>
              <a:rPr lang="en-US" sz="3300" dirty="0" err="1">
                <a:cs typeface="Arial" charset="0"/>
              </a:rPr>
              <a:t>Speelman</a:t>
            </a:r>
            <a:endParaRPr lang="en-US" sz="3300" dirty="0">
              <a:cs typeface="Arial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EA442D-D68F-AB72-6694-3AA2782B8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661" y="1666168"/>
            <a:ext cx="2032001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3C5EE0A-DF5E-962E-A889-850C1EBBA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359" y="1624494"/>
            <a:ext cx="203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hoto of Christian Schaffner">
            <a:extLst>
              <a:ext uri="{FF2B5EF4-FFF2-40B4-BE49-F238E27FC236}">
                <a16:creationId xmlns:a16="http://schemas.microsoft.com/office/drawing/2014/main" id="{E96750DB-EC37-D36F-BDDB-8C3D327B9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4509" y="1953615"/>
            <a:ext cx="3016132" cy="251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F5FC9BAA-E65C-E364-270A-E35CDD456475}"/>
              </a:ext>
            </a:extLst>
          </p:cNvPr>
          <p:cNvSpPr txBox="1">
            <a:spLocks noChangeArrowheads="1"/>
          </p:cNvSpPr>
          <p:nvPr/>
        </p:nvSpPr>
        <p:spPr>
          <a:xfrm>
            <a:off x="4566469" y="5043290"/>
            <a:ext cx="7625531" cy="392620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3300" dirty="0">
                <a:cs typeface="Arial" charset="0"/>
              </a:rPr>
              <a:t>Sebastian </a:t>
            </a:r>
            <a:r>
              <a:rPr lang="en-US" sz="3300" dirty="0" err="1">
                <a:cs typeface="Arial" charset="0"/>
              </a:rPr>
              <a:t>Zur</a:t>
            </a:r>
            <a:endParaRPr lang="en-US" sz="3300" dirty="0">
              <a:cs typeface="Arial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232321D-A179-4DED-714F-A48EE4177C45}"/>
              </a:ext>
            </a:extLst>
          </p:cNvPr>
          <p:cNvSpPr txBox="1">
            <a:spLocks noChangeArrowheads="1"/>
          </p:cNvSpPr>
          <p:nvPr/>
        </p:nvSpPr>
        <p:spPr>
          <a:xfrm>
            <a:off x="8163921" y="5043290"/>
            <a:ext cx="7625531" cy="392620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3300" dirty="0">
                <a:cs typeface="Arial" charset="0"/>
              </a:rPr>
              <a:t>Christian Schaffner</a:t>
            </a:r>
          </a:p>
        </p:txBody>
      </p:sp>
    </p:spTree>
    <p:extLst>
      <p:ext uri="{BB962C8B-B14F-4D97-AF65-F5344CB8AC3E}">
        <p14:creationId xmlns:p14="http://schemas.microsoft.com/office/powerpoint/2010/main" val="3686184023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1359" y="120018"/>
            <a:ext cx="8365086" cy="1364460"/>
          </a:xfrm>
        </p:spPr>
        <p:txBody>
          <a:bodyPr>
            <a:normAutofit/>
          </a:bodyPr>
          <a:lstStyle/>
          <a:p>
            <a:r>
              <a:rPr lang="en-US" sz="4000" dirty="0"/>
              <a:t>Pre-Requisites</a:t>
            </a:r>
            <a:endParaRPr lang="de-DE" sz="4000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956338C-3F66-B7E9-3432-B7A02974AB81}"/>
              </a:ext>
            </a:extLst>
          </p:cNvPr>
          <p:cNvSpPr txBox="1">
            <a:spLocks/>
          </p:cNvSpPr>
          <p:nvPr/>
        </p:nvSpPr>
        <p:spPr>
          <a:xfrm>
            <a:off x="909050" y="1265546"/>
            <a:ext cx="10969006" cy="172625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>
                <a:cs typeface="Arial" charset="0"/>
              </a:rPr>
              <a:t>Basic knowledge of quantum information, as </a:t>
            </a:r>
            <a:r>
              <a:rPr lang="en-US" sz="2600" dirty="0" err="1">
                <a:cs typeface="Arial" charset="0"/>
              </a:rPr>
              <a:t>aquired</a:t>
            </a:r>
            <a:r>
              <a:rPr lang="en-US" sz="2600" dirty="0">
                <a:cs typeface="Arial" charset="0"/>
              </a:rPr>
              <a:t> in ”Quantum Computing” (by de Wolf), or “Quantum Information Theory” (</a:t>
            </a:r>
            <a:r>
              <a:rPr lang="en-US" sz="2600" dirty="0" err="1">
                <a:cs typeface="Arial" charset="0"/>
              </a:rPr>
              <a:t>Ozols</a:t>
            </a:r>
            <a:r>
              <a:rPr lang="en-US" sz="2600" dirty="0">
                <a:cs typeface="Arial" charset="0"/>
              </a:rPr>
              <a:t>/</a:t>
            </a:r>
            <a:r>
              <a:rPr lang="en-US" sz="2600" dirty="0" err="1">
                <a:cs typeface="Arial" charset="0"/>
              </a:rPr>
              <a:t>Helsen</a:t>
            </a:r>
            <a:r>
              <a:rPr lang="en-US" sz="2600" dirty="0">
                <a:cs typeface="Arial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>
                <a:cs typeface="Arial" charset="0"/>
              </a:rPr>
              <a:t>Chapter 0 of </a:t>
            </a:r>
            <a:r>
              <a:rPr lang="en-US" sz="2600" dirty="0" err="1">
                <a:cs typeface="Arial" charset="0"/>
              </a:rPr>
              <a:t>edx</a:t>
            </a:r>
            <a:r>
              <a:rPr lang="en-US" sz="2600" dirty="0">
                <a:cs typeface="Arial" charset="0"/>
              </a:rPr>
              <a:t> course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>
              <a:cs typeface="Arial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E7903C0-3E4C-3084-5BB5-48FECAA17887}"/>
              </a:ext>
            </a:extLst>
          </p:cNvPr>
          <p:cNvSpPr txBox="1">
            <a:spLocks/>
          </p:cNvSpPr>
          <p:nvPr/>
        </p:nvSpPr>
        <p:spPr>
          <a:xfrm>
            <a:off x="791359" y="2630006"/>
            <a:ext cx="8365086" cy="1364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Material</a:t>
            </a:r>
            <a:endParaRPr lang="de-DE" sz="4000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F8163FFD-0B58-BC9A-ADE3-5CB90BCA693B}"/>
              </a:ext>
            </a:extLst>
          </p:cNvPr>
          <p:cNvSpPr txBox="1">
            <a:spLocks/>
          </p:cNvSpPr>
          <p:nvPr/>
        </p:nvSpPr>
        <p:spPr>
          <a:xfrm>
            <a:off x="909050" y="3672664"/>
            <a:ext cx="10969006" cy="1127936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>
                <a:cs typeface="Arial" charset="0"/>
              </a:rPr>
              <a:t>Quantum Cryptography course by </a:t>
            </a:r>
            <a:r>
              <a:rPr lang="en-US" sz="2600" dirty="0" err="1">
                <a:cs typeface="Arial" charset="0"/>
              </a:rPr>
              <a:t>Wehner</a:t>
            </a:r>
            <a:r>
              <a:rPr lang="en-US" sz="2600" dirty="0">
                <a:cs typeface="Arial" charset="0"/>
              </a:rPr>
              <a:t>/</a:t>
            </a:r>
            <a:r>
              <a:rPr lang="en-US" sz="2600" dirty="0" err="1">
                <a:cs typeface="Arial" charset="0"/>
              </a:rPr>
              <a:t>Vidick</a:t>
            </a:r>
            <a:r>
              <a:rPr lang="en-US" sz="2600" dirty="0">
                <a:cs typeface="Arial" charset="0"/>
              </a:rPr>
              <a:t> on </a:t>
            </a:r>
            <a:r>
              <a:rPr lang="en-US" sz="2600" dirty="0" err="1">
                <a:cs typeface="Arial" charset="0"/>
              </a:rPr>
              <a:t>edx.org</a:t>
            </a:r>
            <a:br>
              <a:rPr lang="en-US" sz="2600" dirty="0">
                <a:cs typeface="Arial" charset="0"/>
              </a:rPr>
            </a:br>
            <a:r>
              <a:rPr lang="en-US" sz="2600" dirty="0">
                <a:cs typeface="Arial" charset="0"/>
                <a:hlinkClick r:id="rId2"/>
              </a:rPr>
              <a:t>https://www.edx.org/course/quantum-cryptography</a:t>
            </a:r>
            <a:endParaRPr lang="en-US" sz="26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568035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1359" y="120018"/>
            <a:ext cx="8365086" cy="1364460"/>
          </a:xfrm>
        </p:spPr>
        <p:txBody>
          <a:bodyPr>
            <a:normAutofit/>
          </a:bodyPr>
          <a:lstStyle/>
          <a:p>
            <a:r>
              <a:rPr lang="en-US" sz="4000" dirty="0"/>
              <a:t>Format</a:t>
            </a:r>
            <a:endParaRPr lang="de-DE" sz="4000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956338C-3F66-B7E9-3432-B7A02974AB81}"/>
              </a:ext>
            </a:extLst>
          </p:cNvPr>
          <p:cNvSpPr txBox="1">
            <a:spLocks/>
          </p:cNvSpPr>
          <p:nvPr/>
        </p:nvSpPr>
        <p:spPr>
          <a:xfrm>
            <a:off x="909050" y="1265546"/>
            <a:ext cx="10969006" cy="1649104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>
                <a:cs typeface="Arial" charset="0"/>
              </a:rPr>
              <a:t>6 EC = full-time entertainment (40h/week) in June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>
                <a:cs typeface="Arial" charset="0"/>
              </a:rPr>
              <a:t>At least 10 2-hour in-person sessions in June 2022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>
                <a:cs typeface="Arial" charset="0"/>
              </a:rPr>
              <a:t>Student presentation of research paper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E7903C0-3E4C-3084-5BB5-48FECAA17887}"/>
              </a:ext>
            </a:extLst>
          </p:cNvPr>
          <p:cNvSpPr txBox="1">
            <a:spLocks/>
          </p:cNvSpPr>
          <p:nvPr/>
        </p:nvSpPr>
        <p:spPr>
          <a:xfrm>
            <a:off x="791359" y="2914650"/>
            <a:ext cx="8365086" cy="1364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Assessment</a:t>
            </a:r>
            <a:endParaRPr lang="de-DE" sz="4000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F8163FFD-0B58-BC9A-ADE3-5CB90BCA693B}"/>
              </a:ext>
            </a:extLst>
          </p:cNvPr>
          <p:cNvSpPr txBox="1">
            <a:spLocks/>
          </p:cNvSpPr>
          <p:nvPr/>
        </p:nvSpPr>
        <p:spPr>
          <a:xfrm>
            <a:off x="909050" y="3957308"/>
            <a:ext cx="10969006" cy="2088056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>
                <a:cs typeface="Arial" charset="0"/>
              </a:rPr>
              <a:t>3 homework assignments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>
                <a:cs typeface="Arial" charset="0"/>
              </a:rPr>
              <a:t>Student presentation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>
                <a:cs typeface="Arial" charset="0"/>
              </a:rPr>
              <a:t>Possibly: small report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>
                <a:cs typeface="Arial" charset="0"/>
              </a:rPr>
              <a:t>Pass/fail grade</a:t>
            </a:r>
          </a:p>
        </p:txBody>
      </p:sp>
    </p:spTree>
    <p:extLst>
      <p:ext uri="{BB962C8B-B14F-4D97-AF65-F5344CB8AC3E}">
        <p14:creationId xmlns:p14="http://schemas.microsoft.com/office/powerpoint/2010/main" val="3942508907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91544" y="910343"/>
            <a:ext cx="8143932" cy="1152128"/>
          </a:xfrm>
        </p:spPr>
        <p:txBody>
          <a:bodyPr/>
          <a:lstStyle/>
          <a:p>
            <a:r>
              <a:rPr lang="en-US" sz="4800" dirty="0"/>
              <a:t>Thank you for your attention!</a:t>
            </a:r>
            <a:endParaRPr lang="en-US" sz="40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135560" y="2998575"/>
            <a:ext cx="6400800" cy="714380"/>
          </a:xfrm>
        </p:spPr>
        <p:txBody>
          <a:bodyPr>
            <a:normAutofit fontScale="92500" lnSpcReduction="20000"/>
          </a:bodyPr>
          <a:lstStyle/>
          <a:p>
            <a:r>
              <a:rPr lang="en-US" sz="5400" dirty="0"/>
              <a:t>Questions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168" y="2422512"/>
            <a:ext cx="1925712" cy="2240665"/>
          </a:xfrm>
          <a:prstGeom prst="rect">
            <a:avLst/>
          </a:prstGeom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D171CAA8-133D-534A-1773-BB2B0DB4D8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65" y="4404660"/>
            <a:ext cx="2950790" cy="7817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D60F5B-40A7-ECA6-8722-50B5BD7522F1}"/>
              </a:ext>
            </a:extLst>
          </p:cNvPr>
          <p:cNvSpPr txBox="1"/>
          <p:nvPr/>
        </p:nvSpPr>
        <p:spPr>
          <a:xfrm>
            <a:off x="2633526" y="5685812"/>
            <a:ext cx="6667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hlinkClick r:id="rId6"/>
              </a:rPr>
              <a:t>https://staff.science.uva.nl/c.schaffner/courses/qcrypto/2022/</a:t>
            </a:r>
            <a:r>
              <a:rPr lang="en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338603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1260" y="-62749"/>
            <a:ext cx="10515600" cy="1325563"/>
          </a:xfrm>
        </p:spPr>
        <p:txBody>
          <a:bodyPr/>
          <a:lstStyle/>
          <a:p>
            <a:r>
              <a:rPr lang="en-US" dirty="0"/>
              <a:t>1969: Man on the Moon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6450" y="2594899"/>
            <a:ext cx="3675587" cy="2876147"/>
          </a:xfrm>
          <a:prstGeom prst="rect">
            <a:avLst/>
          </a:prstGeom>
        </p:spPr>
      </p:pic>
      <p:sp>
        <p:nvSpPr>
          <p:cNvPr id="14" name="Rectangle 13">
            <a:hlinkClick r:id="rId4"/>
          </p:cNvPr>
          <p:cNvSpPr/>
          <p:nvPr/>
        </p:nvSpPr>
        <p:spPr>
          <a:xfrm>
            <a:off x="7088286" y="5123193"/>
            <a:ext cx="70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srgbClr val="0000FF"/>
                </a:solidFill>
                <a:latin typeface="Calibri"/>
              </a:rPr>
              <a:t>NASA</a:t>
            </a:r>
          </a:p>
        </p:txBody>
      </p:sp>
      <p:pic>
        <p:nvPicPr>
          <p:cNvPr id="9" name="Picture 2" descr="http://www.unmuseum.org/moonhoa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6675" y="1095421"/>
            <a:ext cx="6100861" cy="466715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726727" y="1987232"/>
            <a:ext cx="53700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kern="0" dirty="0">
                <a:solidFill>
                  <a:sysClr val="window" lastClr="FFFFFF"/>
                </a:solidFill>
              </a:rPr>
              <a:t>The Great Moon</a:t>
            </a:r>
            <a:r>
              <a:rPr lang="en-US" sz="2800" kern="0" dirty="0">
                <a:solidFill>
                  <a:sysClr val="window" lastClr="FFFFFF"/>
                </a:solidFill>
              </a:rPr>
              <a:t>-</a:t>
            </a:r>
            <a:r>
              <a:rPr lang="en-US" sz="2800" b="1" kern="0" dirty="0">
                <a:solidFill>
                  <a:sysClr val="window" lastClr="FFFFFF"/>
                </a:solidFill>
              </a:rPr>
              <a:t>Landing Hoax?</a:t>
            </a:r>
            <a:endParaRPr lang="en-US" sz="2800" kern="0" dirty="0">
              <a:solidFill>
                <a:sysClr val="window" lastClr="FFFFFF"/>
              </a:solidFill>
            </a:endParaRPr>
          </a:p>
        </p:txBody>
      </p:sp>
      <p:sp>
        <p:nvSpPr>
          <p:cNvPr id="15" name="Rectangle 298"/>
          <p:cNvSpPr>
            <a:spLocks noChangeArrowheads="1"/>
          </p:cNvSpPr>
          <p:nvPr/>
        </p:nvSpPr>
        <p:spPr bwMode="auto">
          <a:xfrm>
            <a:off x="1826879" y="5890948"/>
            <a:ext cx="8335252" cy="71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dirty="0" err="1">
                <a:latin typeface="Calibri" pitchFamily="34" charset="0"/>
                <a:cs typeface="Calibri" pitchFamily="34" charset="0"/>
              </a:rPr>
              <a:t>How</a:t>
            </a:r>
            <a:r>
              <a:rPr lang="de-CH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dirty="0" err="1">
                <a:latin typeface="Calibri" pitchFamily="34" charset="0"/>
                <a:cs typeface="Calibri" pitchFamily="34" charset="0"/>
              </a:rPr>
              <a:t>can</a:t>
            </a:r>
            <a:r>
              <a:rPr lang="de-CH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dirty="0" err="1">
                <a:latin typeface="Calibri" pitchFamily="34" charset="0"/>
                <a:cs typeface="Calibri" pitchFamily="34" charset="0"/>
              </a:rPr>
              <a:t>you</a:t>
            </a:r>
            <a:r>
              <a:rPr lang="de-CH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dirty="0" err="1">
                <a:latin typeface="Calibri" pitchFamily="34" charset="0"/>
                <a:cs typeface="Calibri" pitchFamily="34" charset="0"/>
              </a:rPr>
              <a:t>prove</a:t>
            </a:r>
            <a:r>
              <a:rPr lang="de-CH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dirty="0" err="1">
                <a:latin typeface="Calibri" pitchFamily="34" charset="0"/>
                <a:cs typeface="Calibri" pitchFamily="34" charset="0"/>
              </a:rPr>
              <a:t>that</a:t>
            </a:r>
            <a:r>
              <a:rPr lang="de-CH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dirty="0" err="1">
                <a:latin typeface="Calibri" pitchFamily="34" charset="0"/>
                <a:cs typeface="Calibri" pitchFamily="34" charset="0"/>
              </a:rPr>
              <a:t>you</a:t>
            </a:r>
            <a:r>
              <a:rPr lang="de-CH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dirty="0" err="1">
                <a:latin typeface="Calibri" pitchFamily="34" charset="0"/>
                <a:cs typeface="Calibri" pitchFamily="34" charset="0"/>
              </a:rPr>
              <a:t>are</a:t>
            </a:r>
            <a:r>
              <a:rPr lang="de-CH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dirty="0" err="1">
                <a:latin typeface="Calibri" pitchFamily="34" charset="0"/>
                <a:cs typeface="Calibri" pitchFamily="34" charset="0"/>
              </a:rPr>
              <a:t>at</a:t>
            </a:r>
            <a:r>
              <a:rPr lang="de-CH" sz="2800" dirty="0">
                <a:latin typeface="Calibri" pitchFamily="34" charset="0"/>
                <a:cs typeface="Calibri" pitchFamily="34" charset="0"/>
              </a:rPr>
              <a:t> a </a:t>
            </a:r>
            <a:r>
              <a:rPr lang="de-CH" sz="2800" dirty="0" err="1">
                <a:latin typeface="Calibri" pitchFamily="34" charset="0"/>
                <a:cs typeface="Calibri" pitchFamily="34" charset="0"/>
              </a:rPr>
              <a:t>specific</a:t>
            </a:r>
            <a:r>
              <a:rPr lang="de-CH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dirty="0" err="1">
                <a:latin typeface="Calibri" pitchFamily="34" charset="0"/>
                <a:cs typeface="Calibri" pitchFamily="34" charset="0"/>
              </a:rPr>
              <a:t>location</a:t>
            </a:r>
            <a:r>
              <a:rPr lang="de-CH" sz="2800" dirty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C60F0E-F4AA-E444-ACFE-467F7B1E48BE}"/>
              </a:ext>
            </a:extLst>
          </p:cNvPr>
          <p:cNvSpPr/>
          <p:nvPr/>
        </p:nvSpPr>
        <p:spPr>
          <a:xfrm>
            <a:off x="7868252" y="6488668"/>
            <a:ext cx="4323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srgbClr val="0000FF"/>
                </a:solidFill>
                <a:latin typeface="Calibri"/>
                <a:hlinkClick r:id="rId6"/>
              </a:rPr>
              <a:t>http://www.unmuseum.org/moonhoax.htm</a:t>
            </a:r>
            <a:endParaRPr lang="en-US" kern="0" dirty="0">
              <a:solidFill>
                <a:srgbClr val="0000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749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build="p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843" name="Rectangle 139"/>
          <p:cNvSpPr>
            <a:spLocks noGrp="1" noChangeArrowheads="1"/>
          </p:cNvSpPr>
          <p:nvPr>
            <p:ph type="title"/>
          </p:nvPr>
        </p:nvSpPr>
        <p:spPr>
          <a:xfrm>
            <a:off x="868613" y="142944"/>
            <a:ext cx="8229600" cy="905233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/>
              <a:t>Classical Cryptography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624" y="2636913"/>
            <a:ext cx="2592288" cy="3458309"/>
          </a:xfrm>
          <a:prstGeom prst="rect">
            <a:avLst/>
          </a:prstGeom>
        </p:spPr>
      </p:pic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982663" y="1048177"/>
            <a:ext cx="8229600" cy="4785206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3000 years of fascinating history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Until 1970: </a:t>
            </a:r>
            <a:r>
              <a:rPr lang="en-US" sz="2600" dirty="0">
                <a:solidFill>
                  <a:srgbClr val="FF0000"/>
                </a:solidFill>
                <a:cs typeface="Arial" charset="0"/>
              </a:rPr>
              <a:t>private communication </a:t>
            </a:r>
            <a:r>
              <a:rPr lang="en-US" sz="2600" dirty="0">
                <a:cs typeface="Arial" charset="0"/>
              </a:rPr>
              <a:t>was the only goal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600" dirty="0"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07" y="2187356"/>
            <a:ext cx="3684443" cy="2105740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1395" y="2348880"/>
            <a:ext cx="2736304" cy="41775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7030" y="443711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  <a:hlinkClick r:id="rId6"/>
              </a:rPr>
              <a:t>Scytale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0624" y="616530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  <a:hlinkClick r:id="rId7"/>
              </a:rPr>
              <a:t>Enigma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8473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0579" y="2708920"/>
            <a:ext cx="5956848" cy="3744416"/>
            <a:chOff x="-3421" y="2708920"/>
            <a:chExt cx="5956848" cy="37444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421" y="2708920"/>
              <a:ext cx="5956848" cy="3744416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146704" y="2924944"/>
              <a:ext cx="536864" cy="288032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6843" name="Rectangle 139"/>
          <p:cNvSpPr>
            <a:spLocks noGrp="1" noChangeArrowheads="1"/>
          </p:cNvSpPr>
          <p:nvPr>
            <p:ph type="title"/>
          </p:nvPr>
        </p:nvSpPr>
        <p:spPr>
          <a:xfrm>
            <a:off x="872863" y="136477"/>
            <a:ext cx="8229600" cy="905233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/>
              <a:t>Modern Cryptography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872863" y="1000572"/>
            <a:ext cx="6480720" cy="1440160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is </a:t>
            </a:r>
            <a:r>
              <a:rPr lang="en-US" sz="2600" dirty="0">
                <a:solidFill>
                  <a:srgbClr val="0000FF"/>
                </a:solidFill>
                <a:cs typeface="Arial" charset="0"/>
              </a:rPr>
              <a:t>everywhere</a:t>
            </a:r>
            <a:r>
              <a:rPr lang="en-US" sz="2600" dirty="0">
                <a:cs typeface="Arial" charset="0"/>
              </a:rPr>
              <a:t>!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is concerned with all settings where people </a:t>
            </a:r>
            <a:r>
              <a:rPr lang="en-US" sz="2600" dirty="0">
                <a:solidFill>
                  <a:srgbClr val="FF0000"/>
                </a:solidFill>
                <a:cs typeface="Arial" charset="0"/>
              </a:rPr>
              <a:t>do not trust </a:t>
            </a:r>
            <a:r>
              <a:rPr lang="en-US" sz="2600" dirty="0">
                <a:cs typeface="Arial" charset="0"/>
              </a:rPr>
              <a:t>each other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172" y="3284984"/>
            <a:ext cx="2959100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20" y="3645024"/>
            <a:ext cx="3492500" cy="2324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080" y="4437112"/>
            <a:ext cx="3492500" cy="233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1406" y="2289448"/>
            <a:ext cx="4054604" cy="21602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1265" y="981983"/>
            <a:ext cx="1613024" cy="1942961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9078453" y="514941"/>
            <a:ext cx="2455836" cy="4455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0AD1A"/>
              </a:buClr>
              <a:buSzPct val="100000"/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>
                <a:schemeClr val="accent1"/>
              </a:buClr>
              <a:buSzPct val="65000"/>
              <a:buNone/>
            </a:pPr>
            <a:r>
              <a:rPr lang="de-CH" sz="2400" dirty="0">
                <a:cs typeface="Arial" charset="0"/>
                <a:hlinkClick r:id="rId8"/>
              </a:rPr>
              <a:t>Edward Snowden</a:t>
            </a:r>
            <a:endParaRPr lang="en-US" sz="26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095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8926" y="264316"/>
            <a:ext cx="8365086" cy="1364460"/>
          </a:xfrm>
        </p:spPr>
        <p:txBody>
          <a:bodyPr>
            <a:normAutofit/>
          </a:bodyPr>
          <a:lstStyle/>
          <a:p>
            <a:r>
              <a:rPr lang="en-US" sz="4000" dirty="0"/>
              <a:t>What will you learn from this project?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58926" y="1628777"/>
            <a:ext cx="7625531" cy="39262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>
                <a:cs typeface="Arial" charset="0"/>
              </a:rPr>
              <a:t>Classical Cryptography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>
                <a:cs typeface="Arial" charset="0"/>
              </a:rPr>
              <a:t>Quantum Mechanics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>
                <a:cs typeface="Arial" charset="0"/>
              </a:rPr>
              <a:t>Crypto Threat of Quantum Computing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>
                <a:cs typeface="Arial" charset="0"/>
              </a:rPr>
              <a:t>Quantum Cryptography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>
                <a:cs typeface="Arial" charset="0"/>
              </a:rPr>
              <a:t>Position-Based Cryptography</a:t>
            </a:r>
          </a:p>
        </p:txBody>
      </p:sp>
      <p:pic>
        <p:nvPicPr>
          <p:cNvPr id="7" name="Picture 2" descr="http://www.unmuseum.org/moonhoax.jpg">
            <a:extLst>
              <a:ext uri="{FF2B5EF4-FFF2-40B4-BE49-F238E27FC236}">
                <a16:creationId xmlns:a16="http://schemas.microsoft.com/office/drawing/2014/main" id="{9295ECBF-1B43-0076-BA32-3AC6CB1A8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101" y="4228233"/>
            <a:ext cx="2917973" cy="2232248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8AAC5D-E75B-2D98-A99D-66548F2AD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576" y="3968333"/>
            <a:ext cx="5836058" cy="146581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14439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325623" y="3595688"/>
            <a:ext cx="865187" cy="792163"/>
            <a:chOff x="2148" y="2341"/>
            <a:chExt cx="545" cy="499"/>
          </a:xfrm>
        </p:grpSpPr>
        <p:sp>
          <p:nvSpPr>
            <p:cNvPr id="341003" name="Oval 11"/>
            <p:cNvSpPr>
              <a:spLocks noChangeArrowheads="1"/>
            </p:cNvSpPr>
            <p:nvPr/>
          </p:nvSpPr>
          <p:spPr bwMode="auto">
            <a:xfrm>
              <a:off x="2239" y="2432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341004" name="Rectangle 12"/>
            <p:cNvSpPr>
              <a:spLocks noChangeArrowheads="1"/>
            </p:cNvSpPr>
            <p:nvPr/>
          </p:nvSpPr>
          <p:spPr bwMode="auto">
            <a:xfrm>
              <a:off x="2148" y="2568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cs typeface="Arial" charset="0"/>
              </a:endParaRPr>
            </a:p>
          </p:txBody>
        </p:sp>
        <p:sp>
          <p:nvSpPr>
            <p:cNvPr id="341005" name="Line 13"/>
            <p:cNvSpPr>
              <a:spLocks noChangeShapeType="1"/>
            </p:cNvSpPr>
            <p:nvPr/>
          </p:nvSpPr>
          <p:spPr bwMode="auto">
            <a:xfrm flipV="1">
              <a:off x="2420" y="2341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1103949" y="96601"/>
            <a:ext cx="8713787" cy="647700"/>
          </a:xfrm>
        </p:spPr>
        <p:txBody>
          <a:bodyPr>
            <a:noAutofit/>
          </a:bodyPr>
          <a:lstStyle/>
          <a:p>
            <a:r>
              <a:rPr lang="en-US" sz="4000"/>
              <a:t>Quantum Mechanics </a:t>
            </a:r>
          </a:p>
        </p:txBody>
      </p:sp>
      <p:sp>
        <p:nvSpPr>
          <p:cNvPr id="341010" name="Text Box 18"/>
          <p:cNvSpPr txBox="1">
            <a:spLocks noChangeArrowheads="1"/>
          </p:cNvSpPr>
          <p:nvPr/>
        </p:nvSpPr>
        <p:spPr bwMode="auto">
          <a:xfrm>
            <a:off x="3408171" y="3021014"/>
            <a:ext cx="38163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cs typeface="Arial" charset="0"/>
              </a:rPr>
              <a:t>with prob. 1 yields 1</a:t>
            </a:r>
            <a:endParaRPr lang="de-CH" sz="2400">
              <a:cs typeface="Arial" charset="0"/>
            </a:endParaRPr>
          </a:p>
        </p:txBody>
      </p:sp>
      <p:sp>
        <p:nvSpPr>
          <p:cNvPr id="341013" name="Text Box 21"/>
          <p:cNvSpPr txBox="1">
            <a:spLocks noChangeArrowheads="1"/>
          </p:cNvSpPr>
          <p:nvPr/>
        </p:nvSpPr>
        <p:spPr bwMode="auto">
          <a:xfrm>
            <a:off x="310958" y="2924176"/>
            <a:ext cx="38163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cs typeface="Arial" charset="0"/>
              </a:rPr>
              <a:t>Measurements:</a:t>
            </a:r>
            <a:endParaRPr lang="de-CH" sz="2400">
              <a:cs typeface="Arial" charset="0"/>
            </a:endParaRPr>
          </a:p>
        </p:txBody>
      </p:sp>
      <p:sp>
        <p:nvSpPr>
          <p:cNvPr id="341014" name="Rectangle 22"/>
          <p:cNvSpPr>
            <a:spLocks noChangeArrowheads="1"/>
          </p:cNvSpPr>
          <p:nvPr/>
        </p:nvSpPr>
        <p:spPr bwMode="auto">
          <a:xfrm>
            <a:off x="3335148" y="3524253"/>
            <a:ext cx="865187" cy="10080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15" name="Line 23"/>
          <p:cNvSpPr>
            <a:spLocks noChangeShapeType="1"/>
          </p:cNvSpPr>
          <p:nvPr/>
        </p:nvSpPr>
        <p:spPr bwMode="auto">
          <a:xfrm flipH="1">
            <a:off x="1534924" y="4029075"/>
            <a:ext cx="1800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016" name="Line 24"/>
          <p:cNvSpPr>
            <a:spLocks noChangeShapeType="1"/>
          </p:cNvSpPr>
          <p:nvPr/>
        </p:nvSpPr>
        <p:spPr bwMode="auto">
          <a:xfrm flipH="1">
            <a:off x="4200336" y="4029075"/>
            <a:ext cx="2232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022" name="Text Box 30"/>
          <p:cNvSpPr txBox="1">
            <a:spLocks noChangeArrowheads="1"/>
          </p:cNvSpPr>
          <p:nvPr/>
        </p:nvSpPr>
        <p:spPr bwMode="auto">
          <a:xfrm>
            <a:off x="2186940" y="1052737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cmr10" pitchFamily="34" charset="0"/>
                <a:cs typeface="Arial" charset="0"/>
              </a:rPr>
              <a:t>+</a:t>
            </a:r>
            <a:r>
              <a:rPr lang="en-US" sz="2400">
                <a:cs typeface="Arial" charset="0"/>
              </a:rPr>
              <a:t>  basis</a:t>
            </a:r>
            <a:endParaRPr lang="de-CH" sz="2400"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1028" name="Text Box 36"/>
              <p:cNvSpPr txBox="1">
                <a:spLocks noChangeArrowheads="1"/>
              </p:cNvSpPr>
              <p:nvPr/>
            </p:nvSpPr>
            <p:spPr bwMode="auto">
              <a:xfrm>
                <a:off x="2186942" y="2060576"/>
                <a:ext cx="173037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cs typeface="Arial" charset="0"/>
                      </a:rPr>
                      <m:t>×</m:t>
                    </m:r>
                  </m:oMath>
                </a14:m>
                <a:r>
                  <a:rPr lang="en-US" sz="2400">
                    <a:latin typeface="cmsy10" pitchFamily="34" charset="0"/>
                    <a:cs typeface="Arial" charset="0"/>
                  </a:rPr>
                  <a:t> </a:t>
                </a:r>
                <a:r>
                  <a:rPr lang="en-US" sz="2400">
                    <a:cs typeface="Arial" charset="0"/>
                  </a:rPr>
                  <a:t>basis</a:t>
                </a:r>
                <a:endParaRPr lang="de-CH" sz="2400">
                  <a:cs typeface="Arial" charset="0"/>
                </a:endParaRPr>
              </a:p>
            </p:txBody>
          </p:sp>
        </mc:Choice>
        <mc:Fallback xmlns="">
          <p:sp>
            <p:nvSpPr>
              <p:cNvPr id="341028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6942" y="2060576"/>
                <a:ext cx="1730375" cy="461665"/>
              </a:xfrm>
              <a:prstGeom prst="rect">
                <a:avLst/>
              </a:prstGeom>
              <a:blipFill>
                <a:blip r:embed="rId7"/>
                <a:stretch>
                  <a:fillRect t="-8108" b="-2973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39"/>
          <p:cNvGrpSpPr>
            <a:grpSpLocks/>
          </p:cNvGrpSpPr>
          <p:nvPr/>
        </p:nvGrpSpPr>
        <p:grpSpPr bwMode="auto">
          <a:xfrm>
            <a:off x="3333559" y="5099053"/>
            <a:ext cx="865188" cy="792163"/>
            <a:chOff x="2154" y="1933"/>
            <a:chExt cx="545" cy="499"/>
          </a:xfrm>
        </p:grpSpPr>
        <p:sp>
          <p:nvSpPr>
            <p:cNvPr id="341132" name="Oval 140"/>
            <p:cNvSpPr>
              <a:spLocks noChangeArrowheads="1"/>
            </p:cNvSpPr>
            <p:nvPr/>
          </p:nvSpPr>
          <p:spPr bwMode="auto">
            <a:xfrm>
              <a:off x="2245" y="2024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341133" name="Rectangle 141"/>
            <p:cNvSpPr>
              <a:spLocks noChangeArrowheads="1"/>
            </p:cNvSpPr>
            <p:nvPr/>
          </p:nvSpPr>
          <p:spPr bwMode="auto">
            <a:xfrm>
              <a:off x="2154" y="2160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latin typeface="cmsy10" pitchFamily="34" charset="0"/>
                <a:cs typeface="Arial" charset="0"/>
              </a:endParaRPr>
            </a:p>
          </p:txBody>
        </p:sp>
        <p:sp>
          <p:nvSpPr>
            <p:cNvPr id="341134" name="Line 142"/>
            <p:cNvSpPr>
              <a:spLocks noChangeShapeType="1"/>
            </p:cNvSpPr>
            <p:nvPr/>
          </p:nvSpPr>
          <p:spPr bwMode="auto">
            <a:xfrm flipV="1">
              <a:off x="2426" y="1933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341139" name="Line 147"/>
          <p:cNvSpPr>
            <a:spLocks noChangeShapeType="1"/>
          </p:cNvSpPr>
          <p:nvPr/>
        </p:nvSpPr>
        <p:spPr bwMode="auto">
          <a:xfrm rot="10800000">
            <a:off x="1179321" y="5157789"/>
            <a:ext cx="0" cy="574675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140" name="Text Box 148"/>
          <p:cNvSpPr txBox="1">
            <a:spLocks noChangeArrowheads="1"/>
          </p:cNvSpPr>
          <p:nvPr/>
        </p:nvSpPr>
        <p:spPr bwMode="auto">
          <a:xfrm>
            <a:off x="4846445" y="4941889"/>
            <a:ext cx="36004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cs typeface="Arial" charset="0"/>
              </a:rPr>
              <a:t>with prob. ½ yields 0</a:t>
            </a:r>
          </a:p>
        </p:txBody>
      </p:sp>
      <p:sp>
        <p:nvSpPr>
          <p:cNvPr id="341141" name="Rectangle 149"/>
          <p:cNvSpPr>
            <a:spLocks noChangeArrowheads="1"/>
          </p:cNvSpPr>
          <p:nvPr/>
        </p:nvSpPr>
        <p:spPr bwMode="auto">
          <a:xfrm>
            <a:off x="3333559" y="5011738"/>
            <a:ext cx="865188" cy="10080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142" name="Line 150"/>
          <p:cNvSpPr>
            <a:spLocks noChangeShapeType="1"/>
          </p:cNvSpPr>
          <p:nvPr/>
        </p:nvSpPr>
        <p:spPr bwMode="auto">
          <a:xfrm flipH="1">
            <a:off x="1533336" y="5516563"/>
            <a:ext cx="1800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143" name="Line 151"/>
          <p:cNvSpPr>
            <a:spLocks noChangeShapeType="1"/>
          </p:cNvSpPr>
          <p:nvPr/>
        </p:nvSpPr>
        <p:spPr bwMode="auto">
          <a:xfrm flipH="1">
            <a:off x="4198748" y="5516563"/>
            <a:ext cx="574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144" name="Text Box 152"/>
          <p:cNvSpPr txBox="1">
            <a:spLocks noChangeArrowheads="1"/>
          </p:cNvSpPr>
          <p:nvPr/>
        </p:nvSpPr>
        <p:spPr bwMode="auto">
          <a:xfrm>
            <a:off x="4846445" y="5661026"/>
            <a:ext cx="36004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cs typeface="Arial" charset="0"/>
              </a:rPr>
              <a:t>with prob. ½ yields 1</a:t>
            </a:r>
          </a:p>
        </p:txBody>
      </p:sp>
      <p:sp>
        <p:nvSpPr>
          <p:cNvPr id="90" name="Text Box 103"/>
          <p:cNvSpPr txBox="1">
            <a:spLocks noChangeArrowheads="1"/>
          </p:cNvSpPr>
          <p:nvPr/>
        </p:nvSpPr>
        <p:spPr bwMode="auto">
          <a:xfrm>
            <a:off x="4172975" y="4129550"/>
            <a:ext cx="7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cs typeface="Arial" charset="0"/>
              </a:rPr>
              <a:t>0/1</a:t>
            </a:r>
            <a:endParaRPr lang="de-CH" sz="2400">
              <a:cs typeface="Arial" charset="0"/>
            </a:endParaRPr>
          </a:p>
        </p:txBody>
      </p:sp>
      <p:sp>
        <p:nvSpPr>
          <p:cNvPr id="91" name="Text Box 103"/>
          <p:cNvSpPr txBox="1">
            <a:spLocks noChangeArrowheads="1"/>
          </p:cNvSpPr>
          <p:nvPr/>
        </p:nvSpPr>
        <p:spPr bwMode="auto">
          <a:xfrm>
            <a:off x="4187723" y="5678135"/>
            <a:ext cx="705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0/1</a:t>
            </a:r>
            <a:endParaRPr lang="de-CH" sz="2400" dirty="0">
              <a:cs typeface="Arial" charset="0"/>
            </a:endParaRPr>
          </a:p>
        </p:txBody>
      </p:sp>
      <p:grpSp>
        <p:nvGrpSpPr>
          <p:cNvPr id="92" name="Group 28"/>
          <p:cNvGrpSpPr/>
          <p:nvPr/>
        </p:nvGrpSpPr>
        <p:grpSpPr>
          <a:xfrm>
            <a:off x="6582132" y="908760"/>
            <a:ext cx="720000" cy="720000"/>
            <a:chOff x="4214810" y="2000240"/>
            <a:chExt cx="457692" cy="460694"/>
          </a:xfrm>
        </p:grpSpPr>
        <p:sp>
          <p:nvSpPr>
            <p:cNvPr id="93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94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133859" y="908760"/>
            <a:ext cx="720000" cy="720000"/>
            <a:chOff x="7597837" y="2707419"/>
            <a:chExt cx="457692" cy="460694"/>
          </a:xfrm>
        </p:grpSpPr>
        <p:sp>
          <p:nvSpPr>
            <p:cNvPr id="96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97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98" name="Group 90"/>
          <p:cNvGrpSpPr/>
          <p:nvPr/>
        </p:nvGrpSpPr>
        <p:grpSpPr>
          <a:xfrm>
            <a:off x="1253540" y="908720"/>
            <a:ext cx="720080" cy="720080"/>
            <a:chOff x="6948264" y="2780928"/>
            <a:chExt cx="457692" cy="460694"/>
          </a:xfrm>
        </p:grpSpPr>
        <p:sp>
          <p:nvSpPr>
            <p:cNvPr id="99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00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01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2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1253540" y="1916832"/>
            <a:ext cx="720000" cy="720000"/>
            <a:chOff x="4427984" y="692696"/>
            <a:chExt cx="457692" cy="460694"/>
          </a:xfrm>
        </p:grpSpPr>
        <p:sp>
          <p:nvSpPr>
            <p:cNvPr id="104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5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06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07" name="Group 28"/>
          <p:cNvGrpSpPr/>
          <p:nvPr/>
        </p:nvGrpSpPr>
        <p:grpSpPr>
          <a:xfrm>
            <a:off x="4133860" y="1916832"/>
            <a:ext cx="720000" cy="720000"/>
            <a:chOff x="4214810" y="2000240"/>
            <a:chExt cx="457692" cy="460694"/>
          </a:xfrm>
        </p:grpSpPr>
        <p:sp>
          <p:nvSpPr>
            <p:cNvPr id="10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9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0" name="Group 28"/>
          <p:cNvGrpSpPr/>
          <p:nvPr/>
        </p:nvGrpSpPr>
        <p:grpSpPr>
          <a:xfrm>
            <a:off x="6582132" y="1916832"/>
            <a:ext cx="720000" cy="720000"/>
            <a:chOff x="4214810" y="2000240"/>
            <a:chExt cx="457692" cy="460694"/>
          </a:xfrm>
        </p:grpSpPr>
        <p:sp>
          <p:nvSpPr>
            <p:cNvPr id="111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6" name="Group 28"/>
          <p:cNvGrpSpPr/>
          <p:nvPr/>
        </p:nvGrpSpPr>
        <p:grpSpPr>
          <a:xfrm>
            <a:off x="670880" y="3645024"/>
            <a:ext cx="720000" cy="720000"/>
            <a:chOff x="4214810" y="2000240"/>
            <a:chExt cx="457692" cy="460694"/>
          </a:xfrm>
        </p:grpSpPr>
        <p:sp>
          <p:nvSpPr>
            <p:cNvPr id="11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9" name="Group 28"/>
          <p:cNvGrpSpPr/>
          <p:nvPr/>
        </p:nvGrpSpPr>
        <p:grpSpPr>
          <a:xfrm>
            <a:off x="6575456" y="3717032"/>
            <a:ext cx="720000" cy="720000"/>
            <a:chOff x="4214810" y="2000240"/>
            <a:chExt cx="457692" cy="460694"/>
          </a:xfrm>
        </p:grpSpPr>
        <p:sp>
          <p:nvSpPr>
            <p:cNvPr id="12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1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22" name="Group 90"/>
          <p:cNvGrpSpPr/>
          <p:nvPr/>
        </p:nvGrpSpPr>
        <p:grpSpPr>
          <a:xfrm>
            <a:off x="3524832" y="3974640"/>
            <a:ext cx="504000" cy="504000"/>
            <a:chOff x="6948264" y="2780928"/>
            <a:chExt cx="457692" cy="460694"/>
          </a:xfrm>
        </p:grpSpPr>
        <p:sp>
          <p:nvSpPr>
            <p:cNvPr id="123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24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25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6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27" name="Group 28"/>
          <p:cNvGrpSpPr/>
          <p:nvPr/>
        </p:nvGrpSpPr>
        <p:grpSpPr>
          <a:xfrm>
            <a:off x="670800" y="5157192"/>
            <a:ext cx="720000" cy="720000"/>
            <a:chOff x="4214810" y="2000240"/>
            <a:chExt cx="457692" cy="460694"/>
          </a:xfrm>
        </p:grpSpPr>
        <p:sp>
          <p:nvSpPr>
            <p:cNvPr id="12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528316" y="5460464"/>
            <a:ext cx="504000" cy="504000"/>
            <a:chOff x="4427984" y="692696"/>
            <a:chExt cx="457692" cy="460694"/>
          </a:xfrm>
        </p:grpSpPr>
        <p:sp>
          <p:nvSpPr>
            <p:cNvPr id="131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2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33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34" name="Group 28"/>
          <p:cNvGrpSpPr/>
          <p:nvPr/>
        </p:nvGrpSpPr>
        <p:grpSpPr>
          <a:xfrm>
            <a:off x="7799592" y="4725144"/>
            <a:ext cx="720000" cy="720000"/>
            <a:chOff x="4214810" y="2000240"/>
            <a:chExt cx="457692" cy="460694"/>
          </a:xfrm>
        </p:grpSpPr>
        <p:sp>
          <p:nvSpPr>
            <p:cNvPr id="13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6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37" name="Group 28"/>
          <p:cNvGrpSpPr/>
          <p:nvPr/>
        </p:nvGrpSpPr>
        <p:grpSpPr>
          <a:xfrm>
            <a:off x="7799592" y="5661248"/>
            <a:ext cx="720000" cy="720000"/>
            <a:chOff x="4214810" y="2000240"/>
            <a:chExt cx="457692" cy="460694"/>
          </a:xfrm>
        </p:grpSpPr>
        <p:sp>
          <p:nvSpPr>
            <p:cNvPr id="13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9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43" name="Picture 14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13981" y="2060849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4" name="Picture 14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27573" y="2076845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5" name="Picture 14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13981" y="1124744"/>
            <a:ext cx="690067" cy="487680"/>
          </a:xfrm>
          <a:prstGeom prst="rect">
            <a:avLst/>
          </a:prstGeom>
          <a:noFill/>
          <a:ln/>
          <a:effectLst/>
        </p:spPr>
      </p:pic>
      <p:pic>
        <p:nvPicPr>
          <p:cNvPr id="146" name="Picture 14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27573" y="1095400"/>
            <a:ext cx="690067" cy="487680"/>
          </a:xfrm>
          <a:prstGeom prst="rect">
            <a:avLst/>
          </a:prstGeom>
          <a:noFill/>
          <a:ln/>
          <a:effectLst/>
        </p:spPr>
      </p:pic>
      <p:grpSp>
        <p:nvGrpSpPr>
          <p:cNvPr id="4" name="Group 3"/>
          <p:cNvGrpSpPr/>
          <p:nvPr/>
        </p:nvGrpSpPr>
        <p:grpSpPr>
          <a:xfrm>
            <a:off x="8945320" y="2820685"/>
            <a:ext cx="2526680" cy="861745"/>
            <a:chOff x="8945320" y="2820684"/>
            <a:chExt cx="2526680" cy="861745"/>
          </a:xfrm>
        </p:grpSpPr>
        <p:sp>
          <p:nvSpPr>
            <p:cNvPr id="75" name="Content Placeholder 1"/>
            <p:cNvSpPr txBox="1">
              <a:spLocks/>
            </p:cNvSpPr>
            <p:nvPr/>
          </p:nvSpPr>
          <p:spPr>
            <a:xfrm>
              <a:off x="8945320" y="2820684"/>
              <a:ext cx="2051358" cy="804862"/>
            </a:xfrm>
            <a:prstGeom prst="rect">
              <a:avLst/>
            </a:prstGeom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en-US" sz="2400">
                  <a:cs typeface="Arial" charset="0"/>
                </a:rPr>
                <a:t>Q</a:t>
              </a:r>
              <a:r>
                <a:rPr lang="en-US" sz="2400" err="1">
                  <a:cs typeface="Arial" charset="0"/>
                </a:rPr>
                <a:t>uantum</a:t>
              </a:r>
              <a:r>
                <a:rPr lang="en-US" sz="2400">
                  <a:cs typeface="Arial" charset="0"/>
                </a:rPr>
                <a:t> operations:</a:t>
              </a:r>
            </a:p>
            <a:p>
              <a:pPr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endParaRPr lang="en-US" sz="2400">
                <a:cs typeface="Arial" charset="0"/>
              </a:endParaRPr>
            </a:p>
          </p:txBody>
        </p:sp>
        <p:sp>
          <p:nvSpPr>
            <p:cNvPr id="76" name="Content Placeholder 1"/>
            <p:cNvSpPr txBox="1">
              <a:spLocks/>
            </p:cNvSpPr>
            <p:nvPr/>
          </p:nvSpPr>
          <p:spPr>
            <a:xfrm>
              <a:off x="10823928" y="2890341"/>
              <a:ext cx="648072" cy="792088"/>
            </a:xfrm>
            <a:prstGeom prst="rect">
              <a:avLst/>
            </a:prstGeom>
          </p:spPr>
          <p:txBody>
            <a:bodyPr/>
            <a:lstStyle/>
            <a:p>
              <a:pPr marL="342891" indent="-342891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en-US" sz="4400">
                  <a:cs typeface="Arial" charset="0"/>
                </a:rPr>
                <a:t>U</a:t>
              </a:r>
            </a:p>
            <a:p>
              <a:pPr marL="342891" indent="-342891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endParaRPr lang="en-US" sz="2800">
                <a:cs typeface="Arial" charset="0"/>
              </a:endParaRPr>
            </a:p>
          </p:txBody>
        </p:sp>
        <p:sp>
          <p:nvSpPr>
            <p:cNvPr id="77" name="Rectangle 22"/>
            <p:cNvSpPr>
              <a:spLocks noChangeArrowheads="1"/>
            </p:cNvSpPr>
            <p:nvPr/>
          </p:nvSpPr>
          <p:spPr bwMode="auto">
            <a:xfrm>
              <a:off x="10763088" y="2908245"/>
              <a:ext cx="649188" cy="71926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723120" y="3880608"/>
            <a:ext cx="1562101" cy="792088"/>
            <a:chOff x="9723119" y="3880608"/>
            <a:chExt cx="1562101" cy="792088"/>
          </a:xfrm>
        </p:grpSpPr>
        <p:sp>
          <p:nvSpPr>
            <p:cNvPr id="78" name="Content Placeholder 1"/>
            <p:cNvSpPr txBox="1">
              <a:spLocks/>
            </p:cNvSpPr>
            <p:nvPr/>
          </p:nvSpPr>
          <p:spPr>
            <a:xfrm>
              <a:off x="10275680" y="3880608"/>
              <a:ext cx="648072" cy="792088"/>
            </a:xfrm>
            <a:prstGeom prst="rect">
              <a:avLst/>
            </a:prstGeom>
          </p:spPr>
          <p:txBody>
            <a:bodyPr/>
            <a:lstStyle/>
            <a:p>
              <a:pPr marL="342891" indent="-342891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en-US" sz="4400">
                  <a:cs typeface="Arial" charset="0"/>
                </a:rPr>
                <a:t>H</a:t>
              </a:r>
            </a:p>
            <a:p>
              <a:pPr marL="342891" indent="-342891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endParaRPr lang="en-US" sz="2800">
                <a:cs typeface="Arial" charset="0"/>
              </a:endParaRPr>
            </a:p>
          </p:txBody>
        </p:sp>
        <p:sp>
          <p:nvSpPr>
            <p:cNvPr id="79" name="Rectangle 22"/>
            <p:cNvSpPr>
              <a:spLocks noChangeArrowheads="1"/>
            </p:cNvSpPr>
            <p:nvPr/>
          </p:nvSpPr>
          <p:spPr bwMode="auto">
            <a:xfrm>
              <a:off x="10214840" y="3898512"/>
              <a:ext cx="649188" cy="71926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23"/>
            <p:cNvSpPr>
              <a:spLocks noChangeShapeType="1"/>
            </p:cNvSpPr>
            <p:nvPr/>
          </p:nvSpPr>
          <p:spPr bwMode="auto">
            <a:xfrm flipH="1">
              <a:off x="9723119" y="4238105"/>
              <a:ext cx="491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81" name="Line 24"/>
            <p:cNvSpPr>
              <a:spLocks noChangeShapeType="1"/>
            </p:cNvSpPr>
            <p:nvPr/>
          </p:nvSpPr>
          <p:spPr bwMode="auto">
            <a:xfrm flipH="1">
              <a:off x="10864028" y="4253345"/>
              <a:ext cx="421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873676" y="3909015"/>
            <a:ext cx="720000" cy="720000"/>
            <a:chOff x="7597837" y="2707419"/>
            <a:chExt cx="457692" cy="460694"/>
          </a:xfrm>
        </p:grpSpPr>
        <p:sp>
          <p:nvSpPr>
            <p:cNvPr id="83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84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85" name="Group 28"/>
          <p:cNvGrpSpPr/>
          <p:nvPr/>
        </p:nvGrpSpPr>
        <p:grpSpPr>
          <a:xfrm>
            <a:off x="11355840" y="3925389"/>
            <a:ext cx="720000" cy="720000"/>
            <a:chOff x="4214810" y="2000240"/>
            <a:chExt cx="457692" cy="460694"/>
          </a:xfrm>
        </p:grpSpPr>
        <p:sp>
          <p:nvSpPr>
            <p:cNvPr id="86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87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624225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844410" y="3001934"/>
            <a:ext cx="788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>
                <a:latin typeface="+mj-lt"/>
                <a:cs typeface="Arial" charset="0"/>
              </a:rPr>
              <a:t>Wonderland of  Quantum Mechanics</a:t>
            </a:r>
          </a:p>
        </p:txBody>
      </p:sp>
      <p:pic>
        <p:nvPicPr>
          <p:cNvPr id="4" name="Picture 2" descr="C:\Users\buhrman\Documents\c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3" y="60325"/>
            <a:ext cx="276701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tartrek-be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6240" y="3645025"/>
            <a:ext cx="2016224" cy="2976331"/>
          </a:xfrm>
          <a:prstGeom prst="rect">
            <a:avLst/>
          </a:prstGeom>
          <a:noFill/>
        </p:spPr>
      </p:pic>
      <p:pic>
        <p:nvPicPr>
          <p:cNvPr id="6" name="Picture 9" descr="dol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3513" y="3789041"/>
            <a:ext cx="1878371" cy="1728191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4151784" y="5589240"/>
            <a:ext cx="3744416" cy="1008062"/>
            <a:chOff x="395536" y="4509120"/>
            <a:chExt cx="3744416" cy="1008062"/>
          </a:xfrm>
        </p:grpSpPr>
        <p:sp>
          <p:nvSpPr>
            <p:cNvPr id="7" name="Oval 54"/>
            <p:cNvSpPr>
              <a:spLocks noChangeArrowheads="1"/>
            </p:cNvSpPr>
            <p:nvPr/>
          </p:nvSpPr>
          <p:spPr bwMode="auto">
            <a:xfrm rot="16200000">
              <a:off x="1763713" y="3140943"/>
              <a:ext cx="1008062" cy="3744416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8" name="Oval 56"/>
            <p:cNvSpPr>
              <a:spLocks noChangeArrowheads="1"/>
            </p:cNvSpPr>
            <p:nvPr/>
          </p:nvSpPr>
          <p:spPr bwMode="auto">
            <a:xfrm rot="16200000">
              <a:off x="1285825" y="4652789"/>
              <a:ext cx="719138" cy="720725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CH"/>
            </a:p>
          </p:txBody>
        </p:sp>
        <p:sp>
          <p:nvSpPr>
            <p:cNvPr id="9" name="Line 57"/>
            <p:cNvSpPr>
              <a:spLocks noChangeShapeType="1"/>
            </p:cNvSpPr>
            <p:nvPr/>
          </p:nvSpPr>
          <p:spPr bwMode="auto">
            <a:xfrm rot="5400000">
              <a:off x="1645394" y="4725020"/>
              <a:ext cx="0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0" name="Line 58"/>
            <p:cNvSpPr>
              <a:spLocks noChangeShapeType="1"/>
            </p:cNvSpPr>
            <p:nvPr/>
          </p:nvSpPr>
          <p:spPr bwMode="auto">
            <a:xfrm rot="10800000">
              <a:off x="1645394" y="4725020"/>
              <a:ext cx="0" cy="5762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1" name="Line 59"/>
            <p:cNvSpPr>
              <a:spLocks noChangeShapeType="1"/>
            </p:cNvSpPr>
            <p:nvPr/>
          </p:nvSpPr>
          <p:spPr bwMode="auto">
            <a:xfrm rot="8100000">
              <a:off x="1643806" y="4726607"/>
              <a:ext cx="1588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2" name="Line 60"/>
            <p:cNvSpPr>
              <a:spLocks noChangeShapeType="1"/>
            </p:cNvSpPr>
            <p:nvPr/>
          </p:nvSpPr>
          <p:spPr bwMode="auto">
            <a:xfrm rot="13500000">
              <a:off x="1645394" y="4728195"/>
              <a:ext cx="1588" cy="5762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3" name="Oval 92"/>
            <p:cNvSpPr>
              <a:spLocks noChangeArrowheads="1"/>
            </p:cNvSpPr>
            <p:nvPr/>
          </p:nvSpPr>
          <p:spPr bwMode="auto">
            <a:xfrm rot="16200000">
              <a:off x="2556296" y="4652789"/>
              <a:ext cx="719138" cy="720725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CH"/>
            </a:p>
          </p:txBody>
        </p:sp>
        <p:sp>
          <p:nvSpPr>
            <p:cNvPr id="14" name="Line 93"/>
            <p:cNvSpPr>
              <a:spLocks noChangeShapeType="1"/>
            </p:cNvSpPr>
            <p:nvPr/>
          </p:nvSpPr>
          <p:spPr bwMode="auto">
            <a:xfrm rot="5400000">
              <a:off x="2915865" y="4725020"/>
              <a:ext cx="0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5" name="Line 94"/>
            <p:cNvSpPr>
              <a:spLocks noChangeShapeType="1"/>
            </p:cNvSpPr>
            <p:nvPr/>
          </p:nvSpPr>
          <p:spPr bwMode="auto">
            <a:xfrm rot="10800000">
              <a:off x="2915865" y="4725020"/>
              <a:ext cx="0" cy="5762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6" name="Line 95"/>
            <p:cNvSpPr>
              <a:spLocks noChangeShapeType="1"/>
            </p:cNvSpPr>
            <p:nvPr/>
          </p:nvSpPr>
          <p:spPr bwMode="auto">
            <a:xfrm rot="8100000">
              <a:off x="2914277" y="4726607"/>
              <a:ext cx="1588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7" name="Line 96"/>
            <p:cNvSpPr>
              <a:spLocks noChangeShapeType="1"/>
            </p:cNvSpPr>
            <p:nvPr/>
          </p:nvSpPr>
          <p:spPr bwMode="auto">
            <a:xfrm rot="13500000">
              <a:off x="2915865" y="4728195"/>
              <a:ext cx="1588" cy="5762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pic>
        <p:nvPicPr>
          <p:cNvPr id="20" name="Picture 9" descr="dol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9737" y="3789041"/>
            <a:ext cx="1878371" cy="1728191"/>
          </a:xfrm>
          <a:prstGeom prst="rect">
            <a:avLst/>
          </a:prstGeom>
          <a:noFill/>
        </p:spPr>
      </p:pic>
      <p:pic>
        <p:nvPicPr>
          <p:cNvPr id="21" name="Picture 15" descr="ZeroOneLarge">
            <a:extLst>
              <a:ext uri="{FF2B5EF4-FFF2-40B4-BE49-F238E27FC236}">
                <a16:creationId xmlns:a16="http://schemas.microsoft.com/office/drawing/2014/main" id="{C397AAB9-CAE2-D14A-93C0-D64272D163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800" y="728663"/>
            <a:ext cx="10287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64CFFF-DE28-2C47-8364-30D92C2490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4388" y="1737321"/>
            <a:ext cx="3397405" cy="12958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8B6F16-6050-8C4F-9992-B73AA8D1E3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3166" y="72583"/>
            <a:ext cx="4807587" cy="148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1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221" y="1971445"/>
            <a:ext cx="4065417" cy="20740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57674" y="149053"/>
            <a:ext cx="10005398" cy="930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90000"/>
              </a:lnSpc>
            </a:pPr>
            <a:r>
              <a:rPr lang="en-US" sz="4000" dirty="0"/>
              <a:t>Quantum Computer breaks Public-Key Crypto</a:t>
            </a:r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982663" y="991649"/>
            <a:ext cx="7603785" cy="195959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>
                <a:cs typeface="Arial" charset="0"/>
              </a:rPr>
              <a:t>[Shor ’94] Polynomial-time quantum algorithm for factoring integer numbers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982663" y="1885090"/>
            <a:ext cx="10365245" cy="36175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0AD1A"/>
              </a:buClr>
              <a:buSzPct val="100000"/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/>
              <a:t>Classical  Computer : </a:t>
            </a:r>
            <a:r>
              <a:rPr lang="en-US" sz="2600" dirty="0">
                <a:solidFill>
                  <a:srgbClr val="FF0000"/>
                </a:solidFill>
              </a:rPr>
              <a:t>Exponential time</a:t>
            </a:r>
            <a:endParaRPr lang="en-US" sz="2600" dirty="0">
              <a:cs typeface="Arial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/>
              <a:t>Quantum Computer :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0000FF"/>
                </a:solidFill>
              </a:rPr>
              <a:t>Poly-time:  n</a:t>
            </a:r>
            <a:r>
              <a:rPr lang="en-US" sz="2600" baseline="30000" dirty="0">
                <a:solidFill>
                  <a:srgbClr val="0000FF"/>
                </a:solidFill>
              </a:rPr>
              <a:t>2</a:t>
            </a:r>
            <a:endParaRPr lang="en-US" sz="2600" dirty="0">
              <a:cs typeface="Arial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/>
              <a:t>For a 600-digit number (RSA-2048) </a:t>
            </a:r>
            <a:endParaRPr lang="en-US" sz="2600" dirty="0">
              <a:cs typeface="Arial" charset="0"/>
            </a:endParaRPr>
          </a:p>
          <a:p>
            <a:pPr marL="742950" lvl="2" indent="-342900">
              <a:lnSpc>
                <a:spcPct val="9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>
                <a:solidFill>
                  <a:srgbClr val="FF0000"/>
                </a:solidFill>
                <a:cs typeface="Arial" charset="0"/>
              </a:rPr>
              <a:t>Classical: age of universe</a:t>
            </a:r>
          </a:p>
          <a:p>
            <a:pPr marL="742950" lvl="2" indent="-342900">
              <a:lnSpc>
                <a:spcPct val="9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>
                <a:solidFill>
                  <a:srgbClr val="0000FF"/>
                </a:solidFill>
                <a:cs typeface="Arial" charset="0"/>
              </a:rPr>
              <a:t>Quantum: few minutes</a:t>
            </a:r>
          </a:p>
          <a:p>
            <a:pPr marL="342900" lvl="1" indent="-342900">
              <a:lnSpc>
                <a:spcPct val="9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3200" dirty="0">
              <a:cs typeface="Arial" charset="0"/>
            </a:endParaRPr>
          </a:p>
          <a:p>
            <a:pPr marL="342900" lvl="1" indent="-342900">
              <a:lnSpc>
                <a:spcPct val="9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200" dirty="0">
                <a:cs typeface="Arial" charset="0"/>
              </a:rPr>
              <a:t>Consequence: Large enough quantum computers </a:t>
            </a:r>
            <a:r>
              <a:rPr lang="en-US" sz="3200" dirty="0">
                <a:solidFill>
                  <a:srgbClr val="FF0000"/>
                </a:solidFill>
                <a:cs typeface="Arial" charset="0"/>
              </a:rPr>
              <a:t>break all </a:t>
            </a:r>
            <a:r>
              <a:rPr lang="en-US" sz="3200" dirty="0">
                <a:cs typeface="Arial" charset="0"/>
              </a:rPr>
              <a:t>currently used public-key cryptosystems!!!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745CCB-1D8D-8B4D-B3AC-0BC8DB855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2448" y="514394"/>
            <a:ext cx="1243399" cy="18650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46F254-EA4F-BC43-B7F2-4D6B427993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8147" y="3230508"/>
            <a:ext cx="1833681" cy="76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9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30969" y="442344"/>
            <a:ext cx="10407316" cy="9302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dirty="0"/>
              <a:t>Current Cryptography under Quantum Attacks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44529" y="1553864"/>
          <a:ext cx="7200800" cy="338328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550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0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5799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Security level</a:t>
                      </a:r>
                    </a:p>
                    <a:p>
                      <a:pPr algn="l"/>
                      <a:endParaRPr lang="en-US" dirty="0"/>
                    </a:p>
                    <a:p>
                      <a:pPr algn="l"/>
                      <a:r>
                        <a:rPr lang="en-US" dirty="0"/>
                        <a:t>systems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Conventional attacks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Quantum attacks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100">
                <a:tc>
                  <a:txBody>
                    <a:bodyPr/>
                    <a:lstStyle/>
                    <a:p>
                      <a:r>
                        <a:rPr lang="en-US" dirty="0"/>
                        <a:t>Symmetric-key encryption (AES-256)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256 bits of security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128 bits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100">
                <a:tc>
                  <a:txBody>
                    <a:bodyPr/>
                    <a:lstStyle/>
                    <a:p>
                      <a:r>
                        <a:rPr lang="en-US" dirty="0"/>
                        <a:t>Hash </a:t>
                      </a:r>
                      <a:r>
                        <a:rPr lang="en-US"/>
                        <a:t>functions </a:t>
                      </a:r>
                      <a:br>
                        <a:rPr lang="en-US"/>
                      </a:br>
                      <a:r>
                        <a:rPr lang="en-US"/>
                        <a:t>(SHA3-256)</a:t>
                      </a:r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128 bits</a:t>
                      </a:r>
                      <a:endParaRPr 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 bits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100">
                <a:tc>
                  <a:txBody>
                    <a:bodyPr/>
                    <a:lstStyle/>
                    <a:p>
                      <a:r>
                        <a:rPr lang="en-US" dirty="0"/>
                        <a:t>Public-key</a:t>
                      </a:r>
                      <a:r>
                        <a:rPr lang="en-US" baseline="0" dirty="0"/>
                        <a:t> crypto 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(key exchange, digital signatures, encryption)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(RS</a:t>
                      </a:r>
                      <a:r>
                        <a:rPr lang="is-IS" baseline="0" dirty="0"/>
                        <a:t>A-2048, ECC-256)</a:t>
                      </a:r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112 bits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~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0 bits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298"/>
          <p:cNvSpPr>
            <a:spLocks noChangeArrowheads="1"/>
          </p:cNvSpPr>
          <p:nvPr/>
        </p:nvSpPr>
        <p:spPr bwMode="auto">
          <a:xfrm>
            <a:off x="1881051" y="5299696"/>
            <a:ext cx="9281695" cy="150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Products, services, businesses relying on security either stop functioning or do not provide expected levels of security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8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10408</TotalTime>
  <Words>660</Words>
  <Application>Microsoft Macintosh PowerPoint</Application>
  <PresentationFormat>Widescreen</PresentationFormat>
  <Paragraphs>127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Cambria Math</vt:lpstr>
      <vt:lpstr>cmr10</vt:lpstr>
      <vt:lpstr>cmsy10</vt:lpstr>
      <vt:lpstr>Consolas</vt:lpstr>
      <vt:lpstr>Wingdings</vt:lpstr>
      <vt:lpstr>Office Theme</vt:lpstr>
      <vt:lpstr>Quantum Cryptography</vt:lpstr>
      <vt:lpstr>1969: Man on the Moon</vt:lpstr>
      <vt:lpstr>Classical Cryptography</vt:lpstr>
      <vt:lpstr>Modern Cryptography</vt:lpstr>
      <vt:lpstr>What will you learn from this project?</vt:lpstr>
      <vt:lpstr>Quantum Mechanics </vt:lpstr>
      <vt:lpstr>PowerPoint Presentation</vt:lpstr>
      <vt:lpstr>PowerPoint Presentation</vt:lpstr>
      <vt:lpstr>PowerPoint Presentation</vt:lpstr>
      <vt:lpstr>Can We Build Quantum Computers?</vt:lpstr>
      <vt:lpstr>Quantum Key Distribution (QKD)</vt:lpstr>
      <vt:lpstr>Quantum Key Distribution (QKD)</vt:lpstr>
      <vt:lpstr>Teachers</vt:lpstr>
      <vt:lpstr>Pre-Requisites</vt:lpstr>
      <vt:lpstr>Format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Cryptography</dc:title>
  <dc:creator>Microsoft Office User</dc:creator>
  <cp:lastModifiedBy>Christian Schaffner</cp:lastModifiedBy>
  <cp:revision>61</cp:revision>
  <cp:lastPrinted>2018-09-25T07:28:38Z</cp:lastPrinted>
  <dcterms:created xsi:type="dcterms:W3CDTF">2018-03-16T12:24:23Z</dcterms:created>
  <dcterms:modified xsi:type="dcterms:W3CDTF">2022-06-01T14:39:17Z</dcterms:modified>
</cp:coreProperties>
</file>