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1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466" r:id="rId3"/>
    <p:sldId id="520" r:id="rId4"/>
    <p:sldId id="501" r:id="rId5"/>
    <p:sldId id="452" r:id="rId6"/>
    <p:sldId id="502" r:id="rId7"/>
    <p:sldId id="431" r:id="rId8"/>
    <p:sldId id="522" r:id="rId9"/>
    <p:sldId id="505" r:id="rId10"/>
    <p:sldId id="493" r:id="rId11"/>
    <p:sldId id="469" r:id="rId12"/>
    <p:sldId id="438" r:id="rId13"/>
    <p:sldId id="410" r:id="rId14"/>
    <p:sldId id="417" r:id="rId15"/>
    <p:sldId id="418" r:id="rId16"/>
    <p:sldId id="471" r:id="rId17"/>
    <p:sldId id="420" r:id="rId18"/>
    <p:sldId id="473" r:id="rId19"/>
    <p:sldId id="474" r:id="rId20"/>
    <p:sldId id="475" r:id="rId21"/>
    <p:sldId id="476" r:id="rId22"/>
    <p:sldId id="421" r:id="rId23"/>
    <p:sldId id="445" r:id="rId24"/>
    <p:sldId id="507" r:id="rId25"/>
    <p:sldId id="519" r:id="rId26"/>
    <p:sldId id="477" r:id="rId27"/>
    <p:sldId id="478" r:id="rId28"/>
    <p:sldId id="479" r:id="rId29"/>
    <p:sldId id="450" r:id="rId30"/>
    <p:sldId id="508" r:id="rId31"/>
    <p:sldId id="509" r:id="rId32"/>
    <p:sldId id="510" r:id="rId33"/>
    <p:sldId id="511" r:id="rId34"/>
    <p:sldId id="512" r:id="rId35"/>
    <p:sldId id="515" r:id="rId36"/>
    <p:sldId id="516" r:id="rId37"/>
    <p:sldId id="518" r:id="rId38"/>
    <p:sldId id="485" r:id="rId39"/>
    <p:sldId id="496" r:id="rId40"/>
    <p:sldId id="497" r:id="rId41"/>
    <p:sldId id="488" r:id="rId42"/>
    <p:sldId id="490" r:id="rId43"/>
    <p:sldId id="499" r:id="rId44"/>
    <p:sldId id="491" r:id="rId45"/>
    <p:sldId id="492" r:id="rId46"/>
    <p:sldId id="523" r:id="rId47"/>
  </p:sldIdLst>
  <p:sldSz cx="9144000" cy="6858000" type="screen4x3"/>
  <p:notesSz cx="7102475" cy="10234613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  <p:embeddedFont>
      <p:font typeface="Comic Sans MS" panose="030F0902030302020204" pitchFamily="66" charset="0"/>
      <p:regular r:id="rId55"/>
    </p:embeddedFont>
  </p:embeddedFontLst>
  <p:custDataLst>
    <p:tags r:id="rId5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4F6228"/>
    <a:srgbClr val="66FF33"/>
    <a:srgbClr val="00FF00"/>
    <a:srgbClr val="33CC33"/>
    <a:srgbClr val="CB3A13"/>
    <a:srgbClr val="B3A6FE"/>
    <a:srgbClr val="D1C8DE"/>
    <a:srgbClr val="CC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86661" autoAdjust="0"/>
  </p:normalViewPr>
  <p:slideViewPr>
    <p:cSldViewPr>
      <p:cViewPr varScale="1">
        <p:scale>
          <a:sx n="136" d="100"/>
          <a:sy n="136" d="100"/>
        </p:scale>
        <p:origin x="216" y="96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8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39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D567F-5167-4967-A8E5-D421B42FC6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25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36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9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01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appears</a:t>
            </a:r>
            <a:r>
              <a:rPr lang="en-US" baseline="0" dirty="0"/>
              <a:t> INSTANTANEOUSLY on the other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19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76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02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48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appears</a:t>
            </a:r>
            <a:r>
              <a:rPr lang="en-US" baseline="0" dirty="0"/>
              <a:t> INSTANTANEOUSLY on the other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58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appears</a:t>
            </a:r>
            <a:r>
              <a:rPr lang="en-US" baseline="0" dirty="0"/>
              <a:t> INSTANTANEOUSLY on the other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2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0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13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02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994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56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5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7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8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correction = correction by tracing out the other </a:t>
            </a:r>
            <a:r>
              <a:rPr lang="en-US" dirty="0" err="1"/>
              <a:t>qubits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8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1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25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8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9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Clicks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95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23.04.20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35.png"/><Relationship Id="rId18" Type="http://schemas.openxmlformats.org/officeDocument/2006/relationships/image" Target="../media/image33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17" Type="http://schemas.openxmlformats.org/officeDocument/2006/relationships/image" Target="../media/image32.png"/><Relationship Id="rId2" Type="http://schemas.openxmlformats.org/officeDocument/2006/relationships/tags" Target="../tags/tag17.xml"/><Relationship Id="rId16" Type="http://schemas.openxmlformats.org/officeDocument/2006/relationships/image" Target="../media/image38.emf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31.png"/><Relationship Id="rId5" Type="http://schemas.openxmlformats.org/officeDocument/2006/relationships/tags" Target="../tags/tag20.xml"/><Relationship Id="rId15" Type="http://schemas.openxmlformats.org/officeDocument/2006/relationships/image" Target="../media/image37.png"/><Relationship Id="rId10" Type="http://schemas.openxmlformats.org/officeDocument/2006/relationships/image" Target="../media/image30.png"/><Relationship Id="rId4" Type="http://schemas.openxmlformats.org/officeDocument/2006/relationships/tags" Target="../tags/tag19.xml"/><Relationship Id="rId9" Type="http://schemas.openxmlformats.org/officeDocument/2006/relationships/image" Target="../media/image29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31.png"/><Relationship Id="rId26" Type="http://schemas.openxmlformats.org/officeDocument/2006/relationships/image" Target="../media/image32.png"/><Relationship Id="rId3" Type="http://schemas.openxmlformats.org/officeDocument/2006/relationships/tags" Target="../tags/tag24.xml"/><Relationship Id="rId21" Type="http://schemas.openxmlformats.org/officeDocument/2006/relationships/image" Target="../media/image41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30.png"/><Relationship Id="rId25" Type="http://schemas.openxmlformats.org/officeDocument/2006/relationships/image" Target="../media/image35.png"/><Relationship Id="rId2" Type="http://schemas.openxmlformats.org/officeDocument/2006/relationships/tags" Target="../tags/tag23.xml"/><Relationship Id="rId16" Type="http://schemas.openxmlformats.org/officeDocument/2006/relationships/image" Target="../media/image29.png"/><Relationship Id="rId20" Type="http://schemas.openxmlformats.org/officeDocument/2006/relationships/image" Target="../media/image40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34.png"/><Relationship Id="rId5" Type="http://schemas.openxmlformats.org/officeDocument/2006/relationships/tags" Target="../tags/tag26.xml"/><Relationship Id="rId15" Type="http://schemas.openxmlformats.org/officeDocument/2006/relationships/notesSlide" Target="../notesSlides/notesSlide9.xml"/><Relationship Id="rId23" Type="http://schemas.openxmlformats.org/officeDocument/2006/relationships/image" Target="../media/image37.png"/><Relationship Id="rId10" Type="http://schemas.openxmlformats.org/officeDocument/2006/relationships/tags" Target="../tags/tag31.xml"/><Relationship Id="rId19" Type="http://schemas.openxmlformats.org/officeDocument/2006/relationships/image" Target="../media/image39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6.png"/><Relationship Id="rId27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notesSlide" Target="../notesSlides/notesSlide10.xml"/><Relationship Id="rId18" Type="http://schemas.openxmlformats.org/officeDocument/2006/relationships/image" Target="../media/image41.png"/><Relationship Id="rId26" Type="http://schemas.openxmlformats.org/officeDocument/2006/relationships/image" Target="../media/image44.png"/><Relationship Id="rId3" Type="http://schemas.openxmlformats.org/officeDocument/2006/relationships/tags" Target="../tags/tag37.xml"/><Relationship Id="rId21" Type="http://schemas.openxmlformats.org/officeDocument/2006/relationships/image" Target="../media/image36.png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0.png"/><Relationship Id="rId25" Type="http://schemas.openxmlformats.org/officeDocument/2006/relationships/image" Target="../media/image14.jpeg"/><Relationship Id="rId2" Type="http://schemas.openxmlformats.org/officeDocument/2006/relationships/tags" Target="../tags/tag36.xml"/><Relationship Id="rId16" Type="http://schemas.openxmlformats.org/officeDocument/2006/relationships/image" Target="../media/image39.png"/><Relationship Id="rId20" Type="http://schemas.openxmlformats.org/officeDocument/2006/relationships/image" Target="../media/image35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43.png"/><Relationship Id="rId5" Type="http://schemas.openxmlformats.org/officeDocument/2006/relationships/tags" Target="../tags/tag39.xml"/><Relationship Id="rId15" Type="http://schemas.openxmlformats.org/officeDocument/2006/relationships/image" Target="../media/image33.png"/><Relationship Id="rId23" Type="http://schemas.openxmlformats.org/officeDocument/2006/relationships/image" Target="../media/image42.png"/><Relationship Id="rId10" Type="http://schemas.openxmlformats.org/officeDocument/2006/relationships/tags" Target="../tags/tag44.xml"/><Relationship Id="rId19" Type="http://schemas.openxmlformats.org/officeDocument/2006/relationships/image" Target="../media/image34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32.png"/><Relationship Id="rId22" Type="http://schemas.openxmlformats.org/officeDocument/2006/relationships/image" Target="../media/image37.png"/><Relationship Id="rId27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3" Type="http://schemas.openxmlformats.org/officeDocument/2006/relationships/tags" Target="../tags/tag48.xml"/><Relationship Id="rId7" Type="http://schemas.openxmlformats.org/officeDocument/2006/relationships/image" Target="../media/image30.png"/><Relationship Id="rId12" Type="http://schemas.openxmlformats.org/officeDocument/2006/relationships/image" Target="../media/image3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9.png"/><Relationship Id="rId11" Type="http://schemas.openxmlformats.org/officeDocument/2006/relationships/image" Target="../media/image48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4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2.png"/><Relationship Id="rId3" Type="http://schemas.openxmlformats.org/officeDocument/2006/relationships/tags" Target="../tags/tag51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5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0.png"/><Relationship Id="rId5" Type="http://schemas.openxmlformats.org/officeDocument/2006/relationships/tags" Target="../tags/tag53.xml"/><Relationship Id="rId10" Type="http://schemas.openxmlformats.org/officeDocument/2006/relationships/image" Target="../media/image33.png"/><Relationship Id="rId4" Type="http://schemas.openxmlformats.org/officeDocument/2006/relationships/tags" Target="../tags/tag52.xml"/><Relationship Id="rId9" Type="http://schemas.openxmlformats.org/officeDocument/2006/relationships/image" Target="../media/image49.png"/><Relationship Id="rId1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0.png"/><Relationship Id="rId3" Type="http://schemas.openxmlformats.org/officeDocument/2006/relationships/tags" Target="../tags/tag56.xml"/><Relationship Id="rId7" Type="http://schemas.openxmlformats.org/officeDocument/2006/relationships/image" Target="../media/image53.png"/><Relationship Id="rId12" Type="http://schemas.openxmlformats.org/officeDocument/2006/relationships/image" Target="../media/image19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57.xml"/><Relationship Id="rId9" Type="http://schemas.openxmlformats.org/officeDocument/2006/relationships/image" Target="../media/image33.pn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9.png"/><Relationship Id="rId3" Type="http://schemas.openxmlformats.org/officeDocument/2006/relationships/tags" Target="../tags/tag60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5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62.xml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tags" Target="../tags/tag61.xml"/><Relationship Id="rId9" Type="http://schemas.openxmlformats.org/officeDocument/2006/relationships/image" Target="../media/image33.png"/><Relationship Id="rId1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59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67.xml"/><Relationship Id="rId7" Type="http://schemas.openxmlformats.org/officeDocument/2006/relationships/image" Target="../media/image3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32.png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5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70.xml"/><Relationship Id="rId7" Type="http://schemas.openxmlformats.org/officeDocument/2006/relationships/image" Target="../media/image30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29.png"/><Relationship Id="rId11" Type="http://schemas.openxmlformats.org/officeDocument/2006/relationships/image" Target="../media/image63.pn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6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tags" Target="../tags/tag73.xml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5.png"/><Relationship Id="rId11" Type="http://schemas.openxmlformats.org/officeDocument/2006/relationships/image" Target="../media/image69.emf"/><Relationship Id="rId5" Type="http://schemas.openxmlformats.org/officeDocument/2006/relationships/image" Target="../media/image64.png"/><Relationship Id="rId10" Type="http://schemas.openxmlformats.org/officeDocument/2006/relationships/image" Target="../media/image68.e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1.jpeg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3.png"/><Relationship Id="rId17" Type="http://schemas.openxmlformats.org/officeDocument/2006/relationships/image" Target="../media/image74.emf"/><Relationship Id="rId2" Type="http://schemas.openxmlformats.org/officeDocument/2006/relationships/tags" Target="../tags/tag75.xml"/><Relationship Id="rId16" Type="http://schemas.openxmlformats.org/officeDocument/2006/relationships/image" Target="../media/image73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66.png"/><Relationship Id="rId5" Type="http://schemas.openxmlformats.org/officeDocument/2006/relationships/tags" Target="../tags/tag78.xml"/><Relationship Id="rId15" Type="http://schemas.openxmlformats.org/officeDocument/2006/relationships/image" Target="../media/image72.png"/><Relationship Id="rId10" Type="http://schemas.openxmlformats.org/officeDocument/2006/relationships/image" Target="../media/image65.png"/><Relationship Id="rId4" Type="http://schemas.openxmlformats.org/officeDocument/2006/relationships/tags" Target="../tags/tag77.xml"/><Relationship Id="rId9" Type="http://schemas.openxmlformats.org/officeDocument/2006/relationships/image" Target="../media/image64.png"/><Relationship Id="rId1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1.jpeg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3.png"/><Relationship Id="rId17" Type="http://schemas.openxmlformats.org/officeDocument/2006/relationships/image" Target="../media/image74.emf"/><Relationship Id="rId2" Type="http://schemas.openxmlformats.org/officeDocument/2006/relationships/tags" Target="../tags/tag81.xml"/><Relationship Id="rId16" Type="http://schemas.openxmlformats.org/officeDocument/2006/relationships/image" Target="../media/image72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66.png"/><Relationship Id="rId5" Type="http://schemas.openxmlformats.org/officeDocument/2006/relationships/tags" Target="../tags/tag84.xml"/><Relationship Id="rId15" Type="http://schemas.openxmlformats.org/officeDocument/2006/relationships/image" Target="../media/image73.png"/><Relationship Id="rId10" Type="http://schemas.openxmlformats.org/officeDocument/2006/relationships/image" Target="../media/image65.png"/><Relationship Id="rId4" Type="http://schemas.openxmlformats.org/officeDocument/2006/relationships/tags" Target="../tags/tag83.xml"/><Relationship Id="rId9" Type="http://schemas.openxmlformats.org/officeDocument/2006/relationships/image" Target="../media/image64.png"/><Relationship Id="rId1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image" Target="../media/image66.png"/><Relationship Id="rId26" Type="http://schemas.openxmlformats.org/officeDocument/2006/relationships/image" Target="../media/image82.png"/><Relationship Id="rId3" Type="http://schemas.openxmlformats.org/officeDocument/2006/relationships/tags" Target="../tags/tag88.xml"/><Relationship Id="rId21" Type="http://schemas.openxmlformats.org/officeDocument/2006/relationships/image" Target="../media/image77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65.png"/><Relationship Id="rId25" Type="http://schemas.openxmlformats.org/officeDocument/2006/relationships/image" Target="../media/image81.png"/><Relationship Id="rId2" Type="http://schemas.openxmlformats.org/officeDocument/2006/relationships/tags" Target="../tags/tag87.xml"/><Relationship Id="rId16" Type="http://schemas.openxmlformats.org/officeDocument/2006/relationships/image" Target="../media/image67.jpe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5" Type="http://schemas.openxmlformats.org/officeDocument/2006/relationships/tags" Target="../tags/tag90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tags" Target="../tags/tag95.xml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92.png"/><Relationship Id="rId3" Type="http://schemas.openxmlformats.org/officeDocument/2006/relationships/tags" Target="../tags/tag102.xml"/><Relationship Id="rId7" Type="http://schemas.openxmlformats.org/officeDocument/2006/relationships/image" Target="../media/image65.png"/><Relationship Id="rId12" Type="http://schemas.openxmlformats.org/officeDocument/2006/relationships/image" Target="../media/image91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67.jpeg"/><Relationship Id="rId11" Type="http://schemas.openxmlformats.org/officeDocument/2006/relationships/image" Target="../media/image90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6.png"/><Relationship Id="rId4" Type="http://schemas.openxmlformats.org/officeDocument/2006/relationships/tags" Target="../tags/tag103.xml"/><Relationship Id="rId9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tags" Target="../tags/tag106.xml"/><Relationship Id="rId7" Type="http://schemas.openxmlformats.org/officeDocument/2006/relationships/image" Target="../media/image94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93.png"/><Relationship Id="rId11" Type="http://schemas.openxmlformats.org/officeDocument/2006/relationships/image" Target="../media/image66.png"/><Relationship Id="rId5" Type="http://schemas.openxmlformats.org/officeDocument/2006/relationships/image" Target="../media/image71.jpeg"/><Relationship Id="rId10" Type="http://schemas.openxmlformats.org/officeDocument/2006/relationships/image" Target="../media/image6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tags" Target="../tags/tag109.xml"/><Relationship Id="rId7" Type="http://schemas.openxmlformats.org/officeDocument/2006/relationships/image" Target="../media/image94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93.png"/><Relationship Id="rId11" Type="http://schemas.openxmlformats.org/officeDocument/2006/relationships/image" Target="../media/image66.png"/><Relationship Id="rId5" Type="http://schemas.openxmlformats.org/officeDocument/2006/relationships/image" Target="../media/image71.jpeg"/><Relationship Id="rId10" Type="http://schemas.openxmlformats.org/officeDocument/2006/relationships/image" Target="../media/image6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112.xml"/><Relationship Id="rId7" Type="http://schemas.openxmlformats.org/officeDocument/2006/relationships/image" Target="../media/image67.jpeg"/><Relationship Id="rId12" Type="http://schemas.openxmlformats.org/officeDocument/2006/relationships/image" Target="../media/image100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9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8.png"/><Relationship Id="rId4" Type="http://schemas.openxmlformats.org/officeDocument/2006/relationships/tags" Target="../tags/tag113.xml"/><Relationship Id="rId9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116.xml"/><Relationship Id="rId7" Type="http://schemas.openxmlformats.org/officeDocument/2006/relationships/image" Target="../media/image96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67.jpeg"/><Relationship Id="rId11" Type="http://schemas.openxmlformats.org/officeDocument/2006/relationships/image" Target="../media/image10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9.png"/><Relationship Id="rId4" Type="http://schemas.openxmlformats.org/officeDocument/2006/relationships/tags" Target="../tags/tag117.xml"/><Relationship Id="rId9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hyperlink" Target="https://arxiv.org/abs/1412.4904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pages.cwi.nl/~schaffne/positionbasedqcrypto.ph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1.png"/><Relationship Id="rId3" Type="http://schemas.microsoft.com/office/2007/relationships/hdphoto" Target="../media/hdphoto1.wdp"/><Relationship Id="rId7" Type="http://schemas.openxmlformats.org/officeDocument/2006/relationships/image" Target="../media/image106.png"/><Relationship Id="rId12" Type="http://schemas.openxmlformats.org/officeDocument/2006/relationships/image" Target="../media/image110.png"/><Relationship Id="rId2" Type="http://schemas.openxmlformats.org/officeDocument/2006/relationships/image" Target="../media/image103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09.png"/><Relationship Id="rId5" Type="http://schemas.microsoft.com/office/2007/relationships/hdphoto" Target="../media/hdphoto2.wdp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4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image" Target="../media/image14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9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tags" Target="../tags/tag1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5.xml"/><Relationship Id="rId7" Type="http://schemas.openxmlformats.org/officeDocument/2006/relationships/image" Target="../media/image2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7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208590"/>
            <a:ext cx="8143932" cy="2500330"/>
          </a:xfrm>
        </p:spPr>
        <p:txBody>
          <a:bodyPr/>
          <a:lstStyle/>
          <a:p>
            <a:r>
              <a:rPr lang="de-DE" sz="4800" dirty="0">
                <a:solidFill>
                  <a:schemeClr val="tx1"/>
                </a:solidFill>
                <a:latin typeface="+mj-lt"/>
              </a:rPr>
              <a:t>Position-</a:t>
            </a:r>
            <a:r>
              <a:rPr lang="de-DE" sz="4800" dirty="0" err="1">
                <a:solidFill>
                  <a:schemeClr val="tx1"/>
                </a:solidFill>
                <a:latin typeface="+mj-lt"/>
              </a:rPr>
              <a:t>Based</a:t>
            </a:r>
            <a:br>
              <a:rPr lang="de-DE" sz="4800" dirty="0">
                <a:solidFill>
                  <a:schemeClr val="tx1"/>
                </a:solidFill>
                <a:latin typeface="+mj-lt"/>
              </a:rPr>
            </a:br>
            <a:r>
              <a:rPr lang="de-DE" sz="4800" dirty="0">
                <a:solidFill>
                  <a:schemeClr val="tx1"/>
                </a:solidFill>
                <a:latin typeface="+mj-lt"/>
              </a:rPr>
              <a:t>Quantum </a:t>
            </a:r>
            <a:r>
              <a:rPr lang="de-DE" sz="4800" dirty="0" err="1">
                <a:solidFill>
                  <a:schemeClr val="tx1"/>
                </a:solidFill>
                <a:latin typeface="+mj-lt"/>
              </a:rPr>
              <a:t>Cryptography</a:t>
            </a:r>
            <a:endParaRPr lang="de-DE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924800" cy="182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Christian Schaffner</a:t>
            </a:r>
          </a:p>
          <a:p>
            <a:r>
              <a:rPr lang="en-US" dirty="0">
                <a:solidFill>
                  <a:schemeClr val="tx2"/>
                </a:solidFill>
              </a:rPr>
              <a:t>ILLC, University of Amsterdam</a:t>
            </a:r>
          </a:p>
          <a:p>
            <a:r>
              <a:rPr lang="en-US" dirty="0">
                <a:solidFill>
                  <a:schemeClr val="tx2"/>
                </a:solidFill>
              </a:rPr>
              <a:t>Centrum </a:t>
            </a:r>
            <a:r>
              <a:rPr lang="en-US" dirty="0" err="1">
                <a:solidFill>
                  <a:schemeClr val="tx2"/>
                </a:solidFill>
              </a:rPr>
              <a:t>Wiskunde</a:t>
            </a:r>
            <a:r>
              <a:rPr lang="en-US" dirty="0">
                <a:solidFill>
                  <a:schemeClr val="tx2"/>
                </a:solidFill>
              </a:rPr>
              <a:t> &amp; </a:t>
            </a:r>
            <a:r>
              <a:rPr lang="en-US" dirty="0" err="1">
                <a:solidFill>
                  <a:schemeClr val="tx2"/>
                </a:solidFill>
              </a:rPr>
              <a:t>Informatica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216" y="4191702"/>
            <a:ext cx="1981200" cy="893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76872"/>
            <a:ext cx="1409290" cy="152400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609600" y="5085184"/>
            <a:ext cx="8210872" cy="1468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i="1" dirty="0">
                <a:solidFill>
                  <a:schemeClr val="tx2"/>
                </a:solidFill>
              </a:rPr>
              <a:t>Quantum Dummies @Simons</a:t>
            </a:r>
          </a:p>
          <a:p>
            <a:pPr algn="l"/>
            <a:r>
              <a:rPr lang="en-US" sz="2600" i="1" dirty="0">
                <a:solidFill>
                  <a:schemeClr val="tx2"/>
                </a:solidFill>
              </a:rPr>
              <a:t>Friday, 22 April 2020</a:t>
            </a:r>
          </a:p>
          <a:p>
            <a:pPr algn="l"/>
            <a:endParaRPr lang="en-US" sz="2600" dirty="0">
              <a:solidFill>
                <a:schemeClr val="tx2"/>
              </a:solidFill>
            </a:endParaRPr>
          </a:p>
          <a:p>
            <a:pPr algn="l"/>
            <a:endParaRPr lang="en-US" dirty="0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F55A6E-CDF5-484D-A547-F8B04D8B0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5195042"/>
            <a:ext cx="973088" cy="15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7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247956" cy="590972"/>
          </a:xfrm>
        </p:spPr>
        <p:txBody>
          <a:bodyPr>
            <a:normAutofit/>
          </a:bodyPr>
          <a:lstStyle/>
          <a:p>
            <a:r>
              <a:rPr lang="en-US" sz="3000" dirty="0"/>
              <a:t>How to Convince Someone of Your Presence at a Location</a:t>
            </a:r>
          </a:p>
        </p:txBody>
      </p:sp>
      <p:pic>
        <p:nvPicPr>
          <p:cNvPr id="4" name="Picture 2" descr="http://www.unmuseum.org/moonho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404" y="872489"/>
            <a:ext cx="7162800" cy="54795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0188" y="2196584"/>
            <a:ext cx="40590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The Great Moon Landing Hoax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0652" y="6477000"/>
            <a:ext cx="43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+mn-lt"/>
              </a:rPr>
              <a:t>http://www.unmuseum.org/moonhoax.htm</a:t>
            </a:r>
          </a:p>
        </p:txBody>
      </p:sp>
    </p:spTree>
    <p:extLst>
      <p:ext uri="{BB962C8B-B14F-4D97-AF65-F5344CB8AC3E}">
        <p14:creationId xmlns:p14="http://schemas.microsoft.com/office/powerpoint/2010/main" val="966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504"/>
            <a:ext cx="8496943" cy="857232"/>
          </a:xfrm>
        </p:spPr>
        <p:txBody>
          <a:bodyPr>
            <a:normAutofit/>
          </a:bodyPr>
          <a:lstStyle/>
          <a:p>
            <a:r>
              <a:rPr lang="en-US" sz="4000" dirty="0"/>
              <a:t>Basic Task: Position Verification</a:t>
            </a:r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251520" y="1052736"/>
            <a:ext cx="8429684" cy="518457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Prove you are at a 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certain location</a:t>
            </a:r>
            <a:r>
              <a:rPr lang="en-US" sz="2600" dirty="0">
                <a:cs typeface="Arial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launching-missile command comes from within the military headquarters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talking to the correct country 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pizza delivery problem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solidFill>
                  <a:srgbClr val="0000FF"/>
                </a:solidFill>
                <a:cs typeface="Arial" charset="0"/>
              </a:rPr>
              <a:t>building block </a:t>
            </a:r>
            <a:r>
              <a:rPr lang="en-US" sz="2600" dirty="0">
                <a:cs typeface="Arial" charset="0"/>
              </a:rPr>
              <a:t>for advanced cryptographic tasks: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authentication, position-based key-exchange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can only decipher message at specific location</a:t>
            </a:r>
          </a:p>
          <a:p>
            <a:pPr marL="342900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085184"/>
            <a:ext cx="8640960" cy="151216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/>
              <a:t>Can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geographical</a:t>
            </a:r>
            <a:r>
              <a:rPr lang="de-CH" sz="3200" dirty="0"/>
              <a:t> </a:t>
            </a:r>
            <a:r>
              <a:rPr lang="de-CH" sz="3200" dirty="0" err="1"/>
              <a:t>location</a:t>
            </a:r>
            <a:r>
              <a:rPr lang="de-CH" sz="3200" dirty="0"/>
              <a:t> </a:t>
            </a:r>
            <a:r>
              <a:rPr lang="de-CH" sz="3200" dirty="0" err="1"/>
              <a:t>of</a:t>
            </a:r>
            <a:r>
              <a:rPr lang="de-CH" sz="3200" dirty="0"/>
              <a:t> a </a:t>
            </a:r>
            <a:r>
              <a:rPr lang="de-CH" sz="3200" dirty="0" err="1"/>
              <a:t>player</a:t>
            </a:r>
            <a:r>
              <a:rPr lang="de-CH" sz="3200" dirty="0"/>
              <a:t> </a:t>
            </a:r>
            <a:r>
              <a:rPr lang="de-CH" sz="3200" dirty="0" err="1"/>
              <a:t>be</a:t>
            </a:r>
            <a:r>
              <a:rPr lang="de-CH" sz="3200" dirty="0"/>
              <a:t> </a:t>
            </a:r>
            <a:r>
              <a:rPr lang="de-CH" sz="3200" dirty="0" err="1"/>
              <a:t>used</a:t>
            </a:r>
            <a:r>
              <a:rPr lang="de-CH" sz="3200" dirty="0"/>
              <a:t> </a:t>
            </a:r>
            <a:r>
              <a:rPr lang="de-CH" sz="3200" dirty="0" err="1"/>
              <a:t>as</a:t>
            </a:r>
            <a:r>
              <a:rPr lang="de-CH" sz="3200" dirty="0"/>
              <a:t> </a:t>
            </a:r>
            <a:r>
              <a:rPr lang="de-CH" sz="3200" dirty="0" err="1"/>
              <a:t>cryptographic</a:t>
            </a:r>
            <a:r>
              <a:rPr lang="de-CH" sz="3200" dirty="0"/>
              <a:t> </a:t>
            </a:r>
            <a:r>
              <a:rPr lang="de-CH" sz="3200" dirty="0" err="1"/>
              <a:t>credential</a:t>
            </a:r>
            <a:r>
              <a:rPr lang="de-CH" sz="3200" dirty="0"/>
              <a:t> ?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8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/>
              <a:t>Basic task: Position Verification</a:t>
            </a:r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3096344"/>
            <a:ext cx="8429684" cy="35010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Prover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wants to convince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verifiers that she is at a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particular position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no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coalition of (fake) </a:t>
            </a:r>
            <a:r>
              <a:rPr lang="en-US" sz="2800" dirty="0" err="1">
                <a:solidFill>
                  <a:srgbClr val="FF0000"/>
                </a:solidFill>
                <a:cs typeface="Arial" charset="0"/>
              </a:rPr>
              <a:t>provers</a:t>
            </a:r>
            <a:r>
              <a:rPr lang="en-US" sz="2800" dirty="0">
                <a:cs typeface="Arial" charset="0"/>
              </a:rPr>
              <a:t>, i.e. not at the claimed position, can convince verifiers</a:t>
            </a: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assumptions:	</a:t>
            </a:r>
            <a:r>
              <a:rPr lang="en-US" sz="1600" dirty="0">
                <a:solidFill>
                  <a:srgbClr val="0070C0"/>
                </a:solidFill>
                <a:cs typeface="Arial" charset="0"/>
                <a:sym typeface="Wingdings"/>
              </a:rPr>
              <a:t></a:t>
            </a:r>
            <a:r>
              <a:rPr lang="en-US" sz="2800" dirty="0">
                <a:cs typeface="Arial" charset="0"/>
                <a:sym typeface="Wingdings"/>
              </a:rPr>
              <a:t>  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communication at speed of light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600" dirty="0">
                <a:cs typeface="Arial" charset="0"/>
              </a:rPr>
              <a:t>instantaneous computation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verifiers can coordinate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cs typeface="Arial" pitchFamily="34" charset="0"/>
                </a:rPr>
                <a:t>Verifier1</a:t>
              </a: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cs typeface="Arial" pitchFamily="34" charset="0"/>
                </a:rPr>
                <a:t>Verifier2</a:t>
              </a: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85430" y="980728"/>
            <a:ext cx="1494682" cy="2075458"/>
            <a:chOff x="4085430" y="980728"/>
            <a:chExt cx="1494682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430" y="980728"/>
              <a:ext cx="1062634" cy="124225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4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25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27" name="Group 38"/>
          <p:cNvGrpSpPr/>
          <p:nvPr/>
        </p:nvGrpSpPr>
        <p:grpSpPr>
          <a:xfrm>
            <a:off x="2577342" y="1052736"/>
            <a:ext cx="898460" cy="1519142"/>
            <a:chOff x="5815222" y="1049230"/>
            <a:chExt cx="898460" cy="151914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2" y="1049230"/>
              <a:ext cx="898460" cy="1155634"/>
            </a:xfrm>
            <a:prstGeom prst="rect">
              <a:avLst/>
            </a:prstGeom>
          </p:spPr>
        </p:pic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2849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/>
              <a:t>Position Verification: First Try</a:t>
            </a: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9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cs typeface="Arial" pitchFamily="34" charset="0"/>
                </a:rPr>
                <a:t>Verifier1</a:t>
              </a: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0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cs typeface="Arial" pitchFamily="34" charset="0"/>
                </a:rPr>
                <a:t>Verifier2</a:t>
              </a: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67944" y="961034"/>
            <a:ext cx="1512168" cy="2095152"/>
            <a:chOff x="4067944" y="961034"/>
            <a:chExt cx="1512168" cy="209515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961034"/>
              <a:ext cx="1002681" cy="127691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2" name="Group 71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79263" y="4410990"/>
              <a:ext cx="238872" cy="1694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6" name="Group 75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2143" y="4485312"/>
              <a:ext cx="170137" cy="23983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2987824" y="3645024"/>
            <a:ext cx="383228" cy="864096"/>
            <a:chOff x="2987824" y="3645024"/>
            <a:chExt cx="383228" cy="864096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2987824" y="3645024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31498" y="4005064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9" name="Line 7"/>
          <p:cNvSpPr>
            <a:spLocks noChangeShapeType="1"/>
          </p:cNvSpPr>
          <p:nvPr/>
        </p:nvSpPr>
        <p:spPr bwMode="auto">
          <a:xfrm flipH="1">
            <a:off x="1043608" y="4509120"/>
            <a:ext cx="1944216" cy="504056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902708" y="3717032"/>
            <a:ext cx="325476" cy="864096"/>
            <a:chOff x="5902708" y="3717032"/>
            <a:chExt cx="325476" cy="864096"/>
          </a:xfrm>
        </p:grpSpPr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6228184" y="3717032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2708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6203950" y="4572000"/>
            <a:ext cx="1968450" cy="570202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7" name="Arc 66"/>
          <p:cNvSpPr/>
          <p:nvPr/>
        </p:nvSpPr>
        <p:spPr>
          <a:xfrm>
            <a:off x="3779912" y="3933056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Arc 67"/>
          <p:cNvSpPr/>
          <p:nvPr/>
        </p:nvSpPr>
        <p:spPr>
          <a:xfrm flipH="1">
            <a:off x="4860032" y="3948296"/>
            <a:ext cx="720080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7" name="Group 86"/>
          <p:cNvGrpSpPr/>
          <p:nvPr/>
        </p:nvGrpSpPr>
        <p:grpSpPr>
          <a:xfrm>
            <a:off x="251520" y="2564904"/>
            <a:ext cx="792088" cy="3168352"/>
            <a:chOff x="251520" y="2420888"/>
            <a:chExt cx="792088" cy="3168352"/>
          </a:xfrm>
        </p:grpSpPr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51520" y="2420888"/>
              <a:ext cx="0" cy="31683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1520" y="3573016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cs typeface="Arial" pitchFamily="34" charset="0"/>
                </a:rPr>
                <a:t>time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28" y="4509120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6416" y="4653136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51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5" name="Group 38"/>
          <p:cNvGrpSpPr/>
          <p:nvPr/>
        </p:nvGrpSpPr>
        <p:grpSpPr>
          <a:xfrm>
            <a:off x="2577343" y="1052736"/>
            <a:ext cx="898459" cy="1519142"/>
            <a:chOff x="5815223" y="1049230"/>
            <a:chExt cx="898459" cy="151914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3" y="1049230"/>
              <a:ext cx="898459" cy="1155634"/>
            </a:xfrm>
            <a:prstGeom prst="rect">
              <a:avLst/>
            </a:prstGeom>
          </p:spPr>
        </p:pic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9" name="Content Placeholder 1"/>
          <p:cNvSpPr txBox="1">
            <a:spLocks/>
          </p:cNvSpPr>
          <p:nvPr/>
        </p:nvSpPr>
        <p:spPr>
          <a:xfrm>
            <a:off x="1043608" y="5589240"/>
            <a:ext cx="6768752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distance bounding [Brands </a:t>
            </a:r>
            <a:r>
              <a:rPr lang="en-US" sz="2800" dirty="0" err="1">
                <a:cs typeface="Arial" charset="0"/>
              </a:rPr>
              <a:t>Chaum</a:t>
            </a:r>
            <a:r>
              <a:rPr lang="en-US" sz="2800" dirty="0">
                <a:cs typeface="Arial" charset="0"/>
              </a:rPr>
              <a:t> ‘93]</a:t>
            </a:r>
            <a:endParaRPr lang="en-US" sz="2800" dirty="0">
              <a:latin typeface="Arial" panose="020B0604020202020204" pitchFamily="34" charset="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88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9" grpId="0" animBg="1"/>
      <p:bldP spid="66" grpId="0" animBg="1"/>
      <p:bldP spid="67" grpId="0" animBg="1"/>
      <p:bldP spid="68" grpId="0" animBg="1"/>
      <p:bldP spid="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/>
              <a:t>Position Verification: Second Try</a:t>
            </a: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cs typeface="Arial" pitchFamily="34" charset="0"/>
                </a:rPr>
                <a:t>Verifier1</a:t>
              </a: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cs typeface="Arial" pitchFamily="34" charset="0"/>
                </a:rPr>
                <a:t>Verifier2</a:t>
              </a: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139952" y="980728"/>
            <a:ext cx="1440160" cy="2075458"/>
            <a:chOff x="4139952" y="980728"/>
            <a:chExt cx="1440160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980728"/>
              <a:ext cx="1008112" cy="1283831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80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3923928" y="3501008"/>
            <a:ext cx="1440160" cy="1224136"/>
            <a:chOff x="3923928" y="3501008"/>
            <a:chExt cx="1440160" cy="1224136"/>
          </a:xfrm>
        </p:grpSpPr>
        <p:sp>
          <p:nvSpPr>
            <p:cNvPr id="41" name="Rounded Rectangle 40"/>
            <p:cNvSpPr/>
            <p:nvPr/>
          </p:nvSpPr>
          <p:spPr>
            <a:xfrm>
              <a:off x="3923928" y="3501008"/>
              <a:ext cx="1440160" cy="12241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68283" y="3717032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6" name="Group 85"/>
          <p:cNvGrpSpPr/>
          <p:nvPr/>
        </p:nvGrpSpPr>
        <p:grpSpPr>
          <a:xfrm>
            <a:off x="2555776" y="4725144"/>
            <a:ext cx="1440160" cy="1224136"/>
            <a:chOff x="2555776" y="4725144"/>
            <a:chExt cx="1440160" cy="1224136"/>
          </a:xfrm>
        </p:grpSpPr>
        <p:sp>
          <p:nvSpPr>
            <p:cNvPr id="36" name="Rounded Rectangle 35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7" name="Group 86"/>
          <p:cNvGrpSpPr/>
          <p:nvPr/>
        </p:nvGrpSpPr>
        <p:grpSpPr>
          <a:xfrm>
            <a:off x="5292080" y="4797152"/>
            <a:ext cx="1440160" cy="1224136"/>
            <a:chOff x="5292080" y="4797152"/>
            <a:chExt cx="1440160" cy="1224136"/>
          </a:xfrm>
        </p:grpSpPr>
        <p:sp>
          <p:nvSpPr>
            <p:cNvPr id="43" name="Rounded Rectangle 42"/>
            <p:cNvSpPr/>
            <p:nvPr/>
          </p:nvSpPr>
          <p:spPr>
            <a:xfrm>
              <a:off x="5292080" y="4797152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435" y="5013176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2" name="Group 81"/>
          <p:cNvGrpSpPr/>
          <p:nvPr/>
        </p:nvGrpSpPr>
        <p:grpSpPr>
          <a:xfrm>
            <a:off x="2555776" y="3717032"/>
            <a:ext cx="360040" cy="720080"/>
            <a:chOff x="2627784" y="3717032"/>
            <a:chExt cx="360040" cy="720080"/>
          </a:xfrm>
        </p:grpSpPr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5" name="Group 84"/>
          <p:cNvGrpSpPr/>
          <p:nvPr/>
        </p:nvGrpSpPr>
        <p:grpSpPr>
          <a:xfrm>
            <a:off x="6228184" y="3789040"/>
            <a:ext cx="242433" cy="720080"/>
            <a:chOff x="6228184" y="3789040"/>
            <a:chExt cx="242433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8" name="Group 77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7" name="Picture 6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1043608" y="4552950"/>
            <a:ext cx="1794842" cy="460226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6350000" y="4616450"/>
            <a:ext cx="1835150" cy="533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2895600" y="3573016"/>
            <a:ext cx="3359150" cy="1005334"/>
            <a:chOff x="2895600" y="3573016"/>
            <a:chExt cx="3359150" cy="1005334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895600" y="3632200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1880" y="3573016"/>
              <a:ext cx="239554" cy="169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68144" y="422108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4" name="Group 83"/>
          <p:cNvGrpSpPr/>
          <p:nvPr/>
        </p:nvGrpSpPr>
        <p:grpSpPr>
          <a:xfrm>
            <a:off x="2921000" y="3501008"/>
            <a:ext cx="3307184" cy="1026542"/>
            <a:chOff x="2921000" y="3501008"/>
            <a:chExt cx="3307184" cy="102654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21000" y="3717032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3501008"/>
              <a:ext cx="170425" cy="2402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75856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1" name="Group 37"/>
          <p:cNvGrpSpPr/>
          <p:nvPr/>
        </p:nvGrpSpPr>
        <p:grpSpPr>
          <a:xfrm>
            <a:off x="5722888" y="1278566"/>
            <a:ext cx="1006872" cy="1293312"/>
            <a:chOff x="2483768" y="1275060"/>
            <a:chExt cx="1006872" cy="1293312"/>
          </a:xfrm>
        </p:grpSpPr>
        <p:pic>
          <p:nvPicPr>
            <p:cNvPr id="7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88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9" name="Group 38"/>
          <p:cNvGrpSpPr/>
          <p:nvPr/>
        </p:nvGrpSpPr>
        <p:grpSpPr>
          <a:xfrm>
            <a:off x="2483768" y="1028186"/>
            <a:ext cx="917546" cy="1543692"/>
            <a:chOff x="5796136" y="1024680"/>
            <a:chExt cx="917546" cy="1543692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539552" y="5445224"/>
            <a:ext cx="8352928" cy="12515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/>
              <a:t>position</a:t>
            </a:r>
            <a:r>
              <a:rPr lang="de-CH" sz="3200" dirty="0"/>
              <a:t> </a:t>
            </a:r>
            <a:r>
              <a:rPr lang="de-CH" sz="3200" dirty="0" err="1"/>
              <a:t>verification</a:t>
            </a:r>
            <a:r>
              <a:rPr lang="de-CH" sz="3200" dirty="0"/>
              <a:t> </a:t>
            </a:r>
            <a:r>
              <a:rPr lang="de-CH" sz="3200" dirty="0" err="1"/>
              <a:t>is</a:t>
            </a:r>
            <a:r>
              <a:rPr lang="de-CH" sz="3200" dirty="0"/>
              <a:t> </a:t>
            </a:r>
            <a:r>
              <a:rPr lang="de-CH" sz="3200" dirty="0" err="1"/>
              <a:t>classically</a:t>
            </a:r>
            <a:r>
              <a:rPr lang="de-CH" sz="3200" dirty="0"/>
              <a:t> </a:t>
            </a:r>
            <a:r>
              <a:rPr lang="de-CH" sz="3200" dirty="0" err="1"/>
              <a:t>impossible</a:t>
            </a:r>
            <a:r>
              <a:rPr lang="de-CH" sz="3200" dirty="0"/>
              <a:t> !</a:t>
            </a:r>
          </a:p>
          <a:p>
            <a:pPr marL="342900" lvl="0" indent="-342900" algn="ctr">
              <a:spcBef>
                <a:spcPct val="20000"/>
              </a:spcBef>
              <a:buClr>
                <a:srgbClr val="4F81BD"/>
              </a:buClr>
              <a:buSzPct val="65000"/>
              <a:defRPr/>
            </a:pPr>
            <a:r>
              <a:rPr lang="de-CH" sz="2000" dirty="0">
                <a:solidFill>
                  <a:prstClr val="black"/>
                </a:solidFill>
                <a:cs typeface="Arial" charset="0"/>
              </a:rPr>
              <a:t>[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Chandran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Goyal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Moriarty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Ostrovsky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:  CRYPTO </a:t>
            </a:r>
            <a:r>
              <a:rPr lang="fr-FR" sz="2000" dirty="0">
                <a:solidFill>
                  <a:prstClr val="black"/>
                </a:solidFill>
                <a:cs typeface="Arial" charset="0"/>
              </a:rPr>
              <a:t>’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09]</a:t>
            </a:r>
          </a:p>
        </p:txBody>
      </p:sp>
    </p:spTree>
    <p:extLst>
      <p:ext uri="{BB962C8B-B14F-4D97-AF65-F5344CB8AC3E}">
        <p14:creationId xmlns:p14="http://schemas.microsoft.com/office/powerpoint/2010/main" val="261497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8" grpId="0" animBg="1"/>
      <p:bldP spid="69" grpId="0" animBg="1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/>
              <a:t>Equivalent Attacking Game</a:t>
            </a:r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1331640" y="4437112"/>
            <a:ext cx="5688632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independent messages 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Arial" charset="0"/>
              </a:rPr>
              <a:t>m</a:t>
            </a:r>
            <a:r>
              <a:rPr lang="en-US" sz="2800" baseline="-25000" dirty="0">
                <a:solidFill>
                  <a:srgbClr val="FF0000"/>
                </a:solidFill>
                <a:latin typeface="Calibri"/>
                <a:cs typeface="Arial" charset="0"/>
              </a:rPr>
              <a:t>x</a:t>
            </a:r>
            <a:r>
              <a:rPr lang="en-US" sz="2800" dirty="0">
                <a:cs typeface="Arial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Arial" charset="0"/>
              </a:rPr>
              <a:t>m</a:t>
            </a:r>
            <a:r>
              <a:rPr lang="en-US" sz="2800" baseline="-25000" dirty="0">
                <a:solidFill>
                  <a:srgbClr val="FF0000"/>
                </a:solidFill>
                <a:latin typeface="Calibri"/>
                <a:cs typeface="Arial" charset="0"/>
              </a:rPr>
              <a:t>y</a:t>
            </a:r>
            <a:r>
              <a:rPr lang="en-US" sz="2800" dirty="0">
                <a:cs typeface="Arial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0000FF"/>
                </a:solidFill>
                <a:cs typeface="Arial" charset="0"/>
              </a:rPr>
              <a:t>copying</a:t>
            </a:r>
            <a:r>
              <a:rPr lang="en-US" sz="2800" dirty="0">
                <a:cs typeface="Arial" charset="0"/>
              </a:rPr>
              <a:t> classical information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this is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impossible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quantumly</a:t>
            </a:r>
            <a:endParaRPr lang="en-US" sz="2800" dirty="0">
              <a:latin typeface="Arial" panose="020B0604020202020204" pitchFamily="34" charset="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836712"/>
            <a:ext cx="842476" cy="1083626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1043608" y="3141663"/>
            <a:ext cx="2808312" cy="719385"/>
            <a:chOff x="1043608" y="4293791"/>
            <a:chExt cx="2808312" cy="719385"/>
          </a:xfrm>
        </p:grpSpPr>
        <p:sp>
          <p:nvSpPr>
            <p:cNvPr id="137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8" name="Picture 1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2" name="Group 141"/>
          <p:cNvGrpSpPr/>
          <p:nvPr/>
        </p:nvGrpSpPr>
        <p:grpSpPr>
          <a:xfrm>
            <a:off x="5436096" y="3197987"/>
            <a:ext cx="2736304" cy="792088"/>
            <a:chOff x="5436096" y="4350115"/>
            <a:chExt cx="2736304" cy="792088"/>
          </a:xfrm>
        </p:grpSpPr>
        <p:sp>
          <p:nvSpPr>
            <p:cNvPr id="162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63" name="Picture 162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4" name="Group 163"/>
          <p:cNvGrpSpPr/>
          <p:nvPr/>
        </p:nvGrpSpPr>
        <p:grpSpPr>
          <a:xfrm>
            <a:off x="3851920" y="836712"/>
            <a:ext cx="1440160" cy="1224136"/>
            <a:chOff x="2555776" y="4725144"/>
            <a:chExt cx="1440160" cy="1224136"/>
          </a:xfrm>
        </p:grpSpPr>
        <p:sp>
          <p:nvSpPr>
            <p:cNvPr id="168" name="Rounded Rectangle 167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9" name="Picture 168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0" name="Group 169"/>
          <p:cNvGrpSpPr/>
          <p:nvPr/>
        </p:nvGrpSpPr>
        <p:grpSpPr>
          <a:xfrm>
            <a:off x="5508104" y="2060848"/>
            <a:ext cx="2592288" cy="678052"/>
            <a:chOff x="5508104" y="3212976"/>
            <a:chExt cx="2592288" cy="678052"/>
          </a:xfrm>
        </p:grpSpPr>
        <p:sp>
          <p:nvSpPr>
            <p:cNvPr id="177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78" name="Picture 177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2" name="Group 181"/>
          <p:cNvGrpSpPr/>
          <p:nvPr/>
        </p:nvGrpSpPr>
        <p:grpSpPr>
          <a:xfrm>
            <a:off x="971600" y="1931822"/>
            <a:ext cx="2880320" cy="807077"/>
            <a:chOff x="971600" y="3083950"/>
            <a:chExt cx="2880320" cy="807077"/>
          </a:xfrm>
        </p:grpSpPr>
        <p:sp>
          <p:nvSpPr>
            <p:cNvPr id="183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84" name="Picture 18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5" name="Group 184"/>
          <p:cNvGrpSpPr/>
          <p:nvPr/>
        </p:nvGrpSpPr>
        <p:grpSpPr>
          <a:xfrm>
            <a:off x="2555776" y="2564904"/>
            <a:ext cx="360040" cy="720080"/>
            <a:chOff x="2627784" y="3717032"/>
            <a:chExt cx="360040" cy="72008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90" name="Picture 18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94" name="Group 193"/>
          <p:cNvGrpSpPr/>
          <p:nvPr/>
        </p:nvGrpSpPr>
        <p:grpSpPr>
          <a:xfrm>
            <a:off x="6228184" y="2636912"/>
            <a:ext cx="242433" cy="720080"/>
            <a:chOff x="6228184" y="3789040"/>
            <a:chExt cx="242433" cy="720080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96" name="Picture 19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" name="TextBox 2"/>
          <p:cNvSpPr txBox="1"/>
          <p:nvPr/>
        </p:nvSpPr>
        <p:spPr bwMode="auto">
          <a:xfrm>
            <a:off x="2895600" y="2420888"/>
            <a:ext cx="3359150" cy="100533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21000" y="2348880"/>
            <a:ext cx="3307184" cy="1026542"/>
            <a:chOff x="2921000" y="2348880"/>
            <a:chExt cx="3307184" cy="1026542"/>
          </a:xfrm>
        </p:grpSpPr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6490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64088" y="2348880"/>
              <a:ext cx="44310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895600" y="2348880"/>
            <a:ext cx="3359150" cy="1077342"/>
            <a:chOff x="2895600" y="2348880"/>
            <a:chExt cx="3359150" cy="1077342"/>
          </a:xfrm>
        </p:grpSpPr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895600" y="2480072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5856" y="2348880"/>
              <a:ext cx="479108" cy="23955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pic>
        <p:nvPicPr>
          <p:cNvPr id="38" name="Picture 9" descr="dolly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04248" y="4581128"/>
            <a:ext cx="1944216" cy="1788772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348880"/>
            <a:ext cx="581774" cy="1711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720" y="2348880"/>
            <a:ext cx="545360" cy="2385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2267744" y="2708920"/>
            <a:ext cx="576064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V="1">
            <a:off x="2843808" y="2708920"/>
            <a:ext cx="3240360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48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4067944" y="1052736"/>
            <a:ext cx="949854" cy="1515636"/>
            <a:chOff x="4211960" y="1052736"/>
            <a:chExt cx="949854" cy="151563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052736"/>
              <a:ext cx="949854" cy="120963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08104" y="3189045"/>
            <a:ext cx="2592288" cy="701983"/>
            <a:chOff x="5508104" y="3189045"/>
            <a:chExt cx="2592288" cy="701983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1841" y="3189045"/>
              <a:ext cx="171250" cy="2740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/>
              <a:t>Position Verification: Quantum Try</a:t>
            </a:r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>
                <a:cs typeface="Arial" charset="0"/>
              </a:rPr>
              <a:t>[Kent Munro </a:t>
            </a:r>
            <a:r>
              <a:rPr lang="de-CH" sz="2000" noProof="0" dirty="0" err="1">
                <a:cs typeface="Arial" charset="0"/>
              </a:rPr>
              <a:t>Spiller</a:t>
            </a:r>
            <a:r>
              <a:rPr lang="de-CH" sz="2000" noProof="0" dirty="0">
                <a:cs typeface="Arial" charset="0"/>
              </a:rPr>
              <a:t> 03/10</a:t>
            </a:r>
            <a:r>
              <a:rPr lang="en-US" sz="2000" noProof="0" dirty="0">
                <a:cs typeface="Arial" charset="0"/>
              </a:rPr>
              <a:t>]</a:t>
            </a:r>
            <a:endParaRPr lang="en-US" sz="2000" dirty="0">
              <a:cs typeface="Arial" charset="0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574" y="4598985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598986"/>
            <a:ext cx="1119536" cy="279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1" name="Content Placeholder 1"/>
          <p:cNvSpPr txBox="1">
            <a:spLocks/>
          </p:cNvSpPr>
          <p:nvPr/>
        </p:nvSpPr>
        <p:spPr>
          <a:xfrm>
            <a:off x="395536" y="5517232"/>
            <a:ext cx="8429684" cy="112474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Let us study the attacking game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971600" y="2780928"/>
            <a:ext cx="2880320" cy="1110099"/>
            <a:chOff x="971600" y="2780928"/>
            <a:chExt cx="2880320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03" name="Group 37"/>
          <p:cNvGrpSpPr/>
          <p:nvPr/>
        </p:nvGrpSpPr>
        <p:grpSpPr>
          <a:xfrm>
            <a:off x="5722888" y="1271592"/>
            <a:ext cx="1006872" cy="1293312"/>
            <a:chOff x="2483768" y="1275060"/>
            <a:chExt cx="1006872" cy="1293312"/>
          </a:xfrm>
        </p:grpSpPr>
        <p:pic>
          <p:nvPicPr>
            <p:cNvPr id="10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0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16" name="Group 38"/>
          <p:cNvGrpSpPr/>
          <p:nvPr/>
        </p:nvGrpSpPr>
        <p:grpSpPr>
          <a:xfrm>
            <a:off x="2483768" y="1021212"/>
            <a:ext cx="917546" cy="1543692"/>
            <a:chOff x="5796136" y="1024680"/>
            <a:chExt cx="917546" cy="1543692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8008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71600" y="1628800"/>
            <a:ext cx="2880320" cy="1110099"/>
            <a:chOff x="971600" y="2780928"/>
            <a:chExt cx="2880320" cy="1110099"/>
          </a:xfrm>
        </p:grpSpPr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45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/>
              <a:t>Attacking Game</a:t>
            </a:r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090828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941168"/>
            <a:ext cx="8496944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impossible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but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possible</a:t>
            </a:r>
            <a:r>
              <a:rPr lang="en-US" sz="2800" dirty="0">
                <a:cs typeface="Arial" charset="0"/>
              </a:rPr>
              <a:t> with entanglement!!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841" y="2036917"/>
            <a:ext cx="1712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39752" y="2564904"/>
            <a:ext cx="576064" cy="720080"/>
            <a:chOff x="2339752" y="2564904"/>
            <a:chExt cx="576064" cy="72008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915816" y="2564904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339752" y="2564904"/>
              <a:ext cx="457200" cy="564252"/>
              <a:chOff x="3779912" y="2000652"/>
              <a:chExt cx="457200" cy="564252"/>
            </a:xfrm>
          </p:grpSpPr>
          <p:sp>
            <p:nvSpPr>
              <p:cNvPr id="52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141663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3635896" y="2796168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rot="13500000">
            <a:off x="2281574" y="297190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65" name="Group 97"/>
          <p:cNvGrpSpPr/>
          <p:nvPr/>
        </p:nvGrpSpPr>
        <p:grpSpPr>
          <a:xfrm>
            <a:off x="1907704" y="29249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197987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2924944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06896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7799" y="2636912"/>
            <a:ext cx="242433" cy="720080"/>
            <a:chOff x="6228184" y="2636912"/>
            <a:chExt cx="242433" cy="720080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263691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0192" y="270892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645024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1092803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87824" y="1988840"/>
            <a:ext cx="3359150" cy="1450206"/>
            <a:chOff x="2987824" y="1988840"/>
            <a:chExt cx="3359150" cy="1450206"/>
          </a:xfrm>
        </p:grpSpPr>
        <p:grpSp>
          <p:nvGrpSpPr>
            <p:cNvPr id="2" name="Group 1"/>
            <p:cNvGrpSpPr/>
            <p:nvPr/>
          </p:nvGrpSpPr>
          <p:grpSpPr>
            <a:xfrm>
              <a:off x="3419872" y="1988840"/>
              <a:ext cx="457200" cy="564252"/>
              <a:chOff x="3779912" y="2000652"/>
              <a:chExt cx="457200" cy="564252"/>
            </a:xfrm>
          </p:grpSpPr>
          <p:sp>
            <p:nvSpPr>
              <p:cNvPr id="48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9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987824" y="2492896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0" y="2348880"/>
            <a:ext cx="3307184" cy="1026542"/>
            <a:chOff x="2921000" y="2348880"/>
            <a:chExt cx="3307184" cy="1026542"/>
          </a:xfrm>
        </p:grpSpPr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112" y="234888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6490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pic>
        <p:nvPicPr>
          <p:cNvPr id="50" name="Picture 9" descr="doll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4581128"/>
            <a:ext cx="1944216" cy="1788772"/>
          </a:xfrm>
          <a:prstGeom prst="rect">
            <a:avLst/>
          </a:prstGeom>
          <a:noFill/>
        </p:spPr>
      </p:pic>
      <p:grpSp>
        <p:nvGrpSpPr>
          <p:cNvPr id="84" name="Group 83"/>
          <p:cNvGrpSpPr/>
          <p:nvPr/>
        </p:nvGrpSpPr>
        <p:grpSpPr>
          <a:xfrm>
            <a:off x="2051720" y="836712"/>
            <a:ext cx="4752528" cy="648072"/>
            <a:chOff x="4572000" y="3212976"/>
            <a:chExt cx="4752528" cy="648072"/>
          </a:xfrm>
        </p:grpSpPr>
        <p:sp>
          <p:nvSpPr>
            <p:cNvPr id="85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9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7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8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2089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31640" y="3068960"/>
            <a:ext cx="5760640" cy="648072"/>
            <a:chOff x="1763688" y="2492896"/>
            <a:chExt cx="5760640" cy="648072"/>
          </a:xfrm>
        </p:grpSpPr>
        <p:sp>
          <p:nvSpPr>
            <p:cNvPr id="75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8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8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7" name="Picture 2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591" y="2036917"/>
            <a:ext cx="7877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547664" y="17728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/>
              <a:t>Entanglement attack</a:t>
            </a:r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941168"/>
            <a:ext cx="8496944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done if b=1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95536" y="1916832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>
                  <a:cs typeface="Arial" charset="0"/>
                </a:rPr>
                <a:t>[</a:t>
              </a:r>
              <a:r>
                <a:rPr lang="en-US" sz="2000" dirty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>
            <a:stCxn id="47" idx="2"/>
          </p:cNvCxnSpPr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627784" y="4005064"/>
            <a:ext cx="3024336" cy="720080"/>
            <a:chOff x="2627784" y="4005064"/>
            <a:chExt cx="3024336" cy="720080"/>
          </a:xfrm>
        </p:grpSpPr>
        <p:pic>
          <p:nvPicPr>
            <p:cNvPr id="128" name="Picture 12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59832" y="4005064"/>
              <a:ext cx="311562" cy="22102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9" name="Line 7"/>
            <p:cNvSpPr>
              <a:spLocks noChangeShapeType="1"/>
            </p:cNvSpPr>
            <p:nvPr/>
          </p:nvSpPr>
          <p:spPr bwMode="auto">
            <a:xfrm>
              <a:off x="2627784" y="4293096"/>
              <a:ext cx="3024336" cy="43204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1" name="Group 97"/>
          <p:cNvGrpSpPr/>
          <p:nvPr/>
        </p:nvGrpSpPr>
        <p:grpSpPr>
          <a:xfrm>
            <a:off x="5580112" y="23756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pic>
        <p:nvPicPr>
          <p:cNvPr id="13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9732" y="2276872"/>
            <a:ext cx="676444" cy="676444"/>
          </a:xfrm>
          <a:prstGeom prst="rect">
            <a:avLst/>
          </a:prstGeom>
          <a:noFill/>
        </p:spPr>
      </p:pic>
      <p:pic>
        <p:nvPicPr>
          <p:cNvPr id="54" name="Picture 5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780928"/>
            <a:ext cx="311562" cy="221023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/>
          <p:nvPr/>
        </p:nvGrpSpPr>
        <p:grpSpPr bwMode="auto">
          <a:xfrm>
            <a:off x="6084168" y="2924943"/>
            <a:ext cx="2089522" cy="3024337"/>
            <a:chOff x="4858072" y="1484783"/>
            <a:chExt cx="2089522" cy="3024337"/>
          </a:xfrm>
        </p:grpSpPr>
        <p:sp>
          <p:nvSpPr>
            <p:cNvPr id="57" name="Rectangle 88"/>
            <p:cNvSpPr>
              <a:spLocks noChangeArrowheads="1"/>
            </p:cNvSpPr>
            <p:nvPr/>
          </p:nvSpPr>
          <p:spPr bwMode="auto">
            <a:xfrm>
              <a:off x="5506144" y="3573016"/>
              <a:ext cx="865187" cy="7920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8" name="Line 89"/>
            <p:cNvSpPr>
              <a:spLocks noChangeShapeType="1"/>
            </p:cNvSpPr>
            <p:nvPr/>
          </p:nvSpPr>
          <p:spPr bwMode="auto">
            <a:xfrm flipH="1" flipV="1">
              <a:off x="4858072" y="1484783"/>
              <a:ext cx="1010072" cy="20882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90"/>
            <p:cNvSpPr>
              <a:spLocks noChangeShapeType="1"/>
            </p:cNvSpPr>
            <p:nvPr/>
          </p:nvSpPr>
          <p:spPr bwMode="auto">
            <a:xfrm flipH="1">
              <a:off x="6372919" y="393387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60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885457" y="4005064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41441" y="3789040"/>
              <a:ext cx="362968" cy="25926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grpSp>
        <p:nvGrpSpPr>
          <p:cNvPr id="71" name="Group 97"/>
          <p:cNvGrpSpPr/>
          <p:nvPr/>
        </p:nvGrpSpPr>
        <p:grpSpPr>
          <a:xfrm>
            <a:off x="8388424" y="508518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6649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547664" y="17728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/>
              <a:t>Entanglement attack</a:t>
            </a:r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5445224"/>
            <a:ext cx="8496944" cy="108012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the correct person can reconstruct the </a:t>
            </a:r>
            <a:r>
              <a:rPr lang="en-US" sz="2800" dirty="0" err="1">
                <a:cs typeface="Arial" charset="0"/>
              </a:rPr>
              <a:t>qubit</a:t>
            </a:r>
            <a:r>
              <a:rPr lang="en-US" sz="2800" dirty="0">
                <a:cs typeface="Arial" charset="0"/>
              </a:rPr>
              <a:t> in time!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the scheme is completely broken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591" y="2036917"/>
            <a:ext cx="7877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1331640" y="3068960"/>
            <a:ext cx="5760640" cy="648072"/>
            <a:chOff x="1763688" y="2492896"/>
            <a:chExt cx="5760640" cy="648072"/>
          </a:xfrm>
        </p:grpSpPr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3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11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4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10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95536" y="1916832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>
                  <a:cs typeface="Arial" charset="0"/>
                </a:rPr>
                <a:t>[</a:t>
              </a:r>
              <a:r>
                <a:rPr lang="en-US" sz="2000" dirty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>
            <a:stCxn id="47" idx="2"/>
          </p:cNvCxnSpPr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627784" y="4005064"/>
            <a:ext cx="3168352" cy="936104"/>
            <a:chOff x="2627784" y="4005064"/>
            <a:chExt cx="3168352" cy="936104"/>
          </a:xfrm>
        </p:grpSpPr>
        <p:pic>
          <p:nvPicPr>
            <p:cNvPr id="128" name="Picture 12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59832" y="4005064"/>
              <a:ext cx="311562" cy="22102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9" name="Line 7"/>
            <p:cNvSpPr>
              <a:spLocks noChangeShapeType="1"/>
            </p:cNvSpPr>
            <p:nvPr/>
          </p:nvSpPr>
          <p:spPr bwMode="auto">
            <a:xfrm>
              <a:off x="2627784" y="4149080"/>
              <a:ext cx="3168352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79732" y="2320508"/>
            <a:ext cx="676444" cy="676444"/>
            <a:chOff x="6847884" y="2392516"/>
            <a:chExt cx="676444" cy="676444"/>
          </a:xfrm>
        </p:grpSpPr>
        <p:grpSp>
          <p:nvGrpSpPr>
            <p:cNvPr id="52" name="Group 97"/>
            <p:cNvGrpSpPr/>
            <p:nvPr/>
          </p:nvGrpSpPr>
          <p:grpSpPr>
            <a:xfrm>
              <a:off x="6948264" y="2492896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4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pic>
          <p:nvPicPr>
            <p:cNvPr id="130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47884" y="2392516"/>
              <a:ext cx="676444" cy="676444"/>
            </a:xfrm>
            <a:prstGeom prst="rect">
              <a:avLst/>
            </a:prstGeom>
            <a:noFill/>
          </p:spPr>
        </p:pic>
      </p:grpSp>
      <p:grpSp>
        <p:nvGrpSpPr>
          <p:cNvPr id="56" name="Group 55"/>
          <p:cNvGrpSpPr/>
          <p:nvPr/>
        </p:nvGrpSpPr>
        <p:grpSpPr>
          <a:xfrm>
            <a:off x="2239372" y="2996952"/>
            <a:ext cx="676444" cy="676444"/>
            <a:chOff x="6847884" y="2392516"/>
            <a:chExt cx="676444" cy="676444"/>
          </a:xfrm>
        </p:grpSpPr>
        <p:grpSp>
          <p:nvGrpSpPr>
            <p:cNvPr id="57" name="Group 97"/>
            <p:cNvGrpSpPr/>
            <p:nvPr/>
          </p:nvGrpSpPr>
          <p:grpSpPr>
            <a:xfrm>
              <a:off x="6948264" y="2492896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pic>
          <p:nvPicPr>
            <p:cNvPr id="58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47884" y="2392516"/>
              <a:ext cx="676444" cy="676444"/>
            </a:xfrm>
            <a:prstGeom prst="rect">
              <a:avLst/>
            </a:prstGeom>
            <a:noFill/>
          </p:spPr>
        </p:pic>
      </p:grpSp>
      <p:grpSp>
        <p:nvGrpSpPr>
          <p:cNvPr id="61" name="Group 60"/>
          <p:cNvGrpSpPr/>
          <p:nvPr/>
        </p:nvGrpSpPr>
        <p:grpSpPr>
          <a:xfrm>
            <a:off x="7378724" y="2060848"/>
            <a:ext cx="937692" cy="1849348"/>
            <a:chOff x="1041648" y="2276872"/>
            <a:chExt cx="937692" cy="1849348"/>
          </a:xfrm>
        </p:grpSpPr>
        <p:grpSp>
          <p:nvGrpSpPr>
            <p:cNvPr id="62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66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67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>
                  <a:cs typeface="Arial" charset="0"/>
                </a:rPr>
                <a:t>[</a:t>
              </a:r>
              <a:r>
                <a:rPr lang="en-US" sz="2000" dirty="0">
                  <a:cs typeface="Arial" charset="0"/>
                </a:rPr>
                <a:t>Bell]</a:t>
              </a:r>
            </a:p>
          </p:txBody>
        </p:sp>
      </p:grpSp>
      <p:sp>
        <p:nvSpPr>
          <p:cNvPr id="74" name="Arc 73"/>
          <p:cNvSpPr/>
          <p:nvPr/>
        </p:nvSpPr>
        <p:spPr bwMode="auto">
          <a:xfrm rot="10800000" flipH="1">
            <a:off x="6010572" y="2708920"/>
            <a:ext cx="533400" cy="685800"/>
          </a:xfrm>
          <a:prstGeom prst="arc">
            <a:avLst>
              <a:gd name="adj1" fmla="val 16200000"/>
              <a:gd name="adj2" fmla="val 5925416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75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23728" y="3068960"/>
            <a:ext cx="720080" cy="7200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 bwMode="auto">
          <a:xfrm>
            <a:off x="2627784" y="3789040"/>
            <a:ext cx="3096344" cy="115212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627784" y="3717032"/>
            <a:ext cx="3096344" cy="122413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27784" y="3717032"/>
            <a:ext cx="3096344" cy="1224136"/>
            <a:chOff x="2627784" y="3717032"/>
            <a:chExt cx="3096344" cy="1224136"/>
          </a:xfrm>
        </p:grpSpPr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60032" y="3717032"/>
              <a:ext cx="798876" cy="48820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79" name="Line 7"/>
            <p:cNvSpPr>
              <a:spLocks noChangeShapeType="1"/>
            </p:cNvSpPr>
            <p:nvPr/>
          </p:nvSpPr>
          <p:spPr bwMode="auto">
            <a:xfrm flipH="1">
              <a:off x="2627784" y="4149080"/>
              <a:ext cx="3096344" cy="79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pic>
        <p:nvPicPr>
          <p:cNvPr id="72" name="Picture 7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780928"/>
            <a:ext cx="311562" cy="221023"/>
          </a:xfrm>
          <a:prstGeom prst="rect">
            <a:avLst/>
          </a:prstGeom>
          <a:noFill/>
          <a:ln/>
          <a:effectLst/>
        </p:spPr>
      </p:pic>
      <p:pic>
        <p:nvPicPr>
          <p:cNvPr id="80" name="Picture 7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64850" y="2636912"/>
            <a:ext cx="399438" cy="39943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25317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1969: Man on the Moon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49" y="2594898"/>
            <a:ext cx="3675587" cy="28761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64285" y="5123193"/>
            <a:ext cx="70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NASA</a:t>
            </a:r>
          </a:p>
        </p:txBody>
      </p:sp>
      <p:pic>
        <p:nvPicPr>
          <p:cNvPr id="9" name="Picture 2" descr="http://www.unmuseum.org/moonhoa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674" y="1081841"/>
            <a:ext cx="6100861" cy="466715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02727" y="1987232"/>
            <a:ext cx="5370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The Great Moon</a:t>
            </a:r>
            <a:r>
              <a:rPr lang="en-US" sz="2800" kern="0" dirty="0">
                <a:solidFill>
                  <a:sysClr val="window" lastClr="FFFFFF"/>
                </a:solidFill>
              </a:rPr>
              <a:t>-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Landing Hoax?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5" name="Rectangle 298"/>
          <p:cNvSpPr>
            <a:spLocks noChangeArrowheads="1"/>
          </p:cNvSpPr>
          <p:nvPr/>
        </p:nvSpPr>
        <p:spPr bwMode="auto">
          <a:xfrm>
            <a:off x="302879" y="6001404"/>
            <a:ext cx="8335252" cy="71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>
                <a:latin typeface="Calibri" pitchFamily="34" charset="0"/>
                <a:cs typeface="Calibri" pitchFamily="34" charset="0"/>
              </a:rPr>
              <a:t>How</a:t>
            </a:r>
            <a:r>
              <a:rPr lang="de-CH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>
                <a:latin typeface="Calibri" pitchFamily="34" charset="0"/>
                <a:cs typeface="Calibri" pitchFamily="34" charset="0"/>
              </a:rPr>
              <a:t>can</a:t>
            </a:r>
            <a:r>
              <a:rPr lang="de-CH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>
                <a:latin typeface="Calibri" pitchFamily="34" charset="0"/>
                <a:cs typeface="Calibri" pitchFamily="34" charset="0"/>
              </a:rPr>
              <a:t>prove</a:t>
            </a:r>
            <a:r>
              <a:rPr lang="de-CH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>
                <a:latin typeface="Calibri" pitchFamily="34" charset="0"/>
                <a:cs typeface="Calibri" pitchFamily="34" charset="0"/>
              </a:rPr>
              <a:t>that</a:t>
            </a:r>
            <a:r>
              <a:rPr lang="de-CH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>
                <a:latin typeface="Calibri" pitchFamily="34" charset="0"/>
                <a:cs typeface="Calibri" pitchFamily="34" charset="0"/>
              </a:rPr>
              <a:t>are</a:t>
            </a:r>
            <a:r>
              <a:rPr lang="de-CH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>
                <a:latin typeface="Calibri" pitchFamily="34" charset="0"/>
                <a:cs typeface="Calibri" pitchFamily="34" charset="0"/>
              </a:rPr>
              <a:t>at</a:t>
            </a:r>
            <a:r>
              <a:rPr lang="de-CH" sz="2800" b="0" dirty="0">
                <a:latin typeface="Calibri" pitchFamily="34" charset="0"/>
                <a:cs typeface="Calibri" pitchFamily="34" charset="0"/>
              </a:rPr>
              <a:t> a </a:t>
            </a:r>
            <a:r>
              <a:rPr lang="de-CH" sz="2800" b="0" dirty="0" err="1">
                <a:latin typeface="Calibri" pitchFamily="34" charset="0"/>
                <a:cs typeface="Calibri" pitchFamily="34" charset="0"/>
              </a:rPr>
              <a:t>specific</a:t>
            </a:r>
            <a:r>
              <a:rPr lang="de-CH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>
                <a:latin typeface="Calibri" pitchFamily="34" charset="0"/>
                <a:cs typeface="Calibri" pitchFamily="34" charset="0"/>
              </a:rPr>
              <a:t>location</a:t>
            </a:r>
            <a:r>
              <a:rPr lang="de-CH" sz="2800" b="0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54874" y="5676769"/>
            <a:ext cx="43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http://www.unmuseum.org/moonhoax.htm</a:t>
            </a:r>
          </a:p>
        </p:txBody>
      </p:sp>
    </p:spTree>
    <p:extLst>
      <p:ext uri="{BB962C8B-B14F-4D97-AF65-F5344CB8AC3E}">
        <p14:creationId xmlns:p14="http://schemas.microsoft.com/office/powerpoint/2010/main" val="280078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more complicated schemes?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Different schemes proposed by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Chandran, Fehr, Gelles, Goyal, Ostrovsky [2010]</a:t>
            </a:r>
            <a:endParaRPr lang="en-US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Malaney [2010]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Kent, Munro, Spiller [2010]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Lau, Lo [2010]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dirty="0">
                <a:cs typeface="Arial" charset="0"/>
              </a:rPr>
              <a:t>Unfortunately they can all </a:t>
            </a:r>
            <a:r>
              <a:rPr lang="nl-NL" dirty="0" err="1">
                <a:cs typeface="Arial" charset="0"/>
              </a:rPr>
              <a:t>be</a:t>
            </a:r>
            <a:r>
              <a:rPr lang="nl-NL" dirty="0">
                <a:cs typeface="Arial" charset="0"/>
              </a:rPr>
              <a:t> </a:t>
            </a:r>
            <a:r>
              <a:rPr lang="nl-NL" dirty="0" err="1">
                <a:cs typeface="Arial" charset="0"/>
              </a:rPr>
              <a:t>broken</a:t>
            </a:r>
            <a:r>
              <a:rPr lang="nl-NL" dirty="0">
                <a:cs typeface="Arial" charset="0"/>
              </a:rPr>
              <a:t>!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general </a:t>
            </a:r>
            <a:r>
              <a:rPr lang="nl-NL" sz="2800" dirty="0">
                <a:solidFill>
                  <a:srgbClr val="FF0000"/>
                </a:solidFill>
                <a:cs typeface="Arial" charset="0"/>
              </a:rPr>
              <a:t>no-go </a:t>
            </a:r>
            <a:r>
              <a:rPr lang="nl-NL" sz="2800" dirty="0" err="1">
                <a:solidFill>
                  <a:srgbClr val="FF0000"/>
                </a:solidFill>
                <a:cs typeface="Arial" charset="0"/>
              </a:rPr>
              <a:t>theorem</a:t>
            </a:r>
            <a:r>
              <a:rPr lang="nl-NL" sz="28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nl-NL" sz="2800" dirty="0">
                <a:cs typeface="Arial" charset="0"/>
              </a:rPr>
              <a:t>[</a:t>
            </a:r>
            <a:r>
              <a:rPr lang="nl-NL" sz="2800" dirty="0" err="1">
                <a:cs typeface="Arial" charset="0"/>
              </a:rPr>
              <a:t>Buhrman</a:t>
            </a:r>
            <a:r>
              <a:rPr lang="nl-NL" sz="2800" dirty="0">
                <a:cs typeface="Arial" charset="0"/>
              </a:rPr>
              <a:t>, </a:t>
            </a:r>
            <a:r>
              <a:rPr lang="nl-NL" sz="2800" dirty="0" err="1">
                <a:cs typeface="Arial" charset="0"/>
              </a:rPr>
              <a:t>Chandran</a:t>
            </a:r>
            <a:r>
              <a:rPr lang="nl-NL" sz="2800" dirty="0">
                <a:cs typeface="Arial" charset="0"/>
              </a:rPr>
              <a:t>, </a:t>
            </a:r>
            <a:r>
              <a:rPr lang="nl-NL" sz="2800" dirty="0" err="1">
                <a:cs typeface="Arial" charset="0"/>
              </a:rPr>
              <a:t>Fehr</a:t>
            </a:r>
            <a:r>
              <a:rPr lang="nl-NL" sz="2800" dirty="0">
                <a:cs typeface="Arial" charset="0"/>
              </a:rPr>
              <a:t>, </a:t>
            </a:r>
            <a:r>
              <a:rPr lang="nl-NL" sz="2800" dirty="0" err="1">
                <a:cs typeface="Arial" charset="0"/>
              </a:rPr>
              <a:t>Gelles</a:t>
            </a:r>
            <a:r>
              <a:rPr lang="nl-NL" sz="2800" dirty="0">
                <a:cs typeface="Arial" charset="0"/>
              </a:rPr>
              <a:t>, </a:t>
            </a:r>
            <a:r>
              <a:rPr lang="nl-NL" sz="2800" dirty="0" err="1">
                <a:cs typeface="Arial" charset="0"/>
              </a:rPr>
              <a:t>Goyal</a:t>
            </a:r>
            <a:r>
              <a:rPr lang="nl-NL" sz="2800" dirty="0">
                <a:cs typeface="Arial" charset="0"/>
              </a:rPr>
              <a:t>, </a:t>
            </a:r>
            <a:r>
              <a:rPr lang="nl-NL" sz="2800" dirty="0" err="1">
                <a:cs typeface="Arial" charset="0"/>
              </a:rPr>
              <a:t>Ostrovsky</a:t>
            </a:r>
            <a:r>
              <a:rPr lang="nl-NL" sz="2800" dirty="0">
                <a:cs typeface="Arial" charset="0"/>
              </a:rPr>
              <a:t>, S 2010]</a:t>
            </a:r>
          </a:p>
        </p:txBody>
      </p:sp>
    </p:spTree>
    <p:extLst>
      <p:ext uri="{BB962C8B-B14F-4D97-AF65-F5344CB8AC3E}">
        <p14:creationId xmlns:p14="http://schemas.microsoft.com/office/powerpoint/2010/main" val="32717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17"/>
          <p:cNvGrpSpPr/>
          <p:nvPr/>
        </p:nvGrpSpPr>
        <p:grpSpPr>
          <a:xfrm>
            <a:off x="4355976" y="3717032"/>
            <a:ext cx="648072" cy="792088"/>
            <a:chOff x="8316416" y="2754640"/>
            <a:chExt cx="648072" cy="792088"/>
          </a:xfrm>
        </p:grpSpPr>
        <p:sp>
          <p:nvSpPr>
            <p:cNvPr id="158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59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280340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395536" y="768172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5" name="Group 35"/>
          <p:cNvGrpSpPr/>
          <p:nvPr/>
        </p:nvGrpSpPr>
        <p:grpSpPr>
          <a:xfrm>
            <a:off x="7541017" y="768172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132856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/>
              <a:t>Most General Single-Round Scheme</a:t>
            </a:r>
          </a:p>
        </p:txBody>
      </p:sp>
      <p:sp>
        <p:nvSpPr>
          <p:cNvPr id="186" name="Content Placeholder 1"/>
          <p:cNvSpPr txBox="1">
            <a:spLocks/>
          </p:cNvSpPr>
          <p:nvPr/>
        </p:nvSpPr>
        <p:spPr>
          <a:xfrm>
            <a:off x="467544" y="5589240"/>
            <a:ext cx="8496944" cy="115212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Let us study the attacking game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87" name="Group 36"/>
          <p:cNvGrpSpPr/>
          <p:nvPr/>
        </p:nvGrpSpPr>
        <p:grpSpPr>
          <a:xfrm>
            <a:off x="3995936" y="764704"/>
            <a:ext cx="1080120" cy="1644690"/>
            <a:chOff x="3995936" y="923682"/>
            <a:chExt cx="1080120" cy="1644690"/>
          </a:xfrm>
        </p:grpSpPr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923682"/>
              <a:ext cx="1080120" cy="1309108"/>
            </a:xfrm>
            <a:prstGeom prst="rect">
              <a:avLst/>
            </a:prstGeom>
          </p:spPr>
        </p:pic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971600" y="2608266"/>
            <a:ext cx="2880320" cy="1282761"/>
            <a:chOff x="971600" y="2608266"/>
            <a:chExt cx="2880320" cy="1282761"/>
          </a:xfrm>
        </p:grpSpPr>
        <p:grpSp>
          <p:nvGrpSpPr>
            <p:cNvPr id="190" name="Group 189"/>
            <p:cNvGrpSpPr/>
            <p:nvPr/>
          </p:nvGrpSpPr>
          <p:grpSpPr>
            <a:xfrm>
              <a:off x="971600" y="2679336"/>
              <a:ext cx="2880320" cy="1211691"/>
              <a:chOff x="971600" y="2679336"/>
              <a:chExt cx="2880320" cy="1211691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>
                <a:off x="971600" y="3083950"/>
                <a:ext cx="2880320" cy="80707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0" name="Line 39"/>
              <p:cNvSpPr>
                <a:spLocks noChangeShapeType="1"/>
              </p:cNvSpPr>
              <p:nvPr/>
            </p:nvSpPr>
            <p:spPr bwMode="auto">
              <a:xfrm rot="18900000">
                <a:off x="1269703" y="2679336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9" name="Group 28"/>
            <p:cNvGrpSpPr/>
            <p:nvPr/>
          </p:nvGrpSpPr>
          <p:grpSpPr>
            <a:xfrm>
              <a:off x="1115616" y="2608266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5508104" y="2780928"/>
            <a:ext cx="2645483" cy="1110100"/>
            <a:chOff x="5508104" y="2780928"/>
            <a:chExt cx="2645483" cy="1110100"/>
          </a:xfrm>
        </p:grpSpPr>
        <p:grpSp>
          <p:nvGrpSpPr>
            <p:cNvPr id="191" name="Group 190"/>
            <p:cNvGrpSpPr/>
            <p:nvPr/>
          </p:nvGrpSpPr>
          <p:grpSpPr>
            <a:xfrm>
              <a:off x="5508104" y="2938253"/>
              <a:ext cx="2645483" cy="952775"/>
              <a:chOff x="5508104" y="2938253"/>
              <a:chExt cx="2645483" cy="952775"/>
            </a:xfrm>
          </p:grpSpPr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>
                <a:off x="5508104" y="3242956"/>
                <a:ext cx="2592288" cy="64807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 rot="6300000">
                <a:off x="7465273" y="2755110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6" name="Line 38"/>
              <p:cNvSpPr>
                <a:spLocks noChangeShapeType="1"/>
              </p:cNvSpPr>
              <p:nvPr/>
            </p:nvSpPr>
            <p:spPr bwMode="auto">
              <a:xfrm rot="13500000">
                <a:off x="7970206" y="2755885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3" name="Group 133"/>
            <p:cNvGrpSpPr/>
            <p:nvPr/>
          </p:nvGrpSpPr>
          <p:grpSpPr>
            <a:xfrm>
              <a:off x="7380312" y="2780928"/>
              <a:ext cx="457692" cy="460694"/>
              <a:chOff x="7597837" y="2707419"/>
              <a:chExt cx="457692" cy="460694"/>
            </a:xfrm>
          </p:grpSpPr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1043608" y="4195758"/>
            <a:ext cx="2808312" cy="817418"/>
            <a:chOff x="1043608" y="4195758"/>
            <a:chExt cx="2808312" cy="817418"/>
          </a:xfrm>
        </p:grpSpPr>
        <p:grpSp>
          <p:nvGrpSpPr>
            <p:cNvPr id="192" name="Group 191"/>
            <p:cNvGrpSpPr/>
            <p:nvPr/>
          </p:nvGrpSpPr>
          <p:grpSpPr>
            <a:xfrm>
              <a:off x="1043608" y="4195758"/>
              <a:ext cx="2808312" cy="817418"/>
              <a:chOff x="1043608" y="4195758"/>
              <a:chExt cx="2808312" cy="817418"/>
            </a:xfrm>
          </p:grpSpPr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H="1">
                <a:off x="1043608" y="4293791"/>
                <a:ext cx="2808312" cy="71938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 rot="10800000">
                <a:off x="2209063" y="419575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6" name="Group 28"/>
            <p:cNvGrpSpPr/>
            <p:nvPr/>
          </p:nvGrpSpPr>
          <p:grpSpPr>
            <a:xfrm>
              <a:off x="1475656" y="4293096"/>
              <a:ext cx="457692" cy="460694"/>
              <a:chOff x="4214810" y="2000240"/>
              <a:chExt cx="457692" cy="460694"/>
            </a:xfrm>
          </p:grpSpPr>
          <p:sp>
            <p:nvSpPr>
              <p:cNvPr id="12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3" name="Group 37"/>
          <p:cNvGrpSpPr/>
          <p:nvPr/>
        </p:nvGrpSpPr>
        <p:grpSpPr>
          <a:xfrm>
            <a:off x="5652120" y="1127576"/>
            <a:ext cx="1006872" cy="1293312"/>
            <a:chOff x="2483768" y="1275060"/>
            <a:chExt cx="1006872" cy="1293312"/>
          </a:xfrm>
        </p:grpSpPr>
        <p:pic>
          <p:nvPicPr>
            <p:cNvPr id="14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4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6" name="Group 38"/>
          <p:cNvGrpSpPr/>
          <p:nvPr/>
        </p:nvGrpSpPr>
        <p:grpSpPr>
          <a:xfrm>
            <a:off x="2381525" y="836712"/>
            <a:ext cx="949021" cy="1584176"/>
            <a:chOff x="5764661" y="984196"/>
            <a:chExt cx="949021" cy="158417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661" y="984196"/>
              <a:ext cx="949021" cy="1220668"/>
            </a:xfrm>
            <a:prstGeom prst="rect">
              <a:avLst/>
            </a:prstGeom>
          </p:spPr>
        </p:pic>
        <p:sp>
          <p:nvSpPr>
            <p:cNvPr id="148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grpSp>
          <p:nvGrpSpPr>
            <p:cNvPr id="193" name="Group 192"/>
            <p:cNvGrpSpPr/>
            <p:nvPr/>
          </p:nvGrpSpPr>
          <p:grpSpPr>
            <a:xfrm>
              <a:off x="5436096" y="4350115"/>
              <a:ext cx="2736304" cy="792088"/>
              <a:chOff x="5436096" y="4350115"/>
              <a:chExt cx="2736304" cy="792088"/>
            </a:xfrm>
          </p:grpSpPr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5436096" y="4350115"/>
                <a:ext cx="2736304" cy="792088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108" name="Line 39"/>
              <p:cNvSpPr>
                <a:spLocks noChangeShapeType="1"/>
              </p:cNvSpPr>
              <p:nvPr/>
            </p:nvSpPr>
            <p:spPr bwMode="auto">
              <a:xfrm rot="2700000">
                <a:off x="7396376" y="4337022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52" name="Group 28"/>
            <p:cNvGrpSpPr/>
            <p:nvPr/>
          </p:nvGrpSpPr>
          <p:grpSpPr>
            <a:xfrm>
              <a:off x="7452320" y="4365104"/>
              <a:ext cx="457692" cy="460694"/>
              <a:chOff x="4214810" y="2000240"/>
              <a:chExt cx="457692" cy="460694"/>
            </a:xfrm>
          </p:grpSpPr>
          <p:sp>
            <p:nvSpPr>
              <p:cNvPr id="15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3810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17"/>
          <p:cNvGrpSpPr/>
          <p:nvPr/>
        </p:nvGrpSpPr>
        <p:grpSpPr>
          <a:xfrm>
            <a:off x="4251960" y="2492896"/>
            <a:ext cx="648072" cy="792088"/>
            <a:chOff x="8316416" y="2754640"/>
            <a:chExt cx="648072" cy="792088"/>
          </a:xfrm>
        </p:grpSpPr>
        <p:sp>
          <p:nvSpPr>
            <p:cNvPr id="192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93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" name="Group 204"/>
          <p:cNvGrpSpPr/>
          <p:nvPr/>
        </p:nvGrpSpPr>
        <p:grpSpPr>
          <a:xfrm>
            <a:off x="6372200" y="1556792"/>
            <a:ext cx="865187" cy="792163"/>
            <a:chOff x="5177248" y="2526481"/>
            <a:chExt cx="865187" cy="792163"/>
          </a:xfrm>
        </p:grpSpPr>
        <p:sp>
          <p:nvSpPr>
            <p:cNvPr id="174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75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76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/>
              <a:t>Distributed Q Computation in 1 Round</a:t>
            </a:r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005064"/>
            <a:ext cx="849694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tricky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back-and-forth teleportation </a:t>
            </a:r>
            <a:r>
              <a:rPr lang="en-US" sz="2800" dirty="0">
                <a:cs typeface="Arial" charset="0"/>
              </a:rPr>
              <a:t>[</a:t>
            </a:r>
            <a:r>
              <a:rPr lang="en-US" sz="2800" dirty="0" err="1">
                <a:cs typeface="Arial" charset="0"/>
              </a:rPr>
              <a:t>Vaidman</a:t>
            </a:r>
            <a:r>
              <a:rPr lang="en-US" sz="2800" dirty="0">
                <a:cs typeface="Arial" charset="0"/>
              </a:rPr>
              <a:t> 03]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using a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double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exponential amount</a:t>
            </a:r>
            <a:r>
              <a:rPr lang="en-US" sz="2800" dirty="0">
                <a:cs typeface="Arial" charset="0"/>
              </a:rPr>
              <a:t> of EPR pairs, players succeed with probability arbitrarily close to 1</a:t>
            </a:r>
            <a:endParaRPr lang="en-US" sz="2800" dirty="0">
              <a:latin typeface="Arial" panose="020B0604020202020204" pitchFamily="34" charset="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improved to exponential in [</a:t>
            </a:r>
            <a:r>
              <a:rPr lang="en-US" sz="2800" dirty="0" err="1">
                <a:cs typeface="Arial" charset="0"/>
              </a:rPr>
              <a:t>Beigi</a:t>
            </a:r>
            <a:r>
              <a:rPr lang="en-US" sz="2800" dirty="0">
                <a:cs typeface="Arial" charset="0"/>
              </a:rPr>
              <a:t> K</a:t>
            </a:r>
            <a:r>
              <a:rPr lang="de-CH" sz="2800" dirty="0" err="1">
                <a:cs typeface="Arial" charset="0"/>
              </a:rPr>
              <a:t>önig</a:t>
            </a:r>
            <a:r>
              <a:rPr lang="de-CH" sz="2800" dirty="0">
                <a:cs typeface="Arial" charset="0"/>
              </a:rPr>
              <a:t> ‘11]</a:t>
            </a:r>
            <a:endParaRPr lang="en-US" sz="2800" dirty="0"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28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" y="764704"/>
            <a:ext cx="842476" cy="1083626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79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49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50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51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0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12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4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1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11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1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1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2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97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9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3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8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8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9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30" name="Group 204"/>
          <p:cNvGrpSpPr/>
          <p:nvPr/>
        </p:nvGrpSpPr>
        <p:grpSpPr>
          <a:xfrm>
            <a:off x="1979712" y="1556792"/>
            <a:ext cx="865187" cy="792163"/>
            <a:chOff x="5177248" y="2526481"/>
            <a:chExt cx="865187" cy="792163"/>
          </a:xfrm>
        </p:grpSpPr>
        <p:sp>
          <p:nvSpPr>
            <p:cNvPr id="133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34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35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39" name="Group 28"/>
          <p:cNvGrpSpPr/>
          <p:nvPr/>
        </p:nvGrpSpPr>
        <p:grpSpPr>
          <a:xfrm>
            <a:off x="1187624" y="1988840"/>
            <a:ext cx="457692" cy="460694"/>
            <a:chOff x="4214810" y="2000240"/>
            <a:chExt cx="457692" cy="460694"/>
          </a:xfrm>
        </p:grpSpPr>
        <p:sp>
          <p:nvSpPr>
            <p:cNvPr id="14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5" name="Group 133"/>
          <p:cNvGrpSpPr/>
          <p:nvPr/>
        </p:nvGrpSpPr>
        <p:grpSpPr>
          <a:xfrm>
            <a:off x="7092280" y="2060848"/>
            <a:ext cx="457692" cy="460694"/>
            <a:chOff x="7597837" y="2707419"/>
            <a:chExt cx="457692" cy="460694"/>
          </a:xfrm>
        </p:grpSpPr>
        <p:sp>
          <p:nvSpPr>
            <p:cNvPr id="16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6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71" name="Line 7"/>
          <p:cNvSpPr>
            <a:spLocks noChangeShapeType="1"/>
          </p:cNvSpPr>
          <p:nvPr/>
        </p:nvSpPr>
        <p:spPr bwMode="auto">
          <a:xfrm flipH="1">
            <a:off x="2864335" y="2504173"/>
            <a:ext cx="3286201" cy="799309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72" name="Line 7"/>
          <p:cNvSpPr>
            <a:spLocks noChangeShapeType="1"/>
          </p:cNvSpPr>
          <p:nvPr/>
        </p:nvSpPr>
        <p:spPr bwMode="auto">
          <a:xfrm>
            <a:off x="2864336" y="2420888"/>
            <a:ext cx="3291840" cy="93825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79" name="Group 28"/>
          <p:cNvGrpSpPr/>
          <p:nvPr/>
        </p:nvGrpSpPr>
        <p:grpSpPr>
          <a:xfrm>
            <a:off x="1187624" y="3140968"/>
            <a:ext cx="457692" cy="460694"/>
            <a:chOff x="4214810" y="2000240"/>
            <a:chExt cx="457692" cy="460694"/>
          </a:xfrm>
        </p:grpSpPr>
        <p:sp>
          <p:nvSpPr>
            <p:cNvPr id="18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6" name="Group 28"/>
          <p:cNvGrpSpPr/>
          <p:nvPr/>
        </p:nvGrpSpPr>
        <p:grpSpPr>
          <a:xfrm>
            <a:off x="7092280" y="3140968"/>
            <a:ext cx="457692" cy="460694"/>
            <a:chOff x="4214810" y="2000240"/>
            <a:chExt cx="457692" cy="460694"/>
          </a:xfrm>
        </p:grpSpPr>
        <p:sp>
          <p:nvSpPr>
            <p:cNvPr id="18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8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20596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171" grpId="0" animBg="1"/>
      <p:bldP spid="1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/>
              <a:t>Using Port-Based Teleportation</a:t>
            </a: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23528" y="1052736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>
                  <a:cs typeface="Arial" charset="0"/>
                </a:rPr>
                <a:t>[</a:t>
              </a:r>
              <a:r>
                <a:rPr lang="en-US" sz="2000" dirty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/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7664" y="2636912"/>
            <a:ext cx="311562" cy="221023"/>
          </a:xfrm>
          <a:prstGeom prst="rect">
            <a:avLst/>
          </a:prstGeom>
          <a:noFill/>
          <a:ln/>
          <a:effectLst/>
        </p:spPr>
      </p:pic>
      <p:grpSp>
        <p:nvGrpSpPr>
          <p:cNvPr id="65" name="Group 28"/>
          <p:cNvGrpSpPr/>
          <p:nvPr/>
        </p:nvGrpSpPr>
        <p:grpSpPr>
          <a:xfrm>
            <a:off x="1403648" y="1844824"/>
            <a:ext cx="457692" cy="460694"/>
            <a:chOff x="4214810" y="2000240"/>
            <a:chExt cx="457692" cy="460694"/>
          </a:xfrm>
        </p:grpSpPr>
        <p:sp>
          <p:nvSpPr>
            <p:cNvPr id="66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68" name="Group 133"/>
          <p:cNvGrpSpPr/>
          <p:nvPr/>
        </p:nvGrpSpPr>
        <p:grpSpPr>
          <a:xfrm>
            <a:off x="6084168" y="2420888"/>
            <a:ext cx="457692" cy="460694"/>
            <a:chOff x="7597837" y="2707419"/>
            <a:chExt cx="457692" cy="460694"/>
          </a:xfrm>
        </p:grpSpPr>
        <p:sp>
          <p:nvSpPr>
            <p:cNvPr id="69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39752" y="3140968"/>
            <a:ext cx="961748" cy="1972862"/>
            <a:chOff x="2339752" y="3140968"/>
            <a:chExt cx="961748" cy="1972862"/>
          </a:xfrm>
        </p:grpSpPr>
        <p:grpSp>
          <p:nvGrpSpPr>
            <p:cNvPr id="78" name="Group 172"/>
            <p:cNvGrpSpPr/>
            <p:nvPr/>
          </p:nvGrpSpPr>
          <p:grpSpPr>
            <a:xfrm>
              <a:off x="2339752" y="3140968"/>
              <a:ext cx="457692" cy="460694"/>
              <a:chOff x="3731760" y="2948800"/>
              <a:chExt cx="457692" cy="460694"/>
            </a:xfrm>
          </p:grpSpPr>
          <p:sp>
            <p:nvSpPr>
              <p:cNvPr id="8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3" name="Group 172"/>
            <p:cNvGrpSpPr/>
            <p:nvPr/>
          </p:nvGrpSpPr>
          <p:grpSpPr>
            <a:xfrm>
              <a:off x="2339752" y="3645024"/>
              <a:ext cx="457692" cy="460694"/>
              <a:chOff x="3731760" y="2948800"/>
              <a:chExt cx="457692" cy="460694"/>
            </a:xfrm>
          </p:grpSpPr>
          <p:sp>
            <p:nvSpPr>
              <p:cNvPr id="11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1" name="Group 172"/>
            <p:cNvGrpSpPr/>
            <p:nvPr/>
          </p:nvGrpSpPr>
          <p:grpSpPr>
            <a:xfrm>
              <a:off x="2339752" y="4149080"/>
              <a:ext cx="457692" cy="460694"/>
              <a:chOff x="3731760" y="2948800"/>
              <a:chExt cx="457692" cy="460694"/>
            </a:xfrm>
          </p:grpSpPr>
          <p:sp>
            <p:nvSpPr>
              <p:cNvPr id="13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6" name="Group 172"/>
            <p:cNvGrpSpPr/>
            <p:nvPr/>
          </p:nvGrpSpPr>
          <p:grpSpPr>
            <a:xfrm>
              <a:off x="2339752" y="4653136"/>
              <a:ext cx="457692" cy="460694"/>
              <a:chOff x="3731760" y="2948800"/>
              <a:chExt cx="457692" cy="460694"/>
            </a:xfrm>
          </p:grpSpPr>
          <p:sp>
            <p:nvSpPr>
              <p:cNvPr id="15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60" name="Group 172"/>
            <p:cNvGrpSpPr/>
            <p:nvPr/>
          </p:nvGrpSpPr>
          <p:grpSpPr>
            <a:xfrm>
              <a:off x="2843808" y="3140968"/>
              <a:ext cx="457692" cy="460694"/>
              <a:chOff x="3731760" y="2948800"/>
              <a:chExt cx="457692" cy="460694"/>
            </a:xfrm>
          </p:grpSpPr>
          <p:sp>
            <p:nvSpPr>
              <p:cNvPr id="16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74" name="Group 172"/>
            <p:cNvGrpSpPr/>
            <p:nvPr/>
          </p:nvGrpSpPr>
          <p:grpSpPr>
            <a:xfrm>
              <a:off x="2843808" y="3645024"/>
              <a:ext cx="457692" cy="460694"/>
              <a:chOff x="3731760" y="2948800"/>
              <a:chExt cx="457692" cy="460694"/>
            </a:xfrm>
          </p:grpSpPr>
          <p:sp>
            <p:nvSpPr>
              <p:cNvPr id="18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88" name="Group 172"/>
            <p:cNvGrpSpPr/>
            <p:nvPr/>
          </p:nvGrpSpPr>
          <p:grpSpPr>
            <a:xfrm>
              <a:off x="2843808" y="4149080"/>
              <a:ext cx="457692" cy="460694"/>
              <a:chOff x="3731760" y="2948800"/>
              <a:chExt cx="457692" cy="460694"/>
            </a:xfrm>
          </p:grpSpPr>
          <p:sp>
            <p:nvSpPr>
              <p:cNvPr id="1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02" name="Group 172"/>
            <p:cNvGrpSpPr/>
            <p:nvPr/>
          </p:nvGrpSpPr>
          <p:grpSpPr>
            <a:xfrm>
              <a:off x="2843808" y="4653136"/>
              <a:ext cx="457692" cy="460694"/>
              <a:chOff x="3731760" y="2948800"/>
              <a:chExt cx="457692" cy="460694"/>
            </a:xfrm>
          </p:grpSpPr>
          <p:sp>
            <p:nvSpPr>
              <p:cNvPr id="20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331640" y="3068960"/>
            <a:ext cx="6264696" cy="2160240"/>
            <a:chOff x="1331640" y="3068960"/>
            <a:chExt cx="6264696" cy="2160240"/>
          </a:xfrm>
        </p:grpSpPr>
        <p:sp>
          <p:nvSpPr>
            <p:cNvPr id="75" name="Oval 54"/>
            <p:cNvSpPr>
              <a:spLocks noChangeArrowheads="1"/>
            </p:cNvSpPr>
            <p:nvPr/>
          </p:nvSpPr>
          <p:spPr bwMode="auto">
            <a:xfrm rot="16200000">
              <a:off x="3887924" y="512676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9" name="Group 173"/>
            <p:cNvGrpSpPr/>
            <p:nvPr/>
          </p:nvGrpSpPr>
          <p:grpSpPr>
            <a:xfrm>
              <a:off x="5580112" y="3140968"/>
              <a:ext cx="457692" cy="460694"/>
              <a:chOff x="3731760" y="2948800"/>
              <a:chExt cx="457692" cy="460694"/>
            </a:xfrm>
          </p:grpSpPr>
          <p:sp>
            <p:nvSpPr>
              <p:cNvPr id="8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 rot="16200000">
              <a:off x="3887924" y="1016732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4" name="Group 173"/>
            <p:cNvGrpSpPr/>
            <p:nvPr/>
          </p:nvGrpSpPr>
          <p:grpSpPr>
            <a:xfrm>
              <a:off x="5580112" y="3645024"/>
              <a:ext cx="457692" cy="460694"/>
              <a:chOff x="3731760" y="2948800"/>
              <a:chExt cx="457692" cy="460694"/>
            </a:xfrm>
          </p:grpSpPr>
          <p:sp>
            <p:nvSpPr>
              <p:cNvPr id="10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27" name="Oval 54"/>
            <p:cNvSpPr>
              <a:spLocks noChangeArrowheads="1"/>
            </p:cNvSpPr>
            <p:nvPr/>
          </p:nvSpPr>
          <p:spPr bwMode="auto">
            <a:xfrm rot="16200000">
              <a:off x="3887924" y="15207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2" name="Group 173"/>
            <p:cNvGrpSpPr/>
            <p:nvPr/>
          </p:nvGrpSpPr>
          <p:grpSpPr>
            <a:xfrm>
              <a:off x="5580112" y="4149080"/>
              <a:ext cx="457692" cy="460694"/>
              <a:chOff x="3731760" y="2948800"/>
              <a:chExt cx="457692" cy="460694"/>
            </a:xfrm>
          </p:grpSpPr>
          <p:sp>
            <p:nvSpPr>
              <p:cNvPr id="13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45" name="Oval 54"/>
            <p:cNvSpPr>
              <a:spLocks noChangeArrowheads="1"/>
            </p:cNvSpPr>
            <p:nvPr/>
          </p:nvSpPr>
          <p:spPr bwMode="auto">
            <a:xfrm rot="16200000">
              <a:off x="3887924" y="2024844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3"/>
            <p:cNvGrpSpPr/>
            <p:nvPr/>
          </p:nvGrpSpPr>
          <p:grpSpPr>
            <a:xfrm>
              <a:off x="5580112" y="4653136"/>
              <a:ext cx="457692" cy="460694"/>
              <a:chOff x="3731760" y="2948800"/>
              <a:chExt cx="457692" cy="460694"/>
            </a:xfrm>
          </p:grpSpPr>
          <p:sp>
            <p:nvSpPr>
              <p:cNvPr id="14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59" name="Oval 54"/>
            <p:cNvSpPr>
              <a:spLocks noChangeArrowheads="1"/>
            </p:cNvSpPr>
            <p:nvPr/>
          </p:nvSpPr>
          <p:spPr bwMode="auto">
            <a:xfrm rot="16200000">
              <a:off x="4391980" y="512676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3"/>
            <p:cNvGrpSpPr/>
            <p:nvPr/>
          </p:nvGrpSpPr>
          <p:grpSpPr>
            <a:xfrm>
              <a:off x="6084168" y="3140968"/>
              <a:ext cx="457692" cy="460694"/>
              <a:chOff x="3731760" y="2948800"/>
              <a:chExt cx="457692" cy="460694"/>
            </a:xfrm>
          </p:grpSpPr>
          <p:sp>
            <p:nvSpPr>
              <p:cNvPr id="16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73" name="Oval 54"/>
            <p:cNvSpPr>
              <a:spLocks noChangeArrowheads="1"/>
            </p:cNvSpPr>
            <p:nvPr/>
          </p:nvSpPr>
          <p:spPr bwMode="auto">
            <a:xfrm rot="16200000">
              <a:off x="4391980" y="1016732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75" name="Group 173"/>
            <p:cNvGrpSpPr/>
            <p:nvPr/>
          </p:nvGrpSpPr>
          <p:grpSpPr>
            <a:xfrm>
              <a:off x="6084168" y="3645024"/>
              <a:ext cx="457692" cy="460694"/>
              <a:chOff x="3731760" y="2948800"/>
              <a:chExt cx="457692" cy="460694"/>
            </a:xfrm>
          </p:grpSpPr>
          <p:sp>
            <p:nvSpPr>
              <p:cNvPr id="17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87" name="Oval 54"/>
            <p:cNvSpPr>
              <a:spLocks noChangeArrowheads="1"/>
            </p:cNvSpPr>
            <p:nvPr/>
          </p:nvSpPr>
          <p:spPr bwMode="auto">
            <a:xfrm rot="16200000">
              <a:off x="4391980" y="15207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89" name="Group 173"/>
            <p:cNvGrpSpPr/>
            <p:nvPr/>
          </p:nvGrpSpPr>
          <p:grpSpPr>
            <a:xfrm>
              <a:off x="6084168" y="4149080"/>
              <a:ext cx="457692" cy="460694"/>
              <a:chOff x="3731760" y="2948800"/>
              <a:chExt cx="457692" cy="460694"/>
            </a:xfrm>
          </p:grpSpPr>
          <p:sp>
            <p:nvSpPr>
              <p:cNvPr id="1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201" name="Oval 54"/>
            <p:cNvSpPr>
              <a:spLocks noChangeArrowheads="1"/>
            </p:cNvSpPr>
            <p:nvPr/>
          </p:nvSpPr>
          <p:spPr bwMode="auto">
            <a:xfrm rot="16200000">
              <a:off x="4391980" y="2024844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03" name="Group 173"/>
            <p:cNvGrpSpPr/>
            <p:nvPr/>
          </p:nvGrpSpPr>
          <p:grpSpPr>
            <a:xfrm>
              <a:off x="6084168" y="4653136"/>
              <a:ext cx="457692" cy="460694"/>
              <a:chOff x="3731760" y="2948800"/>
              <a:chExt cx="457692" cy="460694"/>
            </a:xfrm>
          </p:grpSpPr>
          <p:sp>
            <p:nvSpPr>
              <p:cNvPr id="20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267744" y="2996952"/>
            <a:ext cx="676444" cy="2188612"/>
            <a:chOff x="2195736" y="2996952"/>
            <a:chExt cx="676444" cy="2188612"/>
          </a:xfrm>
        </p:grpSpPr>
        <p:pic>
          <p:nvPicPr>
            <p:cNvPr id="217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2996952"/>
              <a:ext cx="676444" cy="676444"/>
            </a:xfrm>
            <a:prstGeom prst="rect">
              <a:avLst/>
            </a:prstGeom>
            <a:noFill/>
          </p:spPr>
        </p:pic>
        <p:pic>
          <p:nvPicPr>
            <p:cNvPr id="218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3501008"/>
              <a:ext cx="676444" cy="676444"/>
            </a:xfrm>
            <a:prstGeom prst="rect">
              <a:avLst/>
            </a:prstGeom>
            <a:noFill/>
          </p:spPr>
        </p:pic>
        <p:pic>
          <p:nvPicPr>
            <p:cNvPr id="220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4509120"/>
              <a:ext cx="676444" cy="676444"/>
            </a:xfrm>
            <a:prstGeom prst="rect">
              <a:avLst/>
            </a:prstGeom>
            <a:noFill/>
          </p:spPr>
        </p:pic>
      </p:grpSp>
      <p:sp>
        <p:nvSpPr>
          <p:cNvPr id="233" name="Content Placeholder 1"/>
          <p:cNvSpPr txBox="1">
            <a:spLocks/>
          </p:cNvSpPr>
          <p:nvPr/>
        </p:nvSpPr>
        <p:spPr>
          <a:xfrm>
            <a:off x="539552" y="692696"/>
            <a:ext cx="1944216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noProof="0" dirty="0">
                <a:cs typeface="Arial" charset="0"/>
              </a:rPr>
              <a:t>[</a:t>
            </a:r>
            <a:r>
              <a:rPr lang="en-US" sz="2000" noProof="0" dirty="0" err="1">
                <a:cs typeface="Arial" charset="0"/>
              </a:rPr>
              <a:t>Beigi</a:t>
            </a:r>
            <a:r>
              <a:rPr lang="en-US" sz="2000" noProof="0" dirty="0">
                <a:cs typeface="Arial" charset="0"/>
              </a:rPr>
              <a:t> </a:t>
            </a:r>
            <a:r>
              <a:rPr lang="en-US" sz="2000" noProof="0" dirty="0" err="1">
                <a:cs typeface="Arial" charset="0"/>
              </a:rPr>
              <a:t>König</a:t>
            </a:r>
            <a:r>
              <a:rPr lang="en-US" sz="2000" noProof="0" dirty="0">
                <a:cs typeface="Arial" charset="0"/>
              </a:rPr>
              <a:t> ‘11]</a:t>
            </a:r>
            <a:endParaRPr lang="en-US" sz="2000" dirty="0"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32240" y="2348880"/>
            <a:ext cx="2221378" cy="2808312"/>
            <a:chOff x="6732240" y="2348880"/>
            <a:chExt cx="2221378" cy="2808312"/>
          </a:xfrm>
        </p:grpSpPr>
        <p:grpSp>
          <p:nvGrpSpPr>
            <p:cNvPr id="234" name="Group 233"/>
            <p:cNvGrpSpPr/>
            <p:nvPr/>
          </p:nvGrpSpPr>
          <p:grpSpPr>
            <a:xfrm>
              <a:off x="6732240" y="2348880"/>
              <a:ext cx="2016224" cy="2808312"/>
              <a:chOff x="2211373" y="775752"/>
              <a:chExt cx="2016224" cy="2808312"/>
            </a:xfrm>
          </p:grpSpPr>
          <p:grpSp>
            <p:nvGrpSpPr>
              <p:cNvPr id="235" name="Group 10"/>
              <p:cNvGrpSpPr>
                <a:grpSpLocks/>
              </p:cNvGrpSpPr>
              <p:nvPr/>
            </p:nvGrpSpPr>
            <p:grpSpPr bwMode="auto">
              <a:xfrm>
                <a:off x="3074526" y="2071450"/>
                <a:ext cx="865187" cy="792162"/>
                <a:chOff x="2193" y="2749"/>
                <a:chExt cx="545" cy="499"/>
              </a:xfrm>
            </p:grpSpPr>
            <p:sp>
              <p:nvSpPr>
                <p:cNvPr id="242" name="Oval 11"/>
                <p:cNvSpPr>
                  <a:spLocks noChangeArrowheads="1"/>
                </p:cNvSpPr>
                <p:nvPr/>
              </p:nvSpPr>
              <p:spPr bwMode="auto">
                <a:xfrm>
                  <a:off x="2284" y="2840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243" name="Rectangle 12"/>
                <p:cNvSpPr>
                  <a:spLocks noChangeArrowheads="1"/>
                </p:cNvSpPr>
                <p:nvPr/>
              </p:nvSpPr>
              <p:spPr bwMode="auto">
                <a:xfrm>
                  <a:off x="2193" y="2976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24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65" y="2749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236" name="Rectangle 55"/>
              <p:cNvSpPr>
                <a:spLocks noChangeArrowheads="1"/>
              </p:cNvSpPr>
              <p:nvPr/>
            </p:nvSpPr>
            <p:spPr bwMode="auto">
              <a:xfrm>
                <a:off x="3001501" y="775752"/>
                <a:ext cx="938064" cy="280831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37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28792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38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1135792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39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1783864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0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791976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1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336804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6" name="Line 61"/>
              <p:cNvSpPr>
                <a:spLocks noChangeShapeType="1"/>
              </p:cNvSpPr>
              <p:nvPr/>
            </p:nvSpPr>
            <p:spPr bwMode="auto">
              <a:xfrm flipH="1" flipV="1">
                <a:off x="3939565" y="2359928"/>
                <a:ext cx="2880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  <p:pic>
          <p:nvPicPr>
            <p:cNvPr id="245" name="Picture 24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20472" y="3789040"/>
              <a:ext cx="133146" cy="31067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grpSp>
        <p:nvGrpSpPr>
          <p:cNvPr id="230" name="Group 28"/>
          <p:cNvGrpSpPr/>
          <p:nvPr/>
        </p:nvGrpSpPr>
        <p:grpSpPr>
          <a:xfrm>
            <a:off x="5580112" y="2420888"/>
            <a:ext cx="457692" cy="460694"/>
            <a:chOff x="4214810" y="2000240"/>
            <a:chExt cx="457692" cy="460694"/>
          </a:xfrm>
        </p:grpSpPr>
        <p:sp>
          <p:nvSpPr>
            <p:cNvPr id="23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47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3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9732" y="2276872"/>
            <a:ext cx="676444" cy="676444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339752" y="4149080"/>
            <a:ext cx="961748" cy="460694"/>
            <a:chOff x="2340939" y="4149080"/>
            <a:chExt cx="961748" cy="460694"/>
          </a:xfrm>
        </p:grpSpPr>
        <p:grpSp>
          <p:nvGrpSpPr>
            <p:cNvPr id="258" name="Group 133"/>
            <p:cNvGrpSpPr/>
            <p:nvPr/>
          </p:nvGrpSpPr>
          <p:grpSpPr>
            <a:xfrm>
              <a:off x="2844995" y="4149080"/>
              <a:ext cx="457692" cy="460694"/>
              <a:chOff x="7597837" y="2707419"/>
              <a:chExt cx="457692" cy="460694"/>
            </a:xfrm>
          </p:grpSpPr>
          <p:sp>
            <p:nvSpPr>
              <p:cNvPr id="25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1" name="Group 28"/>
            <p:cNvGrpSpPr/>
            <p:nvPr/>
          </p:nvGrpSpPr>
          <p:grpSpPr>
            <a:xfrm>
              <a:off x="2340939" y="4149080"/>
              <a:ext cx="457692" cy="460694"/>
              <a:chOff x="4214810" y="2000240"/>
              <a:chExt cx="457692" cy="460694"/>
            </a:xfrm>
          </p:grpSpPr>
          <p:sp>
            <p:nvSpPr>
              <p:cNvPr id="26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64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67744" y="4005064"/>
            <a:ext cx="676444" cy="676444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43608" y="2852936"/>
            <a:ext cx="1152128" cy="2505133"/>
            <a:chOff x="1043608" y="2852936"/>
            <a:chExt cx="1152128" cy="2505133"/>
          </a:xfrm>
        </p:grpSpPr>
        <p:grpSp>
          <p:nvGrpSpPr>
            <p:cNvPr id="227" name="Group 117"/>
            <p:cNvGrpSpPr/>
            <p:nvPr/>
          </p:nvGrpSpPr>
          <p:grpSpPr>
            <a:xfrm>
              <a:off x="1331640" y="4581128"/>
              <a:ext cx="648072" cy="776941"/>
              <a:chOff x="8316416" y="2754640"/>
              <a:chExt cx="648072" cy="792088"/>
            </a:xfrm>
          </p:grpSpPr>
          <p:sp>
            <p:nvSpPr>
              <p:cNvPr id="228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29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8" name="Group 117"/>
            <p:cNvGrpSpPr/>
            <p:nvPr/>
          </p:nvGrpSpPr>
          <p:grpSpPr>
            <a:xfrm>
              <a:off x="1331640" y="4005065"/>
              <a:ext cx="648072" cy="776941"/>
              <a:chOff x="8316416" y="2754640"/>
              <a:chExt cx="648072" cy="792088"/>
            </a:xfrm>
          </p:grpSpPr>
          <p:sp>
            <p:nvSpPr>
              <p:cNvPr id="249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0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2" name="Group 117"/>
            <p:cNvGrpSpPr/>
            <p:nvPr/>
          </p:nvGrpSpPr>
          <p:grpSpPr>
            <a:xfrm>
              <a:off x="1331640" y="3429000"/>
              <a:ext cx="648072" cy="776941"/>
              <a:chOff x="8316416" y="2754640"/>
              <a:chExt cx="648072" cy="792088"/>
            </a:xfrm>
          </p:grpSpPr>
          <p:sp>
            <p:nvSpPr>
              <p:cNvPr id="253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4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" name="Group 117"/>
            <p:cNvGrpSpPr/>
            <p:nvPr/>
          </p:nvGrpSpPr>
          <p:grpSpPr>
            <a:xfrm>
              <a:off x="1331640" y="2852936"/>
              <a:ext cx="648072" cy="776941"/>
              <a:chOff x="8316416" y="2754640"/>
              <a:chExt cx="648072" cy="792088"/>
            </a:xfrm>
          </p:grpSpPr>
          <p:sp>
            <p:nvSpPr>
              <p:cNvPr id="256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7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5" name="Line 61"/>
            <p:cNvSpPr>
              <a:spLocks noChangeShapeType="1"/>
            </p:cNvSpPr>
            <p:nvPr/>
          </p:nvSpPr>
          <p:spPr bwMode="auto">
            <a:xfrm flipH="1" flipV="1">
              <a:off x="1907704" y="328498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6" name="Line 61"/>
            <p:cNvSpPr>
              <a:spLocks noChangeShapeType="1"/>
            </p:cNvSpPr>
            <p:nvPr/>
          </p:nvSpPr>
          <p:spPr bwMode="auto">
            <a:xfrm flipH="1" flipV="1">
              <a:off x="1907704" y="386104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7" name="Line 61"/>
            <p:cNvSpPr>
              <a:spLocks noChangeShapeType="1"/>
            </p:cNvSpPr>
            <p:nvPr/>
          </p:nvSpPr>
          <p:spPr bwMode="auto">
            <a:xfrm flipH="1" flipV="1">
              <a:off x="1907704" y="436510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8" name="Line 61"/>
            <p:cNvSpPr>
              <a:spLocks noChangeShapeType="1"/>
            </p:cNvSpPr>
            <p:nvPr/>
          </p:nvSpPr>
          <p:spPr bwMode="auto">
            <a:xfrm flipH="1" flipV="1">
              <a:off x="1907704" y="494116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9" name="Line 61"/>
            <p:cNvSpPr>
              <a:spLocks noChangeShapeType="1"/>
            </p:cNvSpPr>
            <p:nvPr/>
          </p:nvSpPr>
          <p:spPr bwMode="auto">
            <a:xfrm flipH="1" flipV="1">
              <a:off x="1043608" y="494116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0" name="Line 61"/>
            <p:cNvSpPr>
              <a:spLocks noChangeShapeType="1"/>
            </p:cNvSpPr>
            <p:nvPr/>
          </p:nvSpPr>
          <p:spPr bwMode="auto">
            <a:xfrm flipH="1" flipV="1">
              <a:off x="1043608" y="436510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1" name="Line 61"/>
            <p:cNvSpPr>
              <a:spLocks noChangeShapeType="1"/>
            </p:cNvSpPr>
            <p:nvPr/>
          </p:nvSpPr>
          <p:spPr bwMode="auto">
            <a:xfrm flipH="1" flipV="1">
              <a:off x="1043608" y="386104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2" name="Line 61"/>
            <p:cNvSpPr>
              <a:spLocks noChangeShapeType="1"/>
            </p:cNvSpPr>
            <p:nvPr/>
          </p:nvSpPr>
          <p:spPr bwMode="auto">
            <a:xfrm flipH="1" flipV="1">
              <a:off x="1043608" y="328498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39752" y="4149080"/>
            <a:ext cx="961748" cy="460694"/>
            <a:chOff x="107504" y="4077072"/>
            <a:chExt cx="961748" cy="460694"/>
          </a:xfrm>
        </p:grpSpPr>
        <p:grpSp>
          <p:nvGrpSpPr>
            <p:cNvPr id="273" name="Group 28"/>
            <p:cNvGrpSpPr/>
            <p:nvPr/>
          </p:nvGrpSpPr>
          <p:grpSpPr>
            <a:xfrm>
              <a:off x="107504" y="4077072"/>
              <a:ext cx="457692" cy="460694"/>
              <a:chOff x="4214810" y="2000240"/>
              <a:chExt cx="457692" cy="460694"/>
            </a:xfrm>
          </p:grpSpPr>
          <p:sp>
            <p:nvSpPr>
              <p:cNvPr id="27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5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76" name="Group 28"/>
            <p:cNvGrpSpPr/>
            <p:nvPr/>
          </p:nvGrpSpPr>
          <p:grpSpPr>
            <a:xfrm>
              <a:off x="611560" y="4077072"/>
              <a:ext cx="457692" cy="460694"/>
              <a:chOff x="4214810" y="2000240"/>
              <a:chExt cx="457692" cy="460694"/>
            </a:xfrm>
          </p:grpSpPr>
          <p:sp>
            <p:nvSpPr>
              <p:cNvPr id="27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8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7155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3978E-7 -3.21908E-6 L -0.24171 -0.00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5" y="-1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76E-7 4.29829E-6 L -0.24414 4.29829E-6 " pathEditMode="relative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9158E-6 2.22325E-7 L -0.24414 2.22325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/>
              <a:t>Using Port-Based Teleportation</a:t>
            </a:r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179512" y="5373216"/>
            <a:ext cx="2520280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800" dirty="0">
                <a:cs typeface="Arial" charset="0"/>
              </a:rPr>
              <a:t>output: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800" dirty="0"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23528" y="1052736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>
                  <a:cs typeface="Arial" charset="0"/>
                </a:rPr>
                <a:t>[</a:t>
              </a:r>
              <a:r>
                <a:rPr lang="en-US" sz="2000" dirty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/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131840" y="5877272"/>
            <a:ext cx="3024336" cy="504056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54" name="Picture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7664" y="2636912"/>
            <a:ext cx="311562" cy="221023"/>
          </a:xfrm>
          <a:prstGeom prst="rect">
            <a:avLst/>
          </a:prstGeom>
          <a:noFill/>
          <a:ln/>
          <a:effectLst/>
        </p:spPr>
      </p:pic>
      <p:grpSp>
        <p:nvGrpSpPr>
          <p:cNvPr id="68" name="Group 133"/>
          <p:cNvGrpSpPr/>
          <p:nvPr/>
        </p:nvGrpSpPr>
        <p:grpSpPr>
          <a:xfrm>
            <a:off x="6084168" y="2420888"/>
            <a:ext cx="457692" cy="460694"/>
            <a:chOff x="7597837" y="2707419"/>
            <a:chExt cx="457692" cy="460694"/>
          </a:xfrm>
        </p:grpSpPr>
        <p:sp>
          <p:nvSpPr>
            <p:cNvPr id="69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78" name="Group 172"/>
          <p:cNvGrpSpPr/>
          <p:nvPr/>
        </p:nvGrpSpPr>
        <p:grpSpPr>
          <a:xfrm>
            <a:off x="107504" y="3140968"/>
            <a:ext cx="457692" cy="460694"/>
            <a:chOff x="3731760" y="2948800"/>
            <a:chExt cx="457692" cy="460694"/>
          </a:xfrm>
        </p:grpSpPr>
        <p:sp>
          <p:nvSpPr>
            <p:cNvPr id="85" name="Oval 2"/>
            <p:cNvSpPr>
              <a:spLocks noChangeArrowheads="1"/>
            </p:cNvSpPr>
            <p:nvPr/>
          </p:nvSpPr>
          <p:spPr bwMode="auto">
            <a:xfrm>
              <a:off x="3731760" y="2948800"/>
              <a:ext cx="457692" cy="460694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44"/>
            <p:cNvSpPr>
              <a:spLocks noChangeShapeType="1"/>
            </p:cNvSpPr>
            <p:nvPr/>
          </p:nvSpPr>
          <p:spPr bwMode="auto">
            <a:xfrm rot="10800000">
              <a:off x="3960489" y="2976129"/>
              <a:ext cx="0" cy="40280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8" name="Line 45"/>
            <p:cNvSpPr>
              <a:spLocks noChangeShapeType="1"/>
            </p:cNvSpPr>
            <p:nvPr/>
          </p:nvSpPr>
          <p:spPr bwMode="auto">
            <a:xfrm rot="16200000">
              <a:off x="3959933" y="2975574"/>
              <a:ext cx="0" cy="403912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9" name="Line 46"/>
            <p:cNvSpPr>
              <a:spLocks noChangeShapeType="1"/>
            </p:cNvSpPr>
            <p:nvPr/>
          </p:nvSpPr>
          <p:spPr bwMode="auto">
            <a:xfrm rot="13500000">
              <a:off x="3958820" y="2975573"/>
              <a:ext cx="1113" cy="402799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25" name="Line 47"/>
            <p:cNvSpPr>
              <a:spLocks noChangeShapeType="1"/>
            </p:cNvSpPr>
            <p:nvPr/>
          </p:nvSpPr>
          <p:spPr bwMode="auto">
            <a:xfrm rot="18900000">
              <a:off x="3957151" y="2976129"/>
              <a:ext cx="1113" cy="403913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3" name="Group 172"/>
          <p:cNvGrpSpPr/>
          <p:nvPr/>
        </p:nvGrpSpPr>
        <p:grpSpPr>
          <a:xfrm>
            <a:off x="107504" y="3645024"/>
            <a:ext cx="457692" cy="460694"/>
            <a:chOff x="3731760" y="2948800"/>
            <a:chExt cx="457692" cy="460694"/>
          </a:xfrm>
        </p:grpSpPr>
        <p:sp>
          <p:nvSpPr>
            <p:cNvPr id="110" name="Oval 2"/>
            <p:cNvSpPr>
              <a:spLocks noChangeArrowheads="1"/>
            </p:cNvSpPr>
            <p:nvPr/>
          </p:nvSpPr>
          <p:spPr bwMode="auto">
            <a:xfrm>
              <a:off x="3731760" y="2948800"/>
              <a:ext cx="457692" cy="460694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1" name="Line 44"/>
            <p:cNvSpPr>
              <a:spLocks noChangeShapeType="1"/>
            </p:cNvSpPr>
            <p:nvPr/>
          </p:nvSpPr>
          <p:spPr bwMode="auto">
            <a:xfrm rot="10800000">
              <a:off x="3960489" y="2976129"/>
              <a:ext cx="0" cy="40280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2" name="Line 45"/>
            <p:cNvSpPr>
              <a:spLocks noChangeShapeType="1"/>
            </p:cNvSpPr>
            <p:nvPr/>
          </p:nvSpPr>
          <p:spPr bwMode="auto">
            <a:xfrm rot="16200000">
              <a:off x="3959933" y="2975574"/>
              <a:ext cx="0" cy="403912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3" name="Line 46"/>
            <p:cNvSpPr>
              <a:spLocks noChangeShapeType="1"/>
            </p:cNvSpPr>
            <p:nvPr/>
          </p:nvSpPr>
          <p:spPr bwMode="auto">
            <a:xfrm rot="13500000">
              <a:off x="3958820" y="2975573"/>
              <a:ext cx="1113" cy="402799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4" name="Line 47"/>
            <p:cNvSpPr>
              <a:spLocks noChangeShapeType="1"/>
            </p:cNvSpPr>
            <p:nvPr/>
          </p:nvSpPr>
          <p:spPr bwMode="auto">
            <a:xfrm rot="18900000">
              <a:off x="3957151" y="2976129"/>
              <a:ext cx="1113" cy="403913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6" name="Group 172"/>
          <p:cNvGrpSpPr/>
          <p:nvPr/>
        </p:nvGrpSpPr>
        <p:grpSpPr>
          <a:xfrm>
            <a:off x="107504" y="4653136"/>
            <a:ext cx="457692" cy="460694"/>
            <a:chOff x="3731760" y="2948800"/>
            <a:chExt cx="457692" cy="460694"/>
          </a:xfrm>
        </p:grpSpPr>
        <p:sp>
          <p:nvSpPr>
            <p:cNvPr id="153" name="Oval 2"/>
            <p:cNvSpPr>
              <a:spLocks noChangeArrowheads="1"/>
            </p:cNvSpPr>
            <p:nvPr/>
          </p:nvSpPr>
          <p:spPr bwMode="auto">
            <a:xfrm>
              <a:off x="3731760" y="2948800"/>
              <a:ext cx="457692" cy="460694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4" name="Line 44"/>
            <p:cNvSpPr>
              <a:spLocks noChangeShapeType="1"/>
            </p:cNvSpPr>
            <p:nvPr/>
          </p:nvSpPr>
          <p:spPr bwMode="auto">
            <a:xfrm rot="10800000">
              <a:off x="3960489" y="2976129"/>
              <a:ext cx="0" cy="40280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55" name="Line 45"/>
            <p:cNvSpPr>
              <a:spLocks noChangeShapeType="1"/>
            </p:cNvSpPr>
            <p:nvPr/>
          </p:nvSpPr>
          <p:spPr bwMode="auto">
            <a:xfrm rot="16200000">
              <a:off x="3959933" y="2975574"/>
              <a:ext cx="0" cy="403912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56" name="Line 46"/>
            <p:cNvSpPr>
              <a:spLocks noChangeShapeType="1"/>
            </p:cNvSpPr>
            <p:nvPr/>
          </p:nvSpPr>
          <p:spPr bwMode="auto">
            <a:xfrm rot="13500000">
              <a:off x="3958820" y="2975573"/>
              <a:ext cx="1113" cy="402799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57" name="Line 47"/>
            <p:cNvSpPr>
              <a:spLocks noChangeShapeType="1"/>
            </p:cNvSpPr>
            <p:nvPr/>
          </p:nvSpPr>
          <p:spPr bwMode="auto">
            <a:xfrm rot="18900000">
              <a:off x="3957151" y="2976129"/>
              <a:ext cx="1113" cy="403913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31640" y="3068960"/>
            <a:ext cx="6264696" cy="2160240"/>
            <a:chOff x="1331640" y="3068960"/>
            <a:chExt cx="6264696" cy="2160240"/>
          </a:xfrm>
        </p:grpSpPr>
        <p:sp>
          <p:nvSpPr>
            <p:cNvPr id="75" name="Oval 54"/>
            <p:cNvSpPr>
              <a:spLocks noChangeArrowheads="1"/>
            </p:cNvSpPr>
            <p:nvPr/>
          </p:nvSpPr>
          <p:spPr bwMode="auto">
            <a:xfrm rot="16200000">
              <a:off x="3887924" y="512676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9" name="Group 173"/>
            <p:cNvGrpSpPr/>
            <p:nvPr/>
          </p:nvGrpSpPr>
          <p:grpSpPr>
            <a:xfrm>
              <a:off x="5580112" y="3140968"/>
              <a:ext cx="457692" cy="460694"/>
              <a:chOff x="3731760" y="2948800"/>
              <a:chExt cx="457692" cy="460694"/>
            </a:xfrm>
          </p:grpSpPr>
          <p:sp>
            <p:nvSpPr>
              <p:cNvPr id="8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 rot="16200000">
              <a:off x="3887924" y="1016732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4" name="Group 173"/>
            <p:cNvGrpSpPr/>
            <p:nvPr/>
          </p:nvGrpSpPr>
          <p:grpSpPr>
            <a:xfrm>
              <a:off x="5580112" y="3645024"/>
              <a:ext cx="457692" cy="460694"/>
              <a:chOff x="3731760" y="2948800"/>
              <a:chExt cx="457692" cy="460694"/>
            </a:xfrm>
          </p:grpSpPr>
          <p:sp>
            <p:nvSpPr>
              <p:cNvPr id="10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27" name="Oval 54"/>
            <p:cNvSpPr>
              <a:spLocks noChangeArrowheads="1"/>
            </p:cNvSpPr>
            <p:nvPr/>
          </p:nvSpPr>
          <p:spPr bwMode="auto">
            <a:xfrm rot="16200000">
              <a:off x="3887924" y="15207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2" name="Group 173"/>
            <p:cNvGrpSpPr/>
            <p:nvPr/>
          </p:nvGrpSpPr>
          <p:grpSpPr>
            <a:xfrm>
              <a:off x="5580112" y="4149080"/>
              <a:ext cx="457692" cy="460694"/>
              <a:chOff x="3731760" y="2948800"/>
              <a:chExt cx="457692" cy="460694"/>
            </a:xfrm>
          </p:grpSpPr>
          <p:sp>
            <p:nvSpPr>
              <p:cNvPr id="13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45" name="Oval 54"/>
            <p:cNvSpPr>
              <a:spLocks noChangeArrowheads="1"/>
            </p:cNvSpPr>
            <p:nvPr/>
          </p:nvSpPr>
          <p:spPr bwMode="auto">
            <a:xfrm rot="16200000">
              <a:off x="3887924" y="2024844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3"/>
            <p:cNvGrpSpPr/>
            <p:nvPr/>
          </p:nvGrpSpPr>
          <p:grpSpPr>
            <a:xfrm>
              <a:off x="5580112" y="4653136"/>
              <a:ext cx="457692" cy="460694"/>
              <a:chOff x="3731760" y="2948800"/>
              <a:chExt cx="457692" cy="460694"/>
            </a:xfrm>
          </p:grpSpPr>
          <p:sp>
            <p:nvSpPr>
              <p:cNvPr id="14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59" name="Oval 54"/>
            <p:cNvSpPr>
              <a:spLocks noChangeArrowheads="1"/>
            </p:cNvSpPr>
            <p:nvPr/>
          </p:nvSpPr>
          <p:spPr bwMode="auto">
            <a:xfrm rot="16200000">
              <a:off x="4391980" y="512676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3"/>
            <p:cNvGrpSpPr/>
            <p:nvPr/>
          </p:nvGrpSpPr>
          <p:grpSpPr>
            <a:xfrm>
              <a:off x="6084168" y="3140968"/>
              <a:ext cx="457692" cy="460694"/>
              <a:chOff x="3731760" y="2948800"/>
              <a:chExt cx="457692" cy="460694"/>
            </a:xfrm>
          </p:grpSpPr>
          <p:sp>
            <p:nvSpPr>
              <p:cNvPr id="16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73" name="Oval 54"/>
            <p:cNvSpPr>
              <a:spLocks noChangeArrowheads="1"/>
            </p:cNvSpPr>
            <p:nvPr/>
          </p:nvSpPr>
          <p:spPr bwMode="auto">
            <a:xfrm rot="16200000">
              <a:off x="4391980" y="1016732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75" name="Group 173"/>
            <p:cNvGrpSpPr/>
            <p:nvPr/>
          </p:nvGrpSpPr>
          <p:grpSpPr>
            <a:xfrm>
              <a:off x="6084168" y="3645024"/>
              <a:ext cx="457692" cy="460694"/>
              <a:chOff x="3731760" y="2948800"/>
              <a:chExt cx="457692" cy="460694"/>
            </a:xfrm>
          </p:grpSpPr>
          <p:sp>
            <p:nvSpPr>
              <p:cNvPr id="17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87" name="Oval 54"/>
            <p:cNvSpPr>
              <a:spLocks noChangeArrowheads="1"/>
            </p:cNvSpPr>
            <p:nvPr/>
          </p:nvSpPr>
          <p:spPr bwMode="auto">
            <a:xfrm rot="16200000">
              <a:off x="4391980" y="15207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89" name="Group 173"/>
            <p:cNvGrpSpPr/>
            <p:nvPr/>
          </p:nvGrpSpPr>
          <p:grpSpPr>
            <a:xfrm>
              <a:off x="6084168" y="4149080"/>
              <a:ext cx="457692" cy="460694"/>
              <a:chOff x="3731760" y="2948800"/>
              <a:chExt cx="457692" cy="460694"/>
            </a:xfrm>
          </p:grpSpPr>
          <p:sp>
            <p:nvSpPr>
              <p:cNvPr id="1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201" name="Oval 54"/>
            <p:cNvSpPr>
              <a:spLocks noChangeArrowheads="1"/>
            </p:cNvSpPr>
            <p:nvPr/>
          </p:nvSpPr>
          <p:spPr bwMode="auto">
            <a:xfrm rot="16200000">
              <a:off x="4391980" y="2024844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03" name="Group 173"/>
            <p:cNvGrpSpPr/>
            <p:nvPr/>
          </p:nvGrpSpPr>
          <p:grpSpPr>
            <a:xfrm>
              <a:off x="6084168" y="4653136"/>
              <a:ext cx="457692" cy="460694"/>
              <a:chOff x="3731760" y="2948800"/>
              <a:chExt cx="457692" cy="460694"/>
            </a:xfrm>
          </p:grpSpPr>
          <p:sp>
            <p:nvSpPr>
              <p:cNvPr id="20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59832" y="5517232"/>
            <a:ext cx="3024336" cy="864096"/>
            <a:chOff x="3059832" y="5517232"/>
            <a:chExt cx="3024336" cy="864096"/>
          </a:xfrm>
        </p:grpSpPr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2120" y="5517232"/>
              <a:ext cx="133146" cy="31067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232" name="Line 7"/>
            <p:cNvSpPr>
              <a:spLocks noChangeShapeType="1"/>
            </p:cNvSpPr>
            <p:nvPr/>
          </p:nvSpPr>
          <p:spPr bwMode="auto">
            <a:xfrm flipH="1">
              <a:off x="3059832" y="5877272"/>
              <a:ext cx="3024336" cy="504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233" name="Content Placeholder 1"/>
          <p:cNvSpPr txBox="1">
            <a:spLocks/>
          </p:cNvSpPr>
          <p:nvPr/>
        </p:nvSpPr>
        <p:spPr>
          <a:xfrm>
            <a:off x="539552" y="692696"/>
            <a:ext cx="1944216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noProof="0" dirty="0">
                <a:cs typeface="Arial" charset="0"/>
              </a:rPr>
              <a:t>[</a:t>
            </a:r>
            <a:r>
              <a:rPr lang="en-US" sz="2000" noProof="0" dirty="0" err="1">
                <a:cs typeface="Arial" charset="0"/>
              </a:rPr>
              <a:t>Beigi</a:t>
            </a:r>
            <a:r>
              <a:rPr lang="en-US" sz="2000" noProof="0" dirty="0">
                <a:cs typeface="Arial" charset="0"/>
              </a:rPr>
              <a:t> </a:t>
            </a:r>
            <a:r>
              <a:rPr lang="en-US" sz="2000" noProof="0" dirty="0" err="1">
                <a:cs typeface="Arial" charset="0"/>
              </a:rPr>
              <a:t>König</a:t>
            </a:r>
            <a:r>
              <a:rPr lang="en-US" sz="2000" noProof="0" dirty="0">
                <a:cs typeface="Arial" charset="0"/>
              </a:rPr>
              <a:t> ‘11]</a:t>
            </a:r>
            <a:endParaRPr lang="en-US" sz="2000" dirty="0"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32240" y="2348880"/>
            <a:ext cx="2221378" cy="2808312"/>
            <a:chOff x="6732240" y="2348880"/>
            <a:chExt cx="2221378" cy="2808312"/>
          </a:xfrm>
        </p:grpSpPr>
        <p:grpSp>
          <p:nvGrpSpPr>
            <p:cNvPr id="234" name="Group 233"/>
            <p:cNvGrpSpPr/>
            <p:nvPr/>
          </p:nvGrpSpPr>
          <p:grpSpPr>
            <a:xfrm>
              <a:off x="6732240" y="2348880"/>
              <a:ext cx="2016224" cy="2808312"/>
              <a:chOff x="2211373" y="775752"/>
              <a:chExt cx="2016224" cy="2808312"/>
            </a:xfrm>
          </p:grpSpPr>
          <p:grpSp>
            <p:nvGrpSpPr>
              <p:cNvPr id="235" name="Group 10"/>
              <p:cNvGrpSpPr>
                <a:grpSpLocks/>
              </p:cNvGrpSpPr>
              <p:nvPr/>
            </p:nvGrpSpPr>
            <p:grpSpPr bwMode="auto">
              <a:xfrm>
                <a:off x="3074526" y="2071450"/>
                <a:ext cx="865187" cy="792162"/>
                <a:chOff x="2193" y="2749"/>
                <a:chExt cx="545" cy="499"/>
              </a:xfrm>
            </p:grpSpPr>
            <p:sp>
              <p:nvSpPr>
                <p:cNvPr id="242" name="Oval 11"/>
                <p:cNvSpPr>
                  <a:spLocks noChangeArrowheads="1"/>
                </p:cNvSpPr>
                <p:nvPr/>
              </p:nvSpPr>
              <p:spPr bwMode="auto">
                <a:xfrm>
                  <a:off x="2284" y="2840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243" name="Rectangle 12"/>
                <p:cNvSpPr>
                  <a:spLocks noChangeArrowheads="1"/>
                </p:cNvSpPr>
                <p:nvPr/>
              </p:nvSpPr>
              <p:spPr bwMode="auto">
                <a:xfrm>
                  <a:off x="2193" y="2976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24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65" y="2749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236" name="Rectangle 55"/>
              <p:cNvSpPr>
                <a:spLocks noChangeArrowheads="1"/>
              </p:cNvSpPr>
              <p:nvPr/>
            </p:nvSpPr>
            <p:spPr bwMode="auto">
              <a:xfrm>
                <a:off x="3001501" y="775752"/>
                <a:ext cx="938064" cy="280831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37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28792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38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1135792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39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1783864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0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791976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1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336804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6" name="Line 61"/>
              <p:cNvSpPr>
                <a:spLocks noChangeShapeType="1"/>
              </p:cNvSpPr>
              <p:nvPr/>
            </p:nvSpPr>
            <p:spPr bwMode="auto">
              <a:xfrm flipH="1" flipV="1">
                <a:off x="3939565" y="2359928"/>
                <a:ext cx="2880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  <p:pic>
          <p:nvPicPr>
            <p:cNvPr id="245" name="Picture 24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20472" y="3789040"/>
              <a:ext cx="133146" cy="31067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grpSp>
        <p:nvGrpSpPr>
          <p:cNvPr id="230" name="Group 28"/>
          <p:cNvGrpSpPr/>
          <p:nvPr/>
        </p:nvGrpSpPr>
        <p:grpSpPr>
          <a:xfrm>
            <a:off x="5580112" y="2420888"/>
            <a:ext cx="457692" cy="460694"/>
            <a:chOff x="4214810" y="2000240"/>
            <a:chExt cx="457692" cy="460694"/>
          </a:xfrm>
        </p:grpSpPr>
        <p:sp>
          <p:nvSpPr>
            <p:cNvPr id="23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47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3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9732" y="2276872"/>
            <a:ext cx="676444" cy="676444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43608" y="2852936"/>
            <a:ext cx="1152128" cy="2505133"/>
            <a:chOff x="1043608" y="2852936"/>
            <a:chExt cx="1152128" cy="2505133"/>
          </a:xfrm>
        </p:grpSpPr>
        <p:grpSp>
          <p:nvGrpSpPr>
            <p:cNvPr id="227" name="Group 117"/>
            <p:cNvGrpSpPr/>
            <p:nvPr/>
          </p:nvGrpSpPr>
          <p:grpSpPr>
            <a:xfrm>
              <a:off x="1331640" y="4581128"/>
              <a:ext cx="648072" cy="776941"/>
              <a:chOff x="8316416" y="2754640"/>
              <a:chExt cx="648072" cy="792088"/>
            </a:xfrm>
          </p:grpSpPr>
          <p:sp>
            <p:nvSpPr>
              <p:cNvPr id="228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29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8" name="Group 117"/>
            <p:cNvGrpSpPr/>
            <p:nvPr/>
          </p:nvGrpSpPr>
          <p:grpSpPr>
            <a:xfrm>
              <a:off x="1331640" y="4005065"/>
              <a:ext cx="648072" cy="776941"/>
              <a:chOff x="8316416" y="2754640"/>
              <a:chExt cx="648072" cy="792088"/>
            </a:xfrm>
          </p:grpSpPr>
          <p:sp>
            <p:nvSpPr>
              <p:cNvPr id="249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0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2" name="Group 117"/>
            <p:cNvGrpSpPr/>
            <p:nvPr/>
          </p:nvGrpSpPr>
          <p:grpSpPr>
            <a:xfrm>
              <a:off x="1331640" y="3429000"/>
              <a:ext cx="648072" cy="776941"/>
              <a:chOff x="8316416" y="2754640"/>
              <a:chExt cx="648072" cy="792088"/>
            </a:xfrm>
          </p:grpSpPr>
          <p:sp>
            <p:nvSpPr>
              <p:cNvPr id="253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4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" name="Group 117"/>
            <p:cNvGrpSpPr/>
            <p:nvPr/>
          </p:nvGrpSpPr>
          <p:grpSpPr>
            <a:xfrm>
              <a:off x="1331640" y="2852936"/>
              <a:ext cx="648072" cy="776941"/>
              <a:chOff x="8316416" y="2754640"/>
              <a:chExt cx="648072" cy="792088"/>
            </a:xfrm>
          </p:grpSpPr>
          <p:sp>
            <p:nvSpPr>
              <p:cNvPr id="256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7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5" name="Line 61"/>
            <p:cNvSpPr>
              <a:spLocks noChangeShapeType="1"/>
            </p:cNvSpPr>
            <p:nvPr/>
          </p:nvSpPr>
          <p:spPr bwMode="auto">
            <a:xfrm flipH="1" flipV="1">
              <a:off x="1907704" y="328498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6" name="Line 61"/>
            <p:cNvSpPr>
              <a:spLocks noChangeShapeType="1"/>
            </p:cNvSpPr>
            <p:nvPr/>
          </p:nvSpPr>
          <p:spPr bwMode="auto">
            <a:xfrm flipH="1" flipV="1">
              <a:off x="1907704" y="386104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7" name="Line 61"/>
            <p:cNvSpPr>
              <a:spLocks noChangeShapeType="1"/>
            </p:cNvSpPr>
            <p:nvPr/>
          </p:nvSpPr>
          <p:spPr bwMode="auto">
            <a:xfrm flipH="1" flipV="1">
              <a:off x="1907704" y="436510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8" name="Line 61"/>
            <p:cNvSpPr>
              <a:spLocks noChangeShapeType="1"/>
            </p:cNvSpPr>
            <p:nvPr/>
          </p:nvSpPr>
          <p:spPr bwMode="auto">
            <a:xfrm flipH="1" flipV="1">
              <a:off x="1907704" y="494116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9" name="Line 61"/>
            <p:cNvSpPr>
              <a:spLocks noChangeShapeType="1"/>
            </p:cNvSpPr>
            <p:nvPr/>
          </p:nvSpPr>
          <p:spPr bwMode="auto">
            <a:xfrm flipH="1" flipV="1">
              <a:off x="1043608" y="494116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0" name="Line 61"/>
            <p:cNvSpPr>
              <a:spLocks noChangeShapeType="1"/>
            </p:cNvSpPr>
            <p:nvPr/>
          </p:nvSpPr>
          <p:spPr bwMode="auto">
            <a:xfrm flipH="1" flipV="1">
              <a:off x="1043608" y="436510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1" name="Line 61"/>
            <p:cNvSpPr>
              <a:spLocks noChangeShapeType="1"/>
            </p:cNvSpPr>
            <p:nvPr/>
          </p:nvSpPr>
          <p:spPr bwMode="auto">
            <a:xfrm flipH="1" flipV="1">
              <a:off x="1043608" y="386104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2" name="Line 61"/>
            <p:cNvSpPr>
              <a:spLocks noChangeShapeType="1"/>
            </p:cNvSpPr>
            <p:nvPr/>
          </p:nvSpPr>
          <p:spPr bwMode="auto">
            <a:xfrm flipH="1" flipV="1">
              <a:off x="1043608" y="328498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grpSp>
        <p:nvGrpSpPr>
          <p:cNvPr id="273" name="Group 28"/>
          <p:cNvGrpSpPr/>
          <p:nvPr/>
        </p:nvGrpSpPr>
        <p:grpSpPr>
          <a:xfrm>
            <a:off x="107504" y="4149080"/>
            <a:ext cx="457692" cy="460694"/>
            <a:chOff x="4214810" y="2000240"/>
            <a:chExt cx="457692" cy="460694"/>
          </a:xfrm>
        </p:grpSpPr>
        <p:sp>
          <p:nvSpPr>
            <p:cNvPr id="274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75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1560" y="3140968"/>
            <a:ext cx="457692" cy="1972862"/>
            <a:chOff x="611560" y="3140968"/>
            <a:chExt cx="457692" cy="1972862"/>
          </a:xfrm>
        </p:grpSpPr>
        <p:grpSp>
          <p:nvGrpSpPr>
            <p:cNvPr id="160" name="Group 172"/>
            <p:cNvGrpSpPr/>
            <p:nvPr/>
          </p:nvGrpSpPr>
          <p:grpSpPr>
            <a:xfrm>
              <a:off x="611560" y="3140968"/>
              <a:ext cx="457692" cy="460694"/>
              <a:chOff x="3731760" y="2948800"/>
              <a:chExt cx="457692" cy="460694"/>
            </a:xfrm>
          </p:grpSpPr>
          <p:sp>
            <p:nvSpPr>
              <p:cNvPr id="16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74" name="Group 172"/>
            <p:cNvGrpSpPr/>
            <p:nvPr/>
          </p:nvGrpSpPr>
          <p:grpSpPr>
            <a:xfrm>
              <a:off x="611560" y="3645024"/>
              <a:ext cx="457692" cy="460694"/>
              <a:chOff x="3731760" y="2948800"/>
              <a:chExt cx="457692" cy="460694"/>
            </a:xfrm>
          </p:grpSpPr>
          <p:sp>
            <p:nvSpPr>
              <p:cNvPr id="18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11560" y="4653136"/>
              <a:ext cx="457692" cy="460694"/>
              <a:chOff x="611560" y="4653136"/>
              <a:chExt cx="457692" cy="460694"/>
            </a:xfrm>
          </p:grpSpPr>
          <p:sp>
            <p:nvSpPr>
              <p:cNvPr id="209" name="Oval 2"/>
              <p:cNvSpPr>
                <a:spLocks noChangeArrowheads="1"/>
              </p:cNvSpPr>
              <p:nvPr/>
            </p:nvSpPr>
            <p:spPr bwMode="auto">
              <a:xfrm>
                <a:off x="611560" y="4653136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0" name="Line 44"/>
              <p:cNvSpPr>
                <a:spLocks noChangeShapeType="1"/>
              </p:cNvSpPr>
              <p:nvPr/>
            </p:nvSpPr>
            <p:spPr bwMode="auto">
              <a:xfrm rot="10800000">
                <a:off x="840289" y="4680465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1" name="Line 45"/>
              <p:cNvSpPr>
                <a:spLocks noChangeShapeType="1"/>
              </p:cNvSpPr>
              <p:nvPr/>
            </p:nvSpPr>
            <p:spPr bwMode="auto">
              <a:xfrm rot="16200000">
                <a:off x="839733" y="4679910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2" name="Line 46"/>
              <p:cNvSpPr>
                <a:spLocks noChangeShapeType="1"/>
              </p:cNvSpPr>
              <p:nvPr/>
            </p:nvSpPr>
            <p:spPr bwMode="auto">
              <a:xfrm rot="13500000">
                <a:off x="838620" y="4679909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3" name="Line 47"/>
              <p:cNvSpPr>
                <a:spLocks noChangeShapeType="1"/>
              </p:cNvSpPr>
              <p:nvPr/>
            </p:nvSpPr>
            <p:spPr bwMode="auto">
              <a:xfrm rot="18900000">
                <a:off x="836951" y="4680465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276" name="Group 28"/>
          <p:cNvGrpSpPr/>
          <p:nvPr/>
        </p:nvGrpSpPr>
        <p:grpSpPr>
          <a:xfrm>
            <a:off x="611560" y="4149080"/>
            <a:ext cx="457692" cy="460694"/>
            <a:chOff x="4214810" y="2000240"/>
            <a:chExt cx="457692" cy="460694"/>
          </a:xfrm>
        </p:grpSpPr>
        <p:sp>
          <p:nvSpPr>
            <p:cNvPr id="27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78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38485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3247 0.2625 " pathEditMode="relative" ptsTypes="AA">
                                      <p:cBhvr>
                                        <p:cTn id="14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3247 0.2625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05364 0.270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No-Go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7298"/>
            <a:ext cx="8712968" cy="492922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>
                <a:cs typeface="Arial" charset="0"/>
              </a:rPr>
              <a:t>Any position-verification protocol 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can be broken</a:t>
            </a:r>
            <a:endParaRPr lang="de-CH" sz="3200" dirty="0">
              <a:solidFill>
                <a:srgbClr val="FF0000"/>
              </a:solidFill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>
                <a:cs typeface="Arial" charset="0"/>
              </a:rPr>
              <a:t>using</a:t>
            </a:r>
            <a:r>
              <a:rPr lang="de-CH" sz="2800" dirty="0">
                <a:cs typeface="Arial" charset="0"/>
              </a:rPr>
              <a:t> a double-</a:t>
            </a:r>
            <a:r>
              <a:rPr lang="de-CH" sz="2800" dirty="0" err="1">
                <a:cs typeface="Arial" charset="0"/>
              </a:rPr>
              <a:t>exponential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>
                <a:cs typeface="Arial" charset="0"/>
              </a:rPr>
              <a:t>number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>
                <a:cs typeface="Arial" charset="0"/>
              </a:rPr>
              <a:t>of</a:t>
            </a:r>
            <a:r>
              <a:rPr lang="de-CH" sz="2800" dirty="0">
                <a:cs typeface="Arial" charset="0"/>
              </a:rPr>
              <a:t> EPR-pairs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>
                <a:cs typeface="Arial" charset="0"/>
              </a:rPr>
              <a:t>reduced to single-exponential [</a:t>
            </a:r>
            <a:r>
              <a:rPr lang="de-CH" sz="2800" dirty="0" err="1">
                <a:cs typeface="Arial" charset="0"/>
              </a:rPr>
              <a:t>Beigi</a:t>
            </a:r>
            <a:r>
              <a:rPr lang="de-CH" sz="2800" dirty="0">
                <a:cs typeface="Arial" charset="0"/>
              </a:rPr>
              <a:t>, König‘11]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dirty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3200" dirty="0" err="1">
                <a:solidFill>
                  <a:srgbClr val="FF0000"/>
                </a:solidFill>
                <a:cs typeface="Arial" charset="0"/>
              </a:rPr>
              <a:t>Question</a:t>
            </a:r>
            <a:r>
              <a:rPr lang="de-CH" sz="3200" dirty="0">
                <a:solidFill>
                  <a:srgbClr val="FF0000"/>
                </a:solidFill>
                <a:cs typeface="Arial" charset="0"/>
              </a:rPr>
              <a:t>:</a:t>
            </a:r>
            <a:r>
              <a:rPr lang="de-CH" sz="3200" dirty="0">
                <a:cs typeface="Arial" charset="0"/>
              </a:rPr>
              <a:t> is this optimal?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3200" dirty="0" err="1">
                <a:cs typeface="Arial" charset="0"/>
              </a:rPr>
              <a:t>Does</a:t>
            </a:r>
            <a:r>
              <a:rPr lang="de-CH" sz="3200" dirty="0">
                <a:cs typeface="Arial" charset="0"/>
              </a:rPr>
              <a:t> </a:t>
            </a:r>
            <a:r>
              <a:rPr lang="de-CH" sz="3200" dirty="0" err="1">
                <a:cs typeface="Arial" charset="0"/>
              </a:rPr>
              <a:t>there</a:t>
            </a:r>
            <a:r>
              <a:rPr lang="de-CH" sz="3200" dirty="0">
                <a:cs typeface="Arial" charset="0"/>
              </a:rPr>
              <a:t> </a:t>
            </a:r>
            <a:r>
              <a:rPr lang="de-CH" sz="3200" dirty="0" err="1">
                <a:cs typeface="Arial" charset="0"/>
              </a:rPr>
              <a:t>exist</a:t>
            </a:r>
            <a:r>
              <a:rPr lang="de-CH" sz="3200" dirty="0">
                <a:cs typeface="Arial" charset="0"/>
              </a:rPr>
              <a:t> a </a:t>
            </a:r>
            <a:r>
              <a:rPr lang="de-CH" sz="3200" dirty="0" err="1">
                <a:cs typeface="Arial" charset="0"/>
              </a:rPr>
              <a:t>protocol</a:t>
            </a:r>
            <a:r>
              <a:rPr lang="de-CH" sz="3200" dirty="0">
                <a:cs typeface="Arial" charset="0"/>
              </a:rPr>
              <a:t> such </a:t>
            </a:r>
            <a:r>
              <a:rPr lang="de-CH" sz="3200" dirty="0" err="1">
                <a:cs typeface="Arial" charset="0"/>
              </a:rPr>
              <a:t>that</a:t>
            </a:r>
            <a:r>
              <a:rPr lang="de-CH" sz="3200" dirty="0">
                <a:cs typeface="Arial" charset="0"/>
              </a:rPr>
              <a:t>: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>
                <a:cs typeface="Arial" charset="0"/>
              </a:rPr>
              <a:t>any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>
                <a:solidFill>
                  <a:srgbClr val="0000FF"/>
                </a:solidFill>
                <a:cs typeface="Arial" charset="0"/>
              </a:rPr>
              <a:t>attack</a:t>
            </a:r>
            <a:r>
              <a:rPr lang="de-CH" sz="2800" dirty="0">
                <a:cs typeface="Arial" charset="0"/>
              </a:rPr>
              <a:t> requires many EPR-</a:t>
            </a:r>
            <a:r>
              <a:rPr lang="de-CH" sz="2800" dirty="0" err="1">
                <a:cs typeface="Arial" charset="0"/>
              </a:rPr>
              <a:t>pairs</a:t>
            </a:r>
            <a:endParaRPr lang="de-CH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>
                <a:solidFill>
                  <a:srgbClr val="0000FF"/>
                </a:solidFill>
                <a:cs typeface="Arial" charset="0"/>
              </a:rPr>
              <a:t>honest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>
                <a:cs typeface="Arial" charset="0"/>
              </a:rPr>
              <a:t>prover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>
                <a:cs typeface="Arial" charset="0"/>
              </a:rPr>
              <a:t>and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>
                <a:cs typeface="Arial" charset="0"/>
              </a:rPr>
              <a:t>verifiers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>
                <a:cs typeface="Arial" charset="0"/>
              </a:rPr>
              <a:t>efficient</a:t>
            </a:r>
            <a:endParaRPr lang="de-CH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3995936" y="980728"/>
            <a:ext cx="1008110" cy="1515636"/>
            <a:chOff x="4139952" y="1052736"/>
            <a:chExt cx="1008110" cy="151563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052736"/>
              <a:ext cx="1008110" cy="1220051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08104" y="3124258"/>
            <a:ext cx="2592288" cy="766770"/>
            <a:chOff x="5508104" y="3124258"/>
            <a:chExt cx="2592288" cy="766770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112" y="3124258"/>
              <a:ext cx="1609750" cy="37675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/>
              <a:t>Single-</a:t>
            </a:r>
            <a:r>
              <a:rPr lang="en-US" sz="4000" dirty="0" err="1"/>
              <a:t>Qubit</a:t>
            </a:r>
            <a:r>
              <a:rPr lang="en-US" sz="4000" dirty="0"/>
              <a:t> Protocol: </a:t>
            </a:r>
            <a:r>
              <a:rPr lang="en-US" sz="4000" dirty="0" err="1">
                <a:latin typeface="Calibri"/>
              </a:rPr>
              <a:t>SQP</a:t>
            </a:r>
            <a:r>
              <a:rPr lang="en-US" sz="4000" baseline="-25000" dirty="0" err="1">
                <a:latin typeface="Calibri"/>
              </a:rPr>
              <a:t>f</a:t>
            </a:r>
            <a:endParaRPr lang="en-US" sz="4000" baseline="-25000" dirty="0">
              <a:latin typeface="Calibri"/>
            </a:endParaRPr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>
                <a:cs typeface="Arial" charset="0"/>
              </a:rPr>
              <a:t>[Kent Munro </a:t>
            </a:r>
            <a:r>
              <a:rPr lang="de-CH" sz="2000" noProof="0" dirty="0" err="1">
                <a:cs typeface="Arial" charset="0"/>
              </a:rPr>
              <a:t>Spiller</a:t>
            </a:r>
            <a:r>
              <a:rPr lang="de-CH" sz="2000" noProof="0" dirty="0">
                <a:cs typeface="Arial" charset="0"/>
              </a:rPr>
              <a:t> 03/10</a:t>
            </a:r>
            <a:r>
              <a:rPr lang="en-US" sz="2000" noProof="0" dirty="0">
                <a:cs typeface="Arial" charset="0"/>
              </a:rPr>
              <a:t>]</a:t>
            </a:r>
            <a:endParaRPr lang="en-US" sz="2000" dirty="0">
              <a:cs typeface="Arial" charset="0"/>
            </a:endParaRPr>
          </a:p>
        </p:txBody>
      </p:sp>
      <p:sp>
        <p:nvSpPr>
          <p:cNvPr id="121" name="Content Placeholder 1"/>
          <p:cNvSpPr txBox="1">
            <a:spLocks/>
          </p:cNvSpPr>
          <p:nvPr/>
        </p:nvSpPr>
        <p:spPr>
          <a:xfrm>
            <a:off x="2195736" y="465313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)=0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157" name="Line 38"/>
          <p:cNvSpPr>
            <a:spLocks noChangeShapeType="1"/>
          </p:cNvSpPr>
          <p:nvPr/>
        </p:nvSpPr>
        <p:spPr bwMode="auto">
          <a:xfrm rot="13500000">
            <a:off x="1679867" y="272723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971600" y="2780928"/>
            <a:ext cx="3168352" cy="1110099"/>
            <a:chOff x="971600" y="2780928"/>
            <a:chExt cx="3168352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5776" y="3068961"/>
              <a:ext cx="1584176" cy="37076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5589240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8" name="Content Placeholder 1"/>
          <p:cNvSpPr txBox="1">
            <a:spLocks/>
          </p:cNvSpPr>
          <p:nvPr/>
        </p:nvSpPr>
        <p:spPr>
          <a:xfrm>
            <a:off x="5436096" y="4725144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)=1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29" name="Content Placeholder 1"/>
          <p:cNvSpPr txBox="1">
            <a:spLocks/>
          </p:cNvSpPr>
          <p:nvPr/>
        </p:nvSpPr>
        <p:spPr>
          <a:xfrm>
            <a:off x="2987824" y="5949280"/>
            <a:ext cx="3528392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efficiently computable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28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  <p:bldP spid="128" grpId="0" build="p"/>
      <p:bldP spid="12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971600" y="2241566"/>
            <a:ext cx="2880320" cy="807077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393849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444684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501008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48" name="Group 204"/>
          <p:cNvGrpSpPr/>
          <p:nvPr/>
        </p:nvGrpSpPr>
        <p:grpSpPr>
          <a:xfrm>
            <a:off x="1979712" y="1556792"/>
            <a:ext cx="865187" cy="792163"/>
            <a:chOff x="5177248" y="2526481"/>
            <a:chExt cx="865187" cy="792163"/>
          </a:xfrm>
        </p:grpSpPr>
        <p:sp>
          <p:nvSpPr>
            <p:cNvPr id="149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50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51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88485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763688" y="19385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/>
              <a:t>Attacking Game for </a:t>
            </a:r>
            <a:r>
              <a:rPr lang="en-US" sz="4000" dirty="0" err="1"/>
              <a:t>SQP</a:t>
            </a:r>
            <a:r>
              <a:rPr lang="en-US" sz="4000" baseline="-25000" dirty="0" err="1"/>
              <a:t>f</a:t>
            </a:r>
            <a:r>
              <a:rPr lang="en-US" sz="4000" dirty="0"/>
              <a:t> </a:t>
            </a:r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5157192"/>
            <a:ext cx="8496944" cy="151216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Define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E(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sz="2800" baseline="-25000" dirty="0" err="1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sz="2800" baseline="-25000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) </a:t>
            </a:r>
            <a:r>
              <a:rPr lang="en-US" sz="2800" dirty="0">
                <a:cs typeface="Arial" charset="0"/>
              </a:rPr>
              <a:t>:= minimum number of EPR pairs required for attacking </a:t>
            </a:r>
            <a:r>
              <a:rPr lang="en-US" sz="2800" dirty="0" err="1">
                <a:cs typeface="Arial" charset="0"/>
              </a:rPr>
              <a:t>SQP</a:t>
            </a:r>
            <a:r>
              <a:rPr lang="en-US" sz="2800" baseline="-25000" dirty="0" err="1">
                <a:cs typeface="Arial" charset="0"/>
              </a:rPr>
              <a:t>f</a:t>
            </a:r>
            <a:r>
              <a:rPr lang="en-US" sz="2800" dirty="0">
                <a:cs typeface="Arial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3520" y="836712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2" y="764704"/>
            <a:ext cx="842476" cy="1083626"/>
          </a:xfrm>
          <a:prstGeom prst="rect">
            <a:avLst/>
          </a:prstGeom>
        </p:spPr>
      </p:pic>
      <p:sp>
        <p:nvSpPr>
          <p:cNvPr id="63" name="Arc 62"/>
          <p:cNvSpPr/>
          <p:nvPr/>
        </p:nvSpPr>
        <p:spPr>
          <a:xfrm>
            <a:off x="3635896" y="3099189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65" name="Group 97"/>
          <p:cNvGrpSpPr/>
          <p:nvPr/>
        </p:nvGrpSpPr>
        <p:grpSpPr>
          <a:xfrm>
            <a:off x="1835696" y="3227965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3227965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418946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371981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43" name="Group 204"/>
          <p:cNvGrpSpPr/>
          <p:nvPr/>
        </p:nvGrpSpPr>
        <p:grpSpPr>
          <a:xfrm>
            <a:off x="6372200" y="1556792"/>
            <a:ext cx="865187" cy="792163"/>
            <a:chOff x="5177248" y="2526481"/>
            <a:chExt cx="865187" cy="792163"/>
          </a:xfrm>
        </p:grpSpPr>
        <p:sp>
          <p:nvSpPr>
            <p:cNvPr id="5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54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55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57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3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3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4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3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3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58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12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59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10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0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1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0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9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9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9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9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75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7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7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52" name="Content Placeholder 1"/>
          <p:cNvSpPr txBox="1">
            <a:spLocks/>
          </p:cNvSpPr>
          <p:nvPr/>
        </p:nvSpPr>
        <p:spPr>
          <a:xfrm>
            <a:off x="2051720" y="393305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)=0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3" name="Content Placeholder 1"/>
          <p:cNvSpPr txBox="1">
            <a:spLocks/>
          </p:cNvSpPr>
          <p:nvPr/>
        </p:nvSpPr>
        <p:spPr>
          <a:xfrm>
            <a:off x="5796136" y="393305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)=1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7" name="Content Placeholder 1"/>
          <p:cNvSpPr txBox="1">
            <a:spLocks/>
          </p:cNvSpPr>
          <p:nvPr/>
        </p:nvSpPr>
        <p:spPr>
          <a:xfrm>
            <a:off x="467544" y="1484784"/>
            <a:ext cx="432619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8" name="Content Placeholder 1"/>
          <p:cNvSpPr txBox="1">
            <a:spLocks/>
          </p:cNvSpPr>
          <p:nvPr/>
        </p:nvSpPr>
        <p:spPr>
          <a:xfrm>
            <a:off x="8460432" y="1484784"/>
            <a:ext cx="432619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y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3808" y="2765939"/>
            <a:ext cx="3359150" cy="946150"/>
            <a:chOff x="2843808" y="2765939"/>
            <a:chExt cx="3359150" cy="94615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843808" y="2867925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843808" y="2765939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0" y="2867925"/>
            <a:ext cx="3307184" cy="810518"/>
            <a:chOff x="2921000" y="2867925"/>
            <a:chExt cx="3307184" cy="810518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2939933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867925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6487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Outline of the Talk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/>
              <a:t>Notation &amp; Quantum Teleportation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/>
              <a:t>Position-Based Cryptography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/>
              <a:t>No-Go Theorem</a:t>
            </a:r>
            <a:endParaRPr lang="en-US" sz="3300" dirty="0"/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/>
              <a:t> Garden-Hose Model</a:t>
            </a:r>
            <a:endParaRPr lang="en-US" sz="33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3789040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3056"/>
            <a:ext cx="1651000" cy="1568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5067" y="4869160"/>
            <a:ext cx="7509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Buhrman</a:t>
            </a:r>
            <a:r>
              <a:rPr lang="en-US" sz="2400" dirty="0">
                <a:solidFill>
                  <a:srgbClr val="000000"/>
                </a:solidFill>
              </a:rPr>
              <a:t>, Fehr, S, </a:t>
            </a:r>
            <a:r>
              <a:rPr lang="en-US" sz="2400" dirty="0" err="1">
                <a:solidFill>
                  <a:srgbClr val="000000"/>
                </a:solidFill>
              </a:rPr>
              <a:t>Speelman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Garden-Hose Model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Innovations in Theoretical Computer Science 2013,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arXiv:1109.2563</a:t>
            </a:r>
          </a:p>
        </p:txBody>
      </p:sp>
    </p:spTree>
    <p:extLst>
      <p:ext uri="{BB962C8B-B14F-4D97-AF65-F5344CB8AC3E}">
        <p14:creationId xmlns:p14="http://schemas.microsoft.com/office/powerpoint/2010/main" val="1276485209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 12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2559" y="2197359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150" y="2896575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231" y="2950616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03095"/>
            <a:ext cx="580796" cy="638482"/>
          </a:xfrm>
          <a:prstGeom prst="rect">
            <a:avLst/>
          </a:prstGeom>
        </p:spPr>
      </p:pic>
      <p:sp>
        <p:nvSpPr>
          <p:cNvPr id="24" name="Content Placeholder 1"/>
          <p:cNvSpPr txBox="1">
            <a:spLocks/>
          </p:cNvSpPr>
          <p:nvPr/>
        </p:nvSpPr>
        <p:spPr>
          <a:xfrm>
            <a:off x="3040118" y="6138284"/>
            <a:ext cx="3499514" cy="57606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share </a:t>
            </a:r>
            <a:r>
              <a:rPr lang="en-US" sz="28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0" dirty="0" err="1">
                <a:latin typeface="Calibri" pitchFamily="34" charset="0"/>
                <a:cs typeface="Calibri" pitchFamily="34" charset="0"/>
              </a:rPr>
              <a:t>waterpipes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800" dirty="0"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666" y="1090419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594" y="4495516"/>
            <a:ext cx="1395498" cy="11469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9417" y="4495516"/>
            <a:ext cx="1395498" cy="1146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182" y="1540137"/>
            <a:ext cx="2279357" cy="4664031"/>
          </a:xfrm>
          <a:prstGeom prst="rect">
            <a:avLst/>
          </a:prstGeom>
        </p:spPr>
      </p:pic>
      <p:pic>
        <p:nvPicPr>
          <p:cNvPr id="31" name="Picture 3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2206009"/>
            <a:ext cx="1504611" cy="3067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859676"/>
          </a:xfrm>
        </p:spPr>
        <p:txBody>
          <a:bodyPr/>
          <a:lstStyle/>
          <a:p>
            <a:r>
              <a:rPr lang="en-US" dirty="0"/>
              <a:t>The Garden-Hose Model</a:t>
            </a:r>
          </a:p>
        </p:txBody>
      </p:sp>
    </p:spTree>
    <p:extLst>
      <p:ext uri="{BB962C8B-B14F-4D97-AF65-F5344CB8AC3E}">
        <p14:creationId xmlns:p14="http://schemas.microsoft.com/office/powerpoint/2010/main" val="13944475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913" y="653787"/>
            <a:ext cx="742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FF0000"/>
                </a:solidFill>
                <a:latin typeface="Calibri"/>
              </a:rPr>
              <a:t>Position-Based Cryptography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844824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CC"/>
                </a:solidFill>
                <a:latin typeface="Calibri"/>
              </a:rPr>
              <a:t>Joint work with: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Harry </a:t>
            </a:r>
            <a:r>
              <a:rPr lang="en-US" sz="3200" dirty="0" err="1">
                <a:solidFill>
                  <a:srgbClr val="000000"/>
                </a:solidFill>
              </a:rPr>
              <a:t>Buhrman</a:t>
            </a:r>
            <a:endParaRPr lang="en-US" sz="32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Serge Fehr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Nicolas </a:t>
            </a:r>
            <a:r>
              <a:rPr lang="en-US" sz="3200" dirty="0" err="1">
                <a:solidFill>
                  <a:srgbClr val="000000"/>
                </a:solidFill>
                <a:latin typeface="Calibri"/>
              </a:rPr>
              <a:t>Gisin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Adrian Kent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Florian </a:t>
            </a:r>
            <a:r>
              <a:rPr lang="en-US" sz="3200" dirty="0" err="1">
                <a:solidFill>
                  <a:srgbClr val="000000"/>
                </a:solidFill>
                <a:latin typeface="Calibri"/>
              </a:rPr>
              <a:t>Speelman</a:t>
            </a:r>
            <a:br>
              <a:rPr lang="en-US" sz="3200" dirty="0">
                <a:solidFill>
                  <a:srgbClr val="000000"/>
                </a:solidFill>
                <a:latin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</a:rPr>
              <a:t>Hugo </a:t>
            </a:r>
            <a:r>
              <a:rPr lang="en-US" sz="3200" dirty="0" err="1">
                <a:solidFill>
                  <a:srgbClr val="000000"/>
                </a:solidFill>
                <a:latin typeface="Calibri"/>
              </a:rPr>
              <a:t>Zbinden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2564904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Calibri"/>
              </a:rPr>
              <a:t>Nishanth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</a:rPr>
              <a:t>Chandran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Ran </a:t>
            </a:r>
            <a:r>
              <a:rPr lang="en-US" sz="3200" dirty="0" err="1">
                <a:solidFill>
                  <a:srgbClr val="000000"/>
                </a:solidFill>
                <a:latin typeface="Calibri"/>
              </a:rPr>
              <a:t>Gelles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Calibri"/>
              </a:rPr>
              <a:t>Vipul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</a:rPr>
              <a:t>Goyal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200" dirty="0" err="1">
                <a:solidFill>
                  <a:srgbClr val="000000"/>
                </a:solidFill>
                <a:latin typeface="Calibri"/>
              </a:rPr>
              <a:t>Rafail</a:t>
            </a:r>
            <a:r>
              <a:rPr lang="nl-NL" sz="3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Calibri"/>
              </a:rPr>
              <a:t>Ostrovsky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84066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48" y="2616604"/>
            <a:ext cx="580796" cy="638482"/>
          </a:xfrm>
          <a:prstGeom prst="rect">
            <a:avLst/>
          </a:prstGeom>
        </p:spPr>
      </p:pic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141" y="2237888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965" y="1059219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72" y="991669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859676"/>
          </a:xfrm>
        </p:spPr>
        <p:txBody>
          <a:bodyPr/>
          <a:lstStyle/>
          <a:p>
            <a:r>
              <a:rPr lang="en-US" dirty="0"/>
              <a:t>The Garden-Hose Model</a:t>
            </a: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666" y="1090419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74948" y="5817715"/>
            <a:ext cx="8769052" cy="104028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based on their inputs, players connect pipes with pieces of hose</a:t>
            </a:r>
          </a:p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Alice also connects a water tap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234">
            <a:off x="2456270" y="4916479"/>
            <a:ext cx="300099" cy="448272"/>
          </a:xfrm>
          <a:prstGeom prst="rect">
            <a:avLst/>
          </a:prstGeom>
        </p:spPr>
      </p:pic>
      <p:sp>
        <p:nvSpPr>
          <p:cNvPr id="55" name="Can 54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Can 55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2206009"/>
            <a:ext cx="1504611" cy="3067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7" name="Can 56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Can 57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Can 58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Can 59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Curved Connector 61"/>
          <p:cNvCxnSpPr/>
          <p:nvPr/>
        </p:nvCxnSpPr>
        <p:spPr>
          <a:xfrm>
            <a:off x="1914525" y="3165475"/>
            <a:ext cx="752474" cy="5747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3" name="Curved Connector 62"/>
          <p:cNvCxnSpPr/>
          <p:nvPr/>
        </p:nvCxnSpPr>
        <p:spPr>
          <a:xfrm>
            <a:off x="1424292" y="4310223"/>
            <a:ext cx="1278469" cy="36796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4" name="Curved Connector 63"/>
          <p:cNvCxnSpPr/>
          <p:nvPr/>
        </p:nvCxnSpPr>
        <p:spPr>
          <a:xfrm rot="10800000" flipV="1">
            <a:off x="6383530" y="3222944"/>
            <a:ext cx="1769871" cy="1696877"/>
          </a:xfrm>
          <a:prstGeom prst="curvedConnector3">
            <a:avLst>
              <a:gd name="adj1" fmla="val -33296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5" name="Curved Connector 64"/>
          <p:cNvCxnSpPr/>
          <p:nvPr/>
        </p:nvCxnSpPr>
        <p:spPr>
          <a:xfrm>
            <a:off x="6381219" y="3208656"/>
            <a:ext cx="1786470" cy="12700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6" name="Curved Connector 65"/>
          <p:cNvCxnSpPr/>
          <p:nvPr/>
        </p:nvCxnSpPr>
        <p:spPr>
          <a:xfrm flipV="1">
            <a:off x="6371165" y="5529423"/>
            <a:ext cx="1274235" cy="1192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9" name="Curved Connector 68"/>
          <p:cNvCxnSpPr/>
          <p:nvPr/>
        </p:nvCxnSpPr>
        <p:spPr>
          <a:xfrm>
            <a:off x="1424292" y="4310223"/>
            <a:ext cx="1242708" cy="1219200"/>
          </a:xfrm>
          <a:prstGeom prst="curvedConnector3">
            <a:avLst>
              <a:gd name="adj1" fmla="val -29587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70" name="Curved Connector 69"/>
          <p:cNvCxnSpPr/>
          <p:nvPr/>
        </p:nvCxnSpPr>
        <p:spPr>
          <a:xfrm>
            <a:off x="6371165" y="4310223"/>
            <a:ext cx="1274235" cy="1219200"/>
          </a:xfrm>
          <a:prstGeom prst="curvedConnector3">
            <a:avLst>
              <a:gd name="adj1" fmla="val 13201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1500186" y="304323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7" name="Curved Connector 66"/>
          <p:cNvCxnSpPr/>
          <p:nvPr/>
        </p:nvCxnSpPr>
        <p:spPr>
          <a:xfrm>
            <a:off x="1638300" y="2994025"/>
            <a:ext cx="293437" cy="173525"/>
          </a:xfrm>
          <a:prstGeom prst="curvedConnector3">
            <a:avLst>
              <a:gd name="adj1" fmla="val -518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88884" y="1594177"/>
            <a:ext cx="4958772" cy="830997"/>
            <a:chOff x="2188884" y="1594177"/>
            <a:chExt cx="4958772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2188884" y="1594177"/>
              <a:ext cx="49587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Alice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Bob</a:t>
              </a:r>
            </a:p>
          </p:txBody>
        </p:sp>
        <p:pic>
          <p:nvPicPr>
            <p:cNvPr id="2" name="Picture 1" descr="TP_tmp.b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2724" y="2080537"/>
              <a:ext cx="1623211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3" name="Picture 2" descr="TP_tmp.b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8766" y="1706048"/>
              <a:ext cx="1638670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pic>
        <p:nvPicPr>
          <p:cNvPr id="35" name="Picture 3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709" y="4431271"/>
            <a:ext cx="2108473" cy="3978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2221" y="2362366"/>
            <a:ext cx="1719855" cy="34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48" y="2616604"/>
            <a:ext cx="580796" cy="638482"/>
          </a:xfrm>
          <a:prstGeom prst="rect">
            <a:avLst/>
          </a:prstGeom>
        </p:spPr>
      </p:pic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141" y="2237888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965" y="1059219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72" y="991669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666" y="1090419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234">
            <a:off x="2456270" y="4916479"/>
            <a:ext cx="300099" cy="448272"/>
          </a:xfrm>
          <a:prstGeom prst="rect">
            <a:avLst/>
          </a:prstGeom>
        </p:spPr>
      </p:pic>
      <p:sp>
        <p:nvSpPr>
          <p:cNvPr id="55" name="Can 54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Can 55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Can 56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Can 57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Can 58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Can 59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Curved Connector 61"/>
          <p:cNvCxnSpPr/>
          <p:nvPr/>
        </p:nvCxnSpPr>
        <p:spPr>
          <a:xfrm>
            <a:off x="1914525" y="3165475"/>
            <a:ext cx="752474" cy="5747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3" name="Curved Connector 62"/>
          <p:cNvCxnSpPr/>
          <p:nvPr/>
        </p:nvCxnSpPr>
        <p:spPr>
          <a:xfrm>
            <a:off x="1424292" y="4310223"/>
            <a:ext cx="1278469" cy="36796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4" name="Curved Connector 63"/>
          <p:cNvCxnSpPr/>
          <p:nvPr/>
        </p:nvCxnSpPr>
        <p:spPr>
          <a:xfrm rot="10800000" flipV="1">
            <a:off x="6383530" y="3222944"/>
            <a:ext cx="1769871" cy="1696877"/>
          </a:xfrm>
          <a:prstGeom prst="curvedConnector3">
            <a:avLst>
              <a:gd name="adj1" fmla="val -33296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5" name="Curved Connector 64"/>
          <p:cNvCxnSpPr/>
          <p:nvPr/>
        </p:nvCxnSpPr>
        <p:spPr>
          <a:xfrm>
            <a:off x="6381219" y="3208656"/>
            <a:ext cx="1786470" cy="12700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6" name="Curved Connector 65"/>
          <p:cNvCxnSpPr/>
          <p:nvPr/>
        </p:nvCxnSpPr>
        <p:spPr>
          <a:xfrm flipV="1">
            <a:off x="6371165" y="5529423"/>
            <a:ext cx="1274235" cy="1192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9" name="Curved Connector 68"/>
          <p:cNvCxnSpPr/>
          <p:nvPr/>
        </p:nvCxnSpPr>
        <p:spPr>
          <a:xfrm>
            <a:off x="1424292" y="4310223"/>
            <a:ext cx="1242708" cy="1219200"/>
          </a:xfrm>
          <a:prstGeom prst="curvedConnector3">
            <a:avLst>
              <a:gd name="adj1" fmla="val -29587"/>
            </a:avLst>
          </a:prstGeom>
          <a:noFill/>
          <a:ln w="76200" cap="flat" cmpd="sng" algn="ctr">
            <a:solidFill>
              <a:srgbClr val="4F6228"/>
            </a:solidFill>
            <a:prstDash val="solid"/>
          </a:ln>
          <a:effectLst/>
        </p:spPr>
      </p:cxnSp>
      <p:cxnSp>
        <p:nvCxnSpPr>
          <p:cNvPr id="70" name="Curved Connector 69"/>
          <p:cNvCxnSpPr/>
          <p:nvPr/>
        </p:nvCxnSpPr>
        <p:spPr>
          <a:xfrm>
            <a:off x="6371165" y="4310223"/>
            <a:ext cx="1274235" cy="1219200"/>
          </a:xfrm>
          <a:prstGeom prst="curvedConnector3">
            <a:avLst>
              <a:gd name="adj1" fmla="val 13201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1500186" y="304323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7" name="Curved Connector 66"/>
          <p:cNvCxnSpPr/>
          <p:nvPr/>
        </p:nvCxnSpPr>
        <p:spPr>
          <a:xfrm>
            <a:off x="1638300" y="2994025"/>
            <a:ext cx="293437" cy="173525"/>
          </a:xfrm>
          <a:prstGeom prst="curvedConnector3">
            <a:avLst>
              <a:gd name="adj1" fmla="val -518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95536" y="570458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en-US" sz="2800" b="0" dirty="0">
                <a:solidFill>
                  <a:srgbClr val="0000FF"/>
                </a:solidFill>
                <a:latin typeface="Calibri"/>
              </a:rPr>
              <a:t>Garden-Hose complexity of f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:</a:t>
            </a:r>
            <a:br>
              <a:rPr lang="en-US" sz="2800" b="0" dirty="0">
                <a:solidFill>
                  <a:prstClr val="black"/>
                </a:solidFill>
                <a:latin typeface="Calibri"/>
              </a:rPr>
            </a:br>
            <a:r>
              <a:rPr lang="en-US" sz="2800" b="0" dirty="0">
                <a:solidFill>
                  <a:srgbClr val="0000FF"/>
                </a:solidFill>
                <a:latin typeface="Calibri"/>
              </a:rPr>
              <a:t>GH(f)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:= minimum number of pipes needed to compute f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1" name="Picture 4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2206009"/>
            <a:ext cx="1504611" cy="3067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2" name="Picture 4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709" y="4431271"/>
            <a:ext cx="2108473" cy="3978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188884" y="1594177"/>
            <a:ext cx="4958772" cy="830997"/>
            <a:chOff x="2188884" y="1594177"/>
            <a:chExt cx="4958772" cy="830997"/>
          </a:xfrm>
        </p:grpSpPr>
        <p:sp>
          <p:nvSpPr>
            <p:cNvPr id="32" name="TextBox 31"/>
            <p:cNvSpPr txBox="1"/>
            <p:nvPr/>
          </p:nvSpPr>
          <p:spPr>
            <a:xfrm>
              <a:off x="2188884" y="1594177"/>
              <a:ext cx="49587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Alice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Bob</a:t>
              </a:r>
            </a:p>
          </p:txBody>
        </p:sp>
        <p:pic>
          <p:nvPicPr>
            <p:cNvPr id="35" name="Picture 34" descr="TP_tmp.b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2724" y="2080537"/>
              <a:ext cx="1623211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36" name="Picture 35" descr="TP_tmp.b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8766" y="1706048"/>
              <a:ext cx="1638670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2221" y="2362366"/>
            <a:ext cx="1719855" cy="3460432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683568" y="116632"/>
            <a:ext cx="7772400" cy="859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Garden-Hose Model</a:t>
            </a:r>
          </a:p>
        </p:txBody>
      </p:sp>
    </p:spTree>
    <p:extLst>
      <p:ext uri="{BB962C8B-B14F-4D97-AF65-F5344CB8AC3E}">
        <p14:creationId xmlns:p14="http://schemas.microsoft.com/office/powerpoint/2010/main" val="37046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568952" cy="92869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Demonstration: Inequality on Two Bits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04718"/>
            <a:ext cx="580796" cy="638482"/>
          </a:xfrm>
          <a:prstGeom prst="rect">
            <a:avLst/>
          </a:prstGeom>
        </p:spPr>
      </p:pic>
      <p:sp>
        <p:nvSpPr>
          <p:cNvPr id="13" name="Can 12"/>
          <p:cNvSpPr/>
          <p:nvPr/>
        </p:nvSpPr>
        <p:spPr>
          <a:xfrm rot="16200000">
            <a:off x="4423312" y="6895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an 13"/>
          <p:cNvSpPr/>
          <p:nvPr/>
        </p:nvSpPr>
        <p:spPr>
          <a:xfrm rot="16200000">
            <a:off x="4406040" y="14613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an 14"/>
          <p:cNvSpPr/>
          <p:nvPr/>
        </p:nvSpPr>
        <p:spPr>
          <a:xfrm rot="16200000">
            <a:off x="4406041" y="21373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an 15"/>
          <p:cNvSpPr/>
          <p:nvPr/>
        </p:nvSpPr>
        <p:spPr>
          <a:xfrm rot="16200000">
            <a:off x="4411507" y="28231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Can 16"/>
          <p:cNvSpPr/>
          <p:nvPr/>
        </p:nvSpPr>
        <p:spPr>
          <a:xfrm rot="16200000">
            <a:off x="4406039" y="35089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Can 17"/>
          <p:cNvSpPr/>
          <p:nvPr/>
        </p:nvSpPr>
        <p:spPr>
          <a:xfrm rot="16200000">
            <a:off x="4406038" y="42709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2" y="958138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9928" y="1083519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ed Rectangle 41"/>
          <p:cNvSpPr/>
          <p:nvPr/>
        </p:nvSpPr>
        <p:spPr bwMode="auto">
          <a:xfrm>
            <a:off x="1557336" y="283368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 bwMode="auto">
          <a:xfrm rot="5400000" flipH="1">
            <a:off x="1676400" y="1600200"/>
            <a:ext cx="76200" cy="1752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553200" y="2590800"/>
            <a:ext cx="1295400" cy="15240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46" name="Picture 4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3505200"/>
            <a:ext cx="900114" cy="271748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4585" y="1150852"/>
            <a:ext cx="1600206" cy="2667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Picture 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484" y="1145720"/>
            <a:ext cx="1657354" cy="2667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8" name="Picture 47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2111" y="2700051"/>
            <a:ext cx="914689" cy="271749"/>
          </a:xfrm>
          <a:prstGeom prst="rect">
            <a:avLst/>
          </a:prstGeom>
          <a:noFill/>
          <a:ln/>
          <a:effectLst/>
        </p:spPr>
      </p:pic>
      <p:sp>
        <p:nvSpPr>
          <p:cNvPr id="50" name="Freeform 49"/>
          <p:cNvSpPr/>
          <p:nvPr/>
        </p:nvSpPr>
        <p:spPr bwMode="auto">
          <a:xfrm>
            <a:off x="6477000" y="5419724"/>
            <a:ext cx="381000" cy="7524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53" name="Picture 52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998" y="5562600"/>
            <a:ext cx="900116" cy="271749"/>
          </a:xfrm>
          <a:prstGeom prst="rect">
            <a:avLst/>
          </a:prstGeom>
          <a:noFill/>
          <a:ln/>
          <a:effectLst/>
        </p:spPr>
      </p:pic>
      <p:sp>
        <p:nvSpPr>
          <p:cNvPr id="54" name="Freeform 53"/>
          <p:cNvSpPr/>
          <p:nvPr/>
        </p:nvSpPr>
        <p:spPr bwMode="auto">
          <a:xfrm>
            <a:off x="6934200" y="4724400"/>
            <a:ext cx="914400" cy="12954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56" name="Picture 55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2255" y="4648200"/>
            <a:ext cx="914977" cy="271834"/>
          </a:xfrm>
          <a:prstGeom prst="rect">
            <a:avLst/>
          </a:prstGeom>
          <a:noFill/>
          <a:ln/>
          <a:effectLst/>
        </p:spPr>
      </p:pic>
      <p:pic>
        <p:nvPicPr>
          <p:cNvPr id="66" name="Picture 65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0200" y="2057400"/>
            <a:ext cx="943572" cy="271920"/>
          </a:xfrm>
          <a:prstGeom prst="rect">
            <a:avLst/>
          </a:prstGeom>
          <a:noFill/>
          <a:ln/>
          <a:effectLst/>
        </p:spPr>
      </p:pic>
      <p:sp>
        <p:nvSpPr>
          <p:cNvPr id="67" name="Freeform 66"/>
          <p:cNvSpPr/>
          <p:nvPr/>
        </p:nvSpPr>
        <p:spPr bwMode="auto">
          <a:xfrm rot="5400000" flipH="1">
            <a:off x="1676400" y="2362200"/>
            <a:ext cx="76200" cy="1752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69" name="Picture 68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2776080"/>
            <a:ext cx="928991" cy="271920"/>
          </a:xfrm>
          <a:prstGeom prst="rect">
            <a:avLst/>
          </a:prstGeom>
          <a:noFill/>
          <a:ln/>
          <a:effectLst/>
        </p:spPr>
      </p:pic>
      <p:sp>
        <p:nvSpPr>
          <p:cNvPr id="71" name="Freeform 70"/>
          <p:cNvSpPr/>
          <p:nvPr/>
        </p:nvSpPr>
        <p:spPr bwMode="auto">
          <a:xfrm>
            <a:off x="6477000" y="3429000"/>
            <a:ext cx="381000" cy="609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2" name="Freeform 71"/>
          <p:cNvSpPr/>
          <p:nvPr/>
        </p:nvSpPr>
        <p:spPr bwMode="auto">
          <a:xfrm flipH="1">
            <a:off x="2133600" y="4038600"/>
            <a:ext cx="457200" cy="609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3" name="Freeform 72"/>
          <p:cNvSpPr/>
          <p:nvPr/>
        </p:nvSpPr>
        <p:spPr bwMode="auto">
          <a:xfrm flipH="1">
            <a:off x="533400" y="3962400"/>
            <a:ext cx="1752600" cy="1371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75" name="Picture 74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83652" y="4191000"/>
            <a:ext cx="943285" cy="271837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287" y="5105400"/>
            <a:ext cx="928709" cy="271838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165304"/>
            <a:ext cx="1371602" cy="355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6093296"/>
            <a:ext cx="1371604" cy="482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2" name="Picture 11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6937" y="1496979"/>
            <a:ext cx="914402" cy="2857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Picture 18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4985" y="1556151"/>
            <a:ext cx="933453" cy="2857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21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t="1" r="37845" b="49109"/>
          <a:stretch/>
        </p:blipFill>
        <p:spPr>
          <a:xfrm>
            <a:off x="1241436" y="2575105"/>
            <a:ext cx="5994860" cy="1501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51547" y="908720"/>
                <a:ext cx="8779169" cy="567587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3200" dirty="0">
                    <a:solidFill>
                      <a:srgbClr val="0000FF"/>
                    </a:solidFill>
                    <a:latin typeface="Calibri"/>
                  </a:rPr>
                  <a:t>GH( Inequality )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Calibri"/>
                </a:endParaRPr>
              </a:p>
              <a:p>
                <a:pPr lvl="1">
                  <a:buSzPct val="65000"/>
                  <a:buFont typeface="Wingdings" pitchFamily="2" charset="2"/>
                  <a:buChar char="n"/>
                </a:pPr>
                <a:r>
                  <a:rPr lang="en-US" sz="2600" dirty="0">
                    <a:cs typeface="Arial" charset="0"/>
                  </a:rPr>
                  <a:t>demonstration: 3n</a:t>
                </a:r>
              </a:p>
              <a:p>
                <a:pPr lvl="1">
                  <a:buSzPct val="65000"/>
                  <a:buFont typeface="Wingdings" pitchFamily="2" charset="2"/>
                  <a:buChar char="n"/>
                </a:pPr>
                <a:r>
                  <a:rPr lang="en-US" sz="2600" dirty="0"/>
                  <a:t>[</a:t>
                </a:r>
                <a:r>
                  <a:rPr lang="en-US" sz="2600" dirty="0" err="1"/>
                  <a:t>Margalit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Matsliah</a:t>
                </a:r>
                <a:r>
                  <a:rPr lang="en-US" sz="2600" dirty="0"/>
                  <a:t> ‘12]</a:t>
                </a:r>
                <a:r>
                  <a:rPr lang="en-US" sz="2600" dirty="0">
                    <a:cs typeface="Arial" charset="0"/>
                  </a:rPr>
                  <a:t>: </a:t>
                </a:r>
                <a:r>
                  <a:rPr lang="en-US" sz="2600" dirty="0"/>
                  <a:t>~1.547n   (using IBM’s SAT solver)</a:t>
                </a:r>
              </a:p>
              <a:p>
                <a:pPr lvl="1">
                  <a:buSzPct val="65000"/>
                  <a:buFont typeface="Wingdings" pitchFamily="2" charset="2"/>
                  <a:buChar char="n"/>
                </a:pPr>
                <a:endParaRPr lang="en-US" sz="2600" dirty="0"/>
              </a:p>
              <a:p>
                <a:pPr marL="457200" lvl="1" indent="0">
                  <a:buSzPct val="65000"/>
                  <a:buNone/>
                </a:pPr>
                <a:endParaRPr lang="en-US" sz="2600" dirty="0"/>
              </a:p>
              <a:p>
                <a:pPr marL="366713" lvl="1" indent="0">
                  <a:buSzPct val="65000"/>
                  <a:buNone/>
                </a:pPr>
                <a:endParaRPr lang="en-US" sz="2600" dirty="0"/>
              </a:p>
              <a:p>
                <a:pPr marL="366713" lvl="1" indent="0">
                  <a:buSzPct val="65000"/>
                  <a:buNone/>
                </a:pPr>
                <a:endParaRPr lang="en-US" sz="2600" dirty="0"/>
              </a:p>
              <a:p>
                <a:pPr lvl="1">
                  <a:buSzPct val="65000"/>
                  <a:buFont typeface="Wingdings" pitchFamily="2" charset="2"/>
                  <a:buChar char="n"/>
                </a:pPr>
                <a:r>
                  <a:rPr lang="en-US" sz="2600" dirty="0"/>
                  <a:t>~1.536n, ~1.505n, ~1.457n [Dodson ‘12], ~1.448n </a:t>
                </a:r>
              </a:p>
              <a:p>
                <a:pPr lvl="1">
                  <a:buSzPct val="65000"/>
                  <a:buFont typeface="Wingdings" pitchFamily="2" charset="2"/>
                  <a:buChar char="n"/>
                </a:pPr>
                <a:r>
                  <a:rPr lang="en-US" sz="2600" dirty="0"/>
                  <a:t>current world-record: ~1.359n [Chiu </a:t>
                </a:r>
                <a:r>
                  <a:rPr lang="en-US" sz="2600" dirty="0" err="1"/>
                  <a:t>Szegedy</a:t>
                </a:r>
                <a:r>
                  <a:rPr lang="en-US" sz="2600" dirty="0"/>
                  <a:t> et al 13]</a:t>
                </a:r>
              </a:p>
              <a:p>
                <a:pPr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dirty="0">
                    <a:solidFill>
                      <a:srgbClr val="0000FF"/>
                    </a:solidFill>
                    <a:cs typeface="Arial" charset="0"/>
                  </a:rPr>
                  <a:t>GH( Inequality 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≥</m:t>
                    </m:r>
                  </m:oMath>
                </a14:m>
                <a:r>
                  <a:rPr lang="en-US" dirty="0">
                    <a:cs typeface="Arial" charset="0"/>
                  </a:rPr>
                  <a:t> n  </a:t>
                </a:r>
                <a:r>
                  <a:rPr lang="en-US" sz="2600" dirty="0"/>
                  <a:t>[</a:t>
                </a:r>
                <a:r>
                  <a:rPr lang="en-US" sz="2600" dirty="0" err="1"/>
                  <a:t>Pietrzak</a:t>
                </a:r>
                <a:r>
                  <a:rPr lang="en-US" sz="2600" dirty="0"/>
                  <a:t> ‘11]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51547" y="908720"/>
                <a:ext cx="8779169" cy="5675875"/>
              </a:xfrm>
              <a:prstGeom prst="rect">
                <a:avLst/>
              </a:prstGeom>
              <a:blipFill>
                <a:blip r:embed="rId3"/>
                <a:stretch>
                  <a:fillRect l="-578" t="-157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n-Bit Inequality Puzzle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28652" y="67580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2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568952" cy="928694"/>
          </a:xfrm>
        </p:spPr>
        <p:txBody>
          <a:bodyPr>
            <a:normAutofit/>
          </a:bodyPr>
          <a:lstStyle/>
          <a:p>
            <a:r>
              <a:rPr lang="en-US" sz="4400" dirty="0"/>
              <a:t>Inequality with 4 </a:t>
            </a:r>
            <a:r>
              <a:rPr lang="en-US" dirty="0"/>
              <a:t>Pipes and 6 Inputs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8" y="2147525"/>
            <a:ext cx="580796" cy="638482"/>
          </a:xfrm>
          <a:prstGeom prst="rect">
            <a:avLst/>
          </a:prstGeom>
        </p:spPr>
      </p:pic>
      <p:sp>
        <p:nvSpPr>
          <p:cNvPr id="13" name="Can 12"/>
          <p:cNvSpPr/>
          <p:nvPr/>
        </p:nvSpPr>
        <p:spPr>
          <a:xfrm rot="16200000">
            <a:off x="4549524" y="2118711"/>
            <a:ext cx="238410" cy="2513293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an 13"/>
          <p:cNvSpPr/>
          <p:nvPr/>
        </p:nvSpPr>
        <p:spPr>
          <a:xfrm rot="16200000">
            <a:off x="4532252" y="2890558"/>
            <a:ext cx="238410" cy="2513293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an 14"/>
          <p:cNvSpPr/>
          <p:nvPr/>
        </p:nvSpPr>
        <p:spPr>
          <a:xfrm rot="16200000">
            <a:off x="4532253" y="3566511"/>
            <a:ext cx="238410" cy="2513293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an 15"/>
          <p:cNvSpPr/>
          <p:nvPr/>
        </p:nvSpPr>
        <p:spPr>
          <a:xfrm rot="16200000">
            <a:off x="4537719" y="4252311"/>
            <a:ext cx="238410" cy="2513293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269" y="958138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3781" y="1026443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165304"/>
            <a:ext cx="1371602" cy="355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6093296"/>
            <a:ext cx="1371604" cy="482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77524" y="3429003"/>
            <a:ext cx="381000" cy="609600"/>
            <a:chOff x="5977524" y="3429003"/>
            <a:chExt cx="381000" cy="609600"/>
          </a:xfrm>
        </p:grpSpPr>
        <p:sp>
          <p:nvSpPr>
            <p:cNvPr id="37" name="TextBox 36"/>
            <p:cNvSpPr txBox="1"/>
            <p:nvPr/>
          </p:nvSpPr>
          <p:spPr>
            <a:xfrm>
              <a:off x="5979376" y="3449756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0000FF"/>
                  </a:solidFill>
                  <a:latin typeface="Calibri"/>
                </a:rPr>
                <a:t>1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5977524" y="3429003"/>
              <a:ext cx="381000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65105" y="4156718"/>
            <a:ext cx="421960" cy="609600"/>
            <a:chOff x="5965105" y="4156718"/>
            <a:chExt cx="421960" cy="609600"/>
          </a:xfrm>
        </p:grpSpPr>
        <p:sp>
          <p:nvSpPr>
            <p:cNvPr id="71" name="Freeform 70"/>
            <p:cNvSpPr/>
            <p:nvPr/>
          </p:nvSpPr>
          <p:spPr bwMode="auto">
            <a:xfrm>
              <a:off x="6006065" y="4156718"/>
              <a:ext cx="381000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65105" y="4206009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0000FF"/>
                  </a:solidFill>
                  <a:latin typeface="Calibri"/>
                </a:rPr>
                <a:t>2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22188" y="4955778"/>
            <a:ext cx="393419" cy="609600"/>
            <a:chOff x="6022188" y="4955778"/>
            <a:chExt cx="393419" cy="609600"/>
          </a:xfrm>
        </p:grpSpPr>
        <p:sp>
          <p:nvSpPr>
            <p:cNvPr id="41" name="Freeform 40"/>
            <p:cNvSpPr/>
            <p:nvPr/>
          </p:nvSpPr>
          <p:spPr bwMode="auto">
            <a:xfrm>
              <a:off x="6034607" y="4955778"/>
              <a:ext cx="381000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22188" y="5005069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0000FF"/>
                  </a:solidFill>
                  <a:latin typeface="Calibri"/>
                </a:rPr>
                <a:t>3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4972" y="3389862"/>
            <a:ext cx="1295400" cy="1524000"/>
            <a:chOff x="6224972" y="3389862"/>
            <a:chExt cx="1295400" cy="1524000"/>
          </a:xfrm>
        </p:grpSpPr>
        <p:sp>
          <p:nvSpPr>
            <p:cNvPr id="39" name="Freeform 38"/>
            <p:cNvSpPr/>
            <p:nvPr/>
          </p:nvSpPr>
          <p:spPr bwMode="auto">
            <a:xfrm>
              <a:off x="6224972" y="3389862"/>
              <a:ext cx="1295400" cy="15240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63851" y="3806480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0000FF"/>
                  </a:solidFill>
                  <a:latin typeface="Calibri"/>
                </a:rPr>
                <a:t>4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388" y="4089039"/>
            <a:ext cx="1295400" cy="1524000"/>
            <a:chOff x="6510388" y="4089039"/>
            <a:chExt cx="1295400" cy="1524000"/>
          </a:xfrm>
        </p:grpSpPr>
        <p:sp>
          <p:nvSpPr>
            <p:cNvPr id="43" name="Freeform 42"/>
            <p:cNvSpPr/>
            <p:nvPr/>
          </p:nvSpPr>
          <p:spPr bwMode="auto">
            <a:xfrm>
              <a:off x="6510388" y="4089039"/>
              <a:ext cx="1295400" cy="15240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92184" y="4548464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0000FF"/>
                  </a:solidFill>
                  <a:latin typeface="Calibri"/>
                </a:rPr>
                <a:t>5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06533" y="3383124"/>
            <a:ext cx="1027169" cy="2153220"/>
            <a:chOff x="7406533" y="3383124"/>
            <a:chExt cx="1027169" cy="2153220"/>
          </a:xfrm>
        </p:grpSpPr>
        <p:sp>
          <p:nvSpPr>
            <p:cNvPr id="54" name="Freeform 53"/>
            <p:cNvSpPr/>
            <p:nvPr/>
          </p:nvSpPr>
          <p:spPr bwMode="auto">
            <a:xfrm>
              <a:off x="7406533" y="3383124"/>
              <a:ext cx="1027169" cy="215322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91452" y="4120397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0000FF"/>
                  </a:solidFill>
                  <a:latin typeface="Calibri"/>
                </a:rPr>
                <a:t>6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Picture 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6599" y="1060107"/>
            <a:ext cx="2457456" cy="4000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052736"/>
            <a:ext cx="2457459" cy="4000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95386" y="2522275"/>
            <a:ext cx="2601058" cy="773846"/>
            <a:chOff x="795386" y="2522275"/>
            <a:chExt cx="2601058" cy="773846"/>
          </a:xfrm>
        </p:grpSpPr>
        <p:sp>
          <p:nvSpPr>
            <p:cNvPr id="38" name="Freeform 37"/>
            <p:cNvSpPr/>
            <p:nvPr/>
          </p:nvSpPr>
          <p:spPr bwMode="auto">
            <a:xfrm rot="5400000" flipH="1">
              <a:off x="1773925" y="1673603"/>
              <a:ext cx="643979" cy="2601058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  <a:gd name="connsiteX0" fmla="*/ 0 w 265192"/>
                <a:gd name="connsiteY0" fmla="*/ 0 h 335756"/>
                <a:gd name="connsiteX1" fmla="*/ 238030 w 265192"/>
                <a:gd name="connsiteY1" fmla="*/ 159230 h 335756"/>
                <a:gd name="connsiteX2" fmla="*/ 28575 w 265192"/>
                <a:gd name="connsiteY2" fmla="*/ 335756 h 335756"/>
                <a:gd name="connsiteX0" fmla="*/ 0 w 698576"/>
                <a:gd name="connsiteY0" fmla="*/ 0 h 335756"/>
                <a:gd name="connsiteX1" fmla="*/ 238030 w 698576"/>
                <a:gd name="connsiteY1" fmla="*/ 159230 h 335756"/>
                <a:gd name="connsiteX2" fmla="*/ 605021 w 698576"/>
                <a:gd name="connsiteY2" fmla="*/ 335756 h 335756"/>
                <a:gd name="connsiteX0" fmla="*/ 0 w 605021"/>
                <a:gd name="connsiteY0" fmla="*/ 0 h 335756"/>
                <a:gd name="connsiteX1" fmla="*/ 238030 w 605021"/>
                <a:gd name="connsiteY1" fmla="*/ 159230 h 335756"/>
                <a:gd name="connsiteX2" fmla="*/ 605021 w 605021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021" h="335756">
                  <a:moveTo>
                    <a:pt x="0" y="0"/>
                  </a:moveTo>
                  <a:cubicBezTo>
                    <a:pt x="351234" y="47030"/>
                    <a:pt x="233268" y="103271"/>
                    <a:pt x="238030" y="159230"/>
                  </a:cubicBezTo>
                  <a:cubicBezTo>
                    <a:pt x="242792" y="215189"/>
                    <a:pt x="263039" y="302183"/>
                    <a:pt x="605021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26788" y="2522275"/>
              <a:ext cx="1541325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1,4,6</a:t>
              </a:r>
              <a:endParaRPr lang="en-US" b="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8987" y="2745265"/>
            <a:ext cx="2763291" cy="3127393"/>
            <a:chOff x="518987" y="2745265"/>
            <a:chExt cx="2763291" cy="3127393"/>
          </a:xfrm>
        </p:grpSpPr>
        <p:sp>
          <p:nvSpPr>
            <p:cNvPr id="67" name="Freeform 66"/>
            <p:cNvSpPr/>
            <p:nvPr/>
          </p:nvSpPr>
          <p:spPr bwMode="auto">
            <a:xfrm rot="5400000" flipH="1">
              <a:off x="336936" y="2927316"/>
              <a:ext cx="3127393" cy="2763291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  <a:gd name="connsiteX0" fmla="*/ 0 w 1108250"/>
                <a:gd name="connsiteY0" fmla="*/ 0 h 339253"/>
                <a:gd name="connsiteX1" fmla="*/ 707231 w 1108250"/>
                <a:gd name="connsiteY1" fmla="*/ 150019 h 339253"/>
                <a:gd name="connsiteX2" fmla="*/ 1007567 w 1108250"/>
                <a:gd name="connsiteY2" fmla="*/ 339253 h 339253"/>
                <a:gd name="connsiteX0" fmla="*/ 0 w 1007567"/>
                <a:gd name="connsiteY0" fmla="*/ 0 h 339253"/>
                <a:gd name="connsiteX1" fmla="*/ 707231 w 1007567"/>
                <a:gd name="connsiteY1" fmla="*/ 150019 h 339253"/>
                <a:gd name="connsiteX2" fmla="*/ 1007567 w 1007567"/>
                <a:gd name="connsiteY2" fmla="*/ 339253 h 339253"/>
                <a:gd name="connsiteX0" fmla="*/ 0 w 1594962"/>
                <a:gd name="connsiteY0" fmla="*/ 0 h 334007"/>
                <a:gd name="connsiteX1" fmla="*/ 707231 w 1594962"/>
                <a:gd name="connsiteY1" fmla="*/ 150019 h 334007"/>
                <a:gd name="connsiteX2" fmla="*/ 1594962 w 1594962"/>
                <a:gd name="connsiteY2" fmla="*/ 334007 h 334007"/>
                <a:gd name="connsiteX0" fmla="*/ 0 w 1594962"/>
                <a:gd name="connsiteY0" fmla="*/ 0 h 334007"/>
                <a:gd name="connsiteX1" fmla="*/ 564832 w 1594962"/>
                <a:gd name="connsiteY1" fmla="*/ 212973 h 334007"/>
                <a:gd name="connsiteX2" fmla="*/ 1594962 w 1594962"/>
                <a:gd name="connsiteY2" fmla="*/ 334007 h 334007"/>
                <a:gd name="connsiteX0" fmla="*/ 0 w 1594962"/>
                <a:gd name="connsiteY0" fmla="*/ 0 h 334007"/>
                <a:gd name="connsiteX1" fmla="*/ 564832 w 1594962"/>
                <a:gd name="connsiteY1" fmla="*/ 212973 h 334007"/>
                <a:gd name="connsiteX2" fmla="*/ 1594962 w 1594962"/>
                <a:gd name="connsiteY2" fmla="*/ 334007 h 334007"/>
                <a:gd name="connsiteX0" fmla="*/ 104737 w 1699699"/>
                <a:gd name="connsiteY0" fmla="*/ 0 h 369357"/>
                <a:gd name="connsiteX1" fmla="*/ 35323 w 1699699"/>
                <a:gd name="connsiteY1" fmla="*/ 350287 h 369357"/>
                <a:gd name="connsiteX2" fmla="*/ 1699699 w 1699699"/>
                <a:gd name="connsiteY2" fmla="*/ 334007 h 369357"/>
                <a:gd name="connsiteX0" fmla="*/ 194966 w 1789928"/>
                <a:gd name="connsiteY0" fmla="*/ 0 h 369357"/>
                <a:gd name="connsiteX1" fmla="*/ 125552 w 1789928"/>
                <a:gd name="connsiteY1" fmla="*/ 350287 h 369357"/>
                <a:gd name="connsiteX2" fmla="*/ 1789928 w 1789928"/>
                <a:gd name="connsiteY2" fmla="*/ 334007 h 369357"/>
                <a:gd name="connsiteX0" fmla="*/ 199322 w 1853480"/>
                <a:gd name="connsiteY0" fmla="*/ 0 h 359305"/>
                <a:gd name="connsiteX1" fmla="*/ 189104 w 1853480"/>
                <a:gd name="connsiteY1" fmla="*/ 341009 h 359305"/>
                <a:gd name="connsiteX2" fmla="*/ 1853480 w 1853480"/>
                <a:gd name="connsiteY2" fmla="*/ 324729 h 35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3480" h="359305">
                  <a:moveTo>
                    <a:pt x="199322" y="0"/>
                  </a:moveTo>
                  <a:cubicBezTo>
                    <a:pt x="-41407" y="63730"/>
                    <a:pt x="-86589" y="286888"/>
                    <a:pt x="189104" y="341009"/>
                  </a:cubicBezTo>
                  <a:cubicBezTo>
                    <a:pt x="464797" y="395131"/>
                    <a:pt x="1358594" y="310553"/>
                    <a:pt x="1853480" y="324729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0750" y="5104949"/>
              <a:ext cx="856328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3,5</a:t>
              </a:r>
              <a:endParaRPr lang="en-US" b="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12709" y="3357659"/>
            <a:ext cx="385443" cy="609600"/>
            <a:chOff x="3012709" y="3357659"/>
            <a:chExt cx="385443" cy="609600"/>
          </a:xfrm>
        </p:grpSpPr>
        <p:sp>
          <p:nvSpPr>
            <p:cNvPr id="79" name="TextBox 78"/>
            <p:cNvSpPr txBox="1"/>
            <p:nvPr/>
          </p:nvSpPr>
          <p:spPr>
            <a:xfrm flipH="1">
              <a:off x="3064143" y="3378412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3</a:t>
              </a:r>
            </a:p>
          </p:txBody>
        </p:sp>
        <p:sp>
          <p:nvSpPr>
            <p:cNvPr id="80" name="Freeform 79"/>
            <p:cNvSpPr/>
            <p:nvPr/>
          </p:nvSpPr>
          <p:spPr bwMode="auto">
            <a:xfrm flipH="1">
              <a:off x="3012709" y="3357659"/>
              <a:ext cx="385443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83835" y="4085374"/>
            <a:ext cx="426881" cy="609600"/>
            <a:chOff x="2983835" y="4085374"/>
            <a:chExt cx="426881" cy="609600"/>
          </a:xfrm>
        </p:grpSpPr>
        <p:sp>
          <p:nvSpPr>
            <p:cNvPr id="78" name="Freeform 77"/>
            <p:cNvSpPr/>
            <p:nvPr/>
          </p:nvSpPr>
          <p:spPr bwMode="auto">
            <a:xfrm flipH="1">
              <a:off x="2983835" y="4085374"/>
              <a:ext cx="385443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flipH="1">
              <a:off x="3078580" y="4134665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54960" y="4884434"/>
            <a:ext cx="398007" cy="609600"/>
            <a:chOff x="2954960" y="4884434"/>
            <a:chExt cx="398007" cy="609600"/>
          </a:xfrm>
        </p:grpSpPr>
        <p:sp>
          <p:nvSpPr>
            <p:cNvPr id="81" name="Freeform 80"/>
            <p:cNvSpPr/>
            <p:nvPr/>
          </p:nvSpPr>
          <p:spPr bwMode="auto">
            <a:xfrm flipH="1">
              <a:off x="2954960" y="4884434"/>
              <a:ext cx="385443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flipH="1">
              <a:off x="3020831" y="4933725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37311" y="3318518"/>
            <a:ext cx="1310508" cy="1524000"/>
            <a:chOff x="1837311" y="3318518"/>
            <a:chExt cx="1310508" cy="1524000"/>
          </a:xfrm>
        </p:grpSpPr>
        <p:sp>
          <p:nvSpPr>
            <p:cNvPr id="74" name="Freeform 73"/>
            <p:cNvSpPr/>
            <p:nvPr/>
          </p:nvSpPr>
          <p:spPr bwMode="auto">
            <a:xfrm flipH="1">
              <a:off x="1837311" y="3318518"/>
              <a:ext cx="1310508" cy="15240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 flipH="1">
              <a:off x="1865854" y="3735136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8566" y="4017695"/>
            <a:ext cx="1310508" cy="1524000"/>
            <a:chOff x="1548566" y="4017695"/>
            <a:chExt cx="1310508" cy="1524000"/>
          </a:xfrm>
        </p:grpSpPr>
        <p:sp>
          <p:nvSpPr>
            <p:cNvPr id="82" name="Freeform 81"/>
            <p:cNvSpPr/>
            <p:nvPr/>
          </p:nvSpPr>
          <p:spPr bwMode="auto">
            <a:xfrm flipH="1">
              <a:off x="1548566" y="4017695"/>
              <a:ext cx="1310508" cy="15240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 flipH="1">
              <a:off x="1634858" y="4477120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4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3329" y="3311780"/>
            <a:ext cx="1039148" cy="2153220"/>
            <a:chOff x="913329" y="3311780"/>
            <a:chExt cx="1039148" cy="2153220"/>
          </a:xfrm>
        </p:grpSpPr>
        <p:sp>
          <p:nvSpPr>
            <p:cNvPr id="76" name="Freeform 75"/>
            <p:cNvSpPr/>
            <p:nvPr/>
          </p:nvSpPr>
          <p:spPr bwMode="auto">
            <a:xfrm flipH="1">
              <a:off x="913329" y="3311780"/>
              <a:ext cx="1039148" cy="215322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 flipH="1">
              <a:off x="927435" y="4049053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2</a:t>
              </a:r>
              <a:endParaRPr lang="en-US" b="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9170" y="2730995"/>
            <a:ext cx="2468846" cy="1292837"/>
            <a:chOff x="799170" y="2730995"/>
            <a:chExt cx="2468846" cy="1292837"/>
          </a:xfrm>
        </p:grpSpPr>
        <p:sp>
          <p:nvSpPr>
            <p:cNvPr id="88" name="Freeform 87"/>
            <p:cNvSpPr/>
            <p:nvPr/>
          </p:nvSpPr>
          <p:spPr bwMode="auto">
            <a:xfrm rot="5400000" flipH="1">
              <a:off x="1387174" y="2142991"/>
              <a:ext cx="1292837" cy="2468846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  <a:gd name="connsiteX0" fmla="*/ 0 w 1108250"/>
                <a:gd name="connsiteY0" fmla="*/ 0 h 339253"/>
                <a:gd name="connsiteX1" fmla="*/ 707231 w 1108250"/>
                <a:gd name="connsiteY1" fmla="*/ 150019 h 339253"/>
                <a:gd name="connsiteX2" fmla="*/ 1007567 w 1108250"/>
                <a:gd name="connsiteY2" fmla="*/ 339253 h 339253"/>
                <a:gd name="connsiteX0" fmla="*/ 0 w 1007567"/>
                <a:gd name="connsiteY0" fmla="*/ 0 h 339253"/>
                <a:gd name="connsiteX1" fmla="*/ 707231 w 1007567"/>
                <a:gd name="connsiteY1" fmla="*/ 150019 h 339253"/>
                <a:gd name="connsiteX2" fmla="*/ 1007567 w 1007567"/>
                <a:gd name="connsiteY2" fmla="*/ 339253 h 339253"/>
                <a:gd name="connsiteX0" fmla="*/ 0 w 1594962"/>
                <a:gd name="connsiteY0" fmla="*/ 0 h 334007"/>
                <a:gd name="connsiteX1" fmla="*/ 707231 w 1594962"/>
                <a:gd name="connsiteY1" fmla="*/ 150019 h 334007"/>
                <a:gd name="connsiteX2" fmla="*/ 1594962 w 1594962"/>
                <a:gd name="connsiteY2" fmla="*/ 334007 h 334007"/>
                <a:gd name="connsiteX0" fmla="*/ 0 w 1594962"/>
                <a:gd name="connsiteY0" fmla="*/ 0 h 334007"/>
                <a:gd name="connsiteX1" fmla="*/ 564832 w 1594962"/>
                <a:gd name="connsiteY1" fmla="*/ 212973 h 334007"/>
                <a:gd name="connsiteX2" fmla="*/ 1594962 w 1594962"/>
                <a:gd name="connsiteY2" fmla="*/ 334007 h 334007"/>
                <a:gd name="connsiteX0" fmla="*/ 0 w 1594962"/>
                <a:gd name="connsiteY0" fmla="*/ 0 h 334007"/>
                <a:gd name="connsiteX1" fmla="*/ 564832 w 1594962"/>
                <a:gd name="connsiteY1" fmla="*/ 212973 h 334007"/>
                <a:gd name="connsiteX2" fmla="*/ 1594962 w 1594962"/>
                <a:gd name="connsiteY2" fmla="*/ 334007 h 334007"/>
                <a:gd name="connsiteX0" fmla="*/ 104737 w 1699699"/>
                <a:gd name="connsiteY0" fmla="*/ 0 h 369357"/>
                <a:gd name="connsiteX1" fmla="*/ 35323 w 1699699"/>
                <a:gd name="connsiteY1" fmla="*/ 350287 h 369357"/>
                <a:gd name="connsiteX2" fmla="*/ 1699699 w 1699699"/>
                <a:gd name="connsiteY2" fmla="*/ 334007 h 369357"/>
                <a:gd name="connsiteX0" fmla="*/ 194966 w 1789928"/>
                <a:gd name="connsiteY0" fmla="*/ 0 h 369357"/>
                <a:gd name="connsiteX1" fmla="*/ 125552 w 1789928"/>
                <a:gd name="connsiteY1" fmla="*/ 350287 h 369357"/>
                <a:gd name="connsiteX2" fmla="*/ 1789928 w 1789928"/>
                <a:gd name="connsiteY2" fmla="*/ 334007 h 369357"/>
                <a:gd name="connsiteX0" fmla="*/ 199322 w 1853480"/>
                <a:gd name="connsiteY0" fmla="*/ 0 h 359305"/>
                <a:gd name="connsiteX1" fmla="*/ 189104 w 1853480"/>
                <a:gd name="connsiteY1" fmla="*/ 341009 h 359305"/>
                <a:gd name="connsiteX2" fmla="*/ 1853480 w 1853480"/>
                <a:gd name="connsiteY2" fmla="*/ 324729 h 359305"/>
                <a:gd name="connsiteX0" fmla="*/ 239004 w 1893162"/>
                <a:gd name="connsiteY0" fmla="*/ 0 h 333084"/>
                <a:gd name="connsiteX1" fmla="*/ 161133 w 1893162"/>
                <a:gd name="connsiteY1" fmla="*/ 307608 h 333084"/>
                <a:gd name="connsiteX2" fmla="*/ 1893162 w 1893162"/>
                <a:gd name="connsiteY2" fmla="*/ 324729 h 333084"/>
                <a:gd name="connsiteX0" fmla="*/ 208015 w 1422429"/>
                <a:gd name="connsiteY0" fmla="*/ 0 h 333794"/>
                <a:gd name="connsiteX1" fmla="*/ 130144 w 1422429"/>
                <a:gd name="connsiteY1" fmla="*/ 307608 h 333794"/>
                <a:gd name="connsiteX2" fmla="*/ 1422429 w 1422429"/>
                <a:gd name="connsiteY2" fmla="*/ 326585 h 333794"/>
                <a:gd name="connsiteX0" fmla="*/ 208015 w 1422429"/>
                <a:gd name="connsiteY0" fmla="*/ 0 h 326911"/>
                <a:gd name="connsiteX1" fmla="*/ 130144 w 1422429"/>
                <a:gd name="connsiteY1" fmla="*/ 307608 h 326911"/>
                <a:gd name="connsiteX2" fmla="*/ 1422429 w 1422429"/>
                <a:gd name="connsiteY2" fmla="*/ 326585 h 326911"/>
                <a:gd name="connsiteX0" fmla="*/ 190952 w 1439192"/>
                <a:gd name="connsiteY0" fmla="*/ 0 h 319163"/>
                <a:gd name="connsiteX1" fmla="*/ 146907 w 1439192"/>
                <a:gd name="connsiteY1" fmla="*/ 300186 h 319163"/>
                <a:gd name="connsiteX2" fmla="*/ 1439192 w 1439192"/>
                <a:gd name="connsiteY2" fmla="*/ 319163 h 319163"/>
                <a:gd name="connsiteX0" fmla="*/ 151561 w 1399801"/>
                <a:gd name="connsiteY0" fmla="*/ 0 h 319163"/>
                <a:gd name="connsiteX1" fmla="*/ 107516 w 1399801"/>
                <a:gd name="connsiteY1" fmla="*/ 300186 h 319163"/>
                <a:gd name="connsiteX2" fmla="*/ 1399801 w 1399801"/>
                <a:gd name="connsiteY2" fmla="*/ 319163 h 319163"/>
                <a:gd name="connsiteX0" fmla="*/ 12068 w 1260308"/>
                <a:gd name="connsiteY0" fmla="*/ 0 h 319163"/>
                <a:gd name="connsiteX1" fmla="*/ 830598 w 1260308"/>
                <a:gd name="connsiteY1" fmla="*/ 155449 h 319163"/>
                <a:gd name="connsiteX2" fmla="*/ 1260308 w 1260308"/>
                <a:gd name="connsiteY2" fmla="*/ 319163 h 319163"/>
                <a:gd name="connsiteX0" fmla="*/ 23928 w 790141"/>
                <a:gd name="connsiteY0" fmla="*/ 0 h 321019"/>
                <a:gd name="connsiteX1" fmla="*/ 360431 w 790141"/>
                <a:gd name="connsiteY1" fmla="*/ 157305 h 321019"/>
                <a:gd name="connsiteX2" fmla="*/ 790141 w 790141"/>
                <a:gd name="connsiteY2" fmla="*/ 321019 h 321019"/>
                <a:gd name="connsiteX0" fmla="*/ 0 w 766213"/>
                <a:gd name="connsiteY0" fmla="*/ 0 h 321019"/>
                <a:gd name="connsiteX1" fmla="*/ 336503 w 766213"/>
                <a:gd name="connsiteY1" fmla="*/ 157305 h 321019"/>
                <a:gd name="connsiteX2" fmla="*/ 766213 w 766213"/>
                <a:gd name="connsiteY2" fmla="*/ 321019 h 321019"/>
                <a:gd name="connsiteX0" fmla="*/ 0 w 766213"/>
                <a:gd name="connsiteY0" fmla="*/ 0 h 321019"/>
                <a:gd name="connsiteX1" fmla="*/ 463352 w 766213"/>
                <a:gd name="connsiteY1" fmla="*/ 146171 h 321019"/>
                <a:gd name="connsiteX2" fmla="*/ 766213 w 766213"/>
                <a:gd name="connsiteY2" fmla="*/ 321019 h 321019"/>
                <a:gd name="connsiteX0" fmla="*/ 0 w 766213"/>
                <a:gd name="connsiteY0" fmla="*/ 0 h 321019"/>
                <a:gd name="connsiteX1" fmla="*/ 437981 w 766213"/>
                <a:gd name="connsiteY1" fmla="*/ 116481 h 321019"/>
                <a:gd name="connsiteX2" fmla="*/ 766213 w 766213"/>
                <a:gd name="connsiteY2" fmla="*/ 321019 h 3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213" h="321019">
                  <a:moveTo>
                    <a:pt x="0" y="0"/>
                  </a:moveTo>
                  <a:cubicBezTo>
                    <a:pt x="258211" y="82285"/>
                    <a:pt x="310279" y="62978"/>
                    <a:pt x="437981" y="116481"/>
                  </a:cubicBezTo>
                  <a:cubicBezTo>
                    <a:pt x="565683" y="169984"/>
                    <a:pt x="296697" y="273442"/>
                    <a:pt x="766213" y="321019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 flipH="1">
              <a:off x="898893" y="3021691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2</a:t>
              </a:r>
              <a:endParaRPr lang="en-US" b="0" dirty="0">
                <a:solidFill>
                  <a:srgbClr val="FF0000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475656" y="1484784"/>
                <a:ext cx="5924772" cy="898101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defPPr>
                  <a:defRPr lang="de-DE"/>
                </a:defPPr>
                <a:lvl1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800">
                    <a:cs typeface="Arial" charset="0"/>
                  </a:defRPr>
                </a:lvl1pPr>
              </a:lstStyle>
              <a:p>
                <a:pPr fontAlgn="auto">
                  <a:spcAft>
                    <a:spcPts val="0"/>
                  </a:spcAft>
                  <a:buClr>
                    <a:srgbClr val="4F81BD"/>
                  </a:buClr>
                </a:pPr>
                <a:r>
                  <a:rPr lang="en-US" sz="2400" b="0" dirty="0">
                    <a:solidFill>
                      <a:prstClr val="black"/>
                    </a:solidFill>
                    <a:latin typeface="Calibri"/>
                  </a:rPr>
                  <a:t>Alice knows where water exits if x=y</a:t>
                </a:r>
              </a:p>
              <a:p>
                <a:pPr fontAlgn="auto">
                  <a:spcAft>
                    <a:spcPts val="0"/>
                  </a:spcAft>
                  <a:buClr>
                    <a:srgbClr val="4F81BD"/>
                  </a:buClr>
                </a:pPr>
                <a:r>
                  <a:rPr lang="en-US" sz="2400" b="0" dirty="0">
                    <a:solidFill>
                      <a:prstClr val="black"/>
                    </a:solidFill>
                    <a:latin typeface="Calibri"/>
                  </a:rPr>
                  <a:t>yields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⁡(6)</m:t>
                        </m:r>
                      </m:den>
                    </m:f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≈1.547 </m:t>
                    </m:r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libri"/>
                  </a:rPr>
                  <a:t>pipes per bit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484784"/>
                <a:ext cx="5924772" cy="898101"/>
              </a:xfrm>
              <a:prstGeom prst="rect">
                <a:avLst/>
              </a:prstGeom>
              <a:blipFill>
                <a:blip r:embed="rId13"/>
                <a:stretch>
                  <a:fillRect l="-214" t="-5556" b="-31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6099">
            <a:off x="6314115" y="3400810"/>
            <a:ext cx="300099" cy="448272"/>
          </a:xfrm>
          <a:prstGeom prst="rect">
            <a:avLst/>
          </a:prstGeom>
        </p:spPr>
      </p:pic>
      <p:pic>
        <p:nvPicPr>
          <p:cNvPr id="2" name="Picture 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5000" y="764704"/>
            <a:ext cx="4955116" cy="360036"/>
          </a:xfrm>
          <a:prstGeom prst="rect">
            <a:avLst/>
          </a:prstGeom>
          <a:noFill/>
          <a:ln/>
          <a:effectLst/>
        </p:spPr>
      </p:pic>
      <p:sp>
        <p:nvSpPr>
          <p:cNvPr id="4" name="Can 3"/>
          <p:cNvSpPr/>
          <p:nvPr/>
        </p:nvSpPr>
        <p:spPr>
          <a:xfrm rot="16200000">
            <a:off x="4703004" y="50342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Can 4"/>
          <p:cNvSpPr/>
          <p:nvPr/>
        </p:nvSpPr>
        <p:spPr>
          <a:xfrm rot="16200000">
            <a:off x="4703003" y="967714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n 5"/>
          <p:cNvSpPr/>
          <p:nvPr/>
        </p:nvSpPr>
        <p:spPr>
          <a:xfrm rot="16200000">
            <a:off x="4703003" y="1988027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Can 6"/>
          <p:cNvSpPr/>
          <p:nvPr/>
        </p:nvSpPr>
        <p:spPr>
          <a:xfrm rot="16200000">
            <a:off x="4703003" y="244454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an 7"/>
          <p:cNvSpPr/>
          <p:nvPr/>
        </p:nvSpPr>
        <p:spPr>
          <a:xfrm rot="16200000">
            <a:off x="4779201" y="370539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Can 8"/>
          <p:cNvSpPr/>
          <p:nvPr/>
        </p:nvSpPr>
        <p:spPr>
          <a:xfrm rot="16200000">
            <a:off x="4779200" y="4162598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6330" y="1843445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00… 0</a:t>
            </a:r>
          </a:p>
        </p:txBody>
      </p:sp>
      <p:pic>
        <p:nvPicPr>
          <p:cNvPr id="15" name="Picture 1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2878466"/>
            <a:ext cx="559309" cy="76200"/>
          </a:xfrm>
          <a:prstGeom prst="rect">
            <a:avLst/>
          </a:prstGeom>
          <a:noFill/>
        </p:spPr>
      </p:pic>
      <p:pic>
        <p:nvPicPr>
          <p:cNvPr id="16" name="Picture 1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4534650"/>
            <a:ext cx="559309" cy="76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851920" y="6021288"/>
            <a:ext cx="199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3333CC"/>
                </a:solidFill>
                <a:latin typeface="Calibri"/>
              </a:rPr>
              <a:t>2</a:t>
            </a:r>
            <a:r>
              <a:rPr lang="en-US" sz="3600" baseline="30000" dirty="0">
                <a:solidFill>
                  <a:srgbClr val="3333CC"/>
                </a:solidFill>
                <a:latin typeface="Calibri"/>
              </a:rPr>
              <a:t>n+1</a:t>
            </a:r>
            <a:r>
              <a:rPr lang="en-US" sz="3600" dirty="0">
                <a:solidFill>
                  <a:srgbClr val="3333CC"/>
                </a:solidFill>
                <a:latin typeface="Calibri"/>
              </a:rPr>
              <a:t> pipes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9873" y="5139353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11… 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96" y="2499199"/>
            <a:ext cx="580796" cy="638482"/>
          </a:xfrm>
          <a:prstGeom prst="rect">
            <a:avLst/>
          </a:prstGeom>
        </p:spPr>
      </p:pic>
      <p:cxnSp>
        <p:nvCxnSpPr>
          <p:cNvPr id="28" name="Curved Connector 27"/>
          <p:cNvCxnSpPr/>
          <p:nvPr/>
        </p:nvCxnSpPr>
        <p:spPr>
          <a:xfrm>
            <a:off x="2731296" y="3039743"/>
            <a:ext cx="685799" cy="403545"/>
          </a:xfrm>
          <a:prstGeom prst="curvedConnector3">
            <a:avLst>
              <a:gd name="adj1" fmla="val 50000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>
            <a:off x="2578896" y="2887343"/>
            <a:ext cx="228600" cy="152400"/>
          </a:xfrm>
          <a:prstGeom prst="curvedConnector3">
            <a:avLst>
              <a:gd name="adj1" fmla="val -9375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 bwMode="auto">
          <a:xfrm>
            <a:off x="2307432" y="3054031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8810" y="327660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6588224" y="198884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01496" y="1844824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f(00…0,y)=0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6588224" y="5157192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8798" y="5013176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f(11…1,y)=0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444" y="3284984"/>
            <a:ext cx="1877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x,y</a:t>
            </a:r>
            <a:r>
              <a:rPr lang="en-US" sz="2800" dirty="0">
                <a:solidFill>
                  <a:srgbClr val="3333CC"/>
                </a:solidFill>
                <a:latin typeface="Calibri"/>
              </a:rPr>
              <a:t>)=0</a:t>
            </a:r>
          </a:p>
        </p:txBody>
      </p:sp>
      <p:sp>
        <p:nvSpPr>
          <p:cNvPr id="45" name="Freeform 44"/>
          <p:cNvSpPr/>
          <p:nvPr/>
        </p:nvSpPr>
        <p:spPr bwMode="auto">
          <a:xfrm>
            <a:off x="6588224" y="342900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3987225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/>
              </a:rPr>
              <a:t>f(</a:t>
            </a:r>
            <a:r>
              <a:rPr lang="en-US" sz="3200" dirty="0" err="1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dirty="0" err="1">
                <a:latin typeface="Calibri"/>
              </a:rPr>
              <a:t>,</a:t>
            </a:r>
            <a:r>
              <a:rPr lang="en-US" sz="3200" dirty="0" err="1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dirty="0">
                <a:latin typeface="Calibri"/>
              </a:rPr>
              <a:t>)=1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le 1"/>
              <p:cNvSpPr txBox="1">
                <a:spLocks/>
              </p:cNvSpPr>
              <p:nvPr/>
            </p:nvSpPr>
            <p:spPr>
              <a:xfrm>
                <a:off x="1115616" y="0"/>
                <a:ext cx="7572428" cy="92869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aseline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4000" dirty="0">
                    <a:solidFill>
                      <a:srgbClr val="000000"/>
                    </a:solidFill>
                  </a:rPr>
                  <a:t>Any f has GH(f)</a:t>
                </a:r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</a:rPr>
                  <a:t> 2</a:t>
                </a:r>
                <a:r>
                  <a:rPr lang="en-US" sz="4000" baseline="30000" dirty="0">
                    <a:solidFill>
                      <a:srgbClr val="000000"/>
                    </a:solidFill>
                  </a:rPr>
                  <a:t>n+1</a:t>
                </a:r>
              </a:p>
            </p:txBody>
          </p:sp>
        </mc:Choice>
        <mc:Fallback xmlns="">
          <p:sp>
            <p:nvSpPr>
              <p:cNvPr id="3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0"/>
                <a:ext cx="7572428" cy="928694"/>
              </a:xfrm>
              <a:prstGeom prst="rect">
                <a:avLst/>
              </a:prstGeom>
              <a:blipFill>
                <a:blip r:embed="rId9"/>
                <a:stretch>
                  <a:fillRect t="-9589" b="-411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88640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323528" y="126876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4208" y="1052736"/>
            <a:ext cx="14462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3200" dirty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Calibri"/>
              </a:rPr>
              <a:t>…</a:t>
            </a:r>
            <a:r>
              <a:rPr lang="en-US" sz="3200" dirty="0" err="1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err="1">
                <a:solidFill>
                  <a:srgbClr val="0000FF"/>
                </a:solidFill>
                <a:latin typeface="Calibri"/>
              </a:rPr>
              <a:t>n</a:t>
            </a:r>
            <a:endParaRPr lang="en-US" sz="3200" baseline="-25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8684" y="6084584"/>
            <a:ext cx="1437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f(</a:t>
            </a:r>
            <a:r>
              <a:rPr lang="en-US" sz="3200" dirty="0" err="1">
                <a:solidFill>
                  <a:srgbClr val="FF0000"/>
                </a:solidFill>
                <a:latin typeface="Calibri"/>
              </a:rPr>
              <a:t>x,y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)=0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24328" y="6084585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Calibri"/>
              </a:rPr>
              <a:t>f(</a:t>
            </a:r>
            <a:r>
              <a:rPr lang="en-US" sz="3200" dirty="0" err="1">
                <a:solidFill>
                  <a:srgbClr val="0000FF"/>
                </a:solidFill>
                <a:latin typeface="Calibri"/>
              </a:rPr>
              <a:t>x,y</a:t>
            </a:r>
            <a:r>
              <a:rPr lang="en-US" sz="3200" dirty="0">
                <a:solidFill>
                  <a:srgbClr val="0000FF"/>
                </a:solidFill>
                <a:latin typeface="Calibri"/>
              </a:rPr>
              <a:t>)=1</a:t>
            </a:r>
          </a:p>
        </p:txBody>
      </p:sp>
    </p:spTree>
    <p:extLst>
      <p:ext uri="{BB962C8B-B14F-4D97-AF65-F5344CB8AC3E}">
        <p14:creationId xmlns:p14="http://schemas.microsoft.com/office/powerpoint/2010/main" val="19858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31" grpId="0"/>
      <p:bldP spid="35" grpId="0" animBg="1"/>
      <p:bldP spid="37" grpId="0"/>
      <p:bldP spid="38" grpId="0" animBg="1"/>
      <p:bldP spid="39" grpId="0"/>
      <p:bldP spid="43" grpId="0"/>
      <p:bldP spid="45" grpId="0" animBg="1"/>
      <p:bldP spid="45" grpId="1" animBg="1"/>
      <p:bldP spid="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4168">
            <a:off x="3146422" y="3853422"/>
            <a:ext cx="300099" cy="448272"/>
          </a:xfrm>
          <a:prstGeom prst="rect">
            <a:avLst/>
          </a:prstGeom>
        </p:spPr>
      </p:pic>
      <p:pic>
        <p:nvPicPr>
          <p:cNvPr id="2" name="Picture 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5000" y="706764"/>
            <a:ext cx="4955116" cy="360036"/>
          </a:xfrm>
          <a:prstGeom prst="rect">
            <a:avLst/>
          </a:prstGeom>
          <a:noFill/>
          <a:ln/>
          <a:effectLst/>
        </p:spPr>
      </p:pic>
      <p:sp>
        <p:nvSpPr>
          <p:cNvPr id="4" name="Can 3"/>
          <p:cNvSpPr/>
          <p:nvPr/>
        </p:nvSpPr>
        <p:spPr>
          <a:xfrm rot="16200000">
            <a:off x="4703004" y="50342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Can 4"/>
          <p:cNvSpPr/>
          <p:nvPr/>
        </p:nvSpPr>
        <p:spPr>
          <a:xfrm rot="16200000">
            <a:off x="4703003" y="967714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n 5"/>
          <p:cNvSpPr/>
          <p:nvPr/>
        </p:nvSpPr>
        <p:spPr>
          <a:xfrm rot="16200000">
            <a:off x="4703003" y="1988027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Can 6"/>
          <p:cNvSpPr/>
          <p:nvPr/>
        </p:nvSpPr>
        <p:spPr>
          <a:xfrm rot="16200000">
            <a:off x="4703003" y="244454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an 7"/>
          <p:cNvSpPr/>
          <p:nvPr/>
        </p:nvSpPr>
        <p:spPr>
          <a:xfrm rot="16200000">
            <a:off x="4779201" y="370539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Can 8"/>
          <p:cNvSpPr/>
          <p:nvPr/>
        </p:nvSpPr>
        <p:spPr>
          <a:xfrm rot="16200000">
            <a:off x="4779200" y="4162598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6330" y="1843445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00… 0</a:t>
            </a:r>
          </a:p>
        </p:txBody>
      </p:sp>
      <p:sp>
        <p:nvSpPr>
          <p:cNvPr id="11" name="Right Brace 10"/>
          <p:cNvSpPr/>
          <p:nvPr/>
        </p:nvSpPr>
        <p:spPr bwMode="auto">
          <a:xfrm rot="16200000">
            <a:off x="2150873" y="1310045"/>
            <a:ext cx="304800" cy="1066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1760" y="12954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n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Picture 1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2878466"/>
            <a:ext cx="559309" cy="76200"/>
          </a:xfrm>
          <a:prstGeom prst="rect">
            <a:avLst/>
          </a:prstGeom>
          <a:noFill/>
        </p:spPr>
      </p:pic>
      <p:pic>
        <p:nvPicPr>
          <p:cNvPr id="16" name="Picture 1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4534650"/>
            <a:ext cx="559309" cy="76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769873" y="5139353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11… 1</a:t>
            </a:r>
          </a:p>
        </p:txBody>
      </p:sp>
      <p:sp>
        <p:nvSpPr>
          <p:cNvPr id="19" name="Right Brace 18"/>
          <p:cNvSpPr/>
          <p:nvPr/>
        </p:nvSpPr>
        <p:spPr bwMode="auto">
          <a:xfrm rot="16200000">
            <a:off x="2150873" y="4657328"/>
            <a:ext cx="304800" cy="1066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6153" y="458112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n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96" y="2499199"/>
            <a:ext cx="580796" cy="638482"/>
          </a:xfrm>
          <a:prstGeom prst="rect">
            <a:avLst/>
          </a:prstGeom>
        </p:spPr>
      </p:pic>
      <p:cxnSp>
        <p:nvCxnSpPr>
          <p:cNvPr id="28" name="Curved Connector 27"/>
          <p:cNvCxnSpPr/>
          <p:nvPr/>
        </p:nvCxnSpPr>
        <p:spPr>
          <a:xfrm>
            <a:off x="2731296" y="3039743"/>
            <a:ext cx="685799" cy="403545"/>
          </a:xfrm>
          <a:prstGeom prst="curvedConnector3">
            <a:avLst>
              <a:gd name="adj1" fmla="val 50000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>
            <a:off x="2578896" y="2887343"/>
            <a:ext cx="228600" cy="152400"/>
          </a:xfrm>
          <a:prstGeom prst="curvedConnector3">
            <a:avLst>
              <a:gd name="adj1" fmla="val -9375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 bwMode="auto">
          <a:xfrm>
            <a:off x="2307432" y="3054031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8810" y="327660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6588224" y="198884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01496" y="1844824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f(00…0,y)=0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6588224" y="5157192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8798" y="5013176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f(11…1,y)=0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444" y="3284984"/>
            <a:ext cx="1877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x,y</a:t>
            </a:r>
            <a:r>
              <a:rPr lang="en-US" sz="2800" dirty="0">
                <a:solidFill>
                  <a:srgbClr val="3333CC"/>
                </a:solidFill>
                <a:latin typeface="Calibri"/>
              </a:rPr>
              <a:t>)=0</a:t>
            </a:r>
          </a:p>
        </p:txBody>
      </p:sp>
      <p:sp>
        <p:nvSpPr>
          <p:cNvPr id="45" name="Freeform 44"/>
          <p:cNvSpPr/>
          <p:nvPr/>
        </p:nvSpPr>
        <p:spPr bwMode="auto">
          <a:xfrm>
            <a:off x="6588224" y="342900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le 1"/>
              <p:cNvSpPr txBox="1">
                <a:spLocks/>
              </p:cNvSpPr>
              <p:nvPr/>
            </p:nvSpPr>
            <p:spPr>
              <a:xfrm>
                <a:off x="1115616" y="0"/>
                <a:ext cx="7572428" cy="92869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aseline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00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4000" dirty="0">
                    <a:solidFill>
                      <a:srgbClr val="000000"/>
                    </a:solidFill>
                  </a:rPr>
                  <a:t>Any f has GH(f)</a:t>
                </a:r>
                <a:r>
                  <a:rPr lang="en-US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</a:rPr>
                  <a:t> 2</a:t>
                </a:r>
                <a:r>
                  <a:rPr lang="en-US" sz="4000" baseline="30000" dirty="0">
                    <a:solidFill>
                      <a:srgbClr val="000000"/>
                    </a:solidFill>
                  </a:rPr>
                  <a:t>n+1</a:t>
                </a:r>
              </a:p>
            </p:txBody>
          </p:sp>
        </mc:Choice>
        <mc:Fallback xmlns="">
          <p:sp>
            <p:nvSpPr>
              <p:cNvPr id="3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0"/>
                <a:ext cx="7572428" cy="928694"/>
              </a:xfrm>
              <a:prstGeom prst="rect">
                <a:avLst/>
              </a:prstGeom>
              <a:blipFill>
                <a:blip r:embed="rId9"/>
                <a:stretch>
                  <a:fillRect t="-9589" b="-411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88640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323528" y="126876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4208" y="1052736"/>
            <a:ext cx="14462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3200" dirty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Calibri"/>
              </a:rPr>
              <a:t>…</a:t>
            </a:r>
            <a:r>
              <a:rPr lang="en-US" sz="3200" dirty="0" err="1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err="1">
                <a:solidFill>
                  <a:srgbClr val="0000FF"/>
                </a:solidFill>
                <a:latin typeface="Calibri"/>
              </a:rPr>
              <a:t>n</a:t>
            </a:r>
            <a:endParaRPr lang="en-US" sz="3200" baseline="-25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51920" y="6021288"/>
            <a:ext cx="199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3333CC"/>
                </a:solidFill>
                <a:latin typeface="Calibri"/>
              </a:rPr>
              <a:t>2</a:t>
            </a:r>
            <a:r>
              <a:rPr lang="en-US" sz="3600" baseline="30000" dirty="0">
                <a:solidFill>
                  <a:srgbClr val="3333CC"/>
                </a:solidFill>
                <a:latin typeface="Calibri"/>
              </a:rPr>
              <a:t>n+1</a:t>
            </a:r>
            <a:r>
              <a:rPr lang="en-US" sz="3600" dirty="0">
                <a:solidFill>
                  <a:srgbClr val="3333CC"/>
                </a:solidFill>
                <a:latin typeface="Calibri"/>
              </a:rPr>
              <a:t> pipes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3803" y="3987225"/>
            <a:ext cx="1437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/>
              </a:rPr>
              <a:t>f(</a:t>
            </a:r>
            <a:r>
              <a:rPr lang="en-US" sz="3200" dirty="0" err="1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dirty="0" err="1">
                <a:latin typeface="Calibri"/>
              </a:rPr>
              <a:t>,</a:t>
            </a:r>
            <a:r>
              <a:rPr lang="en-US" sz="3200" dirty="0" err="1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dirty="0">
                <a:latin typeface="Calibri"/>
              </a:rPr>
              <a:t>)=0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8684" y="6084584"/>
            <a:ext cx="1437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f(</a:t>
            </a:r>
            <a:r>
              <a:rPr lang="en-US" sz="3200" dirty="0" err="1">
                <a:solidFill>
                  <a:srgbClr val="FF0000"/>
                </a:solidFill>
                <a:latin typeface="Calibri"/>
              </a:rPr>
              <a:t>x,y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)=0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24328" y="6084585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Calibri"/>
              </a:rPr>
              <a:t>f(</a:t>
            </a:r>
            <a:r>
              <a:rPr lang="en-US" sz="3200" dirty="0" err="1">
                <a:solidFill>
                  <a:srgbClr val="0000FF"/>
                </a:solidFill>
                <a:latin typeface="Calibri"/>
              </a:rPr>
              <a:t>x,y</a:t>
            </a:r>
            <a:r>
              <a:rPr lang="en-US" sz="3200" dirty="0">
                <a:solidFill>
                  <a:srgbClr val="0000FF"/>
                </a:solidFill>
                <a:latin typeface="Calibri"/>
              </a:rPr>
              <a:t>)=1</a:t>
            </a:r>
          </a:p>
        </p:txBody>
      </p:sp>
    </p:spTree>
    <p:extLst>
      <p:ext uri="{BB962C8B-B14F-4D97-AF65-F5344CB8AC3E}">
        <p14:creationId xmlns:p14="http://schemas.microsoft.com/office/powerpoint/2010/main" val="3788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36912"/>
            <a:ext cx="51781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Relationship between</a:t>
            </a:r>
          </a:p>
          <a:p>
            <a:r>
              <a:rPr lang="en-US" sz="4400" dirty="0">
                <a:solidFill>
                  <a:srgbClr val="FF0000"/>
                </a:solidFill>
                <a:latin typeface="+mj-lt"/>
              </a:rPr>
              <a:t>E(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SQP</a:t>
            </a:r>
            <a:r>
              <a:rPr lang="en-US" sz="4400" baseline="-25000" dirty="0" err="1">
                <a:solidFill>
                  <a:srgbClr val="FF0000"/>
                </a:solidFill>
                <a:latin typeface="+mj-lt"/>
              </a:rPr>
              <a:t>f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) </a:t>
            </a:r>
            <a:r>
              <a:rPr lang="en-US" sz="4400" dirty="0">
                <a:latin typeface="+mj-lt"/>
              </a:rPr>
              <a:t>and </a:t>
            </a:r>
            <a:r>
              <a:rPr lang="en-US" sz="4400" dirty="0">
                <a:solidFill>
                  <a:srgbClr val="0000FF"/>
                </a:solidFill>
                <a:latin typeface="+mj-lt"/>
              </a:rPr>
              <a:t>GH(f)</a:t>
            </a:r>
          </a:p>
        </p:txBody>
      </p:sp>
    </p:spTree>
    <p:extLst>
      <p:ext uri="{BB962C8B-B14F-4D97-AF65-F5344CB8AC3E}">
        <p14:creationId xmlns:p14="http://schemas.microsoft.com/office/powerpoint/2010/main" val="24941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4572000" y="3155370"/>
            <a:ext cx="4752528" cy="648072"/>
            <a:chOff x="4572000" y="3212976"/>
            <a:chExt cx="4752528" cy="648072"/>
          </a:xfrm>
        </p:grpSpPr>
        <p:sp>
          <p:nvSpPr>
            <p:cNvPr id="104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5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1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6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0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4572000" y="2608109"/>
            <a:ext cx="4752528" cy="648072"/>
            <a:chOff x="4572000" y="3212976"/>
            <a:chExt cx="4752528" cy="648072"/>
          </a:xfrm>
        </p:grpSpPr>
        <p:sp>
          <p:nvSpPr>
            <p:cNvPr id="16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6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6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6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72000" y="2060848"/>
            <a:ext cx="4752528" cy="648072"/>
            <a:chOff x="4572000" y="3212976"/>
            <a:chExt cx="4752528" cy="648072"/>
          </a:xfrm>
        </p:grpSpPr>
        <p:sp>
          <p:nvSpPr>
            <p:cNvPr id="6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8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7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572000" y="3702631"/>
            <a:ext cx="4752528" cy="648072"/>
            <a:chOff x="4572000" y="3212976"/>
            <a:chExt cx="4752528" cy="648072"/>
          </a:xfrm>
        </p:grpSpPr>
        <p:sp>
          <p:nvSpPr>
            <p:cNvPr id="11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19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2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0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2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572000" y="4249892"/>
            <a:ext cx="4752528" cy="648072"/>
            <a:chOff x="4572000" y="3212976"/>
            <a:chExt cx="4752528" cy="648072"/>
          </a:xfrm>
        </p:grpSpPr>
        <p:sp>
          <p:nvSpPr>
            <p:cNvPr id="132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3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4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3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4572000" y="4797152"/>
            <a:ext cx="4752528" cy="648072"/>
            <a:chOff x="4572000" y="3212976"/>
            <a:chExt cx="4752528" cy="648072"/>
          </a:xfrm>
        </p:grpSpPr>
        <p:sp>
          <p:nvSpPr>
            <p:cNvPr id="146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5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4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6" y="1984081"/>
            <a:ext cx="296234" cy="622178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 rot="16200000">
            <a:off x="2008814" y="1503825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16200000">
            <a:off x="2008813" y="1956259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16200000">
            <a:off x="2008814" y="245069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16200000">
            <a:off x="2008814" y="301577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16200000">
            <a:off x="2008813" y="3609807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 rot="16200000">
            <a:off x="2008812" y="4203840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/>
          <p:nvPr/>
        </p:nvCxnSpPr>
        <p:spPr>
          <a:xfrm>
            <a:off x="827397" y="2510822"/>
            <a:ext cx="349791" cy="39324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543347" y="3963577"/>
            <a:ext cx="652081" cy="3585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3072798" y="2904062"/>
            <a:ext cx="902720" cy="1653547"/>
          </a:xfrm>
          <a:prstGeom prst="curvedConnector3">
            <a:avLst>
              <a:gd name="adj1" fmla="val -33296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3071619" y="2890138"/>
            <a:ext cx="911186" cy="1237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3066491" y="5151644"/>
            <a:ext cx="649921" cy="11617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749666" y="2362314"/>
            <a:ext cx="116597" cy="148508"/>
          </a:xfrm>
          <a:prstGeom prst="curvedConnector3">
            <a:avLst>
              <a:gd name="adj1" fmla="val -937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611206" y="2524745"/>
            <a:ext cx="155463" cy="26220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543347" y="3963577"/>
            <a:ext cx="633841" cy="1188068"/>
          </a:xfrm>
          <a:prstGeom prst="curvedConnector3">
            <a:avLst>
              <a:gd name="adj1" fmla="val -29587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3066491" y="3963577"/>
            <a:ext cx="649921" cy="1188068"/>
          </a:xfrm>
          <a:prstGeom prst="curvedConnector3">
            <a:avLst>
              <a:gd name="adj1" fmla="val 132012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67000" y="76200"/>
                <a:ext cx="34623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dirty="0">
                    <a:solidFill>
                      <a:srgbClr val="0000FF"/>
                    </a:solidFill>
                    <a:latin typeface="Calibri"/>
                  </a:rPr>
                  <a:t>GH(f)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4000" dirty="0">
                    <a:latin typeface="cmsy10"/>
                  </a:rPr>
                  <a:t> </a:t>
                </a:r>
                <a:r>
                  <a:rPr lang="en-US" sz="4000" dirty="0">
                    <a:solidFill>
                      <a:srgbClr val="FF0000"/>
                    </a:solidFill>
                    <a:latin typeface="Calibri"/>
                  </a:rPr>
                  <a:t>E(</a:t>
                </a:r>
                <a:r>
                  <a:rPr lang="en-US" sz="4000" dirty="0" err="1">
                    <a:solidFill>
                      <a:srgbClr val="FF0000"/>
                    </a:solidFill>
                    <a:latin typeface="Calibri"/>
                  </a:rPr>
                  <a:t>SQP</a:t>
                </a:r>
                <a:r>
                  <a:rPr lang="en-US" sz="4000" baseline="-25000" dirty="0" err="1">
                    <a:solidFill>
                      <a:srgbClr val="FF0000"/>
                    </a:solidFill>
                    <a:latin typeface="Calibri"/>
                  </a:rPr>
                  <a:t>f</a:t>
                </a:r>
                <a:r>
                  <a:rPr lang="en-US" sz="4000" dirty="0">
                    <a:solidFill>
                      <a:srgbClr val="FF0000"/>
                    </a:solidFill>
                    <a:latin typeface="Calibri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76200"/>
                <a:ext cx="3462320" cy="707886"/>
              </a:xfrm>
              <a:prstGeom prst="rect">
                <a:avLst/>
              </a:prstGeom>
              <a:blipFill>
                <a:blip r:embed="rId8"/>
                <a:stretch>
                  <a:fillRect l="-6204" t="-10526" r="-4015" b="-3684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899592" y="9807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Garden-Hose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52120" y="9807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Attacking Game</a:t>
            </a:r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2655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908720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213" y="92067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926552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0006" y="1919194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5394" y="1927425"/>
            <a:ext cx="160363" cy="204178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3434" y="1920280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70034" y="1908982"/>
            <a:ext cx="160363" cy="204178"/>
          </a:xfrm>
          <a:prstGeom prst="rect">
            <a:avLst/>
          </a:prstGeom>
          <a:noFill/>
          <a:ln/>
          <a:effectLst/>
        </p:spPr>
      </p:pic>
      <p:sp>
        <p:nvSpPr>
          <p:cNvPr id="70" name="TextBox 69"/>
          <p:cNvSpPr txBox="1"/>
          <p:nvPr/>
        </p:nvSpPr>
        <p:spPr>
          <a:xfrm>
            <a:off x="4139952" y="2420888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teleport</a:t>
            </a:r>
            <a:endParaRPr lang="en-US" dirty="0">
              <a:latin typeface="+mn-lt"/>
            </a:endParaRPr>
          </a:p>
        </p:txBody>
      </p:sp>
      <p:sp>
        <p:nvSpPr>
          <p:cNvPr id="71" name="Right Bracket 70"/>
          <p:cNvSpPr/>
          <p:nvPr/>
        </p:nvSpPr>
        <p:spPr bwMode="auto">
          <a:xfrm>
            <a:off x="8402406" y="2829424"/>
            <a:ext cx="76200" cy="167640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5400000">
            <a:off x="8236018" y="2996050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Right Bracket 72"/>
          <p:cNvSpPr/>
          <p:nvPr/>
        </p:nvSpPr>
        <p:spPr bwMode="auto">
          <a:xfrm>
            <a:off x="8326206" y="4005064"/>
            <a:ext cx="350250" cy="111036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5400000">
            <a:off x="8452042" y="47167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4838676" y="42595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9" name="Group 97"/>
          <p:cNvGrpSpPr/>
          <p:nvPr/>
        </p:nvGrpSpPr>
        <p:grpSpPr>
          <a:xfrm>
            <a:off x="4716016" y="1700808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Oval 154"/>
            <p:cNvSpPr>
              <a:spLocks noChangeArrowheads="1"/>
            </p:cNvSpPr>
            <p:nvPr/>
          </p:nvSpPr>
          <p:spPr bwMode="auto">
            <a:xfrm>
              <a:off x="1018819" y="3771444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1110828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cxnSp>
        <p:nvCxnSpPr>
          <p:cNvPr id="173" name="Curved Connector 172"/>
          <p:cNvCxnSpPr/>
          <p:nvPr/>
        </p:nvCxnSpPr>
        <p:spPr>
          <a:xfrm rot="16200000" flipH="1">
            <a:off x="5004048" y="2276872"/>
            <a:ext cx="576064" cy="576064"/>
          </a:xfrm>
          <a:prstGeom prst="curvedConnector3">
            <a:avLst>
              <a:gd name="adj1" fmla="val 10337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Left Bracket 74"/>
          <p:cNvSpPr/>
          <p:nvPr/>
        </p:nvSpPr>
        <p:spPr bwMode="auto">
          <a:xfrm>
            <a:off x="5506806" y="3896224"/>
            <a:ext cx="152400" cy="1219200"/>
          </a:xfrm>
          <a:prstGeom prst="lef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  <p:bldP spid="71" grpId="2" animBg="1"/>
      <p:bldP spid="72" grpId="0"/>
      <p:bldP spid="73" grpId="0" animBg="1"/>
      <p:bldP spid="73" grpId="1" animBg="1"/>
      <p:bldP spid="73" grpId="2" animBg="1"/>
      <p:bldP spid="74" grpId="0"/>
      <p:bldP spid="77" grpId="0"/>
      <p:bldP spid="75" grpId="0" animBg="1"/>
      <p:bldP spid="75" grpId="1" animBg="1"/>
      <p:bldP spid="75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4572000" y="3155370"/>
            <a:ext cx="4752528" cy="648072"/>
            <a:chOff x="4572000" y="3212976"/>
            <a:chExt cx="4752528" cy="648072"/>
          </a:xfrm>
        </p:grpSpPr>
        <p:sp>
          <p:nvSpPr>
            <p:cNvPr id="104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5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1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6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0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4572000" y="2608109"/>
            <a:ext cx="4752528" cy="648072"/>
            <a:chOff x="4572000" y="3212976"/>
            <a:chExt cx="4752528" cy="648072"/>
          </a:xfrm>
        </p:grpSpPr>
        <p:sp>
          <p:nvSpPr>
            <p:cNvPr id="16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6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6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6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72000" y="2060848"/>
            <a:ext cx="4752528" cy="648072"/>
            <a:chOff x="4572000" y="3212976"/>
            <a:chExt cx="4752528" cy="648072"/>
          </a:xfrm>
        </p:grpSpPr>
        <p:sp>
          <p:nvSpPr>
            <p:cNvPr id="6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8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7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572000" y="3702631"/>
            <a:ext cx="4752528" cy="648072"/>
            <a:chOff x="4572000" y="3212976"/>
            <a:chExt cx="4752528" cy="648072"/>
          </a:xfrm>
        </p:grpSpPr>
        <p:sp>
          <p:nvSpPr>
            <p:cNvPr id="11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19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2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0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2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572000" y="4249892"/>
            <a:ext cx="4752528" cy="648072"/>
            <a:chOff x="4572000" y="3212976"/>
            <a:chExt cx="4752528" cy="648072"/>
          </a:xfrm>
        </p:grpSpPr>
        <p:sp>
          <p:nvSpPr>
            <p:cNvPr id="132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3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4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3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4572000" y="4797152"/>
            <a:ext cx="4752528" cy="648072"/>
            <a:chOff x="4572000" y="3212976"/>
            <a:chExt cx="4752528" cy="648072"/>
          </a:xfrm>
        </p:grpSpPr>
        <p:sp>
          <p:nvSpPr>
            <p:cNvPr id="146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5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4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6" y="1984081"/>
            <a:ext cx="296234" cy="622178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 rot="16200000">
            <a:off x="2008814" y="1503825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16200000">
            <a:off x="2008813" y="1956259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16200000">
            <a:off x="2008814" y="245069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16200000">
            <a:off x="2008814" y="301577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16200000">
            <a:off x="2008813" y="3609807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 rot="16200000">
            <a:off x="2008812" y="4203840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/>
          <p:nvPr/>
        </p:nvCxnSpPr>
        <p:spPr>
          <a:xfrm>
            <a:off x="827397" y="2510822"/>
            <a:ext cx="349791" cy="39324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543347" y="3963577"/>
            <a:ext cx="652081" cy="3585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3072798" y="2904062"/>
            <a:ext cx="902720" cy="1653547"/>
          </a:xfrm>
          <a:prstGeom prst="curvedConnector3">
            <a:avLst>
              <a:gd name="adj1" fmla="val -33296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3071619" y="2890138"/>
            <a:ext cx="911186" cy="1237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3066491" y="5151644"/>
            <a:ext cx="649921" cy="11617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749666" y="2362314"/>
            <a:ext cx="116597" cy="148508"/>
          </a:xfrm>
          <a:prstGeom prst="curvedConnector3">
            <a:avLst>
              <a:gd name="adj1" fmla="val -937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611206" y="2524745"/>
            <a:ext cx="155463" cy="26220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543347" y="3963577"/>
            <a:ext cx="633841" cy="1188068"/>
          </a:xfrm>
          <a:prstGeom prst="curvedConnector3">
            <a:avLst>
              <a:gd name="adj1" fmla="val -29587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3066491" y="3963577"/>
            <a:ext cx="649921" cy="1188068"/>
          </a:xfrm>
          <a:prstGeom prst="curvedConnector3">
            <a:avLst>
              <a:gd name="adj1" fmla="val 132012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67000" y="76200"/>
                <a:ext cx="34623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dirty="0">
                    <a:solidFill>
                      <a:srgbClr val="0000FF"/>
                    </a:solidFill>
                    <a:latin typeface="Calibri"/>
                  </a:rPr>
                  <a:t>GH(f)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4000" dirty="0">
                    <a:latin typeface="cmsy10"/>
                  </a:rPr>
                  <a:t> </a:t>
                </a:r>
                <a:r>
                  <a:rPr lang="en-US" sz="4000" dirty="0">
                    <a:solidFill>
                      <a:srgbClr val="FF0000"/>
                    </a:solidFill>
                    <a:latin typeface="Calibri"/>
                  </a:rPr>
                  <a:t>E(</a:t>
                </a:r>
                <a:r>
                  <a:rPr lang="en-US" sz="4000" dirty="0" err="1">
                    <a:solidFill>
                      <a:srgbClr val="FF0000"/>
                    </a:solidFill>
                    <a:latin typeface="Calibri"/>
                  </a:rPr>
                  <a:t>SQP</a:t>
                </a:r>
                <a:r>
                  <a:rPr lang="en-US" sz="4000" baseline="-25000" dirty="0" err="1">
                    <a:solidFill>
                      <a:srgbClr val="FF0000"/>
                    </a:solidFill>
                    <a:latin typeface="Calibri"/>
                  </a:rPr>
                  <a:t>f</a:t>
                </a:r>
                <a:r>
                  <a:rPr lang="en-US" sz="4000" dirty="0">
                    <a:solidFill>
                      <a:srgbClr val="FF0000"/>
                    </a:solidFill>
                    <a:latin typeface="Calibri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76200"/>
                <a:ext cx="3462320" cy="707886"/>
              </a:xfrm>
              <a:prstGeom prst="rect">
                <a:avLst/>
              </a:prstGeom>
              <a:blipFill>
                <a:blip r:embed="rId7"/>
                <a:stretch>
                  <a:fillRect l="-6204" t="-10526" r="-4015" b="-3684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899592" y="9807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Garden-Hose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52120" y="9807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Attacking Game</a:t>
            </a:r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2655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908720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213" y="92067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926552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4331" y="1919194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5394" y="1927425"/>
            <a:ext cx="160363" cy="204178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3434" y="1920280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70034" y="1908982"/>
            <a:ext cx="160363" cy="204178"/>
          </a:xfrm>
          <a:prstGeom prst="rect">
            <a:avLst/>
          </a:prstGeom>
          <a:noFill/>
          <a:ln/>
          <a:effectLst/>
        </p:spPr>
      </p:pic>
      <p:sp>
        <p:nvSpPr>
          <p:cNvPr id="70" name="TextBox 69"/>
          <p:cNvSpPr txBox="1"/>
          <p:nvPr/>
        </p:nvSpPr>
        <p:spPr>
          <a:xfrm>
            <a:off x="4139952" y="2420888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teleport</a:t>
            </a:r>
            <a:endParaRPr lang="en-US" dirty="0">
              <a:latin typeface="+mn-lt"/>
            </a:endParaRPr>
          </a:p>
        </p:txBody>
      </p:sp>
      <p:sp>
        <p:nvSpPr>
          <p:cNvPr id="71" name="Right Bracket 70"/>
          <p:cNvSpPr/>
          <p:nvPr/>
        </p:nvSpPr>
        <p:spPr bwMode="auto">
          <a:xfrm>
            <a:off x="8402406" y="2829424"/>
            <a:ext cx="76200" cy="167640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5400000">
            <a:off x="8236018" y="2996050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Right Bracket 72"/>
          <p:cNvSpPr/>
          <p:nvPr/>
        </p:nvSpPr>
        <p:spPr bwMode="auto">
          <a:xfrm>
            <a:off x="8326206" y="4005064"/>
            <a:ext cx="350250" cy="111036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5400000">
            <a:off x="8452042" y="47167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5" name="Left Bracket 74"/>
          <p:cNvSpPr/>
          <p:nvPr/>
        </p:nvSpPr>
        <p:spPr bwMode="auto">
          <a:xfrm>
            <a:off x="5506806" y="3896224"/>
            <a:ext cx="152400" cy="1219200"/>
          </a:xfrm>
          <a:prstGeom prst="lef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4838676" y="42595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9" name="Group 97"/>
          <p:cNvGrpSpPr/>
          <p:nvPr/>
        </p:nvGrpSpPr>
        <p:grpSpPr>
          <a:xfrm>
            <a:off x="4716016" y="1700808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Oval 154"/>
            <p:cNvSpPr>
              <a:spLocks noChangeArrowheads="1"/>
            </p:cNvSpPr>
            <p:nvPr/>
          </p:nvSpPr>
          <p:spPr bwMode="auto">
            <a:xfrm>
              <a:off x="1018819" y="3771444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1110828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cxnSp>
        <p:nvCxnSpPr>
          <p:cNvPr id="173" name="Curved Connector 172"/>
          <p:cNvCxnSpPr/>
          <p:nvPr/>
        </p:nvCxnSpPr>
        <p:spPr>
          <a:xfrm rot="16200000" flipH="1">
            <a:off x="5004048" y="2276872"/>
            <a:ext cx="576064" cy="576064"/>
          </a:xfrm>
          <a:prstGeom prst="curvedConnector3">
            <a:avLst>
              <a:gd name="adj1" fmla="val 10337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" name="Group 82"/>
          <p:cNvGrpSpPr/>
          <p:nvPr/>
        </p:nvGrpSpPr>
        <p:grpSpPr>
          <a:xfrm>
            <a:off x="5868144" y="5301208"/>
            <a:ext cx="3286430" cy="1459532"/>
            <a:chOff x="5879909" y="5266184"/>
            <a:chExt cx="3286430" cy="1459532"/>
          </a:xfrm>
        </p:grpSpPr>
        <p:cxnSp>
          <p:nvCxnSpPr>
            <p:cNvPr id="175" name="Straight Arrow Connector 174"/>
            <p:cNvCxnSpPr/>
            <p:nvPr/>
          </p:nvCxnSpPr>
          <p:spPr bwMode="auto">
            <a:xfrm flipH="1">
              <a:off x="5879909" y="6058272"/>
              <a:ext cx="2448272" cy="66744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6" name="TextBox 175"/>
            <p:cNvSpPr txBox="1"/>
            <p:nvPr/>
          </p:nvSpPr>
          <p:spPr>
            <a:xfrm>
              <a:off x="7361638" y="5266184"/>
              <a:ext cx="18047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y, Bob’s </a:t>
              </a:r>
              <a:br>
                <a:rPr lang="en-US" sz="24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    </a:t>
              </a:r>
              <a:r>
                <a:rPr lang="en-US" sz="2400" dirty="0" err="1">
                  <a:solidFill>
                    <a:srgbClr val="FF0000"/>
                  </a:solidFill>
                  <a:latin typeface="+mn-lt"/>
                </a:rPr>
                <a:t>telep</a:t>
              </a:r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. keys</a:t>
              </a:r>
            </a:p>
          </p:txBody>
        </p:sp>
      </p:grpSp>
      <p:grpSp>
        <p:nvGrpSpPr>
          <p:cNvPr id="177" name="Group 87"/>
          <p:cNvGrpSpPr/>
          <p:nvPr/>
        </p:nvGrpSpPr>
        <p:grpSpPr>
          <a:xfrm>
            <a:off x="5220073" y="5301208"/>
            <a:ext cx="3240359" cy="1440160"/>
            <a:chOff x="5220073" y="5301208"/>
            <a:chExt cx="3240359" cy="1440160"/>
          </a:xfrm>
        </p:grpSpPr>
        <p:cxnSp>
          <p:nvCxnSpPr>
            <p:cNvPr id="178" name="Straight Arrow Connector 177"/>
            <p:cNvCxnSpPr/>
            <p:nvPr/>
          </p:nvCxnSpPr>
          <p:spPr bwMode="auto">
            <a:xfrm flipH="1" flipV="1">
              <a:off x="5940152" y="6093296"/>
              <a:ext cx="2520280" cy="648072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79" name="TextBox 178"/>
            <p:cNvSpPr txBox="1"/>
            <p:nvPr/>
          </p:nvSpPr>
          <p:spPr>
            <a:xfrm>
              <a:off x="5220073" y="5301208"/>
              <a:ext cx="20882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x, Alice’s </a:t>
              </a:r>
              <a:br>
                <a:rPr lang="en-US" sz="24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    </a:t>
              </a:r>
              <a:r>
                <a:rPr lang="en-US" sz="2400" dirty="0" err="1">
                  <a:solidFill>
                    <a:srgbClr val="FF0000"/>
                  </a:solidFill>
                  <a:latin typeface="+mn-lt"/>
                </a:rPr>
                <a:t>telep</a:t>
              </a:r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. keys</a:t>
              </a: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-36512" y="5400600"/>
            <a:ext cx="5328592" cy="14847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cs typeface="Arial" charset="0"/>
              </a:defRPr>
            </a:lvl1pPr>
          </a:lstStyle>
          <a:p>
            <a:r>
              <a:rPr lang="en-US" sz="2400" dirty="0"/>
              <a:t>using x &amp; y, can follow the water/</a:t>
            </a:r>
            <a:r>
              <a:rPr lang="en-US" sz="2400" dirty="0" err="1"/>
              <a:t>qubit</a:t>
            </a:r>
            <a:endParaRPr lang="en-US" sz="2400" dirty="0"/>
          </a:p>
          <a:p>
            <a:r>
              <a:rPr lang="en-US" sz="2400" dirty="0"/>
              <a:t>correct water/</a:t>
            </a:r>
            <a:r>
              <a:rPr lang="en-US" sz="2400" dirty="0" err="1"/>
              <a:t>qubit</a:t>
            </a:r>
            <a:r>
              <a:rPr lang="en-US" sz="2400" dirty="0"/>
              <a:t>  using all measurement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72428" cy="928694"/>
          </a:xfrm>
        </p:spPr>
        <p:txBody>
          <a:bodyPr/>
          <a:lstStyle/>
          <a:p>
            <a:r>
              <a:rPr lang="en-US" sz="4000" dirty="0"/>
              <a:t>Outline of the Talk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8876" y="1484759"/>
            <a:ext cx="7625531" cy="46085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30000"/>
              </a:lnSpc>
            </a:pPr>
            <a:r>
              <a:rPr lang="fr-CH" dirty="0"/>
              <a:t>Notation &amp; Quantum Teleportation</a:t>
            </a:r>
          </a:p>
          <a:p>
            <a:pPr>
              <a:lnSpc>
                <a:spcPct val="130000"/>
              </a:lnSpc>
            </a:pPr>
            <a:r>
              <a:rPr lang="fr-CH" dirty="0"/>
              <a:t>Position-</a:t>
            </a:r>
            <a:r>
              <a:rPr lang="fr-CH" dirty="0" err="1"/>
              <a:t>Based</a:t>
            </a:r>
            <a:r>
              <a:rPr lang="fr-CH" dirty="0"/>
              <a:t> </a:t>
            </a:r>
            <a:r>
              <a:rPr lang="fr-CH" dirty="0" err="1"/>
              <a:t>Cryptography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No-Go Theorem</a:t>
            </a:r>
          </a:p>
          <a:p>
            <a:pPr>
              <a:lnSpc>
                <a:spcPct val="130000"/>
              </a:lnSpc>
            </a:pPr>
            <a:r>
              <a:rPr lang="en-US" dirty="0"/>
              <a:t>Garden-Hose Model</a:t>
            </a:r>
            <a:endParaRPr lang="fr-CH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628800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1651000" cy="15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7298"/>
                <a:ext cx="8363272" cy="3727886"/>
              </a:xfrm>
            </p:spPr>
            <p:txBody>
              <a:bodyPr/>
              <a:lstStyle/>
              <a:p>
                <a:pPr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dirty="0">
                    <a:cs typeface="Arial" charset="0"/>
                  </a:rPr>
                  <a:t>last slide: </a:t>
                </a:r>
                <a:r>
                  <a:rPr lang="en-US" dirty="0">
                    <a:solidFill>
                      <a:srgbClr val="0000FF"/>
                    </a:solidFill>
                    <a:cs typeface="Arial" charset="0"/>
                  </a:rPr>
                  <a:t>GH(f)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>
                    <a:cs typeface="Arial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cs typeface="Arial" charset="0"/>
                  </a:rPr>
                  <a:t>E(</a:t>
                </a:r>
                <a:r>
                  <a:rPr lang="en-US" dirty="0" err="1">
                    <a:solidFill>
                      <a:srgbClr val="FF0000"/>
                    </a:solidFill>
                    <a:latin typeface="Calibri"/>
                    <a:cs typeface="Arial" charset="0"/>
                  </a:rPr>
                  <a:t>SQP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libri"/>
                    <a:cs typeface="Arial" charset="0"/>
                  </a:rPr>
                  <a:t>f</a:t>
                </a:r>
                <a:r>
                  <a:rPr lang="en-US" dirty="0">
                    <a:solidFill>
                      <a:srgbClr val="FF0000"/>
                    </a:solidFill>
                    <a:cs typeface="Arial" charset="0"/>
                  </a:rPr>
                  <a:t>)</a:t>
                </a:r>
              </a:p>
              <a:p>
                <a:pPr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dirty="0">
                    <a:cs typeface="Arial" charset="0"/>
                  </a:rPr>
                  <a:t>The two models are </a:t>
                </a:r>
                <a:r>
                  <a:rPr lang="en-US" dirty="0">
                    <a:solidFill>
                      <a:srgbClr val="FF0000"/>
                    </a:solidFill>
                    <a:cs typeface="Arial" charset="0"/>
                  </a:rPr>
                  <a:t>not</a:t>
                </a:r>
                <a:r>
                  <a:rPr lang="en-US" dirty="0">
                    <a:cs typeface="Arial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cs typeface="Arial" charset="0"/>
                  </a:rPr>
                  <a:t>equivalent</a:t>
                </a:r>
                <a:r>
                  <a:rPr lang="en-US" dirty="0">
                    <a:cs typeface="Arial" charset="0"/>
                  </a:rPr>
                  <a:t>:</a:t>
                </a:r>
              </a:p>
              <a:p>
                <a:pPr marL="8001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2800" dirty="0">
                    <a:cs typeface="Arial" charset="0"/>
                  </a:rPr>
                  <a:t>exists f such that </a:t>
                </a:r>
                <a:r>
                  <a:rPr lang="en-US" sz="2800" dirty="0">
                    <a:solidFill>
                      <a:srgbClr val="0000FF"/>
                    </a:solidFill>
                    <a:cs typeface="Arial" charset="0"/>
                  </a:rPr>
                  <a:t>GH(f) = n </a:t>
                </a:r>
                <a:r>
                  <a:rPr lang="en-US" sz="2800" dirty="0">
                    <a:cs typeface="Arial" charset="0"/>
                  </a:rPr>
                  <a:t>, but</a:t>
                </a:r>
                <a:r>
                  <a:rPr lang="en-US" sz="2800" dirty="0">
                    <a:solidFill>
                      <a:srgbClr val="0000FF"/>
                    </a:solidFill>
                    <a:cs typeface="Arial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cs typeface="Arial" charset="0"/>
                  </a:rPr>
                  <a:t>E(</a:t>
                </a:r>
                <a:r>
                  <a:rPr lang="en-US" sz="2800" dirty="0" err="1">
                    <a:solidFill>
                      <a:srgbClr val="FF0000"/>
                    </a:solidFill>
                    <a:latin typeface="Calibri"/>
                    <a:cs typeface="Arial" charset="0"/>
                  </a:rPr>
                  <a:t>SQP</a:t>
                </a:r>
                <a:r>
                  <a:rPr lang="en-US" sz="2800" baseline="-25000" dirty="0" err="1">
                    <a:solidFill>
                      <a:srgbClr val="FF0000"/>
                    </a:solidFill>
                    <a:latin typeface="Calibri"/>
                    <a:cs typeface="Arial" charset="0"/>
                  </a:rPr>
                  <a:t>f</a:t>
                </a:r>
                <a:r>
                  <a:rPr lang="en-US" sz="2800" dirty="0">
                    <a:solidFill>
                      <a:srgbClr val="FF0000"/>
                    </a:solidFill>
                    <a:cs typeface="Aria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cs typeface="Arial" charset="0"/>
                  </a:rPr>
                  <a:t> log(n) </a:t>
                </a:r>
              </a:p>
              <a:p>
                <a:pPr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dirty="0">
                    <a:solidFill>
                      <a:srgbClr val="0000FF"/>
                    </a:solidFill>
                    <a:cs typeface="Arial" charset="0"/>
                  </a:rPr>
                  <a:t>Quantum </a:t>
                </a:r>
                <a:r>
                  <a:rPr lang="en-US" dirty="0">
                    <a:cs typeface="Arial" charset="0"/>
                  </a:rPr>
                  <a:t>garden-hose model:</a:t>
                </a:r>
              </a:p>
              <a:p>
                <a:pPr marL="8001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2800" dirty="0">
                    <a:cs typeface="Arial" charset="0"/>
                  </a:rPr>
                  <a:t>give Alice &amp; Bob also entanglement</a:t>
                </a:r>
              </a:p>
              <a:p>
                <a:pPr marL="8001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2800" dirty="0">
                    <a:cs typeface="Arial" charset="0"/>
                  </a:rPr>
                  <a:t>research question: are the models now equivalent?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7298"/>
                <a:ext cx="8363272" cy="3727886"/>
              </a:xfrm>
              <a:blipFill>
                <a:blip r:embed="rId2"/>
                <a:stretch>
                  <a:fillRect l="-455" t="-170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26064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0000FF"/>
                </a:solidFill>
                <a:latin typeface="Calibri"/>
              </a:rPr>
              <a:t>GH(f) </a:t>
            </a:r>
            <a:r>
              <a:rPr lang="en-US" sz="4000" dirty="0">
                <a:latin typeface="Calibri"/>
              </a:rPr>
              <a:t>=</a:t>
            </a:r>
            <a:r>
              <a:rPr lang="en-US" sz="40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Calibri"/>
              </a:rPr>
              <a:t>E(</a:t>
            </a:r>
            <a:r>
              <a:rPr lang="en-US" sz="4000" dirty="0" err="1">
                <a:solidFill>
                  <a:srgbClr val="FF0000"/>
                </a:solidFill>
                <a:latin typeface="Calibri"/>
              </a:rPr>
              <a:t>SQP</a:t>
            </a:r>
            <a:r>
              <a:rPr lang="en-US" sz="4000" baseline="-25000" dirty="0" err="1">
                <a:solidFill>
                  <a:srgbClr val="FF0000"/>
                </a:solidFill>
                <a:latin typeface="Calibri"/>
              </a:rPr>
              <a:t>f</a:t>
            </a:r>
            <a:r>
              <a:rPr lang="en-US" sz="4000" dirty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en-US" sz="4000" dirty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23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Garden-Hose Complexity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328592"/>
              </a:xfrm>
            </p:spPr>
            <p:txBody>
              <a:bodyPr/>
              <a:lstStyle/>
              <a:p>
                <a:pPr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dirty="0">
                    <a:cs typeface="Arial" charset="0"/>
                  </a:rPr>
                  <a:t>every f has GH(f)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cs typeface="Arial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libri"/>
                    <a:cs typeface="Arial" charset="0"/>
                  </a:rPr>
                  <a:t>2</a:t>
                </a:r>
                <a:r>
                  <a:rPr lang="en-US" baseline="30000" dirty="0">
                    <a:solidFill>
                      <a:srgbClr val="FF0000"/>
                    </a:solidFill>
                    <a:latin typeface="Calibri"/>
                    <a:cs typeface="Arial" charset="0"/>
                  </a:rPr>
                  <a:t>n+1</a:t>
                </a:r>
                <a:endParaRPr lang="en-US" dirty="0">
                  <a:solidFill>
                    <a:srgbClr val="FF0000"/>
                  </a:solidFill>
                  <a:cs typeface="Arial" charset="0"/>
                </a:endParaRPr>
              </a:p>
              <a:p>
                <a:pPr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b="1" dirty="0" err="1">
                    <a:cs typeface="Arial" charset="0"/>
                  </a:rPr>
                  <a:t>Thm</a:t>
                </a:r>
                <a:r>
                  <a:rPr lang="en-US" b="1" dirty="0">
                    <a:cs typeface="Arial" charset="0"/>
                  </a:rPr>
                  <a:t>:</a:t>
                </a:r>
                <a:r>
                  <a:rPr lang="en-US" dirty="0">
                    <a:cs typeface="Arial" charset="0"/>
                  </a:rPr>
                  <a:t> if f in </a:t>
                </a:r>
                <a:r>
                  <a:rPr lang="en-US" dirty="0" err="1">
                    <a:cs typeface="Arial" charset="0"/>
                  </a:rPr>
                  <a:t>logspace</a:t>
                </a:r>
                <a:r>
                  <a:rPr lang="en-US" dirty="0">
                    <a:cs typeface="Arial" charset="0"/>
                  </a:rPr>
                  <a:t>, then GH(f)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cs typeface="Arial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cs typeface="Arial" charset="0"/>
                  </a:rPr>
                  <a:t>polynomial</a:t>
                </a:r>
              </a:p>
              <a:p>
                <a:pPr marL="8001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2800" dirty="0">
                    <a:cs typeface="Arial" charset="0"/>
                  </a:rPr>
                  <a:t>efficient f &amp; no efficient attack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cs typeface="Arial" charset="0"/>
                  </a:rPr>
                  <a:t> P</a:t>
                </a:r>
                <a:r>
                  <a:rPr lang="en-US" sz="2800" dirty="0">
                    <a:latin typeface="Symbol"/>
                    <a:cs typeface="Arial" charset="0"/>
                    <a:sym typeface="Symbol"/>
                  </a:rPr>
                  <a:t></a:t>
                </a:r>
                <a:r>
                  <a:rPr lang="en-US" sz="2800" dirty="0">
                    <a:cs typeface="Arial" charset="0"/>
                  </a:rPr>
                  <a:t> L</a:t>
                </a:r>
              </a:p>
              <a:p>
                <a:pPr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dirty="0">
                    <a:cs typeface="Arial" charset="0"/>
                  </a:rPr>
                  <a:t>exist f with GH(f) </a:t>
                </a:r>
                <a:r>
                  <a:rPr lang="en-US" dirty="0">
                    <a:solidFill>
                      <a:srgbClr val="FF0000"/>
                    </a:solidFill>
                    <a:cs typeface="Arial" charset="0"/>
                  </a:rPr>
                  <a:t>exponential</a:t>
                </a:r>
                <a:r>
                  <a:rPr lang="en-US" dirty="0">
                    <a:cs typeface="Arial" charset="0"/>
                  </a:rPr>
                  <a:t> (counting argument)</a:t>
                </a:r>
              </a:p>
              <a:p>
                <a:pPr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dirty="0">
                    <a:cs typeface="Arial" charset="0"/>
                  </a:rPr>
                  <a:t>for 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cs typeface="Arial" charset="0"/>
                  </a:rPr>
                  <a:t> {equality, IP, majority}: GH(g)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>
                    <a:cs typeface="Arial" charset="0"/>
                  </a:rPr>
                  <a:t> n / log(n)</a:t>
                </a:r>
              </a:p>
              <a:p>
                <a:pPr marL="8001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2800" dirty="0">
                    <a:cs typeface="Arial" charset="0"/>
                  </a:rPr>
                  <a:t>techniques from communication complexity</a:t>
                </a:r>
              </a:p>
              <a:p>
                <a:pPr marL="8001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endParaRPr lang="en-US" sz="2800" dirty="0">
                  <a:cs typeface="Arial" charset="0"/>
                </a:endParaRPr>
              </a:p>
              <a:p>
                <a:pPr marL="40005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dirty="0">
                    <a:cs typeface="Arial" charset="0"/>
                  </a:rPr>
                  <a:t>Many open problems!</a:t>
                </a:r>
              </a:p>
              <a:p>
                <a:pPr marL="40005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dirty="0">
                    <a:cs typeface="Arial" charset="0"/>
                  </a:rPr>
                  <a:t>more results by Klauck, </a:t>
                </a:r>
                <a:r>
                  <a:rPr lang="en-US" dirty="0" err="1">
                    <a:cs typeface="Arial" charset="0"/>
                  </a:rPr>
                  <a:t>Podder</a:t>
                </a:r>
                <a:r>
                  <a:rPr lang="en-US" dirty="0">
                    <a:cs typeface="Arial" charset="0"/>
                  </a:rPr>
                  <a:t> in </a:t>
                </a:r>
                <a:r>
                  <a:rPr lang="en-US" dirty="0">
                    <a:cs typeface="Arial" charset="0"/>
                    <a:hlinkClick r:id="rId2"/>
                  </a:rPr>
                  <a:t>arxiv:1412.4904</a:t>
                </a:r>
                <a:endParaRPr lang="en-US" dirty="0">
                  <a:cs typeface="Arial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328592"/>
              </a:xfrm>
              <a:blipFill>
                <a:blip r:embed="rId3"/>
                <a:stretch>
                  <a:fillRect l="-463" t="-95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6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/>
              <a:t>What Have You Learned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764704"/>
            <a:ext cx="7848872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/>
              <a:t>Port-Based Quantum Teleportation</a:t>
            </a:r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endParaRPr lang="fr-CH" sz="3300" dirty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endParaRPr lang="fr-CH" sz="2000" dirty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endParaRPr lang="fr-CH" sz="3300" dirty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/>
              <a:t>Position-Based Cryptography</a:t>
            </a:r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defRPr/>
            </a:pPr>
            <a:endParaRPr lang="fr-CH" sz="3300" dirty="0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5" name="Group 4"/>
          <p:cNvGrpSpPr/>
          <p:nvPr/>
        </p:nvGrpSpPr>
        <p:grpSpPr>
          <a:xfrm>
            <a:off x="683566" y="4221087"/>
            <a:ext cx="7992890" cy="1872209"/>
            <a:chOff x="683566" y="4221087"/>
            <a:chExt cx="7992890" cy="1872209"/>
          </a:xfrm>
        </p:grpSpPr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1043607" y="5949279"/>
              <a:ext cx="727280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25" name="Group 33"/>
            <p:cNvGrpSpPr/>
            <p:nvPr/>
          </p:nvGrpSpPr>
          <p:grpSpPr>
            <a:xfrm>
              <a:off x="683566" y="4221087"/>
              <a:ext cx="1313252" cy="1869077"/>
              <a:chOff x="-773535" y="87118"/>
              <a:chExt cx="1776752" cy="2528752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103268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27" name="Picture 26" descr="AliceBlue.eps"/>
              <p:cNvPicPr>
                <a:picLocks noChangeAspect="1"/>
              </p:cNvPicPr>
              <p:nvPr/>
            </p:nvPicPr>
            <p:blipFill>
              <a:blip r:embed="rId3" cstate="print"/>
              <a:srcRect b="23529"/>
              <a:stretch>
                <a:fillRect/>
              </a:stretch>
            </p:blipFill>
            <p:spPr>
              <a:xfrm>
                <a:off x="-773535" y="87118"/>
                <a:ext cx="1776752" cy="2001808"/>
              </a:xfrm>
              <a:prstGeom prst="rect">
                <a:avLst/>
              </a:prstGeom>
            </p:spPr>
          </p:pic>
        </p:grpSp>
        <p:grpSp>
          <p:nvGrpSpPr>
            <p:cNvPr id="28" name="Group 35"/>
            <p:cNvGrpSpPr/>
            <p:nvPr/>
          </p:nvGrpSpPr>
          <p:grpSpPr>
            <a:xfrm>
              <a:off x="7380310" y="4221087"/>
              <a:ext cx="1296146" cy="1869077"/>
              <a:chOff x="8222980" y="87118"/>
              <a:chExt cx="1753611" cy="2528752"/>
            </a:xfrm>
          </p:grpSpPr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>
                <a:off x="9002362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30" name="Picture 29" descr="AliceBlue.eps"/>
              <p:cNvPicPr>
                <a:picLocks noChangeAspect="1"/>
              </p:cNvPicPr>
              <p:nvPr/>
            </p:nvPicPr>
            <p:blipFill>
              <a:blip r:embed="rId4" cstate="print"/>
              <a:srcRect b="22520"/>
              <a:stretch>
                <a:fillRect/>
              </a:stretch>
            </p:blipFill>
            <p:spPr>
              <a:xfrm flipH="1">
                <a:off x="8222980" y="87118"/>
                <a:ext cx="1753611" cy="2001807"/>
              </a:xfrm>
              <a:prstGeom prst="rect">
                <a:avLst/>
              </a:prstGeom>
            </p:spPr>
          </p:pic>
        </p:grpSp>
        <p:grpSp>
          <p:nvGrpSpPr>
            <p:cNvPr id="31" name="Group 36"/>
            <p:cNvGrpSpPr/>
            <p:nvPr/>
          </p:nvGrpSpPr>
          <p:grpSpPr>
            <a:xfrm>
              <a:off x="3995934" y="4365103"/>
              <a:ext cx="1150798" cy="1728193"/>
              <a:chOff x="3945105" y="281963"/>
              <a:chExt cx="1556962" cy="233814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105" y="281963"/>
                <a:ext cx="1556962" cy="1820147"/>
              </a:xfrm>
              <a:prstGeom prst="rect">
                <a:avLst/>
              </a:prstGeom>
            </p:spPr>
          </p:pic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4821908" y="2230416"/>
                <a:ext cx="0" cy="389691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5" name="Group 37"/>
          <p:cNvGrpSpPr/>
          <p:nvPr/>
        </p:nvGrpSpPr>
        <p:grpSpPr>
          <a:xfrm>
            <a:off x="5580109" y="4581127"/>
            <a:ext cx="1149383" cy="1512168"/>
            <a:chOff x="2483766" y="578923"/>
            <a:chExt cx="1555047" cy="2045874"/>
          </a:xfrm>
        </p:grpSpPr>
        <p:pic>
          <p:nvPicPr>
            <p:cNvPr id="36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6" y="578923"/>
              <a:ext cx="1555047" cy="1547233"/>
            </a:xfrm>
            <a:prstGeom prst="rect">
              <a:avLst/>
            </a:prstGeom>
            <a:noFill/>
          </p:spPr>
        </p:pic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3165725" y="2235107"/>
              <a:ext cx="0" cy="38969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555774" y="4509119"/>
            <a:ext cx="961718" cy="1584176"/>
            <a:chOff x="5481515" y="481501"/>
            <a:chExt cx="1301147" cy="214329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515" y="481501"/>
              <a:ext cx="1301147" cy="1673585"/>
            </a:xfrm>
            <a:prstGeom prst="rect">
              <a:avLst/>
            </a:prstGeom>
          </p:spPr>
        </p:pic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6066050" y="2235109"/>
              <a:ext cx="0" cy="38969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99592" y="1484784"/>
            <a:ext cx="7117922" cy="2172052"/>
            <a:chOff x="899592" y="1484784"/>
            <a:chExt cx="7117922" cy="2172052"/>
          </a:xfrm>
        </p:grpSpPr>
        <p:grpSp>
          <p:nvGrpSpPr>
            <p:cNvPr id="79" name="Group 97"/>
            <p:cNvGrpSpPr/>
            <p:nvPr/>
          </p:nvGrpSpPr>
          <p:grpSpPr>
            <a:xfrm>
              <a:off x="5164790" y="1484784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3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34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99592" y="2000652"/>
              <a:ext cx="5760640" cy="648072"/>
              <a:chOff x="1763688" y="2492896"/>
              <a:chExt cx="5760640" cy="648072"/>
            </a:xfrm>
          </p:grpSpPr>
          <p:sp>
            <p:nvSpPr>
              <p:cNvPr id="120" name="Oval 54"/>
              <p:cNvSpPr>
                <a:spLocks noChangeArrowheads="1"/>
              </p:cNvSpPr>
              <p:nvPr/>
            </p:nvSpPr>
            <p:spPr bwMode="auto">
              <a:xfrm rot="16200000">
                <a:off x="4319972" y="-63388"/>
                <a:ext cx="648072" cy="576064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1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8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2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>
              <a:off x="899592" y="2504708"/>
              <a:ext cx="5760640" cy="648072"/>
              <a:chOff x="1763688" y="2492896"/>
              <a:chExt cx="5760640" cy="648072"/>
            </a:xfrm>
          </p:grpSpPr>
          <p:sp>
            <p:nvSpPr>
              <p:cNvPr id="107" name="Oval 54"/>
              <p:cNvSpPr>
                <a:spLocks noChangeArrowheads="1"/>
              </p:cNvSpPr>
              <p:nvPr/>
            </p:nvSpPr>
            <p:spPr bwMode="auto">
              <a:xfrm rot="16200000">
                <a:off x="4319972" y="-63388"/>
                <a:ext cx="648072" cy="576064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08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5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6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7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9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9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0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1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2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3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4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82" name="Oval 54"/>
            <p:cNvSpPr>
              <a:spLocks noChangeArrowheads="1"/>
            </p:cNvSpPr>
            <p:nvPr/>
          </p:nvSpPr>
          <p:spPr bwMode="auto">
            <a:xfrm rot="16200000">
              <a:off x="3455876" y="452480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3" name="Group 172"/>
            <p:cNvGrpSpPr/>
            <p:nvPr/>
          </p:nvGrpSpPr>
          <p:grpSpPr>
            <a:xfrm>
              <a:off x="1907704" y="3080772"/>
              <a:ext cx="457692" cy="460694"/>
              <a:chOff x="3731760" y="2948800"/>
              <a:chExt cx="457692" cy="460694"/>
            </a:xfrm>
          </p:grpSpPr>
          <p:sp>
            <p:nvSpPr>
              <p:cNvPr id="10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4" name="Group 173"/>
            <p:cNvGrpSpPr/>
            <p:nvPr/>
          </p:nvGrpSpPr>
          <p:grpSpPr>
            <a:xfrm>
              <a:off x="5148064" y="3080772"/>
              <a:ext cx="457692" cy="460694"/>
              <a:chOff x="3731760" y="2948800"/>
              <a:chExt cx="457692" cy="460694"/>
            </a:xfrm>
          </p:grpSpPr>
          <p:sp>
            <p:nvSpPr>
              <p:cNvPr id="9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5796136" y="1556792"/>
              <a:ext cx="2016224" cy="2028036"/>
              <a:chOff x="2211373" y="1556028"/>
              <a:chExt cx="2016224" cy="2028036"/>
            </a:xfrm>
          </p:grpSpPr>
          <p:grpSp>
            <p:nvGrpSpPr>
              <p:cNvPr id="87" name="Group 10"/>
              <p:cNvGrpSpPr>
                <a:grpSpLocks/>
              </p:cNvGrpSpPr>
              <p:nvPr/>
            </p:nvGrpSpPr>
            <p:grpSpPr bwMode="auto">
              <a:xfrm>
                <a:off x="3074526" y="2071450"/>
                <a:ext cx="865187" cy="792162"/>
                <a:chOff x="2193" y="2749"/>
                <a:chExt cx="545" cy="499"/>
              </a:xfrm>
            </p:grpSpPr>
            <p:sp>
              <p:nvSpPr>
                <p:cNvPr id="94" name="Oval 11"/>
                <p:cNvSpPr>
                  <a:spLocks noChangeArrowheads="1"/>
                </p:cNvSpPr>
                <p:nvPr/>
              </p:nvSpPr>
              <p:spPr bwMode="auto">
                <a:xfrm>
                  <a:off x="2284" y="2840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95" name="Rectangle 12"/>
                <p:cNvSpPr>
                  <a:spLocks noChangeArrowheads="1"/>
                </p:cNvSpPr>
                <p:nvPr/>
              </p:nvSpPr>
              <p:spPr bwMode="auto">
                <a:xfrm>
                  <a:off x="2193" y="2976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9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65" y="2749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88" name="Rectangle 55"/>
              <p:cNvSpPr>
                <a:spLocks noChangeArrowheads="1"/>
              </p:cNvSpPr>
              <p:nvPr/>
            </p:nvSpPr>
            <p:spPr bwMode="auto">
              <a:xfrm>
                <a:off x="3001501" y="1556028"/>
                <a:ext cx="938064" cy="2028036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89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28792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90" name="Line 61"/>
              <p:cNvSpPr>
                <a:spLocks noChangeShapeType="1"/>
              </p:cNvSpPr>
              <p:nvPr/>
            </p:nvSpPr>
            <p:spPr bwMode="auto">
              <a:xfrm flipH="1" flipV="1">
                <a:off x="2228099" y="1772052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91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791976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92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336804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93" name="Line 61"/>
              <p:cNvSpPr>
                <a:spLocks noChangeShapeType="1"/>
              </p:cNvSpPr>
              <p:nvPr/>
            </p:nvSpPr>
            <p:spPr bwMode="auto">
              <a:xfrm flipH="1" flipV="1">
                <a:off x="3939565" y="2359928"/>
                <a:ext cx="2880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  <p:pic>
          <p:nvPicPr>
            <p:cNvPr id="86" name="Picture 85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4368" y="2216676"/>
              <a:ext cx="133146" cy="31067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64676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72" y="3300710"/>
            <a:ext cx="1651000" cy="1568450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/>
              <a:t>What Have You Learned from this Talk?</a:t>
            </a:r>
            <a:endParaRPr lang="de-DE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2204864"/>
            <a:ext cx="8064896" cy="4653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/>
              <a:t>No-Go Theorem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Impossible unconditionally, but attack requires unrealistic amounts of resources</a:t>
            </a:r>
            <a:endParaRPr lang="fr-CH" sz="3300" dirty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/>
              <a:t>Garden-Hose Model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Restricted class of single-</a:t>
            </a:r>
            <a:r>
              <a:rPr lang="en-US" sz="2800" dirty="0" err="1">
                <a:solidFill>
                  <a:prstClr val="black"/>
                </a:solidFill>
                <a:cs typeface="Arial" charset="0"/>
              </a:rPr>
              <a:t>qubit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 schemes: </a:t>
            </a:r>
            <a:r>
              <a:rPr lang="en-US" sz="2800" dirty="0" err="1">
                <a:solidFill>
                  <a:prstClr val="black"/>
                </a:solidFill>
                <a:cs typeface="Arial" charset="0"/>
              </a:rPr>
              <a:t>SQP</a:t>
            </a:r>
            <a:r>
              <a:rPr lang="en-US" sz="2800" baseline="-25000" dirty="0" err="1">
                <a:solidFill>
                  <a:prstClr val="black"/>
                </a:solidFill>
                <a:cs typeface="Arial" charset="0"/>
              </a:rPr>
              <a:t>f</a:t>
            </a:r>
            <a:endParaRPr lang="en-US" sz="2800" baseline="-250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Easily implementable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Garden-hose model 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to study attacks 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Connections to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complexity theory</a:t>
            </a:r>
            <a:endParaRPr lang="en-US" sz="3300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99792" y="658926"/>
            <a:ext cx="6323571" cy="1401922"/>
            <a:chOff x="683568" y="3035190"/>
            <a:chExt cx="6323571" cy="1401922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959523" y="4323332"/>
              <a:ext cx="562870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683568" y="3035190"/>
              <a:ext cx="1008112" cy="1401922"/>
              <a:chOff x="395536" y="671654"/>
              <a:chExt cx="1363916" cy="1896718"/>
            </a:xfrm>
          </p:grpSpPr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>
                <a:off x="1115616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24" name="Picture 23" descr="AliceBlue.eps"/>
              <p:cNvPicPr>
                <a:picLocks noChangeAspect="1"/>
              </p:cNvPicPr>
              <p:nvPr/>
            </p:nvPicPr>
            <p:blipFill>
              <a:blip r:embed="rId3" cstate="print"/>
              <a:srcRect b="23529"/>
              <a:stretch>
                <a:fillRect/>
              </a:stretch>
            </p:blipFill>
            <p:spPr>
              <a:xfrm>
                <a:off x="395536" y="671654"/>
                <a:ext cx="1363916" cy="1536679"/>
              </a:xfrm>
              <a:prstGeom prst="rect">
                <a:avLst/>
              </a:prstGeom>
            </p:spPr>
          </p:pic>
        </p:grpSp>
        <p:grpSp>
          <p:nvGrpSpPr>
            <p:cNvPr id="11" name="Group 35"/>
            <p:cNvGrpSpPr/>
            <p:nvPr/>
          </p:nvGrpSpPr>
          <p:grpSpPr>
            <a:xfrm>
              <a:off x="6012158" y="3035190"/>
              <a:ext cx="994981" cy="1401922"/>
              <a:chOff x="7541016" y="671654"/>
              <a:chExt cx="1346152" cy="1896718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8028384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22" name="Picture 21" descr="AliceBlue.eps"/>
              <p:cNvPicPr>
                <a:picLocks noChangeAspect="1"/>
              </p:cNvPicPr>
              <p:nvPr/>
            </p:nvPicPr>
            <p:blipFill>
              <a:blip r:embed="rId4" cstate="print"/>
              <a:srcRect b="22520"/>
              <a:stretch>
                <a:fillRect/>
              </a:stretch>
            </p:blipFill>
            <p:spPr>
              <a:xfrm flipH="1">
                <a:off x="7541016" y="671654"/>
                <a:ext cx="1346152" cy="1536679"/>
              </a:xfrm>
              <a:prstGeom prst="rect">
                <a:avLst/>
              </a:prstGeom>
            </p:spPr>
          </p:pic>
        </p:grpSp>
        <p:grpSp>
          <p:nvGrpSpPr>
            <p:cNvPr id="12" name="Group 36"/>
            <p:cNvGrpSpPr/>
            <p:nvPr/>
          </p:nvGrpSpPr>
          <p:grpSpPr>
            <a:xfrm>
              <a:off x="3275856" y="3144948"/>
              <a:ext cx="883405" cy="1292164"/>
              <a:chOff x="4139951" y="820150"/>
              <a:chExt cx="1195195" cy="174822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9951" y="820150"/>
                <a:ext cx="1195195" cy="1397228"/>
              </a:xfrm>
              <a:prstGeom prst="rect">
                <a:avLst/>
              </a:prstGeom>
            </p:spPr>
          </p:pic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4644008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  <p:grpSp>
          <p:nvGrpSpPr>
            <p:cNvPr id="13" name="Group 37"/>
            <p:cNvGrpSpPr/>
            <p:nvPr/>
          </p:nvGrpSpPr>
          <p:grpSpPr>
            <a:xfrm>
              <a:off x="4716016" y="3340303"/>
              <a:ext cx="882319" cy="1093341"/>
              <a:chOff x="2483767" y="1089146"/>
              <a:chExt cx="1193725" cy="1479226"/>
            </a:xfrm>
          </p:grpSpPr>
          <p:pic>
            <p:nvPicPr>
              <p:cNvPr id="17" name="Picture 2" descr="D:\presentations\Noisy Storage\EvilCatTransparent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2483767" y="1089146"/>
                <a:ext cx="1193725" cy="1187727"/>
              </a:xfrm>
              <a:prstGeom prst="rect">
                <a:avLst/>
              </a:prstGeom>
              <a:noFill/>
            </p:spPr>
          </p:pic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987824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  <p:grpSp>
          <p:nvGrpSpPr>
            <p:cNvPr id="14" name="Group 38"/>
            <p:cNvGrpSpPr/>
            <p:nvPr/>
          </p:nvGrpSpPr>
          <p:grpSpPr>
            <a:xfrm>
              <a:off x="1979713" y="3215387"/>
              <a:ext cx="738259" cy="1218256"/>
              <a:chOff x="5871205" y="920142"/>
              <a:chExt cx="998820" cy="164823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1205" y="920142"/>
                <a:ext cx="998820" cy="1284721"/>
              </a:xfrm>
              <a:prstGeom prst="rect">
                <a:avLst/>
              </a:prstGeom>
            </p:spPr>
          </p:pic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6228184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118707" y="2204864"/>
            <a:ext cx="5040560" cy="648072"/>
            <a:chOff x="3131840" y="4725144"/>
            <a:chExt cx="5040560" cy="648072"/>
          </a:xfrm>
        </p:grpSpPr>
        <p:sp>
          <p:nvSpPr>
            <p:cNvPr id="26" name="Oval 54"/>
            <p:cNvSpPr>
              <a:spLocks noChangeArrowheads="1"/>
            </p:cNvSpPr>
            <p:nvPr/>
          </p:nvSpPr>
          <p:spPr bwMode="auto">
            <a:xfrm rot="16200000">
              <a:off x="5328084" y="2528900"/>
              <a:ext cx="648072" cy="504056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7" name="Group 172"/>
            <p:cNvGrpSpPr/>
            <p:nvPr/>
          </p:nvGrpSpPr>
          <p:grpSpPr>
            <a:xfrm>
              <a:off x="4067944" y="4797152"/>
              <a:ext cx="457692" cy="460694"/>
              <a:chOff x="3731760" y="2948800"/>
              <a:chExt cx="457692" cy="460694"/>
            </a:xfrm>
          </p:grpSpPr>
          <p:sp>
            <p:nvSpPr>
              <p:cNvPr id="3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8" name="Group 173"/>
            <p:cNvGrpSpPr/>
            <p:nvPr/>
          </p:nvGrpSpPr>
          <p:grpSpPr>
            <a:xfrm>
              <a:off x="6876256" y="4797152"/>
              <a:ext cx="457692" cy="460694"/>
              <a:chOff x="3731760" y="2948800"/>
              <a:chExt cx="457692" cy="460694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07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56" y="1071546"/>
            <a:ext cx="8229600" cy="4663990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Is 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Quantum-GH(f) </a:t>
            </a:r>
            <a:r>
              <a:rPr lang="en-US" dirty="0">
                <a:cs typeface="Arial" charset="0"/>
              </a:rPr>
              <a:t>equivalent to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dirty="0">
                <a:cs typeface="Arial" charset="0"/>
              </a:rPr>
              <a:t>?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Find good lower bounds on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Are there other position-verification schemes? Connection with non-local games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Position verification in 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higher dimensions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solidFill>
                  <a:srgbClr val="0000FF"/>
                </a:solidFill>
                <a:cs typeface="Arial" charset="0"/>
              </a:rPr>
              <a:t>Experimental problems</a:t>
            </a:r>
            <a:r>
              <a:rPr lang="en-US" dirty="0">
                <a:cs typeface="Arial" charset="0"/>
              </a:rPr>
              <a:t>: handle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losses</a:t>
            </a:r>
            <a:r>
              <a:rPr lang="en-US" dirty="0">
                <a:cs typeface="Arial" charset="0"/>
              </a:rPr>
              <a:t> and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measurement errors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Can we achieve other position-based primitives?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See overview on </a:t>
            </a:r>
            <a:r>
              <a:rPr lang="en-GB" dirty="0">
                <a:hlinkClick r:id="rId3"/>
              </a:rPr>
              <a:t>https://homepages.cwi.nl/~schaffne/positionbasedqcrypto.php</a:t>
            </a: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99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Epilogue: Garden-Hoses and QFHE</a:t>
            </a:r>
          </a:p>
        </p:txBody>
      </p:sp>
      <p:pic>
        <p:nvPicPr>
          <p:cNvPr id="142" name="Afbeelding 216">
            <a:extLst>
              <a:ext uri="{FF2B5EF4-FFF2-40B4-BE49-F238E27FC236}">
                <a16:creationId xmlns:a16="http://schemas.microsoft.com/office/drawing/2014/main" id="{85FE5E75-ECC5-EC46-8DF7-E8BA72C1D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1" y="1081586"/>
            <a:ext cx="850407" cy="866761"/>
          </a:xfrm>
          <a:prstGeom prst="rect">
            <a:avLst/>
          </a:prstGeom>
        </p:spPr>
      </p:pic>
      <p:grpSp>
        <p:nvGrpSpPr>
          <p:cNvPr id="143" name="Groep 212">
            <a:extLst>
              <a:ext uri="{FF2B5EF4-FFF2-40B4-BE49-F238E27FC236}">
                <a16:creationId xmlns:a16="http://schemas.microsoft.com/office/drawing/2014/main" id="{AADB6E41-68C0-0B48-B6A3-147CA6B6A512}"/>
              </a:ext>
            </a:extLst>
          </p:cNvPr>
          <p:cNvGrpSpPr/>
          <p:nvPr/>
        </p:nvGrpSpPr>
        <p:grpSpPr>
          <a:xfrm>
            <a:off x="7367614" y="367927"/>
            <a:ext cx="1538309" cy="1190819"/>
            <a:chOff x="7464886" y="3450182"/>
            <a:chExt cx="4656248" cy="3283678"/>
          </a:xfrm>
        </p:grpSpPr>
        <p:pic>
          <p:nvPicPr>
            <p:cNvPr id="144" name="Picture 17">
              <a:extLst>
                <a:ext uri="{FF2B5EF4-FFF2-40B4-BE49-F238E27FC236}">
                  <a16:creationId xmlns:a16="http://schemas.microsoft.com/office/drawing/2014/main" id="{E9DD68A7-7B6A-D148-849C-84A776E5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89" y="3450182"/>
              <a:ext cx="3335145" cy="2501359"/>
            </a:xfrm>
            <a:prstGeom prst="rect">
              <a:avLst/>
            </a:prstGeom>
          </p:spPr>
        </p:pic>
        <p:pic>
          <p:nvPicPr>
            <p:cNvPr id="145" name="Afbeelding 214" descr="File:Cartoon cloud.svg - Wikipedia">
              <a:extLst>
                <a:ext uri="{FF2B5EF4-FFF2-40B4-BE49-F238E27FC236}">
                  <a16:creationId xmlns:a16="http://schemas.microsoft.com/office/drawing/2014/main" id="{2C3AAEAC-CFB4-2846-A1A9-1749A4CAE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886" y="4211495"/>
              <a:ext cx="3885231" cy="2522365"/>
            </a:xfrm>
            <a:prstGeom prst="rect">
              <a:avLst/>
            </a:prstGeom>
          </p:spPr>
        </p:pic>
        <p:pic>
          <p:nvPicPr>
            <p:cNvPr id="146" name="Afbeelding 215">
              <a:extLst>
                <a:ext uri="{FF2B5EF4-FFF2-40B4-BE49-F238E27FC236}">
                  <a16:creationId xmlns:a16="http://schemas.microsoft.com/office/drawing/2014/main" id="{5A9B1BCD-C804-A747-8BD0-97C880187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410" b="90830" l="41475" r="93607">
                          <a14:foregroundMark x1="44754" y1="44105" x2="44754" y2="44105"/>
                          <a14:foregroundMark x1="45246" y1="51092" x2="45246" y2="51092"/>
                          <a14:foregroundMark x1="49016" y1="62009" x2="49016" y2="62009"/>
                          <a14:foregroundMark x1="54098" y1="65939" x2="54098" y2="65939"/>
                          <a14:foregroundMark x1="59180" y1="75109" x2="59180" y2="75109"/>
                          <a14:foregroundMark x1="63607" y1="74672" x2="63607" y2="74672"/>
                          <a14:foregroundMark x1="71639" y1="68559" x2="71639" y2="68559"/>
                          <a14:foregroundMark x1="76066" y1="63319" x2="76066" y2="63319"/>
                          <a14:foregroundMark x1="80492" y1="57642" x2="80492" y2="57642"/>
                          <a14:foregroundMark x1="84590" y1="44978" x2="84590" y2="44978"/>
                          <a14:foregroundMark x1="86066" y1="33624" x2="86066" y2="33624"/>
                          <a14:foregroundMark x1="86393" y1="20961" x2="86393" y2="2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4" t="12188"/>
            <a:stretch/>
          </p:blipFill>
          <p:spPr>
            <a:xfrm>
              <a:off x="8430774" y="5311766"/>
              <a:ext cx="1782490" cy="95257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88631BDB-8AA3-C143-9F69-F4B46A6C13F0}"/>
                  </a:ext>
                </a:extLst>
              </p:cNvPr>
              <p:cNvSpPr txBox="1"/>
              <p:nvPr/>
            </p:nvSpPr>
            <p:spPr>
              <a:xfrm>
                <a:off x="935202" y="1071546"/>
                <a:ext cx="1433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</a:t>
                </a:r>
                <a:r>
                  <a:rPr lang="en-NL" dirty="0"/>
                  <a:t>ecret key </a:t>
                </a:r>
                <a14:m>
                  <m:oMath xmlns:m="http://schemas.openxmlformats.org/officeDocument/2006/math">
                    <m:r>
                      <a:rPr lang="en-NL" i="1" dirty="0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NL" dirty="0"/>
              </a:p>
            </p:txBody>
          </p:sp>
        </mc:Choice>
        <mc:Fallback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88631BDB-8AA3-C143-9F69-F4B46A6C1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02" y="1071546"/>
                <a:ext cx="1433406" cy="369332"/>
              </a:xfrm>
              <a:prstGeom prst="rect">
                <a:avLst/>
              </a:prstGeom>
              <a:blipFill>
                <a:blip r:embed="rId9"/>
                <a:stretch>
                  <a:fillRect l="-3509" t="-6897" b="-275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5217CBA-ABD1-A542-88E4-27EEF1188480}"/>
                  </a:ext>
                </a:extLst>
              </p:cNvPr>
              <p:cNvSpPr txBox="1"/>
              <p:nvPr/>
            </p:nvSpPr>
            <p:spPr>
              <a:xfrm>
                <a:off x="5852633" y="1026185"/>
                <a:ext cx="158569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5217CBA-ABD1-A542-88E4-27EEF1188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633" y="1026185"/>
                <a:ext cx="1585690" cy="390748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8F8BB51-B1EE-B949-9864-13EE5E7483F6}"/>
                  </a:ext>
                </a:extLst>
              </p:cNvPr>
              <p:cNvSpPr txBox="1"/>
              <p:nvPr/>
            </p:nvSpPr>
            <p:spPr>
              <a:xfrm>
                <a:off x="6385703" y="1606833"/>
                <a:ext cx="1311000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d>
                        <m:dPr>
                          <m:endChr m:val="⟩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8F8BB51-B1EE-B949-9864-13EE5E748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703" y="1606833"/>
                <a:ext cx="1311000" cy="374270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" name="Group 97">
            <a:extLst>
              <a:ext uri="{FF2B5EF4-FFF2-40B4-BE49-F238E27FC236}">
                <a16:creationId xmlns:a16="http://schemas.microsoft.com/office/drawing/2014/main" id="{D697EA1E-A464-5E4C-B040-E8A3420DAB28}"/>
              </a:ext>
            </a:extLst>
          </p:cNvPr>
          <p:cNvGrpSpPr/>
          <p:nvPr/>
        </p:nvGrpSpPr>
        <p:grpSpPr>
          <a:xfrm>
            <a:off x="5798563" y="151233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4" name="Oval 154">
              <a:extLst>
                <a:ext uri="{FF2B5EF4-FFF2-40B4-BE49-F238E27FC236}">
                  <a16:creationId xmlns:a16="http://schemas.microsoft.com/office/drawing/2014/main" id="{A03151DA-629E-C145-A6EB-3B7BB4D6D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819" y="3771442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55" name="Text Box 21">
              <a:extLst>
                <a:ext uri="{FF2B5EF4-FFF2-40B4-BE49-F238E27FC236}">
                  <a16:creationId xmlns:a16="http://schemas.microsoft.com/office/drawing/2014/main" id="{CACD374A-E3CB-9842-B22E-CFD094D9C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828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E257A96-9E46-3D40-ADCB-2FAF13F8388E}"/>
              </a:ext>
            </a:extLst>
          </p:cNvPr>
          <p:cNvGrpSpPr/>
          <p:nvPr/>
        </p:nvGrpSpPr>
        <p:grpSpPr>
          <a:xfrm>
            <a:off x="2546360" y="1044263"/>
            <a:ext cx="3180759" cy="2110790"/>
            <a:chOff x="2546360" y="1044263"/>
            <a:chExt cx="3180759" cy="2110790"/>
          </a:xfrm>
        </p:grpSpPr>
        <p:sp>
          <p:nvSpPr>
            <p:cNvPr id="136" name="Can 135">
              <a:extLst>
                <a:ext uri="{FF2B5EF4-FFF2-40B4-BE49-F238E27FC236}">
                  <a16:creationId xmlns:a16="http://schemas.microsoft.com/office/drawing/2014/main" id="{A637CC98-4B2F-224F-BC47-392D59EDE6AD}"/>
                </a:ext>
              </a:extLst>
            </p:cNvPr>
            <p:cNvSpPr/>
            <p:nvPr/>
          </p:nvSpPr>
          <p:spPr>
            <a:xfrm rot="16200000">
              <a:off x="3901292" y="680709"/>
              <a:ext cx="232358" cy="189560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Can 136">
              <a:extLst>
                <a:ext uri="{FF2B5EF4-FFF2-40B4-BE49-F238E27FC236}">
                  <a16:creationId xmlns:a16="http://schemas.microsoft.com/office/drawing/2014/main" id="{0FE2461C-F6CD-2642-9F89-893E25C9474D}"/>
                </a:ext>
              </a:extLst>
            </p:cNvPr>
            <p:cNvSpPr/>
            <p:nvPr/>
          </p:nvSpPr>
          <p:spPr>
            <a:xfrm rot="16200000">
              <a:off x="3901290" y="1033299"/>
              <a:ext cx="232358" cy="189560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an 137">
              <a:extLst>
                <a:ext uri="{FF2B5EF4-FFF2-40B4-BE49-F238E27FC236}">
                  <a16:creationId xmlns:a16="http://schemas.microsoft.com/office/drawing/2014/main" id="{3D45FA64-79B6-2C48-A731-D5AFA068E81E}"/>
                </a:ext>
              </a:extLst>
            </p:cNvPr>
            <p:cNvSpPr/>
            <p:nvPr/>
          </p:nvSpPr>
          <p:spPr>
            <a:xfrm rot="16200000">
              <a:off x="3901290" y="1385889"/>
              <a:ext cx="232358" cy="189560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Can 138">
              <a:extLst>
                <a:ext uri="{FF2B5EF4-FFF2-40B4-BE49-F238E27FC236}">
                  <a16:creationId xmlns:a16="http://schemas.microsoft.com/office/drawing/2014/main" id="{38F30433-0F62-C14D-B0FD-0A4712317C1E}"/>
                </a:ext>
              </a:extLst>
            </p:cNvPr>
            <p:cNvSpPr/>
            <p:nvPr/>
          </p:nvSpPr>
          <p:spPr>
            <a:xfrm rot="16200000">
              <a:off x="3901291" y="1738479"/>
              <a:ext cx="232358" cy="189560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Can 139">
              <a:extLst>
                <a:ext uri="{FF2B5EF4-FFF2-40B4-BE49-F238E27FC236}">
                  <a16:creationId xmlns:a16="http://schemas.microsoft.com/office/drawing/2014/main" id="{DA247E37-5D0E-6C40-8859-9EF332EFF697}"/>
                </a:ext>
              </a:extLst>
            </p:cNvPr>
            <p:cNvSpPr/>
            <p:nvPr/>
          </p:nvSpPr>
          <p:spPr>
            <a:xfrm rot="16200000">
              <a:off x="3901290" y="2091069"/>
              <a:ext cx="232358" cy="189560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EEA03A93-4D09-514B-B60E-6C2F995354CC}"/>
                    </a:ext>
                  </a:extLst>
                </p:cNvPr>
                <p:cNvSpPr txBox="1"/>
                <p:nvPr/>
              </p:nvSpPr>
              <p:spPr>
                <a:xfrm>
                  <a:off x="3218200" y="1044263"/>
                  <a:ext cx="15549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𝐷𝑒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NL" dirty="0"/>
                </a:p>
              </p:txBody>
            </p:sp>
          </mc:Choice>
          <mc:Fallback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EEA03A93-4D09-514B-B60E-6C2F99535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8200" y="1044263"/>
                  <a:ext cx="155497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6" name="Curved Connector 155">
              <a:extLst>
                <a:ext uri="{FF2B5EF4-FFF2-40B4-BE49-F238E27FC236}">
                  <a16:creationId xmlns:a16="http://schemas.microsoft.com/office/drawing/2014/main" id="{F1D7CC6B-1A77-064E-BF6D-6C9B3960FF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3770" y="1826018"/>
              <a:ext cx="703349" cy="172003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908DF0FD-C5C3-1341-8BCA-FFEA26C8B4BC}"/>
                </a:ext>
              </a:extLst>
            </p:cNvPr>
            <p:cNvGrpSpPr/>
            <p:nvPr/>
          </p:nvGrpSpPr>
          <p:grpSpPr>
            <a:xfrm>
              <a:off x="5042455" y="2397686"/>
              <a:ext cx="381000" cy="609600"/>
              <a:chOff x="5977524" y="3429003"/>
              <a:chExt cx="381000" cy="609600"/>
            </a:xfrm>
          </p:grpSpPr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83D7B134-66CE-8248-8EAA-F5EC9BE67816}"/>
                  </a:ext>
                </a:extLst>
              </p:cNvPr>
              <p:cNvSpPr txBox="1"/>
              <p:nvPr/>
            </p:nvSpPr>
            <p:spPr>
              <a:xfrm>
                <a:off x="5979376" y="3449756"/>
                <a:ext cx="328307" cy="474199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defPPr>
                  <a:defRPr lang="de-DE"/>
                </a:defPPr>
                <a:lvl1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800">
                    <a:cs typeface="Arial" charset="0"/>
                  </a:defRPr>
                </a:lvl1pPr>
              </a:lstStyle>
              <a:p>
                <a:pPr marL="0" indent="0" fontAlgn="auto">
                  <a:spcAft>
                    <a:spcPts val="0"/>
                  </a:spcAft>
                  <a:buClr>
                    <a:srgbClr val="4F81BD"/>
                  </a:buClr>
                  <a:buNone/>
                </a:pPr>
                <a:endParaRPr lang="en-US" b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AEB1B240-7538-AB43-B90F-1D2EFD9304D0}"/>
                  </a:ext>
                </a:extLst>
              </p:cNvPr>
              <p:cNvSpPr/>
              <p:nvPr/>
            </p:nvSpPr>
            <p:spPr bwMode="auto">
              <a:xfrm>
                <a:off x="5977524" y="3429003"/>
                <a:ext cx="381000" cy="609600"/>
              </a:xfrm>
              <a:custGeom>
                <a:avLst/>
                <a:gdLst>
                  <a:gd name="connsiteX0" fmla="*/ 0 w 711993"/>
                  <a:gd name="connsiteY0" fmla="*/ 0 h 335756"/>
                  <a:gd name="connsiteX1" fmla="*/ 707231 w 711993"/>
                  <a:gd name="connsiteY1" fmla="*/ 150019 h 335756"/>
                  <a:gd name="connsiteX2" fmla="*/ 28575 w 711993"/>
                  <a:gd name="connsiteY2" fmla="*/ 335756 h 33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1993" h="335756">
                    <a:moveTo>
                      <a:pt x="0" y="0"/>
                    </a:moveTo>
                    <a:cubicBezTo>
                      <a:pt x="351234" y="47030"/>
                      <a:pt x="702469" y="94060"/>
                      <a:pt x="707231" y="150019"/>
                    </a:cubicBezTo>
                    <a:cubicBezTo>
                      <a:pt x="711993" y="205978"/>
                      <a:pt x="370284" y="270867"/>
                      <a:pt x="28575" y="335756"/>
                    </a:cubicBezTo>
                  </a:path>
                </a:pathLst>
              </a:custGeom>
              <a:noFill/>
              <a:ln w="76200" cap="flat" cmpd="sng" algn="ctr">
                <a:solidFill>
                  <a:srgbClr val="4F62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3200" b="0">
                  <a:solidFill>
                    <a:srgbClr val="FF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3A0572C7-6012-C24A-92F3-033F7777516E}"/>
                </a:ext>
              </a:extLst>
            </p:cNvPr>
            <p:cNvSpPr/>
            <p:nvPr/>
          </p:nvSpPr>
          <p:spPr bwMode="auto">
            <a:xfrm rot="10800000">
              <a:off x="2546360" y="1981103"/>
              <a:ext cx="446123" cy="1045068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713960FF-9075-4849-A80E-1BC42D9FE93D}"/>
                </a:ext>
              </a:extLst>
            </p:cNvPr>
            <p:cNvSpPr/>
            <p:nvPr/>
          </p:nvSpPr>
          <p:spPr bwMode="auto">
            <a:xfrm rot="10800000">
              <a:off x="2546360" y="1632311"/>
              <a:ext cx="446123" cy="1045068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350B89F-9E2D-2740-A7DF-015BA7EB3A85}"/>
              </a:ext>
            </a:extLst>
          </p:cNvPr>
          <p:cNvGrpSpPr/>
          <p:nvPr/>
        </p:nvGrpSpPr>
        <p:grpSpPr>
          <a:xfrm>
            <a:off x="2559513" y="3991585"/>
            <a:ext cx="2863942" cy="1642718"/>
            <a:chOff x="2559513" y="3991585"/>
            <a:chExt cx="2863942" cy="1642718"/>
          </a:xfrm>
        </p:grpSpPr>
        <p:sp>
          <p:nvSpPr>
            <p:cNvPr id="170" name="Can 169">
              <a:extLst>
                <a:ext uri="{FF2B5EF4-FFF2-40B4-BE49-F238E27FC236}">
                  <a16:creationId xmlns:a16="http://schemas.microsoft.com/office/drawing/2014/main" id="{A786762E-8493-CB4F-ACAB-C2A4A46DBB41}"/>
                </a:ext>
              </a:extLst>
            </p:cNvPr>
            <p:cNvSpPr/>
            <p:nvPr/>
          </p:nvSpPr>
          <p:spPr>
            <a:xfrm rot="16200000">
              <a:off x="3901292" y="3159959"/>
              <a:ext cx="232358" cy="189560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an 170">
              <a:extLst>
                <a:ext uri="{FF2B5EF4-FFF2-40B4-BE49-F238E27FC236}">
                  <a16:creationId xmlns:a16="http://schemas.microsoft.com/office/drawing/2014/main" id="{0C2FEDF2-E780-3947-A5FA-F40993E22189}"/>
                </a:ext>
              </a:extLst>
            </p:cNvPr>
            <p:cNvSpPr/>
            <p:nvPr/>
          </p:nvSpPr>
          <p:spPr>
            <a:xfrm rot="16200000">
              <a:off x="3901290" y="3512549"/>
              <a:ext cx="232358" cy="189560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an 171">
              <a:extLst>
                <a:ext uri="{FF2B5EF4-FFF2-40B4-BE49-F238E27FC236}">
                  <a16:creationId xmlns:a16="http://schemas.microsoft.com/office/drawing/2014/main" id="{EECF6F0C-E7EC-E043-A1B3-D23F2FA16DE9}"/>
                </a:ext>
              </a:extLst>
            </p:cNvPr>
            <p:cNvSpPr/>
            <p:nvPr/>
          </p:nvSpPr>
          <p:spPr>
            <a:xfrm rot="16200000">
              <a:off x="3901290" y="3865139"/>
              <a:ext cx="232358" cy="189560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an 172">
              <a:extLst>
                <a:ext uri="{FF2B5EF4-FFF2-40B4-BE49-F238E27FC236}">
                  <a16:creationId xmlns:a16="http://schemas.microsoft.com/office/drawing/2014/main" id="{48AC2798-BEEE-2942-8A6F-F2F52B93912D}"/>
                </a:ext>
              </a:extLst>
            </p:cNvPr>
            <p:cNvSpPr/>
            <p:nvPr/>
          </p:nvSpPr>
          <p:spPr>
            <a:xfrm rot="16200000">
              <a:off x="3901291" y="4217729"/>
              <a:ext cx="232358" cy="189560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Can 173">
              <a:extLst>
                <a:ext uri="{FF2B5EF4-FFF2-40B4-BE49-F238E27FC236}">
                  <a16:creationId xmlns:a16="http://schemas.microsoft.com/office/drawing/2014/main" id="{09E74891-C067-C74F-8194-F9AF03AE7354}"/>
                </a:ext>
              </a:extLst>
            </p:cNvPr>
            <p:cNvSpPr/>
            <p:nvPr/>
          </p:nvSpPr>
          <p:spPr>
            <a:xfrm rot="16200000">
              <a:off x="3901290" y="4570319"/>
              <a:ext cx="232358" cy="189560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108ED067-F6E7-DD48-982D-C105FEAA8A33}"/>
                </a:ext>
              </a:extLst>
            </p:cNvPr>
            <p:cNvGrpSpPr/>
            <p:nvPr/>
          </p:nvGrpSpPr>
          <p:grpSpPr>
            <a:xfrm>
              <a:off x="5042455" y="4876936"/>
              <a:ext cx="381000" cy="609600"/>
              <a:chOff x="5977524" y="3429003"/>
              <a:chExt cx="381000" cy="609600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FC883C-C3E8-5746-8AEE-A1ECAF2426F1}"/>
                  </a:ext>
                </a:extLst>
              </p:cNvPr>
              <p:cNvSpPr txBox="1"/>
              <p:nvPr/>
            </p:nvSpPr>
            <p:spPr>
              <a:xfrm>
                <a:off x="5979376" y="3449756"/>
                <a:ext cx="328307" cy="474199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defPPr>
                  <a:defRPr lang="de-DE"/>
                </a:defPPr>
                <a:lvl1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800">
                    <a:cs typeface="Arial" charset="0"/>
                  </a:defRPr>
                </a:lvl1pPr>
              </a:lstStyle>
              <a:p>
                <a:pPr marL="0" indent="0" fontAlgn="auto">
                  <a:spcAft>
                    <a:spcPts val="0"/>
                  </a:spcAft>
                  <a:buClr>
                    <a:srgbClr val="4F81BD"/>
                  </a:buClr>
                  <a:buNone/>
                </a:pPr>
                <a:endParaRPr lang="en-US" b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1A5882BD-BA3A-5E4D-BE3F-66427746C97B}"/>
                  </a:ext>
                </a:extLst>
              </p:cNvPr>
              <p:cNvSpPr/>
              <p:nvPr/>
            </p:nvSpPr>
            <p:spPr bwMode="auto">
              <a:xfrm>
                <a:off x="5977524" y="3429003"/>
                <a:ext cx="381000" cy="609600"/>
              </a:xfrm>
              <a:custGeom>
                <a:avLst/>
                <a:gdLst>
                  <a:gd name="connsiteX0" fmla="*/ 0 w 711993"/>
                  <a:gd name="connsiteY0" fmla="*/ 0 h 335756"/>
                  <a:gd name="connsiteX1" fmla="*/ 707231 w 711993"/>
                  <a:gd name="connsiteY1" fmla="*/ 150019 h 335756"/>
                  <a:gd name="connsiteX2" fmla="*/ 28575 w 711993"/>
                  <a:gd name="connsiteY2" fmla="*/ 335756 h 33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1993" h="335756">
                    <a:moveTo>
                      <a:pt x="0" y="0"/>
                    </a:moveTo>
                    <a:cubicBezTo>
                      <a:pt x="351234" y="47030"/>
                      <a:pt x="702469" y="94060"/>
                      <a:pt x="707231" y="150019"/>
                    </a:cubicBezTo>
                    <a:cubicBezTo>
                      <a:pt x="711993" y="205978"/>
                      <a:pt x="370284" y="270867"/>
                      <a:pt x="28575" y="335756"/>
                    </a:cubicBezTo>
                  </a:path>
                </a:pathLst>
              </a:custGeom>
              <a:noFill/>
              <a:ln w="76200" cap="flat" cmpd="sng" algn="ctr">
                <a:solidFill>
                  <a:srgbClr val="4F62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3200" b="0">
                  <a:solidFill>
                    <a:srgbClr val="FF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E302BC62-8D05-9A49-A96A-1F961DC0B3BD}"/>
                </a:ext>
              </a:extLst>
            </p:cNvPr>
            <p:cNvSpPr/>
            <p:nvPr/>
          </p:nvSpPr>
          <p:spPr bwMode="auto">
            <a:xfrm rot="10800000">
              <a:off x="2559513" y="4441468"/>
              <a:ext cx="446123" cy="1045068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A1C05CF7-6811-8544-A046-6BC59CDF9E57}"/>
                </a:ext>
              </a:extLst>
            </p:cNvPr>
            <p:cNvSpPr/>
            <p:nvPr/>
          </p:nvSpPr>
          <p:spPr bwMode="auto">
            <a:xfrm rot="10800000">
              <a:off x="2559513" y="4092676"/>
              <a:ext cx="446123" cy="1045068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EF69B73-9A3F-C348-B1A2-E380DEEF9C28}"/>
              </a:ext>
            </a:extLst>
          </p:cNvPr>
          <p:cNvGrpSpPr/>
          <p:nvPr/>
        </p:nvGrpSpPr>
        <p:grpSpPr>
          <a:xfrm>
            <a:off x="5033197" y="4019864"/>
            <a:ext cx="2813483" cy="564252"/>
            <a:chOff x="5033197" y="4019864"/>
            <a:chExt cx="2813483" cy="5642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5D37FCDF-3535-9B47-B238-40642944EB48}"/>
                    </a:ext>
                  </a:extLst>
                </p:cNvPr>
                <p:cNvSpPr txBox="1"/>
                <p:nvPr/>
              </p:nvSpPr>
              <p:spPr>
                <a:xfrm>
                  <a:off x="7041203" y="4035888"/>
                  <a:ext cx="8054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⟩ 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5D37FCDF-3535-9B47-B238-40642944E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1203" y="4035888"/>
                  <a:ext cx="805477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6" name="Group 97">
              <a:extLst>
                <a:ext uri="{FF2B5EF4-FFF2-40B4-BE49-F238E27FC236}">
                  <a16:creationId xmlns:a16="http://schemas.microsoft.com/office/drawing/2014/main" id="{D2BC1024-E6FF-844A-AB87-2C03DF13B61F}"/>
                </a:ext>
              </a:extLst>
            </p:cNvPr>
            <p:cNvGrpSpPr/>
            <p:nvPr/>
          </p:nvGrpSpPr>
          <p:grpSpPr>
            <a:xfrm>
              <a:off x="6586982" y="4019864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7" name="Oval 154">
                <a:extLst>
                  <a:ext uri="{FF2B5EF4-FFF2-40B4-BE49-F238E27FC236}">
                    <a16:creationId xmlns:a16="http://schemas.microsoft.com/office/drawing/2014/main" id="{68AEA965-C8E4-7740-A396-583FC624F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819" y="3771442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88" name="Text Box 21">
                <a:extLst>
                  <a:ext uri="{FF2B5EF4-FFF2-40B4-BE49-F238E27FC236}">
                    <a16:creationId xmlns:a16="http://schemas.microsoft.com/office/drawing/2014/main" id="{E4FD82BC-328A-164A-8EAF-19E299BAC3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0828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cxnSp>
          <p:nvCxnSpPr>
            <p:cNvPr id="189" name="Curved Connector 188">
              <a:extLst>
                <a:ext uri="{FF2B5EF4-FFF2-40B4-BE49-F238E27FC236}">
                  <a16:creationId xmlns:a16="http://schemas.microsoft.com/office/drawing/2014/main" id="{949C0B3A-E591-5748-997D-7A36F4D55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3197" y="4341102"/>
              <a:ext cx="1423845" cy="164450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F79DFEB-936A-3E4F-A57A-29C5C11559CE}"/>
              </a:ext>
            </a:extLst>
          </p:cNvPr>
          <p:cNvGrpSpPr/>
          <p:nvPr/>
        </p:nvGrpSpPr>
        <p:grpSpPr>
          <a:xfrm>
            <a:off x="1396990" y="2309617"/>
            <a:ext cx="1608645" cy="2515084"/>
            <a:chOff x="1396990" y="2309617"/>
            <a:chExt cx="1608645" cy="2515084"/>
          </a:xfrm>
        </p:grpSpPr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9A00043-BE90-D946-AB45-EABE66537F3E}"/>
                </a:ext>
              </a:extLst>
            </p:cNvPr>
            <p:cNvSpPr/>
            <p:nvPr/>
          </p:nvSpPr>
          <p:spPr bwMode="auto">
            <a:xfrm rot="10800000">
              <a:off x="1845529" y="2309617"/>
              <a:ext cx="1160106" cy="2515084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D7020EBD-4E97-D544-B256-458AAF3B2A73}"/>
                    </a:ext>
                  </a:extLst>
                </p:cNvPr>
                <p:cNvSpPr txBox="1"/>
                <p:nvPr/>
              </p:nvSpPr>
              <p:spPr>
                <a:xfrm>
                  <a:off x="1396990" y="3411390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𝐼𝑑</m:t>
                        </m:r>
                      </m:oMath>
                    </m:oMathPara>
                  </a14:m>
                  <a:endParaRPr lang="en-NL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D7020EBD-4E97-D544-B256-458AAF3B2A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990" y="3411390"/>
                  <a:ext cx="46609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B68E32C-9AAC-8D40-B1CA-5080006EB7A1}"/>
              </a:ext>
            </a:extLst>
          </p:cNvPr>
          <p:cNvGrpSpPr/>
          <p:nvPr/>
        </p:nvGrpSpPr>
        <p:grpSpPr>
          <a:xfrm>
            <a:off x="4996607" y="1628513"/>
            <a:ext cx="1719650" cy="3561460"/>
            <a:chOff x="4996607" y="1628513"/>
            <a:chExt cx="1719650" cy="3561460"/>
          </a:xfrm>
        </p:grpSpPr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7FAF7BA-B50A-CB48-8BF0-A239ED202DE1}"/>
                </a:ext>
              </a:extLst>
            </p:cNvPr>
            <p:cNvSpPr/>
            <p:nvPr/>
          </p:nvSpPr>
          <p:spPr bwMode="auto">
            <a:xfrm>
              <a:off x="4996607" y="1628513"/>
              <a:ext cx="1160106" cy="2515084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0000FF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1F1DB6E7-E9F4-064A-B48F-D0BDA04F8E72}"/>
                </a:ext>
              </a:extLst>
            </p:cNvPr>
            <p:cNvSpPr/>
            <p:nvPr/>
          </p:nvSpPr>
          <p:spPr bwMode="auto">
            <a:xfrm>
              <a:off x="5015461" y="2674889"/>
              <a:ext cx="1160106" cy="2515084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>
                <a:solidFill>
                  <a:srgbClr val="0000FF"/>
                </a:solidFill>
                <a:latin typeface="Comic Sans MS" pitchFamily="66" charset="0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9A2096B8-E7E3-D340-9324-24FCC6C84DD4}"/>
                    </a:ext>
                  </a:extLst>
                </p:cNvPr>
                <p:cNvSpPr txBox="1"/>
                <p:nvPr/>
              </p:nvSpPr>
              <p:spPr>
                <a:xfrm>
                  <a:off x="6097882" y="3639198"/>
                  <a:ext cx="6150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NL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9A2096B8-E7E3-D340-9324-24FCC6C84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7882" y="3639198"/>
                  <a:ext cx="61504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3A7C57AF-46D3-144F-861C-B86C284D2DFA}"/>
                    </a:ext>
                  </a:extLst>
                </p:cNvPr>
                <p:cNvSpPr txBox="1"/>
                <p:nvPr/>
              </p:nvSpPr>
              <p:spPr>
                <a:xfrm>
                  <a:off x="6101217" y="2562012"/>
                  <a:ext cx="6150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NL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3A7C57AF-46D3-144F-861C-B86C284D2D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217" y="2562012"/>
                  <a:ext cx="61504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5" name="Content Placeholder 2">
            <a:extLst>
              <a:ext uri="{FF2B5EF4-FFF2-40B4-BE49-F238E27FC236}">
                <a16:creationId xmlns:a16="http://schemas.microsoft.com/office/drawing/2014/main" id="{32A988E0-3F8D-2940-B07C-FBC670AA4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53" y="5879106"/>
            <a:ext cx="8448723" cy="895517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>
                <a:cs typeface="Arial" charset="0"/>
              </a:rPr>
              <a:t>Prepare client side beforehand to get EPR gadget as quantum evaluation key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>
                <a:cs typeface="Arial" charset="0"/>
              </a:rPr>
              <a:t>Store all teleportation outcomes in classical FHE</a:t>
            </a:r>
          </a:p>
        </p:txBody>
      </p:sp>
    </p:spTree>
    <p:extLst>
      <p:ext uri="{BB962C8B-B14F-4D97-AF65-F5344CB8AC3E}">
        <p14:creationId xmlns:p14="http://schemas.microsoft.com/office/powerpoint/2010/main" val="31165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54413" y="3595688"/>
            <a:ext cx="865187" cy="792162"/>
            <a:chOff x="2148" y="2341"/>
            <a:chExt cx="545" cy="499"/>
          </a:xfrm>
        </p:grpSpPr>
        <p:sp>
          <p:nvSpPr>
            <p:cNvPr id="34100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00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/>
              <a:t>Quantum Mechanics</a:t>
            </a:r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3636963" y="30210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539750" y="29241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Measurements:</a:t>
            </a:r>
            <a:endParaRPr lang="de-CH" sz="2400" dirty="0">
              <a:cs typeface="Arial" charset="0"/>
            </a:endParaRPr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3563938" y="352425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 flipH="1">
            <a:off x="1763713" y="4029075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16" name="Line 24"/>
          <p:cNvSpPr>
            <a:spLocks noChangeShapeType="1"/>
          </p:cNvSpPr>
          <p:nvPr/>
        </p:nvSpPr>
        <p:spPr bwMode="auto">
          <a:xfrm flipH="1">
            <a:off x="4429125" y="4029075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1905000" y="105273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r10" pitchFamily="34" charset="0"/>
                <a:cs typeface="Arial" charset="0"/>
              </a:rPr>
              <a:t>+</a:t>
            </a:r>
            <a:r>
              <a:rPr lang="en-US" sz="2400" dirty="0">
                <a:cs typeface="Arial" charset="0"/>
              </a:rPr>
              <a:t> 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1028" name="Text Box 36"/>
              <p:cNvSpPr txBox="1">
                <a:spLocks noChangeArrowheads="1"/>
              </p:cNvSpPr>
              <p:nvPr/>
            </p:nvSpPr>
            <p:spPr bwMode="auto">
              <a:xfrm>
                <a:off x="1905000" y="2060575"/>
                <a:ext cx="17303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cmsy10" pitchFamily="34" charset="0"/>
                    <a:cs typeface="Arial" charset="0"/>
                  </a:rPr>
                  <a:t> </a:t>
                </a:r>
                <a:r>
                  <a:rPr lang="en-US" sz="2400" b="0" dirty="0">
                    <a:cs typeface="Arial" charset="0"/>
                  </a:rPr>
                  <a:t>basis</a:t>
                </a:r>
                <a:endParaRPr lang="de-CH" sz="2400" b="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341028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060575"/>
                <a:ext cx="1730375" cy="461665"/>
              </a:xfrm>
              <a:prstGeom prst="rect">
                <a:avLst/>
              </a:prstGeom>
              <a:blipFill>
                <a:blip r:embed="rId7"/>
                <a:stretch>
                  <a:fillRect t="-5263" b="-263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39"/>
          <p:cNvGrpSpPr>
            <a:grpSpLocks/>
          </p:cNvGrpSpPr>
          <p:nvPr/>
        </p:nvGrpSpPr>
        <p:grpSpPr bwMode="auto">
          <a:xfrm>
            <a:off x="3562350" y="5099052"/>
            <a:ext cx="865188" cy="792163"/>
            <a:chOff x="2154" y="1933"/>
            <a:chExt cx="545" cy="499"/>
          </a:xfrm>
        </p:grpSpPr>
        <p:sp>
          <p:nvSpPr>
            <p:cNvPr id="341132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133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341134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0" name="Text Box 148"/>
          <p:cNvSpPr txBox="1">
            <a:spLocks noChangeArrowheads="1"/>
          </p:cNvSpPr>
          <p:nvPr/>
        </p:nvSpPr>
        <p:spPr bwMode="auto">
          <a:xfrm>
            <a:off x="5075238" y="4941888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0</a:t>
            </a:r>
          </a:p>
        </p:txBody>
      </p:sp>
      <p:sp>
        <p:nvSpPr>
          <p:cNvPr id="341141" name="Rectangle 149"/>
          <p:cNvSpPr>
            <a:spLocks noChangeArrowheads="1"/>
          </p:cNvSpPr>
          <p:nvPr/>
        </p:nvSpPr>
        <p:spPr bwMode="auto">
          <a:xfrm>
            <a:off x="3562350" y="5011738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142" name="Line 150"/>
          <p:cNvSpPr>
            <a:spLocks noChangeShapeType="1"/>
          </p:cNvSpPr>
          <p:nvPr/>
        </p:nvSpPr>
        <p:spPr bwMode="auto">
          <a:xfrm flipH="1">
            <a:off x="1762125" y="55165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3" name="Line 151"/>
          <p:cNvSpPr>
            <a:spLocks noChangeShapeType="1"/>
          </p:cNvSpPr>
          <p:nvPr/>
        </p:nvSpPr>
        <p:spPr bwMode="auto">
          <a:xfrm flipH="1">
            <a:off x="4427538" y="5516563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4" name="Text Box 152"/>
          <p:cNvSpPr txBox="1">
            <a:spLocks noChangeArrowheads="1"/>
          </p:cNvSpPr>
          <p:nvPr/>
        </p:nvSpPr>
        <p:spPr bwMode="auto">
          <a:xfrm>
            <a:off x="5075238" y="56610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1</a:t>
            </a:r>
          </a:p>
        </p:txBody>
      </p:sp>
      <p:sp>
        <p:nvSpPr>
          <p:cNvPr id="90" name="Text Box 103"/>
          <p:cNvSpPr txBox="1">
            <a:spLocks noChangeArrowheads="1"/>
          </p:cNvSpPr>
          <p:nvPr/>
        </p:nvSpPr>
        <p:spPr bwMode="auto">
          <a:xfrm>
            <a:off x="4401765" y="4129548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sp>
        <p:nvSpPr>
          <p:cNvPr id="91" name="Text Box 103"/>
          <p:cNvSpPr txBox="1">
            <a:spLocks noChangeArrowheads="1"/>
          </p:cNvSpPr>
          <p:nvPr/>
        </p:nvSpPr>
        <p:spPr bwMode="auto">
          <a:xfrm>
            <a:off x="4416513" y="5678133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6300192" y="908760"/>
            <a:ext cx="720000" cy="720000"/>
            <a:chOff x="4214810" y="2000240"/>
            <a:chExt cx="457692" cy="460694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851919" y="908760"/>
            <a:ext cx="720000" cy="720000"/>
            <a:chOff x="7597837" y="2707419"/>
            <a:chExt cx="457692" cy="460694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6" name="Group 90"/>
          <p:cNvGrpSpPr/>
          <p:nvPr/>
        </p:nvGrpSpPr>
        <p:grpSpPr>
          <a:xfrm>
            <a:off x="971600" y="908720"/>
            <a:ext cx="720080" cy="720080"/>
            <a:chOff x="6948264" y="2780928"/>
            <a:chExt cx="457692" cy="460694"/>
          </a:xfrm>
        </p:grpSpPr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" name="Group 102"/>
          <p:cNvGrpSpPr/>
          <p:nvPr/>
        </p:nvGrpSpPr>
        <p:grpSpPr>
          <a:xfrm>
            <a:off x="971600" y="1916832"/>
            <a:ext cx="720000" cy="720000"/>
            <a:chOff x="4427984" y="692696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3851920" y="1916832"/>
            <a:ext cx="720000" cy="720000"/>
            <a:chOff x="4214810" y="2000240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6300192" y="1916832"/>
            <a:ext cx="720000" cy="720000"/>
            <a:chOff x="4214810" y="2000240"/>
            <a:chExt cx="457692" cy="460694"/>
          </a:xfrm>
        </p:grpSpPr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899672" y="3645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" name="Group 28"/>
          <p:cNvGrpSpPr/>
          <p:nvPr/>
        </p:nvGrpSpPr>
        <p:grpSpPr>
          <a:xfrm>
            <a:off x="6804248" y="3717032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" name="Group 90"/>
          <p:cNvGrpSpPr/>
          <p:nvPr/>
        </p:nvGrpSpPr>
        <p:grpSpPr>
          <a:xfrm>
            <a:off x="3753624" y="3974640"/>
            <a:ext cx="504000" cy="504000"/>
            <a:chOff x="6948264" y="2780928"/>
            <a:chExt cx="457692" cy="460694"/>
          </a:xfrm>
        </p:grpSpPr>
        <p:sp>
          <p:nvSpPr>
            <p:cNvPr id="12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" name="Group 28"/>
          <p:cNvGrpSpPr/>
          <p:nvPr/>
        </p:nvGrpSpPr>
        <p:grpSpPr>
          <a:xfrm>
            <a:off x="899592" y="5157192"/>
            <a:ext cx="720000" cy="720000"/>
            <a:chOff x="4214810" y="2000240"/>
            <a:chExt cx="457692" cy="460694"/>
          </a:xfrm>
        </p:grpSpPr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" name="Group 129"/>
          <p:cNvGrpSpPr/>
          <p:nvPr/>
        </p:nvGrpSpPr>
        <p:grpSpPr>
          <a:xfrm>
            <a:off x="3757108" y="5460464"/>
            <a:ext cx="504000" cy="504000"/>
            <a:chOff x="4427984" y="692696"/>
            <a:chExt cx="457692" cy="460694"/>
          </a:xfrm>
        </p:grpSpPr>
        <p:sp>
          <p:nvSpPr>
            <p:cNvPr id="131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33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7" name="Group 28"/>
          <p:cNvGrpSpPr/>
          <p:nvPr/>
        </p:nvGrpSpPr>
        <p:grpSpPr>
          <a:xfrm>
            <a:off x="8028384" y="4725144"/>
            <a:ext cx="720000" cy="720000"/>
            <a:chOff x="4214810" y="2000240"/>
            <a:chExt cx="457692" cy="460694"/>
          </a:xfrm>
        </p:grpSpPr>
        <p:sp>
          <p:nvSpPr>
            <p:cNvPr id="13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" name="Group 28"/>
          <p:cNvGrpSpPr/>
          <p:nvPr/>
        </p:nvGrpSpPr>
        <p:grpSpPr>
          <a:xfrm>
            <a:off x="8028384" y="5661248"/>
            <a:ext cx="720000" cy="720000"/>
            <a:chOff x="4214810" y="2000240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3" name="Picture 1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2060848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2076843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1124744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6" name="Picture 1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1095400"/>
            <a:ext cx="690067" cy="48768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908166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0" grpId="0"/>
      <p:bldP spid="341013" grpId="0"/>
      <p:bldP spid="341014" grpId="0" animBg="1"/>
      <p:bldP spid="341015" grpId="0" animBg="1"/>
      <p:bldP spid="341016" grpId="0" animBg="1"/>
      <p:bldP spid="341140" grpId="0"/>
      <p:bldP spid="341141" grpId="0" animBg="1"/>
      <p:bldP spid="341142" grpId="0" animBg="1"/>
      <p:bldP spid="341143" grpId="0" animBg="1"/>
      <p:bldP spid="341144" grpId="0"/>
      <p:bldP spid="90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797" y="3864069"/>
            <a:ext cx="4092947" cy="1460099"/>
            <a:chOff x="2366797" y="3864069"/>
            <a:chExt cx="4092947" cy="1460099"/>
          </a:xfrm>
        </p:grpSpPr>
        <p:grpSp>
          <p:nvGrpSpPr>
            <p:cNvPr id="16" name="Group 75"/>
            <p:cNvGrpSpPr/>
            <p:nvPr/>
          </p:nvGrpSpPr>
          <p:grpSpPr>
            <a:xfrm>
              <a:off x="2366797" y="3864069"/>
              <a:ext cx="4092947" cy="1460099"/>
              <a:chOff x="2366797" y="3864069"/>
              <a:chExt cx="4092947" cy="1460099"/>
            </a:xfrm>
          </p:grpSpPr>
          <p:sp>
            <p:nvSpPr>
              <p:cNvPr id="341142" name="Line 150"/>
              <p:cNvSpPr>
                <a:spLocks noChangeShapeType="1"/>
              </p:cNvSpPr>
              <p:nvPr/>
            </p:nvSpPr>
            <p:spPr bwMode="auto">
              <a:xfrm flipH="1">
                <a:off x="2366797" y="4557242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91" name="Rectangle 22"/>
              <p:cNvSpPr>
                <a:spLocks noChangeArrowheads="1"/>
              </p:cNvSpPr>
              <p:nvPr/>
            </p:nvSpPr>
            <p:spPr bwMode="auto">
              <a:xfrm>
                <a:off x="3254214" y="3864069"/>
                <a:ext cx="2305928" cy="146009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150"/>
              <p:cNvSpPr>
                <a:spLocks noChangeShapeType="1"/>
              </p:cNvSpPr>
              <p:nvPr/>
            </p:nvSpPr>
            <p:spPr bwMode="auto">
              <a:xfrm flipH="1">
                <a:off x="5581908" y="4925951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06" name="Line 150"/>
              <p:cNvSpPr>
                <a:spLocks noChangeShapeType="1"/>
              </p:cNvSpPr>
              <p:nvPr/>
            </p:nvSpPr>
            <p:spPr bwMode="auto">
              <a:xfrm flipH="1">
                <a:off x="5567159" y="4114790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pic>
          <p:nvPicPr>
            <p:cNvPr id="67" name="Picture 9" descr="doll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3970435"/>
              <a:ext cx="1368152" cy="1258765"/>
            </a:xfrm>
            <a:prstGeom prst="rect">
              <a:avLst/>
            </a:prstGeom>
            <a:noFill/>
          </p:spPr>
        </p:pic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/>
              <a:t>No-Cloning Theorem</a:t>
            </a:r>
          </a:p>
        </p:txBody>
      </p: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13" name="Group 97"/>
          <p:cNvGrpSpPr/>
          <p:nvPr/>
        </p:nvGrpSpPr>
        <p:grpSpPr>
          <a:xfrm>
            <a:off x="1476007" y="41548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11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0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4" name="Group 98"/>
          <p:cNvGrpSpPr/>
          <p:nvPr/>
        </p:nvGrpSpPr>
        <p:grpSpPr>
          <a:xfrm>
            <a:off x="6593658" y="36976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1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5" name="Group 101"/>
          <p:cNvGrpSpPr/>
          <p:nvPr/>
        </p:nvGrpSpPr>
        <p:grpSpPr>
          <a:xfrm>
            <a:off x="6623155" y="4553097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7" name="Group 74"/>
          <p:cNvGrpSpPr/>
          <p:nvPr/>
        </p:nvGrpSpPr>
        <p:grpSpPr>
          <a:xfrm>
            <a:off x="2771801" y="3429000"/>
            <a:ext cx="5184576" cy="2232248"/>
            <a:chOff x="2809127" y="3501009"/>
            <a:chExt cx="3326202" cy="2232248"/>
          </a:xfrm>
        </p:grpSpPr>
        <p:sp>
          <p:nvSpPr>
            <p:cNvPr id="92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80" name="Group 28"/>
          <p:cNvGrpSpPr/>
          <p:nvPr/>
        </p:nvGrpSpPr>
        <p:grpSpPr>
          <a:xfrm>
            <a:off x="2699792" y="1052736"/>
            <a:ext cx="720000" cy="720000"/>
            <a:chOff x="4214810" y="2000240"/>
            <a:chExt cx="457692" cy="460694"/>
          </a:xfrm>
        </p:grpSpPr>
        <p:sp>
          <p:nvSpPr>
            <p:cNvPr id="8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39552" y="980728"/>
            <a:ext cx="720000" cy="720000"/>
            <a:chOff x="7597837" y="2707419"/>
            <a:chExt cx="457692" cy="460694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39553" y="1988800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2699792" y="1988840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5651028" y="2060278"/>
            <a:ext cx="865187" cy="792162"/>
            <a:chOff x="2148" y="2341"/>
            <a:chExt cx="545" cy="499"/>
          </a:xfrm>
        </p:grpSpPr>
        <p:sp>
          <p:nvSpPr>
            <p:cNvPr id="12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26" name="Rectangle 22"/>
          <p:cNvSpPr>
            <a:spLocks noChangeArrowheads="1"/>
          </p:cNvSpPr>
          <p:nvPr/>
        </p:nvSpPr>
        <p:spPr bwMode="auto">
          <a:xfrm>
            <a:off x="5660553" y="198884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139"/>
          <p:cNvGrpSpPr>
            <a:grpSpLocks/>
          </p:cNvGrpSpPr>
          <p:nvPr/>
        </p:nvGrpSpPr>
        <p:grpSpPr bwMode="auto">
          <a:xfrm>
            <a:off x="6947172" y="2075584"/>
            <a:ext cx="865188" cy="792163"/>
            <a:chOff x="2154" y="1933"/>
            <a:chExt cx="545" cy="499"/>
          </a:xfrm>
        </p:grpSpPr>
        <p:sp>
          <p:nvSpPr>
            <p:cNvPr id="128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9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130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31" name="Rectangle 149"/>
          <p:cNvSpPr>
            <a:spLocks noChangeArrowheads="1"/>
          </p:cNvSpPr>
          <p:nvPr/>
        </p:nvSpPr>
        <p:spPr bwMode="auto">
          <a:xfrm>
            <a:off x="6947172" y="1988270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oup 90"/>
          <p:cNvGrpSpPr/>
          <p:nvPr/>
        </p:nvGrpSpPr>
        <p:grpSpPr>
          <a:xfrm>
            <a:off x="5850239" y="2439230"/>
            <a:ext cx="504000" cy="504000"/>
            <a:chOff x="6948264" y="2780928"/>
            <a:chExt cx="457692" cy="460694"/>
          </a:xfrm>
        </p:grpSpPr>
        <p:sp>
          <p:nvSpPr>
            <p:cNvPr id="13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3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7141930" y="2436996"/>
            <a:ext cx="504000" cy="504000"/>
            <a:chOff x="4427984" y="692696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1" name="Picture 1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132856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2" name="Picture 14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2148851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3" name="Picture 14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1196752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1167408"/>
            <a:ext cx="690067" cy="487680"/>
          </a:xfrm>
          <a:prstGeom prst="rect">
            <a:avLst/>
          </a:prstGeom>
          <a:noFill/>
          <a:ln/>
          <a:effectLst/>
        </p:spPr>
      </p:pic>
      <p:sp>
        <p:nvSpPr>
          <p:cNvPr id="59" name="Content Placeholder 1"/>
          <p:cNvSpPr txBox="1">
            <a:spLocks/>
          </p:cNvSpPr>
          <p:nvPr/>
        </p:nvSpPr>
        <p:spPr>
          <a:xfrm>
            <a:off x="4932040" y="1124744"/>
            <a:ext cx="2880320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quantum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operations: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7884368" y="980728"/>
            <a:ext cx="649188" cy="7192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Content Placeholder 1"/>
          <p:cNvSpPr txBox="1">
            <a:spLocks/>
          </p:cNvSpPr>
          <p:nvPr/>
        </p:nvSpPr>
        <p:spPr>
          <a:xfrm>
            <a:off x="7956376" y="923838"/>
            <a:ext cx="648072" cy="7920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683568" y="5877272"/>
            <a:ext cx="6552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cs typeface="Arial" charset="0"/>
              </a:rPr>
              <a:t>Proof: copying is a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non-linear operation</a:t>
            </a:r>
            <a:endParaRPr lang="de-CH" sz="28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64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8577 0.07523 -0.17153 0.15069 -0.1941 0.22662 C -0.21667 0.30254 -0.14479 0.41759 -0.1349 0.45555 " pathEditMode="relative" ptsTypes="aaA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0.09149 0.09283 0.18316 0.18588 0.2 0.26296 C 0.21667 0.34051 0.15885 0.40232 0.10087 0.46435 " pathEditMode="relative" ptsTypes="aaA">
                                      <p:cBhvr>
                                        <p:cTn id="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-0.06128 0.07453 -0.12239 0.1493 -0.14496 0.20208 C -0.16753 0.25486 -0.15139 0.28564 -0.13507 0.31666 " pathEditMode="relative" ptsTypes="aaA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C 0.06476 0.06852 0.12951 0.13704 0.14653 0.18982 C 0.16354 0.2426 0.13299 0.27963 0.10243 0.31667 " pathEditMode="relative" ptsTypes="aaA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/>
              <a:t>Quantum Teleportation</a:t>
            </a:r>
          </a:p>
        </p:txBody>
      </p: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55389" y="3943335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96" name="Group 95"/>
          <p:cNvGrpSpPr/>
          <p:nvPr/>
        </p:nvGrpSpPr>
        <p:grpSpPr>
          <a:xfrm>
            <a:off x="1418888" y="2215912"/>
            <a:ext cx="1008062" cy="2160240"/>
            <a:chOff x="1418888" y="2215912"/>
            <a:chExt cx="1008062" cy="2160240"/>
          </a:xfrm>
        </p:grpSpPr>
        <p:sp>
          <p:nvSpPr>
            <p:cNvPr id="255030" name="Oval 54"/>
            <p:cNvSpPr>
              <a:spLocks noChangeArrowheads="1"/>
            </p:cNvSpPr>
            <p:nvPr/>
          </p:nvSpPr>
          <p:spPr bwMode="auto">
            <a:xfrm>
              <a:off x="1418888" y="2215912"/>
              <a:ext cx="1008062" cy="21602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2" name="Oval 56"/>
            <p:cNvSpPr>
              <a:spLocks noChangeArrowheads="1"/>
            </p:cNvSpPr>
            <p:nvPr/>
          </p:nvSpPr>
          <p:spPr bwMode="auto">
            <a:xfrm>
              <a:off x="1563350" y="231331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33" name="Line 57"/>
            <p:cNvSpPr>
              <a:spLocks noChangeShapeType="1"/>
            </p:cNvSpPr>
            <p:nvPr/>
          </p:nvSpPr>
          <p:spPr bwMode="auto">
            <a:xfrm rot="10800000">
              <a:off x="1923713" y="2386344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4" name="Line 58"/>
            <p:cNvSpPr>
              <a:spLocks noChangeShapeType="1"/>
            </p:cNvSpPr>
            <p:nvPr/>
          </p:nvSpPr>
          <p:spPr bwMode="auto">
            <a:xfrm rot="-5400000">
              <a:off x="1922919" y="2385551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5" name="Line 59"/>
            <p:cNvSpPr>
              <a:spLocks noChangeShapeType="1"/>
            </p:cNvSpPr>
            <p:nvPr/>
          </p:nvSpPr>
          <p:spPr bwMode="auto">
            <a:xfrm rot="13500000">
              <a:off x="1921332" y="2385550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6" name="Line 60"/>
            <p:cNvSpPr>
              <a:spLocks noChangeShapeType="1"/>
            </p:cNvSpPr>
            <p:nvPr/>
          </p:nvSpPr>
          <p:spPr bwMode="auto">
            <a:xfrm rot="-2700000">
              <a:off x="1918950" y="2386344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8" name="Oval 92"/>
            <p:cNvSpPr>
              <a:spLocks noChangeArrowheads="1"/>
            </p:cNvSpPr>
            <p:nvPr/>
          </p:nvSpPr>
          <p:spPr bwMode="auto">
            <a:xfrm>
              <a:off x="1563350" y="3583790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69" name="Line 93"/>
            <p:cNvSpPr>
              <a:spLocks noChangeShapeType="1"/>
            </p:cNvSpPr>
            <p:nvPr/>
          </p:nvSpPr>
          <p:spPr bwMode="auto">
            <a:xfrm rot="10800000">
              <a:off x="1923713" y="3656815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0" name="Line 94"/>
            <p:cNvSpPr>
              <a:spLocks noChangeShapeType="1"/>
            </p:cNvSpPr>
            <p:nvPr/>
          </p:nvSpPr>
          <p:spPr bwMode="auto">
            <a:xfrm rot="-5400000">
              <a:off x="1922919" y="3656022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1" name="Line 95"/>
            <p:cNvSpPr>
              <a:spLocks noChangeShapeType="1"/>
            </p:cNvSpPr>
            <p:nvPr/>
          </p:nvSpPr>
          <p:spPr bwMode="auto">
            <a:xfrm rot="13500000">
              <a:off x="1921332" y="3656021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2" name="Line 96"/>
            <p:cNvSpPr>
              <a:spLocks noChangeShapeType="1"/>
            </p:cNvSpPr>
            <p:nvPr/>
          </p:nvSpPr>
          <p:spPr bwMode="auto">
            <a:xfrm rot="-2700000">
              <a:off x="1918950" y="365681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>
                <a:cs typeface="Arial" charset="0"/>
              </a:rPr>
              <a:t>[</a:t>
            </a:r>
            <a:r>
              <a:rPr lang="en-US" sz="2000" dirty="0">
                <a:cs typeface="Arial" charset="0"/>
              </a:rPr>
              <a:t>Bennett Brassard Cr</a:t>
            </a:r>
            <a:r>
              <a:rPr lang="de-CH" sz="2000" dirty="0">
                <a:cs typeface="Arial" charset="0"/>
              </a:rPr>
              <a:t>é</a:t>
            </a:r>
            <a:r>
              <a:rPr lang="en-US" sz="2000" dirty="0" err="1">
                <a:cs typeface="Arial" charset="0"/>
              </a:rPr>
              <a:t>peau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Jozsa</a:t>
            </a:r>
            <a:r>
              <a:rPr lang="en-US" sz="2000" dirty="0">
                <a:cs typeface="Arial" charset="0"/>
              </a:rPr>
              <a:t> Peres </a:t>
            </a:r>
            <a:r>
              <a:rPr lang="en-US" sz="2000" dirty="0" err="1">
                <a:cs typeface="Arial" charset="0"/>
              </a:rPr>
              <a:t>Wootters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noProof="0" dirty="0">
                <a:cs typeface="Arial" charset="0"/>
              </a:rPr>
              <a:t>1993]</a:t>
            </a:r>
            <a:endParaRPr lang="en-US" sz="2000" dirty="0"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Content Placeholder 1"/>
              <p:cNvSpPr txBox="1">
                <a:spLocks/>
              </p:cNvSpPr>
              <p:nvPr/>
            </p:nvSpPr>
            <p:spPr>
              <a:xfrm>
                <a:off x="395536" y="4869160"/>
                <a:ext cx="8429684" cy="1944216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/>
                </a:pPr>
                <a:r>
                  <a:rPr lang="en-US" sz="2600" dirty="0">
                    <a:cs typeface="Arial" charset="0"/>
                  </a:rPr>
                  <a:t>does </a:t>
                </a:r>
                <a:r>
                  <a:rPr lang="en-US" sz="2600" dirty="0">
                    <a:solidFill>
                      <a:srgbClr val="FF0000"/>
                    </a:solidFill>
                    <a:cs typeface="Arial" charset="0"/>
                  </a:rPr>
                  <a:t>not contradict relativity theory</a:t>
                </a:r>
              </a:p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/>
                </a:pPr>
                <a:r>
                  <a:rPr lang="en-US" sz="2600" dirty="0">
                    <a:cs typeface="Arial" charset="0"/>
                  </a:rPr>
                  <a:t>teleported </a:t>
                </a:r>
                <a:r>
                  <a:rPr lang="en-US" sz="2600" noProof="0" dirty="0">
                    <a:cs typeface="Arial" charset="0"/>
                  </a:rPr>
                  <a:t>state can only be recovered </a:t>
                </a:r>
                <a:br>
                  <a:rPr lang="en-US" sz="2600" noProof="0" dirty="0">
                    <a:cs typeface="Arial" charset="0"/>
                  </a:rPr>
                </a:br>
                <a:r>
                  <a:rPr lang="en-US" sz="2600" noProof="0" dirty="0">
                    <a:cs typeface="Arial" charset="0"/>
                  </a:rPr>
                  <a:t>once the classical information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cs typeface="Arial" charset="0"/>
                      </a:rPr>
                      <m:t>𝜎</m:t>
                    </m:r>
                  </m:oMath>
                </a14:m>
                <a:r>
                  <a:rPr lang="en-US" sz="2600" noProof="0" dirty="0">
                    <a:cs typeface="Arial" charset="0"/>
                  </a:rPr>
                  <a:t> arrives</a:t>
                </a:r>
              </a:p>
            </p:txBody>
          </p:sp>
        </mc:Choice>
        <mc:Fallback>
          <p:sp>
            <p:nvSpPr>
              <p:cNvPr id="132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69160"/>
                <a:ext cx="8429684" cy="1944216"/>
              </a:xfrm>
              <a:prstGeom prst="rect">
                <a:avLst/>
              </a:prstGeom>
              <a:blipFill>
                <a:blip r:embed="rId6"/>
                <a:stretch>
                  <a:fillRect l="-301" t="-194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b="18621"/>
          <a:stretch>
            <a:fillRect/>
          </a:stretch>
        </p:blipFill>
        <p:spPr bwMode="auto">
          <a:xfrm>
            <a:off x="6353175" y="0"/>
            <a:ext cx="279082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97"/>
          <p:cNvGrpSpPr/>
          <p:nvPr/>
        </p:nvGrpSpPr>
        <p:grpSpPr>
          <a:xfrm>
            <a:off x="1548607" y="1412776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55389" y="1351816"/>
            <a:ext cx="1583804" cy="1849348"/>
            <a:chOff x="2355389" y="1351816"/>
            <a:chExt cx="1583804" cy="184934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003089" y="1423750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3001501" y="1351816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55389" y="2671276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 flipH="1" flipV="1">
              <a:off x="2355389" y="1783864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l="25971" t="1606" r="25971" b="56540"/>
            <a:stretch>
              <a:fillRect/>
            </a:stretch>
          </p:blipFill>
          <p:spPr bwMode="auto">
            <a:xfrm>
              <a:off x="3059857" y="1855872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3075097" y="2769116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>
                  <a:cs typeface="Arial" charset="0"/>
                </a:rPr>
                <a:t>[</a:t>
              </a:r>
              <a:r>
                <a:rPr lang="en-US" sz="2000" dirty="0">
                  <a:cs typeface="Arial" charset="0"/>
                </a:rPr>
                <a:t>Bell]</a:t>
              </a: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4053413" y="1844824"/>
            <a:ext cx="3302072" cy="409701"/>
            <a:chOff x="3867185" y="1844824"/>
            <a:chExt cx="3302072" cy="409701"/>
          </a:xfrm>
        </p:grpSpPr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67185" y="2060848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2" name="Picture 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3804" y="1844824"/>
              <a:ext cx="2495453" cy="40970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grpSp>
        <p:nvGrpSpPr>
          <p:cNvPr id="64" name="Group 97"/>
          <p:cNvGrpSpPr/>
          <p:nvPr/>
        </p:nvGrpSpPr>
        <p:grpSpPr>
          <a:xfrm>
            <a:off x="4515257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pic>
        <p:nvPicPr>
          <p:cNvPr id="308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501008"/>
            <a:ext cx="892468" cy="892468"/>
          </a:xfrm>
          <a:prstGeom prst="rect">
            <a:avLst/>
          </a:prstGeom>
          <a:noFill/>
        </p:spPr>
      </p:pic>
      <p:grpSp>
        <p:nvGrpSpPr>
          <p:cNvPr id="90" name="Group 89"/>
          <p:cNvGrpSpPr/>
          <p:nvPr/>
        </p:nvGrpSpPr>
        <p:grpSpPr>
          <a:xfrm>
            <a:off x="5289089" y="3584064"/>
            <a:ext cx="2087562" cy="936104"/>
            <a:chOff x="5289089" y="3584064"/>
            <a:chExt cx="2087562" cy="936104"/>
          </a:xfrm>
        </p:grpSpPr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5935201" y="3584064"/>
              <a:ext cx="865187" cy="7920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89089" y="3943335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1976" y="3944922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3084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14514" y="4016112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80" name="Picture 79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70498" y="3800088"/>
              <a:ext cx="362968" cy="25749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97"/>
          <p:cNvGrpSpPr/>
          <p:nvPr/>
        </p:nvGrpSpPr>
        <p:grpSpPr>
          <a:xfrm>
            <a:off x="7467585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372200" y="2287920"/>
            <a:ext cx="428630" cy="1285096"/>
            <a:chOff x="6372200" y="2287920"/>
            <a:chExt cx="428630" cy="1285096"/>
          </a:xfrm>
        </p:grpSpPr>
        <p:sp>
          <p:nvSpPr>
            <p:cNvPr id="86" name="Line 7"/>
            <p:cNvSpPr>
              <a:spLocks noChangeShapeType="1"/>
            </p:cNvSpPr>
            <p:nvPr/>
          </p:nvSpPr>
          <p:spPr bwMode="auto">
            <a:xfrm flipH="1">
              <a:off x="6372200" y="2287920"/>
              <a:ext cx="15264" cy="128509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8" name="Picture 87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58530" y="2647960"/>
              <a:ext cx="342300" cy="2428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1" name="Line 61"/>
          <p:cNvSpPr>
            <a:spLocks noChangeShapeType="1"/>
          </p:cNvSpPr>
          <p:nvPr/>
        </p:nvSpPr>
        <p:spPr bwMode="auto">
          <a:xfrm flipH="1">
            <a:off x="323528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2" name="Line 61"/>
          <p:cNvSpPr>
            <a:spLocks noChangeShapeType="1"/>
          </p:cNvSpPr>
          <p:nvPr/>
        </p:nvSpPr>
        <p:spPr bwMode="auto">
          <a:xfrm flipH="1">
            <a:off x="251520" y="3284984"/>
            <a:ext cx="7488832" cy="0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 flipH="1">
            <a:off x="467544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pic>
        <p:nvPicPr>
          <p:cNvPr id="62" name="Picture 2" descr="startrek-bea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32648" y="-27384"/>
            <a:ext cx="3347864" cy="4941322"/>
          </a:xfrm>
          <a:prstGeom prst="rect">
            <a:avLst/>
          </a:prstGeom>
          <a:noFill/>
        </p:spPr>
      </p:pic>
      <p:pic>
        <p:nvPicPr>
          <p:cNvPr id="79" name="Picture 78" descr="AliceBlue.eps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84" name="Picture 6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8" y="3717033"/>
            <a:ext cx="1214870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968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119" grpId="0"/>
      <p:bldP spid="1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9" y="188913"/>
            <a:ext cx="4896792" cy="647700"/>
          </a:xfrm>
        </p:spPr>
        <p:txBody>
          <a:bodyPr/>
          <a:lstStyle/>
          <a:p>
            <a:r>
              <a:rPr lang="en-US" dirty="0"/>
              <a:t>Port-Based Teleportation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03648" y="1772816"/>
            <a:ext cx="1008062" cy="2880320"/>
            <a:chOff x="1403648" y="1772816"/>
            <a:chExt cx="1008062" cy="2880320"/>
          </a:xfrm>
        </p:grpSpPr>
        <p:sp>
          <p:nvSpPr>
            <p:cNvPr id="255030" name="Oval 54"/>
            <p:cNvSpPr>
              <a:spLocks noChangeArrowheads="1"/>
            </p:cNvSpPr>
            <p:nvPr/>
          </p:nvSpPr>
          <p:spPr bwMode="auto">
            <a:xfrm>
              <a:off x="1403648" y="1772816"/>
              <a:ext cx="1008062" cy="288032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48110" y="1942231"/>
              <a:ext cx="719138" cy="720725"/>
              <a:chOff x="1548110" y="1942231"/>
              <a:chExt cx="719138" cy="720725"/>
            </a:xfrm>
          </p:grpSpPr>
          <p:sp>
            <p:nvSpPr>
              <p:cNvPr id="255032" name="Oval 56"/>
              <p:cNvSpPr>
                <a:spLocks noChangeArrowheads="1"/>
              </p:cNvSpPr>
              <p:nvPr/>
            </p:nvSpPr>
            <p:spPr bwMode="auto">
              <a:xfrm>
                <a:off x="1548110" y="1942231"/>
                <a:ext cx="719138" cy="720725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CH">
                  <a:solidFill>
                    <a:schemeClr val="lt1"/>
                  </a:solidFill>
                </a:endParaRPr>
              </a:p>
            </p:txBody>
          </p:sp>
          <p:sp>
            <p:nvSpPr>
              <p:cNvPr id="255033" name="Line 57"/>
              <p:cNvSpPr>
                <a:spLocks noChangeShapeType="1"/>
              </p:cNvSpPr>
              <p:nvPr/>
            </p:nvSpPr>
            <p:spPr bwMode="auto">
              <a:xfrm rot="10800000">
                <a:off x="1908473" y="2015256"/>
                <a:ext cx="0" cy="574675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34" name="Line 58"/>
              <p:cNvSpPr>
                <a:spLocks noChangeShapeType="1"/>
              </p:cNvSpPr>
              <p:nvPr/>
            </p:nvSpPr>
            <p:spPr bwMode="auto">
              <a:xfrm rot="16200000">
                <a:off x="1907679" y="2014463"/>
                <a:ext cx="0" cy="576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35" name="Line 59"/>
              <p:cNvSpPr>
                <a:spLocks noChangeShapeType="1"/>
              </p:cNvSpPr>
              <p:nvPr/>
            </p:nvSpPr>
            <p:spPr bwMode="auto">
              <a:xfrm rot="13500000">
                <a:off x="1906092" y="2014462"/>
                <a:ext cx="1588" cy="574675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36" name="Line 60"/>
              <p:cNvSpPr>
                <a:spLocks noChangeShapeType="1"/>
              </p:cNvSpPr>
              <p:nvPr/>
            </p:nvSpPr>
            <p:spPr bwMode="auto">
              <a:xfrm rot="18900000">
                <a:off x="1903710" y="2015256"/>
                <a:ext cx="1588" cy="576263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548110" y="3717032"/>
              <a:ext cx="719138" cy="720725"/>
              <a:chOff x="1548110" y="3212702"/>
              <a:chExt cx="719138" cy="720725"/>
            </a:xfrm>
          </p:grpSpPr>
          <p:sp>
            <p:nvSpPr>
              <p:cNvPr id="255068" name="Oval 92"/>
              <p:cNvSpPr>
                <a:spLocks noChangeArrowheads="1"/>
              </p:cNvSpPr>
              <p:nvPr/>
            </p:nvSpPr>
            <p:spPr bwMode="auto">
              <a:xfrm>
                <a:off x="1548110" y="3212702"/>
                <a:ext cx="719138" cy="720725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CH">
                  <a:solidFill>
                    <a:schemeClr val="lt1"/>
                  </a:solidFill>
                </a:endParaRPr>
              </a:p>
            </p:txBody>
          </p:sp>
          <p:sp>
            <p:nvSpPr>
              <p:cNvPr id="255069" name="Line 93"/>
              <p:cNvSpPr>
                <a:spLocks noChangeShapeType="1"/>
              </p:cNvSpPr>
              <p:nvPr/>
            </p:nvSpPr>
            <p:spPr bwMode="auto">
              <a:xfrm rot="10800000">
                <a:off x="1908473" y="3285727"/>
                <a:ext cx="0" cy="574675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70" name="Line 94"/>
              <p:cNvSpPr>
                <a:spLocks noChangeShapeType="1"/>
              </p:cNvSpPr>
              <p:nvPr/>
            </p:nvSpPr>
            <p:spPr bwMode="auto">
              <a:xfrm rot="16200000">
                <a:off x="1907679" y="3284934"/>
                <a:ext cx="0" cy="576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71" name="Line 95"/>
              <p:cNvSpPr>
                <a:spLocks noChangeShapeType="1"/>
              </p:cNvSpPr>
              <p:nvPr/>
            </p:nvSpPr>
            <p:spPr bwMode="auto">
              <a:xfrm rot="13500000">
                <a:off x="1906092" y="3284933"/>
                <a:ext cx="1588" cy="574675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72" name="Line 96"/>
              <p:cNvSpPr>
                <a:spLocks noChangeShapeType="1"/>
              </p:cNvSpPr>
              <p:nvPr/>
            </p:nvSpPr>
            <p:spPr bwMode="auto">
              <a:xfrm rot="18900000">
                <a:off x="1903710" y="3285727"/>
                <a:ext cx="1588" cy="576263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295232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dirty="0">
                <a:cs typeface="Arial" charset="0"/>
              </a:rPr>
              <a:t>[</a:t>
            </a:r>
            <a:r>
              <a:rPr lang="de-CH" sz="2000" dirty="0" err="1">
                <a:cs typeface="Arial" charset="0"/>
              </a:rPr>
              <a:t>Ishizaka</a:t>
            </a:r>
            <a:r>
              <a:rPr lang="de-CH" sz="2000" dirty="0">
                <a:cs typeface="Arial" charset="0"/>
              </a:rPr>
              <a:t> Hiroshima 2008]</a:t>
            </a:r>
          </a:p>
        </p:txBody>
      </p: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5229200"/>
            <a:ext cx="8429684" cy="151216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noProof="0" dirty="0">
                <a:solidFill>
                  <a:srgbClr val="FF0000"/>
                </a:solidFill>
                <a:cs typeface="Arial" charset="0"/>
              </a:rPr>
              <a:t>no correction </a:t>
            </a:r>
            <a:r>
              <a:rPr lang="en-US" sz="2600" noProof="0" dirty="0">
                <a:cs typeface="Arial" charset="0"/>
              </a:rPr>
              <a:t>operation required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works only </a:t>
            </a:r>
            <a:r>
              <a:rPr lang="en-US" sz="2600" dirty="0">
                <a:solidFill>
                  <a:srgbClr val="0000FF"/>
                </a:solidFill>
                <a:cs typeface="Arial" charset="0"/>
              </a:rPr>
              <a:t>approximately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noProof="0" dirty="0">
                <a:cs typeface="Arial" charset="0"/>
              </a:rPr>
              <a:t>requires </a:t>
            </a:r>
            <a:r>
              <a:rPr lang="en-US" sz="2600" noProof="0" dirty="0">
                <a:solidFill>
                  <a:srgbClr val="FF0000"/>
                </a:solidFill>
                <a:latin typeface="Calibri"/>
                <a:cs typeface="Arial" charset="0"/>
              </a:rPr>
              <a:t>2</a:t>
            </a:r>
            <a:r>
              <a:rPr lang="en-US" sz="2600" baseline="30000" noProof="0" dirty="0">
                <a:solidFill>
                  <a:srgbClr val="FF0000"/>
                </a:solidFill>
                <a:latin typeface="Calibri"/>
                <a:cs typeface="Arial" charset="0"/>
              </a:rPr>
              <a:t>n</a:t>
            </a:r>
            <a:r>
              <a:rPr lang="en-US" sz="2600" noProof="0" dirty="0">
                <a:cs typeface="Arial" charset="0"/>
              </a:rPr>
              <a:t> EPR pairs for teleporting </a:t>
            </a:r>
            <a:r>
              <a:rPr lang="en-US" sz="2600" noProof="0" dirty="0">
                <a:solidFill>
                  <a:srgbClr val="FF0000"/>
                </a:solidFill>
                <a:cs typeface="Arial" charset="0"/>
              </a:rPr>
              <a:t>n</a:t>
            </a:r>
            <a:r>
              <a:rPr lang="en-US" sz="2600" noProof="0" dirty="0">
                <a:cs typeface="Arial" charset="0"/>
              </a:rPr>
              <a:t> </a:t>
            </a:r>
            <a:r>
              <a:rPr lang="en-US" sz="2600" noProof="0" dirty="0" err="1">
                <a:cs typeface="Arial" charset="0"/>
              </a:rPr>
              <a:t>qubits</a:t>
            </a:r>
            <a:endParaRPr lang="en-US" sz="2600" noProof="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noProof="0" dirty="0">
              <a:cs typeface="Arial" charset="0"/>
            </a:endParaRPr>
          </a:p>
        </p:txBody>
      </p:sp>
      <p:grpSp>
        <p:nvGrpSpPr>
          <p:cNvPr id="56" name="Group 97"/>
          <p:cNvGrpSpPr/>
          <p:nvPr/>
        </p:nvGrpSpPr>
        <p:grpSpPr>
          <a:xfrm>
            <a:off x="1547664" y="112474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39752" y="1052736"/>
            <a:ext cx="2376264" cy="2232248"/>
            <a:chOff x="1635309" y="1351816"/>
            <a:chExt cx="2376264" cy="223224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074526" y="2071450"/>
              <a:ext cx="865187" cy="792162"/>
              <a:chOff x="2193" y="2749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84" y="2840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93" y="2976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65" y="2749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3001501" y="1351816"/>
              <a:ext cx="1010072" cy="223224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1923341" y="2719968"/>
              <a:ext cx="1079748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 flipH="1" flipV="1">
              <a:off x="1635309" y="1783864"/>
              <a:ext cx="136778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1" name="Line 61"/>
            <p:cNvSpPr>
              <a:spLocks noChangeShapeType="1"/>
            </p:cNvSpPr>
            <p:nvPr/>
          </p:nvSpPr>
          <p:spPr bwMode="auto">
            <a:xfrm flipH="1" flipV="1">
              <a:off x="1707317" y="2503944"/>
              <a:ext cx="12957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2" name="Line 61"/>
            <p:cNvSpPr>
              <a:spLocks noChangeShapeType="1"/>
            </p:cNvSpPr>
            <p:nvPr/>
          </p:nvSpPr>
          <p:spPr bwMode="auto">
            <a:xfrm flipH="1" flipV="1">
              <a:off x="2211373" y="2935992"/>
              <a:ext cx="791716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3" name="Line 61"/>
            <p:cNvSpPr>
              <a:spLocks noChangeShapeType="1"/>
            </p:cNvSpPr>
            <p:nvPr/>
          </p:nvSpPr>
          <p:spPr bwMode="auto">
            <a:xfrm flipH="1" flipV="1">
              <a:off x="2427397" y="3152016"/>
              <a:ext cx="57569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grpSp>
        <p:nvGrpSpPr>
          <p:cNvPr id="11" name="Group 10"/>
          <p:cNvGrpSpPr/>
          <p:nvPr/>
        </p:nvGrpSpPr>
        <p:grpSpPr bwMode="auto">
          <a:xfrm>
            <a:off x="4716016" y="1412776"/>
            <a:ext cx="3320695" cy="409701"/>
            <a:chOff x="4572000" y="1268760"/>
            <a:chExt cx="3320695" cy="409701"/>
          </a:xfrm>
        </p:grpSpPr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4572000" y="148478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9" name="Picture 8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996" y="1268760"/>
              <a:ext cx="2532699" cy="40970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 bwMode="auto">
          <a:xfrm>
            <a:off x="6084168" y="1844824"/>
            <a:ext cx="307722" cy="2376264"/>
            <a:chOff x="6395308" y="1700808"/>
            <a:chExt cx="307722" cy="2376264"/>
          </a:xfrm>
        </p:grpSpPr>
        <p:sp>
          <p:nvSpPr>
            <p:cNvPr id="86" name="Line 7"/>
            <p:cNvSpPr>
              <a:spLocks noChangeShapeType="1"/>
            </p:cNvSpPr>
            <p:nvPr/>
          </p:nvSpPr>
          <p:spPr bwMode="auto">
            <a:xfrm flipH="1">
              <a:off x="6395308" y="1700808"/>
              <a:ext cx="0" cy="2376264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6330" y="2647960"/>
              <a:ext cx="146700" cy="3423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pic>
        <p:nvPicPr>
          <p:cNvPr id="79" name="Picture 78" descr="AliceBlue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84" name="Picture 6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8" y="3717033"/>
            <a:ext cx="1214870" cy="864096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1619672" y="1988840"/>
            <a:ext cx="1584126" cy="3312368"/>
            <a:chOff x="1619672" y="1988840"/>
            <a:chExt cx="1584126" cy="3312368"/>
          </a:xfrm>
        </p:grpSpPr>
        <p:grpSp>
          <p:nvGrpSpPr>
            <p:cNvPr id="117" name="Group 116"/>
            <p:cNvGrpSpPr/>
            <p:nvPr/>
          </p:nvGrpSpPr>
          <p:grpSpPr>
            <a:xfrm>
              <a:off x="1619672" y="1988840"/>
              <a:ext cx="1008062" cy="2880320"/>
              <a:chOff x="1403648" y="1772816"/>
              <a:chExt cx="1008062" cy="2880320"/>
            </a:xfrm>
          </p:grpSpPr>
          <p:sp>
            <p:nvSpPr>
              <p:cNvPr id="118" name="Oval 54"/>
              <p:cNvSpPr>
                <a:spLocks noChangeArrowheads="1"/>
              </p:cNvSpPr>
              <p:nvPr/>
            </p:nvSpPr>
            <p:spPr bwMode="auto">
              <a:xfrm>
                <a:off x="1403648" y="1772816"/>
                <a:ext cx="1008062" cy="288032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1548110" y="1942231"/>
                <a:ext cx="719138" cy="720725"/>
                <a:chOff x="1548110" y="1942231"/>
                <a:chExt cx="719138" cy="720725"/>
              </a:xfrm>
            </p:grpSpPr>
            <p:sp>
              <p:nvSpPr>
                <p:cNvPr id="127" name="Oval 56"/>
                <p:cNvSpPr>
                  <a:spLocks noChangeArrowheads="1"/>
                </p:cNvSpPr>
                <p:nvPr/>
              </p:nvSpPr>
              <p:spPr bwMode="auto">
                <a:xfrm>
                  <a:off x="1548110" y="1942231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8" name="Line 57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2015256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29" name="Line 58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2014463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30" name="Line 59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2014462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31" name="Line 60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2015256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1548110" y="3717032"/>
                <a:ext cx="719138" cy="720725"/>
                <a:chOff x="1548110" y="3212702"/>
                <a:chExt cx="719138" cy="720725"/>
              </a:xfrm>
            </p:grpSpPr>
            <p:sp>
              <p:nvSpPr>
                <p:cNvPr id="122" name="Oval 92"/>
                <p:cNvSpPr>
                  <a:spLocks noChangeArrowheads="1"/>
                </p:cNvSpPr>
                <p:nvPr/>
              </p:nvSpPr>
              <p:spPr bwMode="auto">
                <a:xfrm>
                  <a:off x="1548110" y="3212702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3" name="Line 93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3285727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24" name="Line 94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3284934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25" name="Line 95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3284933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26" name="Line 96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3285727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33" name="Group 132"/>
            <p:cNvGrpSpPr/>
            <p:nvPr/>
          </p:nvGrpSpPr>
          <p:grpSpPr>
            <a:xfrm>
              <a:off x="1907704" y="2204864"/>
              <a:ext cx="1008062" cy="2880320"/>
              <a:chOff x="1403648" y="1772816"/>
              <a:chExt cx="1008062" cy="2880320"/>
            </a:xfrm>
          </p:grpSpPr>
          <p:sp>
            <p:nvSpPr>
              <p:cNvPr id="134" name="Oval 54"/>
              <p:cNvSpPr>
                <a:spLocks noChangeArrowheads="1"/>
              </p:cNvSpPr>
              <p:nvPr/>
            </p:nvSpPr>
            <p:spPr bwMode="auto">
              <a:xfrm>
                <a:off x="1403648" y="1772816"/>
                <a:ext cx="1008062" cy="288032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1548110" y="1942231"/>
                <a:ext cx="719138" cy="720725"/>
                <a:chOff x="1548110" y="1942231"/>
                <a:chExt cx="719138" cy="720725"/>
              </a:xfrm>
            </p:grpSpPr>
            <p:sp>
              <p:nvSpPr>
                <p:cNvPr id="142" name="Oval 56"/>
                <p:cNvSpPr>
                  <a:spLocks noChangeArrowheads="1"/>
                </p:cNvSpPr>
                <p:nvPr/>
              </p:nvSpPr>
              <p:spPr bwMode="auto">
                <a:xfrm>
                  <a:off x="1548110" y="1942231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3" name="Line 57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2015256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4" name="Line 58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2014463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5" name="Line 59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2014462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6" name="Line 60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2015256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1548110" y="3717032"/>
                <a:ext cx="719138" cy="720725"/>
                <a:chOff x="1548110" y="3212702"/>
                <a:chExt cx="719138" cy="720725"/>
              </a:xfrm>
            </p:grpSpPr>
            <p:sp>
              <p:nvSpPr>
                <p:cNvPr id="137" name="Oval 92"/>
                <p:cNvSpPr>
                  <a:spLocks noChangeArrowheads="1"/>
                </p:cNvSpPr>
                <p:nvPr/>
              </p:nvSpPr>
              <p:spPr bwMode="auto">
                <a:xfrm>
                  <a:off x="1548110" y="3212702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8" name="Line 93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3285727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39" name="Line 94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3284934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0" name="Line 95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3284933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1" name="Line 96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3285727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47" name="Group 146"/>
            <p:cNvGrpSpPr/>
            <p:nvPr/>
          </p:nvGrpSpPr>
          <p:grpSpPr>
            <a:xfrm>
              <a:off x="2195736" y="2420888"/>
              <a:ext cx="1008062" cy="2880320"/>
              <a:chOff x="1403648" y="1772816"/>
              <a:chExt cx="1008062" cy="2880320"/>
            </a:xfrm>
          </p:grpSpPr>
          <p:sp>
            <p:nvSpPr>
              <p:cNvPr id="148" name="Oval 54"/>
              <p:cNvSpPr>
                <a:spLocks noChangeArrowheads="1"/>
              </p:cNvSpPr>
              <p:nvPr/>
            </p:nvSpPr>
            <p:spPr bwMode="auto">
              <a:xfrm>
                <a:off x="1403648" y="1772816"/>
                <a:ext cx="1008062" cy="288032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1548110" y="1942231"/>
                <a:ext cx="719138" cy="720725"/>
                <a:chOff x="1548110" y="1942231"/>
                <a:chExt cx="719138" cy="720725"/>
              </a:xfrm>
            </p:grpSpPr>
            <p:sp>
              <p:nvSpPr>
                <p:cNvPr id="156" name="Oval 56"/>
                <p:cNvSpPr>
                  <a:spLocks noChangeArrowheads="1"/>
                </p:cNvSpPr>
                <p:nvPr/>
              </p:nvSpPr>
              <p:spPr bwMode="auto">
                <a:xfrm>
                  <a:off x="1548110" y="1942231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7" name="Line 57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2015256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8" name="Line 58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2014463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9" name="Line 59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2014462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60" name="Line 60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2015256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1548110" y="3717032"/>
                <a:ext cx="719138" cy="720725"/>
                <a:chOff x="1548110" y="3212702"/>
                <a:chExt cx="719138" cy="720725"/>
              </a:xfrm>
            </p:grpSpPr>
            <p:sp>
              <p:nvSpPr>
                <p:cNvPr id="151" name="Oval 92"/>
                <p:cNvSpPr>
                  <a:spLocks noChangeArrowheads="1"/>
                </p:cNvSpPr>
                <p:nvPr/>
              </p:nvSpPr>
              <p:spPr bwMode="auto">
                <a:xfrm>
                  <a:off x="1548110" y="3212702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2" name="Line 93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3285727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3" name="Line 94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3284934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4" name="Line 95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3284933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5" name="Line 96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3285727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251520" y="3356992"/>
            <a:ext cx="7488832" cy="288032"/>
            <a:chOff x="251520" y="3140968"/>
            <a:chExt cx="7488832" cy="288032"/>
          </a:xfrm>
        </p:grpSpPr>
        <p:sp>
          <p:nvSpPr>
            <p:cNvPr id="51" name="Line 61"/>
            <p:cNvSpPr>
              <a:spLocks noChangeShapeType="1"/>
            </p:cNvSpPr>
            <p:nvPr/>
          </p:nvSpPr>
          <p:spPr bwMode="auto">
            <a:xfrm flipH="1">
              <a:off x="323528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2" name="Line 61"/>
            <p:cNvSpPr>
              <a:spLocks noChangeShapeType="1"/>
            </p:cNvSpPr>
            <p:nvPr/>
          </p:nvSpPr>
          <p:spPr bwMode="auto">
            <a:xfrm flipH="1">
              <a:off x="251520" y="3284984"/>
              <a:ext cx="7488832" cy="0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 flipH="1">
              <a:off x="467544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3848" y="4094812"/>
            <a:ext cx="4175521" cy="774993"/>
            <a:chOff x="3203848" y="4094812"/>
            <a:chExt cx="4175521" cy="774993"/>
          </a:xfrm>
        </p:grpSpPr>
        <p:grpSp>
          <p:nvGrpSpPr>
            <p:cNvPr id="4" name="Group 3"/>
            <p:cNvGrpSpPr/>
            <p:nvPr/>
          </p:nvGrpSpPr>
          <p:grpSpPr>
            <a:xfrm>
              <a:off x="3203848" y="4149080"/>
              <a:ext cx="4175521" cy="720725"/>
              <a:chOff x="3203848" y="4149080"/>
              <a:chExt cx="4175521" cy="720725"/>
            </a:xfrm>
          </p:grpSpPr>
          <p:sp>
            <p:nvSpPr>
              <p:cNvPr id="255039" name="Line 63"/>
              <p:cNvSpPr>
                <a:spLocks noChangeShapeType="1"/>
              </p:cNvSpPr>
              <p:nvPr/>
            </p:nvSpPr>
            <p:spPr bwMode="auto">
              <a:xfrm flipH="1">
                <a:off x="3203848" y="4509120"/>
                <a:ext cx="33123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grpSp>
            <p:nvGrpSpPr>
              <p:cNvPr id="64" name="Group 97"/>
              <p:cNvGrpSpPr/>
              <p:nvPr/>
            </p:nvGrpSpPr>
            <p:grpSpPr>
              <a:xfrm>
                <a:off x="6660232" y="4149080"/>
                <a:ext cx="719137" cy="720725"/>
                <a:chOff x="1018819" y="3771443"/>
                <a:chExt cx="719137" cy="72072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5" name="Oval 154"/>
                <p:cNvSpPr>
                  <a:spLocks noChangeArrowheads="1"/>
                </p:cNvSpPr>
                <p:nvPr/>
              </p:nvSpPr>
              <p:spPr bwMode="auto">
                <a:xfrm>
                  <a:off x="1018819" y="3771443"/>
                  <a:ext cx="719137" cy="720725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>
              <p:nvSpPr>
                <p:cNvPr id="6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96792" y="3838580"/>
                  <a:ext cx="404146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3200" b="0" dirty="0">
                      <a:cs typeface="Arial" charset="0"/>
                    </a:rPr>
                    <a:t>?</a:t>
                  </a:r>
                  <a:endParaRPr lang="de-CH" sz="3200" b="0" dirty="0">
                    <a:cs typeface="Arial" charset="0"/>
                  </a:endParaRPr>
                </a:p>
              </p:txBody>
            </p:sp>
          </p:grpSp>
        </p:grpSp>
        <p:pic>
          <p:nvPicPr>
            <p:cNvPr id="93" name="Picture 92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5856" y="4094812"/>
              <a:ext cx="115839" cy="27029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pic>
        <p:nvPicPr>
          <p:cNvPr id="15" name="Picture 14" descr="ishizak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866"/>
            <a:ext cx="1016000" cy="1219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2400" y="-1"/>
            <a:ext cx="971600" cy="12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26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Outline of the Talk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/>
              <a:t>Notation &amp; Quantum Teleportation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Position-Based Cryptography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No-Go Theorem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Garden-Hose Model</a:t>
            </a:r>
            <a:endParaRPr lang="de-CH" sz="3300" dirty="0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2276872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89040"/>
            <a:ext cx="1651000" cy="15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88080"/>
      </p:ext>
    </p:extLst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DEFAULTDISPLAYSOURCE" val="\documentclass{article}\pagestyle{empty}&#10;\begin{document}&#10;&#10;\end{document}&#10;"/>
  <p:tag name="EMBEDFONTS" val="1"/>
  <p:tag name="FIRSTCHRIS@C02FJ266DH2T3PP7" val="4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 x}={\color{blue} 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62915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x} \not={\color{blue}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85595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\begin{align*}&#10;x \in \{1,\ldots,6\} \end{align*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9"/>
  <p:tag name="PICTUREFILESIZE" val="225825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 \in \{1,\ldots,6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9"/>
  <p:tag name="PICTUREFILESIZE" val="225825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f:\{0,1\}^n \times \{0,1\}^n \longrightarrow \{0,1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89"/>
  <p:tag name="PICTUREFILESIZE" val="505825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f:\{0,1\}^n \times \{0,1\}^n \longrightarrow \{0,1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89"/>
  <p:tag name="PICTUREFILESIZE" val="505825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"/>
  <p:tag name="PICTUREFILESIZE" val="30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 \in_R \{ 0,1,2,3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7"/>
  <p:tag name="PICTUREFILESIZE" val="68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37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37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 \in_R \{1,\ldots,m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8"/>
  <p:tag name="PICTUREFILESIZE" val="83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=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49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 =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"/>
  <p:tag name="PICTUREFILESIZE" val="16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m_x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"/>
  <p:tag name="PICTUREFILESIZE" val="143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m_y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323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28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6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90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61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=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2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0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=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6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4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,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8"/>
  <p:tag name="PICTUREFILESIZE" val="18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"/>
  <p:tag name="PICTUREFILESIZE" val="305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"/>
  <p:tag name="PICTUREFILESIZE" val="305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"/>
  <p:tag name="PICTUREFILESIZE" val="305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 \in \set{0,1}^n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7"/>
  <p:tag name="PICTUREFILESIZE" val="34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 \in \set{0,1}^n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7"/>
  <p:tag name="PICTUREFILESIZE" val="34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blue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blue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5"/>
  <p:tag name="PICTUREFILESIZE" val="174897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blue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5"/>
  <p:tag name="PICTUREFILESIZE" val="174897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1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3"/>
  <p:tag name="PICTUREFILESIZE" val="99923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=y_1 y_2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84"/>
  <p:tag name="PICTUREFILESIZE" val="97865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\begin{align*}&#10;x&amp;=x_1 x_2\end{align*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87"/>
  <p:tag name="PICTUREFILESIZE" val="101407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1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4"/>
  <p:tag name="PICTUREFILESIZE" val="10157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2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3"/>
  <p:tag name="PICTUREFILESIZE" val="99923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2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4"/>
  <p:tag name="PICTUREFILESIZE" val="101572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1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6"/>
  <p:tag name="PICTUREFILESIZE" val="104615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1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5"/>
  <p:tag name="PICTUREFILESIZE" val="103093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2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6"/>
  <p:tag name="PICTUREFILESIZE" val="104615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2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5"/>
  <p:tag name="PICTUREFILESIZE" val="10309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 x}={\color{blue} 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62915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x} \not={\color{blue}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85595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\begin{align*}&#10;=00&#10;\end{align*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8"/>
  <p:tag name="PICTUREFILESIZE" val="60005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=1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9"/>
  <p:tag name="PICTUREFILESIZE" val="6130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6167104</TotalTime>
  <Words>1604</Words>
  <Application>Microsoft Macintosh PowerPoint</Application>
  <PresentationFormat>On-screen Show (4:3)</PresentationFormat>
  <Paragraphs>391</Paragraphs>
  <Slides>45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Comic Sans MS</vt:lpstr>
      <vt:lpstr>cmr10</vt:lpstr>
      <vt:lpstr>Calibri</vt:lpstr>
      <vt:lpstr>Cambria Math</vt:lpstr>
      <vt:lpstr>Arial</vt:lpstr>
      <vt:lpstr>cmsy10</vt:lpstr>
      <vt:lpstr>Wingdings</vt:lpstr>
      <vt:lpstr>Symbol</vt:lpstr>
      <vt:lpstr>Office Theme</vt:lpstr>
      <vt:lpstr>Custom Design</vt:lpstr>
      <vt:lpstr>Position-Based Quantum Cryptography</vt:lpstr>
      <vt:lpstr>1969: Man on the Moon</vt:lpstr>
      <vt:lpstr>PowerPoint Presentation</vt:lpstr>
      <vt:lpstr>Outline of the Talk</vt:lpstr>
      <vt:lpstr>Quantum Mechanics</vt:lpstr>
      <vt:lpstr>No-Cloning Theorem</vt:lpstr>
      <vt:lpstr>Quantum Teleportation</vt:lpstr>
      <vt:lpstr>Port-Based Teleportation</vt:lpstr>
      <vt:lpstr>Outline of the Talk</vt:lpstr>
      <vt:lpstr>How to Convince Someone of Your Presence at a Location</vt:lpstr>
      <vt:lpstr>Basic Task: Position Verification</vt:lpstr>
      <vt:lpstr>Basic task: Position Verification</vt:lpstr>
      <vt:lpstr>Position Verification: First Try</vt:lpstr>
      <vt:lpstr>Position Verification: Second Try</vt:lpstr>
      <vt:lpstr>Equivalent Attacking Game</vt:lpstr>
      <vt:lpstr>Position Verification: Quantum Try</vt:lpstr>
      <vt:lpstr>Attacking Game</vt:lpstr>
      <vt:lpstr>Entanglement attack</vt:lpstr>
      <vt:lpstr>Entanglement attack</vt:lpstr>
      <vt:lpstr>more complicated schemes?</vt:lpstr>
      <vt:lpstr>Most General Single-Round Scheme</vt:lpstr>
      <vt:lpstr>Distributed Q Computation in 1 Round</vt:lpstr>
      <vt:lpstr>Using Port-Based Teleportation</vt:lpstr>
      <vt:lpstr>Using Port-Based Teleportation</vt:lpstr>
      <vt:lpstr>No-Go Theorem</vt:lpstr>
      <vt:lpstr>Single-Qubit Protocol: SQPf</vt:lpstr>
      <vt:lpstr>Attacking Game for SQPf </vt:lpstr>
      <vt:lpstr>Outline of the Talk</vt:lpstr>
      <vt:lpstr>The Garden-Hose Model</vt:lpstr>
      <vt:lpstr>The Garden-Hose Model</vt:lpstr>
      <vt:lpstr>PowerPoint Presentation</vt:lpstr>
      <vt:lpstr>Demonstration: Inequality on Two Bits</vt:lpstr>
      <vt:lpstr>n-Bit Inequality Puzzle</vt:lpstr>
      <vt:lpstr>Inequality with 4 Pipes and 6 Inputs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Garden-Hose Complexity Theory</vt:lpstr>
      <vt:lpstr>What Have You Learned from this Talk?</vt:lpstr>
      <vt:lpstr>What Have You Learned from this Talk?</vt:lpstr>
      <vt:lpstr>Open Problems</vt:lpstr>
      <vt:lpstr>Epilogue: Garden-Hoses and QFHE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Christian Schaffner</dc:creator>
  <cp:lastModifiedBy>C S</cp:lastModifiedBy>
  <cp:revision>1579</cp:revision>
  <dcterms:created xsi:type="dcterms:W3CDTF">2010-01-20T16:17:28Z</dcterms:created>
  <dcterms:modified xsi:type="dcterms:W3CDTF">2020-04-23T20:14:13Z</dcterms:modified>
</cp:coreProperties>
</file>