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0" r:id="rId2"/>
    <p:sldId id="393" r:id="rId3"/>
    <p:sldId id="413" r:id="rId4"/>
    <p:sldId id="414" r:id="rId5"/>
    <p:sldId id="395" r:id="rId6"/>
    <p:sldId id="396" r:id="rId7"/>
    <p:sldId id="397" r:id="rId8"/>
    <p:sldId id="415" r:id="rId9"/>
    <p:sldId id="398" r:id="rId10"/>
    <p:sldId id="399" r:id="rId11"/>
    <p:sldId id="401" r:id="rId12"/>
    <p:sldId id="416" r:id="rId13"/>
    <p:sldId id="402" r:id="rId14"/>
    <p:sldId id="403" r:id="rId15"/>
    <p:sldId id="404" r:id="rId16"/>
    <p:sldId id="405" r:id="rId17"/>
    <p:sldId id="417" r:id="rId18"/>
    <p:sldId id="410" r:id="rId19"/>
    <p:sldId id="411" r:id="rId20"/>
    <p:sldId id="408" r:id="rId21"/>
    <p:sldId id="412" r:id="rId22"/>
    <p:sldId id="407" r:id="rId23"/>
    <p:sldId id="418" r:id="rId24"/>
    <p:sldId id="419" r:id="rId25"/>
    <p:sldId id="394" r:id="rId26"/>
  </p:sldIdLst>
  <p:sldSz cx="9144000" cy="6858000" type="screen4x3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99CCFF"/>
    <a:srgbClr val="FF9999"/>
    <a:srgbClr val="00FF00"/>
    <a:srgbClr val="0066FF"/>
    <a:srgbClr val="FAFAFA"/>
    <a:srgbClr val="0000FF"/>
    <a:srgbClr val="FF0000"/>
    <a:srgbClr val="FF330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74" autoAdjust="0"/>
    <p:restoredTop sz="92101" autoAdjust="0"/>
  </p:normalViewPr>
  <p:slideViewPr>
    <p:cSldViewPr snapToGrid="0">
      <p:cViewPr varScale="1">
        <p:scale>
          <a:sx n="118" d="100"/>
          <a:sy n="118" d="100"/>
        </p:scale>
        <p:origin x="124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109" cy="465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7352" y="0"/>
            <a:ext cx="3044109" cy="465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1635"/>
            <a:ext cx="3044109" cy="46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7352" y="8841635"/>
            <a:ext cx="3044109" cy="46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DF19A6F6-73FA-43A9-93FC-3DEA55C9B0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3367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109" cy="465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352" y="0"/>
            <a:ext cx="3044109" cy="465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6138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983" y="4421562"/>
            <a:ext cx="5619136" cy="4189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1635"/>
            <a:ext cx="3044109" cy="46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352" y="8841635"/>
            <a:ext cx="3044109" cy="46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BA1D9C2E-F765-4A00-84EB-CFF4336DE7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3819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712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033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64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25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2622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7326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9136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4701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974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5390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687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3582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8266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005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1636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6325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4375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678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41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61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6698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15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734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218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A1D9C2E-F765-4A00-84EB-CFF4336DE77C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791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collage_3_2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2475"/>
            <a:ext cx="4886325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JRC_Slides_Foo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6461125"/>
            <a:ext cx="612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37ACDE"/>
          </a:solidFill>
          <a:ln>
            <a:solidFill>
              <a:srgbClr val="37AC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7" name="Picture 10" descr="JRC_Slides_Logo_E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25" y="258763"/>
            <a:ext cx="14351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97513" y="3328988"/>
            <a:ext cx="28479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800" smtClean="0">
                <a:solidFill>
                  <a:srgbClr val="004494"/>
                </a:solidFill>
              </a:rPr>
              <a:t>www.jrc.ec.europa.eu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478463" y="5059363"/>
            <a:ext cx="31607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lnSpc>
                <a:spcPts val="2400"/>
              </a:lnSpc>
              <a:defRPr/>
            </a:pPr>
            <a:r>
              <a:rPr lang="en-US" sz="1800" b="0" i="1" smtClean="0">
                <a:solidFill>
                  <a:srgbClr val="004494"/>
                </a:solidFill>
              </a:rPr>
              <a:t>Serving society</a:t>
            </a:r>
          </a:p>
          <a:p>
            <a:pPr eaLnBrk="1" hangingPunct="1">
              <a:lnSpc>
                <a:spcPts val="2400"/>
              </a:lnSpc>
              <a:defRPr/>
            </a:pPr>
            <a:r>
              <a:rPr lang="en-US" sz="1800" b="0" i="1" smtClean="0">
                <a:solidFill>
                  <a:srgbClr val="004494"/>
                </a:solidFill>
              </a:rPr>
              <a:t>Stimulating innovation</a:t>
            </a:r>
          </a:p>
          <a:p>
            <a:pPr eaLnBrk="1" hangingPunct="1">
              <a:lnSpc>
                <a:spcPts val="2400"/>
              </a:lnSpc>
              <a:defRPr/>
            </a:pPr>
            <a:r>
              <a:rPr lang="en-US" sz="1800" b="0" i="1" smtClean="0">
                <a:solidFill>
                  <a:srgbClr val="004494"/>
                </a:solidFill>
              </a:rPr>
              <a:t>Supporting legislation</a:t>
            </a: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7200" y="1612255"/>
            <a:ext cx="78696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5" name="Content Placeholder 2"/>
          <p:cNvSpPr>
            <a:spLocks noGrp="1"/>
          </p:cNvSpPr>
          <p:nvPr>
            <p:ph idx="10"/>
          </p:nvPr>
        </p:nvSpPr>
        <p:spPr>
          <a:xfrm>
            <a:off x="637200" y="2416175"/>
            <a:ext cx="7869600" cy="302647"/>
          </a:xfrm>
        </p:spPr>
        <p:txBody>
          <a:bodyPr/>
          <a:lstStyle>
            <a:lvl1pPr algn="r">
              <a:defRPr/>
            </a:lvl1pPr>
            <a:lvl2pPr marL="228600" indent="-228600">
              <a:buFont typeface="Wingdings" charset="2"/>
              <a:buChar char="§"/>
              <a:defRPr sz="1800" b="0" i="0" baseline="0">
                <a:latin typeface="Verdana"/>
              </a:defRPr>
            </a:lvl2pPr>
            <a:lvl3pPr marL="457200" indent="-228600">
              <a:buClr>
                <a:srgbClr val="37ACDE"/>
              </a:buClr>
              <a:buFont typeface="Verdana"/>
              <a:buChar char="•"/>
              <a:defRPr sz="1600" baseline="0">
                <a:latin typeface="Verdana"/>
              </a:defRPr>
            </a:lvl3pPr>
            <a:lvl4pPr marL="685800" indent="-228600">
              <a:lnSpc>
                <a:spcPts val="2400"/>
              </a:lnSpc>
              <a:spcBef>
                <a:spcPts val="0"/>
              </a:spcBef>
              <a:buClr>
                <a:srgbClr val="37ACDE"/>
              </a:buClr>
              <a:buFont typeface="Arial"/>
              <a:buChar char="•"/>
              <a:defRPr sz="1600" baseline="0">
                <a:solidFill>
                  <a:srgbClr val="004494"/>
                </a:solidFill>
                <a:latin typeface="Verdana"/>
              </a:defRPr>
            </a:lvl4pPr>
            <a:lvl5pPr marL="914400" indent="-228600">
              <a:lnSpc>
                <a:spcPts val="2400"/>
              </a:lnSpc>
              <a:spcBef>
                <a:spcPts val="0"/>
              </a:spcBef>
              <a:buClr>
                <a:srgbClr val="37ACDE"/>
              </a:buClr>
              <a:buFont typeface="Verdana"/>
              <a:buChar char="–"/>
              <a:defRPr sz="1600" baseline="0">
                <a:solidFill>
                  <a:srgbClr val="004494"/>
                </a:solidFill>
                <a:latin typeface="Verdan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93BD3-8CE1-4824-8877-9BEB155E3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664B9-1067-4734-9E24-80E6C3D4EEDC}" type="datetime3">
              <a:rPr lang="en-US"/>
              <a:pPr>
                <a:defRPr/>
              </a:pPr>
              <a:t>27 February 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913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D435E-852E-4E3E-BAC1-5C1782DA84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150F1-6541-44FC-B0E0-41F4565D50B5}" type="datetime3">
              <a:rPr lang="en-US"/>
              <a:pPr>
                <a:defRPr/>
              </a:pPr>
              <a:t>27 February 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020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7200" y="2416175"/>
            <a:ext cx="7869600" cy="1528624"/>
          </a:xfrm>
        </p:spPr>
        <p:txBody>
          <a:bodyPr/>
          <a:lstStyle>
            <a:lvl2pPr marL="228600" indent="-228600">
              <a:buFont typeface="Verdana"/>
              <a:buChar char="•"/>
              <a:defRPr sz="1800" b="0" i="0" baseline="0">
                <a:latin typeface="Verdana"/>
              </a:defRPr>
            </a:lvl2pPr>
            <a:lvl3pPr marL="457200" indent="-228600">
              <a:buClr>
                <a:srgbClr val="37ACDE"/>
              </a:buClr>
              <a:buFont typeface="Wingdings" charset="2"/>
              <a:buChar char="§"/>
              <a:defRPr sz="1600" baseline="0">
                <a:latin typeface="Verdana"/>
              </a:defRPr>
            </a:lvl3pPr>
            <a:lvl4pPr marL="685800" indent="-228600">
              <a:lnSpc>
                <a:spcPts val="2400"/>
              </a:lnSpc>
              <a:spcBef>
                <a:spcPts val="0"/>
              </a:spcBef>
              <a:buClr>
                <a:srgbClr val="37ACDE"/>
              </a:buClr>
              <a:buFont typeface="Arial"/>
              <a:buChar char="•"/>
              <a:defRPr sz="1600" baseline="0">
                <a:solidFill>
                  <a:srgbClr val="004494"/>
                </a:solidFill>
                <a:latin typeface="Verdana"/>
              </a:defRPr>
            </a:lvl4pPr>
            <a:lvl5pPr marL="914400" indent="-228600">
              <a:lnSpc>
                <a:spcPts val="2400"/>
              </a:lnSpc>
              <a:spcBef>
                <a:spcPts val="0"/>
              </a:spcBef>
              <a:buClr>
                <a:srgbClr val="37ACDE"/>
              </a:buClr>
              <a:buFont typeface="Verdana"/>
              <a:buChar char="–"/>
              <a:defRPr sz="1600" baseline="0">
                <a:solidFill>
                  <a:srgbClr val="004494"/>
                </a:solidFill>
                <a:latin typeface="Verdan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468B4-42DB-4408-9E2E-8E0B415ABF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B8A13D-5D4A-4F2C-9BDD-CBA730A7249A}" type="datetime3">
              <a:rPr lang="en-US"/>
              <a:pPr>
                <a:defRPr/>
              </a:pPr>
              <a:t>27 February 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489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430887"/>
          </a:xfrm>
        </p:spPr>
        <p:txBody>
          <a:bodyPr/>
          <a:lstStyle>
            <a:lvl1pPr algn="l">
              <a:defRPr sz="2800" b="1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104253"/>
            <a:ext cx="7772400" cy="302647"/>
          </a:xfrm>
        </p:spPr>
        <p:txBody>
          <a:bodyPr anchor="b"/>
          <a:lstStyle>
            <a:lvl1pPr marL="0" indent="0">
              <a:buNone/>
              <a:defRPr sz="1800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BD2DF-8FB7-485B-8944-6A38D55F4A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92E4B-B5C3-476A-AD44-F10BD6ECA563}" type="datetime3">
              <a:rPr lang="en-US"/>
              <a:pPr>
                <a:defRPr/>
              </a:pPr>
              <a:t>27 February 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72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200" y="1612255"/>
            <a:ext cx="7869600" cy="4308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200" y="2492375"/>
            <a:ext cx="3819600" cy="1528624"/>
          </a:xfrm>
        </p:spPr>
        <p:txBody>
          <a:bodyPr/>
          <a:lstStyle>
            <a:lvl1pPr>
              <a:defRPr sz="1800"/>
            </a:lvl1pPr>
            <a:lvl2pPr marL="228600" indent="-228600">
              <a:buFont typeface="Verdana"/>
              <a:buChar char="•"/>
              <a:defRPr sz="1800" baseline="0"/>
            </a:lvl2pPr>
            <a:lvl3pPr marL="457200" indent="-228600">
              <a:buFont typeface="Wingdings" charset="2"/>
              <a:buChar char="§"/>
              <a:defRPr sz="1600"/>
            </a:lvl3pPr>
            <a:lvl4pPr>
              <a:defRPr sz="1600" baseline="0"/>
            </a:lvl4pPr>
            <a:lvl5pPr marL="914400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7200" y="2492375"/>
            <a:ext cx="3819600" cy="1533753"/>
          </a:xfrm>
        </p:spPr>
        <p:txBody>
          <a:bodyPr/>
          <a:lstStyle>
            <a:lvl1pPr>
              <a:defRPr sz="1800"/>
            </a:lvl1pPr>
            <a:lvl2pPr marL="228600" indent="-228600">
              <a:buFont typeface="Verdana"/>
              <a:buChar char="•"/>
              <a:defRPr sz="1800"/>
            </a:lvl2pPr>
            <a:lvl3pPr marL="457200" indent="-228600">
              <a:buFont typeface="Wingdings" charset="2"/>
              <a:buChar char="§"/>
              <a:defRPr sz="1600"/>
            </a:lvl3pPr>
            <a:lvl4pPr>
              <a:defRPr sz="1600" baseline="0"/>
            </a:lvl4pPr>
            <a:lvl5pPr>
              <a:defRPr sz="16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C11C1-6ABD-45C2-849B-539CF5D8A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37C2C-6A9F-41BA-AF99-D8C478BF390E}" type="datetime3">
              <a:rPr lang="en-US"/>
              <a:pPr>
                <a:defRPr/>
              </a:pPr>
              <a:t>27 February 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02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7E3EF-5738-4968-9246-7BD2B856BD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B1A09-E533-4088-BF1E-E49DD2B03D7E}" type="datetime3">
              <a:rPr lang="en-US"/>
              <a:pPr>
                <a:defRPr/>
              </a:pPr>
              <a:t>27 February 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38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BC889-A86C-4B15-B035-93D767083B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04E17-EFE5-4B7E-9929-20418EF1C1C8}" type="datetime3">
              <a:rPr lang="en-US"/>
              <a:pPr>
                <a:defRPr/>
              </a:pPr>
              <a:t>27 February 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505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200" y="1612255"/>
            <a:ext cx="2520000" cy="615553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200" y="2492374"/>
            <a:ext cx="2520000" cy="3432176"/>
          </a:xfrm>
        </p:spPr>
        <p:txBody>
          <a:bodyPr/>
          <a:lstStyle>
            <a:lvl1pPr>
              <a:defRPr sz="1800"/>
            </a:lvl1pPr>
            <a:lvl2pPr marL="228600" indent="-228600">
              <a:buFont typeface="Verdana"/>
              <a:buChar char="•"/>
              <a:defRPr sz="1800" baseline="0"/>
            </a:lvl2pPr>
            <a:lvl3pPr marL="457200" indent="-228600">
              <a:buFont typeface="Wingdings" charset="2"/>
              <a:buChar char="§"/>
              <a:defRPr sz="1600"/>
            </a:lvl3pPr>
            <a:lvl4pPr>
              <a:defRPr sz="1600" baseline="0"/>
            </a:lvl4pPr>
            <a:lvl5pPr marL="914400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6800" y="1612255"/>
            <a:ext cx="5040000" cy="4314412"/>
          </a:xfrm>
        </p:spPr>
        <p:txBody>
          <a:bodyPr/>
          <a:lstStyle>
            <a:lvl1pPr>
              <a:defRPr sz="1800"/>
            </a:lvl1pPr>
            <a:lvl2pPr marL="228600" indent="-228600">
              <a:buFont typeface="Verdana"/>
              <a:buChar char="•"/>
              <a:defRPr sz="1800"/>
            </a:lvl2pPr>
            <a:lvl3pPr marL="457200" indent="-228600">
              <a:buFont typeface="Wingdings" charset="2"/>
              <a:buChar char="§"/>
              <a:defRPr sz="1600"/>
            </a:lvl3pPr>
            <a:lvl4pPr>
              <a:defRPr sz="1600" baseline="0"/>
            </a:lvl4pPr>
            <a:lvl5pPr>
              <a:defRPr sz="1600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28B53-5F68-4F3A-9463-BDE8586453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4E125-3212-4CDC-9ABC-42AB96385366}" type="datetime3">
              <a:rPr lang="en-US"/>
              <a:pPr>
                <a:defRPr/>
              </a:pPr>
              <a:t>27 February 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744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612800"/>
            <a:ext cx="5486400" cy="31783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367337"/>
            <a:ext cx="5486400" cy="557213"/>
          </a:xfrm>
        </p:spPr>
        <p:txBody>
          <a:bodyPr/>
          <a:lstStyle>
            <a:lvl1pPr marL="0" indent="0">
              <a:lnSpc>
                <a:spcPts val="18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BA3F2-169E-4AD4-9C6C-9054767EB1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5AB4E-B61C-4524-B1C8-85FF9B6FB585}" type="datetime3">
              <a:rPr lang="en-US"/>
              <a:pPr>
                <a:defRPr/>
              </a:pPr>
              <a:t>27 February 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65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4B3E6-9F95-40C6-B4FC-4F13CCF4C6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0F368-2376-4A22-B30D-D6131BE5465F}" type="datetime3">
              <a:rPr lang="en-US"/>
              <a:pPr>
                <a:defRPr/>
              </a:pPr>
              <a:t>27 February 2019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42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6588" y="1612900"/>
            <a:ext cx="7870825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6588" y="2416175"/>
            <a:ext cx="7870825" cy="182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73813" y="6426200"/>
            <a:ext cx="2133600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b="0">
                <a:solidFill>
                  <a:srgbClr val="004494"/>
                </a:solidFill>
                <a:cs typeface="+mn-cs"/>
              </a:defRPr>
            </a:lvl1pPr>
          </a:lstStyle>
          <a:p>
            <a:pPr>
              <a:defRPr/>
            </a:pPr>
            <a:fld id="{CF997AF1-219E-47B2-8210-809348F66B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37ACDE"/>
          </a:solidFill>
          <a:ln>
            <a:solidFill>
              <a:srgbClr val="37ACD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2" name="Picture 5" descr="JRC_Slides_Footer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6461125"/>
            <a:ext cx="612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1" descr="JRC_Slides_Logo_E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25" y="258763"/>
            <a:ext cx="14351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6588" y="6426200"/>
            <a:ext cx="2133600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b="0">
                <a:solidFill>
                  <a:srgbClr val="004494"/>
                </a:solidFill>
                <a:cs typeface="+mn-cs"/>
              </a:defRPr>
            </a:lvl1pPr>
          </a:lstStyle>
          <a:p>
            <a:pPr>
              <a:defRPr/>
            </a:pPr>
            <a:fld id="{492E5E44-1AD7-459C-98F5-05F5C5FFA7CE}" type="datetime3">
              <a:rPr lang="en-US"/>
              <a:pPr>
                <a:defRPr/>
              </a:pPr>
              <a:t>27 February 2019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itchFamily="34" charset="0"/>
        <a:defRPr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marL="2286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itchFamily="34" charset="0"/>
        <a:buChar char="•"/>
        <a:defRPr>
          <a:solidFill>
            <a:srgbClr val="004494"/>
          </a:solidFill>
          <a:latin typeface="Verdana"/>
          <a:ea typeface="MS PGothic" pitchFamily="34" charset="-128"/>
        </a:defRPr>
      </a:lvl2pPr>
      <a:lvl3pPr marL="4572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Wingdings" pitchFamily="2" charset="2"/>
        <a:buChar char="§"/>
        <a:defRPr sz="1600">
          <a:solidFill>
            <a:srgbClr val="004494"/>
          </a:solidFill>
          <a:latin typeface="Verdana"/>
          <a:ea typeface="MS PGothic" pitchFamily="34" charset="-128"/>
        </a:defRPr>
      </a:lvl3pPr>
      <a:lvl4pPr marL="6858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Arial" charset="0"/>
        <a:buChar char="•"/>
        <a:defRPr sz="1600">
          <a:solidFill>
            <a:srgbClr val="004494"/>
          </a:solidFill>
          <a:latin typeface="Verdana"/>
          <a:ea typeface="MS PGothic" pitchFamily="34" charset="-128"/>
        </a:defRPr>
      </a:lvl4pPr>
      <a:lvl5pPr marL="9144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itchFamily="34" charset="0"/>
        <a:buChar char="–"/>
        <a:defRPr sz="1600">
          <a:solidFill>
            <a:srgbClr val="004494"/>
          </a:solidFill>
          <a:latin typeface="Verdana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tif"/><Relationship Id="rId4" Type="http://schemas.openxmlformats.org/officeDocument/2006/relationships/image" Target="../media/image11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tif"/><Relationship Id="rId4" Type="http://schemas.openxmlformats.org/officeDocument/2006/relationships/image" Target="../media/image11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tif"/><Relationship Id="rId4" Type="http://schemas.openxmlformats.org/officeDocument/2006/relationships/image" Target="../media/image11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tif"/><Relationship Id="rId4" Type="http://schemas.openxmlformats.org/officeDocument/2006/relationships/image" Target="../media/image11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tif"/><Relationship Id="rId4" Type="http://schemas.openxmlformats.org/officeDocument/2006/relationships/image" Target="../media/image11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tif"/><Relationship Id="rId4" Type="http://schemas.openxmlformats.org/officeDocument/2006/relationships/image" Target="../media/image11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tif"/><Relationship Id="rId5" Type="http://schemas.openxmlformats.org/officeDocument/2006/relationships/image" Target="../media/image26.tif"/><Relationship Id="rId4" Type="http://schemas.openxmlformats.org/officeDocument/2006/relationships/image" Target="../media/image11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858" y="1602171"/>
            <a:ext cx="8551179" cy="369332"/>
          </a:xfrm>
        </p:spPr>
        <p:txBody>
          <a:bodyPr/>
          <a:lstStyle/>
          <a:p>
            <a:pPr algn="ctr">
              <a:defRPr/>
            </a:pPr>
            <a:r>
              <a:rPr lang="en-US" sz="2400" dirty="0" smtClean="0"/>
              <a:t>Global </a:t>
            </a:r>
            <a:r>
              <a:rPr lang="en-US" sz="2400" dirty="0"/>
              <a:t>CH₄ </a:t>
            </a:r>
            <a:r>
              <a:rPr lang="en-US" sz="2400" dirty="0" smtClean="0"/>
              <a:t>flux inversions 2000-2017</a:t>
            </a:r>
            <a:endParaRPr lang="it-IT" sz="2400" dirty="0"/>
          </a:p>
        </p:txBody>
      </p:sp>
      <p:sp>
        <p:nvSpPr>
          <p:cNvPr id="8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1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042987" y="2836628"/>
            <a:ext cx="683492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US" sz="1800" b="0" kern="0" dirty="0" smtClean="0"/>
              <a:t>P. Bergamaschi</a:t>
            </a:r>
          </a:p>
          <a:p>
            <a:pPr algn="ctr">
              <a:defRPr/>
            </a:pPr>
            <a:endParaRPr lang="en-US" sz="1800" b="0" kern="0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042987" y="4409266"/>
            <a:ext cx="683492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5pPr>
            <a:lvl6pPr marL="8159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6pPr>
            <a:lvl7pPr marL="12731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7pPr>
            <a:lvl8pPr marL="17303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8pPr>
            <a:lvl9pPr marL="2187575" algn="l" rtl="0" eaLnBrk="1" fontAlgn="base" hangingPunct="1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US" sz="1800" b="0" kern="0" dirty="0" smtClean="0"/>
              <a:t>Acknowledgements:</a:t>
            </a:r>
            <a:endParaRPr lang="en-US" sz="1800" b="0" kern="0" dirty="0"/>
          </a:p>
          <a:p>
            <a:pPr algn="ctr">
              <a:defRPr/>
            </a:pPr>
            <a:r>
              <a:rPr lang="en-US" sz="1800" b="0" kern="0" dirty="0" smtClean="0"/>
              <a:t>CAMS data: A. Segers, S. </a:t>
            </a:r>
            <a:r>
              <a:rPr lang="en-US" sz="1800" b="0" kern="0" dirty="0" err="1" smtClean="0"/>
              <a:t>Houweling</a:t>
            </a:r>
            <a:endParaRPr lang="en-US" sz="1800" b="0" kern="0" dirty="0" smtClean="0"/>
          </a:p>
          <a:p>
            <a:pPr algn="ctr">
              <a:defRPr/>
            </a:pPr>
            <a:r>
              <a:rPr lang="en-US" sz="1800" b="0" kern="0" dirty="0" smtClean="0"/>
              <a:t>NOAA CH</a:t>
            </a:r>
            <a:r>
              <a:rPr lang="en-US" sz="1800" b="0" kern="0" baseline="-25000" dirty="0" smtClean="0"/>
              <a:t>4</a:t>
            </a:r>
            <a:r>
              <a:rPr lang="en-US" sz="1800" b="0" kern="0" dirty="0" smtClean="0"/>
              <a:t> data: E. Dlugokencky</a:t>
            </a:r>
          </a:p>
          <a:p>
            <a:pPr algn="ctr">
              <a:defRPr/>
            </a:pPr>
            <a:r>
              <a:rPr lang="en-US" sz="1800" b="0" kern="0" dirty="0" err="1" smtClean="0"/>
              <a:t>GOSAT</a:t>
            </a:r>
            <a:r>
              <a:rPr lang="en-US" sz="1800" b="0" kern="0" dirty="0" smtClean="0"/>
              <a:t> CH</a:t>
            </a:r>
            <a:r>
              <a:rPr lang="en-US" sz="1800" b="0" kern="0" baseline="-25000" dirty="0" smtClean="0"/>
              <a:t>4</a:t>
            </a:r>
            <a:r>
              <a:rPr lang="en-US" sz="1800" b="0" kern="0" dirty="0" smtClean="0"/>
              <a:t> retrievals: R. Parker</a:t>
            </a:r>
          </a:p>
          <a:p>
            <a:pPr algn="ctr">
              <a:defRPr/>
            </a:pPr>
            <a:r>
              <a:rPr lang="en-US" sz="1800" b="0" kern="0" dirty="0" smtClean="0"/>
              <a:t>support </a:t>
            </a:r>
            <a:r>
              <a:rPr lang="en-US" sz="1800" b="0" kern="0" dirty="0" err="1" smtClean="0"/>
              <a:t>meteo</a:t>
            </a:r>
            <a:r>
              <a:rPr lang="en-US" sz="1800" b="0" kern="0" dirty="0" smtClean="0"/>
              <a:t> analysis: E. Koffi</a:t>
            </a:r>
            <a:endParaRPr lang="it-IT" sz="1800" b="0" kern="0" dirty="0"/>
          </a:p>
        </p:txBody>
      </p:sp>
    </p:spTree>
    <p:extLst>
      <p:ext uri="{BB962C8B-B14F-4D97-AF65-F5344CB8AC3E}">
        <p14:creationId xmlns:p14="http://schemas.microsoft.com/office/powerpoint/2010/main" val="213727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615553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wetland 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emissions vs T, prec </a:t>
            </a:r>
            <a:br>
              <a:rPr lang="it-IT" sz="2000" dirty="0" smtClean="0"/>
            </a:br>
            <a:r>
              <a:rPr lang="it-IT" sz="2000" dirty="0" smtClean="0"/>
              <a:t>Amazon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10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375" y="238026"/>
            <a:ext cx="2621289" cy="11216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70820" y="4490235"/>
            <a:ext cx="1901844" cy="738664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positive correlation</a:t>
            </a:r>
          </a:p>
          <a:p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err="1" smtClean="0">
                <a:solidFill>
                  <a:schemeClr val="tx1"/>
                </a:solidFill>
              </a:rPr>
              <a:t>prec</a:t>
            </a:r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70821" y="2800252"/>
            <a:ext cx="1768642" cy="129266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negative correlation</a:t>
            </a:r>
          </a:p>
          <a:p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T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(negative covariance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T vs </a:t>
            </a:r>
            <a:r>
              <a:rPr lang="en-US" sz="1200" dirty="0" err="1" smtClean="0">
                <a:solidFill>
                  <a:schemeClr val="tx1"/>
                </a:solidFill>
              </a:rPr>
              <a:t>prec</a:t>
            </a:r>
            <a:r>
              <a:rPr lang="en-US" sz="1200" dirty="0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115888" y="2817453"/>
            <a:ext cx="7054933" cy="1684614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5442308"/>
            <a:ext cx="2881950" cy="125376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115888" y="4507436"/>
            <a:ext cx="7054933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2463" y="6276757"/>
            <a:ext cx="1030468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1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30083" y="6276757"/>
            <a:ext cx="106613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2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50376" y="6268709"/>
            <a:ext cx="1013709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3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18242" y="6272805"/>
            <a:ext cx="103501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4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34227" y="6268709"/>
            <a:ext cx="1035016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(NOAA)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50212" y="6268709"/>
            <a:ext cx="112060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(GOSAT)</a:t>
            </a:r>
          </a:p>
        </p:txBody>
      </p:sp>
    </p:spTree>
    <p:extLst>
      <p:ext uri="{BB962C8B-B14F-4D97-AF65-F5344CB8AC3E}">
        <p14:creationId xmlns:p14="http://schemas.microsoft.com/office/powerpoint/2010/main" val="188391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615553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IAV wetland 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emissions vs IAV T, prec </a:t>
            </a:r>
            <a:br>
              <a:rPr lang="it-IT" sz="2000" dirty="0" smtClean="0"/>
            </a:br>
            <a:r>
              <a:rPr lang="it-IT" sz="2000" dirty="0" smtClean="0"/>
              <a:t>western Siberia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11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11" y="1859"/>
            <a:ext cx="2621289" cy="112166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70821" y="2800252"/>
            <a:ext cx="1768642" cy="738664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(weak) positive correlation</a:t>
            </a:r>
          </a:p>
          <a:p>
            <a:r>
              <a:rPr lang="en-US" sz="14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smtClean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15888" y="2817453"/>
            <a:ext cx="7054933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5" y="5391219"/>
            <a:ext cx="2905125" cy="13048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2463" y="6276757"/>
            <a:ext cx="1030468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1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30083" y="6276757"/>
            <a:ext cx="106613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2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50376" y="6268709"/>
            <a:ext cx="1013709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3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8242" y="6272805"/>
            <a:ext cx="103501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4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34227" y="6268709"/>
            <a:ext cx="1035016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(NOAA)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50212" y="6268709"/>
            <a:ext cx="112060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(GOSAT)</a:t>
            </a:r>
          </a:p>
        </p:txBody>
      </p:sp>
    </p:spTree>
    <p:extLst>
      <p:ext uri="{BB962C8B-B14F-4D97-AF65-F5344CB8AC3E}">
        <p14:creationId xmlns:p14="http://schemas.microsoft.com/office/powerpoint/2010/main" val="360435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615553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IAV wetland 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emissions vs IAV T, prec </a:t>
            </a:r>
            <a:br>
              <a:rPr lang="it-IT" sz="2000" dirty="0" smtClean="0"/>
            </a:br>
            <a:r>
              <a:rPr lang="it-IT" sz="2000" dirty="0" smtClean="0"/>
              <a:t>Canada + Alaska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12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11" y="1859"/>
            <a:ext cx="2621289" cy="11216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170820" y="2800252"/>
            <a:ext cx="1973179" cy="52322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no correlation</a:t>
            </a:r>
          </a:p>
          <a:p>
            <a:r>
              <a:rPr lang="en-US" sz="14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smtClean="0">
                <a:solidFill>
                  <a:schemeClr val="tx1"/>
                </a:solidFill>
              </a:rPr>
              <a:t>T/</a:t>
            </a:r>
            <a:r>
              <a:rPr lang="en-US" sz="1400" dirty="0" err="1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prec</a:t>
            </a:r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15888" y="2817452"/>
            <a:ext cx="7054933" cy="3378541"/>
          </a:xfrm>
          <a:prstGeom prst="rect">
            <a:avLst/>
          </a:prstGeom>
          <a:noFill/>
          <a:ln w="635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312" y="5407164"/>
            <a:ext cx="2897757" cy="12889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2463" y="6276757"/>
            <a:ext cx="1030468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1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30083" y="6276757"/>
            <a:ext cx="106613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2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50376" y="6268709"/>
            <a:ext cx="1013709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3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8242" y="6272805"/>
            <a:ext cx="103501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4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34227" y="6268709"/>
            <a:ext cx="1035016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(NOAA)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50212" y="6268709"/>
            <a:ext cx="112060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(GOSAT)</a:t>
            </a:r>
          </a:p>
        </p:txBody>
      </p:sp>
    </p:spTree>
    <p:extLst>
      <p:ext uri="{BB962C8B-B14F-4D97-AF65-F5344CB8AC3E}">
        <p14:creationId xmlns:p14="http://schemas.microsoft.com/office/powerpoint/2010/main" val="419350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615553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IAV wetland 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emissions vs IAV T, prec </a:t>
            </a:r>
            <a:br>
              <a:rPr lang="it-IT" sz="2000" dirty="0" smtClean="0"/>
            </a:br>
            <a:r>
              <a:rPr lang="it-IT" sz="2000" dirty="0" smtClean="0"/>
              <a:t>Amazon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13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11" y="1859"/>
            <a:ext cx="2621289" cy="112166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1407695" y="4511380"/>
            <a:ext cx="1167064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26133" y="4522949"/>
            <a:ext cx="1768642" cy="954107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positive correlation</a:t>
            </a:r>
          </a:p>
          <a:p>
            <a:r>
              <a:rPr lang="en-US" sz="14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err="1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prec</a:t>
            </a:r>
            <a:endParaRPr lang="en-US" sz="1400" dirty="0" smtClean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(all </a:t>
            </a:r>
            <a:r>
              <a:rPr lang="en-US" sz="1400" dirty="0" err="1" smtClean="0">
                <a:solidFill>
                  <a:schemeClr val="tx1"/>
                </a:solidFill>
              </a:rPr>
              <a:t>GOSAT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inv</a:t>
            </a:r>
            <a:r>
              <a:rPr lang="en-US" sz="1400" dirty="0" smtClean="0">
                <a:solidFill>
                  <a:schemeClr val="tx1"/>
                </a:solidFill>
              </a:rPr>
              <a:t>)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661531" y="4511380"/>
            <a:ext cx="1230385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5978688" y="4511380"/>
            <a:ext cx="1230385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5442308"/>
            <a:ext cx="2881950" cy="125376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22463" y="6276757"/>
            <a:ext cx="1030468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1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30083" y="6276757"/>
            <a:ext cx="106613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2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50376" y="6268709"/>
            <a:ext cx="1013709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3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18242" y="6272805"/>
            <a:ext cx="103501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4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34227" y="6268709"/>
            <a:ext cx="1035016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(NOAA)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50212" y="6268709"/>
            <a:ext cx="112060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(GOSAT)</a:t>
            </a:r>
          </a:p>
        </p:txBody>
      </p:sp>
    </p:spTree>
    <p:extLst>
      <p:ext uri="{BB962C8B-B14F-4D97-AF65-F5344CB8AC3E}">
        <p14:creationId xmlns:p14="http://schemas.microsoft.com/office/powerpoint/2010/main" val="152055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615553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IAV wetland 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emissions vs IAV T, prec </a:t>
            </a:r>
            <a:br>
              <a:rPr lang="it-IT" sz="2000" dirty="0" smtClean="0"/>
            </a:br>
            <a:r>
              <a:rPr lang="it-IT" sz="2000" dirty="0" smtClean="0"/>
              <a:t>Pantanal and Gran Chaco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14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11" y="1859"/>
            <a:ext cx="2621289" cy="112166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26133" y="4511380"/>
            <a:ext cx="1768642" cy="954107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positive correlation</a:t>
            </a:r>
          </a:p>
          <a:p>
            <a:r>
              <a:rPr lang="en-US" sz="14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err="1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prec</a:t>
            </a:r>
            <a:endParaRPr lang="en-US" sz="1400" dirty="0" smtClean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(all </a:t>
            </a:r>
            <a:r>
              <a:rPr lang="en-US" sz="1400" dirty="0" err="1" smtClean="0">
                <a:solidFill>
                  <a:schemeClr val="tx1"/>
                </a:solidFill>
              </a:rPr>
              <a:t>inv</a:t>
            </a:r>
            <a:r>
              <a:rPr lang="en-US" sz="1400" dirty="0" smtClean="0">
                <a:solidFill>
                  <a:schemeClr val="tx1"/>
                </a:solidFill>
              </a:rPr>
              <a:t>)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15888" y="4511380"/>
            <a:ext cx="7093185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50" y="5420119"/>
            <a:ext cx="2876550" cy="12759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2463" y="6276757"/>
            <a:ext cx="1030468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1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30083" y="6276757"/>
            <a:ext cx="106613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2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50376" y="6268709"/>
            <a:ext cx="1013709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3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8242" y="6272805"/>
            <a:ext cx="103501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4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34227" y="6268709"/>
            <a:ext cx="1035016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(NOAA)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50212" y="6268709"/>
            <a:ext cx="112060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(GOSAT)</a:t>
            </a:r>
          </a:p>
        </p:txBody>
      </p:sp>
    </p:spTree>
    <p:extLst>
      <p:ext uri="{BB962C8B-B14F-4D97-AF65-F5344CB8AC3E}">
        <p14:creationId xmlns:p14="http://schemas.microsoft.com/office/powerpoint/2010/main" val="174873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615553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IAV wetland 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emissions vs IAV T, prec </a:t>
            </a:r>
            <a:br>
              <a:rPr lang="it-IT" sz="2000" dirty="0" smtClean="0"/>
            </a:br>
            <a:r>
              <a:rPr lang="it-IT" sz="2000" dirty="0" smtClean="0"/>
              <a:t>southern tropical Africa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15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11" y="1859"/>
            <a:ext cx="2621289" cy="112166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1407695" y="4511380"/>
            <a:ext cx="1167064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661531" y="4511380"/>
            <a:ext cx="1230385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975" y="5437721"/>
            <a:ext cx="2867025" cy="125835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75358" y="4511380"/>
            <a:ext cx="1619417" cy="1169551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positive correlation</a:t>
            </a:r>
          </a:p>
          <a:p>
            <a:r>
              <a:rPr lang="en-US" sz="14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err="1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prec</a:t>
            </a:r>
            <a:endParaRPr lang="en-US" sz="1400" dirty="0" smtClean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(</a:t>
            </a:r>
            <a:r>
              <a:rPr lang="en-US" sz="1400" dirty="0" err="1" smtClean="0">
                <a:solidFill>
                  <a:schemeClr val="tx1"/>
                </a:solidFill>
              </a:rPr>
              <a:t>GOSAT</a:t>
            </a:r>
            <a:r>
              <a:rPr lang="en-US" sz="1400" dirty="0" smtClean="0">
                <a:solidFill>
                  <a:schemeClr val="tx1"/>
                </a:solidFill>
              </a:rPr>
              <a:t> inv. except CAMS)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58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615553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IAV wetland 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emissions vs IAV T, prec </a:t>
            </a:r>
            <a:br>
              <a:rPr lang="it-IT" sz="2000" dirty="0" smtClean="0"/>
            </a:br>
            <a:r>
              <a:rPr lang="it-IT" sz="2000" dirty="0" smtClean="0"/>
              <a:t>northern tropical Asia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16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11" y="1859"/>
            <a:ext cx="2621289" cy="112166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115888" y="4511380"/>
            <a:ext cx="4751387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42968" y="4511380"/>
            <a:ext cx="1619417" cy="738664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positive correlation</a:t>
            </a:r>
          </a:p>
          <a:p>
            <a:r>
              <a:rPr lang="en-US" sz="14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err="1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prec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6012583" y="4511380"/>
            <a:ext cx="1230385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924" y="5432226"/>
            <a:ext cx="2886075" cy="126384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2463" y="6276757"/>
            <a:ext cx="1030468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1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30083" y="6276757"/>
            <a:ext cx="106613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2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50376" y="6268709"/>
            <a:ext cx="1013709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3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8242" y="6272805"/>
            <a:ext cx="103501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4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34227" y="6268709"/>
            <a:ext cx="1035016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(NOAA)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50212" y="6268709"/>
            <a:ext cx="112060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(GOSAT)</a:t>
            </a:r>
          </a:p>
        </p:txBody>
      </p:sp>
    </p:spTree>
    <p:extLst>
      <p:ext uri="{BB962C8B-B14F-4D97-AF65-F5344CB8AC3E}">
        <p14:creationId xmlns:p14="http://schemas.microsoft.com/office/powerpoint/2010/main" val="121728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615553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IAV bio. burn. 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emissions vs IAV T, prec </a:t>
            </a:r>
            <a:br>
              <a:rPr lang="it-IT" sz="2000" dirty="0" smtClean="0"/>
            </a:br>
            <a:r>
              <a:rPr lang="it-IT" sz="2000" dirty="0" smtClean="0"/>
              <a:t>tropical Asia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17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11" y="1859"/>
            <a:ext cx="2621289" cy="11216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5419671"/>
            <a:ext cx="2899868" cy="127640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 bwMode="auto">
          <a:xfrm>
            <a:off x="115888" y="4511380"/>
            <a:ext cx="7127123" cy="1684614"/>
          </a:xfrm>
          <a:prstGeom prst="rect">
            <a:avLst/>
          </a:prstGeom>
          <a:noFill/>
          <a:ln w="6350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43011" y="4511380"/>
            <a:ext cx="1619417" cy="738664"/>
          </a:xfrm>
          <a:prstGeom prst="rect">
            <a:avLst/>
          </a:prstGeom>
          <a:solidFill>
            <a:srgbClr val="FF33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negative correlation</a:t>
            </a:r>
          </a:p>
          <a:p>
            <a:r>
              <a:rPr lang="en-US" sz="14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err="1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prec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32000" y="1469719"/>
            <a:ext cx="1058043" cy="307777"/>
          </a:xfrm>
          <a:prstGeom prst="rect">
            <a:avLst/>
          </a:prstGeom>
          <a:solidFill>
            <a:srgbClr val="FF9999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</a:rPr>
              <a:t>El </a:t>
            </a:r>
            <a:r>
              <a:rPr lang="en-US" sz="1400" dirty="0" smtClean="0">
                <a:solidFill>
                  <a:schemeClr val="tx1"/>
                </a:solidFill>
              </a:rPr>
              <a:t>Niño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32000" y="2049805"/>
            <a:ext cx="1058043" cy="307777"/>
          </a:xfrm>
          <a:prstGeom prst="rect">
            <a:avLst/>
          </a:prstGeom>
          <a:solidFill>
            <a:srgbClr val="9999FF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La Ni</a:t>
            </a:r>
            <a:r>
              <a:rPr lang="en-US" sz="1400" dirty="0">
                <a:solidFill>
                  <a:schemeClr val="tx1"/>
                </a:solidFill>
              </a:rPr>
              <a:t>ñ</a:t>
            </a:r>
            <a:r>
              <a:rPr lang="en-US" sz="1400" dirty="0" smtClean="0">
                <a:solidFill>
                  <a:schemeClr val="tx1"/>
                </a:solidFill>
              </a:rPr>
              <a:t>a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2463" y="6276757"/>
            <a:ext cx="1030468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1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30083" y="6276757"/>
            <a:ext cx="106613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2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50376" y="6268709"/>
            <a:ext cx="1013709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3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8242" y="6272805"/>
            <a:ext cx="103501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4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34227" y="6268709"/>
            <a:ext cx="1035016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(NOAA)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50212" y="6268709"/>
            <a:ext cx="112060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(GOSAT)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5888" y="1045883"/>
            <a:ext cx="2043652" cy="307777"/>
          </a:xfrm>
          <a:prstGeom prst="rect">
            <a:avLst/>
          </a:prstGeom>
          <a:solidFill>
            <a:srgbClr val="FF33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biomass burning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01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6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923330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sensitivity of jCH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- T/prec correlations on</a:t>
            </a:r>
            <a:br>
              <a:rPr lang="it-IT" sz="2000" dirty="0" smtClean="0"/>
            </a:br>
            <a:r>
              <a:rPr lang="it-IT" sz="2000" dirty="0" smtClean="0"/>
              <a:t>temporal averaging</a:t>
            </a:r>
            <a:br>
              <a:rPr lang="it-IT" sz="2000" dirty="0" smtClean="0"/>
            </a:br>
            <a:r>
              <a:rPr lang="it-IT" sz="2000" dirty="0" smtClean="0"/>
              <a:t>western Siberia (13 month running mean)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18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11" y="1859"/>
            <a:ext cx="2621289" cy="112166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70821" y="2800252"/>
            <a:ext cx="1768642" cy="738664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(weak) positive correlation</a:t>
            </a:r>
          </a:p>
          <a:p>
            <a:r>
              <a:rPr lang="en-US" sz="14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smtClean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15888" y="2817453"/>
            <a:ext cx="7054933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2463" y="6276757"/>
            <a:ext cx="1030468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1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30083" y="6276757"/>
            <a:ext cx="106613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2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50376" y="6268709"/>
            <a:ext cx="1013709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3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8242" y="6272805"/>
            <a:ext cx="103501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4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34227" y="6268709"/>
            <a:ext cx="1035016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(NOAA)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50212" y="6268709"/>
            <a:ext cx="112060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(GOSAT)</a:t>
            </a:r>
          </a:p>
        </p:txBody>
      </p:sp>
    </p:spTree>
    <p:extLst>
      <p:ext uri="{BB962C8B-B14F-4D97-AF65-F5344CB8AC3E}">
        <p14:creationId xmlns:p14="http://schemas.microsoft.com/office/powerpoint/2010/main" val="152554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923330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sensitivity of jCH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- T/prec correlations on</a:t>
            </a:r>
            <a:br>
              <a:rPr lang="it-IT" sz="2000" dirty="0" smtClean="0"/>
            </a:br>
            <a:r>
              <a:rPr lang="it-IT" sz="2000" dirty="0" smtClean="0"/>
              <a:t>temporal averaging</a:t>
            </a:r>
            <a:br>
              <a:rPr lang="it-IT" sz="2000" dirty="0" smtClean="0"/>
            </a:br>
            <a:r>
              <a:rPr lang="it-IT" sz="2000" dirty="0" smtClean="0"/>
              <a:t>western Siberia (3 month running mean)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19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11" y="1859"/>
            <a:ext cx="2621289" cy="11216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170821" y="2800252"/>
            <a:ext cx="1768642" cy="52322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no correlation</a:t>
            </a:r>
          </a:p>
          <a:p>
            <a:r>
              <a:rPr lang="en-US" sz="14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smtClean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15888" y="2817453"/>
            <a:ext cx="7054933" cy="1684614"/>
          </a:xfrm>
          <a:prstGeom prst="rect">
            <a:avLst/>
          </a:prstGeom>
          <a:noFill/>
          <a:ln w="635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80284" y="1248898"/>
            <a:ext cx="2490537" cy="1551354"/>
          </a:xfrm>
          <a:prstGeom prst="rect">
            <a:avLst/>
          </a:prstGeom>
          <a:noFill/>
          <a:ln w="635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70820" y="1214732"/>
            <a:ext cx="1973179" cy="138499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</a:rPr>
              <a:t>positive</a:t>
            </a:r>
          </a:p>
          <a:p>
            <a:r>
              <a:rPr lang="en-US" sz="12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200" dirty="0" err="1" smtClean="0">
                <a:solidFill>
                  <a:schemeClr val="tx1"/>
                </a:solidFill>
              </a:rPr>
              <a:t>jCH</a:t>
            </a:r>
            <a:r>
              <a:rPr lang="en-US" sz="12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200" dirty="0" smtClean="0">
                <a:solidFill>
                  <a:schemeClr val="tx1"/>
                </a:solidFill>
              </a:rPr>
              <a:t> summer anomalies (2014, 2015, 2016, 2017) preceded by positive </a:t>
            </a:r>
            <a:r>
              <a:rPr lang="en-US" sz="1200" dirty="0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200" dirty="0" smtClean="0">
                <a:solidFill>
                  <a:schemeClr val="tx1"/>
                </a:solidFill>
              </a:rPr>
              <a:t>T anomalies in winter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2463" y="6276757"/>
            <a:ext cx="1030468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1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30083" y="6276757"/>
            <a:ext cx="106613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2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50376" y="6268709"/>
            <a:ext cx="1013709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3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8242" y="6272805"/>
            <a:ext cx="103501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4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4227" y="6268709"/>
            <a:ext cx="1035016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(NOAA)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50212" y="6268709"/>
            <a:ext cx="112060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(GOSAT)</a:t>
            </a:r>
          </a:p>
        </p:txBody>
      </p:sp>
    </p:spTree>
    <p:extLst>
      <p:ext uri="{BB962C8B-B14F-4D97-AF65-F5344CB8AC3E}">
        <p14:creationId xmlns:p14="http://schemas.microsoft.com/office/powerpoint/2010/main" val="161589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307777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global 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trends</a:t>
            </a:r>
            <a:endParaRPr lang="it-IT" sz="20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2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13" y="962526"/>
            <a:ext cx="7018421" cy="52638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4547937" y="1859381"/>
            <a:ext cx="2598822" cy="1978693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78117" y="3838074"/>
            <a:ext cx="1768642" cy="523220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this study: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2000-2017</a:t>
            </a:r>
          </a:p>
        </p:txBody>
      </p:sp>
    </p:spTree>
    <p:extLst>
      <p:ext uri="{BB962C8B-B14F-4D97-AF65-F5344CB8AC3E}">
        <p14:creationId xmlns:p14="http://schemas.microsoft.com/office/powerpoint/2010/main" val="121972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615553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temperature / anomalies</a:t>
            </a:r>
            <a:br>
              <a:rPr lang="it-IT" sz="2000" dirty="0" smtClean="0"/>
            </a:br>
            <a:r>
              <a:rPr lang="it-IT" sz="2000" dirty="0" smtClean="0"/>
              <a:t>western Siberia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20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70" y="971550"/>
            <a:ext cx="7579243" cy="55980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6394913" y="3960453"/>
            <a:ext cx="168442" cy="936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6700275" y="3960453"/>
            <a:ext cx="168442" cy="936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7012140" y="3960453"/>
            <a:ext cx="168442" cy="936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4560" y="3574056"/>
            <a:ext cx="1973179" cy="646331"/>
          </a:xfrm>
          <a:prstGeom prst="rect">
            <a:avLst/>
          </a:prstGeom>
          <a:solidFill>
            <a:srgbClr val="FF3300"/>
          </a:solidFill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</a:rPr>
              <a:t>positive </a:t>
            </a:r>
            <a:r>
              <a:rPr lang="en-US" sz="1200" dirty="0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200" dirty="0" smtClean="0">
                <a:solidFill>
                  <a:schemeClr val="tx1"/>
                </a:solidFill>
              </a:rPr>
              <a:t>T anomalies in winter / early spring</a:t>
            </a:r>
          </a:p>
        </p:txBody>
      </p:sp>
    </p:spTree>
    <p:extLst>
      <p:ext uri="{BB962C8B-B14F-4D97-AF65-F5344CB8AC3E}">
        <p14:creationId xmlns:p14="http://schemas.microsoft.com/office/powerpoint/2010/main" val="82426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923330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sensitivity of </a:t>
            </a:r>
            <a:r>
              <a:rPr lang="en-US" sz="2000" dirty="0" err="1"/>
              <a:t>jCH4</a:t>
            </a:r>
            <a:r>
              <a:rPr lang="en-US" sz="2000" dirty="0"/>
              <a:t> - T/</a:t>
            </a:r>
            <a:r>
              <a:rPr lang="en-US" sz="2000" dirty="0" err="1"/>
              <a:t>prec</a:t>
            </a:r>
            <a:r>
              <a:rPr lang="en-US" sz="2000" dirty="0"/>
              <a:t> correlations </a:t>
            </a:r>
            <a:r>
              <a:rPr lang="en-US" sz="2000" dirty="0" smtClean="0"/>
              <a:t>on</a:t>
            </a:r>
            <a:br>
              <a:rPr lang="en-US" sz="2000" dirty="0" smtClean="0"/>
            </a:br>
            <a:r>
              <a:rPr lang="en-US" sz="2000" dirty="0" err="1" smtClean="0"/>
              <a:t>meteo</a:t>
            </a:r>
            <a:r>
              <a:rPr lang="en-US" sz="2000" dirty="0" smtClean="0"/>
              <a:t> data set</a:t>
            </a:r>
            <a:r>
              <a:rPr lang="it-IT" sz="2000" dirty="0" smtClean="0"/>
              <a:t/>
            </a:r>
            <a:br>
              <a:rPr lang="it-IT" sz="2000" dirty="0" smtClean="0"/>
            </a:br>
            <a:r>
              <a:rPr lang="it-IT" sz="2000" dirty="0" smtClean="0"/>
              <a:t>Amazon CRU 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21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11" y="1859"/>
            <a:ext cx="2621289" cy="112166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1407695" y="4511380"/>
            <a:ext cx="1167064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26133" y="4522949"/>
            <a:ext cx="1768642" cy="954107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positive correlation</a:t>
            </a:r>
          </a:p>
          <a:p>
            <a:r>
              <a:rPr lang="en-US" sz="14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err="1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prec</a:t>
            </a:r>
            <a:endParaRPr lang="en-US" sz="1400" dirty="0" smtClean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(all </a:t>
            </a:r>
            <a:r>
              <a:rPr lang="en-US" sz="1400" dirty="0" err="1" smtClean="0">
                <a:solidFill>
                  <a:schemeClr val="tx1"/>
                </a:solidFill>
              </a:rPr>
              <a:t>GOSAT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inv</a:t>
            </a:r>
            <a:r>
              <a:rPr lang="en-US" sz="1400" dirty="0" smtClean="0">
                <a:solidFill>
                  <a:schemeClr val="tx1"/>
                </a:solidFill>
              </a:rPr>
              <a:t>)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661531" y="4511380"/>
            <a:ext cx="1230385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5978688" y="4511380"/>
            <a:ext cx="1230385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2463" y="6276757"/>
            <a:ext cx="1030468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1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30083" y="6276757"/>
            <a:ext cx="106613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2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50376" y="6268709"/>
            <a:ext cx="1013709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3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18242" y="6272805"/>
            <a:ext cx="103501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4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34227" y="6268709"/>
            <a:ext cx="1035016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(NOAA)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50212" y="6268709"/>
            <a:ext cx="112060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(GOSAT)</a:t>
            </a:r>
          </a:p>
        </p:txBody>
      </p:sp>
    </p:spTree>
    <p:extLst>
      <p:ext uri="{BB962C8B-B14F-4D97-AF65-F5344CB8AC3E}">
        <p14:creationId xmlns:p14="http://schemas.microsoft.com/office/powerpoint/2010/main" val="378109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923330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sensitivity of </a:t>
            </a:r>
            <a:r>
              <a:rPr lang="en-US" sz="2000" dirty="0" err="1"/>
              <a:t>jCH4</a:t>
            </a:r>
            <a:r>
              <a:rPr lang="en-US" sz="2000" dirty="0"/>
              <a:t> - T/</a:t>
            </a:r>
            <a:r>
              <a:rPr lang="en-US" sz="2000" dirty="0" err="1"/>
              <a:t>prec</a:t>
            </a:r>
            <a:r>
              <a:rPr lang="en-US" sz="2000" dirty="0"/>
              <a:t> correlations on</a:t>
            </a:r>
            <a:br>
              <a:rPr lang="en-US" sz="2000" dirty="0"/>
            </a:br>
            <a:r>
              <a:rPr lang="en-US" sz="2000" dirty="0" err="1"/>
              <a:t>meteo</a:t>
            </a:r>
            <a:r>
              <a:rPr lang="en-US" sz="2000" dirty="0"/>
              <a:t> data set</a:t>
            </a:r>
            <a:br>
              <a:rPr lang="en-US" sz="2000" dirty="0"/>
            </a:br>
            <a:r>
              <a:rPr lang="en-US" sz="2000" dirty="0"/>
              <a:t>Amazon </a:t>
            </a:r>
            <a:r>
              <a:rPr lang="it-IT" sz="2000" dirty="0" smtClean="0"/>
              <a:t>Univ. Delaware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22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1407695" y="4511380"/>
            <a:ext cx="1167064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26133" y="4522949"/>
            <a:ext cx="1768642" cy="954107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positive correlation</a:t>
            </a:r>
          </a:p>
          <a:p>
            <a:r>
              <a:rPr lang="en-US" sz="14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err="1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prec</a:t>
            </a:r>
            <a:endParaRPr lang="en-US" sz="1400" dirty="0" smtClean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(all </a:t>
            </a:r>
            <a:r>
              <a:rPr lang="en-US" sz="1400" dirty="0" err="1" smtClean="0">
                <a:solidFill>
                  <a:schemeClr val="tx1"/>
                </a:solidFill>
              </a:rPr>
              <a:t>GOSAT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inv</a:t>
            </a:r>
            <a:r>
              <a:rPr lang="en-US" sz="1400" dirty="0" smtClean="0">
                <a:solidFill>
                  <a:schemeClr val="tx1"/>
                </a:solidFill>
              </a:rPr>
              <a:t>)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661531" y="4511380"/>
            <a:ext cx="1230385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5978688" y="4511380"/>
            <a:ext cx="1230385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11" y="1859"/>
            <a:ext cx="2621289" cy="112166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226133" y="1139924"/>
            <a:ext cx="1768642" cy="95410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significant differences in</a:t>
            </a:r>
          </a:p>
          <a:p>
            <a:r>
              <a:rPr lang="en-US" sz="1400" dirty="0" err="1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>
                <a:solidFill>
                  <a:schemeClr val="tx1"/>
                </a:solidFill>
              </a:rPr>
              <a:t>jCH</a:t>
            </a:r>
            <a:r>
              <a:rPr lang="en-US" sz="1400" baseline="-25000" dirty="0" err="1">
                <a:solidFill>
                  <a:schemeClr val="tx1"/>
                </a:solidFill>
              </a:rPr>
              <a:t>4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smtClean="0">
                <a:solidFill>
                  <a:schemeClr val="tx1"/>
                </a:solidFill>
              </a:rPr>
              <a:t>and </a:t>
            </a:r>
            <a:r>
              <a:rPr lang="en-US" sz="1400" dirty="0" err="1" smtClean="0">
                <a:solidFill>
                  <a:schemeClr val="tx1"/>
                </a:solidFill>
                <a:latin typeface="Symbol" panose="05050102010706020507" pitchFamily="18" charset="2"/>
              </a:rPr>
              <a:t>D</a:t>
            </a:r>
            <a:r>
              <a:rPr lang="en-US" sz="1400" dirty="0" err="1" smtClean="0">
                <a:solidFill>
                  <a:schemeClr val="tx1"/>
                </a:solidFill>
              </a:rPr>
              <a:t>prec</a:t>
            </a:r>
            <a:endParaRPr lang="en-US" sz="1400" dirty="0" smtClean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anomalies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2463" y="6276757"/>
            <a:ext cx="1030468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1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30083" y="6276757"/>
            <a:ext cx="106613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2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50376" y="6268709"/>
            <a:ext cx="1013709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3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8242" y="6272805"/>
            <a:ext cx="103501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4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4227" y="6268709"/>
            <a:ext cx="1035016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(NOAA)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50212" y="6268709"/>
            <a:ext cx="112060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(GOSAT)</a:t>
            </a:r>
          </a:p>
        </p:txBody>
      </p:sp>
    </p:spTree>
    <p:extLst>
      <p:ext uri="{BB962C8B-B14F-4D97-AF65-F5344CB8AC3E}">
        <p14:creationId xmlns:p14="http://schemas.microsoft.com/office/powerpoint/2010/main" val="352304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307777"/>
          </a:xfrm>
        </p:spPr>
        <p:txBody>
          <a:bodyPr/>
          <a:lstStyle/>
          <a:p>
            <a:pPr>
              <a:defRPr/>
            </a:pPr>
            <a:r>
              <a:rPr lang="en-US" sz="2000" dirty="0" smtClean="0"/>
              <a:t>correlation statistics - summary (CRU </a:t>
            </a:r>
            <a:r>
              <a:rPr lang="en-US" sz="2000" dirty="0" err="1" smtClean="0"/>
              <a:t>meteo</a:t>
            </a:r>
            <a:r>
              <a:rPr lang="en-US" sz="2000" dirty="0" smtClean="0"/>
              <a:t> data)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23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365374" y="5984439"/>
            <a:ext cx="1402490" cy="52322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correlations 2010-2017</a:t>
            </a:r>
            <a:endParaRPr lang="en-US" sz="1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01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307777"/>
          </a:xfrm>
        </p:spPr>
        <p:txBody>
          <a:bodyPr/>
          <a:lstStyle/>
          <a:p>
            <a:pPr>
              <a:defRPr/>
            </a:pPr>
            <a:r>
              <a:rPr lang="en-US" sz="2000" dirty="0" smtClean="0"/>
              <a:t>correlation statistics - summary (Univ. Delaware </a:t>
            </a:r>
            <a:r>
              <a:rPr lang="en-US" sz="2000" dirty="0" err="1" smtClean="0"/>
              <a:t>meteo</a:t>
            </a:r>
            <a:r>
              <a:rPr lang="en-US" sz="2000" dirty="0" smtClean="0"/>
              <a:t> data)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24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65374" y="5984439"/>
            <a:ext cx="1402490" cy="52322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correlations 2010-2017</a:t>
            </a:r>
            <a:endParaRPr lang="en-US" sz="1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23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307777"/>
          </a:xfrm>
        </p:spPr>
        <p:txBody>
          <a:bodyPr/>
          <a:lstStyle/>
          <a:p>
            <a:pPr>
              <a:defRPr/>
            </a:pPr>
            <a:r>
              <a:rPr lang="en-US" sz="2000" dirty="0" smtClean="0"/>
              <a:t>Conclusions</a:t>
            </a:r>
            <a:endParaRPr lang="it-IT" sz="2000" dirty="0"/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2" y="964816"/>
            <a:ext cx="9143998" cy="563231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3175" eaLnBrk="0" hangingPunct="0">
              <a:lnSpc>
                <a:spcPts val="2400"/>
              </a:lnSpc>
              <a:buClr>
                <a:srgbClr val="37ACDE"/>
              </a:buClr>
              <a:buFont typeface="Verdana" pitchFamily="34" charset="0"/>
              <a:defRPr>
                <a:solidFill>
                  <a:srgbClr val="004494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lnSpc>
                <a:spcPts val="2400"/>
              </a:lnSpc>
              <a:buClr>
                <a:srgbClr val="37ACDE"/>
              </a:buClr>
              <a:buFont typeface="Verdana" pitchFamily="34" charset="0"/>
              <a:buChar char="•"/>
              <a:defRPr>
                <a:solidFill>
                  <a:srgbClr val="004494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lnSpc>
                <a:spcPts val="2400"/>
              </a:lnSpc>
              <a:buClr>
                <a:srgbClr val="37ACDE"/>
              </a:buClr>
              <a:buFont typeface="Wingdings" pitchFamily="2" charset="2"/>
              <a:buChar char="§"/>
              <a:defRPr sz="1600">
                <a:solidFill>
                  <a:srgbClr val="004494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lnSpc>
                <a:spcPts val="2400"/>
              </a:lnSpc>
              <a:buClr>
                <a:srgbClr val="37ACDE"/>
              </a:buClr>
              <a:buFont typeface="Arial" charset="0"/>
              <a:buChar char="•"/>
              <a:defRPr sz="1600">
                <a:solidFill>
                  <a:srgbClr val="004494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lnSpc>
                <a:spcPts val="2400"/>
              </a:lnSpc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endParaRPr lang="en-US" sz="1400" b="0" dirty="0" smtClean="0"/>
          </a:p>
          <a:p>
            <a:r>
              <a:rPr lang="en-US" sz="1400" dirty="0" smtClean="0"/>
              <a:t>global CH</a:t>
            </a:r>
            <a:r>
              <a:rPr lang="en-US" sz="1400" baseline="-25000" dirty="0" smtClean="0"/>
              <a:t>4</a:t>
            </a:r>
            <a:r>
              <a:rPr lang="en-US" sz="1400" dirty="0" smtClean="0"/>
              <a:t> inversions 2000-2017:</a:t>
            </a:r>
          </a:p>
          <a:p>
            <a:r>
              <a:rPr lang="en-US" sz="1400" dirty="0" smtClean="0"/>
              <a:t>- global CH</a:t>
            </a:r>
            <a:r>
              <a:rPr lang="en-US" sz="1400" baseline="-25000" dirty="0" smtClean="0"/>
              <a:t>4</a:t>
            </a:r>
            <a:r>
              <a:rPr lang="en-US" sz="1400" dirty="0" smtClean="0"/>
              <a:t> emissions increased significantly (by ~50 </a:t>
            </a:r>
            <a:r>
              <a:rPr lang="en-US" sz="1400" dirty="0" err="1" smtClean="0"/>
              <a:t>Tg</a:t>
            </a:r>
            <a:r>
              <a:rPr lang="en-US" sz="1400" dirty="0" smtClean="0"/>
              <a:t> CH</a:t>
            </a:r>
            <a:r>
              <a:rPr lang="en-US" sz="1400" baseline="-25000" dirty="0" smtClean="0"/>
              <a:t>4</a:t>
            </a:r>
            <a:r>
              <a:rPr lang="en-US" sz="1400" dirty="0" smtClean="0"/>
              <a:t> </a:t>
            </a:r>
            <a:r>
              <a:rPr lang="en-US" sz="1400" dirty="0" err="1" smtClean="0"/>
              <a:t>yr</a:t>
            </a:r>
            <a:r>
              <a:rPr lang="en-US" sz="1400" baseline="30000" dirty="0" smtClean="0"/>
              <a:t>-1</a:t>
            </a:r>
            <a:r>
              <a:rPr lang="en-US" sz="1400" dirty="0"/>
              <a:t>)</a:t>
            </a:r>
          </a:p>
          <a:p>
            <a:r>
              <a:rPr lang="en-US" sz="1400" dirty="0" smtClean="0"/>
              <a:t>- </a:t>
            </a:r>
            <a:r>
              <a:rPr lang="en-US" sz="1400" dirty="0"/>
              <a:t>derived CH</a:t>
            </a:r>
            <a:r>
              <a:rPr lang="en-US" sz="1400" baseline="-25000" dirty="0"/>
              <a:t>4</a:t>
            </a:r>
            <a:r>
              <a:rPr lang="en-US" sz="1400" dirty="0"/>
              <a:t> </a:t>
            </a:r>
            <a:r>
              <a:rPr lang="en-US" sz="1400" dirty="0" smtClean="0"/>
              <a:t>emission increase smaller than estimated by bottom-up inventories </a:t>
            </a:r>
          </a:p>
          <a:p>
            <a:r>
              <a:rPr lang="en-US" sz="1400" dirty="0" smtClean="0"/>
              <a:t>   (~70 </a:t>
            </a:r>
            <a:r>
              <a:rPr lang="en-US" sz="1400" dirty="0" err="1"/>
              <a:t>Tg</a:t>
            </a:r>
            <a:r>
              <a:rPr lang="en-US" sz="1400" dirty="0"/>
              <a:t> CH</a:t>
            </a:r>
            <a:r>
              <a:rPr lang="en-US" sz="1400" baseline="-25000" dirty="0"/>
              <a:t>4</a:t>
            </a:r>
            <a:r>
              <a:rPr lang="en-US" sz="1400" dirty="0"/>
              <a:t> </a:t>
            </a:r>
            <a:r>
              <a:rPr lang="en-US" sz="1400" dirty="0" err="1" smtClean="0"/>
              <a:t>yr</a:t>
            </a:r>
            <a:r>
              <a:rPr lang="en-US" sz="1400" baseline="30000" dirty="0" smtClean="0"/>
              <a:t>-1</a:t>
            </a:r>
            <a:r>
              <a:rPr lang="en-US" sz="1400" dirty="0"/>
              <a:t>)</a:t>
            </a:r>
          </a:p>
          <a:p>
            <a:r>
              <a:rPr lang="en-US" sz="1400" dirty="0"/>
              <a:t>- CH</a:t>
            </a:r>
            <a:r>
              <a:rPr lang="en-US" sz="1400" baseline="-25000" dirty="0"/>
              <a:t>4</a:t>
            </a:r>
            <a:r>
              <a:rPr lang="en-US" sz="1400" dirty="0"/>
              <a:t> emission </a:t>
            </a:r>
            <a:r>
              <a:rPr lang="en-US" sz="1400" dirty="0" smtClean="0"/>
              <a:t>increase attributed mainly to anthropogenic CH</a:t>
            </a:r>
            <a:r>
              <a:rPr lang="en-US" sz="1400" baseline="-25000" dirty="0" smtClean="0"/>
              <a:t>4</a:t>
            </a:r>
            <a:r>
              <a:rPr lang="en-US" sz="1400" dirty="0" smtClean="0"/>
              <a:t> sources</a:t>
            </a:r>
          </a:p>
          <a:p>
            <a:r>
              <a:rPr lang="en-US" sz="1400" dirty="0" smtClean="0"/>
              <a:t>- significant </a:t>
            </a:r>
            <a:r>
              <a:rPr lang="en-US" sz="1400" dirty="0" err="1" smtClean="0"/>
              <a:t>IAV</a:t>
            </a:r>
            <a:r>
              <a:rPr lang="en-US" sz="1400" dirty="0" smtClean="0"/>
              <a:t> due to wetlands and biomass burning</a:t>
            </a:r>
          </a:p>
          <a:p>
            <a:r>
              <a:rPr lang="en-US" sz="1400" dirty="0" smtClean="0"/>
              <a:t>- correlations between derived </a:t>
            </a:r>
            <a:r>
              <a:rPr lang="en-US" sz="1400" dirty="0" err="1" smtClean="0"/>
              <a:t>jCH</a:t>
            </a:r>
            <a:r>
              <a:rPr lang="en-US" sz="1400" baseline="-25000" dirty="0" err="1" smtClean="0"/>
              <a:t>4</a:t>
            </a:r>
            <a:r>
              <a:rPr lang="en-US" sz="1400" dirty="0" smtClean="0"/>
              <a:t> and T/</a:t>
            </a:r>
            <a:r>
              <a:rPr lang="en-US" sz="1400" dirty="0" err="1" smtClean="0"/>
              <a:t>prec</a:t>
            </a:r>
            <a:r>
              <a:rPr lang="en-US" sz="1400" dirty="0" smtClean="0"/>
              <a:t> anomalies: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- Siberia: weak positive correlation </a:t>
            </a:r>
            <a:r>
              <a:rPr lang="en-US" sz="1400" dirty="0" err="1" smtClean="0">
                <a:latin typeface="Symbol" panose="05050102010706020507" pitchFamily="18" charset="2"/>
              </a:rPr>
              <a:t>D</a:t>
            </a:r>
            <a:r>
              <a:rPr lang="en-US" sz="1400" dirty="0" err="1" smtClean="0"/>
              <a:t>jCH</a:t>
            </a:r>
            <a:r>
              <a:rPr lang="en-US" sz="1400" baseline="-25000" dirty="0" err="1" smtClean="0"/>
              <a:t>4</a:t>
            </a:r>
            <a:r>
              <a:rPr lang="en-US" sz="1400" dirty="0" smtClean="0"/>
              <a:t> (wetlands) vs </a:t>
            </a:r>
            <a:r>
              <a:rPr lang="en-US" sz="1400" dirty="0" smtClean="0">
                <a:latin typeface="Symbol" panose="05050102010706020507" pitchFamily="18" charset="2"/>
              </a:rPr>
              <a:t>D</a:t>
            </a:r>
            <a:r>
              <a:rPr lang="en-US" sz="1400" dirty="0" smtClean="0"/>
              <a:t>T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- Canada / Alaska: no correlation </a:t>
            </a:r>
            <a:r>
              <a:rPr lang="en-US" sz="1400" dirty="0" err="1">
                <a:latin typeface="Symbol" panose="05050102010706020507" pitchFamily="18" charset="2"/>
              </a:rPr>
              <a:t>D</a:t>
            </a:r>
            <a:r>
              <a:rPr lang="en-US" sz="1400" dirty="0" err="1"/>
              <a:t>jCH</a:t>
            </a:r>
            <a:r>
              <a:rPr lang="en-US" sz="1400" baseline="-25000" dirty="0" err="1"/>
              <a:t>4</a:t>
            </a:r>
            <a:r>
              <a:rPr lang="en-US" sz="1400" dirty="0"/>
              <a:t> (wetlands) vs </a:t>
            </a:r>
            <a:r>
              <a:rPr lang="en-US" sz="1400" dirty="0" smtClean="0">
                <a:latin typeface="Symbol" panose="05050102010706020507" pitchFamily="18" charset="2"/>
              </a:rPr>
              <a:t>D</a:t>
            </a:r>
            <a:r>
              <a:rPr lang="en-US" sz="1400" dirty="0" smtClean="0"/>
              <a:t>T/</a:t>
            </a:r>
            <a:r>
              <a:rPr lang="en-US" sz="1400" dirty="0">
                <a:latin typeface="Symbol" panose="05050102010706020507" pitchFamily="18" charset="2"/>
              </a:rPr>
              <a:t> </a:t>
            </a:r>
            <a:r>
              <a:rPr lang="en-US" sz="1400" dirty="0" err="1" smtClean="0">
                <a:latin typeface="Symbol" panose="05050102010706020507" pitchFamily="18" charset="2"/>
              </a:rPr>
              <a:t>D</a:t>
            </a:r>
            <a:r>
              <a:rPr lang="en-US" sz="1400" dirty="0" err="1" smtClean="0"/>
              <a:t>prec</a:t>
            </a:r>
            <a:r>
              <a:rPr lang="en-US" sz="1400" dirty="0" smtClean="0"/>
              <a:t> found (maybe due to</a:t>
            </a:r>
          </a:p>
          <a:p>
            <a:r>
              <a:rPr lang="en-US" sz="1400" dirty="0" smtClean="0"/>
              <a:t>        poor observational constraints of </a:t>
            </a:r>
            <a:r>
              <a:rPr lang="en-US" sz="1400" dirty="0"/>
              <a:t>CH</a:t>
            </a:r>
            <a:r>
              <a:rPr lang="en-US" sz="1400" baseline="-25000" dirty="0"/>
              <a:t>4</a:t>
            </a:r>
            <a:r>
              <a:rPr lang="en-US" sz="1400" dirty="0"/>
              <a:t> </a:t>
            </a:r>
            <a:r>
              <a:rPr lang="en-US" sz="1400" dirty="0" smtClean="0"/>
              <a:t>emissions in that region)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- tropics</a:t>
            </a:r>
            <a:r>
              <a:rPr lang="en-US" sz="1400" dirty="0"/>
              <a:t>: positive correlation </a:t>
            </a:r>
            <a:r>
              <a:rPr lang="en-US" sz="1400" dirty="0" err="1">
                <a:latin typeface="Symbol" panose="05050102010706020507" pitchFamily="18" charset="2"/>
              </a:rPr>
              <a:t>D</a:t>
            </a:r>
            <a:r>
              <a:rPr lang="en-US" sz="1400" dirty="0" err="1"/>
              <a:t>jCH</a:t>
            </a:r>
            <a:r>
              <a:rPr lang="en-US" sz="1400" baseline="-25000" dirty="0" err="1"/>
              <a:t>4</a:t>
            </a:r>
            <a:r>
              <a:rPr lang="en-US" sz="1400" dirty="0"/>
              <a:t> (wetlands) vs </a:t>
            </a:r>
            <a:r>
              <a:rPr lang="en-US" sz="1400" dirty="0" err="1" smtClean="0">
                <a:latin typeface="Symbol" panose="05050102010706020507" pitchFamily="18" charset="2"/>
              </a:rPr>
              <a:t>D</a:t>
            </a:r>
            <a:r>
              <a:rPr lang="en-US" sz="1400" dirty="0" err="1" smtClean="0"/>
              <a:t>prec</a:t>
            </a:r>
            <a:r>
              <a:rPr lang="en-US" sz="1400" dirty="0" smtClean="0"/>
              <a:t> - mainly apparent in </a:t>
            </a:r>
            <a:r>
              <a:rPr lang="en-US" sz="1400" dirty="0" err="1" smtClean="0"/>
              <a:t>GOSAT</a:t>
            </a:r>
            <a:endParaRPr lang="en-US" sz="1400" dirty="0" smtClean="0"/>
          </a:p>
          <a:p>
            <a:r>
              <a:rPr lang="en-US" sz="1400" dirty="0" smtClean="0"/>
              <a:t>        inversions (-&gt; better constraining of tropical CH</a:t>
            </a:r>
            <a:r>
              <a:rPr lang="en-US" sz="1400" baseline="-25000" dirty="0" smtClean="0"/>
              <a:t>4</a:t>
            </a:r>
            <a:r>
              <a:rPr lang="en-US" sz="1400" dirty="0" smtClean="0"/>
              <a:t> emissions)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- dependence of correlations on temporal averaging (</a:t>
            </a:r>
            <a:r>
              <a:rPr lang="en-US" sz="1400" dirty="0" err="1" smtClean="0">
                <a:latin typeface="Symbol" panose="05050102010706020507" pitchFamily="18" charset="2"/>
              </a:rPr>
              <a:t>D</a:t>
            </a:r>
            <a:r>
              <a:rPr lang="en-US" sz="1400" dirty="0" err="1" smtClean="0"/>
              <a:t>jCH</a:t>
            </a:r>
            <a:r>
              <a:rPr lang="en-US" sz="1400" baseline="-25000" dirty="0" err="1" smtClean="0"/>
              <a:t>4</a:t>
            </a:r>
            <a:r>
              <a:rPr lang="en-US" sz="1400" dirty="0" smtClean="0"/>
              <a:t> anomalies delayed /</a:t>
            </a:r>
          </a:p>
          <a:p>
            <a:r>
              <a:rPr lang="en-US" sz="1400" dirty="0" smtClean="0"/>
              <a:t>        integrated effects)</a:t>
            </a:r>
          </a:p>
          <a:p>
            <a:r>
              <a:rPr lang="en-US" sz="1400" dirty="0"/>
              <a:t> </a:t>
            </a:r>
            <a:r>
              <a:rPr lang="en-US" sz="1400" dirty="0" smtClean="0"/>
              <a:t>  - </a:t>
            </a:r>
            <a:r>
              <a:rPr lang="en-US" sz="1400" dirty="0"/>
              <a:t>dependence of correlations </a:t>
            </a:r>
            <a:r>
              <a:rPr lang="en-US" sz="1400" dirty="0" smtClean="0"/>
              <a:t>on </a:t>
            </a:r>
            <a:r>
              <a:rPr lang="en-US" sz="1400" dirty="0" err="1" smtClean="0"/>
              <a:t>meteo</a:t>
            </a:r>
            <a:r>
              <a:rPr lang="en-US" sz="1400" dirty="0" smtClean="0"/>
              <a:t> data set</a:t>
            </a:r>
          </a:p>
          <a:p>
            <a:endParaRPr lang="en-US" sz="1400" dirty="0"/>
          </a:p>
          <a:p>
            <a:r>
              <a:rPr lang="en-US" sz="1400" dirty="0" smtClean="0"/>
              <a:t>General limitation: use of OH climatology (i.e. no OH </a:t>
            </a:r>
            <a:r>
              <a:rPr lang="en-US" sz="1400" dirty="0" err="1" smtClean="0"/>
              <a:t>IAV</a:t>
            </a:r>
            <a:r>
              <a:rPr lang="en-US" sz="1400" dirty="0" smtClean="0"/>
              <a:t>) </a:t>
            </a:r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25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09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307777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inversions</a:t>
            </a:r>
            <a:endParaRPr lang="it-IT" sz="20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3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76661"/>
              </p:ext>
            </p:extLst>
          </p:nvPr>
        </p:nvGraphicFramePr>
        <p:xfrm>
          <a:off x="197686" y="1769979"/>
          <a:ext cx="8715289" cy="3296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4764"/>
                <a:gridCol w="1100453"/>
                <a:gridCol w="1739907"/>
                <a:gridCol w="1245041"/>
                <a:gridCol w="1245041"/>
                <a:gridCol w="972253"/>
                <a:gridCol w="151783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inversion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institution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 priori</a:t>
                      </a:r>
                    </a:p>
                    <a:p>
                      <a:r>
                        <a:rPr lang="en-US" sz="1200" dirty="0" smtClean="0"/>
                        <a:t>anthrop.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 priori</a:t>
                      </a:r>
                    </a:p>
                    <a:p>
                      <a:r>
                        <a:rPr lang="en-US" sz="1200" dirty="0" smtClean="0"/>
                        <a:t>wetlands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convec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observations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Inv</a:t>
                      </a:r>
                      <a:r>
                        <a:rPr lang="en-US" sz="1200" dirty="0" smtClean="0"/>
                        <a:t> 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JRC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EDGARv4.3.2</a:t>
                      </a:r>
                      <a:r>
                        <a:rPr lang="en-US" sz="1200" dirty="0" smtClean="0"/>
                        <a:t> constant (2010)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WETCHIMP</a:t>
                      </a:r>
                    </a:p>
                    <a:p>
                      <a:r>
                        <a:rPr lang="en-US" sz="1200" dirty="0" smtClean="0"/>
                        <a:t>ensemble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TM5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Tiedke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NOAA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Inv</a:t>
                      </a:r>
                      <a:r>
                        <a:rPr lang="en-US" sz="1200" dirty="0" smtClean="0"/>
                        <a:t> 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JRC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EDGARv4.3.2</a:t>
                      </a:r>
                      <a:r>
                        <a:rPr lang="en-US" sz="1200" dirty="0" smtClean="0"/>
                        <a:t> constant (2010)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WETCHIMP</a:t>
                      </a:r>
                    </a:p>
                    <a:p>
                      <a:r>
                        <a:rPr lang="en-US" sz="1200" dirty="0" smtClean="0"/>
                        <a:t>ensemble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TM5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Tiedke</a:t>
                      </a:r>
                      <a:endParaRPr lang="en-US" sz="1200" dirty="0" smtClean="0"/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NOAA+GOSAT</a:t>
                      </a:r>
                      <a:r>
                        <a:rPr lang="en-US" sz="1200" dirty="0" smtClean="0"/>
                        <a:t> (</a:t>
                      </a:r>
                      <a:r>
                        <a:rPr lang="en-US" sz="1200" dirty="0" err="1" smtClean="0"/>
                        <a:t>OCPRv7.2</a:t>
                      </a:r>
                      <a:r>
                        <a:rPr lang="en-US" sz="1200" dirty="0" smtClean="0"/>
                        <a:t>)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Inv</a:t>
                      </a:r>
                      <a:r>
                        <a:rPr lang="en-US" sz="1200" dirty="0" smtClean="0"/>
                        <a:t> 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JRC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GCP</a:t>
                      </a:r>
                      <a:r>
                        <a:rPr lang="en-US" sz="1200" dirty="0" smtClean="0"/>
                        <a:t> 2018</a:t>
                      </a:r>
                    </a:p>
                    <a:p>
                      <a:r>
                        <a:rPr lang="en-US" sz="1200" dirty="0" smtClean="0"/>
                        <a:t>(</a:t>
                      </a:r>
                      <a:r>
                        <a:rPr lang="en-US" sz="1200" dirty="0" err="1" smtClean="0"/>
                        <a:t>EDGAR+BP</a:t>
                      </a:r>
                      <a:r>
                        <a:rPr lang="en-US" sz="1200" dirty="0" smtClean="0"/>
                        <a:t>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GCP</a:t>
                      </a:r>
                      <a:r>
                        <a:rPr lang="en-US" sz="1200" dirty="0" smtClean="0"/>
                        <a:t> wetland ensemble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Spivakovsky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Tiedke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NOAA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Inv</a:t>
                      </a:r>
                      <a:r>
                        <a:rPr lang="en-US" sz="1200" dirty="0" smtClean="0"/>
                        <a:t> 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JRC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GCP</a:t>
                      </a:r>
                      <a:r>
                        <a:rPr lang="en-US" sz="1200" dirty="0" smtClean="0"/>
                        <a:t> 2018</a:t>
                      </a:r>
                    </a:p>
                    <a:p>
                      <a:r>
                        <a:rPr lang="en-US" sz="1200" dirty="0" smtClean="0"/>
                        <a:t>(</a:t>
                      </a:r>
                      <a:r>
                        <a:rPr lang="en-US" sz="1200" dirty="0" err="1" smtClean="0"/>
                        <a:t>EDGAR+BP</a:t>
                      </a:r>
                      <a:r>
                        <a:rPr lang="en-US" sz="12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GCP</a:t>
                      </a:r>
                      <a:r>
                        <a:rPr lang="en-US" sz="1200" dirty="0" smtClean="0"/>
                        <a:t> wetland ensemble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Spivakovsky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Tiedke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NOAA+GOSAT</a:t>
                      </a:r>
                      <a:r>
                        <a:rPr lang="en-US" sz="1200" dirty="0" smtClean="0"/>
                        <a:t> (</a:t>
                      </a:r>
                      <a:r>
                        <a:rPr lang="en-US" sz="1200" dirty="0" err="1" smtClean="0"/>
                        <a:t>OCPRv7.2</a:t>
                      </a:r>
                      <a:r>
                        <a:rPr lang="en-US" sz="1200" dirty="0" smtClean="0"/>
                        <a:t>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v17r1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TNO</a:t>
                      </a:r>
                      <a:r>
                        <a:rPr lang="en-US" sz="1200" dirty="0" smtClean="0"/>
                        <a:t>/</a:t>
                      </a:r>
                      <a:r>
                        <a:rPr lang="en-US" sz="1200" dirty="0" err="1" smtClean="0"/>
                        <a:t>SRON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EDGARv4.2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J.Kaplan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Spivakovsky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ECMWF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NOAA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v17r1s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TNO</a:t>
                      </a:r>
                      <a:r>
                        <a:rPr lang="en-US" sz="1200" dirty="0" smtClean="0"/>
                        <a:t>/</a:t>
                      </a:r>
                      <a:r>
                        <a:rPr lang="en-US" sz="1200" dirty="0" err="1" smtClean="0"/>
                        <a:t>SRON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EDGARv4.2</a:t>
                      </a: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J.Kaplan</a:t>
                      </a:r>
                      <a:endParaRPr lang="en-US" sz="1200" dirty="0" smtClean="0"/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Spivakovsky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ECMWF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NOAA+GOSAT</a:t>
                      </a:r>
                      <a:r>
                        <a:rPr lang="en-US" sz="1200" dirty="0" smtClean="0"/>
                        <a:t> (</a:t>
                      </a:r>
                      <a:r>
                        <a:rPr lang="en-US" sz="1200" dirty="0" err="1" smtClean="0"/>
                        <a:t>SRPRv2.3.8</a:t>
                      </a:r>
                      <a:r>
                        <a:rPr lang="en-US" sz="1200" dirty="0" smtClean="0"/>
                        <a:t>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536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307777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total 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emissions 2000-2017</a:t>
            </a:r>
            <a:endParaRPr lang="it-IT" sz="20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4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1999"/>
            <a:ext cx="7560000" cy="52239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23" y="5550469"/>
            <a:ext cx="2599953" cy="1289308"/>
          </a:xfrm>
          <a:prstGeom prst="rect">
            <a:avLst/>
          </a:prstGeom>
        </p:spPr>
      </p:pic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000" y="1106906"/>
            <a:ext cx="1727701" cy="553998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/>
                </a:solidFill>
              </a:rPr>
              <a:t>a priori</a:t>
            </a:r>
          </a:p>
          <a:p>
            <a:r>
              <a:rPr lang="en-US" sz="1000" dirty="0" err="1" smtClean="0">
                <a:solidFill>
                  <a:schemeClr val="tx1"/>
                </a:solidFill>
              </a:rPr>
              <a:t>EDGARv4.3.2</a:t>
            </a:r>
            <a:r>
              <a:rPr lang="en-US" sz="1000" dirty="0" smtClean="0">
                <a:solidFill>
                  <a:schemeClr val="tx1"/>
                </a:solidFill>
              </a:rPr>
              <a:t> constant (</a:t>
            </a:r>
            <a:r>
              <a:rPr lang="en-US" sz="1000" dirty="0">
                <a:solidFill>
                  <a:schemeClr val="tx1"/>
                </a:solidFill>
              </a:rPr>
              <a:t>2010)</a:t>
            </a:r>
            <a:endParaRPr lang="en-US" sz="1000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80220" y="2374261"/>
            <a:ext cx="1727701" cy="553998"/>
          </a:xfrm>
          <a:prstGeom prst="rect">
            <a:avLst/>
          </a:prstGeom>
          <a:solidFill>
            <a:srgbClr val="0066FF"/>
          </a:solidFill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/>
                </a:solidFill>
              </a:rPr>
              <a:t>a priori</a:t>
            </a:r>
          </a:p>
          <a:p>
            <a:r>
              <a:rPr lang="en-US" sz="1000" dirty="0" err="1" smtClean="0">
                <a:solidFill>
                  <a:schemeClr val="tx1"/>
                </a:solidFill>
              </a:rPr>
              <a:t>GCP</a:t>
            </a:r>
            <a:r>
              <a:rPr lang="en-US" sz="1000" dirty="0" smtClean="0">
                <a:solidFill>
                  <a:schemeClr val="tx1"/>
                </a:solidFill>
              </a:rPr>
              <a:t> 2018</a:t>
            </a:r>
          </a:p>
          <a:p>
            <a:r>
              <a:rPr lang="en-US" sz="1000" dirty="0">
                <a:solidFill>
                  <a:schemeClr val="tx1"/>
                </a:solidFill>
              </a:rPr>
              <a:t>(</a:t>
            </a:r>
            <a:r>
              <a:rPr lang="en-US" sz="1000" dirty="0" err="1" smtClean="0">
                <a:solidFill>
                  <a:schemeClr val="tx1"/>
                </a:solidFill>
              </a:rPr>
              <a:t>EDGARv4.3.2</a:t>
            </a:r>
            <a:r>
              <a:rPr lang="en-US" sz="1000" dirty="0" smtClean="0">
                <a:solidFill>
                  <a:schemeClr val="tx1"/>
                </a:solidFill>
              </a:rPr>
              <a:t> + BP)</a:t>
            </a:r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9926053" y="762454"/>
            <a:ext cx="914400" cy="914400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/>
          <p:cNvCxnSpPr/>
          <p:nvPr/>
        </p:nvCxnSpPr>
        <p:spPr bwMode="auto">
          <a:xfrm>
            <a:off x="1034715" y="2502569"/>
            <a:ext cx="597379" cy="124628"/>
          </a:xfrm>
          <a:prstGeom prst="straightConnector1">
            <a:avLst/>
          </a:prstGeom>
          <a:noFill/>
          <a:ln w="28575" cap="flat" cmpd="sng" algn="ctr">
            <a:solidFill>
              <a:srgbClr val="0066FF"/>
            </a:solidFill>
            <a:prstDash val="dash"/>
            <a:round/>
            <a:headEnd type="triangl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Arrow Connector 16"/>
          <p:cNvCxnSpPr/>
          <p:nvPr/>
        </p:nvCxnSpPr>
        <p:spPr bwMode="auto">
          <a:xfrm flipH="1" flipV="1">
            <a:off x="1025813" y="1676854"/>
            <a:ext cx="8902" cy="203842"/>
          </a:xfrm>
          <a:prstGeom prst="straightConnector1">
            <a:avLst/>
          </a:prstGeom>
          <a:noFill/>
          <a:ln w="28575" cap="flat" cmpd="sng" algn="ctr">
            <a:solidFill>
              <a:srgbClr val="00FF00"/>
            </a:solidFill>
            <a:prstDash val="dash"/>
            <a:round/>
            <a:headEnd type="triangl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8340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553998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'other' 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emissions 2000-2017</a:t>
            </a:r>
            <a:r>
              <a:rPr lang="it-IT" sz="1600" dirty="0" smtClean="0"/>
              <a:t/>
            </a:r>
            <a:br>
              <a:rPr lang="it-IT" sz="1600" dirty="0" smtClean="0"/>
            </a:br>
            <a:r>
              <a:rPr lang="it-IT" sz="1600" dirty="0" smtClean="0"/>
              <a:t>(mainly anthropgenic emissions, except biomass burning + rice)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5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23" y="5550469"/>
            <a:ext cx="2599953" cy="12893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000" y="1106906"/>
            <a:ext cx="1727701" cy="553998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/>
                </a:solidFill>
              </a:rPr>
              <a:t>a priori</a:t>
            </a:r>
          </a:p>
          <a:p>
            <a:r>
              <a:rPr lang="en-US" sz="1000" dirty="0" err="1" smtClean="0">
                <a:solidFill>
                  <a:schemeClr val="tx1"/>
                </a:solidFill>
              </a:rPr>
              <a:t>EDGARv4.3.2</a:t>
            </a:r>
            <a:r>
              <a:rPr lang="en-US" sz="1000" dirty="0" smtClean="0">
                <a:solidFill>
                  <a:schemeClr val="tx1"/>
                </a:solidFill>
              </a:rPr>
              <a:t> constant (</a:t>
            </a:r>
            <a:r>
              <a:rPr lang="en-US" sz="1000" dirty="0">
                <a:solidFill>
                  <a:schemeClr val="tx1"/>
                </a:solidFill>
              </a:rPr>
              <a:t>2010)</a:t>
            </a:r>
            <a:endParaRPr lang="en-US" sz="1000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80220" y="2374261"/>
            <a:ext cx="1727701" cy="553998"/>
          </a:xfrm>
          <a:prstGeom prst="rect">
            <a:avLst/>
          </a:prstGeom>
          <a:solidFill>
            <a:srgbClr val="0066FF"/>
          </a:solidFill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chemeClr val="tx1"/>
                </a:solidFill>
              </a:rPr>
              <a:t>a priori</a:t>
            </a:r>
          </a:p>
          <a:p>
            <a:r>
              <a:rPr lang="en-US" sz="1000" dirty="0" err="1" smtClean="0">
                <a:solidFill>
                  <a:schemeClr val="tx1"/>
                </a:solidFill>
              </a:rPr>
              <a:t>GCP</a:t>
            </a:r>
            <a:r>
              <a:rPr lang="en-US" sz="1000" dirty="0" smtClean="0">
                <a:solidFill>
                  <a:schemeClr val="tx1"/>
                </a:solidFill>
              </a:rPr>
              <a:t> 2018</a:t>
            </a:r>
          </a:p>
          <a:p>
            <a:r>
              <a:rPr lang="en-US" sz="1000" dirty="0">
                <a:solidFill>
                  <a:schemeClr val="tx1"/>
                </a:solidFill>
              </a:rPr>
              <a:t>(</a:t>
            </a:r>
            <a:r>
              <a:rPr lang="en-US" sz="1000" dirty="0" err="1" smtClean="0">
                <a:solidFill>
                  <a:schemeClr val="tx1"/>
                </a:solidFill>
              </a:rPr>
              <a:t>EDGARv4.3.2</a:t>
            </a:r>
            <a:r>
              <a:rPr lang="en-US" sz="1000" dirty="0" smtClean="0">
                <a:solidFill>
                  <a:schemeClr val="tx1"/>
                </a:solidFill>
              </a:rPr>
              <a:t> + BP)</a:t>
            </a:r>
          </a:p>
        </p:txBody>
      </p:sp>
      <p:cxnSp>
        <p:nvCxnSpPr>
          <p:cNvPr id="11" name="Straight Arrow Connector 10"/>
          <p:cNvCxnSpPr/>
          <p:nvPr/>
        </p:nvCxnSpPr>
        <p:spPr bwMode="auto">
          <a:xfrm>
            <a:off x="1034715" y="2502569"/>
            <a:ext cx="597379" cy="124628"/>
          </a:xfrm>
          <a:prstGeom prst="straightConnector1">
            <a:avLst/>
          </a:prstGeom>
          <a:noFill/>
          <a:ln w="28575" cap="flat" cmpd="sng" algn="ctr">
            <a:solidFill>
              <a:srgbClr val="0066FF"/>
            </a:solidFill>
            <a:prstDash val="dash"/>
            <a:round/>
            <a:headEnd type="triangl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Straight Arrow Connector 11"/>
          <p:cNvCxnSpPr/>
          <p:nvPr/>
        </p:nvCxnSpPr>
        <p:spPr bwMode="auto">
          <a:xfrm flipH="1" flipV="1">
            <a:off x="1025813" y="1676854"/>
            <a:ext cx="8902" cy="203842"/>
          </a:xfrm>
          <a:prstGeom prst="straightConnector1">
            <a:avLst/>
          </a:prstGeom>
          <a:noFill/>
          <a:ln w="28575" cap="flat" cmpd="sng" algn="ctr">
            <a:solidFill>
              <a:srgbClr val="00FF00"/>
            </a:solidFill>
            <a:prstDash val="dash"/>
            <a:round/>
            <a:headEnd type="triangle" w="med" len="med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80727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553998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wetlands</a:t>
            </a:r>
            <a:r>
              <a:rPr lang="it-IT" sz="1600" dirty="0" smtClean="0"/>
              <a:t/>
            </a:r>
            <a:br>
              <a:rPr lang="it-IT" sz="1600" dirty="0" smtClean="0"/>
            </a:b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6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23" y="5550469"/>
            <a:ext cx="2599953" cy="128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307777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biomass burning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7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023" y="5550469"/>
            <a:ext cx="2599953" cy="128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5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307777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analysis of jCH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(wetlands) vs. meteo parameters (T, prec)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8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884518"/>
              </p:ext>
            </p:extLst>
          </p:nvPr>
        </p:nvGraphicFramePr>
        <p:xfrm>
          <a:off x="324852" y="1397000"/>
          <a:ext cx="8313822" cy="2748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44780"/>
                <a:gridCol w="2197768"/>
                <a:gridCol w="277127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meteo</a:t>
                      </a:r>
                      <a:r>
                        <a:rPr lang="en-US" dirty="0" smtClean="0"/>
                        <a:t> data set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data set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Climatic Research Unit</a:t>
                      </a:r>
                    </a:p>
                    <a:p>
                      <a:r>
                        <a:rPr lang="en-US" dirty="0" smtClean="0"/>
                        <a:t>University of East Anglia</a:t>
                      </a:r>
                    </a:p>
                    <a:p>
                      <a:r>
                        <a:rPr lang="en-US" dirty="0" smtClean="0"/>
                        <a:t>CRU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T, precipitation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(over land)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v4.02</a:t>
                      </a:r>
                      <a:r>
                        <a:rPr lang="en-US" baseline="30000" dirty="0" err="1" smtClean="0"/>
                        <a:t>1</a:t>
                      </a:r>
                      <a:endParaRPr lang="en-US" baseline="30000" dirty="0" smtClean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monthly</a:t>
                      </a:r>
                      <a:r>
                        <a:rPr lang="en-US" baseline="0" dirty="0" smtClean="0"/>
                        <a:t> data </a:t>
                      </a:r>
                      <a:r>
                        <a:rPr lang="en-US" dirty="0" smtClean="0"/>
                        <a:t>1901-2017 (</a:t>
                      </a:r>
                      <a:r>
                        <a:rPr lang="en-US" dirty="0" err="1" smtClean="0"/>
                        <a:t>0.5</a:t>
                      </a:r>
                      <a:r>
                        <a:rPr lang="en-US" baseline="30000" dirty="0" err="1" smtClean="0"/>
                        <a:t>o</a:t>
                      </a:r>
                      <a:r>
                        <a:rPr lang="en-US" dirty="0" err="1" smtClean="0"/>
                        <a:t>x0.5</a:t>
                      </a:r>
                      <a:r>
                        <a:rPr lang="en-US" baseline="30000" dirty="0" err="1" smtClean="0"/>
                        <a:t>o</a:t>
                      </a:r>
                      <a:r>
                        <a:rPr lang="en-US" dirty="0" smtClean="0"/>
                        <a:t>)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University Delaware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T, precipitation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(over land)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v5.01</a:t>
                      </a:r>
                      <a:r>
                        <a:rPr lang="en-US" baseline="30000" dirty="0" err="1" smtClean="0"/>
                        <a:t>2</a:t>
                      </a:r>
                      <a:endParaRPr lang="en-US" baseline="30000" dirty="0" smtClean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monthly</a:t>
                      </a:r>
                      <a:r>
                        <a:rPr lang="en-US" baseline="0" dirty="0" smtClean="0"/>
                        <a:t> data </a:t>
                      </a:r>
                      <a:r>
                        <a:rPr lang="en-US" dirty="0" smtClean="0"/>
                        <a:t>1900-2017 (</a:t>
                      </a:r>
                      <a:r>
                        <a:rPr lang="en-US" dirty="0" err="1" smtClean="0"/>
                        <a:t>0.5</a:t>
                      </a:r>
                      <a:r>
                        <a:rPr lang="en-US" baseline="30000" dirty="0" err="1" smtClean="0"/>
                        <a:t>o</a:t>
                      </a:r>
                      <a:r>
                        <a:rPr lang="en-US" dirty="0" err="1" smtClean="0"/>
                        <a:t>x0.5</a:t>
                      </a:r>
                      <a:r>
                        <a:rPr lang="en-US" baseline="30000" dirty="0" err="1" smtClean="0"/>
                        <a:t>o</a:t>
                      </a:r>
                      <a:r>
                        <a:rPr lang="en-US" dirty="0" smtClean="0"/>
                        <a:t>)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09862" y="4427621"/>
            <a:ext cx="8061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baseline="30000" dirty="0" err="1" smtClean="0">
                <a:solidFill>
                  <a:schemeClr val="tx1"/>
                </a:solidFill>
              </a:rPr>
              <a:t>1</a:t>
            </a:r>
            <a:r>
              <a:rPr lang="en-US" sz="1200" b="0" dirty="0" err="1" smtClean="0">
                <a:solidFill>
                  <a:schemeClr val="tx1"/>
                </a:solidFill>
              </a:rPr>
              <a:t>https</a:t>
            </a:r>
            <a:r>
              <a:rPr lang="en-US" sz="1200" b="0" dirty="0">
                <a:solidFill>
                  <a:schemeClr val="tx1"/>
                </a:solidFill>
              </a:rPr>
              <a:t>://</a:t>
            </a:r>
            <a:r>
              <a:rPr lang="en-US" sz="1200" b="0" dirty="0" err="1">
                <a:solidFill>
                  <a:schemeClr val="tx1"/>
                </a:solidFill>
              </a:rPr>
              <a:t>crudata.uea.ac.uk</a:t>
            </a:r>
            <a:r>
              <a:rPr lang="en-US" sz="1200" b="0" dirty="0">
                <a:solidFill>
                  <a:schemeClr val="tx1"/>
                </a:solidFill>
              </a:rPr>
              <a:t>/cru/data/</a:t>
            </a:r>
            <a:r>
              <a:rPr lang="en-US" sz="1200" b="0" dirty="0" err="1">
                <a:solidFill>
                  <a:schemeClr val="tx1"/>
                </a:solidFill>
              </a:rPr>
              <a:t>hrg</a:t>
            </a:r>
            <a:r>
              <a:rPr lang="en-US" sz="1200" b="0" dirty="0">
                <a:solidFill>
                  <a:schemeClr val="tx1"/>
                </a:solidFill>
              </a:rPr>
              <a:t>/</a:t>
            </a:r>
            <a:r>
              <a:rPr lang="en-US" sz="1200" b="0" dirty="0" err="1">
                <a:solidFill>
                  <a:schemeClr val="tx1"/>
                </a:solidFill>
              </a:rPr>
              <a:t>cru_ts_4.02</a:t>
            </a:r>
            <a:r>
              <a:rPr lang="en-US" sz="1200" b="0" dirty="0" smtClean="0">
                <a:solidFill>
                  <a:schemeClr val="tx1"/>
                </a:solidFill>
              </a:rPr>
              <a:t>/</a:t>
            </a:r>
          </a:p>
          <a:p>
            <a:r>
              <a:rPr lang="en-US" sz="1200" b="0" baseline="30000" dirty="0" err="1" smtClean="0">
                <a:solidFill>
                  <a:schemeClr val="tx1"/>
                </a:solidFill>
              </a:rPr>
              <a:t>2</a:t>
            </a:r>
            <a:r>
              <a:rPr lang="en-US" sz="1200" b="0" dirty="0" err="1">
                <a:solidFill>
                  <a:schemeClr val="tx1"/>
                </a:solidFill>
              </a:rPr>
              <a:t>https</a:t>
            </a:r>
            <a:r>
              <a:rPr lang="en-US" sz="1200" b="0" dirty="0">
                <a:solidFill>
                  <a:schemeClr val="tx1"/>
                </a:solidFill>
              </a:rPr>
              <a:t>://</a:t>
            </a:r>
            <a:r>
              <a:rPr lang="en-US" sz="1200" b="0" dirty="0" err="1">
                <a:solidFill>
                  <a:schemeClr val="tx1"/>
                </a:solidFill>
              </a:rPr>
              <a:t>www.esrl.noaa.gov</a:t>
            </a:r>
            <a:r>
              <a:rPr lang="en-US" sz="1200" b="0" dirty="0">
                <a:solidFill>
                  <a:schemeClr val="tx1"/>
                </a:solidFill>
              </a:rPr>
              <a:t>/</a:t>
            </a:r>
            <a:r>
              <a:rPr lang="en-US" sz="1200" b="0" dirty="0" err="1">
                <a:solidFill>
                  <a:schemeClr val="tx1"/>
                </a:solidFill>
              </a:rPr>
              <a:t>psd</a:t>
            </a:r>
            <a:r>
              <a:rPr lang="en-US" sz="1200" b="0" dirty="0">
                <a:solidFill>
                  <a:schemeClr val="tx1"/>
                </a:solidFill>
              </a:rPr>
              <a:t>/data/gridded/</a:t>
            </a:r>
            <a:r>
              <a:rPr lang="en-US" sz="1200" b="0" dirty="0" err="1">
                <a:solidFill>
                  <a:schemeClr val="tx1"/>
                </a:solidFill>
              </a:rPr>
              <a:t>data.UDel_AirT_Precip.html</a:t>
            </a:r>
            <a:endParaRPr lang="en-US" sz="12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06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88" y="84138"/>
            <a:ext cx="8878887" cy="615553"/>
          </a:xfrm>
        </p:spPr>
        <p:txBody>
          <a:bodyPr/>
          <a:lstStyle/>
          <a:p>
            <a:pPr>
              <a:defRPr/>
            </a:pPr>
            <a:r>
              <a:rPr lang="it-IT" sz="2000" dirty="0" smtClean="0"/>
              <a:t>wetland CH</a:t>
            </a:r>
            <a:r>
              <a:rPr lang="it-IT" sz="2000" baseline="-25000" dirty="0" smtClean="0"/>
              <a:t>4</a:t>
            </a:r>
            <a:r>
              <a:rPr lang="it-IT" sz="2000" dirty="0" smtClean="0"/>
              <a:t> emissions vs T, prec </a:t>
            </a:r>
            <a:br>
              <a:rPr lang="it-IT" sz="2000" dirty="0" smtClean="0"/>
            </a:br>
            <a:r>
              <a:rPr lang="it-IT" sz="2000" dirty="0" smtClean="0"/>
              <a:t>western Siberia</a:t>
            </a:r>
            <a:endParaRPr lang="it-IT" sz="1600" dirty="0"/>
          </a:p>
        </p:txBody>
      </p:sp>
      <p:sp>
        <p:nvSpPr>
          <p:cNvPr id="9" name="Rectangle 23"/>
          <p:cNvSpPr txBox="1">
            <a:spLocks noChangeArrowheads="1"/>
          </p:cNvSpPr>
          <p:nvPr/>
        </p:nvSpPr>
        <p:spPr bwMode="auto">
          <a:xfrm>
            <a:off x="4867275" y="6696075"/>
            <a:ext cx="4276725" cy="159462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0" tIns="18000" rIns="3600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>
              <a:defRPr/>
            </a:pPr>
            <a:fld id="{F05033B7-C38C-4C35-9939-5DB14AF843DE}" type="slidenum">
              <a:rPr lang="en-US" altLang="it-IT" sz="800" smtClean="0">
                <a:solidFill>
                  <a:schemeClr val="bg1"/>
                </a:solidFill>
                <a:latin typeface="+mn-lt"/>
              </a:rPr>
              <a:pPr eaLnBrk="1" hangingPunct="1">
                <a:defRPr/>
              </a:pPr>
              <a:t>9</a:t>
            </a:fld>
            <a:endParaRPr lang="en-GB" altLang="it-IT" sz="8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23"/>
          <p:cNvSpPr txBox="1">
            <a:spLocks noChangeArrowheads="1"/>
          </p:cNvSpPr>
          <p:nvPr/>
        </p:nvSpPr>
        <p:spPr bwMode="auto">
          <a:xfrm>
            <a:off x="-1" y="6696075"/>
            <a:ext cx="4276725" cy="161925"/>
          </a:xfrm>
          <a:prstGeom prst="rect">
            <a:avLst/>
          </a:prstGeom>
          <a:solidFill>
            <a:srgbClr val="004494"/>
          </a:solidFill>
          <a:ln>
            <a:noFill/>
          </a:ln>
          <a:effectLst/>
          <a:extLst>
            <a:ext uri="{FAA26D3D-D897-4be2-8F04-BA451C77F1D7}"/>
          </a:extLst>
        </p:spPr>
        <p:txBody>
          <a:bodyPr wrap="square" lIns="36000" tIns="18000" rIns="0" bIns="18000">
            <a:spAutoFit/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rgbClr val="0F5494"/>
                </a:solidFill>
                <a:latin typeface="Verdana" pitchFamily="34" charset="0"/>
                <a:ea typeface="MS PGothic" pitchFamily="34" charset="-128"/>
                <a:cs typeface="+mn-cs"/>
              </a:defRPr>
            </a:lvl9pPr>
          </a:lstStyle>
          <a:p>
            <a:pPr algn="l" eaLnBrk="1" hangingPunct="1">
              <a:defRPr/>
            </a:pPr>
            <a:r>
              <a:rPr lang="en-US" altLang="it-IT" sz="800" dirty="0" smtClean="0">
                <a:solidFill>
                  <a:schemeClr val="bg1"/>
                </a:solidFill>
                <a:latin typeface="+mn-lt"/>
              </a:rPr>
              <a:t>TM5 meeting, university Bremen, 28 February - 01 March 2019</a:t>
            </a:r>
            <a:endParaRPr lang="en-US" altLang="it-IT" sz="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972000"/>
            <a:ext cx="7560000" cy="52239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375" y="238026"/>
            <a:ext cx="2621289" cy="11216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70821" y="2800252"/>
            <a:ext cx="1768642" cy="738664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positive correlation</a:t>
            </a:r>
          </a:p>
          <a:p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T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115888" y="2817453"/>
            <a:ext cx="7054933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70820" y="4490235"/>
            <a:ext cx="1901844" cy="923330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positive correlation</a:t>
            </a:r>
          </a:p>
          <a:p>
            <a:r>
              <a:rPr lang="en-US" sz="1400" dirty="0" err="1" smtClean="0">
                <a:solidFill>
                  <a:schemeClr val="tx1"/>
                </a:solidFill>
              </a:rPr>
              <a:t>jCH</a:t>
            </a:r>
            <a:r>
              <a:rPr lang="en-US" sz="1400" baseline="-25000" dirty="0" err="1" smtClean="0">
                <a:solidFill>
                  <a:schemeClr val="tx1"/>
                </a:solidFill>
              </a:rPr>
              <a:t>4</a:t>
            </a:r>
            <a:r>
              <a:rPr lang="en-US" sz="1400" dirty="0" smtClean="0">
                <a:solidFill>
                  <a:schemeClr val="tx1"/>
                </a:solidFill>
              </a:rPr>
              <a:t> vs </a:t>
            </a:r>
            <a:r>
              <a:rPr lang="en-US" sz="1400" dirty="0" err="1" smtClean="0">
                <a:solidFill>
                  <a:schemeClr val="tx1"/>
                </a:solidFill>
              </a:rPr>
              <a:t>prec</a:t>
            </a:r>
            <a:endParaRPr lang="en-US" sz="1400" dirty="0" smtClean="0">
              <a:solidFill>
                <a:schemeClr val="tx1"/>
              </a:solidFill>
            </a:endParaRPr>
          </a:p>
          <a:p>
            <a:r>
              <a:rPr lang="en-US" sz="1200" dirty="0" smtClean="0">
                <a:solidFill>
                  <a:schemeClr val="tx1"/>
                </a:solidFill>
              </a:rPr>
              <a:t>(T-</a:t>
            </a:r>
            <a:r>
              <a:rPr lang="en-US" sz="1200" dirty="0" err="1" smtClean="0">
                <a:solidFill>
                  <a:schemeClr val="tx1"/>
                </a:solidFill>
              </a:rPr>
              <a:t>prec</a:t>
            </a:r>
            <a:r>
              <a:rPr lang="en-US" sz="1200" dirty="0" smtClean="0">
                <a:solidFill>
                  <a:schemeClr val="tx1"/>
                </a:solidFill>
              </a:rPr>
              <a:t> covariance)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5" y="5391219"/>
            <a:ext cx="2905125" cy="130485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115888" y="4507436"/>
            <a:ext cx="7054933" cy="1684614"/>
          </a:xfrm>
          <a:prstGeom prst="rect">
            <a:avLst/>
          </a:prstGeom>
          <a:noFill/>
          <a:ln w="635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2463" y="6276757"/>
            <a:ext cx="1030468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1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30083" y="6276757"/>
            <a:ext cx="106613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2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const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50376" y="6268709"/>
            <a:ext cx="1013709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3 (NOAA)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8242" y="6272805"/>
            <a:ext cx="1035016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err="1" smtClean="0">
                <a:solidFill>
                  <a:schemeClr val="tx1"/>
                </a:solidFill>
              </a:rPr>
              <a:t>Inv</a:t>
            </a:r>
            <a:r>
              <a:rPr lang="en-US" sz="800" dirty="0" smtClean="0">
                <a:solidFill>
                  <a:schemeClr val="tx1"/>
                </a:solidFill>
              </a:rPr>
              <a:t> 4 (GOSAT)</a:t>
            </a:r>
          </a:p>
          <a:p>
            <a:r>
              <a:rPr lang="en-US" sz="800" dirty="0" err="1" smtClean="0">
                <a:solidFill>
                  <a:schemeClr val="tx1"/>
                </a:solidFill>
              </a:rPr>
              <a:t>E</a:t>
            </a:r>
            <a:r>
              <a:rPr lang="en-US" sz="800" baseline="-25000" dirty="0" err="1" smtClean="0">
                <a:solidFill>
                  <a:schemeClr val="tx1"/>
                </a:solidFill>
              </a:rPr>
              <a:t>APRI</a:t>
            </a:r>
            <a:r>
              <a:rPr lang="en-US" sz="800" dirty="0" smtClean="0">
                <a:solidFill>
                  <a:schemeClr val="tx1"/>
                </a:solidFill>
              </a:rPr>
              <a:t> = </a:t>
            </a:r>
            <a:r>
              <a:rPr lang="en-US" sz="800" dirty="0" err="1" smtClean="0">
                <a:solidFill>
                  <a:schemeClr val="tx1"/>
                </a:solidFill>
              </a:rPr>
              <a:t>GCP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34227" y="6268709"/>
            <a:ext cx="1035016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(NOAA)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50212" y="6268709"/>
            <a:ext cx="1120608" cy="21544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</a:rPr>
              <a:t>CAMS (GOSAT)</a:t>
            </a:r>
          </a:p>
        </p:txBody>
      </p:sp>
    </p:spTree>
    <p:extLst>
      <p:ext uri="{BB962C8B-B14F-4D97-AF65-F5344CB8AC3E}">
        <p14:creationId xmlns:p14="http://schemas.microsoft.com/office/powerpoint/2010/main" val="60978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JRC_Slide_Template_EN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JRC_Slide_Template_EN</Template>
  <TotalTime>11688</TotalTime>
  <Words>1552</Words>
  <Application>Microsoft Office PowerPoint</Application>
  <PresentationFormat>On-screen Show (4:3)</PresentationFormat>
  <Paragraphs>377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MS PGothic</vt:lpstr>
      <vt:lpstr>MS PGothic</vt:lpstr>
      <vt:lpstr>Arial</vt:lpstr>
      <vt:lpstr>Symbol</vt:lpstr>
      <vt:lpstr>Verdana</vt:lpstr>
      <vt:lpstr>Wingdings</vt:lpstr>
      <vt:lpstr>JRC_Slide_Template_EN</vt:lpstr>
      <vt:lpstr>Global CH₄ flux inversions 2000-2017</vt:lpstr>
      <vt:lpstr>global CH4 trends</vt:lpstr>
      <vt:lpstr>CH4 inversions</vt:lpstr>
      <vt:lpstr>total CH4 emissions 2000-2017</vt:lpstr>
      <vt:lpstr>'other' CH4 emissions 2000-2017 (mainly anthropgenic emissions, except biomass burning + rice)</vt:lpstr>
      <vt:lpstr>wetlands </vt:lpstr>
      <vt:lpstr>biomass burning</vt:lpstr>
      <vt:lpstr>analysis of jCH4 (wetlands) vs. meteo parameters (T, prec)</vt:lpstr>
      <vt:lpstr>wetland CH4 emissions vs T, prec  western Siberia</vt:lpstr>
      <vt:lpstr>wetland CH4 emissions vs T, prec  Amazon</vt:lpstr>
      <vt:lpstr>IAV wetland CH4 emissions vs IAV T, prec  western Siberia</vt:lpstr>
      <vt:lpstr>IAV wetland CH4 emissions vs IAV T, prec  Canada + Alaska</vt:lpstr>
      <vt:lpstr>IAV wetland CH4 emissions vs IAV T, prec  Amazon</vt:lpstr>
      <vt:lpstr>IAV wetland CH4 emissions vs IAV T, prec  Pantanal and Gran Chaco</vt:lpstr>
      <vt:lpstr>IAV wetland CH4 emissions vs IAV T, prec  southern tropical Africa</vt:lpstr>
      <vt:lpstr>IAV wetland CH4 emissions vs IAV T, prec  northern tropical Asia</vt:lpstr>
      <vt:lpstr>IAV bio. burn. CH4 emissions vs IAV T, prec  tropical Asia</vt:lpstr>
      <vt:lpstr>sensitivity of jCH4 - T/prec correlations on temporal averaging western Siberia (13 month running mean)</vt:lpstr>
      <vt:lpstr>sensitivity of jCH4 - T/prec correlations on temporal averaging western Siberia (3 month running mean)</vt:lpstr>
      <vt:lpstr>temperature / anomalies western Siberia</vt:lpstr>
      <vt:lpstr>sensitivity of jCH4 - T/prec correlations on meteo data set Amazon CRU </vt:lpstr>
      <vt:lpstr>sensitivity of jCH4 - T/prec correlations on meteo data set Amazon Univ. Delaware</vt:lpstr>
      <vt:lpstr>correlation statistics - summary (CRU meteo data)</vt:lpstr>
      <vt:lpstr>correlation statistics - summary (Univ. Delaware meteo data)</vt:lpstr>
      <vt:lpstr>Conclusions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Joint Research Centre</dc:title>
  <dc:creator>Grainne Mulhern</dc:creator>
  <cp:lastModifiedBy>Peter Bergamaschi</cp:lastModifiedBy>
  <cp:revision>604</cp:revision>
  <cp:lastPrinted>2018-01-31T10:01:23Z</cp:lastPrinted>
  <dcterms:created xsi:type="dcterms:W3CDTF">2012-03-21T15:19:35Z</dcterms:created>
  <dcterms:modified xsi:type="dcterms:W3CDTF">2019-02-27T16:55:10Z</dcterms:modified>
</cp:coreProperties>
</file>