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458" r:id="rId5"/>
    <p:sldId id="459" r:id="rId6"/>
    <p:sldId id="462" r:id="rId7"/>
    <p:sldId id="461" r:id="rId8"/>
    <p:sldId id="464" r:id="rId9"/>
    <p:sldId id="463" r:id="rId10"/>
    <p:sldId id="465" r:id="rId11"/>
    <p:sldId id="466" r:id="rId12"/>
    <p:sldId id="467" r:id="rId13"/>
    <p:sldId id="468" r:id="rId14"/>
    <p:sldId id="460" r:id="rId15"/>
    <p:sldId id="469" r:id="rId16"/>
    <p:sldId id="470" r:id="rId17"/>
    <p:sldId id="471" r:id="rId18"/>
    <p:sldId id="472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1298">
          <p15:clr>
            <a:srgbClr val="A4A3A4"/>
          </p15:clr>
        </p15:guide>
        <p15:guide id="4" pos="884">
          <p15:clr>
            <a:srgbClr val="A4A3A4"/>
          </p15:clr>
        </p15:guide>
        <p15:guide id="5" pos="5424">
          <p15:clr>
            <a:srgbClr val="A4A3A4"/>
          </p15:clr>
        </p15:guide>
        <p15:guide id="6" pos="3833">
          <p15:clr>
            <a:srgbClr val="A4A3A4"/>
          </p15:clr>
        </p15:guide>
        <p15:guide id="7" pos="129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 hiddenSlides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9" autoAdjust="0"/>
    <p:restoredTop sz="95463" autoAdjust="0"/>
  </p:normalViewPr>
  <p:slideViewPr>
    <p:cSldViewPr>
      <p:cViewPr varScale="1">
        <p:scale>
          <a:sx n="95" d="100"/>
          <a:sy n="95" d="100"/>
        </p:scale>
        <p:origin x="300" y="78"/>
      </p:cViewPr>
      <p:guideLst>
        <p:guide orient="horz" pos="4065"/>
        <p:guide orient="horz" pos="845"/>
        <p:guide orient="horz" pos="1298"/>
        <p:guide pos="884"/>
        <p:guide pos="5424"/>
        <p:guide pos="3833"/>
        <p:guide pos="1292"/>
      </p:guideLst>
    </p:cSldViewPr>
  </p:slideViewPr>
  <p:outlineViewPr>
    <p:cViewPr>
      <p:scale>
        <a:sx n="33" d="100"/>
        <a:sy n="33" d="100"/>
      </p:scale>
      <p:origin x="0" y="1368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nl-NL"/>
              <a:t>TM5-MP 4D-var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nl-NL"/>
              <a:t>Segers, A.J. (Arjo)</a:t>
            </a:r>
            <a:endParaRPr lang="nl-NL" dirty="0"/>
          </a:p>
        </p:txBody>
      </p:sp>
      <p:sp>
        <p:nvSpPr>
          <p:cNvPr id="5" name="Tijdelijke aanduiding voor dianummer 4" hidden="1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67C337-BE69-40D5-A2C3-B572D8434EAF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27937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nl-NL"/>
              <a:t>TM5-MP 4D-var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EC21D8-2BA0-4B3C-980A-4A3FF683EAE5}" type="datetime8">
              <a:rPr lang="nl-NL" smtClean="0"/>
              <a:t>28-2-2019 08:49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nl-NL"/>
              <a:t>Segers, A.J. (Arjo)</a:t>
            </a:r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935DF-413D-4C75-8A60-925A728E0BBB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5766074"/>
      </p:ext>
    </p:extLst>
  </p:cSld>
  <p:clrMap bg1="lt1" tx1="dk1" bg2="lt2" tx2="dk2" accent1="accent1" accent2="accent2" accent3="accent3" accent4="accent4" accent5="accent5" accent6="accent6" hlink="hlink" folHlink="folHlink"/>
  <p:hf sldNum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3672" y="1922482"/>
            <a:ext cx="7574792" cy="1866557"/>
          </a:xfrm>
        </p:spPr>
        <p:txBody>
          <a:bodyPr/>
          <a:lstStyle>
            <a:lvl1pPr>
              <a:lnSpc>
                <a:spcPct val="100000"/>
              </a:lnSpc>
              <a:defRPr sz="3000" spc="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grpSp>
        <p:nvGrpSpPr>
          <p:cNvPr id="9" name="Groep 8"/>
          <p:cNvGrpSpPr/>
          <p:nvPr userDrawn="1"/>
        </p:nvGrpSpPr>
        <p:grpSpPr>
          <a:xfrm>
            <a:off x="964017" y="2027964"/>
            <a:ext cx="58382" cy="2466080"/>
            <a:chOff x="964017" y="2027964"/>
            <a:chExt cx="58382" cy="2466080"/>
          </a:xfrm>
        </p:grpSpPr>
        <p:pic>
          <p:nvPicPr>
            <p:cNvPr id="5" name="Afbeelding 4" descr="timeline_pijl_wit.pn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4017" y="2027964"/>
              <a:ext cx="58382" cy="213591"/>
            </a:xfrm>
            <a:prstGeom prst="rect">
              <a:avLst/>
            </a:prstGeom>
          </p:spPr>
        </p:pic>
        <p:cxnSp>
          <p:nvCxnSpPr>
            <p:cNvPr id="6" name="Rechte verbindingslijn 5"/>
            <p:cNvCxnSpPr/>
            <p:nvPr userDrawn="1"/>
          </p:nvCxnSpPr>
          <p:spPr>
            <a:xfrm flipV="1">
              <a:off x="979257" y="2334044"/>
              <a:ext cx="0" cy="2160000"/>
            </a:xfrm>
            <a:prstGeom prst="line">
              <a:avLst/>
            </a:prstGeom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" y="4279448"/>
            <a:ext cx="9143245" cy="512022"/>
          </a:xfrm>
          <a:prstGeom prst="rect">
            <a:avLst/>
          </a:prstGeom>
        </p:spPr>
      </p:pic>
      <p:sp>
        <p:nvSpPr>
          <p:cNvPr id="7" name="Rechthoek 6"/>
          <p:cNvSpPr/>
          <p:nvPr userDrawn="1"/>
        </p:nvSpPr>
        <p:spPr>
          <a:xfrm>
            <a:off x="0" y="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hthoek 7"/>
          <p:cNvSpPr/>
          <p:nvPr userDrawn="1"/>
        </p:nvSpPr>
        <p:spPr>
          <a:xfrm>
            <a:off x="0" y="551520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143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wcase_blac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3672" y="1922482"/>
            <a:ext cx="7574792" cy="1866557"/>
          </a:xfrm>
        </p:spPr>
        <p:txBody>
          <a:bodyPr/>
          <a:lstStyle>
            <a:lvl1pPr>
              <a:lnSpc>
                <a:spcPct val="100000"/>
              </a:lnSpc>
              <a:defRPr sz="3000" spc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grpSp>
        <p:nvGrpSpPr>
          <p:cNvPr id="3" name="Groep 2"/>
          <p:cNvGrpSpPr/>
          <p:nvPr userDrawn="1"/>
        </p:nvGrpSpPr>
        <p:grpSpPr>
          <a:xfrm>
            <a:off x="964284" y="2027964"/>
            <a:ext cx="57847" cy="2466080"/>
            <a:chOff x="964284" y="2027964"/>
            <a:chExt cx="57847" cy="2466080"/>
          </a:xfrm>
        </p:grpSpPr>
        <p:pic>
          <p:nvPicPr>
            <p:cNvPr id="5" name="Afbeelding 4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4284" y="2027964"/>
              <a:ext cx="57847" cy="213591"/>
            </a:xfrm>
            <a:prstGeom prst="rect">
              <a:avLst/>
            </a:prstGeom>
          </p:spPr>
        </p:pic>
        <p:cxnSp>
          <p:nvCxnSpPr>
            <p:cNvPr id="6" name="Rechte verbindingslijn 5"/>
            <p:cNvCxnSpPr/>
            <p:nvPr userDrawn="1"/>
          </p:nvCxnSpPr>
          <p:spPr>
            <a:xfrm flipV="1">
              <a:off x="979257" y="2334044"/>
              <a:ext cx="0" cy="216000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226" y="6582839"/>
            <a:ext cx="69230" cy="143998"/>
          </a:xfrm>
          <a:prstGeom prst="rect">
            <a:avLst/>
          </a:prstGeom>
        </p:spPr>
      </p:pic>
      <p:sp>
        <p:nvSpPr>
          <p:cNvPr id="8" name="Tijdelijke aanduiding voor afbeelding 7"/>
          <p:cNvSpPr>
            <a:spLocks noGrp="1"/>
          </p:cNvSpPr>
          <p:nvPr userDrawn="1">
            <p:ph type="pic" sz="quarter" idx="10"/>
          </p:nvPr>
        </p:nvSpPr>
        <p:spPr>
          <a:xfrm>
            <a:off x="8607226" y="6582839"/>
            <a:ext cx="69230" cy="143998"/>
          </a:xfrm>
        </p:spPr>
        <p:txBody>
          <a:bodyPr/>
          <a:lstStyle/>
          <a:p>
            <a:r>
              <a:rPr lang="en-GB" dirty="0"/>
              <a:t>Click icon to add picture</a:t>
            </a:r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" y="4632192"/>
            <a:ext cx="9143245" cy="152387"/>
          </a:xfrm>
          <a:prstGeom prst="rect">
            <a:avLst/>
          </a:prstGeom>
        </p:spPr>
      </p:pic>
      <p:sp>
        <p:nvSpPr>
          <p:cNvPr id="10" name="Rechthoek 9"/>
          <p:cNvSpPr/>
          <p:nvPr userDrawn="1"/>
        </p:nvSpPr>
        <p:spPr>
          <a:xfrm>
            <a:off x="0" y="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hthoek 10"/>
          <p:cNvSpPr/>
          <p:nvPr userDrawn="1"/>
        </p:nvSpPr>
        <p:spPr>
          <a:xfrm>
            <a:off x="0" y="551520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597267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wcase_Targe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 userDrawn="1"/>
        </p:nvSpPr>
        <p:spPr>
          <a:xfrm>
            <a:off x="0" y="6390853"/>
            <a:ext cx="9143622" cy="46384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Afbeelding 3" descr="tno_1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20027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6486" y="1342800"/>
            <a:ext cx="8054114" cy="720000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6486" y="2199600"/>
            <a:ext cx="8054114" cy="4182150"/>
          </a:xfrm>
          <a:solidFill>
            <a:srgbClr val="FFFFFF"/>
          </a:solidFill>
        </p:spPr>
        <p:txBody>
          <a:bodyPr/>
          <a:lstStyle>
            <a:lvl1pPr marL="185738" indent="-185738">
              <a:buSzPct val="100000"/>
              <a:buFontTx/>
              <a:buBlip>
                <a:blip r:embed="rId3"/>
              </a:buBlip>
              <a:defRPr/>
            </a:lvl1pPr>
            <a:lvl2pPr marL="357188" indent="-171450">
              <a:buSzPct val="100000"/>
              <a:buFontTx/>
              <a:buBlip>
                <a:blip r:embed="rId3"/>
              </a:buBlip>
              <a:defRPr/>
            </a:lvl2pPr>
            <a:lvl3pPr marL="542925" indent="-187325">
              <a:buSzPct val="100000"/>
              <a:buFontTx/>
              <a:buBlip>
                <a:blip r:embed="rId3"/>
              </a:buBlip>
              <a:defRPr/>
            </a:lvl3pPr>
            <a:lvl4pPr marL="715963" indent="-173038">
              <a:buSzPct val="100000"/>
              <a:buFontTx/>
              <a:buBlip>
                <a:blip r:embed="rId3"/>
              </a:buBlip>
              <a:defRPr/>
            </a:lvl4pPr>
            <a:lvl5pPr marL="901700" indent="-187325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F1CCD-21EB-4427-B20F-7B83CADCB2D4}" type="datetimeFigureOut">
              <a:rPr lang="en-GB" smtClean="0"/>
              <a:pPr/>
              <a:t>28/02/2019</a:t>
            </a:fld>
            <a:endParaRPr lang="en-GB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TM5-MP 4D-var</a:t>
            </a:r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ijdelijke aanduiding voor afbeelding 7"/>
          <p:cNvSpPr>
            <a:spLocks noGrp="1"/>
          </p:cNvSpPr>
          <p:nvPr>
            <p:ph type="pic" sz="quarter" idx="13"/>
          </p:nvPr>
        </p:nvSpPr>
        <p:spPr>
          <a:xfrm>
            <a:off x="8679234" y="6562800"/>
            <a:ext cx="69230" cy="14399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13" name="Rechthoek 12"/>
          <p:cNvSpPr/>
          <p:nvPr userDrawn="1"/>
        </p:nvSpPr>
        <p:spPr>
          <a:xfrm>
            <a:off x="-7200" y="2200275"/>
            <a:ext cx="9158400" cy="4190578"/>
          </a:xfrm>
          <a:prstGeom prst="rect">
            <a:avLst/>
          </a:prstGeom>
          <a:noFill/>
          <a:ln w="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93577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accel="5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wcase Navigation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tno_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556486" y="6525344"/>
            <a:ext cx="1800000" cy="168990"/>
          </a:xfrm>
        </p:spPr>
        <p:txBody>
          <a:bodyPr/>
          <a:lstStyle/>
          <a:p>
            <a:fld id="{52236286-4DC8-46DE-9269-8F728FBC064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2" name="Rechthoek 11"/>
          <p:cNvSpPr/>
          <p:nvPr userDrawn="1"/>
        </p:nvSpPr>
        <p:spPr>
          <a:xfrm>
            <a:off x="561777" y="1192928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ijdelijke aanduiding voor tekst 159"/>
          <p:cNvSpPr>
            <a:spLocks noGrp="1"/>
          </p:cNvSpPr>
          <p:nvPr>
            <p:ph type="body" sz="quarter" idx="11" hasCustomPrompt="1"/>
          </p:nvPr>
        </p:nvSpPr>
        <p:spPr>
          <a:xfrm>
            <a:off x="654540" y="1268565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6" name="Tijdelijke aanduiding voor afbeelding 157"/>
          <p:cNvSpPr>
            <a:spLocks noGrp="1"/>
          </p:cNvSpPr>
          <p:nvPr>
            <p:ph type="pic" sz="quarter" idx="10"/>
          </p:nvPr>
        </p:nvSpPr>
        <p:spPr>
          <a:xfrm>
            <a:off x="654540" y="1799471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70" name="Afbeelding 6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4064" y="1280811"/>
            <a:ext cx="34612" cy="126000"/>
          </a:xfrm>
          <a:prstGeom prst="rect">
            <a:avLst/>
          </a:prstGeom>
        </p:spPr>
      </p:pic>
      <p:sp>
        <p:nvSpPr>
          <p:cNvPr id="71" name="Rechthoek 70"/>
          <p:cNvSpPr/>
          <p:nvPr userDrawn="1"/>
        </p:nvSpPr>
        <p:spPr>
          <a:xfrm>
            <a:off x="2226469" y="1192928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2" name="Tijdelijke aanduiding voor tekst 159"/>
          <p:cNvSpPr>
            <a:spLocks noGrp="1"/>
          </p:cNvSpPr>
          <p:nvPr>
            <p:ph type="body" sz="quarter" idx="13" hasCustomPrompt="1"/>
          </p:nvPr>
        </p:nvSpPr>
        <p:spPr>
          <a:xfrm>
            <a:off x="2319232" y="1268565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73" name="Tijdelijke aanduiding voor afbeelding 157"/>
          <p:cNvSpPr>
            <a:spLocks noGrp="1"/>
          </p:cNvSpPr>
          <p:nvPr>
            <p:ph type="pic" sz="quarter" idx="14"/>
          </p:nvPr>
        </p:nvSpPr>
        <p:spPr>
          <a:xfrm>
            <a:off x="2319232" y="1799471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74" name="Afbeelding 7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8756" y="1280811"/>
            <a:ext cx="34612" cy="126000"/>
          </a:xfrm>
          <a:prstGeom prst="rect">
            <a:avLst/>
          </a:prstGeom>
        </p:spPr>
      </p:pic>
      <p:sp>
        <p:nvSpPr>
          <p:cNvPr id="75" name="Rechthoek 74"/>
          <p:cNvSpPr/>
          <p:nvPr userDrawn="1"/>
        </p:nvSpPr>
        <p:spPr>
          <a:xfrm>
            <a:off x="3889003" y="1192928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6" name="Tijdelijke aanduiding voor tekst 159"/>
          <p:cNvSpPr>
            <a:spLocks noGrp="1"/>
          </p:cNvSpPr>
          <p:nvPr>
            <p:ph type="body" sz="quarter" idx="15" hasCustomPrompt="1"/>
          </p:nvPr>
        </p:nvSpPr>
        <p:spPr>
          <a:xfrm>
            <a:off x="3981766" y="1268565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77" name="Tijdelijke aanduiding voor afbeelding 157"/>
          <p:cNvSpPr>
            <a:spLocks noGrp="1"/>
          </p:cNvSpPr>
          <p:nvPr>
            <p:ph type="pic" sz="quarter" idx="16"/>
          </p:nvPr>
        </p:nvSpPr>
        <p:spPr>
          <a:xfrm>
            <a:off x="3981766" y="1799471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78" name="Afbeelding 7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1290" y="1280811"/>
            <a:ext cx="34612" cy="126000"/>
          </a:xfrm>
          <a:prstGeom prst="rect">
            <a:avLst/>
          </a:prstGeom>
        </p:spPr>
      </p:pic>
      <p:sp>
        <p:nvSpPr>
          <p:cNvPr id="79" name="Rechthoek 78"/>
          <p:cNvSpPr/>
          <p:nvPr userDrawn="1"/>
        </p:nvSpPr>
        <p:spPr>
          <a:xfrm>
            <a:off x="5550520" y="1192928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0" name="Tijdelijke aanduiding voor tekst 159"/>
          <p:cNvSpPr>
            <a:spLocks noGrp="1"/>
          </p:cNvSpPr>
          <p:nvPr>
            <p:ph type="body" sz="quarter" idx="17" hasCustomPrompt="1"/>
          </p:nvPr>
        </p:nvSpPr>
        <p:spPr>
          <a:xfrm>
            <a:off x="5643283" y="1268565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81" name="Tijdelijke aanduiding voor afbeelding 157"/>
          <p:cNvSpPr>
            <a:spLocks noGrp="1"/>
          </p:cNvSpPr>
          <p:nvPr>
            <p:ph type="pic" sz="quarter" idx="18"/>
          </p:nvPr>
        </p:nvSpPr>
        <p:spPr>
          <a:xfrm>
            <a:off x="5643283" y="1799471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82" name="Afbeelding 8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2807" y="1280811"/>
            <a:ext cx="34612" cy="126000"/>
          </a:xfrm>
          <a:prstGeom prst="rect">
            <a:avLst/>
          </a:prstGeom>
        </p:spPr>
      </p:pic>
      <p:sp>
        <p:nvSpPr>
          <p:cNvPr id="83" name="Rechthoek 82"/>
          <p:cNvSpPr/>
          <p:nvPr userDrawn="1"/>
        </p:nvSpPr>
        <p:spPr>
          <a:xfrm>
            <a:off x="7211763" y="1192928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4" name="Tijdelijke aanduiding voor tekst 159"/>
          <p:cNvSpPr>
            <a:spLocks noGrp="1"/>
          </p:cNvSpPr>
          <p:nvPr>
            <p:ph type="body" sz="quarter" idx="19" hasCustomPrompt="1"/>
          </p:nvPr>
        </p:nvSpPr>
        <p:spPr>
          <a:xfrm>
            <a:off x="7304526" y="1268565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85" name="Tijdelijke aanduiding voor afbeelding 157"/>
          <p:cNvSpPr>
            <a:spLocks noGrp="1"/>
          </p:cNvSpPr>
          <p:nvPr>
            <p:ph type="pic" sz="quarter" idx="20"/>
          </p:nvPr>
        </p:nvSpPr>
        <p:spPr>
          <a:xfrm>
            <a:off x="7304526" y="1799471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86" name="Afbeelding 8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4050" y="1280811"/>
            <a:ext cx="34612" cy="126000"/>
          </a:xfrm>
          <a:prstGeom prst="rect">
            <a:avLst/>
          </a:prstGeom>
        </p:spPr>
      </p:pic>
      <p:sp>
        <p:nvSpPr>
          <p:cNvPr id="87" name="Rechthoek 86"/>
          <p:cNvSpPr/>
          <p:nvPr userDrawn="1"/>
        </p:nvSpPr>
        <p:spPr>
          <a:xfrm>
            <a:off x="564952" y="2958852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8" name="Tijdelijke aanduiding voor tekst 159"/>
          <p:cNvSpPr>
            <a:spLocks noGrp="1"/>
          </p:cNvSpPr>
          <p:nvPr>
            <p:ph type="body" sz="quarter" idx="21" hasCustomPrompt="1"/>
          </p:nvPr>
        </p:nvSpPr>
        <p:spPr>
          <a:xfrm>
            <a:off x="657715" y="3034489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89" name="Tijdelijke aanduiding voor afbeelding 157"/>
          <p:cNvSpPr>
            <a:spLocks noGrp="1"/>
          </p:cNvSpPr>
          <p:nvPr>
            <p:ph type="pic" sz="quarter" idx="22"/>
          </p:nvPr>
        </p:nvSpPr>
        <p:spPr>
          <a:xfrm>
            <a:off x="657715" y="3565395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90" name="Afbeelding 8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7239" y="3046735"/>
            <a:ext cx="34612" cy="126000"/>
          </a:xfrm>
          <a:prstGeom prst="rect">
            <a:avLst/>
          </a:prstGeom>
        </p:spPr>
      </p:pic>
      <p:sp>
        <p:nvSpPr>
          <p:cNvPr id="91" name="Rechthoek 90"/>
          <p:cNvSpPr/>
          <p:nvPr userDrawn="1"/>
        </p:nvSpPr>
        <p:spPr>
          <a:xfrm>
            <a:off x="2229644" y="2958852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2" name="Tijdelijke aanduiding voor tekst 159"/>
          <p:cNvSpPr>
            <a:spLocks noGrp="1"/>
          </p:cNvSpPr>
          <p:nvPr>
            <p:ph type="body" sz="quarter" idx="23" hasCustomPrompt="1"/>
          </p:nvPr>
        </p:nvSpPr>
        <p:spPr>
          <a:xfrm>
            <a:off x="2322407" y="3034489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93" name="Tijdelijke aanduiding voor afbeelding 157"/>
          <p:cNvSpPr>
            <a:spLocks noGrp="1"/>
          </p:cNvSpPr>
          <p:nvPr>
            <p:ph type="pic" sz="quarter" idx="24"/>
          </p:nvPr>
        </p:nvSpPr>
        <p:spPr>
          <a:xfrm>
            <a:off x="2322407" y="3565395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94" name="Afbeelding 9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1931" y="3046735"/>
            <a:ext cx="34612" cy="126000"/>
          </a:xfrm>
          <a:prstGeom prst="rect">
            <a:avLst/>
          </a:prstGeom>
        </p:spPr>
      </p:pic>
      <p:sp>
        <p:nvSpPr>
          <p:cNvPr id="95" name="Rechthoek 94"/>
          <p:cNvSpPr/>
          <p:nvPr userDrawn="1"/>
        </p:nvSpPr>
        <p:spPr>
          <a:xfrm>
            <a:off x="3892178" y="2958852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6" name="Tijdelijke aanduiding voor tekst 159"/>
          <p:cNvSpPr>
            <a:spLocks noGrp="1"/>
          </p:cNvSpPr>
          <p:nvPr>
            <p:ph type="body" sz="quarter" idx="25" hasCustomPrompt="1"/>
          </p:nvPr>
        </p:nvSpPr>
        <p:spPr>
          <a:xfrm>
            <a:off x="3984941" y="3034489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97" name="Tijdelijke aanduiding voor afbeelding 157"/>
          <p:cNvSpPr>
            <a:spLocks noGrp="1"/>
          </p:cNvSpPr>
          <p:nvPr>
            <p:ph type="pic" sz="quarter" idx="26"/>
          </p:nvPr>
        </p:nvSpPr>
        <p:spPr>
          <a:xfrm>
            <a:off x="3984941" y="3565395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98" name="Afbeelding 9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4465" y="3046735"/>
            <a:ext cx="34612" cy="126000"/>
          </a:xfrm>
          <a:prstGeom prst="rect">
            <a:avLst/>
          </a:prstGeom>
        </p:spPr>
      </p:pic>
      <p:sp>
        <p:nvSpPr>
          <p:cNvPr id="99" name="Rechthoek 98"/>
          <p:cNvSpPr/>
          <p:nvPr userDrawn="1"/>
        </p:nvSpPr>
        <p:spPr>
          <a:xfrm>
            <a:off x="5553695" y="2958852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0" name="Tijdelijke aanduiding voor tekst 159"/>
          <p:cNvSpPr>
            <a:spLocks noGrp="1"/>
          </p:cNvSpPr>
          <p:nvPr>
            <p:ph type="body" sz="quarter" idx="27" hasCustomPrompt="1"/>
          </p:nvPr>
        </p:nvSpPr>
        <p:spPr>
          <a:xfrm>
            <a:off x="5646458" y="3034489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01" name="Tijdelijke aanduiding voor afbeelding 157"/>
          <p:cNvSpPr>
            <a:spLocks noGrp="1"/>
          </p:cNvSpPr>
          <p:nvPr>
            <p:ph type="pic" sz="quarter" idx="28"/>
          </p:nvPr>
        </p:nvSpPr>
        <p:spPr>
          <a:xfrm>
            <a:off x="5646458" y="3565395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102" name="Afbeelding 10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982" y="3046735"/>
            <a:ext cx="34612" cy="126000"/>
          </a:xfrm>
          <a:prstGeom prst="rect">
            <a:avLst/>
          </a:prstGeom>
        </p:spPr>
      </p:pic>
      <p:sp>
        <p:nvSpPr>
          <p:cNvPr id="103" name="Rechthoek 102"/>
          <p:cNvSpPr/>
          <p:nvPr userDrawn="1"/>
        </p:nvSpPr>
        <p:spPr>
          <a:xfrm>
            <a:off x="7214938" y="2958852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4" name="Tijdelijke aanduiding voor tekst 159"/>
          <p:cNvSpPr>
            <a:spLocks noGrp="1"/>
          </p:cNvSpPr>
          <p:nvPr>
            <p:ph type="body" sz="quarter" idx="29" hasCustomPrompt="1"/>
          </p:nvPr>
        </p:nvSpPr>
        <p:spPr>
          <a:xfrm>
            <a:off x="7307701" y="3034489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05" name="Tijdelijke aanduiding voor afbeelding 157"/>
          <p:cNvSpPr>
            <a:spLocks noGrp="1"/>
          </p:cNvSpPr>
          <p:nvPr>
            <p:ph type="pic" sz="quarter" idx="30"/>
          </p:nvPr>
        </p:nvSpPr>
        <p:spPr>
          <a:xfrm>
            <a:off x="7307701" y="3565395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106" name="Afbeelding 10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7225" y="3046735"/>
            <a:ext cx="34612" cy="126000"/>
          </a:xfrm>
          <a:prstGeom prst="rect">
            <a:avLst/>
          </a:prstGeom>
        </p:spPr>
      </p:pic>
      <p:sp>
        <p:nvSpPr>
          <p:cNvPr id="107" name="Rechthoek 106"/>
          <p:cNvSpPr/>
          <p:nvPr userDrawn="1"/>
        </p:nvSpPr>
        <p:spPr>
          <a:xfrm>
            <a:off x="569144" y="4716636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8" name="Tijdelijke aanduiding voor tekst 159"/>
          <p:cNvSpPr>
            <a:spLocks noGrp="1"/>
          </p:cNvSpPr>
          <p:nvPr>
            <p:ph type="body" sz="quarter" idx="31" hasCustomPrompt="1"/>
          </p:nvPr>
        </p:nvSpPr>
        <p:spPr>
          <a:xfrm>
            <a:off x="661907" y="4792273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09" name="Tijdelijke aanduiding voor afbeelding 157"/>
          <p:cNvSpPr>
            <a:spLocks noGrp="1"/>
          </p:cNvSpPr>
          <p:nvPr>
            <p:ph type="pic" sz="quarter" idx="32"/>
          </p:nvPr>
        </p:nvSpPr>
        <p:spPr>
          <a:xfrm>
            <a:off x="661907" y="5323179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110" name="Afbeelding 10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1431" y="4804519"/>
            <a:ext cx="34612" cy="126000"/>
          </a:xfrm>
          <a:prstGeom prst="rect">
            <a:avLst/>
          </a:prstGeom>
        </p:spPr>
      </p:pic>
      <p:sp>
        <p:nvSpPr>
          <p:cNvPr id="111" name="Rechthoek 110"/>
          <p:cNvSpPr/>
          <p:nvPr userDrawn="1"/>
        </p:nvSpPr>
        <p:spPr>
          <a:xfrm>
            <a:off x="2233836" y="4716636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2" name="Tijdelijke aanduiding voor tekst 159"/>
          <p:cNvSpPr>
            <a:spLocks noGrp="1"/>
          </p:cNvSpPr>
          <p:nvPr>
            <p:ph type="body" sz="quarter" idx="33" hasCustomPrompt="1"/>
          </p:nvPr>
        </p:nvSpPr>
        <p:spPr>
          <a:xfrm>
            <a:off x="2326599" y="4792273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13" name="Tijdelijke aanduiding voor afbeelding 157"/>
          <p:cNvSpPr>
            <a:spLocks noGrp="1"/>
          </p:cNvSpPr>
          <p:nvPr>
            <p:ph type="pic" sz="quarter" idx="34"/>
          </p:nvPr>
        </p:nvSpPr>
        <p:spPr>
          <a:xfrm>
            <a:off x="2326599" y="5323179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114" name="Afbeelding 1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6123" y="4804519"/>
            <a:ext cx="34612" cy="126000"/>
          </a:xfrm>
          <a:prstGeom prst="rect">
            <a:avLst/>
          </a:prstGeom>
        </p:spPr>
      </p:pic>
      <p:sp>
        <p:nvSpPr>
          <p:cNvPr id="115" name="Rechthoek 114"/>
          <p:cNvSpPr/>
          <p:nvPr userDrawn="1"/>
        </p:nvSpPr>
        <p:spPr>
          <a:xfrm>
            <a:off x="3896370" y="4716636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6" name="Tijdelijke aanduiding voor tekst 159"/>
          <p:cNvSpPr>
            <a:spLocks noGrp="1"/>
          </p:cNvSpPr>
          <p:nvPr>
            <p:ph type="body" sz="quarter" idx="35" hasCustomPrompt="1"/>
          </p:nvPr>
        </p:nvSpPr>
        <p:spPr>
          <a:xfrm>
            <a:off x="3989133" y="4792273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17" name="Tijdelijke aanduiding voor afbeelding 157"/>
          <p:cNvSpPr>
            <a:spLocks noGrp="1"/>
          </p:cNvSpPr>
          <p:nvPr>
            <p:ph type="pic" sz="quarter" idx="36"/>
          </p:nvPr>
        </p:nvSpPr>
        <p:spPr>
          <a:xfrm>
            <a:off x="3989133" y="5323179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118" name="Afbeelding 1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8657" y="4804519"/>
            <a:ext cx="34612" cy="126000"/>
          </a:xfrm>
          <a:prstGeom prst="rect">
            <a:avLst/>
          </a:prstGeom>
        </p:spPr>
      </p:pic>
      <p:sp>
        <p:nvSpPr>
          <p:cNvPr id="119" name="Rechthoek 118"/>
          <p:cNvSpPr/>
          <p:nvPr userDrawn="1"/>
        </p:nvSpPr>
        <p:spPr>
          <a:xfrm>
            <a:off x="5557887" y="4716636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0" name="Tijdelijke aanduiding voor tekst 159"/>
          <p:cNvSpPr>
            <a:spLocks noGrp="1"/>
          </p:cNvSpPr>
          <p:nvPr>
            <p:ph type="body" sz="quarter" idx="37" hasCustomPrompt="1"/>
          </p:nvPr>
        </p:nvSpPr>
        <p:spPr>
          <a:xfrm>
            <a:off x="5650650" y="4792273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21" name="Tijdelijke aanduiding voor afbeelding 157"/>
          <p:cNvSpPr>
            <a:spLocks noGrp="1"/>
          </p:cNvSpPr>
          <p:nvPr>
            <p:ph type="pic" sz="quarter" idx="38"/>
          </p:nvPr>
        </p:nvSpPr>
        <p:spPr>
          <a:xfrm>
            <a:off x="5650650" y="5323179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122" name="Afbeelding 1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0174" y="4804519"/>
            <a:ext cx="34612" cy="126000"/>
          </a:xfrm>
          <a:prstGeom prst="rect">
            <a:avLst/>
          </a:prstGeom>
        </p:spPr>
      </p:pic>
      <p:sp>
        <p:nvSpPr>
          <p:cNvPr id="123" name="Rechthoek 122"/>
          <p:cNvSpPr/>
          <p:nvPr userDrawn="1"/>
        </p:nvSpPr>
        <p:spPr>
          <a:xfrm>
            <a:off x="7219130" y="4716636"/>
            <a:ext cx="1418085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4" name="Tijdelijke aanduiding voor tekst 159"/>
          <p:cNvSpPr>
            <a:spLocks noGrp="1"/>
          </p:cNvSpPr>
          <p:nvPr>
            <p:ph type="body" sz="quarter" idx="39" hasCustomPrompt="1"/>
          </p:nvPr>
        </p:nvSpPr>
        <p:spPr>
          <a:xfrm>
            <a:off x="7311893" y="4792273"/>
            <a:ext cx="1152128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25" name="Tijdelijke aanduiding voor afbeelding 157"/>
          <p:cNvSpPr>
            <a:spLocks noGrp="1"/>
          </p:cNvSpPr>
          <p:nvPr>
            <p:ph type="pic" sz="quarter" idx="40"/>
          </p:nvPr>
        </p:nvSpPr>
        <p:spPr>
          <a:xfrm>
            <a:off x="7311893" y="5323179"/>
            <a:ext cx="1224136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126" name="Afbeelding 12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1417" y="4804519"/>
            <a:ext cx="34612" cy="126000"/>
          </a:xfrm>
          <a:prstGeom prst="rect">
            <a:avLst/>
          </a:prstGeom>
        </p:spPr>
      </p:pic>
      <p:sp>
        <p:nvSpPr>
          <p:cNvPr id="2" name="Tijdelijke aanduiding voor datum 1"/>
          <p:cNvSpPr>
            <a:spLocks noGrp="1"/>
          </p:cNvSpPr>
          <p:nvPr>
            <p:ph type="dt" sz="half" idx="41"/>
          </p:nvPr>
        </p:nvSpPr>
        <p:spPr/>
        <p:txBody>
          <a:bodyPr/>
          <a:lstStyle/>
          <a:p>
            <a:fld id="{BA2F1CCD-21EB-4427-B20F-7B83CADCB2D4}" type="datetimeFigureOut">
              <a:rPr lang="en-GB" smtClean="0"/>
              <a:pPr/>
              <a:t>28/02/2019</a:t>
            </a:fld>
            <a:endParaRPr lang="en-GB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r>
              <a:rPr lang="en-GB" dirty="0"/>
              <a:t>TM5-MP 4D-var</a:t>
            </a:r>
          </a:p>
        </p:txBody>
      </p:sp>
    </p:spTree>
    <p:extLst>
      <p:ext uri="{BB962C8B-B14F-4D97-AF65-F5344CB8AC3E}">
        <p14:creationId xmlns:p14="http://schemas.microsoft.com/office/powerpoint/2010/main" val="3296008366"/>
      </p:ext>
    </p:extLst>
  </p:cSld>
  <p:clrMapOvr>
    <a:masterClrMapping/>
  </p:clrMapOvr>
  <p:transition spd="slow">
    <p:fade thruBlk="1"/>
  </p:transition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wcase Navigation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tno_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556486" y="6525344"/>
            <a:ext cx="1800000" cy="168990"/>
          </a:xfrm>
        </p:spPr>
        <p:txBody>
          <a:bodyPr/>
          <a:lstStyle/>
          <a:p>
            <a:fld id="{52236286-4DC8-46DE-9269-8F728FBC064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6" name="Rechthoek 65"/>
          <p:cNvSpPr/>
          <p:nvPr userDrawn="1"/>
        </p:nvSpPr>
        <p:spPr>
          <a:xfrm>
            <a:off x="561777" y="1192928"/>
            <a:ext cx="2484000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7" name="Tijdelijke aanduiding voor tekst 159"/>
          <p:cNvSpPr>
            <a:spLocks noGrp="1"/>
          </p:cNvSpPr>
          <p:nvPr>
            <p:ph type="body" sz="quarter" idx="11" hasCustomPrompt="1"/>
          </p:nvPr>
        </p:nvSpPr>
        <p:spPr>
          <a:xfrm>
            <a:off x="654540" y="1268565"/>
            <a:ext cx="2117260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68" name="Tijdelijke aanduiding voor afbeelding 157"/>
          <p:cNvSpPr>
            <a:spLocks noGrp="1"/>
          </p:cNvSpPr>
          <p:nvPr>
            <p:ph type="pic" sz="quarter" idx="10"/>
          </p:nvPr>
        </p:nvSpPr>
        <p:spPr>
          <a:xfrm>
            <a:off x="654540" y="1799471"/>
            <a:ext cx="2293200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69" name="Afbeelding 6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1746" y="1280811"/>
            <a:ext cx="34612" cy="126000"/>
          </a:xfrm>
          <a:prstGeom prst="rect">
            <a:avLst/>
          </a:prstGeom>
        </p:spPr>
      </p:pic>
      <p:sp>
        <p:nvSpPr>
          <p:cNvPr id="150" name="Rechthoek 149"/>
          <p:cNvSpPr/>
          <p:nvPr userDrawn="1"/>
        </p:nvSpPr>
        <p:spPr>
          <a:xfrm>
            <a:off x="3320306" y="1196752"/>
            <a:ext cx="2484000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1" name="Tijdelijke aanduiding voor tekst 159"/>
          <p:cNvSpPr>
            <a:spLocks noGrp="1"/>
          </p:cNvSpPr>
          <p:nvPr>
            <p:ph type="body" sz="quarter" idx="13" hasCustomPrompt="1"/>
          </p:nvPr>
        </p:nvSpPr>
        <p:spPr>
          <a:xfrm>
            <a:off x="3413069" y="1272389"/>
            <a:ext cx="2117260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52" name="Tijdelijke aanduiding voor afbeelding 157"/>
          <p:cNvSpPr>
            <a:spLocks noGrp="1"/>
          </p:cNvSpPr>
          <p:nvPr>
            <p:ph type="pic" sz="quarter" idx="14"/>
          </p:nvPr>
        </p:nvSpPr>
        <p:spPr>
          <a:xfrm>
            <a:off x="3413069" y="1803295"/>
            <a:ext cx="2293200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153" name="Afbeelding 15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0275" y="1284635"/>
            <a:ext cx="34612" cy="126000"/>
          </a:xfrm>
          <a:prstGeom prst="rect">
            <a:avLst/>
          </a:prstGeom>
        </p:spPr>
      </p:pic>
      <p:sp>
        <p:nvSpPr>
          <p:cNvPr id="154" name="Rechthoek 153"/>
          <p:cNvSpPr/>
          <p:nvPr userDrawn="1"/>
        </p:nvSpPr>
        <p:spPr>
          <a:xfrm>
            <a:off x="6080190" y="1196752"/>
            <a:ext cx="2484000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5" name="Tijdelijke aanduiding voor tekst 159"/>
          <p:cNvSpPr>
            <a:spLocks noGrp="1"/>
          </p:cNvSpPr>
          <p:nvPr>
            <p:ph type="body" sz="quarter" idx="15" hasCustomPrompt="1"/>
          </p:nvPr>
        </p:nvSpPr>
        <p:spPr>
          <a:xfrm>
            <a:off x="6172953" y="1272389"/>
            <a:ext cx="2117260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56" name="Tijdelijke aanduiding voor afbeelding 157"/>
          <p:cNvSpPr>
            <a:spLocks noGrp="1"/>
          </p:cNvSpPr>
          <p:nvPr>
            <p:ph type="pic" sz="quarter" idx="16"/>
          </p:nvPr>
        </p:nvSpPr>
        <p:spPr>
          <a:xfrm>
            <a:off x="6172953" y="1803295"/>
            <a:ext cx="2293200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157" name="Afbeelding 15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0159" y="1284635"/>
            <a:ext cx="34612" cy="126000"/>
          </a:xfrm>
          <a:prstGeom prst="rect">
            <a:avLst/>
          </a:prstGeom>
        </p:spPr>
      </p:pic>
      <p:sp>
        <p:nvSpPr>
          <p:cNvPr id="158" name="Rechthoek 157"/>
          <p:cNvSpPr/>
          <p:nvPr userDrawn="1"/>
        </p:nvSpPr>
        <p:spPr>
          <a:xfrm>
            <a:off x="567110" y="2959869"/>
            <a:ext cx="2484000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9" name="Tijdelijke aanduiding voor tekst 159"/>
          <p:cNvSpPr>
            <a:spLocks noGrp="1"/>
          </p:cNvSpPr>
          <p:nvPr>
            <p:ph type="body" sz="quarter" idx="17" hasCustomPrompt="1"/>
          </p:nvPr>
        </p:nvSpPr>
        <p:spPr>
          <a:xfrm>
            <a:off x="659873" y="3035506"/>
            <a:ext cx="2117260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60" name="Tijdelijke aanduiding voor afbeelding 157"/>
          <p:cNvSpPr>
            <a:spLocks noGrp="1"/>
          </p:cNvSpPr>
          <p:nvPr>
            <p:ph type="pic" sz="quarter" idx="18"/>
          </p:nvPr>
        </p:nvSpPr>
        <p:spPr>
          <a:xfrm>
            <a:off x="659873" y="3566412"/>
            <a:ext cx="2293200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161" name="Afbeelding 16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7079" y="3047752"/>
            <a:ext cx="34612" cy="126000"/>
          </a:xfrm>
          <a:prstGeom prst="rect">
            <a:avLst/>
          </a:prstGeom>
        </p:spPr>
      </p:pic>
      <p:sp>
        <p:nvSpPr>
          <p:cNvPr id="162" name="Rechthoek 161"/>
          <p:cNvSpPr/>
          <p:nvPr userDrawn="1"/>
        </p:nvSpPr>
        <p:spPr>
          <a:xfrm>
            <a:off x="3325639" y="2963693"/>
            <a:ext cx="2484000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3" name="Tijdelijke aanduiding voor tekst 159"/>
          <p:cNvSpPr>
            <a:spLocks noGrp="1"/>
          </p:cNvSpPr>
          <p:nvPr>
            <p:ph type="body" sz="quarter" idx="19" hasCustomPrompt="1"/>
          </p:nvPr>
        </p:nvSpPr>
        <p:spPr>
          <a:xfrm>
            <a:off x="3418402" y="3039330"/>
            <a:ext cx="2117260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64" name="Tijdelijke aanduiding voor afbeelding 157"/>
          <p:cNvSpPr>
            <a:spLocks noGrp="1"/>
          </p:cNvSpPr>
          <p:nvPr>
            <p:ph type="pic" sz="quarter" idx="20"/>
          </p:nvPr>
        </p:nvSpPr>
        <p:spPr>
          <a:xfrm>
            <a:off x="3418402" y="3570236"/>
            <a:ext cx="2293200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165" name="Afbeelding 16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5608" y="3051576"/>
            <a:ext cx="34612" cy="126000"/>
          </a:xfrm>
          <a:prstGeom prst="rect">
            <a:avLst/>
          </a:prstGeom>
        </p:spPr>
      </p:pic>
      <p:sp>
        <p:nvSpPr>
          <p:cNvPr id="166" name="Rechthoek 165"/>
          <p:cNvSpPr/>
          <p:nvPr userDrawn="1"/>
        </p:nvSpPr>
        <p:spPr>
          <a:xfrm>
            <a:off x="6085523" y="2963693"/>
            <a:ext cx="2484000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7" name="Tijdelijke aanduiding voor tekst 159"/>
          <p:cNvSpPr>
            <a:spLocks noGrp="1"/>
          </p:cNvSpPr>
          <p:nvPr>
            <p:ph type="body" sz="quarter" idx="21" hasCustomPrompt="1"/>
          </p:nvPr>
        </p:nvSpPr>
        <p:spPr>
          <a:xfrm>
            <a:off x="6178286" y="3039330"/>
            <a:ext cx="2117260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68" name="Tijdelijke aanduiding voor afbeelding 157"/>
          <p:cNvSpPr>
            <a:spLocks noGrp="1"/>
          </p:cNvSpPr>
          <p:nvPr>
            <p:ph type="pic" sz="quarter" idx="22"/>
          </p:nvPr>
        </p:nvSpPr>
        <p:spPr>
          <a:xfrm>
            <a:off x="6178286" y="3570236"/>
            <a:ext cx="2293200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169" name="Afbeelding 16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5492" y="3051576"/>
            <a:ext cx="34612" cy="126000"/>
          </a:xfrm>
          <a:prstGeom prst="rect">
            <a:avLst/>
          </a:prstGeom>
        </p:spPr>
      </p:pic>
      <p:sp>
        <p:nvSpPr>
          <p:cNvPr id="170" name="Rechthoek 169"/>
          <p:cNvSpPr/>
          <p:nvPr userDrawn="1"/>
        </p:nvSpPr>
        <p:spPr>
          <a:xfrm>
            <a:off x="570285" y="4715619"/>
            <a:ext cx="2484000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1" name="Tijdelijke aanduiding voor tekst 159"/>
          <p:cNvSpPr>
            <a:spLocks noGrp="1"/>
          </p:cNvSpPr>
          <p:nvPr>
            <p:ph type="body" sz="quarter" idx="23" hasCustomPrompt="1"/>
          </p:nvPr>
        </p:nvSpPr>
        <p:spPr>
          <a:xfrm>
            <a:off x="663048" y="4791256"/>
            <a:ext cx="2117260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72" name="Tijdelijke aanduiding voor afbeelding 157"/>
          <p:cNvSpPr>
            <a:spLocks noGrp="1"/>
          </p:cNvSpPr>
          <p:nvPr>
            <p:ph type="pic" sz="quarter" idx="24"/>
          </p:nvPr>
        </p:nvSpPr>
        <p:spPr>
          <a:xfrm>
            <a:off x="663048" y="5322162"/>
            <a:ext cx="2293200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173" name="Afbeelding 17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0254" y="4803502"/>
            <a:ext cx="34612" cy="126000"/>
          </a:xfrm>
          <a:prstGeom prst="rect">
            <a:avLst/>
          </a:prstGeom>
        </p:spPr>
      </p:pic>
      <p:sp>
        <p:nvSpPr>
          <p:cNvPr id="174" name="Rechthoek 173"/>
          <p:cNvSpPr/>
          <p:nvPr userDrawn="1"/>
        </p:nvSpPr>
        <p:spPr>
          <a:xfrm>
            <a:off x="3328814" y="4719443"/>
            <a:ext cx="2484000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5" name="Tijdelijke aanduiding voor tekst 159"/>
          <p:cNvSpPr>
            <a:spLocks noGrp="1"/>
          </p:cNvSpPr>
          <p:nvPr>
            <p:ph type="body" sz="quarter" idx="25" hasCustomPrompt="1"/>
          </p:nvPr>
        </p:nvSpPr>
        <p:spPr>
          <a:xfrm>
            <a:off x="3421577" y="4795080"/>
            <a:ext cx="2117260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76" name="Tijdelijke aanduiding voor afbeelding 157"/>
          <p:cNvSpPr>
            <a:spLocks noGrp="1"/>
          </p:cNvSpPr>
          <p:nvPr>
            <p:ph type="pic" sz="quarter" idx="26"/>
          </p:nvPr>
        </p:nvSpPr>
        <p:spPr>
          <a:xfrm>
            <a:off x="3421577" y="5325986"/>
            <a:ext cx="2293200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177" name="Afbeelding 17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8783" y="4807326"/>
            <a:ext cx="34612" cy="126000"/>
          </a:xfrm>
          <a:prstGeom prst="rect">
            <a:avLst/>
          </a:prstGeom>
        </p:spPr>
      </p:pic>
      <p:sp>
        <p:nvSpPr>
          <p:cNvPr id="178" name="Rechthoek 177"/>
          <p:cNvSpPr/>
          <p:nvPr userDrawn="1"/>
        </p:nvSpPr>
        <p:spPr>
          <a:xfrm>
            <a:off x="6088698" y="4719443"/>
            <a:ext cx="2484000" cy="1537200"/>
          </a:xfrm>
          <a:prstGeom prst="rect">
            <a:avLst/>
          </a:prstGeom>
          <a:noFill/>
          <a:ln w="381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9" name="Tijdelijke aanduiding voor tekst 159"/>
          <p:cNvSpPr>
            <a:spLocks noGrp="1"/>
          </p:cNvSpPr>
          <p:nvPr>
            <p:ph type="body" sz="quarter" idx="27" hasCustomPrompt="1"/>
          </p:nvPr>
        </p:nvSpPr>
        <p:spPr>
          <a:xfrm>
            <a:off x="6181461" y="4795080"/>
            <a:ext cx="2117260" cy="456366"/>
          </a:xfrm>
        </p:spPr>
        <p:txBody>
          <a:bodyPr anchor="t"/>
          <a:lstStyle>
            <a:lvl1pPr marL="0" indent="0">
              <a:lnSpc>
                <a:spcPct val="100000"/>
              </a:lnSpc>
              <a:buFont typeface="Arial"/>
              <a:buNone/>
              <a:defRPr sz="1000" b="1" cap="all">
                <a:solidFill>
                  <a:schemeClr val="tx2"/>
                </a:solidFill>
                <a:latin typeface="Arial Black"/>
                <a:cs typeface="Arial Black"/>
              </a:defRPr>
            </a:lvl1pPr>
            <a:lvl2pPr marL="361950" indent="0">
              <a:buFont typeface="Arial"/>
              <a:buNone/>
              <a:defRPr sz="900" b="1">
                <a:solidFill>
                  <a:schemeClr val="tx2"/>
                </a:solidFill>
              </a:defRPr>
            </a:lvl2pPr>
            <a:lvl3pPr marL="806450" indent="0">
              <a:buFont typeface="Arial"/>
              <a:buNone/>
              <a:defRPr sz="900" b="1">
                <a:solidFill>
                  <a:schemeClr val="tx2"/>
                </a:solidFill>
              </a:defRPr>
            </a:lvl3pPr>
            <a:lvl4pPr marL="1257300" indent="0">
              <a:buFont typeface="Arial"/>
              <a:buNone/>
              <a:defRPr sz="900" b="1">
                <a:solidFill>
                  <a:schemeClr val="tx2"/>
                </a:solidFill>
              </a:defRPr>
            </a:lvl4pPr>
            <a:lvl5pPr marL="1701800" indent="0">
              <a:buFont typeface="Arial"/>
              <a:buNone/>
              <a:defRPr sz="9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</p:txBody>
      </p:sp>
      <p:sp>
        <p:nvSpPr>
          <p:cNvPr id="180" name="Tijdelijke aanduiding voor afbeelding 157"/>
          <p:cNvSpPr>
            <a:spLocks noGrp="1"/>
          </p:cNvSpPr>
          <p:nvPr>
            <p:ph type="pic" sz="quarter" idx="28"/>
          </p:nvPr>
        </p:nvSpPr>
        <p:spPr>
          <a:xfrm>
            <a:off x="6181461" y="5325986"/>
            <a:ext cx="2293200" cy="835200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550"/>
            </a:lvl1pPr>
          </a:lstStyle>
          <a:p>
            <a:r>
              <a:rPr lang="en-GB" dirty="0"/>
              <a:t>Click icon to add picture</a:t>
            </a:r>
          </a:p>
        </p:txBody>
      </p:sp>
      <p:pic>
        <p:nvPicPr>
          <p:cNvPr id="181" name="Afbeelding 18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8667" y="4807326"/>
            <a:ext cx="34612" cy="126000"/>
          </a:xfrm>
          <a:prstGeom prst="rect">
            <a:avLst/>
          </a:prstGeom>
        </p:spPr>
      </p:pic>
      <p:sp>
        <p:nvSpPr>
          <p:cNvPr id="2" name="Tijdelijke aanduiding voor datum 1"/>
          <p:cNvSpPr>
            <a:spLocks noGrp="1"/>
          </p:cNvSpPr>
          <p:nvPr>
            <p:ph type="dt" sz="half" idx="29"/>
          </p:nvPr>
        </p:nvSpPr>
        <p:spPr/>
        <p:txBody>
          <a:bodyPr/>
          <a:lstStyle/>
          <a:p>
            <a:fld id="{BA2F1CCD-21EB-4427-B20F-7B83CADCB2D4}" type="datetimeFigureOut">
              <a:rPr lang="en-GB" smtClean="0"/>
              <a:pPr/>
              <a:t>28/02/2019</a:t>
            </a:fld>
            <a:endParaRPr lang="en-GB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0"/>
          </p:nvPr>
        </p:nvSpPr>
        <p:spPr/>
        <p:txBody>
          <a:bodyPr/>
          <a:lstStyle/>
          <a:p>
            <a:r>
              <a:rPr lang="en-GB" dirty="0"/>
              <a:t>TM5-MP 4D-var</a:t>
            </a:r>
          </a:p>
        </p:txBody>
      </p:sp>
    </p:spTree>
    <p:extLst>
      <p:ext uri="{BB962C8B-B14F-4D97-AF65-F5344CB8AC3E}">
        <p14:creationId xmlns:p14="http://schemas.microsoft.com/office/powerpoint/2010/main" val="1500791170"/>
      </p:ext>
    </p:extLst>
  </p:cSld>
  <p:clrMapOvr>
    <a:masterClrMapping/>
  </p:clrMapOvr>
  <p:transition spd="slow">
    <p:fade thruBlk="1"/>
  </p:transition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3672" y="1922482"/>
            <a:ext cx="7574792" cy="1866557"/>
          </a:xfrm>
        </p:spPr>
        <p:txBody>
          <a:bodyPr/>
          <a:lstStyle>
            <a:lvl1pPr>
              <a:lnSpc>
                <a:spcPct val="100000"/>
              </a:lnSpc>
              <a:defRPr sz="3000" spc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grpSp>
        <p:nvGrpSpPr>
          <p:cNvPr id="9" name="Groep 8"/>
          <p:cNvGrpSpPr/>
          <p:nvPr userDrawn="1"/>
        </p:nvGrpSpPr>
        <p:grpSpPr>
          <a:xfrm>
            <a:off x="964017" y="2027964"/>
            <a:ext cx="58382" cy="2466080"/>
            <a:chOff x="964017" y="2027964"/>
            <a:chExt cx="58382" cy="2466080"/>
          </a:xfrm>
        </p:grpSpPr>
        <p:pic>
          <p:nvPicPr>
            <p:cNvPr id="5" name="Afbeelding 4" descr="timeline_pijl_wit.pn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4017" y="2027964"/>
              <a:ext cx="58382" cy="213591"/>
            </a:xfrm>
            <a:prstGeom prst="rect">
              <a:avLst/>
            </a:prstGeom>
          </p:spPr>
        </p:pic>
        <p:cxnSp>
          <p:nvCxnSpPr>
            <p:cNvPr id="6" name="Rechte verbindingslijn 5"/>
            <p:cNvCxnSpPr/>
            <p:nvPr userDrawn="1"/>
          </p:nvCxnSpPr>
          <p:spPr>
            <a:xfrm flipV="1">
              <a:off x="979257" y="2334044"/>
              <a:ext cx="0" cy="2160000"/>
            </a:xfrm>
            <a:prstGeom prst="line">
              <a:avLst/>
            </a:prstGeom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" y="4279448"/>
            <a:ext cx="9143245" cy="512022"/>
          </a:xfrm>
          <a:prstGeom prst="rect">
            <a:avLst/>
          </a:prstGeom>
        </p:spPr>
      </p:pic>
      <p:sp>
        <p:nvSpPr>
          <p:cNvPr id="7" name="Rechthoek 6"/>
          <p:cNvSpPr/>
          <p:nvPr userDrawn="1"/>
        </p:nvSpPr>
        <p:spPr>
          <a:xfrm>
            <a:off x="0" y="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hthoek 7"/>
          <p:cNvSpPr/>
          <p:nvPr userDrawn="1"/>
        </p:nvSpPr>
        <p:spPr>
          <a:xfrm>
            <a:off x="0" y="551520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1173672" y="3861048"/>
            <a:ext cx="3744913" cy="746125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buFontTx/>
              <a:buNone/>
              <a:defRPr sz="1600">
                <a:solidFill>
                  <a:schemeClr val="bg1"/>
                </a:solidFill>
                <a:latin typeface="+mj-lt"/>
              </a:defRPr>
            </a:lvl2pPr>
            <a:lvl3pPr marL="0" indent="0">
              <a:buFontTx/>
              <a:buNone/>
              <a:defRPr sz="1600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8961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_blac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3672" y="1922482"/>
            <a:ext cx="7574792" cy="1866557"/>
          </a:xfrm>
        </p:spPr>
        <p:txBody>
          <a:bodyPr/>
          <a:lstStyle>
            <a:lvl1pPr>
              <a:lnSpc>
                <a:spcPct val="100000"/>
              </a:lnSpc>
              <a:defRPr sz="3000" spc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grpSp>
        <p:nvGrpSpPr>
          <p:cNvPr id="4" name="Groep 3"/>
          <p:cNvGrpSpPr/>
          <p:nvPr userDrawn="1"/>
        </p:nvGrpSpPr>
        <p:grpSpPr>
          <a:xfrm>
            <a:off x="964284" y="2027964"/>
            <a:ext cx="57847" cy="2466080"/>
            <a:chOff x="964284" y="2027964"/>
            <a:chExt cx="57847" cy="2466080"/>
          </a:xfrm>
        </p:grpSpPr>
        <p:pic>
          <p:nvPicPr>
            <p:cNvPr id="5" name="Afbeelding 4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4284" y="2027964"/>
              <a:ext cx="57847" cy="213591"/>
            </a:xfrm>
            <a:prstGeom prst="rect">
              <a:avLst/>
            </a:prstGeom>
          </p:spPr>
        </p:pic>
        <p:cxnSp>
          <p:nvCxnSpPr>
            <p:cNvPr id="6" name="Rechte verbindingslijn 5"/>
            <p:cNvCxnSpPr/>
            <p:nvPr userDrawn="1"/>
          </p:nvCxnSpPr>
          <p:spPr>
            <a:xfrm flipV="1">
              <a:off x="979257" y="2334044"/>
              <a:ext cx="0" cy="216000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" y="4279448"/>
            <a:ext cx="9143245" cy="512021"/>
          </a:xfrm>
          <a:prstGeom prst="rect">
            <a:avLst/>
          </a:prstGeom>
        </p:spPr>
      </p:pic>
      <p:sp>
        <p:nvSpPr>
          <p:cNvPr id="7" name="Rechthoek 6"/>
          <p:cNvSpPr/>
          <p:nvPr userDrawn="1"/>
        </p:nvSpPr>
        <p:spPr>
          <a:xfrm>
            <a:off x="0" y="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hthoek 7"/>
          <p:cNvSpPr/>
          <p:nvPr userDrawn="1"/>
        </p:nvSpPr>
        <p:spPr>
          <a:xfrm>
            <a:off x="0" y="551520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ijdelijke aanduiding voor tekst 12"/>
          <p:cNvSpPr>
            <a:spLocks noGrp="1"/>
          </p:cNvSpPr>
          <p:nvPr>
            <p:ph type="body" sz="quarter" idx="10"/>
          </p:nvPr>
        </p:nvSpPr>
        <p:spPr>
          <a:xfrm>
            <a:off x="1173672" y="3861048"/>
            <a:ext cx="3744913" cy="746125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60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buFontTx/>
              <a:buNone/>
              <a:defRPr sz="1600">
                <a:solidFill>
                  <a:schemeClr val="tx1"/>
                </a:solidFill>
                <a:latin typeface="+mj-lt"/>
              </a:defRPr>
            </a:lvl2pPr>
            <a:lvl3pPr marL="0" indent="0">
              <a:buFontTx/>
              <a:buNone/>
              <a:defRPr sz="1600">
                <a:solidFill>
                  <a:schemeClr val="tx1"/>
                </a:solidFill>
              </a:defRPr>
            </a:lvl3pPr>
            <a:lvl4pPr marL="0" indent="0">
              <a:buFontTx/>
              <a:buNone/>
              <a:defRPr sz="1600">
                <a:solidFill>
                  <a:schemeClr val="tx1"/>
                </a:solidFill>
              </a:defRPr>
            </a:lvl4pPr>
            <a:lvl5pPr marL="0" indent="0">
              <a:buFontTx/>
              <a:buNone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0572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blac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3672" y="1922482"/>
            <a:ext cx="7574792" cy="1866557"/>
          </a:xfrm>
        </p:spPr>
        <p:txBody>
          <a:bodyPr/>
          <a:lstStyle>
            <a:lvl1pPr>
              <a:lnSpc>
                <a:spcPct val="100000"/>
              </a:lnSpc>
              <a:defRPr sz="3000" spc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grpSp>
        <p:nvGrpSpPr>
          <p:cNvPr id="4" name="Groep 3"/>
          <p:cNvGrpSpPr/>
          <p:nvPr userDrawn="1"/>
        </p:nvGrpSpPr>
        <p:grpSpPr>
          <a:xfrm>
            <a:off x="964284" y="2027964"/>
            <a:ext cx="57847" cy="2466080"/>
            <a:chOff x="964284" y="2027964"/>
            <a:chExt cx="57847" cy="2466080"/>
          </a:xfrm>
        </p:grpSpPr>
        <p:pic>
          <p:nvPicPr>
            <p:cNvPr id="5" name="Afbeelding 4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4284" y="2027964"/>
              <a:ext cx="57847" cy="213591"/>
            </a:xfrm>
            <a:prstGeom prst="rect">
              <a:avLst/>
            </a:prstGeom>
          </p:spPr>
        </p:pic>
        <p:cxnSp>
          <p:nvCxnSpPr>
            <p:cNvPr id="6" name="Rechte verbindingslijn 5"/>
            <p:cNvCxnSpPr/>
            <p:nvPr userDrawn="1"/>
          </p:nvCxnSpPr>
          <p:spPr>
            <a:xfrm flipV="1">
              <a:off x="979257" y="2334044"/>
              <a:ext cx="0" cy="216000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" y="4279448"/>
            <a:ext cx="9143245" cy="512021"/>
          </a:xfrm>
          <a:prstGeom prst="rect">
            <a:avLst/>
          </a:prstGeom>
        </p:spPr>
      </p:pic>
      <p:sp>
        <p:nvSpPr>
          <p:cNvPr id="7" name="Rechthoek 6"/>
          <p:cNvSpPr/>
          <p:nvPr userDrawn="1"/>
        </p:nvSpPr>
        <p:spPr>
          <a:xfrm>
            <a:off x="0" y="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hthoek 7"/>
          <p:cNvSpPr/>
          <p:nvPr userDrawn="1"/>
        </p:nvSpPr>
        <p:spPr>
          <a:xfrm>
            <a:off x="0" y="551520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6139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text_only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3672" y="1922482"/>
            <a:ext cx="7574792" cy="1866557"/>
          </a:xfrm>
        </p:spPr>
        <p:txBody>
          <a:bodyPr/>
          <a:lstStyle>
            <a:lvl1pPr>
              <a:lnSpc>
                <a:spcPct val="100000"/>
              </a:lnSpc>
              <a:defRPr sz="3000" spc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grpSp>
        <p:nvGrpSpPr>
          <p:cNvPr id="4" name="Groep 3"/>
          <p:cNvGrpSpPr/>
          <p:nvPr userDrawn="1"/>
        </p:nvGrpSpPr>
        <p:grpSpPr>
          <a:xfrm>
            <a:off x="964284" y="2027964"/>
            <a:ext cx="57847" cy="2466080"/>
            <a:chOff x="964284" y="2027964"/>
            <a:chExt cx="57847" cy="2466080"/>
          </a:xfrm>
        </p:grpSpPr>
        <p:pic>
          <p:nvPicPr>
            <p:cNvPr id="5" name="Afbeelding 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4284" y="2027964"/>
              <a:ext cx="57847" cy="213591"/>
            </a:xfrm>
            <a:prstGeom prst="rect">
              <a:avLst/>
            </a:prstGeom>
          </p:spPr>
        </p:pic>
        <p:cxnSp>
          <p:nvCxnSpPr>
            <p:cNvPr id="6" name="Rechte verbindingslijn 5"/>
            <p:cNvCxnSpPr/>
            <p:nvPr userDrawn="1"/>
          </p:nvCxnSpPr>
          <p:spPr>
            <a:xfrm flipV="1">
              <a:off x="979257" y="2334044"/>
              <a:ext cx="0" cy="216000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" y="4279448"/>
            <a:ext cx="9143245" cy="512021"/>
          </a:xfrm>
          <a:prstGeom prst="rect">
            <a:avLst/>
          </a:prstGeom>
        </p:spPr>
      </p:pic>
      <p:sp>
        <p:nvSpPr>
          <p:cNvPr id="7" name="Rechthoek 6"/>
          <p:cNvSpPr/>
          <p:nvPr userDrawn="1"/>
        </p:nvSpPr>
        <p:spPr>
          <a:xfrm>
            <a:off x="0" y="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hthoek 7"/>
          <p:cNvSpPr/>
          <p:nvPr userDrawn="1"/>
        </p:nvSpPr>
        <p:spPr>
          <a:xfrm>
            <a:off x="0" y="551520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728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tno_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783" y="-12358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6486" y="1342800"/>
            <a:ext cx="8054114" cy="720000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6486" y="2199600"/>
            <a:ext cx="8054114" cy="4182150"/>
          </a:xfrm>
        </p:spPr>
        <p:txBody>
          <a:bodyPr/>
          <a:lstStyle>
            <a:lvl1pPr marL="185738" indent="-185738">
              <a:buSzPct val="100000"/>
              <a:buFontTx/>
              <a:buBlip>
                <a:blip r:embed="rId3"/>
              </a:buBlip>
              <a:defRPr/>
            </a:lvl1pPr>
            <a:lvl2pPr marL="357188" indent="-171450">
              <a:buSzPct val="100000"/>
              <a:buFontTx/>
              <a:buBlip>
                <a:blip r:embed="rId3"/>
              </a:buBlip>
              <a:defRPr/>
            </a:lvl2pPr>
            <a:lvl3pPr marL="542925" indent="-187325">
              <a:buSzPct val="100000"/>
              <a:buFontTx/>
              <a:buBlip>
                <a:blip r:embed="rId3"/>
              </a:buBlip>
              <a:defRPr/>
            </a:lvl3pPr>
            <a:lvl4pPr marL="715963" indent="-173038">
              <a:buSzPct val="100000"/>
              <a:buFontTx/>
              <a:buBlip>
                <a:blip r:embed="rId3"/>
              </a:buBlip>
              <a:defRPr/>
            </a:lvl4pPr>
            <a:lvl5pPr marL="901700" indent="-187325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F1CCD-21EB-4427-B20F-7B83CADCB2D4}" type="datetimeFigureOut">
              <a:rPr lang="en-GB" smtClean="0"/>
              <a:pPr/>
              <a:t>28/02/2019</a:t>
            </a:fld>
            <a:endParaRPr lang="en-GB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TM5-MP 4D-var</a:t>
            </a:r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E7B51F-F985-4509-BD8E-A102860BE1B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685" y="350905"/>
            <a:ext cx="1774166" cy="528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06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tno_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6486" y="1342800"/>
            <a:ext cx="8054114" cy="720000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556486" y="6525344"/>
            <a:ext cx="1800000" cy="168990"/>
          </a:xfrm>
        </p:spPr>
        <p:txBody>
          <a:bodyPr/>
          <a:lstStyle/>
          <a:p>
            <a:fld id="{52236286-4DC8-46DE-9269-8F728FBC0641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11" name="Afbeelding 10" descr="pijltje_terug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226" y="6582838"/>
            <a:ext cx="69230" cy="144000"/>
          </a:xfrm>
          <a:prstGeom prst="rect">
            <a:avLst/>
          </a:prstGeom>
        </p:spPr>
      </p:pic>
      <p:sp>
        <p:nvSpPr>
          <p:cNvPr id="7" name="Tijdelijke aanduiding voor afbeelding 157"/>
          <p:cNvSpPr>
            <a:spLocks noGrp="1"/>
          </p:cNvSpPr>
          <p:nvPr>
            <p:ph type="pic" sz="quarter" idx="10"/>
          </p:nvPr>
        </p:nvSpPr>
        <p:spPr>
          <a:xfrm>
            <a:off x="0" y="2204864"/>
            <a:ext cx="9144000" cy="4176464"/>
          </a:xfrm>
        </p:spPr>
        <p:txBody>
          <a:bodyPr/>
          <a:lstStyle>
            <a:lvl1pPr marL="0" indent="0">
              <a:lnSpc>
                <a:spcPct val="100000"/>
              </a:lnSpc>
              <a:buFont typeface="Arial"/>
              <a:buNone/>
              <a:defRPr sz="1800"/>
            </a:lvl1pPr>
          </a:lstStyle>
          <a:p>
            <a:r>
              <a:rPr lang="en-GB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367781380"/>
      </p:ext>
    </p:extLst>
  </p:cSld>
  <p:clrMapOvr>
    <a:masterClrMapping/>
  </p:clrMapOvr>
  <p:transition spd="slow">
    <p:fade thruBlk="1"/>
  </p:transition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ulle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tno_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6486" y="1342800"/>
            <a:ext cx="8054114" cy="720000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6486" y="2199600"/>
            <a:ext cx="4014000" cy="4182150"/>
          </a:xfrm>
        </p:spPr>
        <p:txBody>
          <a:bodyPr/>
          <a:lstStyle>
            <a:lvl1pPr marL="185738" indent="-185738">
              <a:buSzPct val="100000"/>
              <a:buFontTx/>
              <a:buBlip>
                <a:blip r:embed="rId3"/>
              </a:buBlip>
              <a:defRPr/>
            </a:lvl1pPr>
            <a:lvl2pPr marL="357188" indent="-171450">
              <a:buSzPct val="100000"/>
              <a:buFontTx/>
              <a:buBlip>
                <a:blip r:embed="rId3"/>
              </a:buBlip>
              <a:defRPr/>
            </a:lvl2pPr>
            <a:lvl3pPr marL="542925" indent="-187325">
              <a:buSzPct val="100000"/>
              <a:buFontTx/>
              <a:buBlip>
                <a:blip r:embed="rId3"/>
              </a:buBlip>
              <a:defRPr/>
            </a:lvl3pPr>
            <a:lvl4pPr marL="715963" indent="-173038">
              <a:buSzPct val="100000"/>
              <a:buFontTx/>
              <a:buBlip>
                <a:blip r:embed="rId3"/>
              </a:buBlip>
              <a:defRPr/>
            </a:lvl4pPr>
            <a:lvl5pPr marL="901700" indent="-187325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F1CCD-21EB-4427-B20F-7B83CADCB2D4}" type="datetimeFigureOut">
              <a:rPr lang="en-GB" smtClean="0"/>
              <a:pPr/>
              <a:t>28/02/2019</a:t>
            </a:fld>
            <a:endParaRPr lang="en-GB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TM5-MP 4D-var</a:t>
            </a:r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ijdelijke aanduiding voor inhoud 2"/>
          <p:cNvSpPr>
            <a:spLocks noGrp="1"/>
          </p:cNvSpPr>
          <p:nvPr>
            <p:ph idx="13" hasCustomPrompt="1"/>
          </p:nvPr>
        </p:nvSpPr>
        <p:spPr>
          <a:xfrm>
            <a:off x="4932000" y="2206800"/>
            <a:ext cx="3672448" cy="4182150"/>
          </a:xfrm>
        </p:spPr>
        <p:txBody>
          <a:bodyPr/>
          <a:lstStyle>
            <a:lvl1pPr marL="0" indent="0">
              <a:buSzPct val="100000"/>
              <a:buFontTx/>
              <a:buNone/>
              <a:defRPr baseline="0"/>
            </a:lvl1pPr>
            <a:lvl2pPr marL="357188" indent="-171450">
              <a:buSzPct val="100000"/>
              <a:buFontTx/>
              <a:buBlip>
                <a:blip r:embed="rId3"/>
              </a:buBlip>
              <a:defRPr/>
            </a:lvl2pPr>
            <a:lvl3pPr marL="542925" indent="-187325">
              <a:buSzPct val="100000"/>
              <a:buFontTx/>
              <a:buBlip>
                <a:blip r:embed="rId3"/>
              </a:buBlip>
              <a:defRPr/>
            </a:lvl3pPr>
            <a:lvl4pPr marL="715963" indent="-173038">
              <a:buSzPct val="100000"/>
              <a:buFontTx/>
              <a:buBlip>
                <a:blip r:embed="rId3"/>
              </a:buBlip>
              <a:defRPr/>
            </a:lvl4pPr>
            <a:lvl5pPr marL="901700" indent="-187325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en-GB" dirty="0"/>
              <a:t>Insert image here</a:t>
            </a:r>
          </a:p>
        </p:txBody>
      </p:sp>
    </p:spTree>
    <p:extLst>
      <p:ext uri="{BB962C8B-B14F-4D97-AF65-F5344CB8AC3E}">
        <p14:creationId xmlns:p14="http://schemas.microsoft.com/office/powerpoint/2010/main" val="10736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ep 1"/>
          <p:cNvGrpSpPr/>
          <p:nvPr userDrawn="1"/>
        </p:nvGrpSpPr>
        <p:grpSpPr>
          <a:xfrm>
            <a:off x="539552" y="900233"/>
            <a:ext cx="54120" cy="3028186"/>
            <a:chOff x="539552" y="900233"/>
            <a:chExt cx="54120" cy="3028186"/>
          </a:xfrm>
        </p:grpSpPr>
        <p:cxnSp>
          <p:nvCxnSpPr>
            <p:cNvPr id="5" name="Rechte verbindingslijn 4"/>
            <p:cNvCxnSpPr/>
            <p:nvPr userDrawn="1"/>
          </p:nvCxnSpPr>
          <p:spPr>
            <a:xfrm flipV="1">
              <a:off x="551844" y="900233"/>
              <a:ext cx="0" cy="2739600"/>
            </a:xfrm>
            <a:prstGeom prst="line">
              <a:avLst/>
            </a:prstGeom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Afbeelding 5" descr="timeline_pijl_wit.png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552" y="3730419"/>
              <a:ext cx="54120" cy="198000"/>
            </a:xfrm>
            <a:prstGeom prst="rect">
              <a:avLst/>
            </a:prstGeom>
          </p:spPr>
        </p:pic>
      </p:grp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776785" y="737708"/>
            <a:ext cx="8165932" cy="3382344"/>
          </a:xfrm>
        </p:spPr>
        <p:txBody>
          <a:bodyPr anchor="b"/>
          <a:lstStyle>
            <a:lvl1pPr>
              <a:lnSpc>
                <a:spcPct val="90000"/>
              </a:lnSpc>
              <a:defRPr sz="7000" spc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234514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blac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33818"/>
            <a:ext cx="9144000" cy="274319"/>
          </a:xfrm>
          <a:prstGeom prst="rect">
            <a:avLst/>
          </a:prstGeom>
        </p:spPr>
      </p:pic>
      <p:grpSp>
        <p:nvGrpSpPr>
          <p:cNvPr id="3" name="Groep 2"/>
          <p:cNvGrpSpPr/>
          <p:nvPr userDrawn="1"/>
        </p:nvGrpSpPr>
        <p:grpSpPr>
          <a:xfrm>
            <a:off x="539800" y="900233"/>
            <a:ext cx="53624" cy="3028186"/>
            <a:chOff x="539800" y="900233"/>
            <a:chExt cx="53624" cy="3028186"/>
          </a:xfrm>
        </p:grpSpPr>
        <p:cxnSp>
          <p:nvCxnSpPr>
            <p:cNvPr id="5" name="Rechte verbindingslijn 4"/>
            <p:cNvCxnSpPr/>
            <p:nvPr userDrawn="1"/>
          </p:nvCxnSpPr>
          <p:spPr>
            <a:xfrm flipV="1">
              <a:off x="551844" y="900233"/>
              <a:ext cx="0" cy="273960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Afbeelding 5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800" y="3730419"/>
              <a:ext cx="53624" cy="198000"/>
            </a:xfrm>
            <a:prstGeom prst="rect">
              <a:avLst/>
            </a:prstGeom>
          </p:spPr>
        </p:pic>
      </p:grpSp>
      <p:sp>
        <p:nvSpPr>
          <p:cNvPr id="7" name="Titel 1"/>
          <p:cNvSpPr>
            <a:spLocks noGrp="1"/>
          </p:cNvSpPr>
          <p:nvPr userDrawn="1">
            <p:ph type="title"/>
          </p:nvPr>
        </p:nvSpPr>
        <p:spPr>
          <a:xfrm>
            <a:off x="776785" y="737708"/>
            <a:ext cx="8165932" cy="3382344"/>
          </a:xfrm>
        </p:spPr>
        <p:txBody>
          <a:bodyPr anchor="b"/>
          <a:lstStyle>
            <a:lvl1pPr>
              <a:lnSpc>
                <a:spcPct val="90000"/>
              </a:lnSpc>
              <a:defRPr sz="7000" spc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58286136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wcas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3672" y="1922482"/>
            <a:ext cx="7574792" cy="1866557"/>
          </a:xfrm>
        </p:spPr>
        <p:txBody>
          <a:bodyPr/>
          <a:lstStyle>
            <a:lvl1pPr>
              <a:lnSpc>
                <a:spcPct val="100000"/>
              </a:lnSpc>
              <a:defRPr sz="3000" spc="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grpSp>
        <p:nvGrpSpPr>
          <p:cNvPr id="12" name="Groep 11"/>
          <p:cNvGrpSpPr/>
          <p:nvPr userDrawn="1"/>
        </p:nvGrpSpPr>
        <p:grpSpPr>
          <a:xfrm>
            <a:off x="964017" y="2027964"/>
            <a:ext cx="58382" cy="2466080"/>
            <a:chOff x="964017" y="2027964"/>
            <a:chExt cx="58382" cy="2466080"/>
          </a:xfrm>
        </p:grpSpPr>
        <p:pic>
          <p:nvPicPr>
            <p:cNvPr id="5" name="Afbeelding 4" descr="timeline_pijl_wit.pn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4017" y="2027964"/>
              <a:ext cx="58382" cy="213591"/>
            </a:xfrm>
            <a:prstGeom prst="rect">
              <a:avLst/>
            </a:prstGeom>
          </p:spPr>
        </p:pic>
        <p:cxnSp>
          <p:nvCxnSpPr>
            <p:cNvPr id="6" name="Rechte verbindingslijn 5"/>
            <p:cNvCxnSpPr/>
            <p:nvPr userDrawn="1"/>
          </p:nvCxnSpPr>
          <p:spPr>
            <a:xfrm flipV="1">
              <a:off x="979257" y="2334044"/>
              <a:ext cx="0" cy="2160000"/>
            </a:xfrm>
            <a:prstGeom prst="line">
              <a:avLst/>
            </a:prstGeom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226" y="6582839"/>
            <a:ext cx="69230" cy="143998"/>
          </a:xfrm>
          <a:prstGeom prst="rect">
            <a:avLst/>
          </a:prstGeom>
        </p:spPr>
      </p:pic>
      <p:sp>
        <p:nvSpPr>
          <p:cNvPr id="8" name="Tijdelijke aanduiding voor afbeelding 7"/>
          <p:cNvSpPr>
            <a:spLocks noGrp="1"/>
          </p:cNvSpPr>
          <p:nvPr>
            <p:ph type="pic" sz="quarter" idx="10"/>
          </p:nvPr>
        </p:nvSpPr>
        <p:spPr>
          <a:xfrm>
            <a:off x="8607226" y="6582839"/>
            <a:ext cx="69230" cy="143998"/>
          </a:xfrm>
        </p:spPr>
        <p:txBody>
          <a:bodyPr/>
          <a:lstStyle/>
          <a:p>
            <a:r>
              <a:rPr lang="en-GB" dirty="0"/>
              <a:t>Click icon to add picture</a:t>
            </a:r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" y="4629144"/>
            <a:ext cx="9143245" cy="158483"/>
          </a:xfrm>
          <a:prstGeom prst="rect">
            <a:avLst/>
          </a:prstGeom>
        </p:spPr>
      </p:pic>
      <p:sp>
        <p:nvSpPr>
          <p:cNvPr id="10" name="Rechthoek 9"/>
          <p:cNvSpPr/>
          <p:nvPr userDrawn="1"/>
        </p:nvSpPr>
        <p:spPr>
          <a:xfrm>
            <a:off x="0" y="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hthoek 10"/>
          <p:cNvSpPr/>
          <p:nvPr userDrawn="1"/>
        </p:nvSpPr>
        <p:spPr>
          <a:xfrm>
            <a:off x="0" y="5515200"/>
            <a:ext cx="9143622" cy="1342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452726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56486" y="1342800"/>
            <a:ext cx="8047962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56486" y="2199600"/>
            <a:ext cx="8044589" cy="43204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56486" y="6525344"/>
            <a:ext cx="271098" cy="16899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7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2236286-4DC8-46DE-9269-8F728FBC064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463258" y="6526800"/>
            <a:ext cx="21336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700" b="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A2F1CCD-21EB-4427-B20F-7B83CADCB2D4}" type="datetimeFigureOut">
              <a:rPr lang="en-GB" smtClean="0"/>
              <a:pPr/>
              <a:t>28/02/2019</a:t>
            </a:fld>
            <a:endParaRPr lang="en-GB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554410" y="6526800"/>
            <a:ext cx="432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defRPr sz="7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TM5-MP 4D-var</a:t>
            </a:r>
          </a:p>
        </p:txBody>
      </p:sp>
    </p:spTree>
    <p:extLst>
      <p:ext uri="{BB962C8B-B14F-4D97-AF65-F5344CB8AC3E}">
        <p14:creationId xmlns:p14="http://schemas.microsoft.com/office/powerpoint/2010/main" val="417433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4" r:id="rId2"/>
    <p:sldLayoutId id="2147483700" r:id="rId3"/>
    <p:sldLayoutId id="2147483650" r:id="rId4"/>
    <p:sldLayoutId id="2147483661" r:id="rId5"/>
    <p:sldLayoutId id="2147483699" r:id="rId6"/>
    <p:sldLayoutId id="2147483688" r:id="rId7"/>
    <p:sldLayoutId id="2147483695" r:id="rId8"/>
    <p:sldLayoutId id="2147483690" r:id="rId9"/>
    <p:sldLayoutId id="2147483696" r:id="rId10"/>
    <p:sldLayoutId id="2147483698" r:id="rId11"/>
    <p:sldLayoutId id="2147483691" r:id="rId12"/>
    <p:sldLayoutId id="2147483692" r:id="rId13"/>
    <p:sldLayoutId id="2147483693" r:id="rId14"/>
    <p:sldLayoutId id="2147483697" r:id="rId15"/>
  </p:sldLayoutIdLst>
  <p:transition spd="slow">
    <p:fade thruBlk="1"/>
  </p:transition>
  <p:hf sldNum="0" hdr="0" dt="0"/>
  <p:txStyles>
    <p:titleStyle>
      <a:lvl1pPr algn="l" defTabSz="914400" rtl="0" eaLnBrk="1" latinLnBrk="0" hangingPunct="1">
        <a:lnSpc>
          <a:spcPts val="2800"/>
        </a:lnSpc>
        <a:spcBef>
          <a:spcPct val="0"/>
        </a:spcBef>
        <a:buNone/>
        <a:defRPr sz="2800" b="1" kern="1200" cap="all" spc="0">
          <a:solidFill>
            <a:schemeClr val="tx2"/>
          </a:solidFill>
          <a:latin typeface="Arial Black"/>
          <a:ea typeface="+mj-ea"/>
          <a:cs typeface="Arial Black"/>
        </a:defRPr>
      </a:lvl1pPr>
    </p:titleStyle>
    <p:bodyStyle>
      <a:lvl1pPr marL="185738" indent="-185738" algn="l" defTabSz="914400" rtl="0" eaLnBrk="1" latinLnBrk="0" hangingPunct="1">
        <a:lnSpc>
          <a:spcPts val="2810"/>
        </a:lnSpc>
        <a:spcBef>
          <a:spcPts val="0"/>
        </a:spcBef>
        <a:buSzPct val="100000"/>
        <a:buFontTx/>
        <a:buBlip>
          <a:blip r:embed="rId17"/>
        </a:buBlip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7188" indent="-171450" algn="l" defTabSz="914400" rtl="0" eaLnBrk="1" latinLnBrk="0" hangingPunct="1">
        <a:lnSpc>
          <a:spcPts val="2810"/>
        </a:lnSpc>
        <a:spcBef>
          <a:spcPts val="0"/>
        </a:spcBef>
        <a:buSzPct val="100000"/>
        <a:buFontTx/>
        <a:buBlip>
          <a:blip r:embed="rId17"/>
        </a:buBlip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42925" indent="-185738" algn="l" defTabSz="914400" rtl="0" eaLnBrk="1" latinLnBrk="0" hangingPunct="1">
        <a:lnSpc>
          <a:spcPts val="2810"/>
        </a:lnSpc>
        <a:spcBef>
          <a:spcPts val="0"/>
        </a:spcBef>
        <a:buSzPct val="100000"/>
        <a:buFontTx/>
        <a:buBlip>
          <a:blip r:embed="rId17"/>
        </a:buBlip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5963" indent="-173038" algn="l" defTabSz="914400" rtl="0" eaLnBrk="1" latinLnBrk="0" hangingPunct="1">
        <a:lnSpc>
          <a:spcPts val="2810"/>
        </a:lnSpc>
        <a:spcBef>
          <a:spcPts val="0"/>
        </a:spcBef>
        <a:buSzPct val="100000"/>
        <a:buFontTx/>
        <a:buBlip>
          <a:blip r:embed="rId17"/>
        </a:buBlip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1700" indent="-185738" algn="l" defTabSz="914400" rtl="0" eaLnBrk="1" latinLnBrk="0" hangingPunct="1">
        <a:lnSpc>
          <a:spcPts val="2810"/>
        </a:lnSpc>
        <a:spcBef>
          <a:spcPts val="0"/>
        </a:spcBef>
        <a:buSzPct val="100000"/>
        <a:buFontTx/>
        <a:buBlip>
          <a:blip r:embed="rId17"/>
        </a:buBlip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37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32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rct=j&amp;q=&amp;esrc=s&amp;source=images&amp;cd=&amp;ved=2ahUKEwiL08-83dvgAhXJfFAKHefOBmwQjRx6BAgBEAU&amp;url=https://www.iconsdb.com/red-icons/clock-2-icon.html&amp;psig=AOvVaw1G6r-Dp_q7lbppHb6463kx&amp;ust=1551350589480995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63E2E-2C06-47B8-B4A0-1D5FCA830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TM5-mp Adjoint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A44AA7-9991-4413-964D-6ECC89559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7744" y="2132856"/>
            <a:ext cx="5023626" cy="941368"/>
          </a:xfrm>
        </p:spPr>
        <p:txBody>
          <a:bodyPr/>
          <a:lstStyle/>
          <a:p>
            <a:pPr marL="0" indent="0" algn="ctr">
              <a:buNone/>
            </a:pPr>
            <a:r>
              <a:rPr lang="en-US" i="1"/>
              <a:t>Arjo Segers, Richard Kranenburg (TNO)</a:t>
            </a:r>
          </a:p>
          <a:p>
            <a:pPr marL="0" indent="0" algn="ctr">
              <a:buNone/>
            </a:pPr>
            <a:r>
              <a:rPr lang="en-US" i="1"/>
              <a:t>Sander Houweling (VU)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E7F94B-A30F-4F63-BE8C-EC060BC8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TM5-MP 4D-var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892B3D-BA33-476A-9C67-6953411CF5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4" r="38979"/>
          <a:stretch/>
        </p:blipFill>
        <p:spPr>
          <a:xfrm rot="21143381">
            <a:off x="935595" y="3318449"/>
            <a:ext cx="2664296" cy="2952328"/>
          </a:xfrm>
          <a:prstGeom prst="rect">
            <a:avLst/>
          </a:prstGeom>
        </p:spPr>
      </p:pic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004344C8-2297-4DA2-8A03-7B02E3DC8BE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56" b="22080"/>
          <a:stretch/>
        </p:blipFill>
        <p:spPr>
          <a:xfrm>
            <a:off x="2566768" y="3464903"/>
            <a:ext cx="4010463" cy="2014192"/>
          </a:xfrm>
          <a:prstGeom prst="rect">
            <a:avLst/>
          </a:prstGeom>
        </p:spPr>
      </p:pic>
      <p:grpSp>
        <p:nvGrpSpPr>
          <p:cNvPr id="60" name="Group 59">
            <a:extLst>
              <a:ext uri="{FF2B5EF4-FFF2-40B4-BE49-F238E27FC236}">
                <a16:creationId xmlns:a16="http://schemas.microsoft.com/office/drawing/2014/main" id="{231A106A-0B78-4C8B-AB52-93F815463DCF}"/>
              </a:ext>
            </a:extLst>
          </p:cNvPr>
          <p:cNvGrpSpPr/>
          <p:nvPr/>
        </p:nvGrpSpPr>
        <p:grpSpPr>
          <a:xfrm rot="435323">
            <a:off x="4427984" y="4881510"/>
            <a:ext cx="4174175" cy="1017519"/>
            <a:chOff x="1403650" y="4177719"/>
            <a:chExt cx="5462691" cy="1331614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C1A639C5-F9C8-4F3D-B4D2-930B71BE6B8E}"/>
                </a:ext>
              </a:extLst>
            </p:cNvPr>
            <p:cNvSpPr/>
            <p:nvPr/>
          </p:nvSpPr>
          <p:spPr>
            <a:xfrm>
              <a:off x="2494605" y="5134377"/>
              <a:ext cx="498830" cy="36000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sz="1050" baseline="-25000" dirty="0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  <a:endParaRPr lang="nl-NL" sz="105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F3E1EAD-2C80-4FCD-AE2E-3B20A5531E0A}"/>
                </a:ext>
              </a:extLst>
            </p:cNvPr>
            <p:cNvSpPr/>
            <p:nvPr/>
          </p:nvSpPr>
          <p:spPr>
            <a:xfrm>
              <a:off x="2134565" y="4562349"/>
              <a:ext cx="432048" cy="423634"/>
            </a:xfrm>
            <a:prstGeom prst="rect">
              <a:avLst/>
            </a:prstGeom>
            <a:solidFill>
              <a:schemeClr val="tx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rgbClr val="002060"/>
                  </a:solidFill>
                </a:rPr>
                <a:t>A</a:t>
              </a:r>
              <a:r>
                <a:rPr lang="en-US" sz="1050" baseline="30000" dirty="0">
                  <a:solidFill>
                    <a:srgbClr val="002060"/>
                  </a:solidFill>
                </a:rPr>
                <a:t>T</a:t>
              </a:r>
              <a:endParaRPr lang="nl-NL" sz="1050" baseline="30000" dirty="0">
                <a:solidFill>
                  <a:srgbClr val="002060"/>
                </a:solidFill>
              </a:endParaRPr>
            </a:p>
          </p:txBody>
        </p:sp>
        <p:cxnSp>
          <p:nvCxnSpPr>
            <p:cNvPr id="63" name="Connector: Elbow 62">
              <a:extLst>
                <a:ext uri="{FF2B5EF4-FFF2-40B4-BE49-F238E27FC236}">
                  <a16:creationId xmlns:a16="http://schemas.microsoft.com/office/drawing/2014/main" id="{6D0318FE-AE2E-4E71-9405-DAD309A43ED7}"/>
                </a:ext>
              </a:extLst>
            </p:cNvPr>
            <p:cNvCxnSpPr>
              <a:cxnSpLocks/>
              <a:stCxn id="64" idx="1"/>
              <a:endCxn id="61" idx="0"/>
            </p:cNvCxnSpPr>
            <p:nvPr/>
          </p:nvCxnSpPr>
          <p:spPr>
            <a:xfrm rot="10800000" flipV="1">
              <a:off x="2744020" y="4774165"/>
              <a:ext cx="216024" cy="360211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1C10E738-3994-42CA-BAFE-A10E404A8358}"/>
                </a:ext>
              </a:extLst>
            </p:cNvPr>
            <p:cNvSpPr/>
            <p:nvPr/>
          </p:nvSpPr>
          <p:spPr>
            <a:xfrm>
              <a:off x="2960044" y="4562349"/>
              <a:ext cx="432048" cy="423634"/>
            </a:xfrm>
            <a:prstGeom prst="rect">
              <a:avLst/>
            </a:prstGeom>
            <a:solidFill>
              <a:schemeClr val="tx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rgbClr val="002060"/>
                  </a:solidFill>
                </a:rPr>
                <a:t>E</a:t>
              </a:r>
              <a:r>
                <a:rPr lang="en-US" sz="1050" baseline="30000" dirty="0">
                  <a:solidFill>
                    <a:srgbClr val="002060"/>
                  </a:solidFill>
                </a:rPr>
                <a:t>T</a:t>
              </a:r>
              <a:endParaRPr lang="nl-NL" sz="1050" baseline="30000" dirty="0">
                <a:solidFill>
                  <a:srgbClr val="002060"/>
                </a:solidFill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40191737-DFFD-4FA7-A9B0-68FE2358DA72}"/>
                </a:ext>
              </a:extLst>
            </p:cNvPr>
            <p:cNvSpPr/>
            <p:nvPr/>
          </p:nvSpPr>
          <p:spPr>
            <a:xfrm>
              <a:off x="3714654" y="4562349"/>
              <a:ext cx="507003" cy="423634"/>
            </a:xfrm>
            <a:prstGeom prst="rect">
              <a:avLst/>
            </a:prstGeom>
            <a:solidFill>
              <a:schemeClr val="tx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rgbClr val="002060"/>
                  </a:solidFill>
                </a:rPr>
                <a:t>C</a:t>
              </a:r>
              <a:r>
                <a:rPr lang="en-US" sz="1050" baseline="30000" dirty="0">
                  <a:solidFill>
                    <a:srgbClr val="002060"/>
                  </a:solidFill>
                </a:rPr>
                <a:t>T</a:t>
              </a:r>
              <a:endParaRPr lang="nl-NL" sz="1050" baseline="30000" dirty="0">
                <a:solidFill>
                  <a:srgbClr val="002060"/>
                </a:solidFill>
              </a:endParaRPr>
            </a:p>
          </p:txBody>
        </p:sp>
        <p:cxnSp>
          <p:nvCxnSpPr>
            <p:cNvPr id="66" name="Connector: Elbow 65">
              <a:extLst>
                <a:ext uri="{FF2B5EF4-FFF2-40B4-BE49-F238E27FC236}">
                  <a16:creationId xmlns:a16="http://schemas.microsoft.com/office/drawing/2014/main" id="{2B7D11FC-1761-4FED-A82E-C8E7D788B34E}"/>
                </a:ext>
              </a:extLst>
            </p:cNvPr>
            <p:cNvCxnSpPr>
              <a:cxnSpLocks/>
              <a:endCxn id="62" idx="3"/>
            </p:cNvCxnSpPr>
            <p:nvPr/>
          </p:nvCxnSpPr>
          <p:spPr>
            <a:xfrm rot="16200000" flipV="1">
              <a:off x="2503570" y="4837209"/>
              <a:ext cx="298660" cy="172573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C5454D96-116C-4BFF-8537-4C11918E0306}"/>
                </a:ext>
              </a:extLst>
            </p:cNvPr>
            <p:cNvSpPr/>
            <p:nvPr/>
          </p:nvSpPr>
          <p:spPr>
            <a:xfrm>
              <a:off x="3286693" y="5128136"/>
              <a:ext cx="498830" cy="36000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sz="1050" baseline="-25000" dirty="0">
                  <a:solidFill>
                    <a:schemeClr val="accent6">
                      <a:lumMod val="50000"/>
                    </a:schemeClr>
                  </a:solidFill>
                </a:rPr>
                <a:t>2</a:t>
              </a:r>
              <a:endParaRPr lang="nl-NL" sz="105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68" name="Connector: Elbow 67">
              <a:extLst>
                <a:ext uri="{FF2B5EF4-FFF2-40B4-BE49-F238E27FC236}">
                  <a16:creationId xmlns:a16="http://schemas.microsoft.com/office/drawing/2014/main" id="{21FB0B1F-E625-4A94-B7C3-B7C09FB5A984}"/>
                </a:ext>
              </a:extLst>
            </p:cNvPr>
            <p:cNvCxnSpPr>
              <a:cxnSpLocks/>
              <a:stCxn id="65" idx="1"/>
              <a:endCxn id="67" idx="0"/>
            </p:cNvCxnSpPr>
            <p:nvPr/>
          </p:nvCxnSpPr>
          <p:spPr>
            <a:xfrm rot="10800000" flipV="1">
              <a:off x="3536108" y="4774166"/>
              <a:ext cx="178546" cy="353970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or: Elbow 68">
              <a:extLst>
                <a:ext uri="{FF2B5EF4-FFF2-40B4-BE49-F238E27FC236}">
                  <a16:creationId xmlns:a16="http://schemas.microsoft.com/office/drawing/2014/main" id="{621DB7D5-6F65-4E94-9480-0256E1AD193D}"/>
                </a:ext>
              </a:extLst>
            </p:cNvPr>
            <p:cNvCxnSpPr>
              <a:cxnSpLocks/>
              <a:stCxn id="67" idx="0"/>
              <a:endCxn id="64" idx="3"/>
            </p:cNvCxnSpPr>
            <p:nvPr/>
          </p:nvCxnSpPr>
          <p:spPr>
            <a:xfrm rot="16200000" flipV="1">
              <a:off x="3287115" y="4879143"/>
              <a:ext cx="353970" cy="144016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440C57C6-5902-41BF-9F39-C70982AE1ABC}"/>
                </a:ext>
              </a:extLst>
            </p:cNvPr>
            <p:cNvSpPr/>
            <p:nvPr/>
          </p:nvSpPr>
          <p:spPr>
            <a:xfrm>
              <a:off x="5584411" y="4562349"/>
              <a:ext cx="507003" cy="423634"/>
            </a:xfrm>
            <a:prstGeom prst="rect">
              <a:avLst/>
            </a:prstGeom>
            <a:solidFill>
              <a:schemeClr val="tx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rgbClr val="002060"/>
                  </a:solidFill>
                </a:rPr>
                <a:t>A</a:t>
              </a:r>
              <a:r>
                <a:rPr lang="en-US" sz="1050" baseline="30000" dirty="0">
                  <a:solidFill>
                    <a:srgbClr val="002060"/>
                  </a:solidFill>
                </a:rPr>
                <a:t>T</a:t>
              </a:r>
              <a:endParaRPr lang="nl-NL" sz="1050" baseline="30000" dirty="0">
                <a:solidFill>
                  <a:srgbClr val="002060"/>
                </a:solidFill>
              </a:endParaRPr>
            </a:p>
          </p:txBody>
        </p:sp>
        <p:sp>
          <p:nvSpPr>
            <p:cNvPr id="71" name="Rectangle: Rounded Corners 70">
              <a:extLst>
                <a:ext uri="{FF2B5EF4-FFF2-40B4-BE49-F238E27FC236}">
                  <a16:creationId xmlns:a16="http://schemas.microsoft.com/office/drawing/2014/main" id="{B93FD8C7-699E-40E6-8EFD-51D8A3B5AB8A}"/>
                </a:ext>
              </a:extLst>
            </p:cNvPr>
            <p:cNvSpPr/>
            <p:nvPr/>
          </p:nvSpPr>
          <p:spPr>
            <a:xfrm>
              <a:off x="4179172" y="5149333"/>
              <a:ext cx="498830" cy="36000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sz="1050" baseline="-25000" dirty="0">
                  <a:solidFill>
                    <a:schemeClr val="accent6">
                      <a:lumMod val="50000"/>
                    </a:schemeClr>
                  </a:solidFill>
                </a:rPr>
                <a:t>3</a:t>
              </a:r>
              <a:endParaRPr lang="nl-NL" sz="105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72" name="Connector: Elbow 71">
              <a:extLst>
                <a:ext uri="{FF2B5EF4-FFF2-40B4-BE49-F238E27FC236}">
                  <a16:creationId xmlns:a16="http://schemas.microsoft.com/office/drawing/2014/main" id="{8E917B15-D1FB-42F8-9374-B0C16C0AAB12}"/>
                </a:ext>
              </a:extLst>
            </p:cNvPr>
            <p:cNvCxnSpPr>
              <a:cxnSpLocks/>
              <a:stCxn id="73" idx="1"/>
              <a:endCxn id="71" idx="0"/>
            </p:cNvCxnSpPr>
            <p:nvPr/>
          </p:nvCxnSpPr>
          <p:spPr>
            <a:xfrm rot="10800000" flipV="1">
              <a:off x="4428588" y="4774165"/>
              <a:ext cx="276575" cy="375167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D8729103-4792-4DD0-9C80-F9A7A37B6786}"/>
                </a:ext>
              </a:extLst>
            </p:cNvPr>
            <p:cNvSpPr/>
            <p:nvPr/>
          </p:nvSpPr>
          <p:spPr>
            <a:xfrm>
              <a:off x="4705162" y="4562349"/>
              <a:ext cx="507003" cy="4236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rgbClr val="002060"/>
                  </a:solidFill>
                </a:rPr>
                <a:t>...</a:t>
              </a:r>
              <a:endParaRPr lang="nl-NL" sz="1050" baseline="30000" dirty="0">
                <a:solidFill>
                  <a:srgbClr val="002060"/>
                </a:solidFill>
              </a:endParaRPr>
            </a:p>
          </p:txBody>
        </p:sp>
        <p:cxnSp>
          <p:nvCxnSpPr>
            <p:cNvPr id="74" name="Connector: Elbow 73">
              <a:extLst>
                <a:ext uri="{FF2B5EF4-FFF2-40B4-BE49-F238E27FC236}">
                  <a16:creationId xmlns:a16="http://schemas.microsoft.com/office/drawing/2014/main" id="{FD2CB6D7-75CF-4B2A-8BB6-4C70039162EB}"/>
                </a:ext>
              </a:extLst>
            </p:cNvPr>
            <p:cNvCxnSpPr>
              <a:cxnSpLocks/>
              <a:stCxn id="71" idx="0"/>
              <a:endCxn id="65" idx="3"/>
            </p:cNvCxnSpPr>
            <p:nvPr/>
          </p:nvCxnSpPr>
          <p:spPr>
            <a:xfrm rot="16200000" flipV="1">
              <a:off x="4137539" y="4858285"/>
              <a:ext cx="375167" cy="206930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id="{874DDC67-0778-4365-9809-4A53BDC7EB12}"/>
                </a:ext>
              </a:extLst>
            </p:cNvPr>
            <p:cNvSpPr/>
            <p:nvPr/>
          </p:nvSpPr>
          <p:spPr>
            <a:xfrm>
              <a:off x="5114136" y="5149333"/>
              <a:ext cx="498830" cy="36000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err="1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sz="1050" baseline="-25000" dirty="0" err="1">
                  <a:solidFill>
                    <a:schemeClr val="accent6">
                      <a:lumMod val="50000"/>
                    </a:schemeClr>
                  </a:solidFill>
                </a:rPr>
                <a:t>n</a:t>
              </a:r>
              <a:endParaRPr lang="nl-NL" sz="105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76" name="Connector: Elbow 75">
              <a:extLst>
                <a:ext uri="{FF2B5EF4-FFF2-40B4-BE49-F238E27FC236}">
                  <a16:creationId xmlns:a16="http://schemas.microsoft.com/office/drawing/2014/main" id="{EB80EEC2-615A-4D69-B504-C3437AB24DE9}"/>
                </a:ext>
              </a:extLst>
            </p:cNvPr>
            <p:cNvCxnSpPr>
              <a:cxnSpLocks/>
              <a:stCxn id="70" idx="1"/>
              <a:endCxn id="75" idx="0"/>
            </p:cNvCxnSpPr>
            <p:nvPr/>
          </p:nvCxnSpPr>
          <p:spPr>
            <a:xfrm rot="10800000" flipV="1">
              <a:off x="5363551" y="4774165"/>
              <a:ext cx="220860" cy="375167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or: Elbow 76">
              <a:extLst>
                <a:ext uri="{FF2B5EF4-FFF2-40B4-BE49-F238E27FC236}">
                  <a16:creationId xmlns:a16="http://schemas.microsoft.com/office/drawing/2014/main" id="{93CE9820-5392-484E-9866-87855A04055A}"/>
                </a:ext>
              </a:extLst>
            </p:cNvPr>
            <p:cNvCxnSpPr>
              <a:cxnSpLocks/>
              <a:stCxn id="75" idx="0"/>
              <a:endCxn id="73" idx="3"/>
            </p:cNvCxnSpPr>
            <p:nvPr/>
          </p:nvCxnSpPr>
          <p:spPr>
            <a:xfrm rot="16200000" flipV="1">
              <a:off x="5100275" y="4886057"/>
              <a:ext cx="375167" cy="151386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id="{5E7D5886-0D35-4694-9D06-E9920E9BE082}"/>
                </a:ext>
              </a:extLst>
            </p:cNvPr>
            <p:cNvSpPr/>
            <p:nvPr/>
          </p:nvSpPr>
          <p:spPr>
            <a:xfrm>
              <a:off x="1403650" y="4553133"/>
              <a:ext cx="340856" cy="444846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accent6">
                      <a:lumMod val="50000"/>
                    </a:schemeClr>
                  </a:solidFill>
                </a:rPr>
                <a:t>g</a:t>
              </a:r>
              <a:endParaRPr lang="nl-NL" sz="105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79" name="Connector: Elbow 78">
              <a:extLst>
                <a:ext uri="{FF2B5EF4-FFF2-40B4-BE49-F238E27FC236}">
                  <a16:creationId xmlns:a16="http://schemas.microsoft.com/office/drawing/2014/main" id="{1C314C97-DD8C-43B3-B1DD-79B4E9AEAD64}"/>
                </a:ext>
              </a:extLst>
            </p:cNvPr>
            <p:cNvCxnSpPr>
              <a:cxnSpLocks/>
              <a:stCxn id="62" idx="1"/>
              <a:endCxn id="78" idx="3"/>
            </p:cNvCxnSpPr>
            <p:nvPr/>
          </p:nvCxnSpPr>
          <p:spPr>
            <a:xfrm rot="10800000" flipV="1">
              <a:off x="1744507" y="4774166"/>
              <a:ext cx="390059" cy="1390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Rectangle: Rounded Corners 79">
              <a:extLst>
                <a:ext uri="{FF2B5EF4-FFF2-40B4-BE49-F238E27FC236}">
                  <a16:creationId xmlns:a16="http://schemas.microsoft.com/office/drawing/2014/main" id="{95FC9AEB-E7EC-4803-BFB4-5E7FDF86A3D9}"/>
                </a:ext>
              </a:extLst>
            </p:cNvPr>
            <p:cNvSpPr/>
            <p:nvPr/>
          </p:nvSpPr>
          <p:spPr>
            <a:xfrm>
              <a:off x="6463660" y="4600390"/>
              <a:ext cx="402681" cy="347553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accent2"/>
                  </a:solidFill>
                </a:rPr>
                <a:t>f</a:t>
              </a:r>
              <a:endParaRPr lang="nl-NL" sz="1050" baseline="-25000" dirty="0">
                <a:solidFill>
                  <a:schemeClr val="accent2"/>
                </a:solidFill>
              </a:endParaRPr>
            </a:p>
          </p:txBody>
        </p:sp>
        <p:cxnSp>
          <p:nvCxnSpPr>
            <p:cNvPr id="81" name="Connector: Elbow 80">
              <a:extLst>
                <a:ext uri="{FF2B5EF4-FFF2-40B4-BE49-F238E27FC236}">
                  <a16:creationId xmlns:a16="http://schemas.microsoft.com/office/drawing/2014/main" id="{5B584358-92A7-4C4F-80C6-FF783F8D3785}"/>
                </a:ext>
              </a:extLst>
            </p:cNvPr>
            <p:cNvCxnSpPr>
              <a:cxnSpLocks/>
              <a:stCxn id="80" idx="1"/>
              <a:endCxn id="70" idx="3"/>
            </p:cNvCxnSpPr>
            <p:nvPr/>
          </p:nvCxnSpPr>
          <p:spPr>
            <a:xfrm rot="10800000">
              <a:off x="6091414" y="4774167"/>
              <a:ext cx="372246" cy="1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D5866E3F-95A6-425D-B6D6-9DE093BFB336}"/>
                </a:ext>
              </a:extLst>
            </p:cNvPr>
            <p:cNvSpPr/>
            <p:nvPr/>
          </p:nvSpPr>
          <p:spPr>
            <a:xfrm>
              <a:off x="1936323" y="4481963"/>
              <a:ext cx="4273836" cy="5637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5331804A-311E-4C21-BD23-514AE0A2B454}"/>
                </a:ext>
              </a:extLst>
            </p:cNvPr>
            <p:cNvSpPr txBox="1"/>
            <p:nvPr/>
          </p:nvSpPr>
          <p:spPr>
            <a:xfrm>
              <a:off x="5850919" y="4177719"/>
              <a:ext cx="470334" cy="3423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solidFill>
                    <a:srgbClr val="002060"/>
                  </a:solidFill>
                </a:rPr>
                <a:t>M</a:t>
              </a:r>
              <a:r>
                <a:rPr lang="en-US" sz="1050" baseline="30000" dirty="0">
                  <a:solidFill>
                    <a:srgbClr val="002060"/>
                  </a:solidFill>
                </a:rPr>
                <a:t>T</a:t>
              </a:r>
              <a:endParaRPr lang="nl-NL" sz="1050" baseline="300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456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2E227-618F-48A0-9C55-AC1B54934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131" y="1047075"/>
            <a:ext cx="8054114" cy="720000"/>
          </a:xfrm>
        </p:spPr>
        <p:txBody>
          <a:bodyPr/>
          <a:lstStyle/>
          <a:p>
            <a:r>
              <a:rPr lang="en-US" dirty="0"/>
              <a:t>new advection implementation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94ECFC-2A43-4B96-BE71-DEEE72607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TM5-MP 4D-var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E442052-4EBC-478F-B1D4-7D06F67B08DB}"/>
              </a:ext>
            </a:extLst>
          </p:cNvPr>
          <p:cNvSpPr txBox="1">
            <a:spLocks/>
          </p:cNvSpPr>
          <p:nvPr/>
        </p:nvSpPr>
        <p:spPr>
          <a:xfrm>
            <a:off x="4874410" y="2675415"/>
            <a:ext cx="4085801" cy="20991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5738" indent="-1857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57188" indent="-171450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42925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15963" indent="-1730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1700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substantial speedup seems possible</a:t>
            </a:r>
            <a:br>
              <a:rPr lang="en-US" dirty="0"/>
            </a:br>
            <a:endParaRPr lang="en-US" dirty="0"/>
          </a:p>
          <a:p>
            <a:r>
              <a:rPr lang="en-US" i="1" dirty="0"/>
              <a:t>runtimes differ per host, old server ...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8EA2E9C-4D01-4D50-B8ED-67C9445B77CE}"/>
              </a:ext>
            </a:extLst>
          </p:cNvPr>
          <p:cNvSpPr txBox="1">
            <a:spLocks/>
          </p:cNvSpPr>
          <p:nvPr/>
        </p:nvSpPr>
        <p:spPr>
          <a:xfrm>
            <a:off x="531379" y="1559505"/>
            <a:ext cx="8217396" cy="16530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5738" indent="-1857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57188" indent="-171450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42925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15963" indent="-1730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1700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Run times using 1, 2, 4, or 8 domains: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0C79353-0A52-4F7C-A6CF-DA6906F1B6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08"/>
          <a:stretch/>
        </p:blipFill>
        <p:spPr>
          <a:xfrm>
            <a:off x="1115616" y="2530580"/>
            <a:ext cx="3632339" cy="327468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57AEE9B-C372-4981-BD04-74CCE82D09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4692" y="2353991"/>
            <a:ext cx="388166" cy="3881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8A48086-0FFE-4F51-AB38-AA44DDE83C2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8" r="16924"/>
          <a:stretch/>
        </p:blipFill>
        <p:spPr>
          <a:xfrm>
            <a:off x="258396" y="2602873"/>
            <a:ext cx="4489559" cy="3130097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45AD7487-5E89-472C-9C0A-E79505CFC2D4}"/>
              </a:ext>
            </a:extLst>
          </p:cNvPr>
          <p:cNvSpPr/>
          <p:nvPr/>
        </p:nvSpPr>
        <p:spPr>
          <a:xfrm>
            <a:off x="2915815" y="4774554"/>
            <a:ext cx="648073" cy="9584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0842110-0F43-4F11-9590-F6720DC3FED4}"/>
              </a:ext>
            </a:extLst>
          </p:cNvPr>
          <p:cNvSpPr txBox="1">
            <a:spLocks/>
          </p:cNvSpPr>
          <p:nvPr/>
        </p:nvSpPr>
        <p:spPr>
          <a:xfrm>
            <a:off x="3851920" y="4692731"/>
            <a:ext cx="5090937" cy="16530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5738" indent="-1857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57188" indent="-171450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42925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15963" indent="-1730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1700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However ... </a:t>
            </a:r>
            <a:br>
              <a:rPr lang="en-US" dirty="0"/>
            </a:br>
            <a:r>
              <a:rPr lang="en-US" dirty="0"/>
              <a:t>Serial run with old advection code is </a:t>
            </a:r>
            <a:r>
              <a:rPr lang="en-US" b="1" dirty="0"/>
              <a:t>much </a:t>
            </a:r>
            <a:r>
              <a:rPr lang="en-US" dirty="0"/>
              <a:t>faster!</a:t>
            </a:r>
            <a:br>
              <a:rPr lang="en-US" dirty="0"/>
            </a:br>
            <a:r>
              <a:rPr lang="en-US" dirty="0"/>
              <a:t>No timing done yet on advection code,</a:t>
            </a:r>
            <a:br>
              <a:rPr lang="en-US" dirty="0"/>
            </a:br>
            <a:r>
              <a:rPr lang="en-US" dirty="0"/>
              <a:t>many optimizations possible ...</a:t>
            </a:r>
            <a:endParaRPr lang="en-US" i="1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FA8785D-1E1F-4535-B445-9C967C7CC4E9}"/>
              </a:ext>
            </a:extLst>
          </p:cNvPr>
          <p:cNvCxnSpPr>
            <a:cxnSpLocks/>
            <a:endCxn id="9" idx="6"/>
          </p:cNvCxnSpPr>
          <p:nvPr/>
        </p:nvCxnSpPr>
        <p:spPr>
          <a:xfrm flipH="1">
            <a:off x="3563888" y="5229201"/>
            <a:ext cx="216026" cy="245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FA06FC73-E200-4545-BD1A-9AEA787BDCB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5788219"/>
            <a:ext cx="432048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139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2E227-618F-48A0-9C55-AC1B54934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162" y="1129014"/>
            <a:ext cx="8054114" cy="720000"/>
          </a:xfrm>
        </p:spPr>
        <p:txBody>
          <a:bodyPr/>
          <a:lstStyle/>
          <a:p>
            <a:r>
              <a:rPr lang="en-US" dirty="0"/>
              <a:t>TM5-MP Adjoint Mode(l)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B133F-5C04-400C-83CE-E8798B96E9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719" y="1744903"/>
            <a:ext cx="3780814" cy="360000"/>
          </a:xfrm>
        </p:spPr>
        <p:txBody>
          <a:bodyPr/>
          <a:lstStyle/>
          <a:p>
            <a:r>
              <a:rPr lang="en-US" dirty="0"/>
              <a:t>One code, two directions</a:t>
            </a:r>
          </a:p>
          <a:p>
            <a:r>
              <a:rPr lang="en-US" dirty="0"/>
              <a:t>Added direction factor: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94ECFC-2A43-4B96-BE71-DEEE72607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TM5-MP 4D-var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207FD7-774D-4477-80AC-CFC14772810B}"/>
              </a:ext>
            </a:extLst>
          </p:cNvPr>
          <p:cNvSpPr txBox="1"/>
          <p:nvPr/>
        </p:nvSpPr>
        <p:spPr>
          <a:xfrm>
            <a:off x="1043608" y="2536305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 direction factor: +1 for forward, -1 for adjoint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integer           :: revert</a:t>
            </a:r>
            <a:endParaRPr lang="nl-NL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5A86B86-15A2-4518-844F-8E4E5348C88A}"/>
              </a:ext>
            </a:extLst>
          </p:cNvPr>
          <p:cNvSpPr txBox="1">
            <a:spLocks/>
          </p:cNvSpPr>
          <p:nvPr/>
        </p:nvSpPr>
        <p:spPr>
          <a:xfrm>
            <a:off x="554410" y="3053271"/>
            <a:ext cx="6249838" cy="3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5738" indent="-1857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57188" indent="-171450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42925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15963" indent="-1730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1700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...and use it to support both directions in single code: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48A2A2-9A23-4868-9D53-5FB00F06D95A}"/>
              </a:ext>
            </a:extLst>
          </p:cNvPr>
          <p:cNvSpPr txBox="1"/>
          <p:nvPr/>
        </p:nvSpPr>
        <p:spPr>
          <a:xfrm>
            <a:off x="1043608" y="3404895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(1) = t1 +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IncrDate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(sec=(i-1)*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ndyn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revert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(2) = t1 +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IncrDate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(sec=   i *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ndyn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revert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nl-NL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FDFF9-30B5-4FA6-9A32-1A4DF33BEBB1}"/>
              </a:ext>
            </a:extLst>
          </p:cNvPr>
          <p:cNvSpPr txBox="1"/>
          <p:nvPr/>
        </p:nvSpPr>
        <p:spPr>
          <a:xfrm>
            <a:off x="1043608" y="4284452"/>
            <a:ext cx="511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dth_int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abs(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iTotal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tnext-tprev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,'hour')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nl-NL" sz="12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D5934DC-7A78-4E3A-9F23-C2340B81CAAD}"/>
              </a:ext>
            </a:extLst>
          </p:cNvPr>
          <p:cNvSpPr txBox="1">
            <a:spLocks/>
          </p:cNvSpPr>
          <p:nvPr/>
        </p:nvSpPr>
        <p:spPr>
          <a:xfrm>
            <a:off x="554410" y="3903815"/>
            <a:ext cx="5961806" cy="3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5738" indent="-1857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57188" indent="-171450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42925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15963" indent="-1730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1700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Take care that time increments could be negative: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C6F255-ACB9-4153-8E52-23651BF54634}"/>
              </a:ext>
            </a:extLst>
          </p:cNvPr>
          <p:cNvSpPr txBox="1"/>
          <p:nvPr/>
        </p:nvSpPr>
        <p:spPr>
          <a:xfrm>
            <a:off x="1007604" y="4623519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if ( (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forward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.and. ((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(1) &lt;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tprev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 .or. (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tnext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&lt;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(2)))) 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.or. &amp;</a:t>
            </a:r>
          </a:p>
          <a:p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(reverse .and. ((</a:t>
            </a:r>
            <a:r>
              <a:rPr lang="en-US" sz="1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(1) &gt; </a:t>
            </a:r>
            <a:r>
              <a:rPr lang="en-US" sz="1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tprev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.or. (</a:t>
            </a:r>
            <a:r>
              <a:rPr lang="en-US" sz="1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tnext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&gt; </a:t>
            </a:r>
            <a:r>
              <a:rPr lang="en-US" sz="1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(2))))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...</a:t>
            </a:r>
            <a:endParaRPr lang="nl-NL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73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2E227-618F-48A0-9C55-AC1B54934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162" y="1129014"/>
            <a:ext cx="8054114" cy="720000"/>
          </a:xfrm>
        </p:spPr>
        <p:txBody>
          <a:bodyPr/>
          <a:lstStyle/>
          <a:p>
            <a:r>
              <a:rPr lang="en-US" dirty="0"/>
              <a:t>TM5-MP Adjoint Mode(L)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B133F-5C04-400C-83CE-E8798B96E9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162" y="1916832"/>
            <a:ext cx="5436998" cy="360000"/>
          </a:xfrm>
        </p:spPr>
        <p:txBody>
          <a:bodyPr/>
          <a:lstStyle/>
          <a:p>
            <a:r>
              <a:rPr lang="en-US" dirty="0"/>
              <a:t>Adjoint process is transpose of forward process: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94ECFC-2A43-4B96-BE71-DEEE72607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TM5-MP 4D-var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19D73E-B1D3-469D-B328-4C79F18C70F5}"/>
              </a:ext>
            </a:extLst>
          </p:cNvPr>
          <p:cNvSpPr txBox="1"/>
          <p:nvPr/>
        </p:nvSpPr>
        <p:spPr>
          <a:xfrm>
            <a:off x="827584" y="2344650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! normal or transposed operators?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if ( revert &lt; 0 ) then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transa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'T'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transa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'N'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end if</a:t>
            </a:r>
            <a:endParaRPr lang="nl-NL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76B11A-D178-48C8-BA2B-E33EA5454BBA}"/>
              </a:ext>
            </a:extLst>
          </p:cNvPr>
          <p:cNvSpPr txBox="1"/>
          <p:nvPr/>
        </p:nvSpPr>
        <p:spPr>
          <a:xfrm>
            <a:off x="827584" y="3612797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! apply advection: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call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A%Apply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 </a:t>
            </a:r>
            <a:r>
              <a:rPr lang="en-US" sz="1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transa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ntracet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values_in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values_out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status )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IF_NOTOK_RETURN(status=1)</a:t>
            </a:r>
            <a:endParaRPr lang="nl-NL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9991CA7-5175-4FFF-9A0B-C67BD3102630}"/>
              </a:ext>
            </a:extLst>
          </p:cNvPr>
          <p:cNvSpPr txBox="1">
            <a:spLocks/>
          </p:cNvSpPr>
          <p:nvPr/>
        </p:nvSpPr>
        <p:spPr>
          <a:xfrm>
            <a:off x="554409" y="4544504"/>
            <a:ext cx="7091639" cy="3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5738" indent="-1857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57188" indent="-171450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42925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15963" indent="-1730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1700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Emissions are to be optimized, in adjoint run it becomes output: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83B71FD-F741-4B5D-B6C5-4C06B9CBBC0E}"/>
              </a:ext>
            </a:extLst>
          </p:cNvPr>
          <p:cNvSpPr txBox="1"/>
          <p:nvPr/>
        </p:nvSpPr>
        <p:spPr>
          <a:xfrm>
            <a:off x="805289" y="4972322"/>
            <a:ext cx="68407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if ( revert &gt; 0 ) then</a:t>
            </a:r>
          </a:p>
          <a:p>
            <a:r>
              <a:rPr lang="en-US" sz="1200" dirty="0">
                <a:solidFill>
                  <a:schemeClr val="accent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! forward: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rm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rm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dt</a:t>
            </a:r>
            <a:endParaRPr lang="en-US" sz="12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dirty="0">
                <a:solidFill>
                  <a:schemeClr val="accent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 adjoint: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rm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dt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end if</a:t>
            </a:r>
            <a:endParaRPr lang="nl-NL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8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2E227-618F-48A0-9C55-AC1B54934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162" y="1129014"/>
            <a:ext cx="8054114" cy="720000"/>
          </a:xfrm>
        </p:spPr>
        <p:txBody>
          <a:bodyPr/>
          <a:lstStyle/>
          <a:p>
            <a:r>
              <a:rPr lang="en-US" dirty="0"/>
              <a:t>TM5-MP Adjoint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B133F-5C04-400C-83CE-E8798B96E9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327" y="4641444"/>
            <a:ext cx="6840760" cy="2054555"/>
          </a:xfrm>
        </p:spPr>
        <p:txBody>
          <a:bodyPr/>
          <a:lstStyle/>
          <a:p>
            <a:r>
              <a:rPr lang="en-US" dirty="0"/>
              <a:t>Adjoint test compares input/output of forward/adjoint runs:</a:t>
            </a:r>
          </a:p>
          <a:p>
            <a:pPr marL="0" indent="0">
              <a:buNone/>
            </a:pPr>
            <a:r>
              <a:rPr lang="en-US" dirty="0"/>
              <a:t>                     </a:t>
            </a:r>
            <a:r>
              <a:rPr lang="en-US" dirty="0" err="1">
                <a:solidFill>
                  <a:schemeClr val="accent2"/>
                </a:solidFill>
              </a:rPr>
              <a:t>f</a:t>
            </a:r>
            <a:r>
              <a:rPr lang="en-US" baseline="30000" dirty="0" err="1"/>
              <a:t>T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y</a:t>
            </a:r>
            <a:r>
              <a:rPr lang="en-US" dirty="0"/>
              <a:t> = </a:t>
            </a:r>
            <a:r>
              <a:rPr lang="en-US" dirty="0" err="1">
                <a:solidFill>
                  <a:schemeClr val="accent2"/>
                </a:solidFill>
              </a:rPr>
              <a:t>f</a:t>
            </a:r>
            <a:r>
              <a:rPr lang="en-US" baseline="30000" dirty="0" err="1"/>
              <a:t>T</a:t>
            </a:r>
            <a:r>
              <a:rPr lang="en-US" dirty="0"/>
              <a:t> </a:t>
            </a:r>
            <a:r>
              <a:rPr lang="en-US" b="1" dirty="0">
                <a:solidFill>
                  <a:srgbClr val="002060"/>
                </a:solidFill>
              </a:rPr>
              <a:t>M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x</a:t>
            </a:r>
            <a:r>
              <a:rPr lang="en-US" dirty="0"/>
              <a:t> =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x</a:t>
            </a:r>
            <a:r>
              <a:rPr lang="en-US" baseline="30000" dirty="0" err="1"/>
              <a:t>T</a:t>
            </a:r>
            <a:r>
              <a:rPr lang="en-US" dirty="0"/>
              <a:t> </a:t>
            </a:r>
            <a:r>
              <a:rPr lang="en-US" b="1" dirty="0">
                <a:solidFill>
                  <a:srgbClr val="002060"/>
                </a:solidFill>
              </a:rPr>
              <a:t>M</a:t>
            </a:r>
            <a:r>
              <a:rPr lang="en-US" b="1" baseline="30000" dirty="0"/>
              <a:t>T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f</a:t>
            </a:r>
            <a:r>
              <a:rPr lang="en-US" dirty="0"/>
              <a:t> = </a:t>
            </a:r>
            <a:r>
              <a:rPr lang="en-US" dirty="0" err="1"/>
              <a:t>x</a:t>
            </a:r>
            <a:r>
              <a:rPr lang="en-US" baseline="30000" dirty="0" err="1"/>
              <a:t>T</a:t>
            </a:r>
            <a:r>
              <a:rPr lang="en-US" baseline="30000" dirty="0"/>
              <a:t>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g</a:t>
            </a:r>
            <a:r>
              <a:rPr lang="en-US" dirty="0"/>
              <a:t>  ?</a:t>
            </a:r>
          </a:p>
          <a:p>
            <a:r>
              <a:rPr lang="en-US" dirty="0"/>
              <a:t>Same should hold for any combination of input/output:</a:t>
            </a:r>
          </a:p>
          <a:p>
            <a:pPr marL="0" indent="0">
              <a:buNone/>
            </a:pPr>
            <a:r>
              <a:rPr lang="en-US" dirty="0"/>
              <a:t>          c</a:t>
            </a:r>
            <a:r>
              <a:rPr lang="en-US" baseline="-25000" dirty="0"/>
              <a:t>2</a:t>
            </a:r>
            <a:r>
              <a:rPr lang="en-US" baseline="30000" dirty="0"/>
              <a:t>T</a:t>
            </a:r>
            <a:r>
              <a:rPr lang="en-US" dirty="0"/>
              <a:t>q</a:t>
            </a:r>
            <a:r>
              <a:rPr lang="en-US" baseline="-25000" dirty="0"/>
              <a:t>2</a:t>
            </a:r>
            <a:r>
              <a:rPr lang="en-US" dirty="0"/>
              <a:t> = c</a:t>
            </a:r>
            <a:r>
              <a:rPr lang="en-US" baseline="-25000" dirty="0"/>
              <a:t>1</a:t>
            </a:r>
            <a:r>
              <a:rPr lang="en-US" baseline="30000" dirty="0"/>
              <a:t>T</a:t>
            </a:r>
            <a:r>
              <a:rPr lang="en-US" dirty="0"/>
              <a:t> q</a:t>
            </a:r>
            <a:r>
              <a:rPr lang="en-US" baseline="-25000" dirty="0"/>
              <a:t>1</a:t>
            </a:r>
            <a:r>
              <a:rPr lang="en-US" dirty="0"/>
              <a:t>           :   adjoint of E correct?</a:t>
            </a:r>
          </a:p>
          <a:p>
            <a:pPr marL="0" indent="0">
              <a:buNone/>
            </a:pPr>
            <a:r>
              <a:rPr lang="en-US" dirty="0"/>
              <a:t>          c</a:t>
            </a:r>
            <a:r>
              <a:rPr lang="en-US" baseline="-25000" dirty="0"/>
              <a:t>3</a:t>
            </a:r>
            <a:r>
              <a:rPr lang="en-US" baseline="30000" dirty="0"/>
              <a:t>T</a:t>
            </a:r>
            <a:r>
              <a:rPr lang="en-US" dirty="0"/>
              <a:t>q</a:t>
            </a:r>
            <a:r>
              <a:rPr lang="en-US" baseline="-25000" dirty="0"/>
              <a:t>3</a:t>
            </a:r>
            <a:r>
              <a:rPr lang="en-US" dirty="0"/>
              <a:t> = c</a:t>
            </a:r>
            <a:r>
              <a:rPr lang="en-US" baseline="-25000" dirty="0"/>
              <a:t>2</a:t>
            </a:r>
            <a:r>
              <a:rPr lang="en-US" baseline="30000" dirty="0"/>
              <a:t>T</a:t>
            </a:r>
            <a:r>
              <a:rPr lang="en-US" dirty="0"/>
              <a:t> q</a:t>
            </a:r>
            <a:r>
              <a:rPr lang="en-US" baseline="-25000" dirty="0"/>
              <a:t>2</a:t>
            </a:r>
            <a:r>
              <a:rPr lang="en-US" dirty="0"/>
              <a:t>           :   adjoint of C correct?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         </a:t>
            </a:r>
          </a:p>
          <a:p>
            <a:pPr marL="0" indent="0">
              <a:buNone/>
            </a:pPr>
            <a:r>
              <a:rPr lang="en-US" dirty="0"/>
              <a:t>    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94ECFC-2A43-4B96-BE71-DEEE72607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TM5-MP 4D-var</a:t>
            </a:r>
            <a:endParaRPr lang="en-GB" dirty="0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0BD43974-F39C-4D87-8808-10217D1F3718}"/>
              </a:ext>
            </a:extLst>
          </p:cNvPr>
          <p:cNvGrpSpPr/>
          <p:nvPr/>
        </p:nvGrpSpPr>
        <p:grpSpPr>
          <a:xfrm>
            <a:off x="713728" y="1627414"/>
            <a:ext cx="6307910" cy="2785306"/>
            <a:chOff x="713728" y="1627414"/>
            <a:chExt cx="6307910" cy="278530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A3200F28-FD66-4DC7-B9D5-6300C60906A4}"/>
                </a:ext>
              </a:extLst>
            </p:cNvPr>
            <p:cNvSpPr/>
            <p:nvPr/>
          </p:nvSpPr>
          <p:spPr>
            <a:xfrm>
              <a:off x="2174642" y="2640775"/>
              <a:ext cx="498830" cy="36000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c</a:t>
              </a:r>
              <a:r>
                <a:rPr lang="en-US" baseline="-25000" dirty="0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  <a:endParaRPr lang="nl-NL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A4AB03B-22F8-4920-A95A-632718CDCE59}"/>
                </a:ext>
              </a:extLst>
            </p:cNvPr>
            <p:cNvSpPr/>
            <p:nvPr/>
          </p:nvSpPr>
          <p:spPr>
            <a:xfrm>
              <a:off x="1814602" y="2068747"/>
              <a:ext cx="432048" cy="423634"/>
            </a:xfrm>
            <a:prstGeom prst="rect">
              <a:avLst/>
            </a:prstGeom>
            <a:solidFill>
              <a:schemeClr val="tx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2060"/>
                  </a:solidFill>
                </a:rPr>
                <a:t>A</a:t>
              </a:r>
              <a:endParaRPr lang="nl-NL" baseline="30000" dirty="0">
                <a:solidFill>
                  <a:srgbClr val="002060"/>
                </a:solidFill>
              </a:endParaRPr>
            </a:p>
          </p:txBody>
        </p:sp>
        <p:cxnSp>
          <p:nvCxnSpPr>
            <p:cNvPr id="10" name="Connector: Elbow 9">
              <a:extLst>
                <a:ext uri="{FF2B5EF4-FFF2-40B4-BE49-F238E27FC236}">
                  <a16:creationId xmlns:a16="http://schemas.microsoft.com/office/drawing/2014/main" id="{86BF43F4-3F81-4951-A0DA-E99C2AC92D1D}"/>
                </a:ext>
              </a:extLst>
            </p:cNvPr>
            <p:cNvCxnSpPr>
              <a:stCxn id="7" idx="3"/>
              <a:endCxn id="6" idx="0"/>
            </p:cNvCxnSpPr>
            <p:nvPr/>
          </p:nvCxnSpPr>
          <p:spPr>
            <a:xfrm>
              <a:off x="2246650" y="2280564"/>
              <a:ext cx="177407" cy="360211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1848D76-76D2-41F9-863F-678A430A0687}"/>
                </a:ext>
              </a:extLst>
            </p:cNvPr>
            <p:cNvSpPr/>
            <p:nvPr/>
          </p:nvSpPr>
          <p:spPr>
            <a:xfrm>
              <a:off x="2640081" y="2068747"/>
              <a:ext cx="432048" cy="423634"/>
            </a:xfrm>
            <a:prstGeom prst="rect">
              <a:avLst/>
            </a:prstGeom>
            <a:solidFill>
              <a:schemeClr val="tx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2060"/>
                  </a:solidFill>
                </a:rPr>
                <a:t>E</a:t>
              </a:r>
              <a:endParaRPr lang="nl-NL" baseline="30000" dirty="0">
                <a:solidFill>
                  <a:srgbClr val="002060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F2F52C1-E28A-46D0-8CFA-8EA87C6F85AC}"/>
                </a:ext>
              </a:extLst>
            </p:cNvPr>
            <p:cNvSpPr/>
            <p:nvPr/>
          </p:nvSpPr>
          <p:spPr>
            <a:xfrm>
              <a:off x="3394691" y="2068747"/>
              <a:ext cx="507003" cy="423634"/>
            </a:xfrm>
            <a:prstGeom prst="rect">
              <a:avLst/>
            </a:prstGeom>
            <a:solidFill>
              <a:schemeClr val="tx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2060"/>
                  </a:solidFill>
                </a:rPr>
                <a:t>C</a:t>
              </a:r>
              <a:endParaRPr lang="nl-NL" baseline="30000" dirty="0">
                <a:solidFill>
                  <a:srgbClr val="002060"/>
                </a:solidFill>
              </a:endParaRPr>
            </a:p>
          </p:txBody>
        </p:sp>
        <p:cxnSp>
          <p:nvCxnSpPr>
            <p:cNvPr id="17" name="Connector: Elbow 16">
              <a:extLst>
                <a:ext uri="{FF2B5EF4-FFF2-40B4-BE49-F238E27FC236}">
                  <a16:creationId xmlns:a16="http://schemas.microsoft.com/office/drawing/2014/main" id="{B83E9302-2AB8-4796-8573-9910A057475E}"/>
                </a:ext>
              </a:extLst>
            </p:cNvPr>
            <p:cNvCxnSpPr>
              <a:cxnSpLocks/>
              <a:endCxn id="15" idx="1"/>
            </p:cNvCxnSpPr>
            <p:nvPr/>
          </p:nvCxnSpPr>
          <p:spPr>
            <a:xfrm rot="5400000" flipH="1" flipV="1">
              <a:off x="2380823" y="2319966"/>
              <a:ext cx="298659" cy="219857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00188909-3DAB-4119-A21A-435ACA1551F3}"/>
                </a:ext>
              </a:extLst>
            </p:cNvPr>
            <p:cNvSpPr/>
            <p:nvPr/>
          </p:nvSpPr>
          <p:spPr>
            <a:xfrm>
              <a:off x="2966730" y="2634534"/>
              <a:ext cx="498830" cy="36000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c</a:t>
              </a:r>
              <a:r>
                <a:rPr lang="en-US" baseline="-25000" dirty="0">
                  <a:solidFill>
                    <a:schemeClr val="accent6">
                      <a:lumMod val="50000"/>
                    </a:schemeClr>
                  </a:solidFill>
                </a:rPr>
                <a:t>2</a:t>
              </a:r>
              <a:endParaRPr lang="nl-NL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21" name="Connector: Elbow 20">
              <a:extLst>
                <a:ext uri="{FF2B5EF4-FFF2-40B4-BE49-F238E27FC236}">
                  <a16:creationId xmlns:a16="http://schemas.microsoft.com/office/drawing/2014/main" id="{FACEC43E-7500-4261-A505-F7C63E59574E}"/>
                </a:ext>
              </a:extLst>
            </p:cNvPr>
            <p:cNvCxnSpPr>
              <a:cxnSpLocks/>
              <a:stCxn id="15" idx="3"/>
              <a:endCxn id="20" idx="0"/>
            </p:cNvCxnSpPr>
            <p:nvPr/>
          </p:nvCxnSpPr>
          <p:spPr>
            <a:xfrm>
              <a:off x="3072129" y="2280564"/>
              <a:ext cx="144016" cy="353970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or: Elbow 21">
              <a:extLst>
                <a:ext uri="{FF2B5EF4-FFF2-40B4-BE49-F238E27FC236}">
                  <a16:creationId xmlns:a16="http://schemas.microsoft.com/office/drawing/2014/main" id="{BF9535F9-3976-4C69-A195-BD88EED082E2}"/>
                </a:ext>
              </a:extLst>
            </p:cNvPr>
            <p:cNvCxnSpPr>
              <a:cxnSpLocks/>
              <a:stCxn id="20" idx="0"/>
              <a:endCxn id="16" idx="1"/>
            </p:cNvCxnSpPr>
            <p:nvPr/>
          </p:nvCxnSpPr>
          <p:spPr>
            <a:xfrm rot="5400000" flipH="1" flipV="1">
              <a:off x="3128433" y="2368276"/>
              <a:ext cx="353970" cy="178546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FEB58A3-5C5F-4F22-86E3-555DA062382E}"/>
                </a:ext>
              </a:extLst>
            </p:cNvPr>
            <p:cNvSpPr/>
            <p:nvPr/>
          </p:nvSpPr>
          <p:spPr>
            <a:xfrm>
              <a:off x="5264448" y="2068747"/>
              <a:ext cx="507003" cy="423634"/>
            </a:xfrm>
            <a:prstGeom prst="rect">
              <a:avLst/>
            </a:prstGeom>
            <a:solidFill>
              <a:schemeClr val="tx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2060"/>
                  </a:solidFill>
                </a:rPr>
                <a:t>A</a:t>
              </a:r>
              <a:endParaRPr lang="nl-NL" baseline="30000" dirty="0">
                <a:solidFill>
                  <a:srgbClr val="002060"/>
                </a:solidFill>
              </a:endParaRPr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4675AD04-425C-4A77-8C6E-F7F86CD8FFE8}"/>
                </a:ext>
              </a:extLst>
            </p:cNvPr>
            <p:cNvSpPr/>
            <p:nvPr/>
          </p:nvSpPr>
          <p:spPr>
            <a:xfrm>
              <a:off x="3859209" y="2655731"/>
              <a:ext cx="498830" cy="36000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c</a:t>
              </a:r>
              <a:r>
                <a:rPr lang="en-US" baseline="-25000" dirty="0">
                  <a:solidFill>
                    <a:schemeClr val="accent6">
                      <a:lumMod val="50000"/>
                    </a:schemeClr>
                  </a:solidFill>
                </a:rPr>
                <a:t>3</a:t>
              </a:r>
              <a:endParaRPr lang="nl-NL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33" name="Connector: Elbow 32">
              <a:extLst>
                <a:ext uri="{FF2B5EF4-FFF2-40B4-BE49-F238E27FC236}">
                  <a16:creationId xmlns:a16="http://schemas.microsoft.com/office/drawing/2014/main" id="{FB0CCA17-7359-46F8-A8FE-AEBA018EFBE1}"/>
                </a:ext>
              </a:extLst>
            </p:cNvPr>
            <p:cNvCxnSpPr>
              <a:cxnSpLocks/>
              <a:stCxn id="16" idx="3"/>
              <a:endCxn id="32" idx="0"/>
            </p:cNvCxnSpPr>
            <p:nvPr/>
          </p:nvCxnSpPr>
          <p:spPr>
            <a:xfrm>
              <a:off x="3901694" y="2280564"/>
              <a:ext cx="206930" cy="375167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81ECF8BB-7DE5-4A38-8B88-DD81936143F9}"/>
                </a:ext>
              </a:extLst>
            </p:cNvPr>
            <p:cNvSpPr/>
            <p:nvPr/>
          </p:nvSpPr>
          <p:spPr>
            <a:xfrm>
              <a:off x="4385199" y="2068747"/>
              <a:ext cx="507003" cy="4236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2060"/>
                  </a:solidFill>
                </a:rPr>
                <a:t>...</a:t>
              </a:r>
              <a:endParaRPr lang="nl-NL" baseline="30000" dirty="0">
                <a:solidFill>
                  <a:srgbClr val="002060"/>
                </a:solidFill>
              </a:endParaRPr>
            </a:p>
          </p:txBody>
        </p:sp>
        <p:cxnSp>
          <p:nvCxnSpPr>
            <p:cNvPr id="41" name="Connector: Elbow 40">
              <a:extLst>
                <a:ext uri="{FF2B5EF4-FFF2-40B4-BE49-F238E27FC236}">
                  <a16:creationId xmlns:a16="http://schemas.microsoft.com/office/drawing/2014/main" id="{DA67E7A0-B7EF-4FD3-86D8-947400EA3D22}"/>
                </a:ext>
              </a:extLst>
            </p:cNvPr>
            <p:cNvCxnSpPr>
              <a:cxnSpLocks/>
              <a:stCxn id="32" idx="0"/>
              <a:endCxn id="40" idx="1"/>
            </p:cNvCxnSpPr>
            <p:nvPr/>
          </p:nvCxnSpPr>
          <p:spPr>
            <a:xfrm rot="5400000" flipH="1" flipV="1">
              <a:off x="4059328" y="2329861"/>
              <a:ext cx="375167" cy="276575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AC57FAE4-9C64-4348-AB74-A95324571736}"/>
                </a:ext>
              </a:extLst>
            </p:cNvPr>
            <p:cNvSpPr/>
            <p:nvPr/>
          </p:nvSpPr>
          <p:spPr>
            <a:xfrm>
              <a:off x="4794173" y="2655731"/>
              <a:ext cx="498830" cy="36000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accent6">
                      <a:lumMod val="50000"/>
                    </a:schemeClr>
                  </a:solidFill>
                </a:rPr>
                <a:t>c</a:t>
              </a:r>
              <a:r>
                <a:rPr lang="en-US" baseline="-25000" dirty="0" err="1">
                  <a:solidFill>
                    <a:schemeClr val="accent6">
                      <a:lumMod val="50000"/>
                    </a:schemeClr>
                  </a:solidFill>
                </a:rPr>
                <a:t>n</a:t>
              </a:r>
              <a:endParaRPr lang="nl-NL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46" name="Connector: Elbow 45">
              <a:extLst>
                <a:ext uri="{FF2B5EF4-FFF2-40B4-BE49-F238E27FC236}">
                  <a16:creationId xmlns:a16="http://schemas.microsoft.com/office/drawing/2014/main" id="{B2A2FB60-8E89-4B61-A32C-89C76F1ECE92}"/>
                </a:ext>
              </a:extLst>
            </p:cNvPr>
            <p:cNvCxnSpPr>
              <a:cxnSpLocks/>
              <a:stCxn id="40" idx="3"/>
              <a:endCxn id="45" idx="0"/>
            </p:cNvCxnSpPr>
            <p:nvPr/>
          </p:nvCxnSpPr>
          <p:spPr>
            <a:xfrm>
              <a:off x="4892202" y="2280564"/>
              <a:ext cx="151386" cy="375167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or: Elbow 46">
              <a:extLst>
                <a:ext uri="{FF2B5EF4-FFF2-40B4-BE49-F238E27FC236}">
                  <a16:creationId xmlns:a16="http://schemas.microsoft.com/office/drawing/2014/main" id="{CF16CC8A-4599-46DA-9F23-DDDBD6F1373C}"/>
                </a:ext>
              </a:extLst>
            </p:cNvPr>
            <p:cNvCxnSpPr>
              <a:cxnSpLocks/>
              <a:stCxn id="45" idx="0"/>
              <a:endCxn id="31" idx="1"/>
            </p:cNvCxnSpPr>
            <p:nvPr/>
          </p:nvCxnSpPr>
          <p:spPr>
            <a:xfrm rot="5400000" flipH="1" flipV="1">
              <a:off x="4966435" y="2357718"/>
              <a:ext cx="375167" cy="220860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1D0E9F06-1982-4665-BB34-F2732E4ECB23}"/>
                </a:ext>
              </a:extLst>
            </p:cNvPr>
            <p:cNvSpPr/>
            <p:nvPr/>
          </p:nvSpPr>
          <p:spPr>
            <a:xfrm>
              <a:off x="1083687" y="2059531"/>
              <a:ext cx="340856" cy="444846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x</a:t>
              </a:r>
              <a:endParaRPr lang="nl-NL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52" name="Connector: Elbow 51">
              <a:extLst>
                <a:ext uri="{FF2B5EF4-FFF2-40B4-BE49-F238E27FC236}">
                  <a16:creationId xmlns:a16="http://schemas.microsoft.com/office/drawing/2014/main" id="{908BE528-8D0F-486A-AC19-B7D73C16B3FA}"/>
                </a:ext>
              </a:extLst>
            </p:cNvPr>
            <p:cNvCxnSpPr>
              <a:cxnSpLocks/>
              <a:stCxn id="51" idx="3"/>
              <a:endCxn id="7" idx="1"/>
            </p:cNvCxnSpPr>
            <p:nvPr/>
          </p:nvCxnSpPr>
          <p:spPr>
            <a:xfrm flipV="1">
              <a:off x="1424543" y="2280564"/>
              <a:ext cx="390059" cy="1390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7B7CCA13-E9F3-45E7-80A8-153469450656}"/>
                </a:ext>
              </a:extLst>
            </p:cNvPr>
            <p:cNvSpPr/>
            <p:nvPr/>
          </p:nvSpPr>
          <p:spPr>
            <a:xfrm>
              <a:off x="6143697" y="2106788"/>
              <a:ext cx="402681" cy="347553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2"/>
                  </a:solidFill>
                </a:rPr>
                <a:t>y</a:t>
              </a:r>
              <a:endParaRPr lang="nl-NL" baseline="-25000" dirty="0">
                <a:solidFill>
                  <a:schemeClr val="accent2"/>
                </a:solidFill>
              </a:endParaRPr>
            </a:p>
          </p:txBody>
        </p:sp>
        <p:cxnSp>
          <p:nvCxnSpPr>
            <p:cNvPr id="59" name="Connector: Elbow 58">
              <a:extLst>
                <a:ext uri="{FF2B5EF4-FFF2-40B4-BE49-F238E27FC236}">
                  <a16:creationId xmlns:a16="http://schemas.microsoft.com/office/drawing/2014/main" id="{7C1B8760-7DFF-4F9F-BC8B-A9CF3CD7393A}"/>
                </a:ext>
              </a:extLst>
            </p:cNvPr>
            <p:cNvCxnSpPr>
              <a:cxnSpLocks/>
            </p:cNvCxnSpPr>
            <p:nvPr/>
          </p:nvCxnSpPr>
          <p:spPr>
            <a:xfrm>
              <a:off x="5771451" y="2280564"/>
              <a:ext cx="372246" cy="1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A1E213A6-FAE2-4355-9172-8098BDBE0072}"/>
                </a:ext>
              </a:extLst>
            </p:cNvPr>
            <p:cNvSpPr/>
            <p:nvPr/>
          </p:nvSpPr>
          <p:spPr>
            <a:xfrm>
              <a:off x="2164725" y="4037764"/>
              <a:ext cx="498830" cy="36000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baseline="-25000" dirty="0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  <a:endParaRPr lang="nl-NL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731323B-7936-46C4-A47D-29D7DC7B8116}"/>
                </a:ext>
              </a:extLst>
            </p:cNvPr>
            <p:cNvSpPr/>
            <p:nvPr/>
          </p:nvSpPr>
          <p:spPr>
            <a:xfrm>
              <a:off x="1804685" y="3465736"/>
              <a:ext cx="432048" cy="423634"/>
            </a:xfrm>
            <a:prstGeom prst="rect">
              <a:avLst/>
            </a:prstGeom>
            <a:solidFill>
              <a:schemeClr val="tx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2060"/>
                  </a:solidFill>
                </a:rPr>
                <a:t>A</a:t>
              </a:r>
              <a:r>
                <a:rPr lang="en-US" baseline="30000" dirty="0">
                  <a:solidFill>
                    <a:srgbClr val="002060"/>
                  </a:solidFill>
                </a:rPr>
                <a:t>T</a:t>
              </a:r>
              <a:endParaRPr lang="nl-NL" baseline="30000" dirty="0">
                <a:solidFill>
                  <a:srgbClr val="002060"/>
                </a:solidFill>
              </a:endParaRPr>
            </a:p>
          </p:txBody>
        </p:sp>
        <p:cxnSp>
          <p:nvCxnSpPr>
            <p:cNvPr id="75" name="Connector: Elbow 74">
              <a:extLst>
                <a:ext uri="{FF2B5EF4-FFF2-40B4-BE49-F238E27FC236}">
                  <a16:creationId xmlns:a16="http://schemas.microsoft.com/office/drawing/2014/main" id="{74F1E5AD-E5DC-48F2-AF97-DD28FA16A0D5}"/>
                </a:ext>
              </a:extLst>
            </p:cNvPr>
            <p:cNvCxnSpPr>
              <a:cxnSpLocks/>
              <a:stCxn id="76" idx="1"/>
              <a:endCxn id="73" idx="0"/>
            </p:cNvCxnSpPr>
            <p:nvPr/>
          </p:nvCxnSpPr>
          <p:spPr>
            <a:xfrm rot="10800000" flipV="1">
              <a:off x="2414140" y="3677552"/>
              <a:ext cx="216024" cy="360211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D149A5EE-D2B2-45EC-8310-6C3A3C03D6B4}"/>
                </a:ext>
              </a:extLst>
            </p:cNvPr>
            <p:cNvSpPr/>
            <p:nvPr/>
          </p:nvSpPr>
          <p:spPr>
            <a:xfrm>
              <a:off x="2630164" y="3465736"/>
              <a:ext cx="432048" cy="423634"/>
            </a:xfrm>
            <a:prstGeom prst="rect">
              <a:avLst/>
            </a:prstGeom>
            <a:solidFill>
              <a:schemeClr val="tx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2060"/>
                  </a:solidFill>
                </a:rPr>
                <a:t>E</a:t>
              </a:r>
              <a:r>
                <a:rPr lang="en-US" baseline="30000" dirty="0">
                  <a:solidFill>
                    <a:srgbClr val="002060"/>
                  </a:solidFill>
                </a:rPr>
                <a:t>T</a:t>
              </a:r>
              <a:endParaRPr lang="nl-NL" baseline="30000" dirty="0">
                <a:solidFill>
                  <a:srgbClr val="002060"/>
                </a:solidFill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039CD6D8-8C32-4A75-8725-A2CA1C7D06BE}"/>
                </a:ext>
              </a:extLst>
            </p:cNvPr>
            <p:cNvSpPr/>
            <p:nvPr/>
          </p:nvSpPr>
          <p:spPr>
            <a:xfrm>
              <a:off x="3384774" y="3465736"/>
              <a:ext cx="507003" cy="423634"/>
            </a:xfrm>
            <a:prstGeom prst="rect">
              <a:avLst/>
            </a:prstGeom>
            <a:solidFill>
              <a:schemeClr val="tx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2060"/>
                  </a:solidFill>
                </a:rPr>
                <a:t>C</a:t>
              </a:r>
              <a:r>
                <a:rPr lang="en-US" baseline="30000" dirty="0">
                  <a:solidFill>
                    <a:srgbClr val="002060"/>
                  </a:solidFill>
                </a:rPr>
                <a:t>T</a:t>
              </a:r>
              <a:endParaRPr lang="nl-NL" baseline="30000" dirty="0">
                <a:solidFill>
                  <a:srgbClr val="002060"/>
                </a:solidFill>
              </a:endParaRPr>
            </a:p>
          </p:txBody>
        </p:sp>
        <p:cxnSp>
          <p:nvCxnSpPr>
            <p:cNvPr id="78" name="Connector: Elbow 77">
              <a:extLst>
                <a:ext uri="{FF2B5EF4-FFF2-40B4-BE49-F238E27FC236}">
                  <a16:creationId xmlns:a16="http://schemas.microsoft.com/office/drawing/2014/main" id="{34DD2E20-293F-407D-9B83-E0E24C6AA516}"/>
                </a:ext>
              </a:extLst>
            </p:cNvPr>
            <p:cNvCxnSpPr>
              <a:cxnSpLocks/>
              <a:endCxn id="74" idx="3"/>
            </p:cNvCxnSpPr>
            <p:nvPr/>
          </p:nvCxnSpPr>
          <p:spPr>
            <a:xfrm rot="16200000" flipV="1">
              <a:off x="2173690" y="3740596"/>
              <a:ext cx="298660" cy="172573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652A0C2B-550C-42A0-88B3-EEAF70509C89}"/>
                </a:ext>
              </a:extLst>
            </p:cNvPr>
            <p:cNvSpPr/>
            <p:nvPr/>
          </p:nvSpPr>
          <p:spPr>
            <a:xfrm>
              <a:off x="2956813" y="4031523"/>
              <a:ext cx="498830" cy="36000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baseline="-25000" dirty="0">
                  <a:solidFill>
                    <a:schemeClr val="accent6">
                      <a:lumMod val="50000"/>
                    </a:schemeClr>
                  </a:solidFill>
                </a:rPr>
                <a:t>2</a:t>
              </a:r>
              <a:endParaRPr lang="nl-NL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80" name="Connector: Elbow 79">
              <a:extLst>
                <a:ext uri="{FF2B5EF4-FFF2-40B4-BE49-F238E27FC236}">
                  <a16:creationId xmlns:a16="http://schemas.microsoft.com/office/drawing/2014/main" id="{486D9633-891E-4BDD-8972-9B92E2959FE4}"/>
                </a:ext>
              </a:extLst>
            </p:cNvPr>
            <p:cNvCxnSpPr>
              <a:cxnSpLocks/>
              <a:stCxn id="77" idx="1"/>
              <a:endCxn id="79" idx="0"/>
            </p:cNvCxnSpPr>
            <p:nvPr/>
          </p:nvCxnSpPr>
          <p:spPr>
            <a:xfrm rot="10800000" flipV="1">
              <a:off x="3206228" y="3677553"/>
              <a:ext cx="178546" cy="353970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or: Elbow 80">
              <a:extLst>
                <a:ext uri="{FF2B5EF4-FFF2-40B4-BE49-F238E27FC236}">
                  <a16:creationId xmlns:a16="http://schemas.microsoft.com/office/drawing/2014/main" id="{F3ADB550-44AA-4508-9E9D-4D992245FC82}"/>
                </a:ext>
              </a:extLst>
            </p:cNvPr>
            <p:cNvCxnSpPr>
              <a:cxnSpLocks/>
              <a:stCxn id="79" idx="0"/>
              <a:endCxn id="76" idx="3"/>
            </p:cNvCxnSpPr>
            <p:nvPr/>
          </p:nvCxnSpPr>
          <p:spPr>
            <a:xfrm rot="16200000" flipV="1">
              <a:off x="2957235" y="3782530"/>
              <a:ext cx="353970" cy="144016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CD8D198-685C-4BA8-ABF5-4CEBA4DDCFE2}"/>
                </a:ext>
              </a:extLst>
            </p:cNvPr>
            <p:cNvSpPr/>
            <p:nvPr/>
          </p:nvSpPr>
          <p:spPr>
            <a:xfrm>
              <a:off x="5254531" y="3465736"/>
              <a:ext cx="507003" cy="423634"/>
            </a:xfrm>
            <a:prstGeom prst="rect">
              <a:avLst/>
            </a:prstGeom>
            <a:solidFill>
              <a:schemeClr val="tx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2060"/>
                  </a:solidFill>
                </a:rPr>
                <a:t>A</a:t>
              </a:r>
              <a:r>
                <a:rPr lang="en-US" baseline="30000" dirty="0">
                  <a:solidFill>
                    <a:srgbClr val="002060"/>
                  </a:solidFill>
                </a:rPr>
                <a:t>T</a:t>
              </a:r>
              <a:endParaRPr lang="nl-NL" baseline="30000" dirty="0">
                <a:solidFill>
                  <a:srgbClr val="002060"/>
                </a:solidFill>
              </a:endParaRPr>
            </a:p>
          </p:txBody>
        </p:sp>
        <p:sp>
          <p:nvSpPr>
            <p:cNvPr id="83" name="Rectangle: Rounded Corners 82">
              <a:extLst>
                <a:ext uri="{FF2B5EF4-FFF2-40B4-BE49-F238E27FC236}">
                  <a16:creationId xmlns:a16="http://schemas.microsoft.com/office/drawing/2014/main" id="{A8B1D069-9BDD-4BD7-8923-2493B10D52C7}"/>
                </a:ext>
              </a:extLst>
            </p:cNvPr>
            <p:cNvSpPr/>
            <p:nvPr/>
          </p:nvSpPr>
          <p:spPr>
            <a:xfrm>
              <a:off x="3849292" y="4052720"/>
              <a:ext cx="498830" cy="36000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baseline="-25000" dirty="0">
                  <a:solidFill>
                    <a:schemeClr val="accent6">
                      <a:lumMod val="50000"/>
                    </a:schemeClr>
                  </a:solidFill>
                </a:rPr>
                <a:t>3</a:t>
              </a:r>
              <a:endParaRPr lang="nl-NL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84" name="Connector: Elbow 83">
              <a:extLst>
                <a:ext uri="{FF2B5EF4-FFF2-40B4-BE49-F238E27FC236}">
                  <a16:creationId xmlns:a16="http://schemas.microsoft.com/office/drawing/2014/main" id="{BF3C8079-D4D2-48F4-BE49-9FAEDB204DB1}"/>
                </a:ext>
              </a:extLst>
            </p:cNvPr>
            <p:cNvCxnSpPr>
              <a:cxnSpLocks/>
              <a:stCxn id="85" idx="1"/>
              <a:endCxn id="83" idx="0"/>
            </p:cNvCxnSpPr>
            <p:nvPr/>
          </p:nvCxnSpPr>
          <p:spPr>
            <a:xfrm rot="10800000" flipV="1">
              <a:off x="4098708" y="3677552"/>
              <a:ext cx="276575" cy="375167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B8FF7B2C-5ACA-40BE-8209-C9B6056BCEA1}"/>
                </a:ext>
              </a:extLst>
            </p:cNvPr>
            <p:cNvSpPr/>
            <p:nvPr/>
          </p:nvSpPr>
          <p:spPr>
            <a:xfrm>
              <a:off x="4375282" y="3465736"/>
              <a:ext cx="507003" cy="4236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2060"/>
                  </a:solidFill>
                </a:rPr>
                <a:t>...</a:t>
              </a:r>
              <a:endParaRPr lang="nl-NL" baseline="30000" dirty="0">
                <a:solidFill>
                  <a:srgbClr val="002060"/>
                </a:solidFill>
              </a:endParaRPr>
            </a:p>
          </p:txBody>
        </p:sp>
        <p:cxnSp>
          <p:nvCxnSpPr>
            <p:cNvPr id="86" name="Connector: Elbow 85">
              <a:extLst>
                <a:ext uri="{FF2B5EF4-FFF2-40B4-BE49-F238E27FC236}">
                  <a16:creationId xmlns:a16="http://schemas.microsoft.com/office/drawing/2014/main" id="{E65A6221-99DF-4769-BE81-2726F6331193}"/>
                </a:ext>
              </a:extLst>
            </p:cNvPr>
            <p:cNvCxnSpPr>
              <a:cxnSpLocks/>
              <a:stCxn id="83" idx="0"/>
              <a:endCxn id="77" idx="3"/>
            </p:cNvCxnSpPr>
            <p:nvPr/>
          </p:nvCxnSpPr>
          <p:spPr>
            <a:xfrm rot="16200000" flipV="1">
              <a:off x="3807659" y="3761672"/>
              <a:ext cx="375167" cy="206930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Rectangle: Rounded Corners 86">
              <a:extLst>
                <a:ext uri="{FF2B5EF4-FFF2-40B4-BE49-F238E27FC236}">
                  <a16:creationId xmlns:a16="http://schemas.microsoft.com/office/drawing/2014/main" id="{4E11128D-9AFD-4B87-BCC1-F4DC674EEEE3}"/>
                </a:ext>
              </a:extLst>
            </p:cNvPr>
            <p:cNvSpPr/>
            <p:nvPr/>
          </p:nvSpPr>
          <p:spPr>
            <a:xfrm>
              <a:off x="4784256" y="4052720"/>
              <a:ext cx="498830" cy="36000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baseline="-25000" dirty="0" err="1">
                  <a:solidFill>
                    <a:schemeClr val="accent6">
                      <a:lumMod val="50000"/>
                    </a:schemeClr>
                  </a:solidFill>
                </a:rPr>
                <a:t>n</a:t>
              </a:r>
              <a:endParaRPr lang="nl-NL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88" name="Connector: Elbow 87">
              <a:extLst>
                <a:ext uri="{FF2B5EF4-FFF2-40B4-BE49-F238E27FC236}">
                  <a16:creationId xmlns:a16="http://schemas.microsoft.com/office/drawing/2014/main" id="{9CD75039-99F9-45DD-9A2F-51AF2222511B}"/>
                </a:ext>
              </a:extLst>
            </p:cNvPr>
            <p:cNvCxnSpPr>
              <a:cxnSpLocks/>
              <a:stCxn id="82" idx="1"/>
              <a:endCxn id="87" idx="0"/>
            </p:cNvCxnSpPr>
            <p:nvPr/>
          </p:nvCxnSpPr>
          <p:spPr>
            <a:xfrm rot="10800000" flipV="1">
              <a:off x="5033671" y="3677552"/>
              <a:ext cx="220860" cy="375167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or: Elbow 88">
              <a:extLst>
                <a:ext uri="{FF2B5EF4-FFF2-40B4-BE49-F238E27FC236}">
                  <a16:creationId xmlns:a16="http://schemas.microsoft.com/office/drawing/2014/main" id="{CE15F910-68C7-4EDE-98CC-ECE03F446CC3}"/>
                </a:ext>
              </a:extLst>
            </p:cNvPr>
            <p:cNvCxnSpPr>
              <a:cxnSpLocks/>
              <a:stCxn id="87" idx="0"/>
              <a:endCxn id="85" idx="3"/>
            </p:cNvCxnSpPr>
            <p:nvPr/>
          </p:nvCxnSpPr>
          <p:spPr>
            <a:xfrm rot="16200000" flipV="1">
              <a:off x="4770395" y="3789444"/>
              <a:ext cx="375167" cy="151386"/>
            </a:xfrm>
            <a:prstGeom prst="bentConnector2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Rectangle: Rounded Corners 89">
              <a:extLst>
                <a:ext uri="{FF2B5EF4-FFF2-40B4-BE49-F238E27FC236}">
                  <a16:creationId xmlns:a16="http://schemas.microsoft.com/office/drawing/2014/main" id="{1A3A1E05-209D-40FF-B89B-38C4ECB0748B}"/>
                </a:ext>
              </a:extLst>
            </p:cNvPr>
            <p:cNvSpPr/>
            <p:nvPr/>
          </p:nvSpPr>
          <p:spPr>
            <a:xfrm>
              <a:off x="1073770" y="3456520"/>
              <a:ext cx="340856" cy="444846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g</a:t>
              </a:r>
              <a:endParaRPr lang="nl-NL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91" name="Connector: Elbow 90">
              <a:extLst>
                <a:ext uri="{FF2B5EF4-FFF2-40B4-BE49-F238E27FC236}">
                  <a16:creationId xmlns:a16="http://schemas.microsoft.com/office/drawing/2014/main" id="{59BFED45-001C-4238-BC78-BEA8AEDF45D6}"/>
                </a:ext>
              </a:extLst>
            </p:cNvPr>
            <p:cNvCxnSpPr>
              <a:cxnSpLocks/>
              <a:stCxn id="74" idx="1"/>
              <a:endCxn id="90" idx="3"/>
            </p:cNvCxnSpPr>
            <p:nvPr/>
          </p:nvCxnSpPr>
          <p:spPr>
            <a:xfrm rot="10800000" flipV="1">
              <a:off x="1414627" y="3677553"/>
              <a:ext cx="390059" cy="1390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Rectangle: Rounded Corners 91">
              <a:extLst>
                <a:ext uri="{FF2B5EF4-FFF2-40B4-BE49-F238E27FC236}">
                  <a16:creationId xmlns:a16="http://schemas.microsoft.com/office/drawing/2014/main" id="{E144EB03-5FC3-4ED7-B3E7-0209DFEA26CF}"/>
                </a:ext>
              </a:extLst>
            </p:cNvPr>
            <p:cNvSpPr/>
            <p:nvPr/>
          </p:nvSpPr>
          <p:spPr>
            <a:xfrm>
              <a:off x="6133780" y="3503777"/>
              <a:ext cx="402681" cy="347553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2"/>
                  </a:solidFill>
                </a:rPr>
                <a:t>f</a:t>
              </a:r>
              <a:endParaRPr lang="nl-NL" baseline="-25000" dirty="0">
                <a:solidFill>
                  <a:schemeClr val="accent2"/>
                </a:solidFill>
              </a:endParaRPr>
            </a:p>
          </p:txBody>
        </p:sp>
        <p:cxnSp>
          <p:nvCxnSpPr>
            <p:cNvPr id="93" name="Connector: Elbow 92">
              <a:extLst>
                <a:ext uri="{FF2B5EF4-FFF2-40B4-BE49-F238E27FC236}">
                  <a16:creationId xmlns:a16="http://schemas.microsoft.com/office/drawing/2014/main" id="{9B48340B-BD06-4289-84A7-792445CB0ECD}"/>
                </a:ext>
              </a:extLst>
            </p:cNvPr>
            <p:cNvCxnSpPr>
              <a:cxnSpLocks/>
              <a:stCxn id="92" idx="1"/>
              <a:endCxn id="82" idx="3"/>
            </p:cNvCxnSpPr>
            <p:nvPr/>
          </p:nvCxnSpPr>
          <p:spPr>
            <a:xfrm rot="10800000">
              <a:off x="5761534" y="3677554"/>
              <a:ext cx="372246" cy="1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3EE6FCED-2B7D-4B89-B104-489D3560D8C6}"/>
                </a:ext>
              </a:extLst>
            </p:cNvPr>
            <p:cNvSpPr txBox="1"/>
            <p:nvPr/>
          </p:nvSpPr>
          <p:spPr>
            <a:xfrm>
              <a:off x="713728" y="1636200"/>
              <a:ext cx="18977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Forward run:</a:t>
              </a:r>
              <a:endParaRPr lang="nl-NL" dirty="0"/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CA549EB5-9E51-4A3D-A722-91B5A6A25CD1}"/>
                </a:ext>
              </a:extLst>
            </p:cNvPr>
            <p:cNvSpPr txBox="1"/>
            <p:nvPr/>
          </p:nvSpPr>
          <p:spPr>
            <a:xfrm>
              <a:off x="782326" y="2543277"/>
              <a:ext cx="88190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iniconc</a:t>
              </a:r>
              <a:r>
                <a:rPr 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</a:p>
            <a:p>
              <a:pPr algn="ctr"/>
              <a:r>
                <a:rPr lang="en-US" sz="11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emis</a:t>
              </a:r>
              <a:endParaRPr lang="nl-NL" sz="11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8587C50E-0B07-4230-BA13-77E92E109BB3}"/>
                </a:ext>
              </a:extLst>
            </p:cNvPr>
            <p:cNvSpPr txBox="1"/>
            <p:nvPr/>
          </p:nvSpPr>
          <p:spPr>
            <a:xfrm>
              <a:off x="5803282" y="2504377"/>
              <a:ext cx="12183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simulations</a:t>
              </a:r>
              <a:endParaRPr lang="nl-NL" sz="11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3E46E86F-0E5B-4425-B4E4-BCC76153D6ED}"/>
                </a:ext>
              </a:extLst>
            </p:cNvPr>
            <p:cNvSpPr txBox="1"/>
            <p:nvPr/>
          </p:nvSpPr>
          <p:spPr>
            <a:xfrm>
              <a:off x="5936463" y="3941834"/>
              <a:ext cx="815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forcing</a:t>
              </a:r>
              <a:endParaRPr lang="nl-NL" sz="11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43C1EC10-014D-4A30-B3A7-7D29F50D9236}"/>
                </a:ext>
              </a:extLst>
            </p:cNvPr>
            <p:cNvSpPr txBox="1"/>
            <p:nvPr/>
          </p:nvSpPr>
          <p:spPr>
            <a:xfrm>
              <a:off x="780726" y="3941834"/>
              <a:ext cx="8819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gradient</a:t>
              </a:r>
              <a:endParaRPr lang="nl-NL" sz="11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949C5915-53C6-423D-85E7-A9C8AABC14C3}"/>
                </a:ext>
              </a:extLst>
            </p:cNvPr>
            <p:cNvSpPr txBox="1"/>
            <p:nvPr/>
          </p:nvSpPr>
          <p:spPr>
            <a:xfrm>
              <a:off x="714687" y="3066852"/>
              <a:ext cx="13537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Adjoint run:</a:t>
              </a:r>
              <a:endParaRPr lang="nl-NL" dirty="0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35236071-C73C-4D4A-8292-74EEE8A441F5}"/>
                </a:ext>
              </a:extLst>
            </p:cNvPr>
            <p:cNvSpPr/>
            <p:nvPr/>
          </p:nvSpPr>
          <p:spPr>
            <a:xfrm>
              <a:off x="1662627" y="1966843"/>
              <a:ext cx="4273836" cy="5637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0453E45F-4874-45BB-8408-0C1A6BB7E25E}"/>
                </a:ext>
              </a:extLst>
            </p:cNvPr>
            <p:cNvSpPr/>
            <p:nvPr/>
          </p:nvSpPr>
          <p:spPr>
            <a:xfrm>
              <a:off x="1606443" y="3385350"/>
              <a:ext cx="4273836" cy="5637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01307A00-99A9-4BC8-AF46-0F1BAFBB5947}"/>
                </a:ext>
              </a:extLst>
            </p:cNvPr>
            <p:cNvSpPr txBox="1"/>
            <p:nvPr/>
          </p:nvSpPr>
          <p:spPr>
            <a:xfrm>
              <a:off x="5559437" y="1627414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2060"/>
                  </a:solidFill>
                </a:rPr>
                <a:t>M</a:t>
              </a:r>
              <a:endParaRPr lang="nl-NL" b="1" dirty="0">
                <a:solidFill>
                  <a:srgbClr val="002060"/>
                </a:solidFill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1822FB53-FC82-44BA-AFCE-1409375E19B3}"/>
                </a:ext>
              </a:extLst>
            </p:cNvPr>
            <p:cNvSpPr txBox="1"/>
            <p:nvPr/>
          </p:nvSpPr>
          <p:spPr>
            <a:xfrm>
              <a:off x="5521039" y="3081106"/>
              <a:ext cx="4716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2060"/>
                  </a:solidFill>
                </a:rPr>
                <a:t>M</a:t>
              </a:r>
              <a:r>
                <a:rPr lang="en-US" baseline="30000" dirty="0">
                  <a:solidFill>
                    <a:srgbClr val="002060"/>
                  </a:solidFill>
                </a:rPr>
                <a:t>T</a:t>
              </a:r>
              <a:endParaRPr lang="nl-NL" baseline="300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663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2E227-618F-48A0-9C55-AC1B54934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162" y="1129014"/>
            <a:ext cx="8054114" cy="720000"/>
          </a:xfrm>
        </p:spPr>
        <p:txBody>
          <a:bodyPr/>
          <a:lstStyle/>
          <a:p>
            <a:r>
              <a:rPr lang="en-US" dirty="0"/>
              <a:t>TM5-MP Adjoint Test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94ECFC-2A43-4B96-BE71-DEEE72607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TM5-MP 4D-var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207FD7-774D-4477-80AC-CFC14772810B}"/>
              </a:ext>
            </a:extLst>
          </p:cNvPr>
          <p:cNvSpPr txBox="1"/>
          <p:nvPr/>
        </p:nvSpPr>
        <p:spPr>
          <a:xfrm>
            <a:off x="899592" y="2029014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  <a:r>
              <a:rPr lang="nl-NL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ifdef</a:t>
            </a:r>
            <a:r>
              <a:rPr lang="nl-NL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nl-NL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with_adjoint_test</a:t>
            </a:r>
            <a:endParaRPr lang="nl-NL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call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DumpState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 region,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(1),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next_step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status,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newpair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ipair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)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IF_NOTOK_RETURN(status=1)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#endif</a:t>
            </a:r>
            <a:endParaRPr lang="nl-NL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9F2726A-E2D5-4C7D-A2EC-3DBE8DE94F9C}"/>
              </a:ext>
            </a:extLst>
          </p:cNvPr>
          <p:cNvSpPr txBox="1">
            <a:spLocks/>
          </p:cNvSpPr>
          <p:nvPr/>
        </p:nvSpPr>
        <p:spPr>
          <a:xfrm>
            <a:off x="514724" y="1669014"/>
            <a:ext cx="5436998" cy="3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5738" indent="-1857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57188" indent="-171450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42925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15963" indent="-1730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1700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Adhoc</a:t>
            </a:r>
            <a:r>
              <a:rPr lang="en-US" dirty="0"/>
              <a:t> code to dump states for adjoint test: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FC7DC46-9FDE-4A54-8DAD-C53B6C08ADAE}"/>
              </a:ext>
            </a:extLst>
          </p:cNvPr>
          <p:cNvGrpSpPr/>
          <p:nvPr/>
        </p:nvGrpSpPr>
        <p:grpSpPr>
          <a:xfrm>
            <a:off x="6096121" y="836659"/>
            <a:ext cx="2563511" cy="1304709"/>
            <a:chOff x="1073770" y="1627414"/>
            <a:chExt cx="5472608" cy="278530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0501E16-68D2-42DD-A222-22D4B1BF0D74}"/>
                </a:ext>
              </a:extLst>
            </p:cNvPr>
            <p:cNvSpPr/>
            <p:nvPr/>
          </p:nvSpPr>
          <p:spPr>
            <a:xfrm>
              <a:off x="2174642" y="2640775"/>
              <a:ext cx="498830" cy="360000"/>
            </a:xfrm>
            <a:prstGeom prst="roundRect">
              <a:avLst/>
            </a:prstGeom>
            <a:solidFill>
              <a:schemeClr val="accent6"/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>
                  <a:solidFill>
                    <a:schemeClr val="accent6">
                      <a:lumMod val="50000"/>
                    </a:schemeClr>
                  </a:solidFill>
                </a:rPr>
                <a:t>c</a:t>
              </a:r>
              <a:r>
                <a:rPr lang="en-US" sz="800" baseline="-25000" dirty="0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  <a:endParaRPr lang="nl-NL" sz="8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9F60ECB-1729-4DC3-BD30-155149C7B9F3}"/>
                </a:ext>
              </a:extLst>
            </p:cNvPr>
            <p:cNvSpPr/>
            <p:nvPr/>
          </p:nvSpPr>
          <p:spPr>
            <a:xfrm>
              <a:off x="1814602" y="2068747"/>
              <a:ext cx="432048" cy="423634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>
                  <a:solidFill>
                    <a:srgbClr val="002060"/>
                  </a:solidFill>
                </a:rPr>
                <a:t>A</a:t>
              </a:r>
              <a:endParaRPr lang="nl-NL" sz="800" baseline="30000" dirty="0">
                <a:solidFill>
                  <a:srgbClr val="002060"/>
                </a:solidFill>
              </a:endParaRPr>
            </a:p>
          </p:txBody>
        </p:sp>
        <p:cxnSp>
          <p:nvCxnSpPr>
            <p:cNvPr id="10" name="Connector: Elbow 9">
              <a:extLst>
                <a:ext uri="{FF2B5EF4-FFF2-40B4-BE49-F238E27FC236}">
                  <a16:creationId xmlns:a16="http://schemas.microsoft.com/office/drawing/2014/main" id="{46B478E8-69D7-4E98-AFBD-FE6DD1D53E3E}"/>
                </a:ext>
              </a:extLst>
            </p:cNvPr>
            <p:cNvCxnSpPr>
              <a:stCxn id="8" idx="3"/>
              <a:endCxn id="7" idx="0"/>
            </p:cNvCxnSpPr>
            <p:nvPr/>
          </p:nvCxnSpPr>
          <p:spPr>
            <a:xfrm>
              <a:off x="2246650" y="2280564"/>
              <a:ext cx="177407" cy="360211"/>
            </a:xfrm>
            <a:prstGeom prst="bentConnector2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324EFDC-82F0-4CE7-85E5-6A5474E0FE0C}"/>
                </a:ext>
              </a:extLst>
            </p:cNvPr>
            <p:cNvSpPr/>
            <p:nvPr/>
          </p:nvSpPr>
          <p:spPr>
            <a:xfrm>
              <a:off x="2640081" y="2068747"/>
              <a:ext cx="432048" cy="423634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>
                  <a:solidFill>
                    <a:srgbClr val="002060"/>
                  </a:solidFill>
                </a:rPr>
                <a:t>E</a:t>
              </a:r>
              <a:endParaRPr lang="nl-NL" sz="800" baseline="30000" dirty="0">
                <a:solidFill>
                  <a:srgbClr val="002060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F438C02-BDF1-4338-9261-0CB5CA21A4B6}"/>
                </a:ext>
              </a:extLst>
            </p:cNvPr>
            <p:cNvSpPr/>
            <p:nvPr/>
          </p:nvSpPr>
          <p:spPr>
            <a:xfrm>
              <a:off x="3394691" y="2068747"/>
              <a:ext cx="507003" cy="423634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>
                  <a:solidFill>
                    <a:srgbClr val="002060"/>
                  </a:solidFill>
                </a:rPr>
                <a:t>C</a:t>
              </a:r>
              <a:endParaRPr lang="nl-NL" sz="800" baseline="30000" dirty="0">
                <a:solidFill>
                  <a:srgbClr val="002060"/>
                </a:solidFill>
              </a:endParaRPr>
            </a:p>
          </p:txBody>
        </p:sp>
        <p:cxnSp>
          <p:nvCxnSpPr>
            <p:cNvPr id="13" name="Connector: Elbow 12">
              <a:extLst>
                <a:ext uri="{FF2B5EF4-FFF2-40B4-BE49-F238E27FC236}">
                  <a16:creationId xmlns:a16="http://schemas.microsoft.com/office/drawing/2014/main" id="{E5D80AF1-988E-4A73-8CC5-90CA03A3784F}"/>
                </a:ext>
              </a:extLst>
            </p:cNvPr>
            <p:cNvCxnSpPr>
              <a:cxnSpLocks/>
              <a:endCxn id="11" idx="1"/>
            </p:cNvCxnSpPr>
            <p:nvPr/>
          </p:nvCxnSpPr>
          <p:spPr>
            <a:xfrm rot="5400000" flipH="1" flipV="1">
              <a:off x="2380823" y="2319966"/>
              <a:ext cx="298659" cy="219857"/>
            </a:xfrm>
            <a:prstGeom prst="bentConnector2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4A4FAEA4-FC7E-4584-88A6-264732C6B6A7}"/>
                </a:ext>
              </a:extLst>
            </p:cNvPr>
            <p:cNvSpPr/>
            <p:nvPr/>
          </p:nvSpPr>
          <p:spPr>
            <a:xfrm>
              <a:off x="2966730" y="2634534"/>
              <a:ext cx="498830" cy="360000"/>
            </a:xfrm>
            <a:prstGeom prst="roundRect">
              <a:avLst/>
            </a:prstGeom>
            <a:solidFill>
              <a:schemeClr val="accent6"/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>
                  <a:solidFill>
                    <a:schemeClr val="accent6">
                      <a:lumMod val="50000"/>
                    </a:schemeClr>
                  </a:solidFill>
                </a:rPr>
                <a:t>c</a:t>
              </a:r>
              <a:r>
                <a:rPr lang="en-US" sz="800" baseline="-25000" dirty="0">
                  <a:solidFill>
                    <a:schemeClr val="accent6">
                      <a:lumMod val="50000"/>
                    </a:schemeClr>
                  </a:solidFill>
                </a:rPr>
                <a:t>2</a:t>
              </a:r>
              <a:endParaRPr lang="nl-NL" sz="8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15" name="Connector: Elbow 14">
              <a:extLst>
                <a:ext uri="{FF2B5EF4-FFF2-40B4-BE49-F238E27FC236}">
                  <a16:creationId xmlns:a16="http://schemas.microsoft.com/office/drawing/2014/main" id="{7946B4E3-B082-4EC9-96EB-6BF5F6EA2588}"/>
                </a:ext>
              </a:extLst>
            </p:cNvPr>
            <p:cNvCxnSpPr>
              <a:cxnSpLocks/>
              <a:stCxn id="11" idx="3"/>
              <a:endCxn id="14" idx="0"/>
            </p:cNvCxnSpPr>
            <p:nvPr/>
          </p:nvCxnSpPr>
          <p:spPr>
            <a:xfrm>
              <a:off x="3072129" y="2280564"/>
              <a:ext cx="144016" cy="353970"/>
            </a:xfrm>
            <a:prstGeom prst="bentConnector2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or: Elbow 15">
              <a:extLst>
                <a:ext uri="{FF2B5EF4-FFF2-40B4-BE49-F238E27FC236}">
                  <a16:creationId xmlns:a16="http://schemas.microsoft.com/office/drawing/2014/main" id="{4483EB54-962D-4903-84C3-932B872D4983}"/>
                </a:ext>
              </a:extLst>
            </p:cNvPr>
            <p:cNvCxnSpPr>
              <a:cxnSpLocks/>
              <a:stCxn id="14" idx="0"/>
              <a:endCxn id="12" idx="1"/>
            </p:cNvCxnSpPr>
            <p:nvPr/>
          </p:nvCxnSpPr>
          <p:spPr>
            <a:xfrm rot="5400000" flipH="1" flipV="1">
              <a:off x="3128433" y="2368276"/>
              <a:ext cx="353970" cy="178546"/>
            </a:xfrm>
            <a:prstGeom prst="bentConnector2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DB095CC-65B5-41EF-945C-7CCB442AFD6C}"/>
                </a:ext>
              </a:extLst>
            </p:cNvPr>
            <p:cNvSpPr/>
            <p:nvPr/>
          </p:nvSpPr>
          <p:spPr>
            <a:xfrm>
              <a:off x="5264448" y="2068747"/>
              <a:ext cx="507003" cy="423634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>
                  <a:solidFill>
                    <a:srgbClr val="002060"/>
                  </a:solidFill>
                </a:rPr>
                <a:t>A</a:t>
              </a:r>
              <a:endParaRPr lang="nl-NL" sz="800" baseline="30000" dirty="0">
                <a:solidFill>
                  <a:srgbClr val="002060"/>
                </a:solidFill>
              </a:endParaRP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66176257-9DEA-49F9-9E6C-39D23713C864}"/>
                </a:ext>
              </a:extLst>
            </p:cNvPr>
            <p:cNvSpPr/>
            <p:nvPr/>
          </p:nvSpPr>
          <p:spPr>
            <a:xfrm>
              <a:off x="3859209" y="2655731"/>
              <a:ext cx="498830" cy="360000"/>
            </a:xfrm>
            <a:prstGeom prst="roundRect">
              <a:avLst/>
            </a:prstGeom>
            <a:solidFill>
              <a:schemeClr val="accent6"/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>
                  <a:solidFill>
                    <a:schemeClr val="accent6">
                      <a:lumMod val="50000"/>
                    </a:schemeClr>
                  </a:solidFill>
                </a:rPr>
                <a:t>c</a:t>
              </a:r>
              <a:r>
                <a:rPr lang="en-US" sz="800" baseline="-25000" dirty="0">
                  <a:solidFill>
                    <a:schemeClr val="accent6">
                      <a:lumMod val="50000"/>
                    </a:schemeClr>
                  </a:solidFill>
                </a:rPr>
                <a:t>3</a:t>
              </a:r>
              <a:endParaRPr lang="nl-NL" sz="8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19" name="Connector: Elbow 18">
              <a:extLst>
                <a:ext uri="{FF2B5EF4-FFF2-40B4-BE49-F238E27FC236}">
                  <a16:creationId xmlns:a16="http://schemas.microsoft.com/office/drawing/2014/main" id="{AB242689-31FD-47DF-96F7-01CEDE96C2DF}"/>
                </a:ext>
              </a:extLst>
            </p:cNvPr>
            <p:cNvCxnSpPr>
              <a:cxnSpLocks/>
              <a:stCxn id="12" idx="3"/>
              <a:endCxn id="18" idx="0"/>
            </p:cNvCxnSpPr>
            <p:nvPr/>
          </p:nvCxnSpPr>
          <p:spPr>
            <a:xfrm>
              <a:off x="3901694" y="2280564"/>
              <a:ext cx="206930" cy="375167"/>
            </a:xfrm>
            <a:prstGeom prst="bentConnector2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BF8AAC9-CD91-4DF4-B162-E68497A42127}"/>
                </a:ext>
              </a:extLst>
            </p:cNvPr>
            <p:cNvSpPr/>
            <p:nvPr/>
          </p:nvSpPr>
          <p:spPr>
            <a:xfrm>
              <a:off x="4385199" y="2068747"/>
              <a:ext cx="507003" cy="42363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>
                  <a:solidFill>
                    <a:srgbClr val="002060"/>
                  </a:solidFill>
                </a:rPr>
                <a:t>...</a:t>
              </a:r>
              <a:endParaRPr lang="nl-NL" sz="800" baseline="30000" dirty="0">
                <a:solidFill>
                  <a:srgbClr val="002060"/>
                </a:solidFill>
              </a:endParaRPr>
            </a:p>
          </p:txBody>
        </p:sp>
        <p:cxnSp>
          <p:nvCxnSpPr>
            <p:cNvPr id="21" name="Connector: Elbow 20">
              <a:extLst>
                <a:ext uri="{FF2B5EF4-FFF2-40B4-BE49-F238E27FC236}">
                  <a16:creationId xmlns:a16="http://schemas.microsoft.com/office/drawing/2014/main" id="{D0BACAFC-5848-4046-B268-FEAEDF1C462C}"/>
                </a:ext>
              </a:extLst>
            </p:cNvPr>
            <p:cNvCxnSpPr>
              <a:cxnSpLocks/>
              <a:stCxn id="18" idx="0"/>
              <a:endCxn id="20" idx="1"/>
            </p:cNvCxnSpPr>
            <p:nvPr/>
          </p:nvCxnSpPr>
          <p:spPr>
            <a:xfrm rot="5400000" flipH="1" flipV="1">
              <a:off x="4059328" y="2329861"/>
              <a:ext cx="375167" cy="276575"/>
            </a:xfrm>
            <a:prstGeom prst="bentConnector2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E1725AA9-8170-4631-925B-FFAD1973660E}"/>
                </a:ext>
              </a:extLst>
            </p:cNvPr>
            <p:cNvSpPr/>
            <p:nvPr/>
          </p:nvSpPr>
          <p:spPr>
            <a:xfrm>
              <a:off x="4794173" y="2655731"/>
              <a:ext cx="498830" cy="360000"/>
            </a:xfrm>
            <a:prstGeom prst="roundRect">
              <a:avLst/>
            </a:prstGeom>
            <a:solidFill>
              <a:schemeClr val="accent6"/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 err="1">
                  <a:solidFill>
                    <a:schemeClr val="accent6">
                      <a:lumMod val="50000"/>
                    </a:schemeClr>
                  </a:solidFill>
                </a:rPr>
                <a:t>c</a:t>
              </a:r>
              <a:r>
                <a:rPr lang="en-US" sz="800" baseline="-25000" dirty="0" err="1">
                  <a:solidFill>
                    <a:schemeClr val="accent6">
                      <a:lumMod val="50000"/>
                    </a:schemeClr>
                  </a:solidFill>
                </a:rPr>
                <a:t>n</a:t>
              </a:r>
              <a:endParaRPr lang="nl-NL" sz="8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23" name="Connector: Elbow 22">
              <a:extLst>
                <a:ext uri="{FF2B5EF4-FFF2-40B4-BE49-F238E27FC236}">
                  <a16:creationId xmlns:a16="http://schemas.microsoft.com/office/drawing/2014/main" id="{41ECF53B-8A16-4AAC-90F3-EDEFE6773405}"/>
                </a:ext>
              </a:extLst>
            </p:cNvPr>
            <p:cNvCxnSpPr>
              <a:cxnSpLocks/>
              <a:stCxn id="20" idx="3"/>
              <a:endCxn id="22" idx="0"/>
            </p:cNvCxnSpPr>
            <p:nvPr/>
          </p:nvCxnSpPr>
          <p:spPr>
            <a:xfrm>
              <a:off x="4892202" y="2280564"/>
              <a:ext cx="151386" cy="375167"/>
            </a:xfrm>
            <a:prstGeom prst="bentConnector2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or: Elbow 23">
              <a:extLst>
                <a:ext uri="{FF2B5EF4-FFF2-40B4-BE49-F238E27FC236}">
                  <a16:creationId xmlns:a16="http://schemas.microsoft.com/office/drawing/2014/main" id="{541F1175-E73B-4AFD-A644-E2B680DB01E6}"/>
                </a:ext>
              </a:extLst>
            </p:cNvPr>
            <p:cNvCxnSpPr>
              <a:cxnSpLocks/>
              <a:stCxn id="22" idx="0"/>
              <a:endCxn id="17" idx="1"/>
            </p:cNvCxnSpPr>
            <p:nvPr/>
          </p:nvCxnSpPr>
          <p:spPr>
            <a:xfrm rot="5400000" flipH="1" flipV="1">
              <a:off x="4966435" y="2357718"/>
              <a:ext cx="375167" cy="220860"/>
            </a:xfrm>
            <a:prstGeom prst="bentConnector2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11D88EA8-9C62-4B1D-AB6D-37C9A06081B1}"/>
                </a:ext>
              </a:extLst>
            </p:cNvPr>
            <p:cNvSpPr/>
            <p:nvPr/>
          </p:nvSpPr>
          <p:spPr>
            <a:xfrm>
              <a:off x="1083687" y="2059531"/>
              <a:ext cx="340856" cy="444846"/>
            </a:xfrm>
            <a:prstGeom prst="roundRect">
              <a:avLst/>
            </a:prstGeom>
            <a:solidFill>
              <a:schemeClr val="accent3"/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>
                  <a:solidFill>
                    <a:schemeClr val="accent6">
                      <a:lumMod val="50000"/>
                    </a:schemeClr>
                  </a:solidFill>
                </a:rPr>
                <a:t>x</a:t>
              </a:r>
              <a:endParaRPr lang="nl-NL" sz="8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26" name="Connector: Elbow 25">
              <a:extLst>
                <a:ext uri="{FF2B5EF4-FFF2-40B4-BE49-F238E27FC236}">
                  <a16:creationId xmlns:a16="http://schemas.microsoft.com/office/drawing/2014/main" id="{C51CD5E0-BC95-4E96-B989-74FC2B47D9D3}"/>
                </a:ext>
              </a:extLst>
            </p:cNvPr>
            <p:cNvCxnSpPr>
              <a:cxnSpLocks/>
              <a:stCxn id="25" idx="3"/>
              <a:endCxn id="8" idx="1"/>
            </p:cNvCxnSpPr>
            <p:nvPr/>
          </p:nvCxnSpPr>
          <p:spPr>
            <a:xfrm flipV="1">
              <a:off x="1424543" y="2280564"/>
              <a:ext cx="390059" cy="1390"/>
            </a:xfrm>
            <a:prstGeom prst="bentConnector3">
              <a:avLst>
                <a:gd name="adj1" fmla="val 50000"/>
              </a:avLst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9C8357D-5B5E-44D0-B8D5-AFC25AF028F2}"/>
                </a:ext>
              </a:extLst>
            </p:cNvPr>
            <p:cNvSpPr/>
            <p:nvPr/>
          </p:nvSpPr>
          <p:spPr>
            <a:xfrm>
              <a:off x="6143697" y="2106788"/>
              <a:ext cx="402681" cy="347553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>
                  <a:solidFill>
                    <a:schemeClr val="accent2"/>
                  </a:solidFill>
                </a:rPr>
                <a:t>y</a:t>
              </a:r>
              <a:endParaRPr lang="nl-NL" sz="800" baseline="-25000" dirty="0">
                <a:solidFill>
                  <a:schemeClr val="accent2"/>
                </a:solidFill>
              </a:endParaRPr>
            </a:p>
          </p:txBody>
        </p:sp>
        <p:cxnSp>
          <p:nvCxnSpPr>
            <p:cNvPr id="28" name="Connector: Elbow 27">
              <a:extLst>
                <a:ext uri="{FF2B5EF4-FFF2-40B4-BE49-F238E27FC236}">
                  <a16:creationId xmlns:a16="http://schemas.microsoft.com/office/drawing/2014/main" id="{853A8FEC-A6A5-4B02-9A13-3255BB3804A4}"/>
                </a:ext>
              </a:extLst>
            </p:cNvPr>
            <p:cNvCxnSpPr>
              <a:cxnSpLocks/>
            </p:cNvCxnSpPr>
            <p:nvPr/>
          </p:nvCxnSpPr>
          <p:spPr>
            <a:xfrm>
              <a:off x="5771451" y="2280564"/>
              <a:ext cx="372246" cy="1"/>
            </a:xfrm>
            <a:prstGeom prst="bentConnector3">
              <a:avLst>
                <a:gd name="adj1" fmla="val 50000"/>
              </a:avLst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8870CED6-713F-4AE2-9D95-8F0FBAC88068}"/>
                </a:ext>
              </a:extLst>
            </p:cNvPr>
            <p:cNvSpPr/>
            <p:nvPr/>
          </p:nvSpPr>
          <p:spPr>
            <a:xfrm>
              <a:off x="2164725" y="4037764"/>
              <a:ext cx="498830" cy="360000"/>
            </a:xfrm>
            <a:prstGeom prst="roundRect">
              <a:avLst/>
            </a:prstGeom>
            <a:solidFill>
              <a:schemeClr val="accent6"/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sz="800" baseline="-25000" dirty="0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  <a:endParaRPr lang="nl-NL" sz="8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0AA5BAC-8650-4A6C-AFEE-AD4CF82BF415}"/>
                </a:ext>
              </a:extLst>
            </p:cNvPr>
            <p:cNvSpPr/>
            <p:nvPr/>
          </p:nvSpPr>
          <p:spPr>
            <a:xfrm>
              <a:off x="1804685" y="3465736"/>
              <a:ext cx="432048" cy="423634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>
                  <a:solidFill>
                    <a:srgbClr val="002060"/>
                  </a:solidFill>
                </a:rPr>
                <a:t>A</a:t>
              </a:r>
              <a:r>
                <a:rPr lang="en-US" sz="800" baseline="30000" dirty="0">
                  <a:solidFill>
                    <a:srgbClr val="002060"/>
                  </a:solidFill>
                </a:rPr>
                <a:t>T</a:t>
              </a:r>
              <a:endParaRPr lang="nl-NL" sz="800" baseline="30000" dirty="0">
                <a:solidFill>
                  <a:srgbClr val="002060"/>
                </a:solidFill>
              </a:endParaRPr>
            </a:p>
          </p:txBody>
        </p:sp>
        <p:cxnSp>
          <p:nvCxnSpPr>
            <p:cNvPr id="31" name="Connector: Elbow 30">
              <a:extLst>
                <a:ext uri="{FF2B5EF4-FFF2-40B4-BE49-F238E27FC236}">
                  <a16:creationId xmlns:a16="http://schemas.microsoft.com/office/drawing/2014/main" id="{4E9DA7CD-334E-4352-A63B-B3F94932D788}"/>
                </a:ext>
              </a:extLst>
            </p:cNvPr>
            <p:cNvCxnSpPr>
              <a:cxnSpLocks/>
              <a:stCxn id="32" idx="1"/>
              <a:endCxn id="29" idx="0"/>
            </p:cNvCxnSpPr>
            <p:nvPr/>
          </p:nvCxnSpPr>
          <p:spPr>
            <a:xfrm rot="10800000" flipV="1">
              <a:off x="2414140" y="3677552"/>
              <a:ext cx="216024" cy="360211"/>
            </a:xfrm>
            <a:prstGeom prst="bentConnector2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36C06EE-8437-4205-A2D2-ADEDEAECBC3D}"/>
                </a:ext>
              </a:extLst>
            </p:cNvPr>
            <p:cNvSpPr/>
            <p:nvPr/>
          </p:nvSpPr>
          <p:spPr>
            <a:xfrm>
              <a:off x="2630164" y="3465736"/>
              <a:ext cx="432048" cy="423634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>
                  <a:solidFill>
                    <a:srgbClr val="002060"/>
                  </a:solidFill>
                </a:rPr>
                <a:t>E</a:t>
              </a:r>
              <a:r>
                <a:rPr lang="en-US" sz="800" baseline="30000" dirty="0">
                  <a:solidFill>
                    <a:srgbClr val="002060"/>
                  </a:solidFill>
                </a:rPr>
                <a:t>T</a:t>
              </a:r>
              <a:endParaRPr lang="nl-NL" sz="800" baseline="30000" dirty="0">
                <a:solidFill>
                  <a:srgbClr val="002060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546C37A-D5F8-41D7-81B8-A0568651BACC}"/>
                </a:ext>
              </a:extLst>
            </p:cNvPr>
            <p:cNvSpPr/>
            <p:nvPr/>
          </p:nvSpPr>
          <p:spPr>
            <a:xfrm>
              <a:off x="3384774" y="3465736"/>
              <a:ext cx="507003" cy="423634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>
                  <a:solidFill>
                    <a:srgbClr val="002060"/>
                  </a:solidFill>
                </a:rPr>
                <a:t>C</a:t>
              </a:r>
              <a:r>
                <a:rPr lang="en-US" sz="800" baseline="30000" dirty="0">
                  <a:solidFill>
                    <a:srgbClr val="002060"/>
                  </a:solidFill>
                </a:rPr>
                <a:t>T</a:t>
              </a:r>
              <a:endParaRPr lang="nl-NL" sz="800" baseline="30000" dirty="0">
                <a:solidFill>
                  <a:srgbClr val="002060"/>
                </a:solidFill>
              </a:endParaRPr>
            </a:p>
          </p:txBody>
        </p:sp>
        <p:cxnSp>
          <p:nvCxnSpPr>
            <p:cNvPr id="34" name="Connector: Elbow 33">
              <a:extLst>
                <a:ext uri="{FF2B5EF4-FFF2-40B4-BE49-F238E27FC236}">
                  <a16:creationId xmlns:a16="http://schemas.microsoft.com/office/drawing/2014/main" id="{61C24D92-EE93-43A7-81F9-2649A316B273}"/>
                </a:ext>
              </a:extLst>
            </p:cNvPr>
            <p:cNvCxnSpPr>
              <a:cxnSpLocks/>
              <a:endCxn id="30" idx="3"/>
            </p:cNvCxnSpPr>
            <p:nvPr/>
          </p:nvCxnSpPr>
          <p:spPr>
            <a:xfrm rot="16200000" flipV="1">
              <a:off x="2173690" y="3740596"/>
              <a:ext cx="298660" cy="172573"/>
            </a:xfrm>
            <a:prstGeom prst="bentConnector2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9C031DD8-68D1-468B-8BE1-11A26088967F}"/>
                </a:ext>
              </a:extLst>
            </p:cNvPr>
            <p:cNvSpPr/>
            <p:nvPr/>
          </p:nvSpPr>
          <p:spPr>
            <a:xfrm>
              <a:off x="2956813" y="4031523"/>
              <a:ext cx="498830" cy="360000"/>
            </a:xfrm>
            <a:prstGeom prst="roundRect">
              <a:avLst/>
            </a:prstGeom>
            <a:solidFill>
              <a:schemeClr val="accent6"/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sz="800" baseline="-25000" dirty="0">
                  <a:solidFill>
                    <a:schemeClr val="accent6">
                      <a:lumMod val="50000"/>
                    </a:schemeClr>
                  </a:solidFill>
                </a:rPr>
                <a:t>2</a:t>
              </a:r>
              <a:endParaRPr lang="nl-NL" sz="8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36" name="Connector: Elbow 35">
              <a:extLst>
                <a:ext uri="{FF2B5EF4-FFF2-40B4-BE49-F238E27FC236}">
                  <a16:creationId xmlns:a16="http://schemas.microsoft.com/office/drawing/2014/main" id="{C02F69DA-E40E-47EF-BCD3-45EC327D10CB}"/>
                </a:ext>
              </a:extLst>
            </p:cNvPr>
            <p:cNvCxnSpPr>
              <a:cxnSpLocks/>
              <a:stCxn id="33" idx="1"/>
              <a:endCxn id="35" idx="0"/>
            </p:cNvCxnSpPr>
            <p:nvPr/>
          </p:nvCxnSpPr>
          <p:spPr>
            <a:xfrm rot="10800000" flipV="1">
              <a:off x="3206228" y="3677553"/>
              <a:ext cx="178546" cy="353970"/>
            </a:xfrm>
            <a:prstGeom prst="bentConnector2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or: Elbow 36">
              <a:extLst>
                <a:ext uri="{FF2B5EF4-FFF2-40B4-BE49-F238E27FC236}">
                  <a16:creationId xmlns:a16="http://schemas.microsoft.com/office/drawing/2014/main" id="{68793DFE-5A5E-4C5E-8549-48C186CE483D}"/>
                </a:ext>
              </a:extLst>
            </p:cNvPr>
            <p:cNvCxnSpPr>
              <a:cxnSpLocks/>
              <a:stCxn id="35" idx="0"/>
              <a:endCxn id="32" idx="3"/>
            </p:cNvCxnSpPr>
            <p:nvPr/>
          </p:nvCxnSpPr>
          <p:spPr>
            <a:xfrm rot="16200000" flipV="1">
              <a:off x="2957235" y="3782530"/>
              <a:ext cx="353970" cy="144016"/>
            </a:xfrm>
            <a:prstGeom prst="bentConnector2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17121CF-B32F-4E8B-BDA0-6D7D32B337D1}"/>
                </a:ext>
              </a:extLst>
            </p:cNvPr>
            <p:cNvSpPr/>
            <p:nvPr/>
          </p:nvSpPr>
          <p:spPr>
            <a:xfrm>
              <a:off x="5254531" y="3465736"/>
              <a:ext cx="507003" cy="423634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>
                  <a:solidFill>
                    <a:srgbClr val="002060"/>
                  </a:solidFill>
                </a:rPr>
                <a:t>A</a:t>
              </a:r>
              <a:r>
                <a:rPr lang="en-US" sz="800" baseline="30000" dirty="0">
                  <a:solidFill>
                    <a:srgbClr val="002060"/>
                  </a:solidFill>
                </a:rPr>
                <a:t>T</a:t>
              </a:r>
              <a:endParaRPr lang="nl-NL" sz="800" baseline="30000" dirty="0">
                <a:solidFill>
                  <a:srgbClr val="002060"/>
                </a:solidFill>
              </a:endParaRPr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C5E48235-3CAF-4855-8747-553463F04B86}"/>
                </a:ext>
              </a:extLst>
            </p:cNvPr>
            <p:cNvSpPr/>
            <p:nvPr/>
          </p:nvSpPr>
          <p:spPr>
            <a:xfrm>
              <a:off x="3849292" y="4052720"/>
              <a:ext cx="498830" cy="360000"/>
            </a:xfrm>
            <a:prstGeom prst="roundRect">
              <a:avLst/>
            </a:prstGeom>
            <a:solidFill>
              <a:schemeClr val="accent6"/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sz="800" baseline="-25000" dirty="0">
                  <a:solidFill>
                    <a:schemeClr val="accent6">
                      <a:lumMod val="50000"/>
                    </a:schemeClr>
                  </a:solidFill>
                </a:rPr>
                <a:t>3</a:t>
              </a:r>
              <a:endParaRPr lang="nl-NL" sz="8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40" name="Connector: Elbow 39">
              <a:extLst>
                <a:ext uri="{FF2B5EF4-FFF2-40B4-BE49-F238E27FC236}">
                  <a16:creationId xmlns:a16="http://schemas.microsoft.com/office/drawing/2014/main" id="{20A21B89-CED9-485A-99D1-115F637205B1}"/>
                </a:ext>
              </a:extLst>
            </p:cNvPr>
            <p:cNvCxnSpPr>
              <a:cxnSpLocks/>
              <a:stCxn id="41" idx="1"/>
              <a:endCxn id="39" idx="0"/>
            </p:cNvCxnSpPr>
            <p:nvPr/>
          </p:nvCxnSpPr>
          <p:spPr>
            <a:xfrm rot="10800000" flipV="1">
              <a:off x="4098708" y="3677552"/>
              <a:ext cx="276575" cy="375167"/>
            </a:xfrm>
            <a:prstGeom prst="bentConnector2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C31B22E-4B8D-43A9-95B8-290D6F097E38}"/>
                </a:ext>
              </a:extLst>
            </p:cNvPr>
            <p:cNvSpPr/>
            <p:nvPr/>
          </p:nvSpPr>
          <p:spPr>
            <a:xfrm>
              <a:off x="4375282" y="3465736"/>
              <a:ext cx="507003" cy="42363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>
                  <a:solidFill>
                    <a:srgbClr val="002060"/>
                  </a:solidFill>
                </a:rPr>
                <a:t>...</a:t>
              </a:r>
              <a:endParaRPr lang="nl-NL" sz="800" baseline="30000" dirty="0">
                <a:solidFill>
                  <a:srgbClr val="002060"/>
                </a:solidFill>
              </a:endParaRPr>
            </a:p>
          </p:txBody>
        </p:sp>
        <p:cxnSp>
          <p:nvCxnSpPr>
            <p:cNvPr id="42" name="Connector: Elbow 41">
              <a:extLst>
                <a:ext uri="{FF2B5EF4-FFF2-40B4-BE49-F238E27FC236}">
                  <a16:creationId xmlns:a16="http://schemas.microsoft.com/office/drawing/2014/main" id="{539AF431-4F1B-458F-BECC-9950AA747D05}"/>
                </a:ext>
              </a:extLst>
            </p:cNvPr>
            <p:cNvCxnSpPr>
              <a:cxnSpLocks/>
              <a:stCxn id="39" idx="0"/>
              <a:endCxn id="33" idx="3"/>
            </p:cNvCxnSpPr>
            <p:nvPr/>
          </p:nvCxnSpPr>
          <p:spPr>
            <a:xfrm rot="16200000" flipV="1">
              <a:off x="3807659" y="3761672"/>
              <a:ext cx="375167" cy="206930"/>
            </a:xfrm>
            <a:prstGeom prst="bentConnector2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E8A7D606-E457-4682-8E7D-C48488E05F99}"/>
                </a:ext>
              </a:extLst>
            </p:cNvPr>
            <p:cNvSpPr/>
            <p:nvPr/>
          </p:nvSpPr>
          <p:spPr>
            <a:xfrm>
              <a:off x="4784256" y="4052720"/>
              <a:ext cx="498830" cy="360000"/>
            </a:xfrm>
            <a:prstGeom prst="roundRect">
              <a:avLst/>
            </a:prstGeom>
            <a:solidFill>
              <a:schemeClr val="accent6"/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 err="1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sz="800" baseline="-25000" dirty="0" err="1">
                  <a:solidFill>
                    <a:schemeClr val="accent6">
                      <a:lumMod val="50000"/>
                    </a:schemeClr>
                  </a:solidFill>
                </a:rPr>
                <a:t>n</a:t>
              </a:r>
              <a:endParaRPr lang="nl-NL" sz="8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44" name="Connector: Elbow 43">
              <a:extLst>
                <a:ext uri="{FF2B5EF4-FFF2-40B4-BE49-F238E27FC236}">
                  <a16:creationId xmlns:a16="http://schemas.microsoft.com/office/drawing/2014/main" id="{5743B937-A61D-4A76-83DD-8F0DC67CA907}"/>
                </a:ext>
              </a:extLst>
            </p:cNvPr>
            <p:cNvCxnSpPr>
              <a:cxnSpLocks/>
              <a:stCxn id="38" idx="1"/>
              <a:endCxn id="43" idx="0"/>
            </p:cNvCxnSpPr>
            <p:nvPr/>
          </p:nvCxnSpPr>
          <p:spPr>
            <a:xfrm rot="10800000" flipV="1">
              <a:off x="5033671" y="3677552"/>
              <a:ext cx="220860" cy="375167"/>
            </a:xfrm>
            <a:prstGeom prst="bentConnector2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or: Elbow 44">
              <a:extLst>
                <a:ext uri="{FF2B5EF4-FFF2-40B4-BE49-F238E27FC236}">
                  <a16:creationId xmlns:a16="http://schemas.microsoft.com/office/drawing/2014/main" id="{43A2CAD1-2F9C-45BA-BFA1-73BBE3709E2D}"/>
                </a:ext>
              </a:extLst>
            </p:cNvPr>
            <p:cNvCxnSpPr>
              <a:cxnSpLocks/>
              <a:stCxn id="43" idx="0"/>
              <a:endCxn id="41" idx="3"/>
            </p:cNvCxnSpPr>
            <p:nvPr/>
          </p:nvCxnSpPr>
          <p:spPr>
            <a:xfrm rot="16200000" flipV="1">
              <a:off x="4770395" y="3789444"/>
              <a:ext cx="375167" cy="151386"/>
            </a:xfrm>
            <a:prstGeom prst="bentConnector2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ADAABEE9-8A4A-49DC-8B02-4DC38D6BFC28}"/>
                </a:ext>
              </a:extLst>
            </p:cNvPr>
            <p:cNvSpPr/>
            <p:nvPr/>
          </p:nvSpPr>
          <p:spPr>
            <a:xfrm>
              <a:off x="1073770" y="3456520"/>
              <a:ext cx="340856" cy="444846"/>
            </a:xfrm>
            <a:prstGeom prst="roundRect">
              <a:avLst/>
            </a:prstGeom>
            <a:solidFill>
              <a:schemeClr val="accent3"/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>
                  <a:solidFill>
                    <a:schemeClr val="accent6">
                      <a:lumMod val="50000"/>
                    </a:schemeClr>
                  </a:solidFill>
                </a:rPr>
                <a:t>g</a:t>
              </a:r>
              <a:endParaRPr lang="nl-NL" sz="8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47" name="Connector: Elbow 46">
              <a:extLst>
                <a:ext uri="{FF2B5EF4-FFF2-40B4-BE49-F238E27FC236}">
                  <a16:creationId xmlns:a16="http://schemas.microsoft.com/office/drawing/2014/main" id="{9A594DB3-144F-440F-9AC5-D1ABE49EBC9A}"/>
                </a:ext>
              </a:extLst>
            </p:cNvPr>
            <p:cNvCxnSpPr>
              <a:cxnSpLocks/>
              <a:stCxn id="30" idx="1"/>
              <a:endCxn id="46" idx="3"/>
            </p:cNvCxnSpPr>
            <p:nvPr/>
          </p:nvCxnSpPr>
          <p:spPr>
            <a:xfrm rot="10800000" flipV="1">
              <a:off x="1414627" y="3677553"/>
              <a:ext cx="390059" cy="1390"/>
            </a:xfrm>
            <a:prstGeom prst="bentConnector3">
              <a:avLst>
                <a:gd name="adj1" fmla="val 50000"/>
              </a:avLst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C3622D44-6A6D-445B-AA13-A7700A8AC97A}"/>
                </a:ext>
              </a:extLst>
            </p:cNvPr>
            <p:cNvSpPr/>
            <p:nvPr/>
          </p:nvSpPr>
          <p:spPr>
            <a:xfrm>
              <a:off x="6133780" y="3503777"/>
              <a:ext cx="402681" cy="347553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>
                  <a:solidFill>
                    <a:schemeClr val="accent2"/>
                  </a:solidFill>
                </a:rPr>
                <a:t>f</a:t>
              </a:r>
              <a:endParaRPr lang="nl-NL" sz="800" baseline="-25000" dirty="0">
                <a:solidFill>
                  <a:schemeClr val="accent2"/>
                </a:solidFill>
              </a:endParaRPr>
            </a:p>
          </p:txBody>
        </p:sp>
        <p:cxnSp>
          <p:nvCxnSpPr>
            <p:cNvPr id="49" name="Connector: Elbow 48">
              <a:extLst>
                <a:ext uri="{FF2B5EF4-FFF2-40B4-BE49-F238E27FC236}">
                  <a16:creationId xmlns:a16="http://schemas.microsoft.com/office/drawing/2014/main" id="{AA1163AB-AB90-4D31-8CBF-EAFD242726C1}"/>
                </a:ext>
              </a:extLst>
            </p:cNvPr>
            <p:cNvCxnSpPr>
              <a:cxnSpLocks/>
              <a:stCxn id="48" idx="1"/>
              <a:endCxn id="38" idx="3"/>
            </p:cNvCxnSpPr>
            <p:nvPr/>
          </p:nvCxnSpPr>
          <p:spPr>
            <a:xfrm rot="10800000">
              <a:off x="5761534" y="3677554"/>
              <a:ext cx="372246" cy="1"/>
            </a:xfrm>
            <a:prstGeom prst="bentConnector3">
              <a:avLst>
                <a:gd name="adj1" fmla="val 50000"/>
              </a:avLst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313DFD5-5777-4C81-A5D1-B0720B7DB5DA}"/>
                </a:ext>
              </a:extLst>
            </p:cNvPr>
            <p:cNvSpPr/>
            <p:nvPr/>
          </p:nvSpPr>
          <p:spPr>
            <a:xfrm>
              <a:off x="1662627" y="1966843"/>
              <a:ext cx="4273836" cy="56379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nl-NL" sz="80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E5394F2-B456-4AF7-BFB4-77FD3733CEE1}"/>
                </a:ext>
              </a:extLst>
            </p:cNvPr>
            <p:cNvSpPr/>
            <p:nvPr/>
          </p:nvSpPr>
          <p:spPr>
            <a:xfrm>
              <a:off x="1606443" y="3385350"/>
              <a:ext cx="4273836" cy="56379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nl-NL" sz="80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E9383F5-089A-41CF-98F7-7C7145723091}"/>
                </a:ext>
              </a:extLst>
            </p:cNvPr>
            <p:cNvSpPr txBox="1"/>
            <p:nvPr/>
          </p:nvSpPr>
          <p:spPr>
            <a:xfrm>
              <a:off x="5559436" y="1627414"/>
              <a:ext cx="181373" cy="26281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b="1" dirty="0">
                  <a:solidFill>
                    <a:srgbClr val="002060"/>
                  </a:solidFill>
                </a:rPr>
                <a:t>M</a:t>
              </a:r>
              <a:endParaRPr lang="nl-NL" sz="800" b="1" dirty="0">
                <a:solidFill>
                  <a:srgbClr val="002060"/>
                </a:solidFill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28CA385-D70F-4137-B4A5-81FDA57E2950}"/>
                </a:ext>
              </a:extLst>
            </p:cNvPr>
            <p:cNvSpPr txBox="1"/>
            <p:nvPr/>
          </p:nvSpPr>
          <p:spPr>
            <a:xfrm>
              <a:off x="5521040" y="3081107"/>
              <a:ext cx="270348" cy="26281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b="1" dirty="0">
                  <a:solidFill>
                    <a:srgbClr val="002060"/>
                  </a:solidFill>
                </a:rPr>
                <a:t>M</a:t>
              </a:r>
              <a:r>
                <a:rPr lang="en-US" sz="800" baseline="30000" dirty="0">
                  <a:solidFill>
                    <a:srgbClr val="002060"/>
                  </a:solidFill>
                </a:rPr>
                <a:t>T</a:t>
              </a:r>
              <a:endParaRPr lang="nl-NL" sz="800" baseline="30000" dirty="0">
                <a:solidFill>
                  <a:srgbClr val="002060"/>
                </a:solidFill>
              </a:endParaRP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4AB3DA01-C522-465F-BA58-033412F748D9}"/>
              </a:ext>
            </a:extLst>
          </p:cNvPr>
          <p:cNvSpPr txBox="1"/>
          <p:nvPr/>
        </p:nvSpPr>
        <p:spPr>
          <a:xfrm>
            <a:off x="899592" y="3240534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dx^T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g    =      7.687875e+15</a:t>
            </a:r>
          </a:p>
          <a:p>
            <a:r>
              <a:rPr lang="de-DE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f^T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de-DE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dy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=      7.687875e+15</a:t>
            </a:r>
          </a:p>
          <a:p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abs. diff. =      1.177000e+03</a:t>
            </a:r>
          </a:p>
          <a:p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rel. diff. =      1.530982e-13             </a:t>
            </a:r>
            <a:r>
              <a:rPr lang="de-DE" sz="12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[OK    ]</a:t>
            </a:r>
          </a:p>
        </p:txBody>
      </p:sp>
      <p:sp>
        <p:nvSpPr>
          <p:cNvPr id="61" name="Content Placeholder 2">
            <a:extLst>
              <a:ext uri="{FF2B5EF4-FFF2-40B4-BE49-F238E27FC236}">
                <a16:creationId xmlns:a16="http://schemas.microsoft.com/office/drawing/2014/main" id="{3C67BF2F-3DF0-4D45-9276-D359862CEF26}"/>
              </a:ext>
            </a:extLst>
          </p:cNvPr>
          <p:cNvSpPr txBox="1">
            <a:spLocks/>
          </p:cNvSpPr>
          <p:nvPr/>
        </p:nvSpPr>
        <p:spPr>
          <a:xfrm>
            <a:off x="514723" y="2880534"/>
            <a:ext cx="6463463" cy="3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5738" indent="-1857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57188" indent="-171450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42925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15963" indent="-1730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1700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Automated adjoint tests on each pair of input/output states:</a:t>
            </a:r>
          </a:p>
        </p:txBody>
      </p:sp>
      <p:sp>
        <p:nvSpPr>
          <p:cNvPr id="62" name="Content Placeholder 2">
            <a:extLst>
              <a:ext uri="{FF2B5EF4-FFF2-40B4-BE49-F238E27FC236}">
                <a16:creationId xmlns:a16="http://schemas.microsoft.com/office/drawing/2014/main" id="{44327C6F-6927-411A-A60A-567917455429}"/>
              </a:ext>
            </a:extLst>
          </p:cNvPr>
          <p:cNvSpPr txBox="1">
            <a:spLocks/>
          </p:cNvSpPr>
          <p:nvPr/>
        </p:nvSpPr>
        <p:spPr>
          <a:xfrm>
            <a:off x="514722" y="4218676"/>
            <a:ext cx="6463463" cy="3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5738" indent="-1857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57188" indent="-171450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42925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15963" indent="-1730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1700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Tests passed for:</a:t>
            </a:r>
          </a:p>
          <a:p>
            <a:pPr lvl="1"/>
            <a:r>
              <a:rPr lang="en-US" dirty="0"/>
              <a:t>processes: advection, emission, vertical, sinks, ...</a:t>
            </a:r>
          </a:p>
          <a:p>
            <a:pPr lvl="1"/>
            <a:r>
              <a:rPr lang="en-US" dirty="0"/>
              <a:t>reduce/expand operations for reduced grid</a:t>
            </a:r>
          </a:p>
          <a:p>
            <a:pPr lvl="1"/>
            <a:r>
              <a:rPr lang="en-US" dirty="0"/>
              <a:t>input/output of </a:t>
            </a:r>
            <a:r>
              <a:rPr lang="en-US" dirty="0" err="1"/>
              <a:t>iniconc</a:t>
            </a:r>
            <a:r>
              <a:rPr lang="en-US" dirty="0"/>
              <a:t> and emissions</a:t>
            </a:r>
          </a:p>
        </p:txBody>
      </p:sp>
    </p:spTree>
    <p:extLst>
      <p:ext uri="{BB962C8B-B14F-4D97-AF65-F5344CB8AC3E}">
        <p14:creationId xmlns:p14="http://schemas.microsoft.com/office/powerpoint/2010/main" val="232252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365AD-B10E-43B4-AAA5-F8C789071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8AAE5C-4B9C-4B05-8BA0-5266A6EDC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486" y="2199600"/>
            <a:ext cx="7039850" cy="4182150"/>
          </a:xfrm>
        </p:spPr>
        <p:txBody>
          <a:bodyPr/>
          <a:lstStyle/>
          <a:p>
            <a:r>
              <a:rPr lang="en-US" dirty="0"/>
              <a:t>TM5-MP adjoint version almost completed:</a:t>
            </a:r>
          </a:p>
          <a:p>
            <a:pPr lvl="1"/>
            <a:r>
              <a:rPr lang="en-US" dirty="0"/>
              <a:t>limited changes to code</a:t>
            </a:r>
          </a:p>
          <a:p>
            <a:pPr lvl="1"/>
            <a:r>
              <a:rPr lang="en-US" dirty="0"/>
              <a:t>adjoint tests passed per process</a:t>
            </a:r>
          </a:p>
          <a:p>
            <a:pPr lvl="1"/>
            <a:r>
              <a:rPr lang="en-US" dirty="0"/>
              <a:t>equal results serial/parallel</a:t>
            </a:r>
          </a:p>
          <a:p>
            <a:pPr lvl="1"/>
            <a:r>
              <a:rPr lang="en-US" dirty="0"/>
              <a:t>new advection implementation is too slow</a:t>
            </a:r>
          </a:p>
          <a:p>
            <a:pPr lvl="1"/>
            <a:r>
              <a:rPr lang="en-US" dirty="0"/>
              <a:t>differences TM5-zoom and TM5-MP not understood</a:t>
            </a:r>
          </a:p>
          <a:p>
            <a:pPr lvl="1"/>
            <a:r>
              <a:rPr lang="en-US" dirty="0"/>
              <a:t>no observation operators yet</a:t>
            </a:r>
            <a:endParaRPr lang="nl-NL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A5F0C9-71CE-44F0-B33E-831695B1B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TM5-MP 4D-var</a:t>
            </a:r>
            <a:endParaRPr lang="en-GB" dirty="0"/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3533E2DF-8257-4348-A0F5-73D14961AB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519" y="2676569"/>
            <a:ext cx="2288881" cy="17166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5BEE9C-F0EA-4C3D-A4D9-69817AD118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10" y="2973492"/>
            <a:ext cx="388166" cy="3881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5D0CC1-BE84-46B0-9509-AB8741A727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77" y="3686601"/>
            <a:ext cx="288032" cy="2880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770D03-39AC-4A0E-B1B0-938CE8C587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89" y="3298435"/>
            <a:ext cx="388166" cy="3881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E625843-ADFD-47E8-A5E3-CF22BB8125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40" y="4393230"/>
            <a:ext cx="259906" cy="25990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06AEB30-1CBD-4C0C-AA49-5982A89B2B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77" y="4047876"/>
            <a:ext cx="288032" cy="2880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240E753-6F98-4663-A19D-CA56A7EEEB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10" y="2571666"/>
            <a:ext cx="388166" cy="38816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BF8D1E-DA26-4D9B-A0FE-39E56330ABE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" t="15268" r="33287" b="36351"/>
          <a:stretch/>
        </p:blipFill>
        <p:spPr>
          <a:xfrm>
            <a:off x="1763688" y="4870368"/>
            <a:ext cx="2996179" cy="1738349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BCA55BB-718C-4B7B-835C-A358B1990B56}"/>
              </a:ext>
            </a:extLst>
          </p:cNvPr>
          <p:cNvSpPr txBox="1"/>
          <p:nvPr/>
        </p:nvSpPr>
        <p:spPr>
          <a:xfrm>
            <a:off x="4974081" y="5570592"/>
            <a:ext cx="3225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TM5-MP / 4D-VAR</a:t>
            </a:r>
          </a:p>
          <a:p>
            <a:r>
              <a:rPr lang="en-US" dirty="0"/>
              <a:t>dev.knmi.nl/projects/4dvar</a:t>
            </a:r>
            <a:endParaRPr lang="nl-NL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66875C2-A65D-4085-896E-F99C0DD6C65F}"/>
              </a:ext>
            </a:extLst>
          </p:cNvPr>
          <p:cNvCxnSpPr>
            <a:cxnSpLocks/>
          </p:cNvCxnSpPr>
          <p:nvPr/>
        </p:nvCxnSpPr>
        <p:spPr>
          <a:xfrm flipV="1">
            <a:off x="6285663" y="3978498"/>
            <a:ext cx="430656" cy="1440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3781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2E227-618F-48A0-9C55-AC1B54934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130" y="1047075"/>
            <a:ext cx="8533373" cy="720000"/>
          </a:xfrm>
        </p:spPr>
        <p:txBody>
          <a:bodyPr/>
          <a:lstStyle/>
          <a:p>
            <a:r>
              <a:rPr lang="en-US" sz="2400" dirty="0"/>
              <a:t>Versions, versions, and more versions ...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94ECFC-2A43-4B96-BE71-DEEE72607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TM5-MP 4D-var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CB39A02-91E9-4544-B461-8BED410591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214" r="1629"/>
          <a:stretch/>
        </p:blipFill>
        <p:spPr>
          <a:xfrm>
            <a:off x="600266" y="1628799"/>
            <a:ext cx="5858076" cy="41821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0147BD55-779A-41F7-AAA3-52A661369231}"/>
              </a:ext>
            </a:extLst>
          </p:cNvPr>
          <p:cNvSpPr/>
          <p:nvPr/>
        </p:nvSpPr>
        <p:spPr>
          <a:xfrm>
            <a:off x="4788024" y="4221088"/>
            <a:ext cx="1440160" cy="64807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5137D46-A2FE-4073-84E9-D3558926E5B4}"/>
              </a:ext>
            </a:extLst>
          </p:cNvPr>
          <p:cNvSpPr txBox="1"/>
          <p:nvPr/>
        </p:nvSpPr>
        <p:spPr>
          <a:xfrm>
            <a:off x="7020272" y="3933056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Only 4 development lines ...</a:t>
            </a:r>
            <a:endParaRPr lang="nl-NL" dirty="0">
              <a:solidFill>
                <a:schemeClr val="tx2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2AEE2A7-257B-4E76-9709-580B5906DB16}"/>
              </a:ext>
            </a:extLst>
          </p:cNvPr>
          <p:cNvCxnSpPr>
            <a:cxnSpLocks/>
            <a:stCxn id="20" idx="1"/>
            <a:endCxn id="19" idx="3"/>
          </p:cNvCxnSpPr>
          <p:nvPr/>
        </p:nvCxnSpPr>
        <p:spPr>
          <a:xfrm flipH="1">
            <a:off x="6228184" y="4394721"/>
            <a:ext cx="792088" cy="15040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84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2E227-618F-48A0-9C55-AC1B54934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130" y="1047075"/>
            <a:ext cx="8533373" cy="720000"/>
          </a:xfrm>
        </p:spPr>
        <p:txBody>
          <a:bodyPr/>
          <a:lstStyle/>
          <a:p>
            <a:r>
              <a:rPr lang="en-US" sz="2400" dirty="0"/>
              <a:t>Versions, versions, and more versions ...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96B028-A7F1-4C60-BFC8-C95C9B02F576}"/>
              </a:ext>
            </a:extLst>
          </p:cNvPr>
          <p:cNvGrpSpPr/>
          <p:nvPr/>
        </p:nvGrpSpPr>
        <p:grpSpPr>
          <a:xfrm>
            <a:off x="568434" y="1662661"/>
            <a:ext cx="3247050" cy="2302515"/>
            <a:chOff x="568434" y="1662661"/>
            <a:chExt cx="3247050" cy="230251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49C4E6A-968E-415A-9F2E-3677E7F39B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5688" r="19722" b="32765"/>
            <a:stretch/>
          </p:blipFill>
          <p:spPr>
            <a:xfrm>
              <a:off x="591352" y="1662661"/>
              <a:ext cx="3224132" cy="1656184"/>
            </a:xfrm>
            <a:prstGeom prst="rect">
              <a:avLst/>
            </a:prstGeom>
            <a:ln>
              <a:solidFill>
                <a:schemeClr val="tx2"/>
              </a:solidFill>
            </a:ln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79B7E4C-D10D-429D-AFD1-4C04F75D5A52}"/>
                </a:ext>
              </a:extLst>
            </p:cNvPr>
            <p:cNvSpPr txBox="1"/>
            <p:nvPr/>
          </p:nvSpPr>
          <p:spPr>
            <a:xfrm>
              <a:off x="568434" y="3318845"/>
              <a:ext cx="32255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TM5-ZOOM</a:t>
              </a:r>
            </a:p>
            <a:p>
              <a:r>
                <a:rPr lang="en-US" dirty="0"/>
                <a:t>dev.knmi.nl/projects/tm5</a:t>
              </a:r>
              <a:endParaRPr lang="nl-NL" dirty="0"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F62AFA7D-283F-464B-8B74-BB1F051DCF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201" r="29840" b="30050"/>
          <a:stretch/>
        </p:blipFill>
        <p:spPr>
          <a:xfrm>
            <a:off x="619921" y="4133812"/>
            <a:ext cx="3224132" cy="2123053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0840CA6-E8EF-4E19-9EBF-728915924EA3}"/>
              </a:ext>
            </a:extLst>
          </p:cNvPr>
          <p:cNvSpPr txBox="1"/>
          <p:nvPr/>
        </p:nvSpPr>
        <p:spPr>
          <a:xfrm>
            <a:off x="568434" y="6211669"/>
            <a:ext cx="3225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TM5-4DVAR</a:t>
            </a:r>
          </a:p>
          <a:p>
            <a:r>
              <a:rPr lang="en-US" dirty="0"/>
              <a:t>sourceforge.net/projects/tm5</a:t>
            </a:r>
            <a:endParaRPr lang="nl-N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D104AD-2795-4C58-A6B8-065FEDEB09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4012" r="21590" b="31184"/>
          <a:stretch/>
        </p:blipFill>
        <p:spPr>
          <a:xfrm>
            <a:off x="4716016" y="1627758"/>
            <a:ext cx="3024336" cy="1691087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93902DC-C762-4D6D-A8A4-F5AA524723DD}"/>
              </a:ext>
            </a:extLst>
          </p:cNvPr>
          <p:cNvSpPr txBox="1"/>
          <p:nvPr/>
        </p:nvSpPr>
        <p:spPr>
          <a:xfrm>
            <a:off x="4615433" y="3318845"/>
            <a:ext cx="3225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TM5-MP</a:t>
            </a:r>
          </a:p>
          <a:p>
            <a:r>
              <a:rPr lang="en-US" dirty="0"/>
              <a:t>dev.knmi.nl/projects/tm5mp</a:t>
            </a:r>
            <a:endParaRPr lang="nl-NL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4E27C7-9164-4908-8F8A-65F11A4A114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" t="15268" r="33287" b="36351"/>
          <a:stretch/>
        </p:blipFill>
        <p:spPr>
          <a:xfrm>
            <a:off x="4615433" y="4106179"/>
            <a:ext cx="3628975" cy="2105490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2224A12-6224-4A62-AD00-E87E644FA5BE}"/>
              </a:ext>
            </a:extLst>
          </p:cNvPr>
          <p:cNvSpPr txBox="1"/>
          <p:nvPr/>
        </p:nvSpPr>
        <p:spPr>
          <a:xfrm>
            <a:off x="4541637" y="6194084"/>
            <a:ext cx="3225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TM5-MP / 4D-VAR</a:t>
            </a:r>
          </a:p>
          <a:p>
            <a:r>
              <a:rPr lang="en-US" dirty="0"/>
              <a:t>dev.knmi.nl/projects/4dvar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13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2E227-618F-48A0-9C55-AC1B54934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131" y="1047075"/>
            <a:ext cx="8054114" cy="720000"/>
          </a:xfrm>
        </p:spPr>
        <p:txBody>
          <a:bodyPr/>
          <a:lstStyle/>
          <a:p>
            <a:r>
              <a:rPr lang="en-US" dirty="0"/>
              <a:t>CAMS CH4 demo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97DA9E6-A3F7-4E85-8DF6-5EBC38A145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79" y="1559505"/>
            <a:ext cx="8217396" cy="1390932"/>
          </a:xfrm>
        </p:spPr>
        <p:txBody>
          <a:bodyPr/>
          <a:lstStyle/>
          <a:p>
            <a:r>
              <a:rPr lang="en-US" dirty="0"/>
              <a:t>1 month CH</a:t>
            </a:r>
            <a:r>
              <a:rPr lang="en-US" baseline="-25000" dirty="0"/>
              <a:t>4</a:t>
            </a:r>
            <a:r>
              <a:rPr lang="en-US" dirty="0"/>
              <a:t> 4D-Var inversion, "CAMS" configuration (~JRC)</a:t>
            </a:r>
          </a:p>
          <a:p>
            <a:r>
              <a:rPr lang="en-US" dirty="0"/>
              <a:t>data package online, incl. </a:t>
            </a:r>
            <a:r>
              <a:rPr lang="en-US" dirty="0" err="1"/>
              <a:t>meteo</a:t>
            </a:r>
            <a:r>
              <a:rPr lang="en-US" dirty="0"/>
              <a:t>, </a:t>
            </a:r>
            <a:r>
              <a:rPr lang="en-US" dirty="0" err="1"/>
              <a:t>emisisons</a:t>
            </a:r>
            <a:r>
              <a:rPr lang="en-US" dirty="0"/>
              <a:t>, observations, ...</a:t>
            </a:r>
          </a:p>
          <a:p>
            <a:r>
              <a:rPr lang="en-US" dirty="0"/>
              <a:t>documented, incl. tutorial</a:t>
            </a:r>
          </a:p>
          <a:p>
            <a:r>
              <a:rPr lang="en-US" dirty="0"/>
              <a:t>wiki pages for first steps:</a:t>
            </a:r>
            <a:endParaRPr lang="nl-NL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4EA2A7-BD02-49E6-9C54-5CF55E801E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250"/>
          <a:stretch/>
        </p:blipFill>
        <p:spPr>
          <a:xfrm>
            <a:off x="244329" y="3212976"/>
            <a:ext cx="4357859" cy="30243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CD4DF0-22AF-4CAD-AE09-A61683AB26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202" r="22410" b="16972"/>
          <a:stretch/>
        </p:blipFill>
        <p:spPr>
          <a:xfrm>
            <a:off x="4793225" y="3218765"/>
            <a:ext cx="4141382" cy="3024336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AD0F18C-53B1-4583-902C-EB0F22F8DD8A}"/>
              </a:ext>
            </a:extLst>
          </p:cNvPr>
          <p:cNvSpPr txBox="1"/>
          <p:nvPr/>
        </p:nvSpPr>
        <p:spPr>
          <a:xfrm>
            <a:off x="780232" y="6202245"/>
            <a:ext cx="3225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TM5-4DVAR</a:t>
            </a:r>
          </a:p>
          <a:p>
            <a:r>
              <a:rPr lang="en-US" dirty="0"/>
              <a:t>sourceforge.net/projects/tm5</a:t>
            </a:r>
            <a:endParaRPr lang="nl-NL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AFB8BB-9BC3-4485-9362-D956BD9AC51E}"/>
              </a:ext>
            </a:extLst>
          </p:cNvPr>
          <p:cNvSpPr txBox="1"/>
          <p:nvPr/>
        </p:nvSpPr>
        <p:spPr>
          <a:xfrm>
            <a:off x="5138266" y="6202094"/>
            <a:ext cx="3225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TM5-MP / 4D-VAR</a:t>
            </a:r>
          </a:p>
          <a:p>
            <a:r>
              <a:rPr lang="en-US" dirty="0"/>
              <a:t>dev.knmi.nl/projects/4dvar</a:t>
            </a:r>
            <a:endParaRPr lang="nl-NL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32F6023-54EE-4174-8C64-E69B6AF15FE5}"/>
              </a:ext>
            </a:extLst>
          </p:cNvPr>
          <p:cNvSpPr/>
          <p:nvPr/>
        </p:nvSpPr>
        <p:spPr>
          <a:xfrm>
            <a:off x="7596336" y="3564456"/>
            <a:ext cx="576064" cy="2709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4B25052-7303-478D-9B8F-D13BD7771BE1}"/>
              </a:ext>
            </a:extLst>
          </p:cNvPr>
          <p:cNvSpPr/>
          <p:nvPr/>
        </p:nvSpPr>
        <p:spPr>
          <a:xfrm>
            <a:off x="1763688" y="4149080"/>
            <a:ext cx="576064" cy="2709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EFF6E9-2631-4E1F-9AD1-133F2CA5FA7A}"/>
              </a:ext>
            </a:extLst>
          </p:cNvPr>
          <p:cNvSpPr txBox="1"/>
          <p:nvPr/>
        </p:nvSpPr>
        <p:spPr>
          <a:xfrm rot="20366517">
            <a:off x="6739943" y="5141056"/>
            <a:ext cx="1689500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under development</a:t>
            </a:r>
            <a:endParaRPr lang="nl-NL" b="1" dirty="0">
              <a:solidFill>
                <a:srgbClr val="FF000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A272FD6-C71A-4573-9D00-25D4EFBFF51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9660" y="1729525"/>
            <a:ext cx="2014340" cy="113384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2947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2E227-618F-48A0-9C55-AC1B54934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131" y="1047075"/>
            <a:ext cx="8054114" cy="720000"/>
          </a:xfrm>
        </p:spPr>
        <p:txBody>
          <a:bodyPr/>
          <a:lstStyle/>
          <a:p>
            <a:r>
              <a:rPr lang="en-US" dirty="0"/>
              <a:t>TM5-MP/4D-var development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97DA9E6-A3F7-4E85-8DF6-5EBC38A145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79" y="1559504"/>
            <a:ext cx="8217396" cy="5298495"/>
          </a:xfrm>
        </p:spPr>
        <p:txBody>
          <a:bodyPr/>
          <a:lstStyle/>
          <a:p>
            <a:r>
              <a:rPr lang="en-US" dirty="0"/>
              <a:t>VU sponsored project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"CAMS CH</a:t>
            </a:r>
            <a:r>
              <a:rPr lang="en-US" baseline="-25000" dirty="0">
                <a:solidFill>
                  <a:srgbClr val="00B050"/>
                </a:solidFill>
              </a:rPr>
              <a:t>4</a:t>
            </a:r>
            <a:r>
              <a:rPr lang="en-US" dirty="0">
                <a:solidFill>
                  <a:srgbClr val="00B050"/>
                </a:solidFill>
              </a:rPr>
              <a:t> demo" driver scripts (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UTOPyA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dirty="0">
                <a:solidFill>
                  <a:srgbClr val="00B050"/>
                </a:solidFill>
              </a:rPr>
              <a:t>)</a:t>
            </a:r>
          </a:p>
          <a:p>
            <a:r>
              <a:rPr lang="en-US" i="1" dirty="0"/>
              <a:t>TM5-MP model changes</a:t>
            </a:r>
          </a:p>
          <a:p>
            <a:pPr lvl="1"/>
            <a:r>
              <a:rPr lang="en-US" i="1" dirty="0"/>
              <a:t>TM5-MP forward run with "CAMS" CH</a:t>
            </a:r>
            <a:r>
              <a:rPr lang="en-US" i="1" baseline="-25000" dirty="0"/>
              <a:t>4</a:t>
            </a:r>
            <a:r>
              <a:rPr lang="en-US" i="1" dirty="0"/>
              <a:t> configuration</a:t>
            </a:r>
          </a:p>
          <a:p>
            <a:pPr lvl="2"/>
            <a:r>
              <a:rPr lang="en-US" dirty="0" err="1">
                <a:solidFill>
                  <a:srgbClr val="00B050"/>
                </a:solidFill>
              </a:rPr>
              <a:t>iniconc</a:t>
            </a:r>
            <a:r>
              <a:rPr lang="en-US" dirty="0">
                <a:solidFill>
                  <a:srgbClr val="00B050"/>
                </a:solidFill>
              </a:rPr>
              <a:t>, emissions, sinks</a:t>
            </a:r>
          </a:p>
          <a:p>
            <a:pPr lvl="2"/>
            <a:r>
              <a:rPr lang="en-US" dirty="0">
                <a:solidFill>
                  <a:srgbClr val="C00000"/>
                </a:solidFill>
              </a:rPr>
              <a:t>observation operators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re-implementation of advection as linear operator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parallel tests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option to run in adjoint mode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adjoint tests on model operator(s)</a:t>
            </a:r>
          </a:p>
          <a:p>
            <a:r>
              <a:rPr lang="en-US" i="1" dirty="0"/>
              <a:t>4D-VAR application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adjoint tests on observation operators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full demo</a:t>
            </a:r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0090D1-8CDB-4B39-9AC8-0157E09C8C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279505"/>
            <a:ext cx="388166" cy="388166"/>
          </a:xfrm>
          <a:prstGeom prst="rect">
            <a:avLst/>
          </a:prstGeom>
        </p:spPr>
      </p:pic>
      <p:sp>
        <p:nvSpPr>
          <p:cNvPr id="7" name="AutoShape 2" descr="Afbeeldingsresultaat voor icon clock red">
            <a:hlinkClick r:id="rId3"/>
            <a:extLst>
              <a:ext uri="{FF2B5EF4-FFF2-40B4-BE49-F238E27FC236}">
                <a16:creationId xmlns:a16="http://schemas.microsoft.com/office/drawing/2014/main" id="{5F2F805D-7FE0-4490-A5AB-FBA1C11AE70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352800" y="2209800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3C11165-DE01-4E39-8131-5497C7E012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745565"/>
            <a:ext cx="259906" cy="25990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A377C23-A694-4F74-82F7-4F964CFF2E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351479"/>
            <a:ext cx="388166" cy="3881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D886B8C-4225-437E-8EB5-319693469B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227" y="4077072"/>
            <a:ext cx="388166" cy="38816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DCE0E20-D6B4-4B6A-B41A-EBD17BB12E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449993"/>
            <a:ext cx="388166" cy="38816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20F02EF-651C-4958-89E7-3A7A0B3268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834" y="5104412"/>
            <a:ext cx="388166" cy="38816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2F884A1-3573-4D06-8E82-DA3C397555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865" y="4775481"/>
            <a:ext cx="388166" cy="38816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ACF4893-A6B2-45DF-8D12-AA49AD64462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5877272"/>
            <a:ext cx="259906" cy="25990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4C56447-64D5-4E61-A255-A4FA375AF1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846" y="6316542"/>
            <a:ext cx="259906" cy="259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509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2E227-618F-48A0-9C55-AC1B54934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131" y="1047075"/>
            <a:ext cx="8054114" cy="720000"/>
          </a:xfrm>
        </p:spPr>
        <p:txBody>
          <a:bodyPr/>
          <a:lstStyle/>
          <a:p>
            <a:r>
              <a:rPr lang="en-US" dirty="0"/>
              <a:t>TM5-mP configuration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FEDFEBA-3A57-47FD-94D9-C843659A5E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79" y="3230168"/>
            <a:ext cx="3441009" cy="2580757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94ECFC-2A43-4B96-BE71-DEEE72607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TM5-MP 4D-var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E442052-4EBC-478F-B1D4-7D06F67B08DB}"/>
              </a:ext>
            </a:extLst>
          </p:cNvPr>
          <p:cNvSpPr txBox="1">
            <a:spLocks/>
          </p:cNvSpPr>
          <p:nvPr/>
        </p:nvSpPr>
        <p:spPr>
          <a:xfrm>
            <a:off x="4391472" y="3509619"/>
            <a:ext cx="4752528" cy="24486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5738" indent="-1857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57188" indent="-171450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42925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15963" indent="-1730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1700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differences of few ppb</a:t>
            </a:r>
          </a:p>
          <a:p>
            <a:r>
              <a:rPr lang="en-US" i="1" dirty="0"/>
              <a:t>origin of difference not clear yet:</a:t>
            </a:r>
          </a:p>
          <a:p>
            <a:pPr lvl="1"/>
            <a:r>
              <a:rPr lang="en-US" i="1" dirty="0"/>
              <a:t>not using same configuration?</a:t>
            </a:r>
          </a:p>
          <a:p>
            <a:pPr lvl="1"/>
            <a:r>
              <a:rPr lang="en-US" i="1" dirty="0"/>
              <a:t>divergence "serial" and "</a:t>
            </a:r>
            <a:r>
              <a:rPr lang="en-US" i="1" dirty="0" err="1"/>
              <a:t>mp</a:t>
            </a:r>
            <a:r>
              <a:rPr lang="en-US" i="1" dirty="0"/>
              <a:t>" versions?</a:t>
            </a:r>
          </a:p>
          <a:p>
            <a:pPr lvl="1"/>
            <a:r>
              <a:rPr lang="en-US" i="1" dirty="0"/>
              <a:t>...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E891EB-57DE-4E33-9E58-8108C91E1F5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229200"/>
            <a:ext cx="432048" cy="432048"/>
          </a:xfrm>
          <a:prstGeom prst="rect">
            <a:avLst/>
          </a:prstGeom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8EA2E9C-4D01-4D50-B8ED-67C9445B77CE}"/>
              </a:ext>
            </a:extLst>
          </p:cNvPr>
          <p:cNvSpPr txBox="1">
            <a:spLocks/>
          </p:cNvSpPr>
          <p:nvPr/>
        </p:nvSpPr>
        <p:spPr>
          <a:xfrm>
            <a:off x="531379" y="1559505"/>
            <a:ext cx="8217396" cy="16530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5738" indent="-1857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57188" indent="-171450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42925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15963" indent="-1730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1700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TM5 vs TM5mp, both in "CAMS CH4" config</a:t>
            </a:r>
          </a:p>
          <a:p>
            <a:pPr lvl="1"/>
            <a:r>
              <a:rPr lang="en-US" dirty="0"/>
              <a:t>use same </a:t>
            </a:r>
            <a:r>
              <a:rPr lang="en-US" dirty="0" err="1"/>
              <a:t>iniconc</a:t>
            </a:r>
            <a:r>
              <a:rPr lang="en-US" dirty="0"/>
              <a:t>/</a:t>
            </a:r>
            <a:r>
              <a:rPr lang="en-US" dirty="0" err="1"/>
              <a:t>emis</a:t>
            </a:r>
            <a:r>
              <a:rPr lang="en-US" dirty="0"/>
              <a:t>/sinks</a:t>
            </a:r>
          </a:p>
          <a:p>
            <a:pPr lvl="1"/>
            <a:r>
              <a:rPr lang="en-US" dirty="0"/>
              <a:t>same settings where possible</a:t>
            </a:r>
          </a:p>
          <a:p>
            <a:pPr lvl="1"/>
            <a:endParaRPr lang="en-US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7398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2E227-618F-48A0-9C55-AC1B54934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131" y="1047075"/>
            <a:ext cx="8054114" cy="720000"/>
          </a:xfrm>
        </p:spPr>
        <p:txBody>
          <a:bodyPr/>
          <a:lstStyle/>
          <a:p>
            <a:r>
              <a:rPr lang="en-US" dirty="0"/>
              <a:t>TM5-MP extension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FEDFEBA-3A57-47FD-94D9-C843659A5E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79" y="3230168"/>
            <a:ext cx="3441009" cy="2580756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94ECFC-2A43-4B96-BE71-DEEE72607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TM5-MP 4D-var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E442052-4EBC-478F-B1D4-7D06F67B08DB}"/>
              </a:ext>
            </a:extLst>
          </p:cNvPr>
          <p:cNvSpPr txBox="1">
            <a:spLocks/>
          </p:cNvSpPr>
          <p:nvPr/>
        </p:nvSpPr>
        <p:spPr>
          <a:xfrm>
            <a:off x="4391472" y="3509619"/>
            <a:ext cx="4752528" cy="24486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5738" indent="-1857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57188" indent="-171450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42925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15963" indent="-1730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1700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tiny differences due to fix of </a:t>
            </a:r>
            <a:r>
              <a:rPr lang="en-US" dirty="0" err="1"/>
              <a:t>gph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should use different surf. pressure field</a:t>
            </a:r>
            <a:endParaRPr lang="en-US" i="1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8EA2E9C-4D01-4D50-B8ED-67C9445B77CE}"/>
              </a:ext>
            </a:extLst>
          </p:cNvPr>
          <p:cNvSpPr txBox="1">
            <a:spLocks/>
          </p:cNvSpPr>
          <p:nvPr/>
        </p:nvSpPr>
        <p:spPr>
          <a:xfrm>
            <a:off x="531379" y="1559505"/>
            <a:ext cx="8217396" cy="16530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5738" indent="-1857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57188" indent="-171450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42925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15963" indent="-1730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1700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Preparation for adjoint run:</a:t>
            </a:r>
          </a:p>
          <a:p>
            <a:pPr lvl="1"/>
            <a:r>
              <a:rPr lang="en-US" dirty="0"/>
              <a:t>allow reverse time range (negative time increment)</a:t>
            </a:r>
          </a:p>
          <a:p>
            <a:pPr lvl="1"/>
            <a:r>
              <a:rPr lang="en-US" dirty="0"/>
              <a:t>extra input/output options, not used in forward run</a:t>
            </a:r>
          </a:p>
          <a:p>
            <a:pPr lvl="1"/>
            <a:endParaRPr lang="nl-NL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11C568-EED6-4C26-AFFA-38226076AE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327" y="4287428"/>
            <a:ext cx="388166" cy="388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75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2E227-618F-48A0-9C55-AC1B54934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131" y="1047075"/>
            <a:ext cx="8054114" cy="720000"/>
          </a:xfrm>
        </p:spPr>
        <p:txBody>
          <a:bodyPr/>
          <a:lstStyle/>
          <a:p>
            <a:r>
              <a:rPr lang="en-US" dirty="0"/>
              <a:t>new advection implementation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FEDFEBA-3A57-47FD-94D9-C843659A5E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10" y="3938352"/>
            <a:ext cx="3441008" cy="2580756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94ECFC-2A43-4B96-BE71-DEEE72607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TM5-MP 4D-var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E442052-4EBC-478F-B1D4-7D06F67B08DB}"/>
              </a:ext>
            </a:extLst>
          </p:cNvPr>
          <p:cNvSpPr txBox="1">
            <a:spLocks/>
          </p:cNvSpPr>
          <p:nvPr/>
        </p:nvSpPr>
        <p:spPr>
          <a:xfrm>
            <a:off x="4387915" y="4087557"/>
            <a:ext cx="4752528" cy="24486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5738" indent="-1857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57188" indent="-171450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42925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15963" indent="-1730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1700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differences of few ppb between original and new advection code</a:t>
            </a:r>
          </a:p>
          <a:p>
            <a:r>
              <a:rPr lang="en-US" dirty="0"/>
              <a:t>differences cannot be avoided, </a:t>
            </a:r>
            <a:br>
              <a:rPr lang="en-US" dirty="0"/>
            </a:br>
            <a:r>
              <a:rPr lang="en-US" dirty="0"/>
              <a:t>but correctness needs to be proven ...</a:t>
            </a:r>
            <a:endParaRPr lang="en-US" i="1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8EA2E9C-4D01-4D50-B8ED-67C9445B77CE}"/>
              </a:ext>
            </a:extLst>
          </p:cNvPr>
          <p:cNvSpPr txBox="1">
            <a:spLocks/>
          </p:cNvSpPr>
          <p:nvPr/>
        </p:nvSpPr>
        <p:spPr>
          <a:xfrm>
            <a:off x="531379" y="1559505"/>
            <a:ext cx="8217396" cy="16530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5738" indent="-1857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57188" indent="-171450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42925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15963" indent="-1730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1700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Following (</a:t>
            </a:r>
            <a:r>
              <a:rPr lang="en-US" dirty="0" err="1"/>
              <a:t>Hooghiemstra</a:t>
            </a:r>
            <a:r>
              <a:rPr lang="en-US" dirty="0"/>
              <a:t>, 2006):</a:t>
            </a:r>
          </a:p>
          <a:p>
            <a:pPr lvl="1"/>
            <a:r>
              <a:rPr lang="en-US" dirty="0"/>
              <a:t>implemented as (sparse) matrix operator, </a:t>
            </a:r>
            <a:br>
              <a:rPr lang="en-US" dirty="0"/>
            </a:br>
            <a:r>
              <a:rPr lang="en-US" b="1" dirty="0"/>
              <a:t>adjoint is just transpose !</a:t>
            </a:r>
          </a:p>
          <a:p>
            <a:pPr lvl="1"/>
            <a:r>
              <a:rPr lang="en-US" dirty="0"/>
              <a:t>prepared for "ECMWF" grid</a:t>
            </a:r>
          </a:p>
          <a:p>
            <a:pPr lvl="1"/>
            <a:r>
              <a:rPr lang="en-US" dirty="0"/>
              <a:t>reformulation of conc. gradients as orthogonal </a:t>
            </a:r>
            <a:r>
              <a:rPr lang="en-US" dirty="0" err="1"/>
              <a:t>polynomes</a:t>
            </a:r>
            <a:endParaRPr lang="en-US" dirty="0"/>
          </a:p>
          <a:p>
            <a:pPr lvl="1"/>
            <a:r>
              <a:rPr lang="en-US" dirty="0"/>
              <a:t>flag is used to switch between original and new code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CC6B87-F48E-425B-BCB5-C0F99258F8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516" t="24991" r="-1417" b="22612"/>
          <a:stretch/>
        </p:blipFill>
        <p:spPr>
          <a:xfrm>
            <a:off x="6764179" y="1375459"/>
            <a:ext cx="1848442" cy="15160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261DC72-95D8-488B-82C0-4C2BD8D638B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5594901"/>
            <a:ext cx="432048" cy="432048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F0ACC0D-C9F2-4BF9-B48B-C5C25E3AB5A2}"/>
              </a:ext>
            </a:extLst>
          </p:cNvPr>
          <p:cNvCxnSpPr>
            <a:cxnSpLocks/>
          </p:cNvCxnSpPr>
          <p:nvPr/>
        </p:nvCxnSpPr>
        <p:spPr>
          <a:xfrm flipV="1">
            <a:off x="3995418" y="2690435"/>
            <a:ext cx="1023799" cy="1587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7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2E227-618F-48A0-9C55-AC1B54934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131" y="1047075"/>
            <a:ext cx="8054114" cy="720000"/>
          </a:xfrm>
        </p:spPr>
        <p:txBody>
          <a:bodyPr/>
          <a:lstStyle/>
          <a:p>
            <a:r>
              <a:rPr lang="en-US" dirty="0"/>
              <a:t>new advection implementation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94ECFC-2A43-4B96-BE71-DEEE72607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TM5-MP 4D-var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E442052-4EBC-478F-B1D4-7D06F67B08DB}"/>
              </a:ext>
            </a:extLst>
          </p:cNvPr>
          <p:cNvSpPr txBox="1">
            <a:spLocks/>
          </p:cNvSpPr>
          <p:nvPr/>
        </p:nvSpPr>
        <p:spPr>
          <a:xfrm>
            <a:off x="4874410" y="2675415"/>
            <a:ext cx="4085801" cy="20991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5738" indent="-1857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57188" indent="-171450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42925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15963" indent="-1730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1700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substantial speedup seems possible</a:t>
            </a:r>
            <a:br>
              <a:rPr lang="en-US" dirty="0"/>
            </a:br>
            <a:endParaRPr lang="en-US" dirty="0"/>
          </a:p>
          <a:p>
            <a:r>
              <a:rPr lang="en-US" i="1" dirty="0"/>
              <a:t>runtimes differ per host, old server ...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8EA2E9C-4D01-4D50-B8ED-67C9445B77CE}"/>
              </a:ext>
            </a:extLst>
          </p:cNvPr>
          <p:cNvSpPr txBox="1">
            <a:spLocks/>
          </p:cNvSpPr>
          <p:nvPr/>
        </p:nvSpPr>
        <p:spPr>
          <a:xfrm>
            <a:off x="531379" y="1559505"/>
            <a:ext cx="8217396" cy="16530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5738" indent="-1857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57188" indent="-171450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42925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15963" indent="-173038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1700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Run times using 1, 2, 4, or 8 domains: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0C79353-0A52-4F7C-A6CF-DA6906F1B6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08"/>
          <a:stretch/>
        </p:blipFill>
        <p:spPr>
          <a:xfrm>
            <a:off x="1115616" y="2530580"/>
            <a:ext cx="3632339" cy="327468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57AEE9B-C372-4981-BD04-74CCE82D09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4692" y="2353991"/>
            <a:ext cx="388166" cy="388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08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TNO">
  <a:themeElements>
    <a:clrScheme name="TNO">
      <a:dk1>
        <a:sysClr val="windowText" lastClr="000000"/>
      </a:dk1>
      <a:lt1>
        <a:sysClr val="window" lastClr="FFFFFF"/>
      </a:lt1>
      <a:dk2>
        <a:srgbClr val="71A4C3"/>
      </a:dk2>
      <a:lt2>
        <a:srgbClr val="9C9C9E"/>
      </a:lt2>
      <a:accent1>
        <a:srgbClr val="ED8000"/>
      </a:accent1>
      <a:accent2>
        <a:srgbClr val="CB1325"/>
      </a:accent2>
      <a:accent3>
        <a:srgbClr val="FFCB00"/>
      </a:accent3>
      <a:accent4>
        <a:srgbClr val="649EC9"/>
      </a:accent4>
      <a:accent5>
        <a:srgbClr val="D6277A"/>
      </a:accent5>
      <a:accent6>
        <a:srgbClr val="93A800"/>
      </a:accent6>
      <a:hlink>
        <a:srgbClr val="71A4C3"/>
      </a:hlink>
      <a:folHlink>
        <a:srgbClr val="71A4C3"/>
      </a:folHlink>
    </a:clrScheme>
    <a:fontScheme name="TN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4E571B65483041AF17F38BBA148697" ma:contentTypeVersion="1" ma:contentTypeDescription="Create a new document." ma:contentTypeScope="" ma:versionID="68b52afc7b14f068537a855759196ae1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51B5821-F8A1-49DF-9639-2FB757C65759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microsoft.com/sharepoint/v3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D7080CD5-11F4-4EF5-AB78-7A664FEAED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8D87A4E-B9ED-4CA8-BC1D-5ADCC177A09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TNO_4_3</Template>
  <TotalTime>0</TotalTime>
  <Words>972</Words>
  <Application>Microsoft Office PowerPoint</Application>
  <PresentationFormat>On-screen Show (4:3)</PresentationFormat>
  <Paragraphs>214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Calibri</vt:lpstr>
      <vt:lpstr>Courier New</vt:lpstr>
      <vt:lpstr>TNO</vt:lpstr>
      <vt:lpstr>TM5-mp Adjoint</vt:lpstr>
      <vt:lpstr>Versions, versions, and more versions ...</vt:lpstr>
      <vt:lpstr>Versions, versions, and more versions ...</vt:lpstr>
      <vt:lpstr>CAMS CH4 demo</vt:lpstr>
      <vt:lpstr>TM5-MP/4D-var development</vt:lpstr>
      <vt:lpstr>TM5-mP configuration</vt:lpstr>
      <vt:lpstr>TM5-MP extension</vt:lpstr>
      <vt:lpstr>new advection implementation</vt:lpstr>
      <vt:lpstr>new advection implementation</vt:lpstr>
      <vt:lpstr>new advection implementation</vt:lpstr>
      <vt:lpstr>TM5-MP Adjoint Mode(l)</vt:lpstr>
      <vt:lpstr>TM5-MP Adjoint Mode(L)</vt:lpstr>
      <vt:lpstr>TM5-MP Adjoint Test</vt:lpstr>
      <vt:lpstr>TM5-MP Adjoint Test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>corporate</dc:subject>
  <dc:creator/>
  <cp:lastModifiedBy/>
  <cp:revision>1</cp:revision>
  <dcterms:created xsi:type="dcterms:W3CDTF">2018-02-04T18:35:09Z</dcterms:created>
  <dcterms:modified xsi:type="dcterms:W3CDTF">2019-02-28T08:15:31Z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_Template">
    <vt:lpwstr>TNO_43</vt:lpwstr>
  </property>
  <property fmtid="{D5CDD505-2E9C-101B-9397-08002B2CF9AE}" pid="3" name="do_LanguageID">
    <vt:lpwstr>2057</vt:lpwstr>
  </property>
  <property fmtid="{D5CDD505-2E9C-101B-9397-08002B2CF9AE}" pid="4" name="do_Title">
    <vt:lpwstr>TM5-MP 4D-var</vt:lpwstr>
  </property>
  <property fmtid="{D5CDD505-2E9C-101B-9397-08002B2CF9AE}" pid="5" name="do_Subtitle">
    <vt:lpwstr/>
  </property>
  <property fmtid="{D5CDD505-2E9C-101B-9397-08002B2CF9AE}" pid="6" name="do_Speaker">
    <vt:lpwstr>Segers, A.J. (Arjo)</vt:lpwstr>
  </property>
  <property fmtid="{D5CDD505-2E9C-101B-9397-08002B2CF9AE}" pid="7" name="do_Date">
    <vt:lpwstr>False</vt:lpwstr>
  </property>
  <property fmtid="{D5CDD505-2E9C-101B-9397-08002B2CF9AE}" pid="8" name="do_DateHandout">
    <vt:lpwstr>False</vt:lpwstr>
  </property>
  <property fmtid="{D5CDD505-2E9C-101B-9397-08002B2CF9AE}" pid="9" name="do_DateValue">
    <vt:lpwstr>04-02-2018</vt:lpwstr>
  </property>
  <property fmtid="{D5CDD505-2E9C-101B-9397-08002B2CF9AE}" pid="10" name="do_SlideNumber">
    <vt:lpwstr>False</vt:lpwstr>
  </property>
  <property fmtid="{D5CDD505-2E9C-101B-9397-08002B2CF9AE}" pid="11" name="do_SlideNumberHandout">
    <vt:lpwstr>False</vt:lpwstr>
  </property>
  <property fmtid="{D5CDD505-2E9C-101B-9397-08002B2CF9AE}" pid="12" name="do_Language">
    <vt:lpwstr>2057</vt:lpwstr>
  </property>
</Properties>
</file>