
<file path=[Content_Types].xml><?xml version="1.0" encoding="utf-8"?>
<Types xmlns="http://schemas.openxmlformats.org/package/2006/content-types">
  <Default Extension="png" ContentType="image/png"/>
  <Default Extension="jfif" ContentType="image/jpe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24"/>
  </p:notesMasterIdLst>
  <p:sldIdLst>
    <p:sldId id="258" r:id="rId2"/>
    <p:sldId id="279" r:id="rId3"/>
    <p:sldId id="276" r:id="rId4"/>
    <p:sldId id="280" r:id="rId5"/>
    <p:sldId id="278" r:id="rId6"/>
    <p:sldId id="281" r:id="rId7"/>
    <p:sldId id="283" r:id="rId8"/>
    <p:sldId id="285" r:id="rId9"/>
    <p:sldId id="286" r:id="rId10"/>
    <p:sldId id="296" r:id="rId11"/>
    <p:sldId id="288" r:id="rId12"/>
    <p:sldId id="289" r:id="rId13"/>
    <p:sldId id="282" r:id="rId14"/>
    <p:sldId id="291" r:id="rId15"/>
    <p:sldId id="293" r:id="rId16"/>
    <p:sldId id="294" r:id="rId17"/>
    <p:sldId id="295" r:id="rId18"/>
    <p:sldId id="287" r:id="rId19"/>
    <p:sldId id="290" r:id="rId20"/>
    <p:sldId id="292" r:id="rId21"/>
    <p:sldId id="284" r:id="rId22"/>
    <p:sldId id="273"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5" autoAdjust="0"/>
    <p:restoredTop sz="91645" autoAdjust="0"/>
  </p:normalViewPr>
  <p:slideViewPr>
    <p:cSldViewPr snapToGrid="0">
      <p:cViewPr varScale="1">
        <p:scale>
          <a:sx n="162" d="100"/>
          <a:sy n="162" d="100"/>
        </p:scale>
        <p:origin x="1734" y="138"/>
      </p:cViewPr>
      <p:guideLst/>
    </p:cSldViewPr>
  </p:slideViewPr>
  <p:outlineViewPr>
    <p:cViewPr>
      <p:scale>
        <a:sx n="33" d="100"/>
        <a:sy n="33" d="100"/>
      </p:scale>
      <p:origin x="0" y="-499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Kanakidou\MK_papers\Chile_O3\co_vertical.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Kanakidou\MK_papers\Chile_O3\co_vertica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200" b="1" i="0" u="none" strike="noStrike" kern="1200" baseline="0">
                <a:solidFill>
                  <a:sysClr val="windowText" lastClr="000000"/>
                </a:solidFill>
                <a:latin typeface="+mn-lt"/>
                <a:ea typeface="+mn-ea"/>
                <a:cs typeface="+mn-cs"/>
              </a:defRPr>
            </a:pPr>
            <a:r>
              <a:rPr lang="en-US" sz="1200" dirty="0" smtClean="0"/>
              <a:t>Rapa Nui </a:t>
            </a:r>
            <a:r>
              <a:rPr lang="en-US" sz="1200" b="1" i="0" baseline="0" dirty="0" smtClean="0">
                <a:effectLst/>
              </a:rPr>
              <a:t>CO </a:t>
            </a:r>
            <a:r>
              <a:rPr lang="en-US" sz="1200" b="1" i="0" baseline="0" dirty="0">
                <a:effectLst/>
              </a:rPr>
              <a:t>from biomass burning sources</a:t>
            </a:r>
            <a:endParaRPr lang="en-US" sz="1200" dirty="0">
              <a:effectLst/>
            </a:endParaRPr>
          </a:p>
        </c:rich>
      </c:tx>
      <c:layout>
        <c:manualLayout>
          <c:xMode val="edge"/>
          <c:yMode val="edge"/>
          <c:x val="0.16879806855842014"/>
          <c:y val="2.296124169571305E-2"/>
        </c:manualLayout>
      </c:layout>
      <c:overlay val="1"/>
    </c:title>
    <c:autoTitleDeleted val="0"/>
    <c:plotArea>
      <c:layout>
        <c:manualLayout>
          <c:layoutTarget val="inner"/>
          <c:xMode val="edge"/>
          <c:yMode val="edge"/>
          <c:x val="8.2054800861773497E-2"/>
          <c:y val="7.2786889317282222E-2"/>
          <c:w val="0.86104216931871302"/>
          <c:h val="0.8883969388114118"/>
        </c:manualLayout>
      </c:layout>
      <c:scatterChart>
        <c:scatterStyle val="lineMarker"/>
        <c:varyColors val="0"/>
        <c:ser>
          <c:idx val="0"/>
          <c:order val="0"/>
          <c:tx>
            <c:strRef>
              <c:f>RapaNui!$C$1</c:f>
              <c:strCache>
                <c:ptCount val="1"/>
                <c:pt idx="0">
                  <c:v>South America</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RapaNui!$C$2:$C$25</c:f>
              <c:numCache>
                <c:formatCode>General</c:formatCode>
                <c:ptCount val="24"/>
                <c:pt idx="0">
                  <c:v>5.5210600000000003</c:v>
                </c:pt>
                <c:pt idx="1">
                  <c:v>5.52128</c:v>
                </c:pt>
                <c:pt idx="2">
                  <c:v>5.5209900000000003</c:v>
                </c:pt>
                <c:pt idx="3">
                  <c:v>5.5197799999999999</c:v>
                </c:pt>
                <c:pt idx="4">
                  <c:v>5.5385600000000004</c:v>
                </c:pt>
                <c:pt idx="5">
                  <c:v>5.5679699999999999</c:v>
                </c:pt>
                <c:pt idx="6">
                  <c:v>5.7155899999999997</c:v>
                </c:pt>
                <c:pt idx="7">
                  <c:v>6.2080500000000001</c:v>
                </c:pt>
                <c:pt idx="8">
                  <c:v>6.4022300000000003</c:v>
                </c:pt>
                <c:pt idx="9">
                  <c:v>6.2363600000000003</c:v>
                </c:pt>
                <c:pt idx="10">
                  <c:v>6.0001600000000002</c:v>
                </c:pt>
                <c:pt idx="11">
                  <c:v>5.8293400000000002</c:v>
                </c:pt>
                <c:pt idx="12">
                  <c:v>5.6649799999999999</c:v>
                </c:pt>
                <c:pt idx="13">
                  <c:v>5.5057900000000002</c:v>
                </c:pt>
                <c:pt idx="14">
                  <c:v>5.3566700000000003</c:v>
                </c:pt>
                <c:pt idx="15">
                  <c:v>5.2158300000000004</c:v>
                </c:pt>
                <c:pt idx="16">
                  <c:v>5.0671200000000001</c:v>
                </c:pt>
                <c:pt idx="17">
                  <c:v>4.8744800000000001</c:v>
                </c:pt>
                <c:pt idx="18">
                  <c:v>4.5491299999999999</c:v>
                </c:pt>
                <c:pt idx="19">
                  <c:v>3.9956700000000001</c:v>
                </c:pt>
                <c:pt idx="20">
                  <c:v>3.1617000000000002</c:v>
                </c:pt>
                <c:pt idx="21">
                  <c:v>2.1454</c:v>
                </c:pt>
                <c:pt idx="22">
                  <c:v>1.2751399999999999</c:v>
                </c:pt>
                <c:pt idx="23">
                  <c:v>0.75463599999999997</c:v>
                </c:pt>
              </c:numCache>
            </c:numRef>
          </c:xVal>
          <c:yVal>
            <c:numRef>
              <c:f>RapaNui!$B$2:$B$25</c:f>
              <c:numCache>
                <c:formatCode>General</c:formatCode>
                <c:ptCount val="24"/>
                <c:pt idx="0">
                  <c:v>2.6114600000000002E-2</c:v>
                </c:pt>
                <c:pt idx="1">
                  <c:v>0.105909</c:v>
                </c:pt>
                <c:pt idx="2">
                  <c:v>0.25547700000000001</c:v>
                </c:pt>
                <c:pt idx="3">
                  <c:v>0.49630099999999999</c:v>
                </c:pt>
                <c:pt idx="4">
                  <c:v>0.84278200000000003</c:v>
                </c:pt>
                <c:pt idx="5">
                  <c:v>1.30454</c:v>
                </c:pt>
                <c:pt idx="6">
                  <c:v>1.8891</c:v>
                </c:pt>
                <c:pt idx="7">
                  <c:v>2.6030000000000002</c:v>
                </c:pt>
                <c:pt idx="8">
                  <c:v>3.4485999999999999</c:v>
                </c:pt>
                <c:pt idx="9">
                  <c:v>4.4244000000000003</c:v>
                </c:pt>
                <c:pt idx="10">
                  <c:v>5.2280199999999999</c:v>
                </c:pt>
                <c:pt idx="11">
                  <c:v>5.8098000000000001</c:v>
                </c:pt>
                <c:pt idx="12">
                  <c:v>6.4207999999999998</c:v>
                </c:pt>
                <c:pt idx="13">
                  <c:v>7.0596500000000004</c:v>
                </c:pt>
                <c:pt idx="14">
                  <c:v>7.7246899999999998</c:v>
                </c:pt>
                <c:pt idx="15">
                  <c:v>8.4141999999999992</c:v>
                </c:pt>
                <c:pt idx="16">
                  <c:v>9.1265300000000007</c:v>
                </c:pt>
                <c:pt idx="17">
                  <c:v>9.8604000000000003</c:v>
                </c:pt>
                <c:pt idx="18">
                  <c:v>10.615399999999999</c:v>
                </c:pt>
                <c:pt idx="19">
                  <c:v>11.3926</c:v>
                </c:pt>
                <c:pt idx="20">
                  <c:v>12.196</c:v>
                </c:pt>
                <c:pt idx="21">
                  <c:v>13.030799999999999</c:v>
                </c:pt>
                <c:pt idx="22">
                  <c:v>13.901199999999999</c:v>
                </c:pt>
                <c:pt idx="23">
                  <c:v>14.8109</c:v>
                </c:pt>
              </c:numCache>
            </c:numRef>
          </c:yVal>
          <c:smooth val="0"/>
          <c:extLst>
            <c:ext xmlns:c16="http://schemas.microsoft.com/office/drawing/2014/chart" uri="{C3380CC4-5D6E-409C-BE32-E72D297353CC}">
              <c16:uniqueId val="{00000000-CB1D-4752-8207-B69246AAEE38}"/>
            </c:ext>
          </c:extLst>
        </c:ser>
        <c:ser>
          <c:idx val="1"/>
          <c:order val="1"/>
          <c:tx>
            <c:strRef>
              <c:f>RapaNui!$D$1</c:f>
              <c:strCache>
                <c:ptCount val="1"/>
                <c:pt idx="0">
                  <c:v>Oceania</c:v>
                </c:pt>
              </c:strCache>
            </c:strRef>
          </c:tx>
          <c:spPr>
            <a:ln w="19050" cap="rnd">
              <a:solidFill>
                <a:srgbClr val="00B050"/>
              </a:solidFill>
              <a:round/>
            </a:ln>
            <a:effectLst/>
          </c:spPr>
          <c:marker>
            <c:symbol val="circle"/>
            <c:size val="5"/>
            <c:spPr>
              <a:solidFill>
                <a:srgbClr val="00B050"/>
              </a:solidFill>
              <a:ln w="9525">
                <a:noFill/>
              </a:ln>
              <a:effectLst/>
            </c:spPr>
          </c:marker>
          <c:xVal>
            <c:numRef>
              <c:f>RapaNui!$D$2:$D$25</c:f>
              <c:numCache>
                <c:formatCode>General</c:formatCode>
                <c:ptCount val="24"/>
                <c:pt idx="0">
                  <c:v>1.4018600000000001</c:v>
                </c:pt>
                <c:pt idx="1">
                  <c:v>1.40195</c:v>
                </c:pt>
                <c:pt idx="2">
                  <c:v>1.4018999999999999</c:v>
                </c:pt>
                <c:pt idx="3">
                  <c:v>1.4026099999999999</c:v>
                </c:pt>
                <c:pt idx="4">
                  <c:v>1.41187</c:v>
                </c:pt>
                <c:pt idx="5">
                  <c:v>1.4264399999999999</c:v>
                </c:pt>
                <c:pt idx="6">
                  <c:v>1.4874499999999999</c:v>
                </c:pt>
                <c:pt idx="7">
                  <c:v>1.7043999999999999</c:v>
                </c:pt>
                <c:pt idx="8">
                  <c:v>1.89625</c:v>
                </c:pt>
                <c:pt idx="9">
                  <c:v>2.0558000000000001</c:v>
                </c:pt>
                <c:pt idx="10">
                  <c:v>2.1278700000000002</c:v>
                </c:pt>
                <c:pt idx="11">
                  <c:v>2.14147</c:v>
                </c:pt>
                <c:pt idx="12">
                  <c:v>2.13015</c:v>
                </c:pt>
                <c:pt idx="13">
                  <c:v>2.10168</c:v>
                </c:pt>
                <c:pt idx="14">
                  <c:v>2.0621999999999998</c:v>
                </c:pt>
                <c:pt idx="15">
                  <c:v>2.0177399999999999</c:v>
                </c:pt>
                <c:pt idx="16">
                  <c:v>1.95214</c:v>
                </c:pt>
                <c:pt idx="17">
                  <c:v>1.8566499999999999</c:v>
                </c:pt>
                <c:pt idx="18">
                  <c:v>1.70106</c:v>
                </c:pt>
                <c:pt idx="19">
                  <c:v>1.4386099999999999</c:v>
                </c:pt>
                <c:pt idx="20">
                  <c:v>1.04251</c:v>
                </c:pt>
                <c:pt idx="21">
                  <c:v>0.59207699999999996</c:v>
                </c:pt>
                <c:pt idx="22">
                  <c:v>0.284495</c:v>
                </c:pt>
                <c:pt idx="23">
                  <c:v>0.16242899999999999</c:v>
                </c:pt>
              </c:numCache>
            </c:numRef>
          </c:xVal>
          <c:yVal>
            <c:numRef>
              <c:f>RapaNui!$B$2:$B$25</c:f>
              <c:numCache>
                <c:formatCode>General</c:formatCode>
                <c:ptCount val="24"/>
                <c:pt idx="0">
                  <c:v>2.6114600000000002E-2</c:v>
                </c:pt>
                <c:pt idx="1">
                  <c:v>0.105909</c:v>
                </c:pt>
                <c:pt idx="2">
                  <c:v>0.25547700000000001</c:v>
                </c:pt>
                <c:pt idx="3">
                  <c:v>0.49630099999999999</c:v>
                </c:pt>
                <c:pt idx="4">
                  <c:v>0.84278200000000003</c:v>
                </c:pt>
                <c:pt idx="5">
                  <c:v>1.30454</c:v>
                </c:pt>
                <c:pt idx="6">
                  <c:v>1.8891</c:v>
                </c:pt>
                <c:pt idx="7">
                  <c:v>2.6030000000000002</c:v>
                </c:pt>
                <c:pt idx="8">
                  <c:v>3.4485999999999999</c:v>
                </c:pt>
                <c:pt idx="9">
                  <c:v>4.4244000000000003</c:v>
                </c:pt>
                <c:pt idx="10">
                  <c:v>5.2280199999999999</c:v>
                </c:pt>
                <c:pt idx="11">
                  <c:v>5.8098000000000001</c:v>
                </c:pt>
                <c:pt idx="12">
                  <c:v>6.4207999999999998</c:v>
                </c:pt>
                <c:pt idx="13">
                  <c:v>7.0596500000000004</c:v>
                </c:pt>
                <c:pt idx="14">
                  <c:v>7.7246899999999998</c:v>
                </c:pt>
                <c:pt idx="15">
                  <c:v>8.4141999999999992</c:v>
                </c:pt>
                <c:pt idx="16">
                  <c:v>9.1265300000000007</c:v>
                </c:pt>
                <c:pt idx="17">
                  <c:v>9.8604000000000003</c:v>
                </c:pt>
                <c:pt idx="18">
                  <c:v>10.615399999999999</c:v>
                </c:pt>
                <c:pt idx="19">
                  <c:v>11.3926</c:v>
                </c:pt>
                <c:pt idx="20">
                  <c:v>12.196</c:v>
                </c:pt>
                <c:pt idx="21">
                  <c:v>13.030799999999999</c:v>
                </c:pt>
                <c:pt idx="22">
                  <c:v>13.901199999999999</c:v>
                </c:pt>
                <c:pt idx="23">
                  <c:v>14.8109</c:v>
                </c:pt>
              </c:numCache>
            </c:numRef>
          </c:yVal>
          <c:smooth val="0"/>
          <c:extLst>
            <c:ext xmlns:c16="http://schemas.microsoft.com/office/drawing/2014/chart" uri="{C3380CC4-5D6E-409C-BE32-E72D297353CC}">
              <c16:uniqueId val="{00000001-CB1D-4752-8207-B69246AAEE38}"/>
            </c:ext>
          </c:extLst>
        </c:ser>
        <c:ser>
          <c:idx val="2"/>
          <c:order val="2"/>
          <c:tx>
            <c:strRef>
              <c:f>RapaNui!$E$1</c:f>
              <c:strCache>
                <c:ptCount val="1"/>
                <c:pt idx="0">
                  <c:v>South East Asia</c:v>
                </c:pt>
              </c:strCache>
            </c:strRef>
          </c:tx>
          <c:spPr>
            <a:ln w="19050" cap="rnd">
              <a:solidFill>
                <a:srgbClr val="FFFF00"/>
              </a:solidFill>
              <a:round/>
            </a:ln>
            <a:effectLst/>
          </c:spPr>
          <c:marker>
            <c:symbol val="circle"/>
            <c:size val="5"/>
            <c:spPr>
              <a:solidFill>
                <a:srgbClr val="FFFF00"/>
              </a:solidFill>
              <a:ln w="9525">
                <a:noFill/>
              </a:ln>
              <a:effectLst/>
            </c:spPr>
          </c:marker>
          <c:xVal>
            <c:numRef>
              <c:f>RapaNui!$E$2:$E$25</c:f>
              <c:numCache>
                <c:formatCode>General</c:formatCode>
                <c:ptCount val="24"/>
                <c:pt idx="0">
                  <c:v>1.83697</c:v>
                </c:pt>
                <c:pt idx="1">
                  <c:v>1.83731</c:v>
                </c:pt>
                <c:pt idx="2">
                  <c:v>1.83857</c:v>
                </c:pt>
                <c:pt idx="3">
                  <c:v>1.8501000000000001</c:v>
                </c:pt>
                <c:pt idx="4">
                  <c:v>1.88249</c:v>
                </c:pt>
                <c:pt idx="5">
                  <c:v>1.93031</c:v>
                </c:pt>
                <c:pt idx="6">
                  <c:v>2.0737299999999999</c:v>
                </c:pt>
                <c:pt idx="7">
                  <c:v>2.6228099999999999</c:v>
                </c:pt>
                <c:pt idx="8">
                  <c:v>3.3723900000000002</c:v>
                </c:pt>
                <c:pt idx="9">
                  <c:v>4.27278</c:v>
                </c:pt>
                <c:pt idx="10">
                  <c:v>5.0035699999999999</c:v>
                </c:pt>
                <c:pt idx="11">
                  <c:v>5.5107400000000002</c:v>
                </c:pt>
                <c:pt idx="12">
                  <c:v>6.0061</c:v>
                </c:pt>
                <c:pt idx="13">
                  <c:v>6.4523599999999997</c:v>
                </c:pt>
                <c:pt idx="14">
                  <c:v>6.83432</c:v>
                </c:pt>
                <c:pt idx="15">
                  <c:v>7.1942700000000004</c:v>
                </c:pt>
                <c:pt idx="16">
                  <c:v>7.5659299999999998</c:v>
                </c:pt>
                <c:pt idx="17">
                  <c:v>7.9634799999999997</c:v>
                </c:pt>
                <c:pt idx="18">
                  <c:v>8.3737300000000001</c:v>
                </c:pt>
                <c:pt idx="19">
                  <c:v>8.5851900000000008</c:v>
                </c:pt>
                <c:pt idx="20">
                  <c:v>8.0957100000000004</c:v>
                </c:pt>
                <c:pt idx="21">
                  <c:v>6.6041699999999999</c:v>
                </c:pt>
                <c:pt idx="22">
                  <c:v>4.6201800000000004</c:v>
                </c:pt>
                <c:pt idx="23">
                  <c:v>2.9723999999999999</c:v>
                </c:pt>
              </c:numCache>
            </c:numRef>
          </c:xVal>
          <c:yVal>
            <c:numRef>
              <c:f>RapaNui!$B$2:$B$25</c:f>
              <c:numCache>
                <c:formatCode>General</c:formatCode>
                <c:ptCount val="24"/>
                <c:pt idx="0">
                  <c:v>2.6114600000000002E-2</c:v>
                </c:pt>
                <c:pt idx="1">
                  <c:v>0.105909</c:v>
                </c:pt>
                <c:pt idx="2">
                  <c:v>0.25547700000000001</c:v>
                </c:pt>
                <c:pt idx="3">
                  <c:v>0.49630099999999999</c:v>
                </c:pt>
                <c:pt idx="4">
                  <c:v>0.84278200000000003</c:v>
                </c:pt>
                <c:pt idx="5">
                  <c:v>1.30454</c:v>
                </c:pt>
                <c:pt idx="6">
                  <c:v>1.8891</c:v>
                </c:pt>
                <c:pt idx="7">
                  <c:v>2.6030000000000002</c:v>
                </c:pt>
                <c:pt idx="8">
                  <c:v>3.4485999999999999</c:v>
                </c:pt>
                <c:pt idx="9">
                  <c:v>4.4244000000000003</c:v>
                </c:pt>
                <c:pt idx="10">
                  <c:v>5.2280199999999999</c:v>
                </c:pt>
                <c:pt idx="11">
                  <c:v>5.8098000000000001</c:v>
                </c:pt>
                <c:pt idx="12">
                  <c:v>6.4207999999999998</c:v>
                </c:pt>
                <c:pt idx="13">
                  <c:v>7.0596500000000004</c:v>
                </c:pt>
                <c:pt idx="14">
                  <c:v>7.7246899999999998</c:v>
                </c:pt>
                <c:pt idx="15">
                  <c:v>8.4141999999999992</c:v>
                </c:pt>
                <c:pt idx="16">
                  <c:v>9.1265300000000007</c:v>
                </c:pt>
                <c:pt idx="17">
                  <c:v>9.8604000000000003</c:v>
                </c:pt>
                <c:pt idx="18">
                  <c:v>10.615399999999999</c:v>
                </c:pt>
                <c:pt idx="19">
                  <c:v>11.3926</c:v>
                </c:pt>
                <c:pt idx="20">
                  <c:v>12.196</c:v>
                </c:pt>
                <c:pt idx="21">
                  <c:v>13.030799999999999</c:v>
                </c:pt>
                <c:pt idx="22">
                  <c:v>13.901199999999999</c:v>
                </c:pt>
                <c:pt idx="23">
                  <c:v>14.8109</c:v>
                </c:pt>
              </c:numCache>
            </c:numRef>
          </c:yVal>
          <c:smooth val="0"/>
          <c:extLst>
            <c:ext xmlns:c16="http://schemas.microsoft.com/office/drawing/2014/chart" uri="{C3380CC4-5D6E-409C-BE32-E72D297353CC}">
              <c16:uniqueId val="{00000002-CB1D-4752-8207-B69246AAEE38}"/>
            </c:ext>
          </c:extLst>
        </c:ser>
        <c:ser>
          <c:idx val="3"/>
          <c:order val="3"/>
          <c:tx>
            <c:strRef>
              <c:f>RapaNui!$F$1</c:f>
              <c:strCache>
                <c:ptCount val="1"/>
                <c:pt idx="0">
                  <c:v>South  Africa</c:v>
                </c:pt>
              </c:strCache>
            </c:strRef>
          </c:tx>
          <c:spPr>
            <a:ln w="19050" cap="rnd">
              <a:solidFill>
                <a:srgbClr val="0070C0"/>
              </a:solidFill>
              <a:round/>
            </a:ln>
            <a:effectLst/>
          </c:spPr>
          <c:marker>
            <c:symbol val="circle"/>
            <c:size val="5"/>
            <c:spPr>
              <a:solidFill>
                <a:srgbClr val="0070C0"/>
              </a:solidFill>
              <a:ln w="9525">
                <a:noFill/>
              </a:ln>
              <a:effectLst/>
            </c:spPr>
          </c:marker>
          <c:xVal>
            <c:numRef>
              <c:f>RapaNui!$F$2:$F$25</c:f>
              <c:numCache>
                <c:formatCode>General</c:formatCode>
                <c:ptCount val="24"/>
                <c:pt idx="0">
                  <c:v>4.3093700000000004</c:v>
                </c:pt>
                <c:pt idx="1">
                  <c:v>4.3092899999999998</c:v>
                </c:pt>
                <c:pt idx="2">
                  <c:v>4.3082700000000003</c:v>
                </c:pt>
                <c:pt idx="3">
                  <c:v>4.3024500000000003</c:v>
                </c:pt>
                <c:pt idx="4">
                  <c:v>4.2999799999999997</c:v>
                </c:pt>
                <c:pt idx="5">
                  <c:v>4.3018900000000002</c:v>
                </c:pt>
                <c:pt idx="6">
                  <c:v>4.3332800000000002</c:v>
                </c:pt>
                <c:pt idx="7">
                  <c:v>4.4788100000000002</c:v>
                </c:pt>
                <c:pt idx="8">
                  <c:v>4.5440300000000002</c:v>
                </c:pt>
                <c:pt idx="9">
                  <c:v>4.4944800000000003</c:v>
                </c:pt>
                <c:pt idx="10">
                  <c:v>4.41791</c:v>
                </c:pt>
                <c:pt idx="11">
                  <c:v>4.3786699999999996</c:v>
                </c:pt>
                <c:pt idx="12">
                  <c:v>4.3414999999999999</c:v>
                </c:pt>
                <c:pt idx="13">
                  <c:v>4.2883899999999997</c:v>
                </c:pt>
                <c:pt idx="14">
                  <c:v>4.2343500000000001</c:v>
                </c:pt>
                <c:pt idx="15">
                  <c:v>4.1804500000000004</c:v>
                </c:pt>
                <c:pt idx="16">
                  <c:v>4.08847</c:v>
                </c:pt>
                <c:pt idx="17">
                  <c:v>3.9476800000000001</c:v>
                </c:pt>
                <c:pt idx="18">
                  <c:v>3.71496</c:v>
                </c:pt>
                <c:pt idx="19">
                  <c:v>3.3212700000000002</c:v>
                </c:pt>
                <c:pt idx="20">
                  <c:v>2.7113</c:v>
                </c:pt>
                <c:pt idx="21">
                  <c:v>1.9874400000000001</c:v>
                </c:pt>
                <c:pt idx="22">
                  <c:v>1.4184399999999999</c:v>
                </c:pt>
                <c:pt idx="23">
                  <c:v>1.10103</c:v>
                </c:pt>
              </c:numCache>
            </c:numRef>
          </c:xVal>
          <c:yVal>
            <c:numRef>
              <c:f>RapaNui!$B$2:$B$25</c:f>
              <c:numCache>
                <c:formatCode>General</c:formatCode>
                <c:ptCount val="24"/>
                <c:pt idx="0">
                  <c:v>2.6114600000000002E-2</c:v>
                </c:pt>
                <c:pt idx="1">
                  <c:v>0.105909</c:v>
                </c:pt>
                <c:pt idx="2">
                  <c:v>0.25547700000000001</c:v>
                </c:pt>
                <c:pt idx="3">
                  <c:v>0.49630099999999999</c:v>
                </c:pt>
                <c:pt idx="4">
                  <c:v>0.84278200000000003</c:v>
                </c:pt>
                <c:pt idx="5">
                  <c:v>1.30454</c:v>
                </c:pt>
                <c:pt idx="6">
                  <c:v>1.8891</c:v>
                </c:pt>
                <c:pt idx="7">
                  <c:v>2.6030000000000002</c:v>
                </c:pt>
                <c:pt idx="8">
                  <c:v>3.4485999999999999</c:v>
                </c:pt>
                <c:pt idx="9">
                  <c:v>4.4244000000000003</c:v>
                </c:pt>
                <c:pt idx="10">
                  <c:v>5.2280199999999999</c:v>
                </c:pt>
                <c:pt idx="11">
                  <c:v>5.8098000000000001</c:v>
                </c:pt>
                <c:pt idx="12">
                  <c:v>6.4207999999999998</c:v>
                </c:pt>
                <c:pt idx="13">
                  <c:v>7.0596500000000004</c:v>
                </c:pt>
                <c:pt idx="14">
                  <c:v>7.7246899999999998</c:v>
                </c:pt>
                <c:pt idx="15">
                  <c:v>8.4141999999999992</c:v>
                </c:pt>
                <c:pt idx="16">
                  <c:v>9.1265300000000007</c:v>
                </c:pt>
                <c:pt idx="17">
                  <c:v>9.8604000000000003</c:v>
                </c:pt>
                <c:pt idx="18">
                  <c:v>10.615399999999999</c:v>
                </c:pt>
                <c:pt idx="19">
                  <c:v>11.3926</c:v>
                </c:pt>
                <c:pt idx="20">
                  <c:v>12.196</c:v>
                </c:pt>
                <c:pt idx="21">
                  <c:v>13.030799999999999</c:v>
                </c:pt>
                <c:pt idx="22">
                  <c:v>13.901199999999999</c:v>
                </c:pt>
                <c:pt idx="23">
                  <c:v>14.8109</c:v>
                </c:pt>
              </c:numCache>
            </c:numRef>
          </c:yVal>
          <c:smooth val="0"/>
          <c:extLst>
            <c:ext xmlns:c16="http://schemas.microsoft.com/office/drawing/2014/chart" uri="{C3380CC4-5D6E-409C-BE32-E72D297353CC}">
              <c16:uniqueId val="{00000003-CB1D-4752-8207-B69246AAEE38}"/>
            </c:ext>
          </c:extLst>
        </c:ser>
        <c:ser>
          <c:idx val="5"/>
          <c:order val="4"/>
          <c:tx>
            <c:v>Sum</c:v>
          </c:tx>
          <c:spPr>
            <a:ln w="19050" cap="rnd">
              <a:solidFill>
                <a:schemeClr val="tx1"/>
              </a:solidFill>
              <a:round/>
            </a:ln>
            <a:effectLst/>
          </c:spPr>
          <c:marker>
            <c:symbol val="circle"/>
            <c:size val="5"/>
            <c:spPr>
              <a:solidFill>
                <a:schemeClr val="tx1"/>
              </a:solidFill>
              <a:ln w="9525">
                <a:solidFill>
                  <a:schemeClr val="tx1"/>
                </a:solidFill>
              </a:ln>
              <a:effectLst/>
            </c:spPr>
          </c:marker>
          <c:xVal>
            <c:numRef>
              <c:f>RapaNui!$M$2:$M$25</c:f>
              <c:numCache>
                <c:formatCode>General</c:formatCode>
                <c:ptCount val="24"/>
                <c:pt idx="0">
                  <c:v>13.06926</c:v>
                </c:pt>
                <c:pt idx="1">
                  <c:v>13.06983</c:v>
                </c:pt>
                <c:pt idx="2">
                  <c:v>13.069730000000002</c:v>
                </c:pt>
                <c:pt idx="3">
                  <c:v>13.07494</c:v>
                </c:pt>
                <c:pt idx="4">
                  <c:v>13.132900000000001</c:v>
                </c:pt>
                <c:pt idx="5">
                  <c:v>13.226610000000001</c:v>
                </c:pt>
                <c:pt idx="6">
                  <c:v>13.610049999999999</c:v>
                </c:pt>
                <c:pt idx="7">
                  <c:v>15.01407</c:v>
                </c:pt>
                <c:pt idx="8">
                  <c:v>16.2149</c:v>
                </c:pt>
                <c:pt idx="9">
                  <c:v>17.059419999999999</c:v>
                </c:pt>
                <c:pt idx="10">
                  <c:v>17.549510000000001</c:v>
                </c:pt>
                <c:pt idx="11">
                  <c:v>17.860219999999998</c:v>
                </c:pt>
                <c:pt idx="12">
                  <c:v>18.14273</c:v>
                </c:pt>
                <c:pt idx="13">
                  <c:v>18.348219999999998</c:v>
                </c:pt>
                <c:pt idx="14">
                  <c:v>18.487539999999999</c:v>
                </c:pt>
                <c:pt idx="15">
                  <c:v>18.60829</c:v>
                </c:pt>
                <c:pt idx="16">
                  <c:v>18.673660000000002</c:v>
                </c:pt>
                <c:pt idx="17">
                  <c:v>18.642290000000003</c:v>
                </c:pt>
                <c:pt idx="18">
                  <c:v>18.33888</c:v>
                </c:pt>
                <c:pt idx="19">
                  <c:v>17.340740000000004</c:v>
                </c:pt>
                <c:pt idx="20">
                  <c:v>15.01122</c:v>
                </c:pt>
                <c:pt idx="21">
                  <c:v>11.329086999999999</c:v>
                </c:pt>
                <c:pt idx="22">
                  <c:v>7.598255</c:v>
                </c:pt>
                <c:pt idx="23">
                  <c:v>4.9904950000000001</c:v>
                </c:pt>
              </c:numCache>
            </c:numRef>
          </c:xVal>
          <c:yVal>
            <c:numRef>
              <c:f>RapaNui!$B$2:$B$25</c:f>
              <c:numCache>
                <c:formatCode>General</c:formatCode>
                <c:ptCount val="24"/>
                <c:pt idx="0">
                  <c:v>2.6114600000000002E-2</c:v>
                </c:pt>
                <c:pt idx="1">
                  <c:v>0.105909</c:v>
                </c:pt>
                <c:pt idx="2">
                  <c:v>0.25547700000000001</c:v>
                </c:pt>
                <c:pt idx="3">
                  <c:v>0.49630099999999999</c:v>
                </c:pt>
                <c:pt idx="4">
                  <c:v>0.84278200000000003</c:v>
                </c:pt>
                <c:pt idx="5">
                  <c:v>1.30454</c:v>
                </c:pt>
                <c:pt idx="6">
                  <c:v>1.8891</c:v>
                </c:pt>
                <c:pt idx="7">
                  <c:v>2.6030000000000002</c:v>
                </c:pt>
                <c:pt idx="8">
                  <c:v>3.4485999999999999</c:v>
                </c:pt>
                <c:pt idx="9">
                  <c:v>4.4244000000000003</c:v>
                </c:pt>
                <c:pt idx="10">
                  <c:v>5.2280199999999999</c:v>
                </c:pt>
                <c:pt idx="11">
                  <c:v>5.8098000000000001</c:v>
                </c:pt>
                <c:pt idx="12">
                  <c:v>6.4207999999999998</c:v>
                </c:pt>
                <c:pt idx="13">
                  <c:v>7.0596500000000004</c:v>
                </c:pt>
                <c:pt idx="14">
                  <c:v>7.7246899999999998</c:v>
                </c:pt>
                <c:pt idx="15">
                  <c:v>8.4141999999999992</c:v>
                </c:pt>
                <c:pt idx="16">
                  <c:v>9.1265300000000007</c:v>
                </c:pt>
                <c:pt idx="17">
                  <c:v>9.8604000000000003</c:v>
                </c:pt>
                <c:pt idx="18">
                  <c:v>10.615399999999999</c:v>
                </c:pt>
                <c:pt idx="19">
                  <c:v>11.3926</c:v>
                </c:pt>
                <c:pt idx="20">
                  <c:v>12.196</c:v>
                </c:pt>
                <c:pt idx="21">
                  <c:v>13.030799999999999</c:v>
                </c:pt>
                <c:pt idx="22">
                  <c:v>13.901199999999999</c:v>
                </c:pt>
                <c:pt idx="23">
                  <c:v>14.8109</c:v>
                </c:pt>
              </c:numCache>
            </c:numRef>
          </c:yVal>
          <c:smooth val="0"/>
          <c:extLst>
            <c:ext xmlns:c16="http://schemas.microsoft.com/office/drawing/2014/chart" uri="{C3380CC4-5D6E-409C-BE32-E72D297353CC}">
              <c16:uniqueId val="{00000007-CB1D-4752-8207-B69246AAEE38}"/>
            </c:ext>
          </c:extLst>
        </c:ser>
        <c:ser>
          <c:idx val="6"/>
          <c:order val="5"/>
          <c:tx>
            <c:strRef>
              <c:f>RapaNui!$J$1</c:f>
              <c:strCache>
                <c:ptCount val="1"/>
                <c:pt idx="0">
                  <c:v>total-nobb</c:v>
                </c:pt>
              </c:strCache>
            </c:strRef>
          </c:tx>
          <c:spPr>
            <a:ln w="19050" cap="rnd">
              <a:solidFill>
                <a:srgbClr val="C00000"/>
              </a:solidFill>
              <a:round/>
            </a:ln>
            <a:effectLst/>
          </c:spPr>
          <c:marker>
            <c:symbol val="circle"/>
            <c:size val="5"/>
            <c:spPr>
              <a:solidFill>
                <a:srgbClr val="C00000"/>
              </a:solidFill>
              <a:ln w="9525">
                <a:solidFill>
                  <a:srgbClr val="C00000"/>
                </a:solidFill>
              </a:ln>
              <a:effectLst/>
            </c:spPr>
          </c:marker>
          <c:xVal>
            <c:numRef>
              <c:f>RapaNui!$J$2:$J$25</c:f>
              <c:numCache>
                <c:formatCode>General</c:formatCode>
                <c:ptCount val="24"/>
                <c:pt idx="0">
                  <c:v>16.479800000000004</c:v>
                </c:pt>
                <c:pt idx="1">
                  <c:v>16.480400000000003</c:v>
                </c:pt>
                <c:pt idx="2">
                  <c:v>16.480000000000004</c:v>
                </c:pt>
                <c:pt idx="3">
                  <c:v>16.484499999999997</c:v>
                </c:pt>
                <c:pt idx="4">
                  <c:v>16.548500000000004</c:v>
                </c:pt>
                <c:pt idx="5">
                  <c:v>16.653399999999991</c:v>
                </c:pt>
                <c:pt idx="6">
                  <c:v>17.087800000000009</c:v>
                </c:pt>
                <c:pt idx="7">
                  <c:v>18.714699999999993</c:v>
                </c:pt>
                <c:pt idx="8">
                  <c:v>20.160200000000003</c:v>
                </c:pt>
                <c:pt idx="9">
                  <c:v>21.236599999999996</c:v>
                </c:pt>
                <c:pt idx="10">
                  <c:v>21.899100000000004</c:v>
                </c:pt>
                <c:pt idx="11">
                  <c:v>22.327599999999997</c:v>
                </c:pt>
                <c:pt idx="12">
                  <c:v>22.721699999999991</c:v>
                </c:pt>
                <c:pt idx="13">
                  <c:v>23.019399999999997</c:v>
                </c:pt>
                <c:pt idx="14">
                  <c:v>23.23210000000001</c:v>
                </c:pt>
                <c:pt idx="15">
                  <c:v>23.425199999999997</c:v>
                </c:pt>
                <c:pt idx="16">
                  <c:v>23.564900000000009</c:v>
                </c:pt>
                <c:pt idx="17">
                  <c:v>23.608199999999997</c:v>
                </c:pt>
                <c:pt idx="18">
                  <c:v>23.358899999999998</c:v>
                </c:pt>
                <c:pt idx="19">
                  <c:v>22.314</c:v>
                </c:pt>
                <c:pt idx="20">
                  <c:v>19.673100000000005</c:v>
                </c:pt>
                <c:pt idx="21">
                  <c:v>15.3444</c:v>
                </c:pt>
                <c:pt idx="22">
                  <c:v>10.871400000000001</c:v>
                </c:pt>
                <c:pt idx="23">
                  <c:v>7.7201999999999984</c:v>
                </c:pt>
              </c:numCache>
            </c:numRef>
          </c:xVal>
          <c:yVal>
            <c:numRef>
              <c:f>RapaNui!$B$2:$B$25</c:f>
              <c:numCache>
                <c:formatCode>General</c:formatCode>
                <c:ptCount val="24"/>
                <c:pt idx="0">
                  <c:v>2.6114600000000002E-2</c:v>
                </c:pt>
                <c:pt idx="1">
                  <c:v>0.105909</c:v>
                </c:pt>
                <c:pt idx="2">
                  <c:v>0.25547700000000001</c:v>
                </c:pt>
                <c:pt idx="3">
                  <c:v>0.49630099999999999</c:v>
                </c:pt>
                <c:pt idx="4">
                  <c:v>0.84278200000000003</c:v>
                </c:pt>
                <c:pt idx="5">
                  <c:v>1.30454</c:v>
                </c:pt>
                <c:pt idx="6">
                  <c:v>1.8891</c:v>
                </c:pt>
                <c:pt idx="7">
                  <c:v>2.6030000000000002</c:v>
                </c:pt>
                <c:pt idx="8">
                  <c:v>3.4485999999999999</c:v>
                </c:pt>
                <c:pt idx="9">
                  <c:v>4.4244000000000003</c:v>
                </c:pt>
                <c:pt idx="10">
                  <c:v>5.2280199999999999</c:v>
                </c:pt>
                <c:pt idx="11">
                  <c:v>5.8098000000000001</c:v>
                </c:pt>
                <c:pt idx="12">
                  <c:v>6.4207999999999998</c:v>
                </c:pt>
                <c:pt idx="13">
                  <c:v>7.0596500000000004</c:v>
                </c:pt>
                <c:pt idx="14">
                  <c:v>7.7246899999999998</c:v>
                </c:pt>
                <c:pt idx="15">
                  <c:v>8.4141999999999992</c:v>
                </c:pt>
                <c:pt idx="16">
                  <c:v>9.1265300000000007</c:v>
                </c:pt>
                <c:pt idx="17">
                  <c:v>9.8604000000000003</c:v>
                </c:pt>
                <c:pt idx="18">
                  <c:v>10.615399999999999</c:v>
                </c:pt>
                <c:pt idx="19">
                  <c:v>11.3926</c:v>
                </c:pt>
                <c:pt idx="20">
                  <c:v>12.196</c:v>
                </c:pt>
                <c:pt idx="21">
                  <c:v>13.030799999999999</c:v>
                </c:pt>
                <c:pt idx="22">
                  <c:v>13.901199999999999</c:v>
                </c:pt>
                <c:pt idx="23">
                  <c:v>14.8109</c:v>
                </c:pt>
              </c:numCache>
            </c:numRef>
          </c:yVal>
          <c:smooth val="0"/>
          <c:extLst>
            <c:ext xmlns:c16="http://schemas.microsoft.com/office/drawing/2014/chart" uri="{C3380CC4-5D6E-409C-BE32-E72D297353CC}">
              <c16:uniqueId val="{00000001-8801-40A8-855A-7BD4698A0FE3}"/>
            </c:ext>
          </c:extLst>
        </c:ser>
        <c:dLbls>
          <c:showLegendKey val="0"/>
          <c:showVal val="0"/>
          <c:showCatName val="0"/>
          <c:showSerName val="0"/>
          <c:showPercent val="0"/>
          <c:showBubbleSize val="0"/>
        </c:dLbls>
        <c:axId val="133975424"/>
        <c:axId val="133986176"/>
      </c:scatterChart>
      <c:valAx>
        <c:axId val="133975424"/>
        <c:scaling>
          <c:orientation val="minMax"/>
        </c:scaling>
        <c:delete val="0"/>
        <c:axPos val="b"/>
        <c:majorGridlines>
          <c:spPr>
            <a:ln w="9525" cap="flat" cmpd="sng" algn="ctr">
              <a:solidFill>
                <a:schemeClr val="tx1">
                  <a:lumMod val="15000"/>
                  <a:lumOff val="85000"/>
                </a:schemeClr>
              </a:solidFill>
              <a:round/>
            </a:ln>
            <a:effectLst/>
          </c:spPr>
        </c:majorGridlines>
        <c:title>
          <c:tx>
            <c:rich>
              <a:bodyPr/>
              <a:lstStyle/>
              <a:p>
                <a:pPr>
                  <a:defRPr/>
                </a:pPr>
                <a:r>
                  <a:rPr lang="en-US"/>
                  <a:t>CO</a:t>
                </a:r>
                <a:r>
                  <a:rPr lang="en-US" baseline="0"/>
                  <a:t> (ppb)</a:t>
                </a:r>
                <a:endParaRPr lang="en-US"/>
              </a:p>
            </c:rich>
          </c:tx>
          <c:layout/>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3986176"/>
        <c:crosses val="autoZero"/>
        <c:crossBetween val="midCat"/>
      </c:valAx>
      <c:valAx>
        <c:axId val="1339861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en-US"/>
                  <a:t>altitude (km)</a:t>
                </a:r>
              </a:p>
            </c:rich>
          </c:tx>
          <c:layout/>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3975424"/>
        <c:crosses val="autoZero"/>
        <c:crossBetween val="midCat"/>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en-US" sz="1400"/>
              <a:t>Samoa CO from biomass burning sources</a:t>
            </a:r>
          </a:p>
        </c:rich>
      </c:tx>
      <c:layout/>
      <c:overlay val="1"/>
    </c:title>
    <c:autoTitleDeleted val="0"/>
    <c:plotArea>
      <c:layout>
        <c:manualLayout>
          <c:layoutTarget val="inner"/>
          <c:xMode val="edge"/>
          <c:yMode val="edge"/>
          <c:x val="0.10551195882160565"/>
          <c:y val="6.2677599134326356E-2"/>
          <c:w val="0.63430123101217151"/>
          <c:h val="0.88895813787728828"/>
        </c:manualLayout>
      </c:layout>
      <c:scatterChart>
        <c:scatterStyle val="lineMarker"/>
        <c:varyColors val="0"/>
        <c:ser>
          <c:idx val="0"/>
          <c:order val="0"/>
          <c:tx>
            <c:strRef>
              <c:f>Samoa!$C$1</c:f>
              <c:strCache>
                <c:ptCount val="1"/>
                <c:pt idx="0">
                  <c:v>South America</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Samoa!$C$2:$C$25</c:f>
              <c:numCache>
                <c:formatCode>General</c:formatCode>
                <c:ptCount val="24"/>
                <c:pt idx="0">
                  <c:v>4.2997500000000004</c:v>
                </c:pt>
                <c:pt idx="1">
                  <c:v>4.2992499999999998</c:v>
                </c:pt>
                <c:pt idx="2">
                  <c:v>4.2974300000000003</c:v>
                </c:pt>
                <c:pt idx="3">
                  <c:v>4.2806199999999999</c:v>
                </c:pt>
                <c:pt idx="4">
                  <c:v>4.22499</c:v>
                </c:pt>
                <c:pt idx="5">
                  <c:v>4.1608700000000001</c:v>
                </c:pt>
                <c:pt idx="6">
                  <c:v>4.09978</c:v>
                </c:pt>
                <c:pt idx="7">
                  <c:v>4.0036500000000004</c:v>
                </c:pt>
                <c:pt idx="8">
                  <c:v>3.9493</c:v>
                </c:pt>
                <c:pt idx="9">
                  <c:v>3.9010500000000001</c:v>
                </c:pt>
                <c:pt idx="10">
                  <c:v>3.7371400000000001</c:v>
                </c:pt>
                <c:pt idx="11">
                  <c:v>3.5908000000000002</c:v>
                </c:pt>
                <c:pt idx="12">
                  <c:v>3.47363</c:v>
                </c:pt>
                <c:pt idx="13">
                  <c:v>3.3651800000000001</c:v>
                </c:pt>
                <c:pt idx="14">
                  <c:v>3.2657600000000002</c:v>
                </c:pt>
                <c:pt idx="15">
                  <c:v>3.1563599999999998</c:v>
                </c:pt>
                <c:pt idx="16">
                  <c:v>3.024</c:v>
                </c:pt>
                <c:pt idx="17">
                  <c:v>2.8729399999999998</c:v>
                </c:pt>
                <c:pt idx="18">
                  <c:v>2.6892100000000001</c:v>
                </c:pt>
                <c:pt idx="19">
                  <c:v>2.4803700000000002</c:v>
                </c:pt>
                <c:pt idx="20">
                  <c:v>2.28796</c:v>
                </c:pt>
                <c:pt idx="21">
                  <c:v>2.1127099999999999</c:v>
                </c:pt>
                <c:pt idx="22">
                  <c:v>1.9337200000000001</c:v>
                </c:pt>
                <c:pt idx="23">
                  <c:v>1.7484299999999999</c:v>
                </c:pt>
              </c:numCache>
            </c:numRef>
          </c:xVal>
          <c:yVal>
            <c:numRef>
              <c:f>Samoa!$B$2:$B$25</c:f>
              <c:numCache>
                <c:formatCode>General</c:formatCode>
                <c:ptCount val="24"/>
                <c:pt idx="0">
                  <c:v>2.6585899999999999E-2</c:v>
                </c:pt>
                <c:pt idx="1">
                  <c:v>0.107935</c:v>
                </c:pt>
                <c:pt idx="2">
                  <c:v>0.25982100000000002</c:v>
                </c:pt>
                <c:pt idx="3">
                  <c:v>0.50378699999999998</c:v>
                </c:pt>
                <c:pt idx="4">
                  <c:v>0.85454399999999997</c:v>
                </c:pt>
                <c:pt idx="5">
                  <c:v>1.3218799999999999</c:v>
                </c:pt>
                <c:pt idx="6">
                  <c:v>1.9125399999999999</c:v>
                </c:pt>
                <c:pt idx="7">
                  <c:v>2.6312899999999999</c:v>
                </c:pt>
                <c:pt idx="8">
                  <c:v>3.4795099999999999</c:v>
                </c:pt>
                <c:pt idx="9">
                  <c:v>4.4555999999999996</c:v>
                </c:pt>
                <c:pt idx="10">
                  <c:v>5.2590700000000004</c:v>
                </c:pt>
                <c:pt idx="11">
                  <c:v>5.8419400000000001</c:v>
                </c:pt>
                <c:pt idx="12">
                  <c:v>6.4550200000000002</c:v>
                </c:pt>
                <c:pt idx="13">
                  <c:v>7.0971500000000001</c:v>
                </c:pt>
                <c:pt idx="14">
                  <c:v>7.7669499999999996</c:v>
                </c:pt>
                <c:pt idx="15">
                  <c:v>8.4628700000000006</c:v>
                </c:pt>
                <c:pt idx="16">
                  <c:v>9.1831999999999994</c:v>
                </c:pt>
                <c:pt idx="17">
                  <c:v>9.9264100000000006</c:v>
                </c:pt>
                <c:pt idx="18">
                  <c:v>10.6915</c:v>
                </c:pt>
                <c:pt idx="19">
                  <c:v>11.478199999999999</c:v>
                </c:pt>
                <c:pt idx="20">
                  <c:v>12.2882</c:v>
                </c:pt>
                <c:pt idx="21">
                  <c:v>13.1228</c:v>
                </c:pt>
                <c:pt idx="22">
                  <c:v>13.9819</c:v>
                </c:pt>
                <c:pt idx="23">
                  <c:v>14.8659</c:v>
                </c:pt>
              </c:numCache>
            </c:numRef>
          </c:yVal>
          <c:smooth val="0"/>
          <c:extLst>
            <c:ext xmlns:c16="http://schemas.microsoft.com/office/drawing/2014/chart" uri="{C3380CC4-5D6E-409C-BE32-E72D297353CC}">
              <c16:uniqueId val="{00000000-A1E3-4A95-9EFB-E9303D3D18F0}"/>
            </c:ext>
          </c:extLst>
        </c:ser>
        <c:ser>
          <c:idx val="1"/>
          <c:order val="1"/>
          <c:tx>
            <c:strRef>
              <c:f>Samoa!$D$1</c:f>
              <c:strCache>
                <c:ptCount val="1"/>
                <c:pt idx="0">
                  <c:v>Oceania</c:v>
                </c:pt>
              </c:strCache>
            </c:strRef>
          </c:tx>
          <c:spPr>
            <a:ln w="19050" cap="rnd">
              <a:solidFill>
                <a:srgbClr val="00B050"/>
              </a:solidFill>
              <a:round/>
            </a:ln>
            <a:effectLst/>
          </c:spPr>
          <c:marker>
            <c:symbol val="circle"/>
            <c:size val="5"/>
            <c:spPr>
              <a:solidFill>
                <a:srgbClr val="00B050"/>
              </a:solidFill>
              <a:ln w="9525">
                <a:noFill/>
              </a:ln>
              <a:effectLst/>
            </c:spPr>
          </c:marker>
          <c:xVal>
            <c:numRef>
              <c:f>Samoa!$D$2:$D$25</c:f>
              <c:numCache>
                <c:formatCode>General</c:formatCode>
                <c:ptCount val="24"/>
                <c:pt idx="0">
                  <c:v>1.4094</c:v>
                </c:pt>
                <c:pt idx="1">
                  <c:v>1.4092499999999999</c:v>
                </c:pt>
                <c:pt idx="2">
                  <c:v>1.4083600000000001</c:v>
                </c:pt>
                <c:pt idx="3">
                  <c:v>1.40211</c:v>
                </c:pt>
                <c:pt idx="4">
                  <c:v>1.3946000000000001</c:v>
                </c:pt>
                <c:pt idx="5">
                  <c:v>1.3966499999999999</c:v>
                </c:pt>
                <c:pt idx="6">
                  <c:v>1.4206799999999999</c:v>
                </c:pt>
                <c:pt idx="7">
                  <c:v>1.4943599999999999</c:v>
                </c:pt>
                <c:pt idx="8">
                  <c:v>1.5870299999999999</c:v>
                </c:pt>
                <c:pt idx="9">
                  <c:v>1.7161999999999999</c:v>
                </c:pt>
                <c:pt idx="10">
                  <c:v>1.84636</c:v>
                </c:pt>
                <c:pt idx="11">
                  <c:v>1.88601</c:v>
                </c:pt>
                <c:pt idx="12">
                  <c:v>1.88019</c:v>
                </c:pt>
                <c:pt idx="13">
                  <c:v>1.8465800000000001</c:v>
                </c:pt>
                <c:pt idx="14">
                  <c:v>1.7904100000000001</c:v>
                </c:pt>
                <c:pt idx="15">
                  <c:v>1.7093</c:v>
                </c:pt>
                <c:pt idx="16">
                  <c:v>1.5980399999999999</c:v>
                </c:pt>
                <c:pt idx="17">
                  <c:v>1.4763500000000001</c:v>
                </c:pt>
                <c:pt idx="18">
                  <c:v>1.3537300000000001</c:v>
                </c:pt>
                <c:pt idx="19">
                  <c:v>1.2176400000000001</c:v>
                </c:pt>
                <c:pt idx="20">
                  <c:v>1.0618000000000001</c:v>
                </c:pt>
                <c:pt idx="21">
                  <c:v>0.90267799999999998</c:v>
                </c:pt>
                <c:pt idx="22">
                  <c:v>0.73986300000000005</c:v>
                </c:pt>
                <c:pt idx="23">
                  <c:v>0.58485699999999996</c:v>
                </c:pt>
              </c:numCache>
            </c:numRef>
          </c:xVal>
          <c:yVal>
            <c:numRef>
              <c:f>Samoa!$B$2:$B$25</c:f>
              <c:numCache>
                <c:formatCode>General</c:formatCode>
                <c:ptCount val="24"/>
                <c:pt idx="0">
                  <c:v>2.6585899999999999E-2</c:v>
                </c:pt>
                <c:pt idx="1">
                  <c:v>0.107935</c:v>
                </c:pt>
                <c:pt idx="2">
                  <c:v>0.25982100000000002</c:v>
                </c:pt>
                <c:pt idx="3">
                  <c:v>0.50378699999999998</c:v>
                </c:pt>
                <c:pt idx="4">
                  <c:v>0.85454399999999997</c:v>
                </c:pt>
                <c:pt idx="5">
                  <c:v>1.3218799999999999</c:v>
                </c:pt>
                <c:pt idx="6">
                  <c:v>1.9125399999999999</c:v>
                </c:pt>
                <c:pt idx="7">
                  <c:v>2.6312899999999999</c:v>
                </c:pt>
                <c:pt idx="8">
                  <c:v>3.4795099999999999</c:v>
                </c:pt>
                <c:pt idx="9">
                  <c:v>4.4555999999999996</c:v>
                </c:pt>
                <c:pt idx="10">
                  <c:v>5.2590700000000004</c:v>
                </c:pt>
                <c:pt idx="11">
                  <c:v>5.8419400000000001</c:v>
                </c:pt>
                <c:pt idx="12">
                  <c:v>6.4550200000000002</c:v>
                </c:pt>
                <c:pt idx="13">
                  <c:v>7.0971500000000001</c:v>
                </c:pt>
                <c:pt idx="14">
                  <c:v>7.7669499999999996</c:v>
                </c:pt>
                <c:pt idx="15">
                  <c:v>8.4628700000000006</c:v>
                </c:pt>
                <c:pt idx="16">
                  <c:v>9.1831999999999994</c:v>
                </c:pt>
                <c:pt idx="17">
                  <c:v>9.9264100000000006</c:v>
                </c:pt>
                <c:pt idx="18">
                  <c:v>10.6915</c:v>
                </c:pt>
                <c:pt idx="19">
                  <c:v>11.478199999999999</c:v>
                </c:pt>
                <c:pt idx="20">
                  <c:v>12.2882</c:v>
                </c:pt>
                <c:pt idx="21">
                  <c:v>13.1228</c:v>
                </c:pt>
                <c:pt idx="22">
                  <c:v>13.9819</c:v>
                </c:pt>
                <c:pt idx="23">
                  <c:v>14.8659</c:v>
                </c:pt>
              </c:numCache>
            </c:numRef>
          </c:yVal>
          <c:smooth val="0"/>
          <c:extLst>
            <c:ext xmlns:c16="http://schemas.microsoft.com/office/drawing/2014/chart" uri="{C3380CC4-5D6E-409C-BE32-E72D297353CC}">
              <c16:uniqueId val="{00000001-A1E3-4A95-9EFB-E9303D3D18F0}"/>
            </c:ext>
          </c:extLst>
        </c:ser>
        <c:ser>
          <c:idx val="2"/>
          <c:order val="2"/>
          <c:tx>
            <c:strRef>
              <c:f>Samoa!$E$1</c:f>
              <c:strCache>
                <c:ptCount val="1"/>
                <c:pt idx="0">
                  <c:v>South East Asia</c:v>
                </c:pt>
              </c:strCache>
            </c:strRef>
          </c:tx>
          <c:spPr>
            <a:ln w="19050" cap="rnd">
              <a:solidFill>
                <a:srgbClr val="FFFF00"/>
              </a:solidFill>
              <a:round/>
            </a:ln>
            <a:effectLst/>
          </c:spPr>
          <c:marker>
            <c:symbol val="circle"/>
            <c:size val="5"/>
            <c:spPr>
              <a:solidFill>
                <a:srgbClr val="FFFF00"/>
              </a:solidFill>
              <a:ln w="9525">
                <a:noFill/>
              </a:ln>
              <a:effectLst/>
            </c:spPr>
          </c:marker>
          <c:xVal>
            <c:numRef>
              <c:f>Samoa!$E$2:$E$25</c:f>
              <c:numCache>
                <c:formatCode>General</c:formatCode>
                <c:ptCount val="24"/>
                <c:pt idx="0">
                  <c:v>4.3358699999999999</c:v>
                </c:pt>
                <c:pt idx="1">
                  <c:v>4.3360500000000002</c:v>
                </c:pt>
                <c:pt idx="2">
                  <c:v>4.3351899999999999</c:v>
                </c:pt>
                <c:pt idx="3">
                  <c:v>4.34232</c:v>
                </c:pt>
                <c:pt idx="4">
                  <c:v>4.43302</c:v>
                </c:pt>
                <c:pt idx="5">
                  <c:v>4.5971599999999997</c:v>
                </c:pt>
                <c:pt idx="6">
                  <c:v>4.8629199999999999</c:v>
                </c:pt>
                <c:pt idx="7">
                  <c:v>5.4621700000000004</c:v>
                </c:pt>
                <c:pt idx="8">
                  <c:v>6.1077599999999999</c:v>
                </c:pt>
                <c:pt idx="9">
                  <c:v>6.9290599999999998</c:v>
                </c:pt>
                <c:pt idx="10">
                  <c:v>7.9926899999999996</c:v>
                </c:pt>
                <c:pt idx="11">
                  <c:v>8.6968800000000002</c:v>
                </c:pt>
                <c:pt idx="12">
                  <c:v>9.2297999999999991</c:v>
                </c:pt>
                <c:pt idx="13">
                  <c:v>9.6985499999999991</c:v>
                </c:pt>
                <c:pt idx="14">
                  <c:v>10.157</c:v>
                </c:pt>
                <c:pt idx="15">
                  <c:v>10.5883</c:v>
                </c:pt>
                <c:pt idx="16">
                  <c:v>10.9353</c:v>
                </c:pt>
                <c:pt idx="17">
                  <c:v>11.3056</c:v>
                </c:pt>
                <c:pt idx="18">
                  <c:v>12.0311</c:v>
                </c:pt>
                <c:pt idx="19">
                  <c:v>12.924099999999999</c:v>
                </c:pt>
                <c:pt idx="20">
                  <c:v>13.317399999999999</c:v>
                </c:pt>
                <c:pt idx="21">
                  <c:v>13.0306</c:v>
                </c:pt>
                <c:pt idx="22">
                  <c:v>12.0008</c:v>
                </c:pt>
                <c:pt idx="23">
                  <c:v>10.157299999999999</c:v>
                </c:pt>
              </c:numCache>
            </c:numRef>
          </c:xVal>
          <c:yVal>
            <c:numRef>
              <c:f>Samoa!$B$2:$B$25</c:f>
              <c:numCache>
                <c:formatCode>General</c:formatCode>
                <c:ptCount val="24"/>
                <c:pt idx="0">
                  <c:v>2.6585899999999999E-2</c:v>
                </c:pt>
                <c:pt idx="1">
                  <c:v>0.107935</c:v>
                </c:pt>
                <c:pt idx="2">
                  <c:v>0.25982100000000002</c:v>
                </c:pt>
                <c:pt idx="3">
                  <c:v>0.50378699999999998</c:v>
                </c:pt>
                <c:pt idx="4">
                  <c:v>0.85454399999999997</c:v>
                </c:pt>
                <c:pt idx="5">
                  <c:v>1.3218799999999999</c:v>
                </c:pt>
                <c:pt idx="6">
                  <c:v>1.9125399999999999</c:v>
                </c:pt>
                <c:pt idx="7">
                  <c:v>2.6312899999999999</c:v>
                </c:pt>
                <c:pt idx="8">
                  <c:v>3.4795099999999999</c:v>
                </c:pt>
                <c:pt idx="9">
                  <c:v>4.4555999999999996</c:v>
                </c:pt>
                <c:pt idx="10">
                  <c:v>5.2590700000000004</c:v>
                </c:pt>
                <c:pt idx="11">
                  <c:v>5.8419400000000001</c:v>
                </c:pt>
                <c:pt idx="12">
                  <c:v>6.4550200000000002</c:v>
                </c:pt>
                <c:pt idx="13">
                  <c:v>7.0971500000000001</c:v>
                </c:pt>
                <c:pt idx="14">
                  <c:v>7.7669499999999996</c:v>
                </c:pt>
                <c:pt idx="15">
                  <c:v>8.4628700000000006</c:v>
                </c:pt>
                <c:pt idx="16">
                  <c:v>9.1831999999999994</c:v>
                </c:pt>
                <c:pt idx="17">
                  <c:v>9.9264100000000006</c:v>
                </c:pt>
                <c:pt idx="18">
                  <c:v>10.6915</c:v>
                </c:pt>
                <c:pt idx="19">
                  <c:v>11.478199999999999</c:v>
                </c:pt>
                <c:pt idx="20">
                  <c:v>12.2882</c:v>
                </c:pt>
                <c:pt idx="21">
                  <c:v>13.1228</c:v>
                </c:pt>
                <c:pt idx="22">
                  <c:v>13.9819</c:v>
                </c:pt>
                <c:pt idx="23">
                  <c:v>14.8659</c:v>
                </c:pt>
              </c:numCache>
            </c:numRef>
          </c:yVal>
          <c:smooth val="0"/>
          <c:extLst>
            <c:ext xmlns:c16="http://schemas.microsoft.com/office/drawing/2014/chart" uri="{C3380CC4-5D6E-409C-BE32-E72D297353CC}">
              <c16:uniqueId val="{00000002-A1E3-4A95-9EFB-E9303D3D18F0}"/>
            </c:ext>
          </c:extLst>
        </c:ser>
        <c:ser>
          <c:idx val="3"/>
          <c:order val="3"/>
          <c:tx>
            <c:strRef>
              <c:f>Samoa!$F$1</c:f>
              <c:strCache>
                <c:ptCount val="1"/>
                <c:pt idx="0">
                  <c:v>South  Africa</c:v>
                </c:pt>
              </c:strCache>
            </c:strRef>
          </c:tx>
          <c:spPr>
            <a:ln w="19050" cap="rnd">
              <a:solidFill>
                <a:srgbClr val="0070C0"/>
              </a:solidFill>
              <a:round/>
            </a:ln>
            <a:effectLst/>
          </c:spPr>
          <c:marker>
            <c:symbol val="circle"/>
            <c:size val="5"/>
            <c:spPr>
              <a:solidFill>
                <a:srgbClr val="0070C0"/>
              </a:solidFill>
              <a:ln w="9525">
                <a:noFill/>
              </a:ln>
              <a:effectLst/>
            </c:spPr>
          </c:marker>
          <c:xVal>
            <c:numRef>
              <c:f>Samoa!$F$2:$F$25</c:f>
              <c:numCache>
                <c:formatCode>General</c:formatCode>
                <c:ptCount val="24"/>
                <c:pt idx="0">
                  <c:v>3.3976299999999999</c:v>
                </c:pt>
                <c:pt idx="1">
                  <c:v>3.3973300000000002</c:v>
                </c:pt>
                <c:pt idx="2">
                  <c:v>3.39608</c:v>
                </c:pt>
                <c:pt idx="3">
                  <c:v>3.38476</c:v>
                </c:pt>
                <c:pt idx="4">
                  <c:v>3.35276</c:v>
                </c:pt>
                <c:pt idx="5">
                  <c:v>3.3195299999999999</c:v>
                </c:pt>
                <c:pt idx="6">
                  <c:v>3.29582</c:v>
                </c:pt>
                <c:pt idx="7">
                  <c:v>3.2870699999999999</c:v>
                </c:pt>
                <c:pt idx="8">
                  <c:v>3.3029799999999998</c:v>
                </c:pt>
                <c:pt idx="9">
                  <c:v>3.32254</c:v>
                </c:pt>
                <c:pt idx="10">
                  <c:v>3.2970799999999998</c:v>
                </c:pt>
                <c:pt idx="11">
                  <c:v>3.2421600000000002</c:v>
                </c:pt>
                <c:pt idx="12">
                  <c:v>3.1750500000000001</c:v>
                </c:pt>
                <c:pt idx="13">
                  <c:v>3.0944799999999999</c:v>
                </c:pt>
                <c:pt idx="14">
                  <c:v>3.0097200000000002</c:v>
                </c:pt>
                <c:pt idx="15">
                  <c:v>2.8990499999999999</c:v>
                </c:pt>
                <c:pt idx="16">
                  <c:v>2.7756099999999999</c:v>
                </c:pt>
                <c:pt idx="17">
                  <c:v>2.6442199999999998</c:v>
                </c:pt>
                <c:pt idx="18">
                  <c:v>2.5003799999999998</c:v>
                </c:pt>
                <c:pt idx="19">
                  <c:v>2.3563999999999998</c:v>
                </c:pt>
                <c:pt idx="20">
                  <c:v>2.2206199999999998</c:v>
                </c:pt>
                <c:pt idx="21">
                  <c:v>2.0960800000000002</c:v>
                </c:pt>
                <c:pt idx="22">
                  <c:v>1.9704699999999999</c:v>
                </c:pt>
                <c:pt idx="23">
                  <c:v>1.8372999999999999</c:v>
                </c:pt>
              </c:numCache>
            </c:numRef>
          </c:xVal>
          <c:yVal>
            <c:numRef>
              <c:f>Samoa!$B$2:$B$25</c:f>
              <c:numCache>
                <c:formatCode>General</c:formatCode>
                <c:ptCount val="24"/>
                <c:pt idx="0">
                  <c:v>2.6585899999999999E-2</c:v>
                </c:pt>
                <c:pt idx="1">
                  <c:v>0.107935</c:v>
                </c:pt>
                <c:pt idx="2">
                  <c:v>0.25982100000000002</c:v>
                </c:pt>
                <c:pt idx="3">
                  <c:v>0.50378699999999998</c:v>
                </c:pt>
                <c:pt idx="4">
                  <c:v>0.85454399999999997</c:v>
                </c:pt>
                <c:pt idx="5">
                  <c:v>1.3218799999999999</c:v>
                </c:pt>
                <c:pt idx="6">
                  <c:v>1.9125399999999999</c:v>
                </c:pt>
                <c:pt idx="7">
                  <c:v>2.6312899999999999</c:v>
                </c:pt>
                <c:pt idx="8">
                  <c:v>3.4795099999999999</c:v>
                </c:pt>
                <c:pt idx="9">
                  <c:v>4.4555999999999996</c:v>
                </c:pt>
                <c:pt idx="10">
                  <c:v>5.2590700000000004</c:v>
                </c:pt>
                <c:pt idx="11">
                  <c:v>5.8419400000000001</c:v>
                </c:pt>
                <c:pt idx="12">
                  <c:v>6.4550200000000002</c:v>
                </c:pt>
                <c:pt idx="13">
                  <c:v>7.0971500000000001</c:v>
                </c:pt>
                <c:pt idx="14">
                  <c:v>7.7669499999999996</c:v>
                </c:pt>
                <c:pt idx="15">
                  <c:v>8.4628700000000006</c:v>
                </c:pt>
                <c:pt idx="16">
                  <c:v>9.1831999999999994</c:v>
                </c:pt>
                <c:pt idx="17">
                  <c:v>9.9264100000000006</c:v>
                </c:pt>
                <c:pt idx="18">
                  <c:v>10.6915</c:v>
                </c:pt>
                <c:pt idx="19">
                  <c:v>11.478199999999999</c:v>
                </c:pt>
                <c:pt idx="20">
                  <c:v>12.2882</c:v>
                </c:pt>
                <c:pt idx="21">
                  <c:v>13.1228</c:v>
                </c:pt>
                <c:pt idx="22">
                  <c:v>13.9819</c:v>
                </c:pt>
                <c:pt idx="23">
                  <c:v>14.8659</c:v>
                </c:pt>
              </c:numCache>
            </c:numRef>
          </c:yVal>
          <c:smooth val="0"/>
          <c:extLst>
            <c:ext xmlns:c16="http://schemas.microsoft.com/office/drawing/2014/chart" uri="{C3380CC4-5D6E-409C-BE32-E72D297353CC}">
              <c16:uniqueId val="{00000003-A1E3-4A95-9EFB-E9303D3D18F0}"/>
            </c:ext>
          </c:extLst>
        </c:ser>
        <c:ser>
          <c:idx val="5"/>
          <c:order val="4"/>
          <c:tx>
            <c:v>Sum</c:v>
          </c:tx>
          <c:spPr>
            <a:ln w="19050" cap="rnd">
              <a:solidFill>
                <a:schemeClr val="tx1"/>
              </a:solidFill>
              <a:round/>
            </a:ln>
            <a:effectLst/>
          </c:spPr>
          <c:marker>
            <c:symbol val="circle"/>
            <c:size val="5"/>
            <c:spPr>
              <a:solidFill>
                <a:schemeClr val="tx1"/>
              </a:solidFill>
              <a:ln w="9525">
                <a:solidFill>
                  <a:schemeClr val="tx1"/>
                </a:solidFill>
              </a:ln>
              <a:effectLst/>
            </c:spPr>
          </c:marker>
          <c:xVal>
            <c:numRef>
              <c:f>Samoa!$M$2:$M$25</c:f>
              <c:numCache>
                <c:formatCode>General</c:formatCode>
                <c:ptCount val="24"/>
                <c:pt idx="0">
                  <c:v>13.44265</c:v>
                </c:pt>
                <c:pt idx="1">
                  <c:v>13.441880000000001</c:v>
                </c:pt>
                <c:pt idx="2">
                  <c:v>13.437060000000001</c:v>
                </c:pt>
                <c:pt idx="3">
                  <c:v>13.40981</c:v>
                </c:pt>
                <c:pt idx="4">
                  <c:v>13.405370000000001</c:v>
                </c:pt>
                <c:pt idx="5">
                  <c:v>13.474209999999999</c:v>
                </c:pt>
                <c:pt idx="6">
                  <c:v>13.679199999999998</c:v>
                </c:pt>
                <c:pt idx="7">
                  <c:v>14.247250000000001</c:v>
                </c:pt>
                <c:pt idx="8">
                  <c:v>14.947069999999998</c:v>
                </c:pt>
                <c:pt idx="9">
                  <c:v>15.86885</c:v>
                </c:pt>
                <c:pt idx="10">
                  <c:v>16.873270000000002</c:v>
                </c:pt>
                <c:pt idx="11">
                  <c:v>17.415849999999999</c:v>
                </c:pt>
                <c:pt idx="12">
                  <c:v>17.758669999999999</c:v>
                </c:pt>
                <c:pt idx="13">
                  <c:v>18.00479</c:v>
                </c:pt>
                <c:pt idx="14">
                  <c:v>18.22289</c:v>
                </c:pt>
                <c:pt idx="15">
                  <c:v>18.353010000000001</c:v>
                </c:pt>
                <c:pt idx="16">
                  <c:v>18.33295</c:v>
                </c:pt>
                <c:pt idx="17">
                  <c:v>18.299109999999999</c:v>
                </c:pt>
                <c:pt idx="18">
                  <c:v>18.57442</c:v>
                </c:pt>
                <c:pt idx="19">
                  <c:v>18.97851</c:v>
                </c:pt>
                <c:pt idx="20">
                  <c:v>18.887779999999999</c:v>
                </c:pt>
                <c:pt idx="21">
                  <c:v>18.142068000000002</c:v>
                </c:pt>
                <c:pt idx="22">
                  <c:v>16.644853000000001</c:v>
                </c:pt>
                <c:pt idx="23">
                  <c:v>14.327887</c:v>
                </c:pt>
              </c:numCache>
            </c:numRef>
          </c:xVal>
          <c:yVal>
            <c:numRef>
              <c:f>Samoa!$B$2:$B$25</c:f>
              <c:numCache>
                <c:formatCode>General</c:formatCode>
                <c:ptCount val="24"/>
                <c:pt idx="0">
                  <c:v>2.6585899999999999E-2</c:v>
                </c:pt>
                <c:pt idx="1">
                  <c:v>0.107935</c:v>
                </c:pt>
                <c:pt idx="2">
                  <c:v>0.25982100000000002</c:v>
                </c:pt>
                <c:pt idx="3">
                  <c:v>0.50378699999999998</c:v>
                </c:pt>
                <c:pt idx="4">
                  <c:v>0.85454399999999997</c:v>
                </c:pt>
                <c:pt idx="5">
                  <c:v>1.3218799999999999</c:v>
                </c:pt>
                <c:pt idx="6">
                  <c:v>1.9125399999999999</c:v>
                </c:pt>
                <c:pt idx="7">
                  <c:v>2.6312899999999999</c:v>
                </c:pt>
                <c:pt idx="8">
                  <c:v>3.4795099999999999</c:v>
                </c:pt>
                <c:pt idx="9">
                  <c:v>4.4555999999999996</c:v>
                </c:pt>
                <c:pt idx="10">
                  <c:v>5.2590700000000004</c:v>
                </c:pt>
                <c:pt idx="11">
                  <c:v>5.8419400000000001</c:v>
                </c:pt>
                <c:pt idx="12">
                  <c:v>6.4550200000000002</c:v>
                </c:pt>
                <c:pt idx="13">
                  <c:v>7.0971500000000001</c:v>
                </c:pt>
                <c:pt idx="14">
                  <c:v>7.7669499999999996</c:v>
                </c:pt>
                <c:pt idx="15">
                  <c:v>8.4628700000000006</c:v>
                </c:pt>
                <c:pt idx="16">
                  <c:v>9.1831999999999994</c:v>
                </c:pt>
                <c:pt idx="17">
                  <c:v>9.9264100000000006</c:v>
                </c:pt>
                <c:pt idx="18">
                  <c:v>10.6915</c:v>
                </c:pt>
                <c:pt idx="19">
                  <c:v>11.478199999999999</c:v>
                </c:pt>
                <c:pt idx="20">
                  <c:v>12.2882</c:v>
                </c:pt>
                <c:pt idx="21">
                  <c:v>13.1228</c:v>
                </c:pt>
                <c:pt idx="22">
                  <c:v>13.9819</c:v>
                </c:pt>
                <c:pt idx="23">
                  <c:v>14.8659</c:v>
                </c:pt>
              </c:numCache>
            </c:numRef>
          </c:yVal>
          <c:smooth val="0"/>
          <c:extLst>
            <c:ext xmlns:c16="http://schemas.microsoft.com/office/drawing/2014/chart" uri="{C3380CC4-5D6E-409C-BE32-E72D297353CC}">
              <c16:uniqueId val="{00000004-A1E3-4A95-9EFB-E9303D3D18F0}"/>
            </c:ext>
          </c:extLst>
        </c:ser>
        <c:ser>
          <c:idx val="6"/>
          <c:order val="5"/>
          <c:tx>
            <c:strRef>
              <c:f>Samoa!$J$1</c:f>
              <c:strCache>
                <c:ptCount val="1"/>
                <c:pt idx="0">
                  <c:v>total-nobb</c:v>
                </c:pt>
              </c:strCache>
            </c:strRef>
          </c:tx>
          <c:spPr>
            <a:ln w="19050" cap="rnd">
              <a:solidFill>
                <a:srgbClr val="C00000"/>
              </a:solidFill>
              <a:round/>
            </a:ln>
            <a:effectLst/>
          </c:spPr>
          <c:marker>
            <c:symbol val="circle"/>
            <c:size val="5"/>
            <c:spPr>
              <a:solidFill>
                <a:srgbClr val="C00000"/>
              </a:solidFill>
              <a:ln w="9525">
                <a:solidFill>
                  <a:srgbClr val="C00000"/>
                </a:solidFill>
              </a:ln>
              <a:effectLst/>
            </c:spPr>
          </c:marker>
          <c:xVal>
            <c:numRef>
              <c:f>Samoa!$J$2:$J$25</c:f>
              <c:numCache>
                <c:formatCode>General</c:formatCode>
                <c:ptCount val="24"/>
                <c:pt idx="0">
                  <c:v>16.945000000000007</c:v>
                </c:pt>
                <c:pt idx="1">
                  <c:v>16.944099999999999</c:v>
                </c:pt>
                <c:pt idx="2">
                  <c:v>16.938499999999998</c:v>
                </c:pt>
                <c:pt idx="3">
                  <c:v>16.908000000000001</c:v>
                </c:pt>
                <c:pt idx="4">
                  <c:v>16.911600000000007</c:v>
                </c:pt>
                <c:pt idx="5">
                  <c:v>17.007800000000003</c:v>
                </c:pt>
                <c:pt idx="6">
                  <c:v>17.271799999999999</c:v>
                </c:pt>
                <c:pt idx="7">
                  <c:v>17.992600000000003</c:v>
                </c:pt>
                <c:pt idx="8">
                  <c:v>18.875699999999995</c:v>
                </c:pt>
                <c:pt idx="9">
                  <c:v>20.031300000000002</c:v>
                </c:pt>
                <c:pt idx="10">
                  <c:v>21.303600000000003</c:v>
                </c:pt>
                <c:pt idx="11">
                  <c:v>21.999700000000004</c:v>
                </c:pt>
                <c:pt idx="12">
                  <c:v>22.443400000000004</c:v>
                </c:pt>
                <c:pt idx="13">
                  <c:v>22.765900000000009</c:v>
                </c:pt>
                <c:pt idx="14">
                  <c:v>23.058300000000003</c:v>
                </c:pt>
                <c:pt idx="15">
                  <c:v>23.249400000000009</c:v>
                </c:pt>
                <c:pt idx="16">
                  <c:v>23.2761</c:v>
                </c:pt>
                <c:pt idx="17">
                  <c:v>23.296899999999994</c:v>
                </c:pt>
                <c:pt idx="18">
                  <c:v>23.712499999999999</c:v>
                </c:pt>
                <c:pt idx="19">
                  <c:v>24.336000000000006</c:v>
                </c:pt>
                <c:pt idx="20">
                  <c:v>24.394900000000007</c:v>
                </c:pt>
                <c:pt idx="21">
                  <c:v>23.674399999999991</c:v>
                </c:pt>
                <c:pt idx="22">
                  <c:v>22.014800000000001</c:v>
                </c:pt>
                <c:pt idx="23">
                  <c:v>19.298100000000005</c:v>
                </c:pt>
              </c:numCache>
            </c:numRef>
          </c:xVal>
          <c:yVal>
            <c:numRef>
              <c:f>Samoa!$B$2:$B$25</c:f>
              <c:numCache>
                <c:formatCode>General</c:formatCode>
                <c:ptCount val="24"/>
                <c:pt idx="0">
                  <c:v>2.6585899999999999E-2</c:v>
                </c:pt>
                <c:pt idx="1">
                  <c:v>0.107935</c:v>
                </c:pt>
                <c:pt idx="2">
                  <c:v>0.25982100000000002</c:v>
                </c:pt>
                <c:pt idx="3">
                  <c:v>0.50378699999999998</c:v>
                </c:pt>
                <c:pt idx="4">
                  <c:v>0.85454399999999997</c:v>
                </c:pt>
                <c:pt idx="5">
                  <c:v>1.3218799999999999</c:v>
                </c:pt>
                <c:pt idx="6">
                  <c:v>1.9125399999999999</c:v>
                </c:pt>
                <c:pt idx="7">
                  <c:v>2.6312899999999999</c:v>
                </c:pt>
                <c:pt idx="8">
                  <c:v>3.4795099999999999</c:v>
                </c:pt>
                <c:pt idx="9">
                  <c:v>4.4555999999999996</c:v>
                </c:pt>
                <c:pt idx="10">
                  <c:v>5.2590700000000004</c:v>
                </c:pt>
                <c:pt idx="11">
                  <c:v>5.8419400000000001</c:v>
                </c:pt>
                <c:pt idx="12">
                  <c:v>6.4550200000000002</c:v>
                </c:pt>
                <c:pt idx="13">
                  <c:v>7.0971500000000001</c:v>
                </c:pt>
                <c:pt idx="14">
                  <c:v>7.7669499999999996</c:v>
                </c:pt>
                <c:pt idx="15">
                  <c:v>8.4628700000000006</c:v>
                </c:pt>
                <c:pt idx="16">
                  <c:v>9.1831999999999994</c:v>
                </c:pt>
                <c:pt idx="17">
                  <c:v>9.9264100000000006</c:v>
                </c:pt>
                <c:pt idx="18">
                  <c:v>10.6915</c:v>
                </c:pt>
                <c:pt idx="19">
                  <c:v>11.478199999999999</c:v>
                </c:pt>
                <c:pt idx="20">
                  <c:v>12.2882</c:v>
                </c:pt>
                <c:pt idx="21">
                  <c:v>13.1228</c:v>
                </c:pt>
                <c:pt idx="22">
                  <c:v>13.9819</c:v>
                </c:pt>
                <c:pt idx="23">
                  <c:v>14.8659</c:v>
                </c:pt>
              </c:numCache>
            </c:numRef>
          </c:yVal>
          <c:smooth val="0"/>
          <c:extLst>
            <c:ext xmlns:c16="http://schemas.microsoft.com/office/drawing/2014/chart" uri="{C3380CC4-5D6E-409C-BE32-E72D297353CC}">
              <c16:uniqueId val="{00000005-A1E3-4A95-9EFB-E9303D3D18F0}"/>
            </c:ext>
          </c:extLst>
        </c:ser>
        <c:dLbls>
          <c:showLegendKey val="0"/>
          <c:showVal val="0"/>
          <c:showCatName val="0"/>
          <c:showSerName val="0"/>
          <c:showPercent val="0"/>
          <c:showBubbleSize val="0"/>
        </c:dLbls>
        <c:axId val="179429760"/>
        <c:axId val="179432064"/>
      </c:scatterChart>
      <c:valAx>
        <c:axId val="179429760"/>
        <c:scaling>
          <c:orientation val="minMax"/>
        </c:scaling>
        <c:delete val="0"/>
        <c:axPos val="b"/>
        <c:majorGridlines>
          <c:spPr>
            <a:ln w="9525" cap="flat" cmpd="sng" algn="ctr">
              <a:solidFill>
                <a:schemeClr val="tx1">
                  <a:lumMod val="15000"/>
                  <a:lumOff val="85000"/>
                </a:schemeClr>
              </a:solidFill>
              <a:round/>
            </a:ln>
            <a:effectLst/>
          </c:spPr>
        </c:majorGridlines>
        <c:title>
          <c:tx>
            <c:rich>
              <a:bodyPr/>
              <a:lstStyle/>
              <a:p>
                <a:pPr>
                  <a:defRPr/>
                </a:pPr>
                <a:r>
                  <a:rPr lang="en-US"/>
                  <a:t>CO (ppb)</a:t>
                </a:r>
              </a:p>
            </c:rich>
          </c:tx>
          <c:layout/>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9432064"/>
        <c:crosses val="autoZero"/>
        <c:crossBetween val="midCat"/>
      </c:valAx>
      <c:valAx>
        <c:axId val="17943206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en-US"/>
                  <a:t>altitude (km)</a:t>
                </a:r>
              </a:p>
            </c:rich>
          </c:tx>
          <c:layout/>
          <c:overlay val="0"/>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9429760"/>
        <c:crosses val="autoZero"/>
        <c:crossBetween val="midCat"/>
      </c:valAx>
      <c:spPr>
        <a:noFill/>
        <a:ln>
          <a:noFill/>
        </a:ln>
        <a:effectLst/>
      </c:spPr>
    </c:plotArea>
    <c:legend>
      <c:legendPos val="r"/>
      <c:layout>
        <c:manualLayout>
          <c:xMode val="edge"/>
          <c:yMode val="edge"/>
          <c:x val="0.73244562758691256"/>
          <c:y val="0.11911720070936521"/>
          <c:w val="0.2650927672955975"/>
          <c:h val="0.7792183612801699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F0BFEB-AC5C-4EA8-8E70-A1C475762308}" type="datetimeFigureOut">
              <a:rPr lang="en-US" smtClean="0"/>
              <a:t>2/27/2019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A74632-67ED-419F-9C48-53C74622448D}" type="slidenum">
              <a:rPr lang="en-US" smtClean="0"/>
              <a:t>‹#›</a:t>
            </a:fld>
            <a:endParaRPr lang="en-US"/>
          </a:p>
        </p:txBody>
      </p:sp>
    </p:spTree>
    <p:extLst>
      <p:ext uri="{BB962C8B-B14F-4D97-AF65-F5344CB8AC3E}">
        <p14:creationId xmlns:p14="http://schemas.microsoft.com/office/powerpoint/2010/main" val="4019229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A74632-67ED-419F-9C48-53C74622448D}" type="slidenum">
              <a:rPr lang="en-US" smtClean="0"/>
              <a:t>2</a:t>
            </a:fld>
            <a:endParaRPr lang="en-US"/>
          </a:p>
        </p:txBody>
      </p:sp>
    </p:spTree>
    <p:extLst>
      <p:ext uri="{BB962C8B-B14F-4D97-AF65-F5344CB8AC3E}">
        <p14:creationId xmlns:p14="http://schemas.microsoft.com/office/powerpoint/2010/main" val="1173621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A74632-67ED-419F-9C48-53C74622448D}" type="slidenum">
              <a:rPr lang="en-US" smtClean="0"/>
              <a:t>14</a:t>
            </a:fld>
            <a:endParaRPr lang="en-US"/>
          </a:p>
        </p:txBody>
      </p:sp>
    </p:spTree>
    <p:extLst>
      <p:ext uri="{BB962C8B-B14F-4D97-AF65-F5344CB8AC3E}">
        <p14:creationId xmlns:p14="http://schemas.microsoft.com/office/powerpoint/2010/main" val="76815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A74632-67ED-419F-9C48-53C74622448D}" type="slidenum">
              <a:rPr lang="en-US" smtClean="0"/>
              <a:t>15</a:t>
            </a:fld>
            <a:endParaRPr lang="en-US"/>
          </a:p>
        </p:txBody>
      </p:sp>
    </p:spTree>
    <p:extLst>
      <p:ext uri="{BB962C8B-B14F-4D97-AF65-F5344CB8AC3E}">
        <p14:creationId xmlns:p14="http://schemas.microsoft.com/office/powerpoint/2010/main" val="3625344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A74632-67ED-419F-9C48-53C74622448D}" type="slidenum">
              <a:rPr lang="en-US" smtClean="0"/>
              <a:t>17</a:t>
            </a:fld>
            <a:endParaRPr lang="en-US"/>
          </a:p>
        </p:txBody>
      </p:sp>
    </p:spTree>
    <p:extLst>
      <p:ext uri="{BB962C8B-B14F-4D97-AF65-F5344CB8AC3E}">
        <p14:creationId xmlns:p14="http://schemas.microsoft.com/office/powerpoint/2010/main" val="136148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A74632-67ED-419F-9C48-53C74622448D}" type="slidenum">
              <a:rPr lang="en-US" smtClean="0"/>
              <a:t>18</a:t>
            </a:fld>
            <a:endParaRPr lang="en-US"/>
          </a:p>
        </p:txBody>
      </p:sp>
    </p:spTree>
    <p:extLst>
      <p:ext uri="{BB962C8B-B14F-4D97-AF65-F5344CB8AC3E}">
        <p14:creationId xmlns:p14="http://schemas.microsoft.com/office/powerpoint/2010/main" val="3700089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A74632-67ED-419F-9C48-53C74622448D}" type="slidenum">
              <a:rPr lang="en-US" smtClean="0"/>
              <a:t>19</a:t>
            </a:fld>
            <a:endParaRPr lang="en-US"/>
          </a:p>
        </p:txBody>
      </p:sp>
    </p:spTree>
    <p:extLst>
      <p:ext uri="{BB962C8B-B14F-4D97-AF65-F5344CB8AC3E}">
        <p14:creationId xmlns:p14="http://schemas.microsoft.com/office/powerpoint/2010/main" val="1062791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A74632-67ED-419F-9C48-53C74622448D}" type="slidenum">
              <a:rPr lang="en-US" smtClean="0"/>
              <a:t>20</a:t>
            </a:fld>
            <a:endParaRPr lang="en-US"/>
          </a:p>
        </p:txBody>
      </p:sp>
    </p:spTree>
    <p:extLst>
      <p:ext uri="{BB962C8B-B14F-4D97-AF65-F5344CB8AC3E}">
        <p14:creationId xmlns:p14="http://schemas.microsoft.com/office/powerpoint/2010/main" val="3861583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 from Africa reaches the </a:t>
            </a:r>
            <a:r>
              <a:rPr lang="en-US" dirty="0" err="1" smtClean="0"/>
              <a:t>Spacific</a:t>
            </a:r>
            <a:r>
              <a:rPr lang="en-US" dirty="0" smtClean="0"/>
              <a:t> following</a:t>
            </a:r>
            <a:r>
              <a:rPr lang="en-US" baseline="0" dirty="0" smtClean="0"/>
              <a:t> the </a:t>
            </a:r>
            <a:r>
              <a:rPr lang="en-US" dirty="0" smtClean="0"/>
              <a:t>westerlies making it possible to transport CO from Africa to the remote Pacific </a:t>
            </a:r>
          </a:p>
          <a:p>
            <a:r>
              <a:rPr lang="en-US" dirty="0" smtClean="0"/>
              <a:t>CO from South East Asia (Indonesia). Is lifted up in by convection in the warm pool and then </a:t>
            </a:r>
            <a:r>
              <a:rPr lang="en-US" dirty="0" err="1" smtClean="0"/>
              <a:t>splitted</a:t>
            </a:r>
            <a:r>
              <a:rPr lang="en-US" dirty="0" smtClean="0"/>
              <a:t> into an eastward and a westward flow. The eastward convective outflow influences the entire SP helped by the counter trade winds in the upper trade winds. As the flow moves to the east Pacific it starts subsiding over the Eastern Pacific….. Check to what extent the SPCZ affects the distribution of the CO originated over SE Asia.  Also touch upon the monsoon circulation as described in (</a:t>
            </a:r>
            <a:r>
              <a:rPr lang="en-US" dirty="0" err="1" smtClean="0"/>
              <a:t>Keywood</a:t>
            </a:r>
            <a:r>
              <a:rPr lang="en-US" dirty="0" smtClean="0"/>
              <a:t> et al., 2013).</a:t>
            </a:r>
          </a:p>
          <a:p>
            <a:r>
              <a:rPr lang="en-US" dirty="0" smtClean="0"/>
              <a:t>CO from Oceania is lifted less than that from SEA, leaving the bulk of the emissions subject to the lower troposphere winds. The fraction that is uplifted above 5 km is drawn into the Walker circulation, leading to transpacific transport, affecting the mid troposphere over the Eastern Pacific</a:t>
            </a:r>
          </a:p>
          <a:p>
            <a:r>
              <a:rPr lang="en-US" dirty="0" smtClean="0"/>
              <a:t> </a:t>
            </a:r>
          </a:p>
          <a:p>
            <a:r>
              <a:rPr lang="en-US" dirty="0" smtClean="0"/>
              <a:t>CO from South America in the lower troposphere is separated into two branches. One small part blowing towards the Pacific following the trade winds, and another drawn into the southward  low-level jet, which brings BMB CO that finally transported to the westerly, with a characteristic outflow over the South Atlantic ( See into the Freitas et al, 2004 and similar literature). The fraction uplifted over the tropical SA is also separated into two branches. The larger one is transported eastward by the counter trade winds….   the   is lifted up over tropical areas of the continent. A smaller fraction </a:t>
            </a:r>
          </a:p>
          <a:p>
            <a:endParaRPr lang="en-US" dirty="0"/>
          </a:p>
        </p:txBody>
      </p:sp>
      <p:sp>
        <p:nvSpPr>
          <p:cNvPr id="4" name="Slide Number Placeholder 3"/>
          <p:cNvSpPr>
            <a:spLocks noGrp="1"/>
          </p:cNvSpPr>
          <p:nvPr>
            <p:ph type="sldNum" sz="quarter" idx="10"/>
          </p:nvPr>
        </p:nvSpPr>
        <p:spPr/>
        <p:txBody>
          <a:bodyPr/>
          <a:lstStyle/>
          <a:p>
            <a:fld id="{B5A74632-67ED-419F-9C48-53C74622448D}" type="slidenum">
              <a:rPr lang="en-US" smtClean="0"/>
              <a:t>21</a:t>
            </a:fld>
            <a:endParaRPr lang="en-US"/>
          </a:p>
        </p:txBody>
      </p:sp>
    </p:spTree>
    <p:extLst>
      <p:ext uri="{BB962C8B-B14F-4D97-AF65-F5344CB8AC3E}">
        <p14:creationId xmlns:p14="http://schemas.microsoft.com/office/powerpoint/2010/main" val="30550616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4/2/2019</a:t>
            </a:r>
            <a:endParaRPr lang="en-US"/>
          </a:p>
        </p:txBody>
      </p:sp>
      <p:sp>
        <p:nvSpPr>
          <p:cNvPr id="5" name="Footer Placeholder 4"/>
          <p:cNvSpPr>
            <a:spLocks noGrp="1"/>
          </p:cNvSpPr>
          <p:nvPr>
            <p:ph type="ftr" sz="quarter" idx="11"/>
          </p:nvPr>
        </p:nvSpPr>
        <p:spPr>
          <a:xfrm>
            <a:off x="812805" y="6272785"/>
            <a:ext cx="4745736" cy="365125"/>
          </a:xfrm>
        </p:spPr>
        <p:txBody>
          <a:bodyPr/>
          <a:lstStyle/>
          <a:p>
            <a:r>
              <a:rPr lang="en-US" smtClean="0"/>
              <a:t>Nikos Daskalakis                                                               IUP-AWI Block Seminar</a:t>
            </a:r>
            <a:endParaRPr lang="en-US"/>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E17BDD5B-557D-4392-8AE2-B9A79D905D32}" type="slidenum">
              <a:rPr lang="en-US" smtClean="0"/>
              <a:t>‹#›</a:t>
            </a:fld>
            <a:endParaRPr lang="en-US"/>
          </a:p>
        </p:txBody>
      </p:sp>
    </p:spTree>
    <p:extLst>
      <p:ext uri="{BB962C8B-B14F-4D97-AF65-F5344CB8AC3E}">
        <p14:creationId xmlns:p14="http://schemas.microsoft.com/office/powerpoint/2010/main" val="1393865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4/2/2019</a:t>
            </a:r>
            <a:endParaRPr lang="en-US"/>
          </a:p>
        </p:txBody>
      </p:sp>
      <p:sp>
        <p:nvSpPr>
          <p:cNvPr id="8" name="Footer Placeholder 7"/>
          <p:cNvSpPr>
            <a:spLocks noGrp="1"/>
          </p:cNvSpPr>
          <p:nvPr>
            <p:ph type="ftr" sz="quarter" idx="11"/>
          </p:nvPr>
        </p:nvSpPr>
        <p:spPr/>
        <p:txBody>
          <a:bodyPr/>
          <a:lstStyle/>
          <a:p>
            <a:r>
              <a:rPr lang="en-US" smtClean="0"/>
              <a:t>Nikos Daskalakis                                                               IUP-AWI Block Seminar</a:t>
            </a:r>
            <a:endParaRPr lang="en-US"/>
          </a:p>
        </p:txBody>
      </p:sp>
      <p:sp>
        <p:nvSpPr>
          <p:cNvPr id="9" name="Slide Number Placeholder 8"/>
          <p:cNvSpPr>
            <a:spLocks noGrp="1"/>
          </p:cNvSpPr>
          <p:nvPr>
            <p:ph type="sldNum" sz="quarter" idx="12"/>
          </p:nvPr>
        </p:nvSpPr>
        <p:spPr/>
        <p:txBody>
          <a:bodyPr/>
          <a:lstStyle/>
          <a:p>
            <a:fld id="{E17BDD5B-557D-4392-8AE2-B9A79D905D32}" type="slidenum">
              <a:rPr lang="en-US" smtClean="0"/>
              <a:t>‹#›</a:t>
            </a:fld>
            <a:endParaRPr lang="en-US"/>
          </a:p>
        </p:txBody>
      </p:sp>
    </p:spTree>
    <p:extLst>
      <p:ext uri="{BB962C8B-B14F-4D97-AF65-F5344CB8AC3E}">
        <p14:creationId xmlns:p14="http://schemas.microsoft.com/office/powerpoint/2010/main" val="3400575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4/2/2019</a:t>
            </a:r>
            <a:endParaRPr lang="en-US"/>
          </a:p>
        </p:txBody>
      </p:sp>
      <p:sp>
        <p:nvSpPr>
          <p:cNvPr id="8" name="Footer Placeholder 7"/>
          <p:cNvSpPr>
            <a:spLocks noGrp="1"/>
          </p:cNvSpPr>
          <p:nvPr>
            <p:ph type="ftr" sz="quarter" idx="11"/>
          </p:nvPr>
        </p:nvSpPr>
        <p:spPr/>
        <p:txBody>
          <a:bodyPr/>
          <a:lstStyle/>
          <a:p>
            <a:r>
              <a:rPr lang="en-US" smtClean="0"/>
              <a:t>Nikos Daskalakis                                                               IUP-AWI Block Seminar</a:t>
            </a:r>
            <a:endParaRPr lang="en-US"/>
          </a:p>
        </p:txBody>
      </p:sp>
      <p:sp>
        <p:nvSpPr>
          <p:cNvPr id="9" name="Slide Number Placeholder 8"/>
          <p:cNvSpPr>
            <a:spLocks noGrp="1"/>
          </p:cNvSpPr>
          <p:nvPr>
            <p:ph type="sldNum" sz="quarter" idx="12"/>
          </p:nvPr>
        </p:nvSpPr>
        <p:spPr/>
        <p:txBody>
          <a:bodyPr/>
          <a:lstStyle/>
          <a:p>
            <a:fld id="{E17BDD5B-557D-4392-8AE2-B9A79D905D32}" type="slidenum">
              <a:rPr lang="en-US" smtClean="0"/>
              <a:t>‹#›</a:t>
            </a:fld>
            <a:endParaRPr lang="en-US"/>
          </a:p>
        </p:txBody>
      </p:sp>
    </p:spTree>
    <p:extLst>
      <p:ext uri="{BB962C8B-B14F-4D97-AF65-F5344CB8AC3E}">
        <p14:creationId xmlns:p14="http://schemas.microsoft.com/office/powerpoint/2010/main" val="573260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4/2/2019</a:t>
            </a:r>
            <a:endParaRPr lang="en-US"/>
          </a:p>
        </p:txBody>
      </p:sp>
      <p:sp>
        <p:nvSpPr>
          <p:cNvPr id="8" name="Footer Placeholder 7"/>
          <p:cNvSpPr>
            <a:spLocks noGrp="1"/>
          </p:cNvSpPr>
          <p:nvPr>
            <p:ph type="ftr" sz="quarter" idx="11"/>
          </p:nvPr>
        </p:nvSpPr>
        <p:spPr/>
        <p:txBody>
          <a:bodyPr/>
          <a:lstStyle/>
          <a:p>
            <a:r>
              <a:rPr lang="en-US" smtClean="0"/>
              <a:t>Nikos Daskalakis                                                               IUP-AWI Block Seminar</a:t>
            </a:r>
            <a:endParaRPr lang="en-US"/>
          </a:p>
        </p:txBody>
      </p:sp>
      <p:sp>
        <p:nvSpPr>
          <p:cNvPr id="9" name="Slide Number Placeholder 8"/>
          <p:cNvSpPr>
            <a:spLocks noGrp="1"/>
          </p:cNvSpPr>
          <p:nvPr>
            <p:ph type="sldNum" sz="quarter" idx="12"/>
          </p:nvPr>
        </p:nvSpPr>
        <p:spPr/>
        <p:txBody>
          <a:bodyPr/>
          <a:lstStyle/>
          <a:p>
            <a:fld id="{E17BDD5B-557D-4392-8AE2-B9A79D905D32}" type="slidenum">
              <a:rPr lang="en-US" smtClean="0"/>
              <a:t>‹#›</a:t>
            </a:fld>
            <a:endParaRPr lang="en-US"/>
          </a:p>
        </p:txBody>
      </p:sp>
    </p:spTree>
    <p:extLst>
      <p:ext uri="{BB962C8B-B14F-4D97-AF65-F5344CB8AC3E}">
        <p14:creationId xmlns:p14="http://schemas.microsoft.com/office/powerpoint/2010/main" val="1629010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smtClean="0"/>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r>
              <a:rPr lang="en-US" smtClean="0"/>
              <a:t>4/2/2019</a:t>
            </a:r>
            <a:endParaRPr lang="en-US"/>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r>
              <a:rPr lang="en-US" smtClean="0"/>
              <a:t>Nikos Daskalakis                                                               IUP-AWI Block Seminar</a:t>
            </a:r>
            <a:endParaRPr lang="en-US"/>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E17BDD5B-557D-4392-8AE2-B9A79D905D32}" type="slidenum">
              <a:rPr lang="en-US" smtClean="0"/>
              <a:t>‹#›</a:t>
            </a:fld>
            <a:endParaRPr lang="en-US"/>
          </a:p>
        </p:txBody>
      </p:sp>
    </p:spTree>
    <p:extLst>
      <p:ext uri="{BB962C8B-B14F-4D97-AF65-F5344CB8AC3E}">
        <p14:creationId xmlns:p14="http://schemas.microsoft.com/office/powerpoint/2010/main" val="2498636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4/2/2019</a:t>
            </a:r>
            <a:endParaRPr lang="en-US"/>
          </a:p>
        </p:txBody>
      </p:sp>
      <p:sp>
        <p:nvSpPr>
          <p:cNvPr id="6" name="Footer Placeholder 5"/>
          <p:cNvSpPr>
            <a:spLocks noGrp="1"/>
          </p:cNvSpPr>
          <p:nvPr>
            <p:ph type="ftr" sz="quarter" idx="11"/>
          </p:nvPr>
        </p:nvSpPr>
        <p:spPr/>
        <p:txBody>
          <a:bodyPr/>
          <a:lstStyle/>
          <a:p>
            <a:r>
              <a:rPr lang="en-US" smtClean="0"/>
              <a:t>Nikos Daskalakis                                                               IUP-AWI Block Seminar</a:t>
            </a:r>
            <a:endParaRPr lang="en-US"/>
          </a:p>
        </p:txBody>
      </p:sp>
      <p:sp>
        <p:nvSpPr>
          <p:cNvPr id="7" name="Slide Number Placeholder 6"/>
          <p:cNvSpPr>
            <a:spLocks noGrp="1"/>
          </p:cNvSpPr>
          <p:nvPr>
            <p:ph type="sldNum" sz="quarter" idx="12"/>
          </p:nvPr>
        </p:nvSpPr>
        <p:spPr/>
        <p:txBody>
          <a:bodyPr/>
          <a:lstStyle/>
          <a:p>
            <a:fld id="{E17BDD5B-557D-4392-8AE2-B9A79D905D32}" type="slidenum">
              <a:rPr lang="en-US" smtClean="0"/>
              <a:t>‹#›</a:t>
            </a:fld>
            <a:endParaRPr lang="en-US"/>
          </a:p>
        </p:txBody>
      </p:sp>
    </p:spTree>
    <p:extLst>
      <p:ext uri="{BB962C8B-B14F-4D97-AF65-F5344CB8AC3E}">
        <p14:creationId xmlns:p14="http://schemas.microsoft.com/office/powerpoint/2010/main" val="2058571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smtClean="0"/>
              <a:t>4/2/2019</a:t>
            </a:r>
            <a:endParaRPr lang="en-US"/>
          </a:p>
        </p:txBody>
      </p:sp>
      <p:sp>
        <p:nvSpPr>
          <p:cNvPr id="8" name="Footer Placeholder 7"/>
          <p:cNvSpPr>
            <a:spLocks noGrp="1"/>
          </p:cNvSpPr>
          <p:nvPr>
            <p:ph type="ftr" sz="quarter" idx="11"/>
          </p:nvPr>
        </p:nvSpPr>
        <p:spPr/>
        <p:txBody>
          <a:bodyPr/>
          <a:lstStyle/>
          <a:p>
            <a:r>
              <a:rPr lang="en-US" smtClean="0"/>
              <a:t>Nikos Daskalakis                                                               IUP-AWI Block Seminar</a:t>
            </a:r>
            <a:endParaRPr lang="en-US"/>
          </a:p>
        </p:txBody>
      </p:sp>
      <p:sp>
        <p:nvSpPr>
          <p:cNvPr id="9" name="Slide Number Placeholder 8"/>
          <p:cNvSpPr>
            <a:spLocks noGrp="1"/>
          </p:cNvSpPr>
          <p:nvPr>
            <p:ph type="sldNum" sz="quarter" idx="12"/>
          </p:nvPr>
        </p:nvSpPr>
        <p:spPr/>
        <p:txBody>
          <a:bodyPr/>
          <a:lstStyle/>
          <a:p>
            <a:fld id="{E17BDD5B-557D-4392-8AE2-B9A79D905D32}" type="slidenum">
              <a:rPr lang="en-US" smtClean="0"/>
              <a:t>‹#›</a:t>
            </a:fld>
            <a:endParaRPr lang="en-US"/>
          </a:p>
        </p:txBody>
      </p:sp>
    </p:spTree>
    <p:extLst>
      <p:ext uri="{BB962C8B-B14F-4D97-AF65-F5344CB8AC3E}">
        <p14:creationId xmlns:p14="http://schemas.microsoft.com/office/powerpoint/2010/main" val="2183070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r>
              <a:rPr lang="en-US" smtClean="0"/>
              <a:t>4/2/2019</a:t>
            </a:r>
            <a:endParaRPr lang="en-US"/>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r>
              <a:rPr lang="en-US" smtClean="0"/>
              <a:t>Nikos Daskalakis                                                               IUP-AWI Block Seminar</a:t>
            </a:r>
            <a:endParaRPr lang="en-US"/>
          </a:p>
        </p:txBody>
      </p:sp>
      <p:sp>
        <p:nvSpPr>
          <p:cNvPr id="5" name="Slide Number Placeholder 4"/>
          <p:cNvSpPr>
            <a:spLocks noGrp="1"/>
          </p:cNvSpPr>
          <p:nvPr>
            <p:ph type="sldNum" sz="quarter" idx="12"/>
          </p:nvPr>
        </p:nvSpPr>
        <p:spPr/>
        <p:txBody>
          <a:bodyPr/>
          <a:lstStyle/>
          <a:p>
            <a:fld id="{E17BDD5B-557D-4392-8AE2-B9A79D905D32}" type="slidenum">
              <a:rPr lang="en-US" smtClean="0"/>
              <a:t>‹#›</a:t>
            </a:fld>
            <a:endParaRPr lang="en-US"/>
          </a:p>
        </p:txBody>
      </p:sp>
    </p:spTree>
    <p:extLst>
      <p:ext uri="{BB962C8B-B14F-4D97-AF65-F5344CB8AC3E}">
        <p14:creationId xmlns:p14="http://schemas.microsoft.com/office/powerpoint/2010/main" val="2860764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4/2/2019</a:t>
            </a:r>
            <a:endParaRPr lang="en-US"/>
          </a:p>
        </p:txBody>
      </p:sp>
      <p:sp>
        <p:nvSpPr>
          <p:cNvPr id="3" name="Footer Placeholder 2"/>
          <p:cNvSpPr>
            <a:spLocks noGrp="1"/>
          </p:cNvSpPr>
          <p:nvPr>
            <p:ph type="ftr" sz="quarter" idx="11"/>
          </p:nvPr>
        </p:nvSpPr>
        <p:spPr/>
        <p:txBody>
          <a:bodyPr/>
          <a:lstStyle/>
          <a:p>
            <a:r>
              <a:rPr lang="en-US" smtClean="0"/>
              <a:t>Nikos Daskalakis                                                               IUP-AWI Block Seminar</a:t>
            </a:r>
            <a:endParaRPr lang="en-US"/>
          </a:p>
        </p:txBody>
      </p:sp>
      <p:sp>
        <p:nvSpPr>
          <p:cNvPr id="4" name="Slide Number Placeholder 3"/>
          <p:cNvSpPr>
            <a:spLocks noGrp="1"/>
          </p:cNvSpPr>
          <p:nvPr>
            <p:ph type="sldNum" sz="quarter" idx="12"/>
          </p:nvPr>
        </p:nvSpPr>
        <p:spPr/>
        <p:txBody>
          <a:bodyPr/>
          <a:lstStyle/>
          <a:p>
            <a:fld id="{E17BDD5B-557D-4392-8AE2-B9A79D905D32}" type="slidenum">
              <a:rPr lang="en-US" smtClean="0"/>
              <a:t>‹#›</a:t>
            </a:fld>
            <a:endParaRPr lang="en-US"/>
          </a:p>
        </p:txBody>
      </p:sp>
    </p:spTree>
    <p:extLst>
      <p:ext uri="{BB962C8B-B14F-4D97-AF65-F5344CB8AC3E}">
        <p14:creationId xmlns:p14="http://schemas.microsoft.com/office/powerpoint/2010/main" val="104518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r>
              <a:rPr lang="en-US" smtClean="0"/>
              <a:t>4/2/2019</a:t>
            </a:r>
            <a:endParaRPr lang="en-US"/>
          </a:p>
        </p:txBody>
      </p:sp>
      <p:sp>
        <p:nvSpPr>
          <p:cNvPr id="10" name="Footer Placeholder 9"/>
          <p:cNvSpPr>
            <a:spLocks noGrp="1"/>
          </p:cNvSpPr>
          <p:nvPr>
            <p:ph type="ftr" sz="quarter" idx="11"/>
          </p:nvPr>
        </p:nvSpPr>
        <p:spPr/>
        <p:txBody>
          <a:bodyPr/>
          <a:lstStyle/>
          <a:p>
            <a:r>
              <a:rPr lang="en-US" smtClean="0"/>
              <a:t>Nikos Daskalakis                                                               IUP-AWI Block Seminar</a:t>
            </a:r>
            <a:endParaRPr lang="en-US"/>
          </a:p>
        </p:txBody>
      </p:sp>
      <p:sp>
        <p:nvSpPr>
          <p:cNvPr id="11" name="Slide Number Placeholder 10"/>
          <p:cNvSpPr>
            <a:spLocks noGrp="1"/>
          </p:cNvSpPr>
          <p:nvPr>
            <p:ph type="sldNum" sz="quarter" idx="12"/>
          </p:nvPr>
        </p:nvSpPr>
        <p:spPr/>
        <p:txBody>
          <a:bodyPr/>
          <a:lstStyle/>
          <a:p>
            <a:fld id="{E17BDD5B-557D-4392-8AE2-B9A79D905D32}" type="slidenum">
              <a:rPr lang="en-US" smtClean="0"/>
              <a:t>‹#›</a:t>
            </a:fld>
            <a:endParaRPr lang="en-US"/>
          </a:p>
        </p:txBody>
      </p:sp>
    </p:spTree>
    <p:extLst>
      <p:ext uri="{BB962C8B-B14F-4D97-AF65-F5344CB8AC3E}">
        <p14:creationId xmlns:p14="http://schemas.microsoft.com/office/powerpoint/2010/main" val="3975641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r>
              <a:rPr lang="en-US" smtClean="0"/>
              <a:t>4/2/2019</a:t>
            </a:r>
            <a:endParaRPr lang="en-US"/>
          </a:p>
        </p:txBody>
      </p:sp>
      <p:sp>
        <p:nvSpPr>
          <p:cNvPr id="10" name="Slide Number Placeholder 9"/>
          <p:cNvSpPr>
            <a:spLocks noGrp="1"/>
          </p:cNvSpPr>
          <p:nvPr>
            <p:ph type="sldNum" sz="quarter" idx="12"/>
          </p:nvPr>
        </p:nvSpPr>
        <p:spPr/>
        <p:txBody>
          <a:bodyPr/>
          <a:lstStyle/>
          <a:p>
            <a:fld id="{E17BDD5B-557D-4392-8AE2-B9A79D905D32}" type="slidenum">
              <a:rPr lang="en-US" smtClean="0"/>
              <a:t>‹#›</a:t>
            </a:fld>
            <a:endParaRPr lang="en-US"/>
          </a:p>
        </p:txBody>
      </p:sp>
    </p:spTree>
    <p:extLst>
      <p:ext uri="{BB962C8B-B14F-4D97-AF65-F5344CB8AC3E}">
        <p14:creationId xmlns:p14="http://schemas.microsoft.com/office/powerpoint/2010/main" val="1627779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r>
              <a:rPr lang="en-US" smtClean="0"/>
              <a:t>4/2/2019</a:t>
            </a:r>
            <a:endParaRPr lang="en-US"/>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r>
              <a:rPr lang="en-US" smtClean="0"/>
              <a:t>Nikos Daskalakis                                                               IUP-AWI Block Seminar</a:t>
            </a:r>
            <a:endParaRPr lang="en-US"/>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E17BDD5B-557D-4392-8AE2-B9A79D905D32}" type="slidenum">
              <a:rPr lang="en-US" smtClean="0"/>
              <a:t>‹#›</a:t>
            </a:fld>
            <a:endParaRPr lang="en-US"/>
          </a:p>
        </p:txBody>
      </p:sp>
    </p:spTree>
    <p:extLst>
      <p:ext uri="{BB962C8B-B14F-4D97-AF65-F5344CB8AC3E}">
        <p14:creationId xmlns:p14="http://schemas.microsoft.com/office/powerpoint/2010/main" val="13870681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914400" rtl="0" eaLnBrk="1" latinLnBrk="0" hangingPunct="1">
        <a:lnSpc>
          <a:spcPct val="90000"/>
        </a:lnSpc>
        <a:spcBef>
          <a:spcPct val="0"/>
        </a:spcBef>
        <a:buNone/>
        <a:defRPr sz="4200" b="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7.jfif"/><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7.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1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8516" y="1498123"/>
            <a:ext cx="7560526" cy="2301240"/>
          </a:xfrm>
        </p:spPr>
        <p:txBody>
          <a:bodyPr>
            <a:noAutofit/>
          </a:bodyPr>
          <a:lstStyle/>
          <a:p>
            <a:pPr algn="ctr"/>
            <a:r>
              <a:rPr lang="en-US" sz="4400" dirty="0" smtClean="0">
                <a:latin typeface="Candara" panose="020E0502030303020204" pitchFamily="34" charset="0"/>
              </a:rPr>
              <a:t>Impact of biomass burning in the tropical and subtropical pacific ocean</a:t>
            </a:r>
            <a:endParaRPr lang="en-US" sz="4400" dirty="0">
              <a:solidFill>
                <a:srgbClr val="C00000"/>
              </a:solidFill>
              <a:latin typeface="Candara" panose="020E0502030303020204" pitchFamily="34" charset="0"/>
            </a:endParaRPr>
          </a:p>
        </p:txBody>
      </p:sp>
      <p:sp>
        <p:nvSpPr>
          <p:cNvPr id="5" name="Subtitle 2"/>
          <p:cNvSpPr txBox="1">
            <a:spLocks/>
          </p:cNvSpPr>
          <p:nvPr/>
        </p:nvSpPr>
        <p:spPr>
          <a:xfrm>
            <a:off x="677119" y="3593939"/>
            <a:ext cx="7789761" cy="1817226"/>
          </a:xfrm>
          <a:prstGeom prst="rect">
            <a:avLst/>
          </a:prstGeom>
        </p:spPr>
        <p:txBody>
          <a:bodyPr vert="horz" lIns="91440" tIns="45720" rIns="91440" bIns="45720" rtlCol="0">
            <a:normAutofit fontScale="62500" lnSpcReduction="20000"/>
          </a:bodyPr>
          <a:lstStyle>
            <a:lvl1pPr marL="0" indent="0" algn="ctr" defTabSz="685800" rtl="0" eaLnBrk="1" latinLnBrk="0" hangingPunct="1">
              <a:lnSpc>
                <a:spcPct val="112000"/>
              </a:lnSpc>
              <a:spcBef>
                <a:spcPts val="0"/>
              </a:spcBef>
              <a:spcAft>
                <a:spcPts val="0"/>
              </a:spcAft>
              <a:buFont typeface="Franklin Gothic Book" panose="020B0503020102020204" pitchFamily="34" charset="0"/>
              <a:buNone/>
              <a:defRPr sz="1800" kern="1200" baseline="0">
                <a:solidFill>
                  <a:schemeClr val="tx2"/>
                </a:solidFill>
                <a:latin typeface="+mn-lt"/>
                <a:ea typeface="+mn-ea"/>
                <a:cs typeface="+mn-cs"/>
              </a:defRPr>
            </a:lvl1pPr>
            <a:lvl2pPr marL="342900" indent="0" algn="ctr" defTabSz="685800" rtl="0" eaLnBrk="1" latinLnBrk="0" hangingPunct="1">
              <a:lnSpc>
                <a:spcPct val="94000"/>
              </a:lnSpc>
              <a:spcBef>
                <a:spcPts val="500"/>
              </a:spcBef>
              <a:spcAft>
                <a:spcPts val="200"/>
              </a:spcAft>
              <a:buFont typeface="Franklin Gothic Book" panose="020B0503020102020204" pitchFamily="34" charset="0"/>
              <a:buNone/>
              <a:defRPr sz="1500" i="1" kern="1200" baseline="0">
                <a:solidFill>
                  <a:schemeClr val="tx2"/>
                </a:solidFill>
                <a:latin typeface="+mn-lt"/>
                <a:ea typeface="+mn-ea"/>
                <a:cs typeface="+mn-cs"/>
              </a:defRPr>
            </a:lvl2pPr>
            <a:lvl3pPr marL="685800" indent="0" algn="ctr" defTabSz="685800" rtl="0" eaLnBrk="1" latinLnBrk="0" hangingPunct="1">
              <a:lnSpc>
                <a:spcPct val="94000"/>
              </a:lnSpc>
              <a:spcBef>
                <a:spcPts val="500"/>
              </a:spcBef>
              <a:spcAft>
                <a:spcPts val="200"/>
              </a:spcAft>
              <a:buFont typeface="Franklin Gothic Book" panose="020B0503020102020204" pitchFamily="34" charset="0"/>
              <a:buNone/>
              <a:defRPr sz="1350" kern="1200" baseline="0">
                <a:solidFill>
                  <a:schemeClr val="tx2"/>
                </a:solidFill>
                <a:latin typeface="+mn-lt"/>
                <a:ea typeface="+mn-ea"/>
                <a:cs typeface="+mn-cs"/>
              </a:defRPr>
            </a:lvl3pPr>
            <a:lvl4pPr marL="1028700" indent="0" algn="ctr" defTabSz="685800" rtl="0" eaLnBrk="1" latinLnBrk="0" hangingPunct="1">
              <a:lnSpc>
                <a:spcPct val="94000"/>
              </a:lnSpc>
              <a:spcBef>
                <a:spcPts val="500"/>
              </a:spcBef>
              <a:spcAft>
                <a:spcPts val="200"/>
              </a:spcAft>
              <a:buFont typeface="Franklin Gothic Book" panose="020B0503020102020204" pitchFamily="34" charset="0"/>
              <a:buNone/>
              <a:defRPr sz="1200" i="1" kern="1200" baseline="0">
                <a:solidFill>
                  <a:schemeClr val="tx2"/>
                </a:solidFill>
                <a:latin typeface="+mn-lt"/>
                <a:ea typeface="+mn-ea"/>
                <a:cs typeface="+mn-cs"/>
              </a:defRPr>
            </a:lvl4pPr>
            <a:lvl5pPr marL="1371600" indent="0" algn="ctr" defTabSz="685800" rtl="0" eaLnBrk="1" latinLnBrk="0" hangingPunct="1">
              <a:lnSpc>
                <a:spcPct val="94000"/>
              </a:lnSpc>
              <a:spcBef>
                <a:spcPts val="500"/>
              </a:spcBef>
              <a:spcAft>
                <a:spcPts val="200"/>
              </a:spcAft>
              <a:buFont typeface="Franklin Gothic Book" panose="020B0503020102020204" pitchFamily="34" charset="0"/>
              <a:buNone/>
              <a:defRPr sz="1200" kern="1200" baseline="0">
                <a:solidFill>
                  <a:schemeClr val="tx2"/>
                </a:solidFill>
                <a:latin typeface="+mn-lt"/>
                <a:ea typeface="+mn-ea"/>
                <a:cs typeface="+mn-cs"/>
              </a:defRPr>
            </a:lvl5pPr>
            <a:lvl6pPr marL="1714500" indent="0" algn="ctr" defTabSz="685800" rtl="0" eaLnBrk="1" latinLnBrk="0" hangingPunct="1">
              <a:lnSpc>
                <a:spcPct val="94000"/>
              </a:lnSpc>
              <a:spcBef>
                <a:spcPts val="500"/>
              </a:spcBef>
              <a:spcAft>
                <a:spcPts val="200"/>
              </a:spcAft>
              <a:buFont typeface="Franklin Gothic Book" panose="020B0503020102020204" pitchFamily="34" charset="0"/>
              <a:buNone/>
              <a:defRPr sz="1200" i="1" kern="1200" baseline="0">
                <a:solidFill>
                  <a:schemeClr val="tx2"/>
                </a:solidFill>
                <a:latin typeface="+mn-lt"/>
                <a:ea typeface="+mn-ea"/>
                <a:cs typeface="+mn-cs"/>
              </a:defRPr>
            </a:lvl6pPr>
            <a:lvl7pPr marL="2057400" indent="0" algn="ctr" defTabSz="685800" rtl="0" eaLnBrk="1" latinLnBrk="0" hangingPunct="1">
              <a:lnSpc>
                <a:spcPct val="94000"/>
              </a:lnSpc>
              <a:spcBef>
                <a:spcPts val="500"/>
              </a:spcBef>
              <a:spcAft>
                <a:spcPts val="200"/>
              </a:spcAft>
              <a:buFont typeface="Franklin Gothic Book" panose="020B0503020102020204" pitchFamily="34" charset="0"/>
              <a:buNone/>
              <a:defRPr sz="1200" kern="1200" baseline="0">
                <a:solidFill>
                  <a:schemeClr val="tx2"/>
                </a:solidFill>
                <a:latin typeface="+mn-lt"/>
                <a:ea typeface="+mn-ea"/>
                <a:cs typeface="+mn-cs"/>
              </a:defRPr>
            </a:lvl7pPr>
            <a:lvl8pPr marL="2400300" indent="0" algn="ctr" defTabSz="685800" rtl="0" eaLnBrk="1" latinLnBrk="0" hangingPunct="1">
              <a:lnSpc>
                <a:spcPct val="94000"/>
              </a:lnSpc>
              <a:spcBef>
                <a:spcPts val="500"/>
              </a:spcBef>
              <a:spcAft>
                <a:spcPts val="200"/>
              </a:spcAft>
              <a:buFont typeface="Franklin Gothic Book" panose="020B0503020102020204" pitchFamily="34" charset="0"/>
              <a:buNone/>
              <a:defRPr sz="1200" i="1" kern="1200" baseline="0">
                <a:solidFill>
                  <a:schemeClr val="tx2"/>
                </a:solidFill>
                <a:latin typeface="+mn-lt"/>
                <a:ea typeface="+mn-ea"/>
                <a:cs typeface="+mn-cs"/>
              </a:defRPr>
            </a:lvl8pPr>
            <a:lvl9pPr marL="2743200" indent="0" algn="ctr" defTabSz="685800" rtl="0" eaLnBrk="1" latinLnBrk="0" hangingPunct="1">
              <a:lnSpc>
                <a:spcPct val="94000"/>
              </a:lnSpc>
              <a:spcBef>
                <a:spcPts val="500"/>
              </a:spcBef>
              <a:spcAft>
                <a:spcPts val="200"/>
              </a:spcAft>
              <a:buFont typeface="Franklin Gothic Book" panose="020B0503020102020204" pitchFamily="34" charset="0"/>
              <a:buNone/>
              <a:defRPr sz="1200" kern="1200" baseline="0">
                <a:solidFill>
                  <a:schemeClr val="tx2"/>
                </a:solidFill>
                <a:latin typeface="+mn-lt"/>
                <a:ea typeface="+mn-ea"/>
                <a:cs typeface="+mn-cs"/>
              </a:defRPr>
            </a:lvl9pPr>
          </a:lstStyle>
          <a:p>
            <a:r>
              <a:rPr lang="en-US" sz="2800" b="1" u="sng" dirty="0" smtClean="0">
                <a:solidFill>
                  <a:srgbClr val="C00000"/>
                </a:solidFill>
              </a:rPr>
              <a:t>Nikos Daskalakis</a:t>
            </a:r>
            <a:r>
              <a:rPr lang="en-US" sz="2800" dirty="0" smtClean="0">
                <a:solidFill>
                  <a:srgbClr val="C00000"/>
                </a:solidFill>
              </a:rPr>
              <a:t>, Laura Gallardo, </a:t>
            </a:r>
            <a:r>
              <a:rPr lang="en-US" sz="2800" dirty="0">
                <a:solidFill>
                  <a:srgbClr val="C00000"/>
                </a:solidFill>
              </a:rPr>
              <a:t>Maria </a:t>
            </a:r>
            <a:r>
              <a:rPr lang="en-US" sz="2800" dirty="0" err="1" smtClean="0">
                <a:solidFill>
                  <a:srgbClr val="C00000"/>
                </a:solidFill>
              </a:rPr>
              <a:t>Kanakidou</a:t>
            </a:r>
            <a:r>
              <a:rPr lang="en-US" sz="2800" dirty="0" smtClean="0">
                <a:solidFill>
                  <a:srgbClr val="C00000"/>
                </a:solidFill>
              </a:rPr>
              <a:t>, </a:t>
            </a:r>
            <a:r>
              <a:rPr lang="en-US" sz="2800" dirty="0" err="1" smtClean="0">
                <a:solidFill>
                  <a:srgbClr val="C00000"/>
                </a:solidFill>
              </a:rPr>
              <a:t>Rasmus</a:t>
            </a:r>
            <a:r>
              <a:rPr lang="en-US" sz="2800" dirty="0" smtClean="0">
                <a:solidFill>
                  <a:srgbClr val="C00000"/>
                </a:solidFill>
              </a:rPr>
              <a:t> </a:t>
            </a:r>
            <a:r>
              <a:rPr lang="en-US" sz="2800" dirty="0" err="1" smtClean="0">
                <a:solidFill>
                  <a:srgbClr val="C00000"/>
                </a:solidFill>
              </a:rPr>
              <a:t>Nüß</a:t>
            </a:r>
            <a:r>
              <a:rPr lang="en-US" sz="2800" dirty="0" smtClean="0">
                <a:solidFill>
                  <a:srgbClr val="C00000"/>
                </a:solidFill>
              </a:rPr>
              <a:t>, </a:t>
            </a:r>
            <a:r>
              <a:rPr lang="en-US" sz="2800" dirty="0">
                <a:solidFill>
                  <a:srgbClr val="C00000"/>
                </a:solidFill>
              </a:rPr>
              <a:t>Stelios </a:t>
            </a:r>
            <a:r>
              <a:rPr lang="en-US" sz="2800" dirty="0" err="1" smtClean="0">
                <a:solidFill>
                  <a:srgbClr val="C00000"/>
                </a:solidFill>
              </a:rPr>
              <a:t>Myriokefalitakis</a:t>
            </a:r>
            <a:r>
              <a:rPr lang="en-US" sz="2800" dirty="0" smtClean="0">
                <a:solidFill>
                  <a:srgbClr val="C00000"/>
                </a:solidFill>
              </a:rPr>
              <a:t>, </a:t>
            </a:r>
            <a:r>
              <a:rPr lang="en-US" sz="2800" dirty="0" err="1">
                <a:solidFill>
                  <a:srgbClr val="C00000"/>
                </a:solidFill>
              </a:rPr>
              <a:t>Mihalis</a:t>
            </a:r>
            <a:r>
              <a:rPr lang="en-US" sz="2800" dirty="0">
                <a:solidFill>
                  <a:srgbClr val="C00000"/>
                </a:solidFill>
              </a:rPr>
              <a:t> </a:t>
            </a:r>
            <a:r>
              <a:rPr lang="en-US" sz="2800" dirty="0" err="1" smtClean="0">
                <a:solidFill>
                  <a:srgbClr val="C00000"/>
                </a:solidFill>
              </a:rPr>
              <a:t>Vrekoussis</a:t>
            </a:r>
            <a:r>
              <a:rPr lang="en-US" sz="2800" dirty="0" smtClean="0">
                <a:solidFill>
                  <a:srgbClr val="C00000"/>
                </a:solidFill>
              </a:rPr>
              <a:t>, </a:t>
            </a:r>
            <a:r>
              <a:rPr lang="en-US" sz="2800" dirty="0">
                <a:solidFill>
                  <a:srgbClr val="C00000"/>
                </a:solidFill>
              </a:rPr>
              <a:t>Roberto </a:t>
            </a:r>
            <a:r>
              <a:rPr lang="en-US" sz="2800" dirty="0" err="1" smtClean="0">
                <a:solidFill>
                  <a:srgbClr val="C00000"/>
                </a:solidFill>
              </a:rPr>
              <a:t>Rondanelli</a:t>
            </a:r>
            <a:endParaRPr lang="en-US" sz="2800" dirty="0" smtClean="0">
              <a:solidFill>
                <a:srgbClr val="C00000"/>
              </a:solidFill>
            </a:endParaRPr>
          </a:p>
          <a:p>
            <a:endParaRPr lang="en-US" sz="2800" dirty="0"/>
          </a:p>
          <a:p>
            <a:endParaRPr lang="en-US" sz="2800" dirty="0" smtClean="0"/>
          </a:p>
          <a:p>
            <a:r>
              <a:rPr lang="en-US" dirty="0" err="1" smtClean="0"/>
              <a:t>iTM</a:t>
            </a:r>
            <a:r>
              <a:rPr lang="en-US" dirty="0" smtClean="0"/>
              <a:t>-meeting</a:t>
            </a:r>
          </a:p>
          <a:p>
            <a:r>
              <a:rPr lang="en-US" smtClean="0"/>
              <a:t>IUP, </a:t>
            </a:r>
            <a:r>
              <a:rPr lang="en-US" dirty="0" smtClean="0"/>
              <a:t>University of Bremen, Bremen, Ger</a:t>
            </a:r>
            <a:r>
              <a:rPr lang="en-US" dirty="0" smtClean="0"/>
              <a:t>many</a:t>
            </a:r>
            <a:endParaRPr lang="en-US" dirty="0" smtClean="0"/>
          </a:p>
          <a:p>
            <a:r>
              <a:rPr lang="en-US" b="1" dirty="0" smtClean="0"/>
              <a:t>1 March</a:t>
            </a:r>
            <a:r>
              <a:rPr lang="en-US" b="1" dirty="0" smtClean="0"/>
              <a:t> 2019</a:t>
            </a:r>
            <a:endParaRPr lang="el-GR" b="1"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r="3180"/>
          <a:stretch/>
        </p:blipFill>
        <p:spPr>
          <a:xfrm>
            <a:off x="5821007" y="179771"/>
            <a:ext cx="3133586" cy="54088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40" y="5726258"/>
            <a:ext cx="1275752" cy="1075782"/>
          </a:xfrm>
          <a:prstGeom prst="rect">
            <a:avLst/>
          </a:prstGeom>
        </p:spPr>
      </p:pic>
      <p:grpSp>
        <p:nvGrpSpPr>
          <p:cNvPr id="20" name="Group 19"/>
          <p:cNvGrpSpPr/>
          <p:nvPr/>
        </p:nvGrpSpPr>
        <p:grpSpPr>
          <a:xfrm>
            <a:off x="4281670" y="5536157"/>
            <a:ext cx="1366392" cy="1263182"/>
            <a:chOff x="5729470" y="5290002"/>
            <a:chExt cx="1366392" cy="1263182"/>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9470" y="5603313"/>
              <a:ext cx="1366392" cy="949871"/>
            </a:xfrm>
            <a:prstGeom prst="rect">
              <a:avLst/>
            </a:prstGeom>
          </p:spPr>
        </p:pic>
        <p:pic>
          <p:nvPicPr>
            <p:cNvPr id="19" name="Picture 18"/>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foregroundMark x1="2720" y1="30000" x2="2720" y2="30000"/>
                          <a14:foregroundMark x1="2720" y1="35128" x2="3870" y2="44103"/>
                          <a14:foregroundMark x1="13808" y1="23077" x2="7845" y2="22051"/>
                          <a14:foregroundMark x1="17050" y1="23846" x2="16736" y2="41282"/>
                          <a14:foregroundMark x1="28452" y1="22821" x2="29184" y2="36923"/>
                          <a14:foregroundMark x1="31904" y1="28205" x2="34414" y2="28974"/>
                          <a14:foregroundMark x1="38703" y1="23333" x2="38808" y2="53846"/>
                          <a14:foregroundMark x1="38703" y1="59487" x2="38808" y2="71795"/>
                          <a14:foregroundMark x1="38808" y1="53846" x2="38808" y2="59487"/>
                          <a14:foregroundMark x1="51674" y1="62308" x2="51674" y2="70000"/>
                          <a14:foregroundMark x1="55230" y1="66410" x2="56590" y2="66667"/>
                          <a14:foregroundMark x1="58054" y1="65641" x2="58996" y2="67692"/>
                          <a14:foregroundMark x1="59100" y1="63077" x2="57950" y2="62564"/>
                          <a14:foregroundMark x1="60460" y1="63846" x2="60460" y2="68462"/>
                          <a14:foregroundMark x1="44038" y1="45385" x2="42782" y2="43590"/>
                          <a14:foregroundMark x1="41841" y1="47436" x2="41946" y2="53077"/>
                          <a14:foregroundMark x1="43828" y1="53590" x2="44142" y2="52564"/>
                          <a14:foregroundMark x1="45502" y1="50769" x2="47071" y2="50513"/>
                          <a14:foregroundMark x1="48117" y1="48205" x2="48013" y2="52564"/>
                          <a14:foregroundMark x1="50837" y1="45641" x2="50837" y2="52308"/>
                          <a14:foregroundMark x1="52615" y1="51026" x2="53975" y2="50513"/>
                          <a14:foregroundMark x1="55335" y1="48205" x2="55335" y2="53077"/>
                          <a14:foregroundMark x1="58996" y1="46667" x2="58891" y2="53077"/>
                          <a14:foregroundMark x1="60565" y1="48205" x2="60042" y2="52564"/>
                          <a14:foregroundMark x1="63285" y1="48205" x2="63180" y2="52308"/>
                          <a14:foregroundMark x1="67573" y1="44359" x2="66736" y2="48205"/>
                          <a14:foregroundMark x1="69979" y1="45641" x2="70188" y2="52308"/>
                          <a14:foregroundMark x1="71234" y1="48205" x2="71234" y2="52051"/>
                          <a14:foregroundMark x1="71339" y1="44615" x2="71339" y2="44615"/>
                          <a14:foregroundMark x1="72280" y1="47692" x2="72385" y2="52308"/>
                          <a14:foregroundMark x1="78243" y1="50000" x2="78452" y2="53333"/>
                          <a14:foregroundMark x1="79707" y1="45897" x2="79603" y2="51795"/>
                          <a14:foregroundMark x1="81485" y1="51026" x2="82741" y2="51026"/>
                          <a14:foregroundMark x1="43305" y1="65128" x2="43515" y2="68205"/>
                          <a14:foregroundMark x1="44456" y1="64359" x2="44456" y2="68462"/>
                          <a14:foregroundMark x1="46234" y1="65897" x2="46339" y2="68462"/>
                          <a14:foregroundMark x1="60251" y1="60513" x2="60251" y2="60513"/>
                          <a14:foregroundMark x1="62448" y1="60000" x2="62448" y2="60000"/>
                          <a14:foregroundMark x1="61506" y1="61026" x2="61402" y2="67179"/>
                          <a14:foregroundMark x1="62552" y1="64872" x2="62552" y2="67949"/>
                          <a14:foregroundMark x1="64226" y1="66410" x2="65167" y2="66410"/>
                          <a14:foregroundMark x1="66527" y1="64615" x2="66527" y2="67692"/>
                          <a14:foregroundMark x1="69142" y1="65385" x2="69142" y2="66923"/>
                          <a14:foregroundMark x1="70188" y1="63333" x2="70607" y2="63333"/>
                          <a14:foregroundMark x1="71757" y1="66410" x2="73849" y2="66667"/>
                          <a14:foregroundMark x1="76255" y1="61282" x2="76464" y2="66154"/>
                          <a14:foregroundMark x1="79393" y1="65385" x2="79498" y2="67949"/>
                          <a14:foregroundMark x1="82636" y1="66154" x2="83577" y2="67179"/>
                          <a14:foregroundMark x1="85146" y1="66410" x2="86506" y2="66154"/>
                          <a14:foregroundMark x1="89331" y1="66154" x2="89226" y2="69487"/>
                          <a14:foregroundMark x1="90586" y1="64615" x2="90481" y2="69231"/>
                          <a14:foregroundMark x1="93828" y1="64359" x2="93201" y2="62821"/>
                          <a14:foregroundMark x1="94979" y1="61795" x2="95084" y2="69231"/>
                        </a14:backgroundRemoval>
                      </a14:imgEffect>
                    </a14:imgLayer>
                  </a14:imgProps>
                </a:ext>
                <a:ext uri="{28A0092B-C50C-407E-A947-70E740481C1C}">
                  <a14:useLocalDpi xmlns:a14="http://schemas.microsoft.com/office/drawing/2010/main" val="0"/>
                </a:ext>
              </a:extLst>
            </a:blip>
            <a:stretch>
              <a:fillRect/>
            </a:stretch>
          </p:blipFill>
          <p:spPr>
            <a:xfrm>
              <a:off x="5729470" y="5290002"/>
              <a:ext cx="1366392" cy="557419"/>
            </a:xfrm>
            <a:prstGeom prst="rect">
              <a:avLst/>
            </a:prstGeom>
          </p:spPr>
        </p:pic>
      </p:grpSp>
      <p:pic>
        <p:nvPicPr>
          <p:cNvPr id="21" name="Picture 20" descr="C:\Users\nick\Desktop\logo_ecpl_big.jpg"/>
          <p:cNvPicPr>
            <a:picLocks noChangeAspect="1" noChangeArrowheads="1"/>
          </p:cNvPicPr>
          <p:nvPr/>
        </p:nvPicPr>
        <p:blipFill>
          <a:blip r:embed="rId7" cstate="print"/>
          <a:srcRect/>
          <a:stretch>
            <a:fillRect/>
          </a:stretch>
        </p:blipFill>
        <p:spPr bwMode="auto">
          <a:xfrm>
            <a:off x="7977846" y="5651647"/>
            <a:ext cx="1112044" cy="1141810"/>
          </a:xfrm>
          <a:prstGeom prst="rect">
            <a:avLst/>
          </a:prstGeom>
          <a:noFill/>
          <a:ln w="9525">
            <a:noFill/>
            <a:miter lim="800000"/>
            <a:headEnd/>
            <a:tailEnd/>
          </a:ln>
        </p:spPr>
      </p:pic>
      <p:pic>
        <p:nvPicPr>
          <p:cNvPr id="22" name="Picture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20615" y="5666887"/>
            <a:ext cx="1134371" cy="1132452"/>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38799" y="5666887"/>
            <a:ext cx="1136333" cy="1126570"/>
          </a:xfrm>
          <a:prstGeom prst="rect">
            <a:avLst/>
          </a:prstGeom>
        </p:spPr>
      </p:pic>
    </p:spTree>
    <p:extLst>
      <p:ext uri="{BB962C8B-B14F-4D97-AF65-F5344CB8AC3E}">
        <p14:creationId xmlns:p14="http://schemas.microsoft.com/office/powerpoint/2010/main" val="16082934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0000" y="1620000"/>
            <a:ext cx="4389129" cy="2926086"/>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000" y="1620000"/>
            <a:ext cx="4389129" cy="2926086"/>
          </a:xfrm>
          <a:prstGeom prst="rect">
            <a:avLst/>
          </a:prstGeom>
        </p:spPr>
      </p:pic>
      <p:sp>
        <p:nvSpPr>
          <p:cNvPr id="2" name="Title 1"/>
          <p:cNvSpPr>
            <a:spLocks noGrp="1"/>
          </p:cNvSpPr>
          <p:nvPr>
            <p:ph type="title"/>
          </p:nvPr>
        </p:nvSpPr>
        <p:spPr/>
        <p:txBody>
          <a:bodyPr/>
          <a:lstStyle/>
          <a:p>
            <a:r>
              <a:rPr lang="en-US" dirty="0" smtClean="0">
                <a:solidFill>
                  <a:srgbClr val="C00000"/>
                </a:solidFill>
              </a:rPr>
              <a:t>Surface O</a:t>
            </a:r>
            <a:r>
              <a:rPr lang="en-US" baseline="-25000" dirty="0" smtClean="0">
                <a:solidFill>
                  <a:srgbClr val="C00000"/>
                </a:solidFill>
              </a:rPr>
              <a:t>3</a:t>
            </a:r>
            <a:r>
              <a:rPr lang="en-US" dirty="0" smtClean="0">
                <a:solidFill>
                  <a:srgbClr val="C00000"/>
                </a:solidFill>
              </a:rPr>
              <a:t> distribution </a:t>
            </a:r>
            <a:r>
              <a:rPr lang="en-DE" dirty="0" smtClean="0">
                <a:solidFill>
                  <a:srgbClr val="C00000"/>
                </a:solidFill>
              </a:rPr>
              <a:t>–</a:t>
            </a:r>
            <a:r>
              <a:rPr lang="en-US" dirty="0" smtClean="0">
                <a:solidFill>
                  <a:srgbClr val="C00000"/>
                </a:solidFill>
              </a:rPr>
              <a:t> No BB</a:t>
            </a:r>
            <a:endParaRPr lang="en-US" dirty="0">
              <a:solidFill>
                <a:srgbClr val="C00000"/>
              </a:solidFill>
            </a:endParaRPr>
          </a:p>
        </p:txBody>
      </p:sp>
      <p:sp>
        <p:nvSpPr>
          <p:cNvPr id="4" name="Slide Number Placeholder 3"/>
          <p:cNvSpPr>
            <a:spLocks noGrp="1"/>
          </p:cNvSpPr>
          <p:nvPr>
            <p:ph type="sldNum" sz="quarter" idx="12"/>
          </p:nvPr>
        </p:nvSpPr>
        <p:spPr/>
        <p:txBody>
          <a:bodyPr/>
          <a:lstStyle/>
          <a:p>
            <a:fld id="{E17BDD5B-557D-4392-8AE2-B9A79D905D32}" type="slidenum">
              <a:rPr lang="en-US" smtClean="0"/>
              <a:t>10</a:t>
            </a:fld>
            <a:endParaRPr lang="en-US"/>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0000" y="3924000"/>
            <a:ext cx="4389129" cy="292608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0000" y="3924000"/>
            <a:ext cx="4389129" cy="2926086"/>
          </a:xfrm>
          <a:prstGeom prst="rect">
            <a:avLst/>
          </a:prstGeom>
        </p:spPr>
      </p:pic>
    </p:spTree>
    <p:extLst>
      <p:ext uri="{BB962C8B-B14F-4D97-AF65-F5344CB8AC3E}">
        <p14:creationId xmlns:p14="http://schemas.microsoft.com/office/powerpoint/2010/main" val="15171416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surface CO distribution</a:t>
            </a:r>
            <a:endParaRPr lang="en-US" dirty="0">
              <a:solidFill>
                <a:srgbClr val="C00000"/>
              </a:solidFill>
            </a:endParaRPr>
          </a:p>
        </p:txBody>
      </p:sp>
      <p:sp>
        <p:nvSpPr>
          <p:cNvPr id="6" name="Slide Number Placeholder 5"/>
          <p:cNvSpPr>
            <a:spLocks noGrp="1"/>
          </p:cNvSpPr>
          <p:nvPr>
            <p:ph type="sldNum" sz="quarter" idx="12"/>
          </p:nvPr>
        </p:nvSpPr>
        <p:spPr/>
        <p:txBody>
          <a:bodyPr/>
          <a:lstStyle/>
          <a:p>
            <a:fld id="{E17BDD5B-557D-4392-8AE2-B9A79D905D32}" type="slidenum">
              <a:rPr lang="en-US" smtClean="0"/>
              <a:t>11</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0000" y="1620000"/>
            <a:ext cx="4389129" cy="2926086"/>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0" y="3924000"/>
            <a:ext cx="4389129" cy="2926086"/>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0000" y="1620000"/>
            <a:ext cx="4389129" cy="2926086"/>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0000" y="3924000"/>
            <a:ext cx="4389129" cy="2926086"/>
          </a:xfrm>
          <a:prstGeom prst="rect">
            <a:avLst/>
          </a:prstGeom>
        </p:spPr>
      </p:pic>
    </p:spTree>
    <p:extLst>
      <p:ext uri="{BB962C8B-B14F-4D97-AF65-F5344CB8AC3E}">
        <p14:creationId xmlns:p14="http://schemas.microsoft.com/office/powerpoint/2010/main" val="40707683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000" y="1620000"/>
            <a:ext cx="4389129" cy="2926086"/>
          </a:xfrm>
          <a:prstGeom prst="rect">
            <a:avLst/>
          </a:prstGeom>
        </p:spPr>
      </p:pic>
      <p:sp>
        <p:nvSpPr>
          <p:cNvPr id="2" name="Title 1"/>
          <p:cNvSpPr>
            <a:spLocks noGrp="1"/>
          </p:cNvSpPr>
          <p:nvPr>
            <p:ph type="title"/>
          </p:nvPr>
        </p:nvSpPr>
        <p:spPr/>
        <p:txBody>
          <a:bodyPr/>
          <a:lstStyle/>
          <a:p>
            <a:r>
              <a:rPr lang="en-US" dirty="0" smtClean="0">
                <a:solidFill>
                  <a:srgbClr val="C00000"/>
                </a:solidFill>
              </a:rPr>
              <a:t>Surface co distribution </a:t>
            </a:r>
            <a:r>
              <a:rPr lang="en-DE" dirty="0" smtClean="0">
                <a:solidFill>
                  <a:srgbClr val="C00000"/>
                </a:solidFill>
              </a:rPr>
              <a:t>–</a:t>
            </a:r>
            <a:r>
              <a:rPr lang="en-US" dirty="0" smtClean="0">
                <a:solidFill>
                  <a:srgbClr val="C00000"/>
                </a:solidFill>
              </a:rPr>
              <a:t> No BB</a:t>
            </a:r>
            <a:endParaRPr lang="en-US" dirty="0">
              <a:solidFill>
                <a:srgbClr val="C00000"/>
              </a:solidFill>
            </a:endParaRPr>
          </a:p>
        </p:txBody>
      </p:sp>
      <p:sp>
        <p:nvSpPr>
          <p:cNvPr id="6" name="Slide Number Placeholder 5"/>
          <p:cNvSpPr>
            <a:spLocks noGrp="1"/>
          </p:cNvSpPr>
          <p:nvPr>
            <p:ph type="sldNum" sz="quarter" idx="12"/>
          </p:nvPr>
        </p:nvSpPr>
        <p:spPr/>
        <p:txBody>
          <a:bodyPr/>
          <a:lstStyle/>
          <a:p>
            <a:fld id="{E17BDD5B-557D-4392-8AE2-B9A79D905D32}" type="slidenum">
              <a:rPr lang="en-US" smtClean="0"/>
              <a:t>12</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0" y="1620000"/>
            <a:ext cx="4389129" cy="2926086"/>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0000" y="3924000"/>
            <a:ext cx="4389129" cy="2926086"/>
          </a:xfrm>
          <a:prstGeom prst="rect">
            <a:avLst/>
          </a:prstGeom>
        </p:spPr>
      </p:pic>
      <p:pic>
        <p:nvPicPr>
          <p:cNvPr id="7" name="Content Placeholder 6"/>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360000" y="3924000"/>
            <a:ext cx="4389129" cy="2926086"/>
          </a:xfrm>
        </p:spPr>
      </p:pic>
    </p:spTree>
    <p:extLst>
      <p:ext uri="{BB962C8B-B14F-4D97-AF65-F5344CB8AC3E}">
        <p14:creationId xmlns:p14="http://schemas.microsoft.com/office/powerpoint/2010/main" val="18874625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2699" y="1338318"/>
            <a:ext cx="8086869" cy="4298548"/>
          </a:xfrm>
          <a:prstGeom prst="rect">
            <a:avLst/>
          </a:prstGeom>
        </p:spPr>
      </p:pic>
      <p:sp>
        <p:nvSpPr>
          <p:cNvPr id="4" name="Title 3"/>
          <p:cNvSpPr>
            <a:spLocks noGrp="1"/>
          </p:cNvSpPr>
          <p:nvPr>
            <p:ph type="title"/>
          </p:nvPr>
        </p:nvSpPr>
        <p:spPr/>
        <p:txBody>
          <a:bodyPr/>
          <a:lstStyle/>
          <a:p>
            <a:r>
              <a:rPr lang="en-US" dirty="0">
                <a:solidFill>
                  <a:srgbClr val="C00000"/>
                </a:solidFill>
              </a:rPr>
              <a:t>Marked </a:t>
            </a:r>
            <a:r>
              <a:rPr lang="en-US" dirty="0" smtClean="0">
                <a:solidFill>
                  <a:srgbClr val="C00000"/>
                </a:solidFill>
              </a:rPr>
              <a:t>tracers</a:t>
            </a:r>
            <a:endParaRPr lang="en-US" dirty="0"/>
          </a:p>
        </p:txBody>
      </p:sp>
      <p:sp>
        <p:nvSpPr>
          <p:cNvPr id="10" name="Slide Number Placeholder 9"/>
          <p:cNvSpPr>
            <a:spLocks noGrp="1"/>
          </p:cNvSpPr>
          <p:nvPr>
            <p:ph type="sldNum" sz="quarter" idx="12"/>
          </p:nvPr>
        </p:nvSpPr>
        <p:spPr/>
        <p:txBody>
          <a:bodyPr/>
          <a:lstStyle/>
          <a:p>
            <a:fld id="{E17BDD5B-557D-4392-8AE2-B9A79D905D32}" type="slidenum">
              <a:rPr lang="en-US" smtClean="0"/>
              <a:t>13</a:t>
            </a:fld>
            <a:endParaRPr lang="en-US"/>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40" y="6300170"/>
            <a:ext cx="595160" cy="501870"/>
          </a:xfrm>
          <a:prstGeom prst="rect">
            <a:avLst/>
          </a:prstGeom>
        </p:spPr>
      </p:pic>
      <p:sp>
        <p:nvSpPr>
          <p:cNvPr id="3" name="Oval 2"/>
          <p:cNvSpPr/>
          <p:nvPr/>
        </p:nvSpPr>
        <p:spPr>
          <a:xfrm>
            <a:off x="2734056" y="3227832"/>
            <a:ext cx="1426464" cy="147218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160520" y="2904744"/>
            <a:ext cx="1831848" cy="147218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400044" y="2904744"/>
            <a:ext cx="1831848" cy="972313"/>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863334" y="3640836"/>
            <a:ext cx="1110996" cy="815587"/>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7167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000" y="2088000"/>
            <a:ext cx="6858330" cy="4572220"/>
          </a:xfrm>
          <a:prstGeom prst="rect">
            <a:avLst/>
          </a:prstGeom>
        </p:spPr>
      </p:pic>
      <p:sp>
        <p:nvSpPr>
          <p:cNvPr id="2" name="Title 1"/>
          <p:cNvSpPr>
            <a:spLocks noGrp="1"/>
          </p:cNvSpPr>
          <p:nvPr>
            <p:ph type="title"/>
          </p:nvPr>
        </p:nvSpPr>
        <p:spPr/>
        <p:txBody>
          <a:bodyPr/>
          <a:lstStyle/>
          <a:p>
            <a:r>
              <a:rPr lang="en-US" dirty="0" smtClean="0">
                <a:solidFill>
                  <a:srgbClr val="C00000"/>
                </a:solidFill>
              </a:rPr>
              <a:t>Impact of </a:t>
            </a:r>
            <a:r>
              <a:rPr lang="en-US" dirty="0" err="1" smtClean="0">
                <a:solidFill>
                  <a:srgbClr val="C00000"/>
                </a:solidFill>
              </a:rPr>
              <a:t>S.America</a:t>
            </a:r>
            <a:endParaRPr lang="en-US" dirty="0">
              <a:solidFill>
                <a:srgbClr val="C00000"/>
              </a:solidFill>
            </a:endParaRPr>
          </a:p>
        </p:txBody>
      </p:sp>
      <p:sp>
        <p:nvSpPr>
          <p:cNvPr id="6" name="Slide Number Placeholder 5"/>
          <p:cNvSpPr>
            <a:spLocks noGrp="1"/>
          </p:cNvSpPr>
          <p:nvPr>
            <p:ph type="sldNum" sz="quarter" idx="12"/>
          </p:nvPr>
        </p:nvSpPr>
        <p:spPr/>
        <p:txBody>
          <a:bodyPr/>
          <a:lstStyle/>
          <a:p>
            <a:fld id="{E17BDD5B-557D-4392-8AE2-B9A79D905D32}" type="slidenum">
              <a:rPr lang="en-US" smtClean="0"/>
              <a:t>14</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2000" y="72978"/>
            <a:ext cx="2743206" cy="1828804"/>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000" y="1801280"/>
            <a:ext cx="4114808" cy="2743205"/>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2000" y="4104000"/>
            <a:ext cx="4114808" cy="2743205"/>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0000" y="1801279"/>
            <a:ext cx="4114808" cy="2743205"/>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0000" y="4104000"/>
            <a:ext cx="4114808" cy="2743205"/>
          </a:xfrm>
          <a:prstGeom prst="rect">
            <a:avLst/>
          </a:prstGeom>
        </p:spPr>
      </p:pic>
      <p:sp>
        <p:nvSpPr>
          <p:cNvPr id="16" name="TextBox 15"/>
          <p:cNvSpPr txBox="1"/>
          <p:nvPr/>
        </p:nvSpPr>
        <p:spPr>
          <a:xfrm>
            <a:off x="4327702" y="2764592"/>
            <a:ext cx="488595" cy="369332"/>
          </a:xfrm>
          <a:prstGeom prst="rect">
            <a:avLst/>
          </a:prstGeom>
          <a:noFill/>
        </p:spPr>
        <p:txBody>
          <a:bodyPr wrap="none" rtlCol="0">
            <a:spAutoFit/>
          </a:bodyPr>
          <a:lstStyle/>
          <a:p>
            <a:r>
              <a:rPr lang="en-US" dirty="0" smtClean="0"/>
              <a:t>JJA</a:t>
            </a:r>
            <a:endParaRPr lang="en-US" dirty="0"/>
          </a:p>
        </p:txBody>
      </p:sp>
      <p:sp>
        <p:nvSpPr>
          <p:cNvPr id="17" name="TextBox 16"/>
          <p:cNvSpPr txBox="1"/>
          <p:nvPr/>
        </p:nvSpPr>
        <p:spPr>
          <a:xfrm>
            <a:off x="4332620" y="5207338"/>
            <a:ext cx="657552" cy="369332"/>
          </a:xfrm>
          <a:prstGeom prst="rect">
            <a:avLst/>
          </a:prstGeom>
          <a:noFill/>
        </p:spPr>
        <p:txBody>
          <a:bodyPr wrap="none" rtlCol="0">
            <a:spAutoFit/>
          </a:bodyPr>
          <a:lstStyle/>
          <a:p>
            <a:r>
              <a:rPr lang="en-US" dirty="0" smtClean="0"/>
              <a:t>SON</a:t>
            </a:r>
            <a:endParaRPr lang="en-US" dirty="0"/>
          </a:p>
        </p:txBody>
      </p:sp>
      <p:sp>
        <p:nvSpPr>
          <p:cNvPr id="18" name="TextBox 17"/>
          <p:cNvSpPr txBox="1"/>
          <p:nvPr/>
        </p:nvSpPr>
        <p:spPr>
          <a:xfrm>
            <a:off x="1530986" y="1532450"/>
            <a:ext cx="1556836" cy="369332"/>
          </a:xfrm>
          <a:prstGeom prst="rect">
            <a:avLst/>
          </a:prstGeom>
          <a:noFill/>
        </p:spPr>
        <p:txBody>
          <a:bodyPr wrap="none" rtlCol="0">
            <a:spAutoFit/>
          </a:bodyPr>
          <a:lstStyle/>
          <a:p>
            <a:r>
              <a:rPr lang="en-US" dirty="0" smtClean="0"/>
              <a:t>Easter Island</a:t>
            </a:r>
            <a:endParaRPr lang="en-US" dirty="0"/>
          </a:p>
        </p:txBody>
      </p:sp>
      <p:sp>
        <p:nvSpPr>
          <p:cNvPr id="19" name="TextBox 18"/>
          <p:cNvSpPr txBox="1"/>
          <p:nvPr/>
        </p:nvSpPr>
        <p:spPr>
          <a:xfrm>
            <a:off x="6475616" y="1628547"/>
            <a:ext cx="883575" cy="369332"/>
          </a:xfrm>
          <a:prstGeom prst="rect">
            <a:avLst/>
          </a:prstGeom>
          <a:noFill/>
        </p:spPr>
        <p:txBody>
          <a:bodyPr wrap="none" rtlCol="0">
            <a:spAutoFit/>
          </a:bodyPr>
          <a:lstStyle/>
          <a:p>
            <a:r>
              <a:rPr lang="en-US" dirty="0" smtClean="0"/>
              <a:t>Samoa</a:t>
            </a:r>
            <a:endParaRPr lang="en-US" dirty="0"/>
          </a:p>
        </p:txBody>
      </p:sp>
    </p:spTree>
    <p:extLst>
      <p:ext uri="{BB962C8B-B14F-4D97-AF65-F5344CB8AC3E}">
        <p14:creationId xmlns:p14="http://schemas.microsoft.com/office/powerpoint/2010/main" val="1726141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0"/>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000" y="1944000"/>
            <a:ext cx="6858330" cy="4572220"/>
          </a:xfrm>
          <a:prstGeom prst="rect">
            <a:avLst/>
          </a:prstGeom>
        </p:spPr>
      </p:pic>
      <p:sp>
        <p:nvSpPr>
          <p:cNvPr id="2" name="Title 1"/>
          <p:cNvSpPr>
            <a:spLocks noGrp="1"/>
          </p:cNvSpPr>
          <p:nvPr>
            <p:ph type="title"/>
          </p:nvPr>
        </p:nvSpPr>
        <p:spPr/>
        <p:txBody>
          <a:bodyPr/>
          <a:lstStyle/>
          <a:p>
            <a:r>
              <a:rPr lang="en-US" dirty="0" smtClean="0">
                <a:solidFill>
                  <a:srgbClr val="C00000"/>
                </a:solidFill>
              </a:rPr>
              <a:t>Impact of Indonesia</a:t>
            </a:r>
            <a:endParaRPr lang="en-US" dirty="0">
              <a:solidFill>
                <a:srgbClr val="C00000"/>
              </a:solidFill>
            </a:endParaRPr>
          </a:p>
        </p:txBody>
      </p:sp>
      <p:sp>
        <p:nvSpPr>
          <p:cNvPr id="6" name="Slide Number Placeholder 5"/>
          <p:cNvSpPr>
            <a:spLocks noGrp="1"/>
          </p:cNvSpPr>
          <p:nvPr>
            <p:ph type="sldNum" sz="quarter" idx="12"/>
          </p:nvPr>
        </p:nvSpPr>
        <p:spPr/>
        <p:txBody>
          <a:bodyPr/>
          <a:lstStyle/>
          <a:p>
            <a:fld id="{E17BDD5B-557D-4392-8AE2-B9A79D905D32}" type="slidenum">
              <a:rPr lang="en-US" smtClean="0"/>
              <a:t>15</a:t>
            </a:fld>
            <a:endParaRPr lang="en-US"/>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2000" y="72000"/>
            <a:ext cx="2743206" cy="1828804"/>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000" y="1800000"/>
            <a:ext cx="4114808" cy="2743205"/>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60000" y="1800000"/>
            <a:ext cx="4114808" cy="2743205"/>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2000" y="4104000"/>
            <a:ext cx="4114808" cy="2743205"/>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0000" y="4104000"/>
            <a:ext cx="4114808" cy="2743205"/>
          </a:xfrm>
          <a:prstGeom prst="rect">
            <a:avLst/>
          </a:prstGeom>
        </p:spPr>
      </p:pic>
      <p:sp>
        <p:nvSpPr>
          <p:cNvPr id="15" name="TextBox 14"/>
          <p:cNvSpPr txBox="1"/>
          <p:nvPr/>
        </p:nvSpPr>
        <p:spPr>
          <a:xfrm>
            <a:off x="4327702" y="2764592"/>
            <a:ext cx="488595" cy="369332"/>
          </a:xfrm>
          <a:prstGeom prst="rect">
            <a:avLst/>
          </a:prstGeom>
          <a:noFill/>
        </p:spPr>
        <p:txBody>
          <a:bodyPr wrap="none" rtlCol="0">
            <a:spAutoFit/>
          </a:bodyPr>
          <a:lstStyle/>
          <a:p>
            <a:r>
              <a:rPr lang="en-US" dirty="0" smtClean="0"/>
              <a:t>JJA</a:t>
            </a:r>
            <a:endParaRPr lang="en-US" dirty="0"/>
          </a:p>
        </p:txBody>
      </p:sp>
      <p:sp>
        <p:nvSpPr>
          <p:cNvPr id="16" name="TextBox 15"/>
          <p:cNvSpPr txBox="1"/>
          <p:nvPr/>
        </p:nvSpPr>
        <p:spPr>
          <a:xfrm>
            <a:off x="4332620" y="5207338"/>
            <a:ext cx="657552" cy="369332"/>
          </a:xfrm>
          <a:prstGeom prst="rect">
            <a:avLst/>
          </a:prstGeom>
          <a:noFill/>
        </p:spPr>
        <p:txBody>
          <a:bodyPr wrap="none" rtlCol="0">
            <a:spAutoFit/>
          </a:bodyPr>
          <a:lstStyle/>
          <a:p>
            <a:r>
              <a:rPr lang="en-US" dirty="0" smtClean="0"/>
              <a:t>SON</a:t>
            </a:r>
            <a:endParaRPr lang="en-US" dirty="0"/>
          </a:p>
        </p:txBody>
      </p:sp>
      <p:sp>
        <p:nvSpPr>
          <p:cNvPr id="17" name="TextBox 16"/>
          <p:cNvSpPr txBox="1"/>
          <p:nvPr/>
        </p:nvSpPr>
        <p:spPr>
          <a:xfrm>
            <a:off x="1530986" y="1532450"/>
            <a:ext cx="1556836" cy="369332"/>
          </a:xfrm>
          <a:prstGeom prst="rect">
            <a:avLst/>
          </a:prstGeom>
          <a:noFill/>
        </p:spPr>
        <p:txBody>
          <a:bodyPr wrap="none" rtlCol="0">
            <a:spAutoFit/>
          </a:bodyPr>
          <a:lstStyle/>
          <a:p>
            <a:r>
              <a:rPr lang="en-US" dirty="0" smtClean="0"/>
              <a:t>Easter Island</a:t>
            </a:r>
            <a:endParaRPr lang="en-US" dirty="0"/>
          </a:p>
        </p:txBody>
      </p:sp>
      <p:sp>
        <p:nvSpPr>
          <p:cNvPr id="18" name="TextBox 17"/>
          <p:cNvSpPr txBox="1"/>
          <p:nvPr/>
        </p:nvSpPr>
        <p:spPr>
          <a:xfrm>
            <a:off x="6475616" y="1628547"/>
            <a:ext cx="883575" cy="369332"/>
          </a:xfrm>
          <a:prstGeom prst="rect">
            <a:avLst/>
          </a:prstGeom>
          <a:noFill/>
        </p:spPr>
        <p:txBody>
          <a:bodyPr wrap="none" rtlCol="0">
            <a:spAutoFit/>
          </a:bodyPr>
          <a:lstStyle/>
          <a:p>
            <a:r>
              <a:rPr lang="en-US" dirty="0" smtClean="0"/>
              <a:t>Samoa</a:t>
            </a:r>
            <a:endParaRPr lang="en-US" dirty="0"/>
          </a:p>
        </p:txBody>
      </p:sp>
    </p:spTree>
    <p:extLst>
      <p:ext uri="{BB962C8B-B14F-4D97-AF65-F5344CB8AC3E}">
        <p14:creationId xmlns:p14="http://schemas.microsoft.com/office/powerpoint/2010/main" val="2596234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0000" y="2088000"/>
            <a:ext cx="6858330" cy="457222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00" y="1800000"/>
            <a:ext cx="4114808" cy="2743205"/>
          </a:xfrm>
          <a:prstGeom prst="rect">
            <a:avLst/>
          </a:prstGeom>
        </p:spPr>
      </p:pic>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2000" y="72000"/>
            <a:ext cx="2743206" cy="1828804"/>
          </a:xfrm>
          <a:prstGeom prst="rect">
            <a:avLst/>
          </a:prstGeom>
        </p:spPr>
      </p:pic>
      <p:sp>
        <p:nvSpPr>
          <p:cNvPr id="2" name="Title 1"/>
          <p:cNvSpPr>
            <a:spLocks noGrp="1"/>
          </p:cNvSpPr>
          <p:nvPr>
            <p:ph type="title"/>
          </p:nvPr>
        </p:nvSpPr>
        <p:spPr/>
        <p:txBody>
          <a:bodyPr/>
          <a:lstStyle/>
          <a:p>
            <a:r>
              <a:rPr lang="en-US" dirty="0" smtClean="0">
                <a:solidFill>
                  <a:srgbClr val="C00000"/>
                </a:solidFill>
              </a:rPr>
              <a:t>Impact of Oceania</a:t>
            </a:r>
            <a:endParaRPr lang="en-US" dirty="0">
              <a:solidFill>
                <a:srgbClr val="C00000"/>
              </a:solidFill>
            </a:endParaRPr>
          </a:p>
        </p:txBody>
      </p:sp>
      <p:sp>
        <p:nvSpPr>
          <p:cNvPr id="4" name="Slide Number Placeholder 3"/>
          <p:cNvSpPr>
            <a:spLocks noGrp="1"/>
          </p:cNvSpPr>
          <p:nvPr>
            <p:ph type="sldNum" sz="quarter" idx="12"/>
          </p:nvPr>
        </p:nvSpPr>
        <p:spPr/>
        <p:txBody>
          <a:bodyPr/>
          <a:lstStyle/>
          <a:p>
            <a:fld id="{E17BDD5B-557D-4392-8AE2-B9A79D905D32}" type="slidenum">
              <a:rPr lang="en-US" smtClean="0"/>
              <a:t>16</a:t>
            </a:fld>
            <a:endParaRPr lang="en-US"/>
          </a:p>
        </p:txBody>
      </p:sp>
      <p:sp>
        <p:nvSpPr>
          <p:cNvPr id="6" name="TextBox 5"/>
          <p:cNvSpPr txBox="1"/>
          <p:nvPr/>
        </p:nvSpPr>
        <p:spPr>
          <a:xfrm>
            <a:off x="4327702" y="2764592"/>
            <a:ext cx="488595" cy="369332"/>
          </a:xfrm>
          <a:prstGeom prst="rect">
            <a:avLst/>
          </a:prstGeom>
          <a:noFill/>
        </p:spPr>
        <p:txBody>
          <a:bodyPr wrap="none" rtlCol="0">
            <a:spAutoFit/>
          </a:bodyPr>
          <a:lstStyle/>
          <a:p>
            <a:r>
              <a:rPr lang="en-US" dirty="0" smtClean="0"/>
              <a:t>JJA</a:t>
            </a:r>
            <a:endParaRPr lang="en-US" dirty="0"/>
          </a:p>
        </p:txBody>
      </p:sp>
      <p:sp>
        <p:nvSpPr>
          <p:cNvPr id="7" name="TextBox 6"/>
          <p:cNvSpPr txBox="1"/>
          <p:nvPr/>
        </p:nvSpPr>
        <p:spPr>
          <a:xfrm>
            <a:off x="4332620" y="5207338"/>
            <a:ext cx="657552" cy="369332"/>
          </a:xfrm>
          <a:prstGeom prst="rect">
            <a:avLst/>
          </a:prstGeom>
          <a:noFill/>
        </p:spPr>
        <p:txBody>
          <a:bodyPr wrap="none" rtlCol="0">
            <a:spAutoFit/>
          </a:bodyPr>
          <a:lstStyle/>
          <a:p>
            <a:r>
              <a:rPr lang="en-US" dirty="0" smtClean="0"/>
              <a:t>SON</a:t>
            </a:r>
            <a:endParaRPr lang="en-US" dirty="0"/>
          </a:p>
        </p:txBody>
      </p:sp>
      <p:sp>
        <p:nvSpPr>
          <p:cNvPr id="8" name="TextBox 7"/>
          <p:cNvSpPr txBox="1"/>
          <p:nvPr/>
        </p:nvSpPr>
        <p:spPr>
          <a:xfrm>
            <a:off x="1530986" y="1532450"/>
            <a:ext cx="1556836" cy="369332"/>
          </a:xfrm>
          <a:prstGeom prst="rect">
            <a:avLst/>
          </a:prstGeom>
          <a:noFill/>
        </p:spPr>
        <p:txBody>
          <a:bodyPr wrap="none" rtlCol="0">
            <a:spAutoFit/>
          </a:bodyPr>
          <a:lstStyle/>
          <a:p>
            <a:r>
              <a:rPr lang="en-US" dirty="0" smtClean="0"/>
              <a:t>Easter Island</a:t>
            </a:r>
            <a:endParaRPr lang="en-US" dirty="0"/>
          </a:p>
        </p:txBody>
      </p:sp>
      <p:sp>
        <p:nvSpPr>
          <p:cNvPr id="9" name="TextBox 8"/>
          <p:cNvSpPr txBox="1"/>
          <p:nvPr/>
        </p:nvSpPr>
        <p:spPr>
          <a:xfrm>
            <a:off x="6475616" y="1628547"/>
            <a:ext cx="883575" cy="369332"/>
          </a:xfrm>
          <a:prstGeom prst="rect">
            <a:avLst/>
          </a:prstGeom>
          <a:noFill/>
        </p:spPr>
        <p:txBody>
          <a:bodyPr wrap="none" rtlCol="0">
            <a:spAutoFit/>
          </a:bodyPr>
          <a:lstStyle/>
          <a:p>
            <a:r>
              <a:rPr lang="en-US" dirty="0" smtClean="0"/>
              <a:t>Samoa</a:t>
            </a:r>
            <a:endParaRPr lang="en-US" dirty="0"/>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000" y="1800000"/>
            <a:ext cx="4114808" cy="2743205"/>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2000" y="4104000"/>
            <a:ext cx="4114808" cy="2743205"/>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0000" y="4104000"/>
            <a:ext cx="4114808" cy="2743205"/>
          </a:xfrm>
          <a:prstGeom prst="rect">
            <a:avLst/>
          </a:prstGeom>
        </p:spPr>
      </p:pic>
    </p:spTree>
    <p:extLst>
      <p:ext uri="{BB962C8B-B14F-4D97-AF65-F5344CB8AC3E}">
        <p14:creationId xmlns:p14="http://schemas.microsoft.com/office/powerpoint/2010/main" val="376030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0000" y="2088000"/>
            <a:ext cx="6858330" cy="457222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2000" y="72000"/>
            <a:ext cx="2743206" cy="1828804"/>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0000" y="1800000"/>
            <a:ext cx="4114808" cy="2743205"/>
          </a:xfrm>
          <a:prstGeom prst="rect">
            <a:avLst/>
          </a:prstGeom>
        </p:spPr>
      </p:pic>
      <p:sp>
        <p:nvSpPr>
          <p:cNvPr id="2" name="Title 1"/>
          <p:cNvSpPr>
            <a:spLocks noGrp="1"/>
          </p:cNvSpPr>
          <p:nvPr>
            <p:ph type="title"/>
          </p:nvPr>
        </p:nvSpPr>
        <p:spPr/>
        <p:txBody>
          <a:bodyPr/>
          <a:lstStyle/>
          <a:p>
            <a:r>
              <a:rPr lang="en-US" dirty="0" smtClean="0">
                <a:solidFill>
                  <a:srgbClr val="C00000"/>
                </a:solidFill>
              </a:rPr>
              <a:t>Impact of South Africa</a:t>
            </a:r>
            <a:endParaRPr lang="en-US" dirty="0">
              <a:solidFill>
                <a:srgbClr val="C00000"/>
              </a:solidFill>
            </a:endParaRPr>
          </a:p>
        </p:txBody>
      </p:sp>
      <p:sp>
        <p:nvSpPr>
          <p:cNvPr id="4" name="Slide Number Placeholder 3"/>
          <p:cNvSpPr>
            <a:spLocks noGrp="1"/>
          </p:cNvSpPr>
          <p:nvPr>
            <p:ph type="sldNum" sz="quarter" idx="12"/>
          </p:nvPr>
        </p:nvSpPr>
        <p:spPr/>
        <p:txBody>
          <a:bodyPr/>
          <a:lstStyle/>
          <a:p>
            <a:fld id="{E17BDD5B-557D-4392-8AE2-B9A79D905D32}" type="slidenum">
              <a:rPr lang="en-US" smtClean="0"/>
              <a:t>17</a:t>
            </a:fld>
            <a:endParaRPr lang="en-US"/>
          </a:p>
        </p:txBody>
      </p:sp>
      <p:sp>
        <p:nvSpPr>
          <p:cNvPr id="5" name="TextBox 4"/>
          <p:cNvSpPr txBox="1"/>
          <p:nvPr/>
        </p:nvSpPr>
        <p:spPr>
          <a:xfrm>
            <a:off x="4327702" y="2764592"/>
            <a:ext cx="488595" cy="369332"/>
          </a:xfrm>
          <a:prstGeom prst="rect">
            <a:avLst/>
          </a:prstGeom>
          <a:noFill/>
        </p:spPr>
        <p:txBody>
          <a:bodyPr wrap="none" rtlCol="0">
            <a:spAutoFit/>
          </a:bodyPr>
          <a:lstStyle/>
          <a:p>
            <a:r>
              <a:rPr lang="en-US" dirty="0" smtClean="0"/>
              <a:t>JJA</a:t>
            </a:r>
            <a:endParaRPr lang="en-US" dirty="0"/>
          </a:p>
        </p:txBody>
      </p:sp>
      <p:sp>
        <p:nvSpPr>
          <p:cNvPr id="6" name="TextBox 5"/>
          <p:cNvSpPr txBox="1"/>
          <p:nvPr/>
        </p:nvSpPr>
        <p:spPr>
          <a:xfrm>
            <a:off x="4332620" y="5207338"/>
            <a:ext cx="657552" cy="369332"/>
          </a:xfrm>
          <a:prstGeom prst="rect">
            <a:avLst/>
          </a:prstGeom>
          <a:noFill/>
        </p:spPr>
        <p:txBody>
          <a:bodyPr wrap="none" rtlCol="0">
            <a:spAutoFit/>
          </a:bodyPr>
          <a:lstStyle/>
          <a:p>
            <a:r>
              <a:rPr lang="en-US" dirty="0" smtClean="0"/>
              <a:t>SON</a:t>
            </a:r>
            <a:endParaRPr lang="en-US" dirty="0"/>
          </a:p>
        </p:txBody>
      </p:sp>
      <p:sp>
        <p:nvSpPr>
          <p:cNvPr id="7" name="TextBox 6"/>
          <p:cNvSpPr txBox="1"/>
          <p:nvPr/>
        </p:nvSpPr>
        <p:spPr>
          <a:xfrm>
            <a:off x="1530986" y="1532450"/>
            <a:ext cx="1556836" cy="369332"/>
          </a:xfrm>
          <a:prstGeom prst="rect">
            <a:avLst/>
          </a:prstGeom>
          <a:noFill/>
        </p:spPr>
        <p:txBody>
          <a:bodyPr wrap="none" rtlCol="0">
            <a:spAutoFit/>
          </a:bodyPr>
          <a:lstStyle/>
          <a:p>
            <a:r>
              <a:rPr lang="en-US" dirty="0" smtClean="0"/>
              <a:t>Easter Island</a:t>
            </a:r>
            <a:endParaRPr lang="en-US" dirty="0"/>
          </a:p>
        </p:txBody>
      </p:sp>
      <p:sp>
        <p:nvSpPr>
          <p:cNvPr id="8" name="TextBox 7"/>
          <p:cNvSpPr txBox="1"/>
          <p:nvPr/>
        </p:nvSpPr>
        <p:spPr>
          <a:xfrm>
            <a:off x="6475616" y="1628547"/>
            <a:ext cx="883575" cy="369332"/>
          </a:xfrm>
          <a:prstGeom prst="rect">
            <a:avLst/>
          </a:prstGeom>
          <a:noFill/>
        </p:spPr>
        <p:txBody>
          <a:bodyPr wrap="none" rtlCol="0">
            <a:spAutoFit/>
          </a:bodyPr>
          <a:lstStyle/>
          <a:p>
            <a:r>
              <a:rPr lang="en-US" dirty="0" smtClean="0"/>
              <a:t>Samoa</a:t>
            </a:r>
            <a:endParaRPr lang="en-US" dirty="0"/>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2000" y="4104000"/>
            <a:ext cx="4114808" cy="2743205"/>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0000" y="4104000"/>
            <a:ext cx="4114808" cy="2743205"/>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000" y="1800000"/>
            <a:ext cx="4059944" cy="2706629"/>
          </a:xfrm>
          <a:prstGeom prst="rect">
            <a:avLst/>
          </a:prstGeom>
        </p:spPr>
      </p:pic>
    </p:spTree>
    <p:extLst>
      <p:ext uri="{BB962C8B-B14F-4D97-AF65-F5344CB8AC3E}">
        <p14:creationId xmlns:p14="http://schemas.microsoft.com/office/powerpoint/2010/main" val="3702987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rPr>
              <a:t>CO attribution to BB sources</a:t>
            </a:r>
            <a:endParaRPr lang="en-US" dirty="0">
              <a:solidFill>
                <a:srgbClr val="C00000"/>
              </a:solidFill>
            </a:endParaRPr>
          </a:p>
        </p:txBody>
      </p:sp>
      <p:graphicFrame>
        <p:nvGraphicFramePr>
          <p:cNvPr id="4" name="Chart 3"/>
          <p:cNvGraphicFramePr>
            <a:graphicFrameLocks noGrp="1"/>
          </p:cNvGraphicFramePr>
          <p:nvPr>
            <p:extLst>
              <p:ext uri="{D42A27DB-BD31-4B8C-83A1-F6EECF244321}">
                <p14:modId xmlns:p14="http://schemas.microsoft.com/office/powerpoint/2010/main" val="4035572806"/>
              </p:ext>
            </p:extLst>
          </p:nvPr>
        </p:nvGraphicFramePr>
        <p:xfrm>
          <a:off x="163629" y="1626669"/>
          <a:ext cx="3542097" cy="501124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a:graphicFrameLocks noGrp="1"/>
          </p:cNvGraphicFramePr>
          <p:nvPr>
            <p:extLst>
              <p:ext uri="{D42A27DB-BD31-4B8C-83A1-F6EECF244321}">
                <p14:modId xmlns:p14="http://schemas.microsoft.com/office/powerpoint/2010/main" val="3042515567"/>
              </p:ext>
            </p:extLst>
          </p:nvPr>
        </p:nvGraphicFramePr>
        <p:xfrm>
          <a:off x="3821229" y="1626669"/>
          <a:ext cx="5159142" cy="5011241"/>
        </p:xfrm>
        <a:graphic>
          <a:graphicData uri="http://schemas.openxmlformats.org/drawingml/2006/chart">
            <c:chart xmlns:c="http://schemas.openxmlformats.org/drawingml/2006/chart" xmlns:r="http://schemas.openxmlformats.org/officeDocument/2006/relationships" r:id="rId4"/>
          </a:graphicData>
        </a:graphic>
      </p:graphicFrame>
      <p:sp>
        <p:nvSpPr>
          <p:cNvPr id="7" name="Slide Number Placeholder 6"/>
          <p:cNvSpPr>
            <a:spLocks noGrp="1"/>
          </p:cNvSpPr>
          <p:nvPr>
            <p:ph type="sldNum" sz="quarter" idx="12"/>
          </p:nvPr>
        </p:nvSpPr>
        <p:spPr/>
        <p:txBody>
          <a:bodyPr/>
          <a:lstStyle/>
          <a:p>
            <a:fld id="{E17BDD5B-557D-4392-8AE2-B9A79D905D32}" type="slidenum">
              <a:rPr lang="en-US" smtClean="0"/>
              <a:t>18</a:t>
            </a:fld>
            <a:endParaRPr lang="en-US"/>
          </a:p>
        </p:txBody>
      </p:sp>
    </p:spTree>
    <p:extLst>
      <p:ext uri="{BB962C8B-B14F-4D97-AF65-F5344CB8AC3E}">
        <p14:creationId xmlns:p14="http://schemas.microsoft.com/office/powerpoint/2010/main" val="37757543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00" y="2052000"/>
            <a:ext cx="3017526" cy="2011684"/>
          </a:xfrm>
          <a:prstGeom prst="rect">
            <a:avLst/>
          </a:prstGeom>
        </p:spPr>
      </p:pic>
      <p:sp>
        <p:nvSpPr>
          <p:cNvPr id="6" name="Slide Number Placeholder 5"/>
          <p:cNvSpPr>
            <a:spLocks noGrp="1"/>
          </p:cNvSpPr>
          <p:nvPr>
            <p:ph type="sldNum" sz="quarter" idx="12"/>
          </p:nvPr>
        </p:nvSpPr>
        <p:spPr/>
        <p:txBody>
          <a:bodyPr/>
          <a:lstStyle/>
          <a:p>
            <a:fld id="{E17BDD5B-557D-4392-8AE2-B9A79D905D32}" type="slidenum">
              <a:rPr lang="en-US" smtClean="0"/>
              <a:t>19</a:t>
            </a:fld>
            <a:endParaRPr lang="en-US"/>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96000" y="2052000"/>
            <a:ext cx="3017526" cy="2011684"/>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20000" y="2052000"/>
            <a:ext cx="3017526" cy="2011684"/>
          </a:xfrm>
          <a:prstGeom prst="rect">
            <a:avLst/>
          </a:prstGeom>
        </p:spPr>
      </p:pic>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000" y="4032000"/>
            <a:ext cx="3017526" cy="2011684"/>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96000" y="4032000"/>
            <a:ext cx="3017665" cy="2011777"/>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20000" y="4032000"/>
            <a:ext cx="3017526" cy="2011684"/>
          </a:xfrm>
          <a:prstGeom prst="rect">
            <a:avLst/>
          </a:prstGeom>
        </p:spPr>
      </p:pic>
      <p:sp>
        <p:nvSpPr>
          <p:cNvPr id="24" name="Title 1"/>
          <p:cNvSpPr txBox="1">
            <a:spLocks/>
          </p:cNvSpPr>
          <p:nvPr/>
        </p:nvSpPr>
        <p:spPr>
          <a:xfrm>
            <a:off x="685800" y="484632"/>
            <a:ext cx="7772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200" b="0" kern="1200" cap="all" baseline="0">
                <a:blipFill>
                  <a:blip r:embed="rId9">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en-US" dirty="0" smtClean="0">
                <a:solidFill>
                  <a:srgbClr val="C00000"/>
                </a:solidFill>
              </a:rPr>
              <a:t>Stratospheric o</a:t>
            </a:r>
            <a:r>
              <a:rPr lang="en-US" baseline="-25000" dirty="0" smtClean="0">
                <a:solidFill>
                  <a:srgbClr val="C00000"/>
                </a:solidFill>
              </a:rPr>
              <a:t>3</a:t>
            </a:r>
            <a:r>
              <a:rPr lang="en-US" dirty="0" smtClean="0">
                <a:solidFill>
                  <a:srgbClr val="C00000"/>
                </a:solidFill>
              </a:rPr>
              <a:t> </a:t>
            </a:r>
            <a:r>
              <a:rPr lang="en-DE" dirty="0" smtClean="0">
                <a:solidFill>
                  <a:srgbClr val="C00000"/>
                </a:solidFill>
              </a:rPr>
              <a:t>–</a:t>
            </a:r>
            <a:r>
              <a:rPr lang="en-US" dirty="0" smtClean="0">
                <a:solidFill>
                  <a:srgbClr val="C00000"/>
                </a:solidFill>
              </a:rPr>
              <a:t> Easter Island</a:t>
            </a:r>
            <a:endParaRPr lang="en-US" dirty="0">
              <a:solidFill>
                <a:srgbClr val="C00000"/>
              </a:solidFill>
            </a:endParaRPr>
          </a:p>
        </p:txBody>
      </p:sp>
    </p:spTree>
    <p:extLst>
      <p:ext uri="{BB962C8B-B14F-4D97-AF65-F5344CB8AC3E}">
        <p14:creationId xmlns:p14="http://schemas.microsoft.com/office/powerpoint/2010/main" val="2773345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Outline</a:t>
            </a:r>
            <a:endParaRPr lang="en-US" dirty="0">
              <a:solidFill>
                <a:srgbClr val="C00000"/>
              </a:solidFill>
            </a:endParaRPr>
          </a:p>
        </p:txBody>
      </p:sp>
      <p:sp>
        <p:nvSpPr>
          <p:cNvPr id="3" name="Content Placeholder 2"/>
          <p:cNvSpPr>
            <a:spLocks noGrp="1"/>
          </p:cNvSpPr>
          <p:nvPr>
            <p:ph idx="1"/>
          </p:nvPr>
        </p:nvSpPr>
        <p:spPr/>
        <p:txBody>
          <a:bodyPr>
            <a:normAutofit/>
          </a:bodyPr>
          <a:lstStyle/>
          <a:p>
            <a:r>
              <a:rPr lang="en-US" dirty="0" smtClean="0"/>
              <a:t>Motivation/Aim</a:t>
            </a:r>
          </a:p>
          <a:p>
            <a:pPr lvl="1"/>
            <a:r>
              <a:rPr lang="en-US" dirty="0" smtClean="0"/>
              <a:t>What do we study and why</a:t>
            </a:r>
          </a:p>
          <a:p>
            <a:r>
              <a:rPr lang="en-US" dirty="0" smtClean="0"/>
              <a:t>Model Description</a:t>
            </a:r>
          </a:p>
          <a:p>
            <a:pPr lvl="1"/>
            <a:r>
              <a:rPr lang="en-US" dirty="0" smtClean="0"/>
              <a:t>TM4-ECPL</a:t>
            </a:r>
          </a:p>
          <a:p>
            <a:pPr lvl="1"/>
            <a:r>
              <a:rPr lang="en-US" dirty="0" smtClean="0"/>
              <a:t>Experiment Setup</a:t>
            </a:r>
          </a:p>
          <a:p>
            <a:r>
              <a:rPr lang="en-US" dirty="0" smtClean="0"/>
              <a:t>Measurements</a:t>
            </a:r>
          </a:p>
          <a:p>
            <a:pPr lvl="1"/>
            <a:r>
              <a:rPr lang="en-US" dirty="0" smtClean="0"/>
              <a:t>Ozone </a:t>
            </a:r>
            <a:r>
              <a:rPr lang="en-US" dirty="0" err="1" smtClean="0"/>
              <a:t>sondes</a:t>
            </a:r>
            <a:endParaRPr lang="en-US" dirty="0" smtClean="0"/>
          </a:p>
          <a:p>
            <a:pPr lvl="1"/>
            <a:r>
              <a:rPr lang="en-US" dirty="0" smtClean="0"/>
              <a:t>Model / Measurements comparison</a:t>
            </a:r>
          </a:p>
          <a:p>
            <a:r>
              <a:rPr lang="en-US" dirty="0" smtClean="0"/>
              <a:t>Results</a:t>
            </a:r>
          </a:p>
          <a:p>
            <a:r>
              <a:rPr lang="en-US" dirty="0" smtClean="0"/>
              <a:t>Conclusions</a:t>
            </a:r>
          </a:p>
          <a:p>
            <a:pPr lvl="1"/>
            <a:endParaRPr lang="en-US" dirty="0" smtClean="0"/>
          </a:p>
        </p:txBody>
      </p:sp>
      <p:sp>
        <p:nvSpPr>
          <p:cNvPr id="6" name="Slide Number Placeholder 5"/>
          <p:cNvSpPr>
            <a:spLocks noGrp="1"/>
          </p:cNvSpPr>
          <p:nvPr>
            <p:ph type="sldNum" sz="quarter" idx="12"/>
          </p:nvPr>
        </p:nvSpPr>
        <p:spPr/>
        <p:txBody>
          <a:bodyPr/>
          <a:lstStyle/>
          <a:p>
            <a:fld id="{E17BDD5B-557D-4392-8AE2-B9A79D905D32}" type="slidenum">
              <a:rPr lang="en-US" smtClean="0"/>
              <a:t>2</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40" y="6300170"/>
            <a:ext cx="595160" cy="501870"/>
          </a:xfrm>
          <a:prstGeom prst="rect">
            <a:avLst/>
          </a:prstGeom>
        </p:spPr>
      </p:pic>
    </p:spTree>
    <p:extLst>
      <p:ext uri="{BB962C8B-B14F-4D97-AF65-F5344CB8AC3E}">
        <p14:creationId xmlns:p14="http://schemas.microsoft.com/office/powerpoint/2010/main" val="29978205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17BDD5B-557D-4392-8AE2-B9A79D905D32}" type="slidenum">
              <a:rPr lang="en-US" smtClean="0"/>
              <a:t>20</a:t>
            </a:fld>
            <a:endParaRPr lang="en-US"/>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00" y="2052000"/>
            <a:ext cx="3017526" cy="2011684"/>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96000" y="2052000"/>
            <a:ext cx="3017526" cy="2011684"/>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20000" y="2052000"/>
            <a:ext cx="3017526" cy="2011684"/>
          </a:xfrm>
          <a:prstGeom prst="rect">
            <a:avLst/>
          </a:prstGeom>
        </p:spPr>
      </p:pic>
      <p:pic>
        <p:nvPicPr>
          <p:cNvPr id="24" name="Pictur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000" y="4032000"/>
            <a:ext cx="3017526" cy="2011684"/>
          </a:xfrm>
          <a:prstGeom prst="rect">
            <a:avLst/>
          </a:prstGeom>
        </p:spPr>
      </p:pic>
      <p:pic>
        <p:nvPicPr>
          <p:cNvPr id="23" name="Picture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96000" y="4032000"/>
            <a:ext cx="3017526" cy="2011684"/>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20000" y="4032000"/>
            <a:ext cx="3017526" cy="2011684"/>
          </a:xfrm>
          <a:prstGeom prst="rect">
            <a:avLst/>
          </a:prstGeom>
        </p:spPr>
      </p:pic>
      <p:sp>
        <p:nvSpPr>
          <p:cNvPr id="2" name="Title 1"/>
          <p:cNvSpPr>
            <a:spLocks noGrp="1"/>
          </p:cNvSpPr>
          <p:nvPr>
            <p:ph type="title"/>
          </p:nvPr>
        </p:nvSpPr>
        <p:spPr/>
        <p:txBody>
          <a:bodyPr/>
          <a:lstStyle/>
          <a:p>
            <a:r>
              <a:rPr lang="en-US" dirty="0">
                <a:solidFill>
                  <a:srgbClr val="C00000"/>
                </a:solidFill>
              </a:rPr>
              <a:t>stratospheric o</a:t>
            </a:r>
            <a:r>
              <a:rPr lang="en-US" baseline="-25000" dirty="0">
                <a:solidFill>
                  <a:srgbClr val="C00000"/>
                </a:solidFill>
              </a:rPr>
              <a:t>3</a:t>
            </a:r>
            <a:r>
              <a:rPr lang="en-US" dirty="0">
                <a:solidFill>
                  <a:srgbClr val="C00000"/>
                </a:solidFill>
              </a:rPr>
              <a:t> </a:t>
            </a:r>
            <a:r>
              <a:rPr lang="en-DE" dirty="0">
                <a:solidFill>
                  <a:srgbClr val="C00000"/>
                </a:solidFill>
              </a:rPr>
              <a:t>–</a:t>
            </a:r>
            <a:r>
              <a:rPr lang="en-US" dirty="0">
                <a:solidFill>
                  <a:srgbClr val="C00000"/>
                </a:solidFill>
              </a:rPr>
              <a:t> </a:t>
            </a:r>
            <a:r>
              <a:rPr lang="en-US" dirty="0" err="1">
                <a:solidFill>
                  <a:srgbClr val="C00000"/>
                </a:solidFill>
              </a:rPr>
              <a:t>samoa</a:t>
            </a:r>
            <a:endParaRPr lang="en-US" dirty="0"/>
          </a:p>
        </p:txBody>
      </p:sp>
    </p:spTree>
    <p:extLst>
      <p:ext uri="{BB962C8B-B14F-4D97-AF65-F5344CB8AC3E}">
        <p14:creationId xmlns:p14="http://schemas.microsoft.com/office/powerpoint/2010/main" val="2649256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Conclusions</a:t>
            </a:r>
            <a:endParaRPr lang="en-US" dirty="0">
              <a:solidFill>
                <a:srgbClr val="C00000"/>
              </a:solidFill>
            </a:endParaRPr>
          </a:p>
        </p:txBody>
      </p:sp>
      <p:sp>
        <p:nvSpPr>
          <p:cNvPr id="3" name="Content Placeholder 2"/>
          <p:cNvSpPr>
            <a:spLocks noGrp="1"/>
          </p:cNvSpPr>
          <p:nvPr>
            <p:ph idx="1"/>
          </p:nvPr>
        </p:nvSpPr>
        <p:spPr/>
        <p:txBody>
          <a:bodyPr>
            <a:normAutofit lnSpcReduction="10000"/>
          </a:bodyPr>
          <a:lstStyle/>
          <a:p>
            <a:r>
              <a:rPr lang="en-US" dirty="0" smtClean="0"/>
              <a:t>Biomass Burning affects the most pristine region of the world</a:t>
            </a:r>
            <a:endParaRPr lang="en-US" dirty="0"/>
          </a:p>
          <a:p>
            <a:r>
              <a:rPr lang="en-US" dirty="0" smtClean="0"/>
              <a:t>CO </a:t>
            </a:r>
            <a:r>
              <a:rPr lang="en-US" dirty="0"/>
              <a:t>from Africa reaches the </a:t>
            </a:r>
            <a:r>
              <a:rPr lang="en-US" dirty="0" smtClean="0"/>
              <a:t>South Pacific following the westerlies </a:t>
            </a:r>
          </a:p>
          <a:p>
            <a:r>
              <a:rPr lang="en-US" dirty="0" smtClean="0"/>
              <a:t>CO from Indonesia </a:t>
            </a:r>
          </a:p>
          <a:p>
            <a:pPr lvl="1"/>
            <a:r>
              <a:rPr lang="en-US" dirty="0" smtClean="0"/>
              <a:t>lifted up in by convection in the warm pool </a:t>
            </a:r>
          </a:p>
          <a:p>
            <a:pPr lvl="1"/>
            <a:r>
              <a:rPr lang="en-US" dirty="0" smtClean="0"/>
              <a:t>spitted into an eastward and a westward flow</a:t>
            </a:r>
          </a:p>
          <a:p>
            <a:pPr marL="182880" lvl="1">
              <a:spcBef>
                <a:spcPts val="1200"/>
              </a:spcBef>
              <a:spcAft>
                <a:spcPts val="0"/>
              </a:spcAft>
            </a:pPr>
            <a:r>
              <a:rPr lang="en-US" sz="2200" dirty="0" smtClean="0"/>
              <a:t>CO </a:t>
            </a:r>
            <a:r>
              <a:rPr lang="en-US" sz="2200" dirty="0"/>
              <a:t>from Oceania is lifted less than that from </a:t>
            </a:r>
            <a:r>
              <a:rPr lang="en-US" sz="2200" dirty="0" smtClean="0"/>
              <a:t>Indonesia</a:t>
            </a:r>
          </a:p>
          <a:p>
            <a:pPr marL="457200" lvl="2">
              <a:spcBef>
                <a:spcPts val="1200"/>
              </a:spcBef>
              <a:spcAft>
                <a:spcPts val="0"/>
              </a:spcAft>
            </a:pPr>
            <a:r>
              <a:rPr lang="en-US" dirty="0" smtClean="0"/>
              <a:t>the </a:t>
            </a:r>
            <a:r>
              <a:rPr lang="en-US" dirty="0"/>
              <a:t>bulk of the emissions </a:t>
            </a:r>
            <a:r>
              <a:rPr lang="en-US" dirty="0" smtClean="0"/>
              <a:t>are subject </a:t>
            </a:r>
            <a:r>
              <a:rPr lang="en-US" dirty="0"/>
              <a:t>to the lower troposphere </a:t>
            </a:r>
            <a:r>
              <a:rPr lang="en-US" dirty="0" smtClean="0"/>
              <a:t>winds</a:t>
            </a:r>
            <a:endParaRPr lang="en-US" dirty="0"/>
          </a:p>
          <a:p>
            <a:r>
              <a:rPr lang="en-US" dirty="0" smtClean="0"/>
              <a:t>CO from South America in the lower troposphere is separated into two branches. </a:t>
            </a:r>
          </a:p>
          <a:p>
            <a:pPr lvl="1"/>
            <a:r>
              <a:rPr lang="en-US" dirty="0"/>
              <a:t>o</a:t>
            </a:r>
            <a:r>
              <a:rPr lang="en-US" dirty="0" smtClean="0"/>
              <a:t>ne small part blowing towards the Pacific following the trade winds</a:t>
            </a:r>
          </a:p>
          <a:p>
            <a:pPr lvl="1"/>
            <a:r>
              <a:rPr lang="en-US" dirty="0" smtClean="0"/>
              <a:t>another drawn into the southward  low-level jet</a:t>
            </a:r>
            <a:endParaRPr lang="en-US" dirty="0"/>
          </a:p>
        </p:txBody>
      </p:sp>
      <p:sp>
        <p:nvSpPr>
          <p:cNvPr id="6" name="Slide Number Placeholder 5"/>
          <p:cNvSpPr>
            <a:spLocks noGrp="1"/>
          </p:cNvSpPr>
          <p:nvPr>
            <p:ph type="sldNum" sz="quarter" idx="12"/>
          </p:nvPr>
        </p:nvSpPr>
        <p:spPr/>
        <p:txBody>
          <a:bodyPr/>
          <a:lstStyle/>
          <a:p>
            <a:fld id="{E17BDD5B-557D-4392-8AE2-B9A79D905D32}" type="slidenum">
              <a:rPr lang="en-US" smtClean="0"/>
              <a:t>21</a:t>
            </a:fld>
            <a:endParaRPr lang="en-US"/>
          </a:p>
        </p:txBody>
      </p:sp>
    </p:spTree>
    <p:extLst>
      <p:ext uri="{BB962C8B-B14F-4D97-AF65-F5344CB8AC3E}">
        <p14:creationId xmlns:p14="http://schemas.microsoft.com/office/powerpoint/2010/main" val="15829325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solidFill>
                  <a:srgbClr val="C00000"/>
                </a:solidFill>
              </a:rPr>
              <a:t>Thank you </a:t>
            </a:r>
            <a:br>
              <a:rPr lang="en-US" dirty="0" smtClean="0">
                <a:solidFill>
                  <a:srgbClr val="C00000"/>
                </a:solidFill>
              </a:rPr>
            </a:br>
            <a:r>
              <a:rPr lang="en-US" sz="5400" dirty="0" smtClean="0">
                <a:solidFill>
                  <a:srgbClr val="C00000"/>
                </a:solidFill>
              </a:rPr>
              <a:t>for your attention!</a:t>
            </a:r>
            <a:endParaRPr lang="en-US" sz="5400" dirty="0">
              <a:solidFill>
                <a:srgbClr val="C00000"/>
              </a:solidFill>
            </a:endParaRPr>
          </a:p>
        </p:txBody>
      </p:sp>
    </p:spTree>
    <p:extLst>
      <p:ext uri="{BB962C8B-B14F-4D97-AF65-F5344CB8AC3E}">
        <p14:creationId xmlns:p14="http://schemas.microsoft.com/office/powerpoint/2010/main" val="36361398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Motivation/Aim</a:t>
            </a:r>
            <a:endParaRPr lang="en-US" dirty="0">
              <a:solidFill>
                <a:srgbClr val="C00000"/>
              </a:solidFill>
            </a:endParaRPr>
          </a:p>
        </p:txBody>
      </p:sp>
      <p:sp>
        <p:nvSpPr>
          <p:cNvPr id="3" name="Content Placeholder 2"/>
          <p:cNvSpPr>
            <a:spLocks noGrp="1"/>
          </p:cNvSpPr>
          <p:nvPr>
            <p:ph idx="1"/>
          </p:nvPr>
        </p:nvSpPr>
        <p:spPr/>
        <p:txBody>
          <a:bodyPr>
            <a:normAutofit/>
          </a:bodyPr>
          <a:lstStyle/>
          <a:p>
            <a:pPr lvl="0"/>
            <a:r>
              <a:rPr lang="en-US" dirty="0"/>
              <a:t>Quantify the biomass burning contribution to O</a:t>
            </a:r>
            <a:r>
              <a:rPr lang="en-US" baseline="-25000" dirty="0"/>
              <a:t>3</a:t>
            </a:r>
            <a:r>
              <a:rPr lang="en-US" dirty="0"/>
              <a:t> levels over the south tropical Pacific </a:t>
            </a:r>
            <a:endParaRPr lang="en-US" dirty="0" smtClean="0"/>
          </a:p>
          <a:p>
            <a:pPr lvl="0"/>
            <a:r>
              <a:rPr lang="en-US" dirty="0" smtClean="0"/>
              <a:t>Understand patterns </a:t>
            </a:r>
            <a:r>
              <a:rPr lang="en-US" dirty="0"/>
              <a:t>based on atmospheric dynamics variability</a:t>
            </a:r>
          </a:p>
          <a:p>
            <a:r>
              <a:rPr lang="en-US" dirty="0"/>
              <a:t>Attribute and quantify the CO enhancement by biomass burning to specific source regions. </a:t>
            </a:r>
            <a:endParaRPr lang="en-US" dirty="0" smtClean="0"/>
          </a:p>
          <a:p>
            <a:r>
              <a:rPr lang="en-US" dirty="0" smtClean="0"/>
              <a:t>Compare </a:t>
            </a:r>
            <a:r>
              <a:rPr lang="en-US" dirty="0"/>
              <a:t>its importance against stratospheric O</a:t>
            </a:r>
            <a:r>
              <a:rPr lang="en-US" baseline="-25000" dirty="0"/>
              <a:t>3</a:t>
            </a:r>
            <a:r>
              <a:rPr lang="en-US" dirty="0"/>
              <a:t> influx</a:t>
            </a:r>
          </a:p>
          <a:p>
            <a:pPr lvl="0"/>
            <a:endParaRPr lang="en-US" dirty="0"/>
          </a:p>
        </p:txBody>
      </p:sp>
      <p:sp>
        <p:nvSpPr>
          <p:cNvPr id="6" name="Slide Number Placeholder 5"/>
          <p:cNvSpPr>
            <a:spLocks noGrp="1"/>
          </p:cNvSpPr>
          <p:nvPr>
            <p:ph type="sldNum" sz="quarter" idx="12"/>
          </p:nvPr>
        </p:nvSpPr>
        <p:spPr/>
        <p:txBody>
          <a:bodyPr/>
          <a:lstStyle/>
          <a:p>
            <a:fld id="{E17BDD5B-557D-4392-8AE2-B9A79D905D32}" type="slidenum">
              <a:rPr lang="en-US" smtClean="0"/>
              <a:t>3</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40" y="6300170"/>
            <a:ext cx="595160" cy="501870"/>
          </a:xfrm>
          <a:prstGeom prst="rect">
            <a:avLst/>
          </a:prstGeom>
        </p:spPr>
      </p:pic>
    </p:spTree>
    <p:extLst>
      <p:ext uri="{BB962C8B-B14F-4D97-AF65-F5344CB8AC3E}">
        <p14:creationId xmlns:p14="http://schemas.microsoft.com/office/powerpoint/2010/main" val="2311900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Why are we interested in Ozone?</a:t>
            </a:r>
            <a:endParaRPr lang="en-US" dirty="0">
              <a:solidFill>
                <a:srgbClr val="C00000"/>
              </a:solidFill>
            </a:endParaRPr>
          </a:p>
        </p:txBody>
      </p:sp>
      <p:sp>
        <p:nvSpPr>
          <p:cNvPr id="6" name="Slide Number Placeholder 5"/>
          <p:cNvSpPr>
            <a:spLocks noGrp="1"/>
          </p:cNvSpPr>
          <p:nvPr>
            <p:ph type="sldNum" sz="quarter" idx="12"/>
          </p:nvPr>
        </p:nvSpPr>
        <p:spPr/>
        <p:txBody>
          <a:bodyPr/>
          <a:lstStyle/>
          <a:p>
            <a:fld id="{E17BDD5B-557D-4392-8AE2-B9A79D905D32}" type="slidenum">
              <a:rPr lang="en-US" smtClean="0"/>
              <a:t>4</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40" y="6300170"/>
            <a:ext cx="595160" cy="501870"/>
          </a:xfrm>
          <a:prstGeom prst="rect">
            <a:avLst/>
          </a:prstGeom>
        </p:spPr>
      </p:pic>
      <p:sp>
        <p:nvSpPr>
          <p:cNvPr id="3" name="Content Placeholder 2"/>
          <p:cNvSpPr>
            <a:spLocks noGrp="1"/>
          </p:cNvSpPr>
          <p:nvPr>
            <p:ph idx="1"/>
          </p:nvPr>
        </p:nvSpPr>
        <p:spPr/>
        <p:txBody>
          <a:bodyPr>
            <a:normAutofit/>
          </a:bodyPr>
          <a:lstStyle/>
          <a:p>
            <a:r>
              <a:rPr lang="en-US" dirty="0" smtClean="0"/>
              <a:t>Known facts:</a:t>
            </a:r>
            <a:endParaRPr lang="en-US" dirty="0"/>
          </a:p>
          <a:p>
            <a:pPr lvl="1"/>
            <a:r>
              <a:rPr lang="en-US" dirty="0" smtClean="0"/>
              <a:t>Important </a:t>
            </a:r>
            <a:r>
              <a:rPr lang="en-US" dirty="0"/>
              <a:t>for climate (greenhouse gas</a:t>
            </a:r>
            <a:r>
              <a:rPr lang="en-US" dirty="0" smtClean="0"/>
              <a:t>)</a:t>
            </a:r>
            <a:endParaRPr lang="en-US" dirty="0"/>
          </a:p>
          <a:p>
            <a:pPr lvl="1"/>
            <a:r>
              <a:rPr lang="en-US" dirty="0"/>
              <a:t>Impacts human health and ecosystems</a:t>
            </a:r>
          </a:p>
          <a:p>
            <a:pPr lvl="1"/>
            <a:r>
              <a:rPr lang="en-US" dirty="0"/>
              <a:t>Impacts visibility (smog)</a:t>
            </a:r>
          </a:p>
          <a:p>
            <a:pPr lvl="1" indent="-225425">
              <a:buNone/>
            </a:pPr>
            <a:endParaRPr lang="en-US" dirty="0"/>
          </a:p>
          <a:p>
            <a:r>
              <a:rPr lang="en-US" dirty="0"/>
              <a:t>Difficulties:</a:t>
            </a:r>
          </a:p>
          <a:p>
            <a:pPr lvl="1"/>
            <a:r>
              <a:rPr lang="en-US" dirty="0"/>
              <a:t>Secondary pollutant </a:t>
            </a:r>
            <a:r>
              <a:rPr lang="x-none" dirty="0"/>
              <a:t>–</a:t>
            </a:r>
            <a:r>
              <a:rPr lang="en-US" dirty="0"/>
              <a:t> hard to control through emission mitigation</a:t>
            </a:r>
          </a:p>
          <a:p>
            <a:pPr lvl="1"/>
            <a:endParaRPr lang="en-US" dirty="0"/>
          </a:p>
          <a:p>
            <a:r>
              <a:rPr lang="en-US" dirty="0">
                <a:solidFill>
                  <a:srgbClr val="FF0000"/>
                </a:solidFill>
              </a:rPr>
              <a:t>What are the background ozone tendencies over the last </a:t>
            </a:r>
            <a:r>
              <a:rPr lang="en-US" dirty="0" smtClean="0">
                <a:solidFill>
                  <a:srgbClr val="FF0000"/>
                </a:solidFill>
              </a:rPr>
              <a:t>2 </a:t>
            </a:r>
            <a:r>
              <a:rPr lang="en-US" dirty="0">
                <a:solidFill>
                  <a:srgbClr val="FF0000"/>
                </a:solidFill>
              </a:rPr>
              <a:t>decades?</a:t>
            </a:r>
          </a:p>
          <a:p>
            <a:r>
              <a:rPr lang="en-US" dirty="0">
                <a:solidFill>
                  <a:srgbClr val="FF0000"/>
                </a:solidFill>
              </a:rPr>
              <a:t>What is driving them?</a:t>
            </a:r>
          </a:p>
          <a:p>
            <a:pPr marL="274320" lvl="1" indent="0">
              <a:buNone/>
            </a:pPr>
            <a:endParaRPr lang="en-US" dirty="0" smtClean="0"/>
          </a:p>
        </p:txBody>
      </p:sp>
      <p:sp>
        <p:nvSpPr>
          <p:cNvPr id="10" name="TextBox 9"/>
          <p:cNvSpPr txBox="1"/>
          <p:nvPr/>
        </p:nvSpPr>
        <p:spPr>
          <a:xfrm>
            <a:off x="868680" y="2728215"/>
            <a:ext cx="7406640" cy="1815882"/>
          </a:xfrm>
          <a:prstGeom prst="rect">
            <a:avLst/>
          </a:prstGeom>
          <a:solidFill>
            <a:schemeClr val="bg1"/>
          </a:solidFill>
          <a:ln w="38100">
            <a:solidFill>
              <a:schemeClr val="tx1"/>
            </a:solidFill>
          </a:ln>
        </p:spPr>
        <p:txBody>
          <a:bodyPr wrap="square" rtlCol="0">
            <a:spAutoFit/>
          </a:bodyPr>
          <a:lstStyle/>
          <a:p>
            <a:r>
              <a:rPr lang="en-US" sz="2800" dirty="0" smtClean="0"/>
              <a:t>Impacted by changes in </a:t>
            </a:r>
          </a:p>
          <a:p>
            <a:pPr marL="742950" lvl="1" indent="-285750">
              <a:buFont typeface="Arial" panose="020B0604020202020204" pitchFamily="34" charset="0"/>
              <a:buChar char="•"/>
            </a:pPr>
            <a:r>
              <a:rPr lang="en-US" sz="2800" dirty="0" smtClean="0"/>
              <a:t>Climate/main meteorological patterns</a:t>
            </a:r>
          </a:p>
          <a:p>
            <a:pPr marL="742950" lvl="1" indent="-285750">
              <a:buFont typeface="Arial" panose="020B0604020202020204" pitchFamily="34" charset="0"/>
              <a:buChar char="•"/>
            </a:pPr>
            <a:r>
              <a:rPr lang="en-US" sz="2800" dirty="0" smtClean="0"/>
              <a:t>Hemispheric transport</a:t>
            </a:r>
          </a:p>
          <a:p>
            <a:pPr marL="742950" lvl="1" indent="-285750">
              <a:buFont typeface="Arial" panose="020B0604020202020204" pitchFamily="34" charset="0"/>
              <a:buChar char="•"/>
            </a:pPr>
            <a:r>
              <a:rPr lang="en-US" sz="2800" dirty="0" smtClean="0"/>
              <a:t>Precursor emissions</a:t>
            </a:r>
            <a:endParaRPr lang="en-US" sz="2800" dirty="0"/>
          </a:p>
        </p:txBody>
      </p:sp>
    </p:spTree>
    <p:extLst>
      <p:ext uri="{BB962C8B-B14F-4D97-AF65-F5344CB8AC3E}">
        <p14:creationId xmlns:p14="http://schemas.microsoft.com/office/powerpoint/2010/main" val="1940775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0" y="1536192"/>
            <a:ext cx="5470525" cy="4736593"/>
          </a:xfrm>
          <a:prstGeom prst="rect">
            <a:avLst/>
          </a:prstGeom>
        </p:spPr>
        <p:txBody>
          <a:bodyPr vert="horz" lIns="91440" tIns="45720" rIns="91440" bIns="45720" rtlCol="0">
            <a:normAutofit lnSpcReduction="10000"/>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a:lstStyle>
          <a:p>
            <a:pPr lvl="1">
              <a:buClrTx/>
            </a:pPr>
            <a:r>
              <a:rPr lang="en-US" dirty="0" smtClean="0"/>
              <a:t>Global model (TM4-ECPL)</a:t>
            </a:r>
          </a:p>
          <a:p>
            <a:pPr lvl="2">
              <a:buClrTx/>
            </a:pPr>
            <a:r>
              <a:rPr lang="en-US" dirty="0" smtClean="0"/>
              <a:t>3</a:t>
            </a:r>
            <a:r>
              <a:rPr lang="en-US" baseline="30000" dirty="0" smtClean="0"/>
              <a:t>o </a:t>
            </a:r>
            <a:r>
              <a:rPr lang="en-US" dirty="0" smtClean="0"/>
              <a:t>x 2</a:t>
            </a:r>
            <a:r>
              <a:rPr lang="en-US" baseline="30000" dirty="0" smtClean="0"/>
              <a:t>o</a:t>
            </a:r>
            <a:r>
              <a:rPr lang="en-US" dirty="0"/>
              <a:t> </a:t>
            </a:r>
            <a:r>
              <a:rPr lang="en-US" dirty="0" smtClean="0"/>
              <a:t>or 6</a:t>
            </a:r>
            <a:r>
              <a:rPr lang="en-US" baseline="30000" dirty="0" smtClean="0"/>
              <a:t>o </a:t>
            </a:r>
            <a:r>
              <a:rPr lang="en-US" dirty="0"/>
              <a:t>x </a:t>
            </a:r>
            <a:r>
              <a:rPr lang="en-US" dirty="0" smtClean="0"/>
              <a:t>4</a:t>
            </a:r>
            <a:r>
              <a:rPr lang="en-US" baseline="30000" dirty="0" smtClean="0"/>
              <a:t>o</a:t>
            </a:r>
            <a:r>
              <a:rPr lang="en-US" dirty="0" smtClean="0"/>
              <a:t> </a:t>
            </a:r>
            <a:r>
              <a:rPr lang="en-US" dirty="0"/>
              <a:t>(</a:t>
            </a:r>
            <a:r>
              <a:rPr lang="en-US" dirty="0" err="1"/>
              <a:t>lon</a:t>
            </a:r>
            <a:r>
              <a:rPr lang="en-US" dirty="0"/>
              <a:t> x </a:t>
            </a:r>
            <a:r>
              <a:rPr lang="en-US" dirty="0" err="1" smtClean="0"/>
              <a:t>lat</a:t>
            </a:r>
            <a:r>
              <a:rPr lang="en-US" dirty="0" smtClean="0"/>
              <a:t>) </a:t>
            </a:r>
            <a:endParaRPr lang="en-US" dirty="0"/>
          </a:p>
          <a:p>
            <a:pPr lvl="2">
              <a:buClrTx/>
            </a:pPr>
            <a:r>
              <a:rPr lang="en-US" dirty="0" smtClean="0"/>
              <a:t>34 hybrid layers (up to ~65 km)</a:t>
            </a:r>
          </a:p>
          <a:p>
            <a:pPr lvl="1">
              <a:buClrTx/>
            </a:pPr>
            <a:r>
              <a:rPr lang="en-US" dirty="0" smtClean="0"/>
              <a:t>Emissions</a:t>
            </a:r>
          </a:p>
          <a:p>
            <a:pPr lvl="2">
              <a:buClrTx/>
            </a:pPr>
            <a:r>
              <a:rPr lang="en-US" dirty="0" smtClean="0"/>
              <a:t>Anthropogenic </a:t>
            </a:r>
          </a:p>
          <a:p>
            <a:pPr lvl="2">
              <a:buClrTx/>
            </a:pPr>
            <a:r>
              <a:rPr lang="en-US" dirty="0" smtClean="0"/>
              <a:t>Biomass Burning</a:t>
            </a:r>
          </a:p>
          <a:p>
            <a:pPr lvl="2">
              <a:buClrTx/>
            </a:pPr>
            <a:r>
              <a:rPr lang="en-US" dirty="0" smtClean="0"/>
              <a:t>Biogenic</a:t>
            </a:r>
          </a:p>
          <a:p>
            <a:pPr lvl="2">
              <a:buClrTx/>
            </a:pPr>
            <a:r>
              <a:rPr lang="en-US" dirty="0" smtClean="0"/>
              <a:t>Dust</a:t>
            </a:r>
          </a:p>
          <a:p>
            <a:pPr lvl="2">
              <a:buClrTx/>
            </a:pPr>
            <a:r>
              <a:rPr lang="en-US" dirty="0" smtClean="0"/>
              <a:t>On- line sea salt and marine POA</a:t>
            </a:r>
            <a:endParaRPr lang="en-US" dirty="0"/>
          </a:p>
          <a:p>
            <a:pPr lvl="1">
              <a:buClrTx/>
            </a:pPr>
            <a:r>
              <a:rPr lang="en-US" dirty="0" smtClean="0"/>
              <a:t>Chemistry </a:t>
            </a:r>
          </a:p>
          <a:p>
            <a:pPr lvl="1">
              <a:buClrTx/>
            </a:pPr>
            <a:r>
              <a:rPr lang="en-US" dirty="0" smtClean="0"/>
              <a:t>Deposition </a:t>
            </a:r>
          </a:p>
          <a:p>
            <a:pPr lvl="1">
              <a:buClrTx/>
            </a:pPr>
            <a:r>
              <a:rPr lang="en-US" smtClean="0"/>
              <a:t>ECMWF </a:t>
            </a:r>
            <a:r>
              <a:rPr lang="en-US" dirty="0" smtClean="0"/>
              <a:t>meteorology</a:t>
            </a:r>
            <a:endParaRPr lang="en-US" sz="1600" dirty="0" smtClean="0"/>
          </a:p>
          <a:p>
            <a:pPr lvl="1">
              <a:buClrTx/>
            </a:pPr>
            <a:r>
              <a:rPr lang="en-US" dirty="0" smtClean="0"/>
              <a:t>Validated in AEROCOM OA</a:t>
            </a:r>
            <a:r>
              <a:rPr lang="en-US" sz="1600" dirty="0" smtClean="0"/>
              <a:t>, Tsigaridis, Daskalakis, </a:t>
            </a:r>
            <a:r>
              <a:rPr lang="en-US" sz="1600" dirty="0" err="1" smtClean="0"/>
              <a:t>Kanakidou</a:t>
            </a:r>
            <a:r>
              <a:rPr lang="en-US" sz="1600" dirty="0" smtClean="0"/>
              <a:t> et al., ACP, 2014, Daskalakis et al., 2015, Daskalakis et al., 2016</a:t>
            </a:r>
          </a:p>
          <a:p>
            <a:pPr lvl="1">
              <a:buClrTx/>
            </a:pPr>
            <a:r>
              <a:rPr lang="en-US" sz="1600" dirty="0" smtClean="0"/>
              <a:t>Detailed </a:t>
            </a:r>
            <a:r>
              <a:rPr lang="en-US" sz="1600" dirty="0"/>
              <a:t>description in Daskalakis et al., ACP, </a:t>
            </a:r>
            <a:r>
              <a:rPr lang="en-US" sz="1600" dirty="0" smtClean="0"/>
              <a:t>2016</a:t>
            </a:r>
            <a:endParaRPr lang="en-US" sz="1600" dirty="0"/>
          </a:p>
        </p:txBody>
      </p:sp>
      <p:sp>
        <p:nvSpPr>
          <p:cNvPr id="10" name="Title 9"/>
          <p:cNvSpPr>
            <a:spLocks noGrp="1"/>
          </p:cNvSpPr>
          <p:nvPr>
            <p:ph type="title"/>
          </p:nvPr>
        </p:nvSpPr>
        <p:spPr/>
        <p:txBody>
          <a:bodyPr/>
          <a:lstStyle/>
          <a:p>
            <a:r>
              <a:rPr lang="en-US" dirty="0" smtClean="0">
                <a:solidFill>
                  <a:srgbClr val="C00000"/>
                </a:solidFill>
              </a:rPr>
              <a:t>Model Description</a:t>
            </a:r>
            <a:endParaRPr lang="en-US" dirty="0"/>
          </a:p>
        </p:txBody>
      </p:sp>
      <p:sp>
        <p:nvSpPr>
          <p:cNvPr id="8" name="Slide Number Placeholder 7"/>
          <p:cNvSpPr>
            <a:spLocks noGrp="1"/>
          </p:cNvSpPr>
          <p:nvPr>
            <p:ph type="sldNum" sz="quarter" idx="12"/>
          </p:nvPr>
        </p:nvSpPr>
        <p:spPr/>
        <p:txBody>
          <a:bodyPr/>
          <a:lstStyle/>
          <a:p>
            <a:fld id="{E17BDD5B-557D-4392-8AE2-B9A79D905D32}" type="slidenum">
              <a:rPr lang="en-US" smtClean="0"/>
              <a:t>5</a:t>
            </a:fld>
            <a:endParaRPr lang="en-US"/>
          </a:p>
        </p:txBody>
      </p:sp>
      <p:pic>
        <p:nvPicPr>
          <p:cNvPr id="4" name="Picture 3" descr="TM3new"/>
          <p:cNvPicPr>
            <a:picLocks noChangeAspect="1" noChangeArrowheads="1"/>
          </p:cNvPicPr>
          <p:nvPr/>
        </p:nvPicPr>
        <p:blipFill>
          <a:blip r:embed="rId2" cstate="print"/>
          <a:srcRect/>
          <a:stretch>
            <a:fillRect/>
          </a:stretch>
        </p:blipFill>
        <p:spPr bwMode="auto">
          <a:xfrm>
            <a:off x="5470525" y="2121408"/>
            <a:ext cx="3673475" cy="3943350"/>
          </a:xfrm>
          <a:prstGeom prst="rect">
            <a:avLst/>
          </a:prstGeom>
          <a:noFill/>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40" y="6300170"/>
            <a:ext cx="595160" cy="501870"/>
          </a:xfrm>
          <a:prstGeom prst="rect">
            <a:avLst/>
          </a:prstGeom>
        </p:spPr>
      </p:pic>
    </p:spTree>
    <p:extLst>
      <p:ext uri="{BB962C8B-B14F-4D97-AF65-F5344CB8AC3E}">
        <p14:creationId xmlns:p14="http://schemas.microsoft.com/office/powerpoint/2010/main" val="2852835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rPr>
              <a:t>Experiment </a:t>
            </a:r>
            <a:r>
              <a:rPr lang="en-US" dirty="0" smtClean="0">
                <a:solidFill>
                  <a:srgbClr val="C00000"/>
                </a:solidFill>
              </a:rPr>
              <a:t>setup</a:t>
            </a:r>
            <a:endParaRPr lang="en-US" dirty="0"/>
          </a:p>
        </p:txBody>
      </p:sp>
      <p:sp>
        <p:nvSpPr>
          <p:cNvPr id="12" name="Content Placeholder 2"/>
          <p:cNvSpPr>
            <a:spLocks noGrp="1"/>
          </p:cNvSpPr>
          <p:nvPr>
            <p:ph idx="1"/>
          </p:nvPr>
        </p:nvSpPr>
        <p:spPr/>
        <p:txBody>
          <a:bodyPr/>
          <a:lstStyle/>
          <a:p>
            <a:r>
              <a:rPr lang="en-US" dirty="0" smtClean="0"/>
              <a:t>TM4-ECPL simulation of 1980- </a:t>
            </a:r>
            <a:r>
              <a:rPr lang="en-US" dirty="0"/>
              <a:t>2014 with ERA interim </a:t>
            </a:r>
            <a:r>
              <a:rPr lang="en-US" dirty="0" smtClean="0"/>
              <a:t>meteorology</a:t>
            </a:r>
          </a:p>
          <a:p>
            <a:r>
              <a:rPr lang="en-US" dirty="0" smtClean="0"/>
              <a:t>Period of study: 1994-2014 (14 years of model stabilization)</a:t>
            </a:r>
            <a:endParaRPr lang="en-US" dirty="0"/>
          </a:p>
          <a:p>
            <a:r>
              <a:rPr lang="en-US" dirty="0" smtClean="0"/>
              <a:t>2</a:t>
            </a:r>
            <a:r>
              <a:rPr lang="en-US" baseline="30000" dirty="0" smtClean="0"/>
              <a:t>o</a:t>
            </a:r>
            <a:r>
              <a:rPr lang="en-US" dirty="0" smtClean="0"/>
              <a:t>(</a:t>
            </a:r>
            <a:r>
              <a:rPr lang="en-US" dirty="0" err="1" smtClean="0"/>
              <a:t>lat</a:t>
            </a:r>
            <a:r>
              <a:rPr lang="en-US" dirty="0" smtClean="0"/>
              <a:t>)x3</a:t>
            </a:r>
            <a:r>
              <a:rPr lang="en-US" baseline="30000" dirty="0" smtClean="0"/>
              <a:t>o</a:t>
            </a:r>
            <a:r>
              <a:rPr lang="en-US" dirty="0" smtClean="0"/>
              <a:t>(</a:t>
            </a:r>
            <a:r>
              <a:rPr lang="en-US" dirty="0" err="1" smtClean="0"/>
              <a:t>lon</a:t>
            </a:r>
            <a:r>
              <a:rPr lang="en-US" dirty="0" smtClean="0"/>
              <a:t>)x </a:t>
            </a:r>
            <a:r>
              <a:rPr lang="en-US" dirty="0"/>
              <a:t>34 </a:t>
            </a:r>
            <a:r>
              <a:rPr lang="en-US" dirty="0" smtClean="0"/>
              <a:t>layers (up to ~65km)</a:t>
            </a:r>
            <a:endParaRPr lang="en-US" dirty="0"/>
          </a:p>
          <a:p>
            <a:r>
              <a:rPr lang="en-US" dirty="0"/>
              <a:t>Upper boundary of </a:t>
            </a:r>
            <a:r>
              <a:rPr lang="en-US" dirty="0" smtClean="0"/>
              <a:t>O</a:t>
            </a:r>
            <a:r>
              <a:rPr lang="en-US" baseline="-25000" dirty="0" smtClean="0"/>
              <a:t>3</a:t>
            </a:r>
            <a:r>
              <a:rPr lang="en-US" dirty="0" smtClean="0"/>
              <a:t> </a:t>
            </a:r>
            <a:r>
              <a:rPr lang="en-US" dirty="0"/>
              <a:t>from MLS &amp; GOME-2</a:t>
            </a:r>
          </a:p>
          <a:p>
            <a:r>
              <a:rPr lang="en-US" dirty="0" smtClean="0"/>
              <a:t>Biomass Burning </a:t>
            </a:r>
            <a:r>
              <a:rPr lang="en-US" dirty="0"/>
              <a:t>emissions from ACCMIP </a:t>
            </a:r>
            <a:endParaRPr lang="en-US" dirty="0" smtClean="0"/>
          </a:p>
          <a:p>
            <a:pPr lvl="1"/>
            <a:r>
              <a:rPr lang="en-US" dirty="0" smtClean="0"/>
              <a:t>With </a:t>
            </a:r>
            <a:r>
              <a:rPr lang="en-US" dirty="0"/>
              <a:t>Biomass B</a:t>
            </a:r>
            <a:r>
              <a:rPr lang="en-US" dirty="0" smtClean="0"/>
              <a:t>urning emissions</a:t>
            </a:r>
            <a:endParaRPr lang="en-US" dirty="0"/>
          </a:p>
          <a:p>
            <a:pPr lvl="1"/>
            <a:r>
              <a:rPr lang="en-US" dirty="0"/>
              <a:t>Without </a:t>
            </a:r>
            <a:r>
              <a:rPr lang="en-US" dirty="0" smtClean="0"/>
              <a:t>Biomass Burning </a:t>
            </a:r>
            <a:r>
              <a:rPr lang="en-US" dirty="0"/>
              <a:t>emissions</a:t>
            </a:r>
          </a:p>
          <a:p>
            <a:pPr lvl="1"/>
            <a:r>
              <a:rPr lang="en-US" dirty="0"/>
              <a:t>With tagged CO tracers from 13 biomass burning </a:t>
            </a:r>
            <a:r>
              <a:rPr lang="en-US" dirty="0" smtClean="0"/>
              <a:t>regions</a:t>
            </a:r>
            <a:endParaRPr lang="en-US" dirty="0"/>
          </a:p>
        </p:txBody>
      </p:sp>
      <p:sp>
        <p:nvSpPr>
          <p:cNvPr id="10" name="Slide Number Placeholder 9"/>
          <p:cNvSpPr>
            <a:spLocks noGrp="1"/>
          </p:cNvSpPr>
          <p:nvPr>
            <p:ph type="sldNum" sz="quarter" idx="12"/>
          </p:nvPr>
        </p:nvSpPr>
        <p:spPr/>
        <p:txBody>
          <a:bodyPr/>
          <a:lstStyle/>
          <a:p>
            <a:fld id="{E17BDD5B-557D-4392-8AE2-B9A79D905D32}" type="slidenum">
              <a:rPr lang="en-US" smtClean="0"/>
              <a:t>6</a:t>
            </a:fld>
            <a:endParaRPr lang="en-US"/>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640" y="6300170"/>
            <a:ext cx="595160" cy="501870"/>
          </a:xfrm>
          <a:prstGeom prst="rect">
            <a:avLst/>
          </a:prstGeom>
        </p:spPr>
      </p:pic>
    </p:spTree>
    <p:extLst>
      <p:ext uri="{BB962C8B-B14F-4D97-AF65-F5344CB8AC3E}">
        <p14:creationId xmlns:p14="http://schemas.microsoft.com/office/powerpoint/2010/main" val="53368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Measurements</a:t>
            </a:r>
            <a:endParaRPr lang="en-US" dirty="0">
              <a:solidFill>
                <a:srgbClr val="C00000"/>
              </a:solidFill>
            </a:endParaRPr>
          </a:p>
        </p:txBody>
      </p:sp>
      <p:sp>
        <p:nvSpPr>
          <p:cNvPr id="6" name="Slide Number Placeholder 5"/>
          <p:cNvSpPr>
            <a:spLocks noGrp="1"/>
          </p:cNvSpPr>
          <p:nvPr>
            <p:ph type="sldNum" sz="quarter" idx="12"/>
          </p:nvPr>
        </p:nvSpPr>
        <p:spPr>
          <a:xfrm>
            <a:off x="8483356" y="6272785"/>
            <a:ext cx="384041" cy="365125"/>
          </a:xfrm>
        </p:spPr>
        <p:txBody>
          <a:bodyPr/>
          <a:lstStyle/>
          <a:p>
            <a:fld id="{E17BDD5B-557D-4392-8AE2-B9A79D905D32}" type="slidenum">
              <a:rPr lang="en-US" smtClean="0"/>
              <a:t>7</a:t>
            </a:fld>
            <a:endParaRPr lang="en-US"/>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6508" y="4094657"/>
            <a:ext cx="1658116" cy="2543253"/>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5385" y="-17733"/>
            <a:ext cx="1658116" cy="2545697"/>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511" y="4069242"/>
            <a:ext cx="1658116" cy="2543253"/>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6430" y="-15751"/>
            <a:ext cx="1658116" cy="2543253"/>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76342" y="3409274"/>
            <a:ext cx="1658116" cy="2543253"/>
          </a:xfrm>
          <a:prstGeom prst="rect">
            <a:avLst/>
          </a:prstGeom>
        </p:spPr>
      </p:pic>
      <p:pic>
        <p:nvPicPr>
          <p:cNvPr id="16" name="Picture 10" descr="E:\results_png\profiles\map.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7756"/>
          <a:stretch/>
        </p:blipFill>
        <p:spPr bwMode="auto">
          <a:xfrm>
            <a:off x="2498474" y="2411432"/>
            <a:ext cx="3017068" cy="15439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79627" y="4092213"/>
            <a:ext cx="1658116" cy="2545697"/>
          </a:xfrm>
          <a:prstGeom prst="rect">
            <a:avLst/>
          </a:prstGeom>
        </p:spPr>
      </p:pic>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7454" y="1460068"/>
            <a:ext cx="1658116" cy="2543253"/>
          </a:xfrm>
          <a:prstGeom prst="rect">
            <a:avLst/>
          </a:prstGeom>
        </p:spPr>
      </p:pic>
      <p:cxnSp>
        <p:nvCxnSpPr>
          <p:cNvPr id="18" name="Straight Arrow Connector 17"/>
          <p:cNvCxnSpPr>
            <a:stCxn id="9" idx="3"/>
          </p:cNvCxnSpPr>
          <p:nvPr/>
        </p:nvCxnSpPr>
        <p:spPr>
          <a:xfrm>
            <a:off x="1965570" y="2731695"/>
            <a:ext cx="1695176" cy="180059"/>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p:cNvCxnSpPr>
            <a:stCxn id="13" idx="0"/>
          </p:cNvCxnSpPr>
          <p:nvPr/>
        </p:nvCxnSpPr>
        <p:spPr>
          <a:xfrm flipV="1">
            <a:off x="1150569" y="3203505"/>
            <a:ext cx="2400149" cy="865737"/>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flipH="1" flipV="1">
            <a:off x="4711356" y="3342800"/>
            <a:ext cx="2394919" cy="384668"/>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25" name="Straight Arrow Connector 24"/>
          <p:cNvCxnSpPr>
            <a:stCxn id="12" idx="1"/>
          </p:cNvCxnSpPr>
          <p:nvPr/>
        </p:nvCxnSpPr>
        <p:spPr>
          <a:xfrm flipH="1">
            <a:off x="4880730" y="2194058"/>
            <a:ext cx="2246712" cy="89776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30" name="Straight Arrow Connector 29"/>
          <p:cNvCxnSpPr>
            <a:stCxn id="7" idx="0"/>
          </p:cNvCxnSpPr>
          <p:nvPr/>
        </p:nvCxnSpPr>
        <p:spPr>
          <a:xfrm flipV="1">
            <a:off x="2808685" y="3549473"/>
            <a:ext cx="1109147" cy="54274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33" name="Straight Arrow Connector 32"/>
          <p:cNvCxnSpPr>
            <a:stCxn id="10" idx="0"/>
          </p:cNvCxnSpPr>
          <p:nvPr/>
        </p:nvCxnSpPr>
        <p:spPr>
          <a:xfrm flipH="1" flipV="1">
            <a:off x="4083622" y="3496734"/>
            <a:ext cx="461944" cy="597923"/>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36" name="Straight Arrow Connector 35"/>
          <p:cNvCxnSpPr/>
          <p:nvPr/>
        </p:nvCxnSpPr>
        <p:spPr>
          <a:xfrm flipH="1">
            <a:off x="4104764" y="2071551"/>
            <a:ext cx="377632" cy="1131954"/>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39" name="Straight Arrow Connector 38"/>
          <p:cNvCxnSpPr/>
          <p:nvPr/>
        </p:nvCxnSpPr>
        <p:spPr>
          <a:xfrm flipH="1">
            <a:off x="4379327" y="2236725"/>
            <a:ext cx="1454207" cy="96678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pic>
        <p:nvPicPr>
          <p:cNvPr id="3" name="Picture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285609" y="3795695"/>
            <a:ext cx="1658115" cy="2545694"/>
          </a:xfrm>
          <a:prstGeom prst="rect">
            <a:avLst/>
          </a:prstGeom>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127442" y="922431"/>
            <a:ext cx="1658116" cy="2543253"/>
          </a:xfrm>
          <a:prstGeom prst="rect">
            <a:avLst/>
          </a:prstGeom>
        </p:spPr>
      </p:pic>
      <p:cxnSp>
        <p:nvCxnSpPr>
          <p:cNvPr id="28" name="Straight Arrow Connector 27"/>
          <p:cNvCxnSpPr>
            <a:stCxn id="3" idx="0"/>
          </p:cNvCxnSpPr>
          <p:nvPr/>
        </p:nvCxnSpPr>
        <p:spPr>
          <a:xfrm flipH="1" flipV="1">
            <a:off x="4228043" y="3266525"/>
            <a:ext cx="1886624" cy="52917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321618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86000"/>
            <a:ext cx="7772400" cy="1609344"/>
          </a:xfrm>
        </p:spPr>
        <p:txBody>
          <a:bodyPr/>
          <a:lstStyle/>
          <a:p>
            <a:r>
              <a:rPr lang="en-US" dirty="0" smtClean="0">
                <a:solidFill>
                  <a:srgbClr val="C00000"/>
                </a:solidFill>
              </a:rPr>
              <a:t>Model/Measurements comparison</a:t>
            </a:r>
            <a:endParaRPr lang="en-US" dirty="0">
              <a:solidFill>
                <a:srgbClr val="C00000"/>
              </a:solidFill>
            </a:endParaRP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48000" y="5040000"/>
            <a:ext cx="3324765" cy="1847092"/>
          </a:xfrm>
        </p:spPr>
      </p:pic>
      <p:sp>
        <p:nvSpPr>
          <p:cNvPr id="6" name="Slide Number Placeholder 5"/>
          <p:cNvSpPr>
            <a:spLocks noGrp="1"/>
          </p:cNvSpPr>
          <p:nvPr>
            <p:ph type="sldNum" sz="quarter" idx="12"/>
          </p:nvPr>
        </p:nvSpPr>
        <p:spPr/>
        <p:txBody>
          <a:bodyPr/>
          <a:lstStyle/>
          <a:p>
            <a:fld id="{E17BDD5B-557D-4392-8AE2-B9A79D905D32}" type="slidenum">
              <a:rPr lang="en-US" smtClean="0"/>
              <a:t>8</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00" y="3348000"/>
            <a:ext cx="3324765" cy="184709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8000" y="1656000"/>
            <a:ext cx="3363170" cy="1847092"/>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4000" y="5040000"/>
            <a:ext cx="3324765" cy="1847092"/>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4000" y="3348000"/>
            <a:ext cx="3324765" cy="1847092"/>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2830" y="1656000"/>
            <a:ext cx="3363170" cy="1847092"/>
          </a:xfrm>
          <a:prstGeom prst="rect">
            <a:avLst/>
          </a:prstGeom>
        </p:spPr>
      </p:pic>
      <p:sp>
        <p:nvSpPr>
          <p:cNvPr id="13" name="TextBox 12"/>
          <p:cNvSpPr txBox="1"/>
          <p:nvPr/>
        </p:nvSpPr>
        <p:spPr>
          <a:xfrm>
            <a:off x="6202401" y="1463695"/>
            <a:ext cx="1556836" cy="369332"/>
          </a:xfrm>
          <a:prstGeom prst="rect">
            <a:avLst/>
          </a:prstGeom>
          <a:solidFill>
            <a:schemeClr val="bg1"/>
          </a:solidFill>
        </p:spPr>
        <p:txBody>
          <a:bodyPr wrap="none" rtlCol="0">
            <a:spAutoFit/>
          </a:bodyPr>
          <a:lstStyle/>
          <a:p>
            <a:r>
              <a:rPr lang="en-US" dirty="0" smtClean="0"/>
              <a:t>Easter Island</a:t>
            </a:r>
            <a:endParaRPr lang="en-US" dirty="0"/>
          </a:p>
        </p:txBody>
      </p:sp>
      <p:sp>
        <p:nvSpPr>
          <p:cNvPr id="14" name="TextBox 13"/>
          <p:cNvSpPr txBox="1"/>
          <p:nvPr/>
        </p:nvSpPr>
        <p:spPr>
          <a:xfrm>
            <a:off x="2007032" y="1463695"/>
            <a:ext cx="883575" cy="369332"/>
          </a:xfrm>
          <a:prstGeom prst="rect">
            <a:avLst/>
          </a:prstGeom>
          <a:solidFill>
            <a:schemeClr val="bg1"/>
          </a:solidFill>
        </p:spPr>
        <p:txBody>
          <a:bodyPr wrap="none" rtlCol="0">
            <a:spAutoFit/>
          </a:bodyPr>
          <a:lstStyle/>
          <a:p>
            <a:r>
              <a:rPr lang="en-US" dirty="0" smtClean="0"/>
              <a:t>Samoa</a:t>
            </a:r>
            <a:endParaRPr lang="en-US" dirty="0"/>
          </a:p>
        </p:txBody>
      </p:sp>
      <p:sp>
        <p:nvSpPr>
          <p:cNvPr id="15" name="TextBox 14"/>
          <p:cNvSpPr txBox="1"/>
          <p:nvPr/>
        </p:nvSpPr>
        <p:spPr>
          <a:xfrm>
            <a:off x="4187481" y="2213469"/>
            <a:ext cx="960519" cy="369332"/>
          </a:xfrm>
          <a:prstGeom prst="rect">
            <a:avLst/>
          </a:prstGeom>
          <a:solidFill>
            <a:schemeClr val="bg1"/>
          </a:solidFill>
        </p:spPr>
        <p:txBody>
          <a:bodyPr wrap="none" rtlCol="0">
            <a:spAutoFit/>
          </a:bodyPr>
          <a:lstStyle/>
          <a:p>
            <a:r>
              <a:rPr lang="en-US" dirty="0" smtClean="0"/>
              <a:t>~13 km</a:t>
            </a:r>
            <a:endParaRPr lang="en-US" dirty="0"/>
          </a:p>
        </p:txBody>
      </p:sp>
      <p:sp>
        <p:nvSpPr>
          <p:cNvPr id="16" name="TextBox 15"/>
          <p:cNvSpPr txBox="1"/>
          <p:nvPr/>
        </p:nvSpPr>
        <p:spPr>
          <a:xfrm>
            <a:off x="4187480" y="4009334"/>
            <a:ext cx="1027845" cy="369332"/>
          </a:xfrm>
          <a:prstGeom prst="rect">
            <a:avLst/>
          </a:prstGeom>
          <a:solidFill>
            <a:schemeClr val="bg1"/>
          </a:solidFill>
        </p:spPr>
        <p:txBody>
          <a:bodyPr wrap="none" rtlCol="0">
            <a:spAutoFit/>
          </a:bodyPr>
          <a:lstStyle/>
          <a:p>
            <a:r>
              <a:rPr lang="en-US" dirty="0" smtClean="0"/>
              <a:t>~6.5 km</a:t>
            </a:r>
            <a:endParaRPr lang="en-US" dirty="0"/>
          </a:p>
        </p:txBody>
      </p:sp>
      <p:sp>
        <p:nvSpPr>
          <p:cNvPr id="17" name="TextBox 16"/>
          <p:cNvSpPr txBox="1"/>
          <p:nvPr/>
        </p:nvSpPr>
        <p:spPr>
          <a:xfrm>
            <a:off x="4187480" y="5620533"/>
            <a:ext cx="1027845" cy="369332"/>
          </a:xfrm>
          <a:prstGeom prst="rect">
            <a:avLst/>
          </a:prstGeom>
          <a:solidFill>
            <a:schemeClr val="bg1"/>
          </a:solidFill>
        </p:spPr>
        <p:txBody>
          <a:bodyPr wrap="none" rtlCol="0">
            <a:spAutoFit/>
          </a:bodyPr>
          <a:lstStyle/>
          <a:p>
            <a:r>
              <a:rPr lang="en-US" dirty="0" smtClean="0"/>
              <a:t>~1.3 km</a:t>
            </a:r>
            <a:endParaRPr lang="en-US" dirty="0"/>
          </a:p>
        </p:txBody>
      </p:sp>
    </p:spTree>
    <p:extLst>
      <p:ext uri="{BB962C8B-B14F-4D97-AF65-F5344CB8AC3E}">
        <p14:creationId xmlns:p14="http://schemas.microsoft.com/office/powerpoint/2010/main" val="10441022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surface O</a:t>
            </a:r>
            <a:r>
              <a:rPr lang="en-US" baseline="-25000" dirty="0" smtClean="0">
                <a:solidFill>
                  <a:srgbClr val="C00000"/>
                </a:solidFill>
              </a:rPr>
              <a:t>3</a:t>
            </a:r>
            <a:r>
              <a:rPr lang="en-US" dirty="0" smtClean="0">
                <a:solidFill>
                  <a:srgbClr val="C00000"/>
                </a:solidFill>
              </a:rPr>
              <a:t> distribution</a:t>
            </a:r>
            <a:endParaRPr lang="en-US" dirty="0">
              <a:solidFill>
                <a:srgbClr val="C00000"/>
              </a:solidFill>
            </a:endParaRPr>
          </a:p>
        </p:txBody>
      </p:sp>
      <p:sp>
        <p:nvSpPr>
          <p:cNvPr id="6" name="Slide Number Placeholder 5"/>
          <p:cNvSpPr>
            <a:spLocks noGrp="1"/>
          </p:cNvSpPr>
          <p:nvPr>
            <p:ph type="sldNum" sz="quarter" idx="12"/>
          </p:nvPr>
        </p:nvSpPr>
        <p:spPr/>
        <p:txBody>
          <a:bodyPr/>
          <a:lstStyle/>
          <a:p>
            <a:fld id="{E17BDD5B-557D-4392-8AE2-B9A79D905D32}" type="slidenum">
              <a:rPr lang="en-US" smtClean="0"/>
              <a:t>9</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000" y="1620000"/>
            <a:ext cx="4389129" cy="2926086"/>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000" y="3924000"/>
            <a:ext cx="4389129" cy="2926086"/>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0000" y="1620000"/>
            <a:ext cx="4389129" cy="2926086"/>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80000" y="3924000"/>
            <a:ext cx="4389129" cy="2926086"/>
          </a:xfrm>
          <a:prstGeom prst="rect">
            <a:avLst/>
          </a:prstGeom>
        </p:spPr>
      </p:pic>
    </p:spTree>
    <p:extLst>
      <p:ext uri="{BB962C8B-B14F-4D97-AF65-F5344CB8AC3E}">
        <p14:creationId xmlns:p14="http://schemas.microsoft.com/office/powerpoint/2010/main" val="359330622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Wood Type</Template>
  <TotalTime>1146</TotalTime>
  <Words>727</Words>
  <Application>Microsoft Office PowerPoint</Application>
  <PresentationFormat>On-screen Show (4:3)</PresentationFormat>
  <Paragraphs>148</Paragraphs>
  <Slides>22</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Calibri</vt:lpstr>
      <vt:lpstr>Cambria</vt:lpstr>
      <vt:lpstr>Candara</vt:lpstr>
      <vt:lpstr>Franklin Gothic Book</vt:lpstr>
      <vt:lpstr>Rockwell</vt:lpstr>
      <vt:lpstr>Rockwell Condensed</vt:lpstr>
      <vt:lpstr>Wingdings</vt:lpstr>
      <vt:lpstr>Wood Type</vt:lpstr>
      <vt:lpstr>Impact of biomass burning in the tropical and subtropical pacific ocean</vt:lpstr>
      <vt:lpstr>Outline</vt:lpstr>
      <vt:lpstr>Motivation/Aim</vt:lpstr>
      <vt:lpstr>Why are we interested in Ozone?</vt:lpstr>
      <vt:lpstr>Model Description</vt:lpstr>
      <vt:lpstr>Experiment setup</vt:lpstr>
      <vt:lpstr>Measurements</vt:lpstr>
      <vt:lpstr>Model/Measurements comparison</vt:lpstr>
      <vt:lpstr>surface O3 distribution</vt:lpstr>
      <vt:lpstr>Surface O3 distribution – No BB</vt:lpstr>
      <vt:lpstr>surface CO distribution</vt:lpstr>
      <vt:lpstr>Surface co distribution – No BB</vt:lpstr>
      <vt:lpstr>Marked tracers</vt:lpstr>
      <vt:lpstr>Impact of S.America</vt:lpstr>
      <vt:lpstr>Impact of Indonesia</vt:lpstr>
      <vt:lpstr>Impact of Oceania</vt:lpstr>
      <vt:lpstr>Impact of South Africa</vt:lpstr>
      <vt:lpstr>CO attribution to BB sources</vt:lpstr>
      <vt:lpstr>PowerPoint Presentation</vt:lpstr>
      <vt:lpstr>stratospheric o3 – samoa</vt:lpstr>
      <vt:lpstr>Conclusions</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Impact of biomass burning in the tropical and subtropical Pacific Ocean  </dc:title>
  <dc:creator>Nikos Daskalakis</dc:creator>
  <cp:lastModifiedBy>Nikos Daskalakis</cp:lastModifiedBy>
  <cp:revision>93</cp:revision>
  <dcterms:created xsi:type="dcterms:W3CDTF">2019-01-31T09:57:02Z</dcterms:created>
  <dcterms:modified xsi:type="dcterms:W3CDTF">2019-02-27T13:26:43Z</dcterms:modified>
</cp:coreProperties>
</file>