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59" r:id="rId5"/>
    <p:sldId id="260" r:id="rId6"/>
    <p:sldId id="261" r:id="rId7"/>
    <p:sldId id="262" r:id="rId8"/>
    <p:sldId id="265" r:id="rId9"/>
    <p:sldId id="268" r:id="rId10"/>
    <p:sldId id="263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58" r:id="rId24"/>
    <p:sldId id="355" r:id="rId2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86486"/>
  </p:normalViewPr>
  <p:slideViewPr>
    <p:cSldViewPr snapToGrid="0">
      <p:cViewPr varScale="1">
        <p:scale>
          <a:sx n="105" d="100"/>
          <a:sy n="105" d="100"/>
        </p:scale>
        <p:origin x="10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6C66E-F918-6E47-909E-29D4E636734B}" type="datetimeFigureOut">
              <a:rPr lang="en-NL" smtClean="0"/>
              <a:t>17/06/2024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9C56A-EC14-9640-8BBA-8F6F63FBAC5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6760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Barriers to CE</a:t>
            </a:r>
          </a:p>
          <a:p>
            <a:r>
              <a:rPr lang="en-NL" dirty="0"/>
              <a:t>Blockchain for Trust</a:t>
            </a:r>
          </a:p>
          <a:p>
            <a:r>
              <a:rPr lang="en-NL" dirty="0"/>
              <a:t>AI in supply chains</a:t>
            </a:r>
          </a:p>
          <a:p>
            <a:r>
              <a:rPr lang="en-NL" dirty="0"/>
              <a:t>Implementation of blockchain</a:t>
            </a:r>
          </a:p>
          <a:p>
            <a:r>
              <a:rPr lang="en-NL" dirty="0"/>
              <a:t>E-Waste Collectors/IoT adoption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9C56A-EC14-9640-8BBA-8F6F63FBAC51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8278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Credentials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9C56A-EC14-9640-8BBA-8F6F63FBAC51}" type="slidenum">
              <a:rPr lang="en-NL" smtClean="0"/>
              <a:t>20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4852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9C56A-EC14-9640-8BBA-8F6F63FBAC51}" type="slidenum">
              <a:rPr lang="en-NL" smtClean="0"/>
              <a:t>21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02987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3743F-40F7-B947-A59D-E315696F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ABDA7-C423-38C4-5D9E-4472868F5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AFF46-0558-B84A-B226-8F66B8633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E9BF-A7EE-1C4C-971F-08A8ECF025FC}" type="datetimeFigureOut">
              <a:rPr lang="en-NL" smtClean="0"/>
              <a:t>17/06/2024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F73FF-E9FE-B91D-8A5A-AA77383B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D9291-20D5-B826-3314-2393B7D5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F362-B43F-2441-B791-7AEB02288E5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1708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0BA75-57FB-3995-FD81-90A7536FC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85972-399B-F37D-573C-A21D277B6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18204-070A-B979-E9D3-3FD5CB283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E9BF-A7EE-1C4C-971F-08A8ECF025FC}" type="datetimeFigureOut">
              <a:rPr lang="en-NL" smtClean="0"/>
              <a:t>17/06/2024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F9BF8-F17D-3063-2D3F-8E3B37CB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9BAE6-F475-F740-F045-4FEF46D2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F362-B43F-2441-B791-7AEB02288E5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0894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BFC850-D551-E9AF-483E-9764BBD0C1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D1E211-71B2-202E-496D-05E110B01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72961-09D8-F75B-DBB7-D53FCCCAF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E9BF-A7EE-1C4C-971F-08A8ECF025FC}" type="datetimeFigureOut">
              <a:rPr lang="en-NL" smtClean="0"/>
              <a:t>17/06/2024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B9BCF-EA7A-27AA-F6BE-113BBA81D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29410-65F8-4A87-DF1A-32CE6342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F362-B43F-2441-B791-7AEB02288E5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5336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B6478-0812-3249-9DB4-8031C6549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BD4EA8-5378-644D-B90B-82F156675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B1A4D-5699-9145-B397-351A2F34C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F72D7-3A9D-6349-A472-AC258F33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729E1-1489-5042-B1CC-F306DEDC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66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3B2A0-05BF-B542-8FEF-E7D2A8AB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27F55-652A-AE4D-A549-D4EAB1A41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08883-F3E5-BC40-9E95-A4F5CD605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D98A4-8EA7-5746-9718-31C87C08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F81CA-1F1C-8743-8E2E-AE949703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226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53CD6-D11E-C342-97E8-34CD4F276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591EF-80C6-C742-A10A-D0505D0E9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FF213-4439-2B44-BFB5-14BA8508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833CC-E44B-FB45-A6F0-EF996AAE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59ED0-F184-1247-ACBC-D0F7BC11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31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301C9-57EC-184F-BE87-C504DC765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59370-27EF-784A-860A-BC05F7A2F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C77EB-D197-7C4A-960A-56F34031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2ADD5-DF71-BA44-8930-00D06EE2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C00AC-A763-9747-9032-504747D8E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76883-60F1-E24C-98CA-4CFE3868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82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566D8-3117-914F-9E4A-EB48DC25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9CB5F-BF70-DA41-9101-71D3C1D0E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393BC-1B7B-3C4D-807F-975030117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DE468C-5A57-B447-B220-1713A0E10E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8F316-82FD-1B40-8198-216EDB62A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74DA79-EE97-234B-A149-211E7F3CF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6/17/24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2D16BF-5B73-C944-8F86-C9EA45E2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527D5C-99A9-714F-B079-49AF28A0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69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B0A21-0A4B-1247-B8C1-195EAA19A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4781C-CE07-4547-BB6C-483DEB68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6/17/24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0147B-9618-7547-9D60-E2133CA05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37C5C-2363-DE49-BCC8-6F1857268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38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FC8809-1B54-ED4F-9239-E2EDF015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6/17/24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DB8577-E972-D742-A02B-58BA6EAD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1B1E5-5188-BA40-A442-81B7921C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05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9028A-C9D8-7940-A879-679622D19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E26FA-629C-3F4C-B16E-99E4C6883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8A8D0-0F97-E24F-AB0C-407F3ED22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C4D05-DF01-D34F-A08C-9889FFD6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8CA9F-B5F8-7544-87F2-52B2E972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8A4E0-9A2E-094F-B22E-07C4288F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2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DEB3F-AC0C-EEED-7003-9D8477111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AA864-CD44-0F3D-E02F-A5AE7804F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333BC-F5CE-7B34-E3D8-A33AB0F5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E9BF-A7EE-1C4C-971F-08A8ECF025FC}" type="datetimeFigureOut">
              <a:rPr lang="en-NL" smtClean="0"/>
              <a:t>17/06/2024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C5E69-3C52-EC3F-059C-5394DF51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AF3DD-132D-A611-A6BB-41D4DCC56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F362-B43F-2441-B791-7AEB02288E5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73491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F312-EB88-6746-91DC-B3A20C432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E6DC7F-CF3A-1A4C-A108-478B553DE3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20DE8-BF8E-694B-BAE4-ECC75D469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23FF5-BDB9-3846-8681-048FE9251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811C2-5B42-2748-82FE-D6C756BC3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4DEEB-A92B-8B4B-B26A-29708EF0B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74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299B-1877-2349-8110-DB91B37E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19A6A-A8AD-E64F-B12E-DFF3D3154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F75AE-8BA8-4C42-9655-6CEDDD10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9BD49-7E85-6849-8996-B97B2D27F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E9177-20EB-0546-AE85-BD5A35EC7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61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47526-313E-C34F-AE5B-215304EE3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FF14A-3C60-FA4F-B469-EC73AC579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81F17-18CF-8749-B721-25F00D657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624F6-137F-BA42-8C82-9C4121DA6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A661B-25DA-F94A-9A84-79B0B7864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7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84BD-3468-CADE-C2D3-6D8FEFF23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79EBA-074B-12F2-54A9-B1D5D6F52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222CD-D1D3-4C02-798B-7365B60D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E9BF-A7EE-1C4C-971F-08A8ECF025FC}" type="datetimeFigureOut">
              <a:rPr lang="en-NL" smtClean="0"/>
              <a:t>17/06/2024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1763D-6390-1FA7-20EF-88344B20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D138B-EB51-E698-4E3C-7D251174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F362-B43F-2441-B791-7AEB02288E5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1591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F771E-0B62-FCE6-4D85-89F260094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59305-3A58-67CC-3055-805AF4D3D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FD3E7-57A1-88AC-2890-F00C71F4A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9033-D7D6-EECB-1B1F-65367436A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E9BF-A7EE-1C4C-971F-08A8ECF025FC}" type="datetimeFigureOut">
              <a:rPr lang="en-NL" smtClean="0"/>
              <a:t>17/06/2024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ADE5E-3E23-E80C-164C-61C109B8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CF5BE-8D3F-8991-0630-90B96507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F362-B43F-2441-B791-7AEB02288E5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8143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FE3ED-0AF1-4AD5-49FC-DE0E461AB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1ECD6-59D7-A3F5-9251-C3CBBC2E8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EA75F-3B47-561C-9C29-62557F64B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19817-91D1-6403-9CA0-2A2FFAF48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3B4AF3-5010-AEDE-9838-5CE9DF526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95417-54E3-197A-E212-9AA5D2D3E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E9BF-A7EE-1C4C-971F-08A8ECF025FC}" type="datetimeFigureOut">
              <a:rPr lang="en-NL" smtClean="0"/>
              <a:t>17/06/2024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474B62-4965-68ED-A6D3-A90093A51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28EDD0-EBCD-EC1F-66AE-FB954F2B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F362-B43F-2441-B791-7AEB02288E5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9647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AD487-6D5D-C709-8712-9D63ACC3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F30B26-635E-38BB-ADC2-45035120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E9BF-A7EE-1C4C-971F-08A8ECF025FC}" type="datetimeFigureOut">
              <a:rPr lang="en-NL" smtClean="0"/>
              <a:t>17/06/2024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4B40D-1CCD-A371-3EC8-E1B40DBC5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82176-EBA3-222C-5732-C7525DB8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F362-B43F-2441-B791-7AEB02288E5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1603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457C50-04A6-C417-E36B-13A57B802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E9BF-A7EE-1C4C-971F-08A8ECF025FC}" type="datetimeFigureOut">
              <a:rPr lang="en-NL" smtClean="0"/>
              <a:t>17/06/2024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5E758-699D-EDE8-8AEC-CE8184DE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76426-BB71-0AA9-514A-44D087CF9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F362-B43F-2441-B791-7AEB02288E5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55700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1B455-1AED-80BD-8E3D-93D2AE23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3B0C-C287-CF96-26E1-9EB19A80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5C9E8-4802-B446-463B-75FD08AD6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6CFEC-330A-CCA0-D524-94A1648FB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E9BF-A7EE-1C4C-971F-08A8ECF025FC}" type="datetimeFigureOut">
              <a:rPr lang="en-NL" smtClean="0"/>
              <a:t>17/06/2024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E96FB-55C1-27A0-B089-A90DF30A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DE33F-4019-1740-1D57-8429234CA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F362-B43F-2441-B791-7AEB02288E5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2312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30BF-B4B2-235D-E8F1-6944613D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2486C-58E7-95C9-4880-6F84D72EC9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03509-518F-BC5E-82A3-A9A687D75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2CE24-1811-D566-5792-749357F6F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E9BF-A7EE-1C4C-971F-08A8ECF025FC}" type="datetimeFigureOut">
              <a:rPr lang="en-NL" smtClean="0"/>
              <a:t>17/06/2024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D0647-A819-905C-7C61-1C37E86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41AB75-0A5F-B62B-A7B5-4E462DBAC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F362-B43F-2441-B791-7AEB02288E5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7260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EFFF0-1DC2-B321-742B-6587CC02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E4106-9E92-7DCA-EDC9-BE79187EA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66A2C-34E9-50EA-1680-61AEC23F9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DCE9BF-A7EE-1C4C-971F-08A8ECF025FC}" type="datetimeFigureOut">
              <a:rPr lang="en-NL" smtClean="0"/>
              <a:t>17/06/2024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3ADD3-C778-5436-4CE9-C86E73A25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04311-2688-AF2B-B68D-4AE319CBE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9FF362-B43F-2441-B791-7AEB02288E5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9404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A477AC-EDDB-724B-834C-4D804FFA7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31E80-C193-CF4D-972F-5AABA91B8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6D4E7-44EA-FB44-B520-B85293419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7957C-D232-8B45-98ED-268E46BD7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59099-E354-BC4A-BD93-C9F60C3A0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1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s.abhishta@utwente.nl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E7EA6D-34A3-522A-052B-DE8B2895F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GB" sz="5000"/>
              <a:t>Why should we care about security in sustainability? Investigating the role of Information Security in the Success of Circular Economy</a:t>
            </a:r>
            <a:endParaRPr lang="en-NL" sz="5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E8475-D6CA-C736-AEA1-707E23242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6192" y="5096907"/>
            <a:ext cx="9144000" cy="1374499"/>
          </a:xfrm>
        </p:spPr>
        <p:txBody>
          <a:bodyPr anchor="ctr">
            <a:normAutofit/>
          </a:bodyPr>
          <a:lstStyle/>
          <a:p>
            <a:r>
              <a:rPr lang="en-NL" sz="2000" u="sng" dirty="0"/>
              <a:t>Abhishta</a:t>
            </a:r>
            <a:r>
              <a:rPr lang="en-NL" sz="2000" dirty="0"/>
              <a:t>, Yasir Haq and Devrim Murat Yazan</a:t>
            </a:r>
          </a:p>
          <a:p>
            <a:r>
              <a:rPr lang="en-NL" sz="1600" b="1" dirty="0"/>
              <a:t>University of Twente</a:t>
            </a:r>
          </a:p>
          <a:p>
            <a:r>
              <a:rPr lang="en-NL" sz="1600" b="1" dirty="0"/>
              <a:t>The Netherlands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74483BF8-5C5E-EDED-E1FB-7D4C5CD82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1" y="584418"/>
            <a:ext cx="1948921" cy="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T logo, powerpoint, posters ...">
            <a:extLst>
              <a:ext uri="{FF2B5EF4-FFF2-40B4-BE49-F238E27FC236}">
                <a16:creationId xmlns:a16="http://schemas.microsoft.com/office/drawing/2014/main" id="{71246C5C-4B88-E323-B674-6B85A1E3B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614" y="551962"/>
            <a:ext cx="1948921" cy="97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he European Commission has adopted the main work programme of Horizon  Europe for the period 2021-2022">
            <a:extLst>
              <a:ext uri="{FF2B5EF4-FFF2-40B4-BE49-F238E27FC236}">
                <a16:creationId xmlns:a16="http://schemas.microsoft.com/office/drawing/2014/main" id="{A24B3B31-327C-44F2-F0E9-65626CA50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83" y="584418"/>
            <a:ext cx="1722418" cy="107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334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9153F-B83F-D29E-7962-9A1F6FACF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Result: Title-Abstract Screening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A0F01-6184-7634-87BF-9655CD70C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715" y="2508105"/>
            <a:ext cx="5040285" cy="36324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Inclusion Criteria</a:t>
            </a:r>
          </a:p>
          <a:p>
            <a:pPr lvl="1"/>
            <a:r>
              <a:rPr lang="en-US" sz="2000" dirty="0">
                <a:effectLst/>
              </a:rPr>
              <a:t>“digital security” applied to “CE business process”.</a:t>
            </a:r>
          </a:p>
          <a:p>
            <a:pPr lvl="1"/>
            <a:r>
              <a:rPr lang="en-US" sz="2000" dirty="0"/>
              <a:t>c</a:t>
            </a:r>
            <a:r>
              <a:rPr lang="en-US" sz="2000" dirty="0">
                <a:effectLst/>
              </a:rPr>
              <a:t>hallenges for adoption of IT/OT.</a:t>
            </a:r>
          </a:p>
          <a:p>
            <a:r>
              <a:rPr lang="en-US" sz="2000" dirty="0"/>
              <a:t>Exclusion Criteria</a:t>
            </a:r>
          </a:p>
          <a:p>
            <a:pPr lvl="1"/>
            <a:r>
              <a:rPr lang="en-US" sz="2000" dirty="0"/>
              <a:t>Food security related articles.</a:t>
            </a:r>
          </a:p>
          <a:p>
            <a:pPr lvl="1"/>
            <a:r>
              <a:rPr lang="en-US" sz="2000" dirty="0"/>
              <a:t>Preface of conference proceedings.</a:t>
            </a:r>
          </a:p>
          <a:p>
            <a:pPr lvl="1"/>
            <a:r>
              <a:rPr lang="en-US" sz="2000" dirty="0"/>
              <a:t>Opinion pieces</a:t>
            </a:r>
          </a:p>
          <a:p>
            <a:r>
              <a:rPr lang="en-US" sz="2000" dirty="0"/>
              <a:t>We </a:t>
            </a:r>
            <a:r>
              <a:rPr lang="en-US" sz="2000" b="1" dirty="0"/>
              <a:t>identify 90 (~30%) relevant documents.</a:t>
            </a:r>
            <a:endParaRPr lang="en-US" sz="2000" b="1" dirty="0">
              <a:effectLst/>
            </a:endParaRPr>
          </a:p>
        </p:txBody>
      </p:sp>
      <p:pic>
        <p:nvPicPr>
          <p:cNvPr id="8" name="Picture 7" descr="A graph of a number of reviews&#10;&#10;Description automatically generated">
            <a:extLst>
              <a:ext uri="{FF2B5EF4-FFF2-40B4-BE49-F238E27FC236}">
                <a16:creationId xmlns:a16="http://schemas.microsoft.com/office/drawing/2014/main" id="{730D0AC5-65DE-2D3B-6E49-44ABC3C23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652" y="1194984"/>
            <a:ext cx="5081605" cy="2401058"/>
          </a:xfrm>
          <a:prstGeom prst="rect">
            <a:avLst/>
          </a:prstGeom>
        </p:spPr>
      </p:pic>
      <p:pic>
        <p:nvPicPr>
          <p:cNvPr id="6" name="Content Placeholder 5" descr="A graph showing a number of records&#10;&#10;Description automatically generated">
            <a:extLst>
              <a:ext uri="{FF2B5EF4-FFF2-40B4-BE49-F238E27FC236}">
                <a16:creationId xmlns:a16="http://schemas.microsoft.com/office/drawing/2014/main" id="{73E9D195-943E-95E3-3D39-2F881D0FCB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75527" y="4201959"/>
            <a:ext cx="4962319" cy="133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08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D1D58-9CBB-FCEE-0746-9DE6F100A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866330"/>
            <a:ext cx="9144000" cy="7867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/>
              <a:t>Relevant Documents (1/2)</a:t>
            </a:r>
          </a:p>
        </p:txBody>
      </p:sp>
      <p:pic>
        <p:nvPicPr>
          <p:cNvPr id="6" name="Content Placeholder 5" descr="A network diagram of a network&#10;&#10;Description automatically generated">
            <a:extLst>
              <a:ext uri="{FF2B5EF4-FFF2-40B4-BE49-F238E27FC236}">
                <a16:creationId xmlns:a16="http://schemas.microsoft.com/office/drawing/2014/main" id="{6297E8E8-D75B-CC89-DC35-1260B2DC3A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969" r="15691"/>
          <a:stretch/>
        </p:blipFill>
        <p:spPr>
          <a:xfrm>
            <a:off x="2842054" y="13023"/>
            <a:ext cx="6507892" cy="600671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0F380AC-9202-53E9-8D39-90E7C2AC7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9334AC3-F97B-AAEB-193C-D6FEF2851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F0F8F8-6D3A-38F2-F9D7-AA175316B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5109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D1D58-9CBB-FCEE-0746-9DE6F100A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866330"/>
            <a:ext cx="9144000" cy="7867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/>
              <a:t>Relevant Documents (2/2)</a:t>
            </a:r>
          </a:p>
        </p:txBody>
      </p:sp>
      <p:pic>
        <p:nvPicPr>
          <p:cNvPr id="8" name="Content Placeholder 7" descr="A network of colorful dots and lines&#10;&#10;Description automatically generated">
            <a:extLst>
              <a:ext uri="{FF2B5EF4-FFF2-40B4-BE49-F238E27FC236}">
                <a16:creationId xmlns:a16="http://schemas.microsoft.com/office/drawing/2014/main" id="{D277D51C-4328-2C1E-A20E-5673F0FC6F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945" t="24416" r="2346" b="21223"/>
          <a:stretch/>
        </p:blipFill>
        <p:spPr>
          <a:xfrm>
            <a:off x="440998" y="1359244"/>
            <a:ext cx="11609862" cy="373174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0F380AC-9202-53E9-8D39-90E7C2AC7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9334AC3-F97B-AAEB-193C-D6FEF2851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F0F8F8-6D3A-38F2-F9D7-AA175316B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550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C477752-ACCA-41C1-9B1D-D0CED1F9C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91D93-54E2-36A7-75CA-41E2FEEE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4"/>
            <a:ext cx="6163624" cy="13064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Result: Topic detection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707342B-D710-B4BA-7911-625B645CE38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6086078"/>
              </p:ext>
            </p:extLst>
          </p:nvPr>
        </p:nvGraphicFramePr>
        <p:xfrm>
          <a:off x="1631673" y="1845426"/>
          <a:ext cx="8925604" cy="4450308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</a:tblPr>
              <a:tblGrid>
                <a:gridCol w="539373">
                  <a:extLst>
                    <a:ext uri="{9D8B030D-6E8A-4147-A177-3AD203B41FA5}">
                      <a16:colId xmlns:a16="http://schemas.microsoft.com/office/drawing/2014/main" val="552100291"/>
                    </a:ext>
                  </a:extLst>
                </a:gridCol>
                <a:gridCol w="596279">
                  <a:extLst>
                    <a:ext uri="{9D8B030D-6E8A-4147-A177-3AD203B41FA5}">
                      <a16:colId xmlns:a16="http://schemas.microsoft.com/office/drawing/2014/main" val="1043347030"/>
                    </a:ext>
                  </a:extLst>
                </a:gridCol>
                <a:gridCol w="3394936">
                  <a:extLst>
                    <a:ext uri="{9D8B030D-6E8A-4147-A177-3AD203B41FA5}">
                      <a16:colId xmlns:a16="http://schemas.microsoft.com/office/drawing/2014/main" val="4225372260"/>
                    </a:ext>
                  </a:extLst>
                </a:gridCol>
                <a:gridCol w="4395016">
                  <a:extLst>
                    <a:ext uri="{9D8B030D-6E8A-4147-A177-3AD203B41FA5}">
                      <a16:colId xmlns:a16="http://schemas.microsoft.com/office/drawing/2014/main" val="155886870"/>
                    </a:ext>
                  </a:extLst>
                </a:gridCol>
              </a:tblGrid>
              <a:tr h="388649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Topic</a:t>
                      </a:r>
                    </a:p>
                  </a:txBody>
                  <a:tcPr marL="106742" marR="6006" marT="82109" marB="8210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Count</a:t>
                      </a:r>
                    </a:p>
                  </a:txBody>
                  <a:tcPr marL="106742" marR="6006" marT="82109" marB="8210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Description</a:t>
                      </a:r>
                    </a:p>
                  </a:txBody>
                  <a:tcPr marL="106742" marR="6006" marT="82109" marB="8210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Summary</a:t>
                      </a:r>
                    </a:p>
                  </a:txBody>
                  <a:tcPr marL="106742" marR="6006" marT="82109" marB="8210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350443"/>
                  </a:ext>
                </a:extLst>
              </a:tr>
              <a:tr h="580237">
                <a:tc>
                  <a:txBody>
                    <a:bodyPr/>
                    <a:lstStyle/>
                    <a:p>
                      <a:pPr algn="ctr" fontAlgn="b"/>
                      <a:r>
                        <a:rPr lang="en-NL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0_barriers_technologies_circular_industry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Discusses revolutionizing supply chain and circular economy barriers and strategies.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731074"/>
                  </a:ext>
                </a:extLst>
              </a:tr>
              <a:tr h="580237">
                <a:tc>
                  <a:txBody>
                    <a:bodyPr/>
                    <a:lstStyle/>
                    <a:p>
                      <a:pPr algn="ctr" fontAlgn="b"/>
                      <a:r>
                        <a:rPr lang="en-NL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1_sharing_zero_defect_quality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Explores user participation dilemmas in the circular economy and zero-defect quality strategies.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543916"/>
                  </a:ext>
                </a:extLst>
              </a:tr>
              <a:tr h="580237">
                <a:tc>
                  <a:txBody>
                    <a:bodyPr/>
                    <a:lstStyle/>
                    <a:p>
                      <a:pPr algn="ctr" fontAlgn="b"/>
                      <a:r>
                        <a:rPr lang="en-NL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2_recycling_life_waste_end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Investigates recycling, life cycle management, and end-of-life waste management practices.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6805638"/>
                  </a:ext>
                </a:extLst>
              </a:tr>
              <a:tr h="580237">
                <a:tc>
                  <a:txBody>
                    <a:bodyPr/>
                    <a:lstStyle/>
                    <a:p>
                      <a:pPr algn="ctr" fontAlgn="b"/>
                      <a:r>
                        <a:rPr lang="en-NL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3_blockchain_technology_success_management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Highlights leveraging blockchain for enhanced traceability and success management.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930544"/>
                  </a:ext>
                </a:extLst>
              </a:tr>
              <a:tr h="580237">
                <a:tc>
                  <a:txBody>
                    <a:bodyPr/>
                    <a:lstStyle/>
                    <a:p>
                      <a:pPr algn="ctr" fontAlgn="b"/>
                      <a:r>
                        <a:rPr lang="en-NL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4_based_research_application_systems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Examines threat modelling of IoT systems using distributed approaches and research applications.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182578"/>
                  </a:ext>
                </a:extLst>
              </a:tr>
              <a:tr h="580237">
                <a:tc>
                  <a:txBody>
                    <a:bodyPr/>
                    <a:lstStyle/>
                    <a:p>
                      <a:pPr algn="ctr" fontAlgn="b"/>
                      <a:r>
                        <a:rPr lang="en-NL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5_performance_ai_triggers_2030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Looks into future food engineering systems and AI triggers for performance by 2030.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006692"/>
                  </a:ext>
                </a:extLst>
              </a:tr>
              <a:tr h="580237">
                <a:tc>
                  <a:txBody>
                    <a:bodyPr/>
                    <a:lstStyle/>
                    <a:p>
                      <a:pPr algn="ctr" fontAlgn="b"/>
                      <a:r>
                        <a:rPr lang="en-NL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6_key_logistics_bcdts_bct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Discusses blockchain and IoT embedded sustainable virtual logistics systems.</a:t>
                      </a:r>
                    </a:p>
                  </a:txBody>
                  <a:tcPr marL="106742" marR="6006" marT="82109" marB="82109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365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678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E7474-8765-9DC9-9C40-1BD58227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Topic 0: </a:t>
            </a:r>
            <a:r>
              <a:rPr lang="en-GB" sz="4000" b="0" i="0" u="none" strike="noStrike" cap="none" spc="0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revolutionizing supply chain and circular economy barriers and strategies.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42BB0D-72B6-5A2B-DC57-6529BCBF78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48442" y="2091095"/>
            <a:ext cx="8098581" cy="4206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C5ECE0-DC60-F61E-1956-94637E65C148}"/>
              </a:ext>
            </a:extLst>
          </p:cNvPr>
          <p:cNvSpPr txBox="1"/>
          <p:nvPr/>
        </p:nvSpPr>
        <p:spPr>
          <a:xfrm>
            <a:off x="8324306" y="476243"/>
            <a:ext cx="296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Security can be a barrier to success of CE technologies.</a:t>
            </a:r>
          </a:p>
        </p:txBody>
      </p:sp>
    </p:spTree>
    <p:extLst>
      <p:ext uri="{BB962C8B-B14F-4D97-AF65-F5344CB8AC3E}">
        <p14:creationId xmlns:p14="http://schemas.microsoft.com/office/powerpoint/2010/main" val="823241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E7474-8765-9DC9-9C40-1BD58227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Topic 1: </a:t>
            </a:r>
            <a:r>
              <a:rPr lang="en-GB" sz="4000" b="0" i="0" u="none" strike="noStrike" cap="none" spc="0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user participation dilemmas in the circular economy and zero-defect quality strategies.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42BB0D-72B6-5A2B-DC57-6529BCBF78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2048442" y="2091095"/>
            <a:ext cx="8098581" cy="4206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C5ECE0-DC60-F61E-1956-94637E65C148}"/>
              </a:ext>
            </a:extLst>
          </p:cNvPr>
          <p:cNvSpPr txBox="1"/>
          <p:nvPr/>
        </p:nvSpPr>
        <p:spPr>
          <a:xfrm>
            <a:off x="8324306" y="476243"/>
            <a:ext cx="296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Security can add value by creating trust.</a:t>
            </a:r>
          </a:p>
        </p:txBody>
      </p:sp>
    </p:spTree>
    <p:extLst>
      <p:ext uri="{BB962C8B-B14F-4D97-AF65-F5344CB8AC3E}">
        <p14:creationId xmlns:p14="http://schemas.microsoft.com/office/powerpoint/2010/main" val="2541802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E7474-8765-9DC9-9C40-1BD58227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Topic 2: </a:t>
            </a:r>
            <a:r>
              <a:rPr lang="en-GB" sz="4000" b="0" i="0" u="none" strike="noStrike" cap="none" spc="0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recycling, life cycle management, and end-of-life waste management practices.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42BB0D-72B6-5A2B-DC57-6529BCBF78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2048442" y="2091095"/>
            <a:ext cx="8098581" cy="4206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C5ECE0-DC60-F61E-1956-94637E65C148}"/>
              </a:ext>
            </a:extLst>
          </p:cNvPr>
          <p:cNvSpPr txBox="1"/>
          <p:nvPr/>
        </p:nvSpPr>
        <p:spPr>
          <a:xfrm>
            <a:off x="8324306" y="476243"/>
            <a:ext cx="296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Recycling devices can have security as a barrier.</a:t>
            </a:r>
          </a:p>
        </p:txBody>
      </p:sp>
    </p:spTree>
    <p:extLst>
      <p:ext uri="{BB962C8B-B14F-4D97-AF65-F5344CB8AC3E}">
        <p14:creationId xmlns:p14="http://schemas.microsoft.com/office/powerpoint/2010/main" val="489366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E7474-8765-9DC9-9C40-1BD58227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Topic 3: </a:t>
            </a:r>
            <a:r>
              <a:rPr lang="en-GB" sz="4000" b="0" i="0" u="none" strike="noStrike" cap="none" spc="0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leveraging blockchain for enhanced traceability and success management.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42BB0D-72B6-5A2B-DC57-6529BCBF78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2048442" y="2091095"/>
            <a:ext cx="8098581" cy="4206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C5ECE0-DC60-F61E-1956-94637E65C148}"/>
              </a:ext>
            </a:extLst>
          </p:cNvPr>
          <p:cNvSpPr txBox="1"/>
          <p:nvPr/>
        </p:nvSpPr>
        <p:spPr>
          <a:xfrm>
            <a:off x="8324306" y="476243"/>
            <a:ext cx="296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Blockchain as a technology for trust.</a:t>
            </a:r>
          </a:p>
        </p:txBody>
      </p:sp>
    </p:spTree>
    <p:extLst>
      <p:ext uri="{BB962C8B-B14F-4D97-AF65-F5344CB8AC3E}">
        <p14:creationId xmlns:p14="http://schemas.microsoft.com/office/powerpoint/2010/main" val="519611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E7474-8765-9DC9-9C40-1BD58227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Topic 4: </a:t>
            </a:r>
            <a:r>
              <a:rPr lang="en-GB" sz="3200" b="0" i="0" u="none" strike="noStrike" cap="none" spc="0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threat </a:t>
            </a:r>
            <a:r>
              <a:rPr lang="en-GB" sz="3200" b="0" i="0" u="none" strike="noStrike" cap="none" spc="0" dirty="0" err="1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modeling</a:t>
            </a:r>
            <a:r>
              <a:rPr lang="en-GB" sz="3200" b="0" i="0" u="none" strike="noStrike" cap="none" spc="0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 of IoT systems using distributed approaches and research applications.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42BB0D-72B6-5A2B-DC57-6529BCBF78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2048442" y="2091095"/>
            <a:ext cx="8098581" cy="4206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C5ECE0-DC60-F61E-1956-94637E65C148}"/>
              </a:ext>
            </a:extLst>
          </p:cNvPr>
          <p:cNvSpPr txBox="1"/>
          <p:nvPr/>
        </p:nvSpPr>
        <p:spPr>
          <a:xfrm>
            <a:off x="8324306" y="476243"/>
            <a:ext cx="296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Security in applications for waste management.</a:t>
            </a:r>
          </a:p>
        </p:txBody>
      </p:sp>
    </p:spTree>
    <p:extLst>
      <p:ext uri="{BB962C8B-B14F-4D97-AF65-F5344CB8AC3E}">
        <p14:creationId xmlns:p14="http://schemas.microsoft.com/office/powerpoint/2010/main" val="2857110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E7474-8765-9DC9-9C40-1BD58227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Topic 5: </a:t>
            </a:r>
            <a:r>
              <a:rPr lang="en-GB" sz="4000" b="0" i="0" u="none" strike="noStrike" cap="none" spc="0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future food engineering systems and AI triggers for performance by 2030.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42BB0D-72B6-5A2B-DC57-6529BCBF78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2048442" y="2091095"/>
            <a:ext cx="8098581" cy="4206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C5ECE0-DC60-F61E-1956-94637E65C148}"/>
              </a:ext>
            </a:extLst>
          </p:cNvPr>
          <p:cNvSpPr txBox="1"/>
          <p:nvPr/>
        </p:nvSpPr>
        <p:spPr>
          <a:xfrm>
            <a:off x="8324306" y="476243"/>
            <a:ext cx="296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Supply chain security has a role to play.</a:t>
            </a:r>
          </a:p>
        </p:txBody>
      </p:sp>
    </p:spTree>
    <p:extLst>
      <p:ext uri="{BB962C8B-B14F-4D97-AF65-F5344CB8AC3E}">
        <p14:creationId xmlns:p14="http://schemas.microsoft.com/office/powerpoint/2010/main" val="83579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06A35-AA7B-2647-75FE-C2AD6056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>
            <a:normAutofit/>
          </a:bodyPr>
          <a:lstStyle/>
          <a:p>
            <a:r>
              <a:rPr lang="en-NL" sz="2600" dirty="0"/>
              <a:t>Dependence of sustainability on IT/IoT and OT</a:t>
            </a:r>
          </a:p>
        </p:txBody>
      </p:sp>
      <p:pic>
        <p:nvPicPr>
          <p:cNvPr id="1026" name="Picture 2" descr="Hydrogen Generation Equipment &amp; Installation + H2 Refuelling Stations">
            <a:extLst>
              <a:ext uri="{FF2B5EF4-FFF2-40B4-BE49-F238E27FC236}">
                <a16:creationId xmlns:a16="http://schemas.microsoft.com/office/drawing/2014/main" id="{3CEC128B-0519-E66D-825C-59BB378BE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2" r="12329" b="2"/>
          <a:stretch/>
        </p:blipFill>
        <p:spPr bwMode="auto">
          <a:xfrm>
            <a:off x="20" y="-6"/>
            <a:ext cx="393190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lar as the Solution: 3 Ways Solar Can Step Up its Grid Services Game |  Department of Energy">
            <a:extLst>
              <a:ext uri="{FF2B5EF4-FFF2-40B4-BE49-F238E27FC236}">
                <a16:creationId xmlns:a16="http://schemas.microsoft.com/office/drawing/2014/main" id="{43EE5A0F-E6B4-A7E6-07A3-3036E81EE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4" r="19983" b="-2"/>
          <a:stretch/>
        </p:blipFill>
        <p:spPr bwMode="auto">
          <a:xfrm>
            <a:off x="4130040" y="6"/>
            <a:ext cx="3931920" cy="400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will it cost to integrate renewables into the grid? | NJ Spotlight News">
            <a:extLst>
              <a:ext uri="{FF2B5EF4-FFF2-40B4-BE49-F238E27FC236}">
                <a16:creationId xmlns:a16="http://schemas.microsoft.com/office/drawing/2014/main" id="{63863E81-206D-6B16-7E87-687231096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6" r="28941" b="-2"/>
          <a:stretch/>
        </p:blipFill>
        <p:spPr bwMode="auto">
          <a:xfrm>
            <a:off x="8260080" y="-1"/>
            <a:ext cx="393192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E06C-667F-9A75-4452-ED9D11E76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435052"/>
            <a:ext cx="7104188" cy="1645920"/>
          </a:xfrm>
        </p:spPr>
        <p:txBody>
          <a:bodyPr anchor="ctr">
            <a:normAutofit fontScale="92500" lnSpcReduction="20000"/>
          </a:bodyPr>
          <a:lstStyle/>
          <a:p>
            <a:r>
              <a:rPr lang="en-GB" sz="1800" dirty="0">
                <a:effectLst/>
                <a:latin typeface="TimesNewRomanPSMT"/>
              </a:rPr>
              <a:t>Internet of Things (IoT) is believed to be one of the enabling paradigms of sustainable digital transformation and environmental protection (Salam, 2019) </a:t>
            </a:r>
            <a:endParaRPr lang="en-GB" sz="1200" dirty="0"/>
          </a:p>
          <a:p>
            <a:r>
              <a:rPr lang="en-GB" sz="1800" dirty="0">
                <a:effectLst/>
                <a:latin typeface="TimesNewRomanPSMT"/>
              </a:rPr>
              <a:t>Digital technologies can help fight climate change, resource scarcity and species endangerment (</a:t>
            </a:r>
            <a:r>
              <a:rPr lang="en-GB" sz="1800" dirty="0" err="1">
                <a:effectLst/>
                <a:latin typeface="TimesNewRomanPSMT"/>
              </a:rPr>
              <a:t>Beier</a:t>
            </a:r>
            <a:r>
              <a:rPr lang="en-GB" sz="1800" dirty="0">
                <a:effectLst/>
                <a:latin typeface="TimesNewRomanPSMT"/>
              </a:rPr>
              <a:t>, et al., 2018; Garrity, 2015; Schneider, 2019). </a:t>
            </a:r>
          </a:p>
          <a:p>
            <a:r>
              <a:rPr lang="en-GB" sz="1800" dirty="0">
                <a:latin typeface="TimesNewRomanPSMT"/>
              </a:rPr>
              <a:t>Use of </a:t>
            </a:r>
            <a:r>
              <a:rPr lang="en-GB" sz="1800" b="1" dirty="0">
                <a:latin typeface="TimesNewRomanPSMT"/>
              </a:rPr>
              <a:t>data driven decisions forces the embedding of digital technologies in business processes.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910079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E7474-8765-9DC9-9C40-1BD58227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Topic 6: </a:t>
            </a:r>
            <a:r>
              <a:rPr lang="en-GB" sz="4000" b="0" i="0" u="none" strike="noStrike" cap="none" spc="0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Discusses blockchain and IoT embedded sustainable virtual logistics systems.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42BB0D-72B6-5A2B-DC57-6529BCBF78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2048442" y="2091095"/>
            <a:ext cx="8098581" cy="4206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C5ECE0-DC60-F61E-1956-94637E65C148}"/>
              </a:ext>
            </a:extLst>
          </p:cNvPr>
          <p:cNvSpPr txBox="1"/>
          <p:nvPr/>
        </p:nvSpPr>
        <p:spPr>
          <a:xfrm>
            <a:off x="8324306" y="476243"/>
            <a:ext cx="296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Case studies on BC implementations in transportation.</a:t>
            </a:r>
          </a:p>
        </p:txBody>
      </p:sp>
    </p:spTree>
    <p:extLst>
      <p:ext uri="{BB962C8B-B14F-4D97-AF65-F5344CB8AC3E}">
        <p14:creationId xmlns:p14="http://schemas.microsoft.com/office/powerpoint/2010/main" val="3781062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4C0FE-277F-2264-432A-CDEEAC5B8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0120C-4830-6AB2-5776-DCD1E250E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NL" dirty="0"/>
              <a:t>Only a few articles (most in the last 5 years) have looked at the interplay of security and circlar economy.</a:t>
            </a:r>
          </a:p>
          <a:p>
            <a:pPr lvl="1"/>
            <a:r>
              <a:rPr lang="en-NL" dirty="0"/>
              <a:t>Recycling of IoT devices could be an issue due to security concerns.</a:t>
            </a:r>
          </a:p>
          <a:p>
            <a:pPr lvl="1"/>
            <a:r>
              <a:rPr lang="en-NL" dirty="0"/>
              <a:t>In secure platforms for information sharing would not have a widespread adoption.</a:t>
            </a:r>
          </a:p>
          <a:p>
            <a:r>
              <a:rPr lang="en-NL" dirty="0"/>
              <a:t>Security is both an enabler and barrier to circular economy.</a:t>
            </a:r>
          </a:p>
          <a:p>
            <a:r>
              <a:rPr lang="en-NL" dirty="0"/>
              <a:t>There is a lack of literature that could help standardise security in circular economy systems.</a:t>
            </a:r>
          </a:p>
          <a:p>
            <a:r>
              <a:rPr lang="en-NL" dirty="0"/>
              <a:t>There is little discussion about the adoption of AI w.r.t. security in present literature.</a:t>
            </a:r>
          </a:p>
          <a:p>
            <a:r>
              <a:rPr lang="en-NL" dirty="0"/>
              <a:t>Digital soveregnity concerns and adoption of PQC has never been dicussed.</a:t>
            </a:r>
          </a:p>
          <a:p>
            <a:pPr lvl="1"/>
            <a:r>
              <a:rPr lang="en-NL" dirty="0"/>
              <a:t>If work is not done in these directions we run a risk of creating CE ecosystems that are highly dependent on few digital players.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4810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C7296-88E6-EB47-BD81-76BCF6DAF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1BBCB-1D9E-3218-011F-8AEA2EB0C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err="1">
                <a:effectLst/>
                <a:latin typeface="TimesNewRomanPSMT"/>
              </a:rPr>
              <a:t>Beier</a:t>
            </a:r>
            <a:r>
              <a:rPr lang="en-GB" sz="1800" dirty="0">
                <a:effectLst/>
                <a:latin typeface="TimesNewRomanPSMT"/>
              </a:rPr>
              <a:t>, G., </a:t>
            </a:r>
            <a:r>
              <a:rPr lang="en-GB" sz="1800" dirty="0" err="1">
                <a:effectLst/>
                <a:latin typeface="TimesNewRomanPSMT"/>
              </a:rPr>
              <a:t>Niehoff</a:t>
            </a:r>
            <a:r>
              <a:rPr lang="en-GB" sz="1800" dirty="0">
                <a:effectLst/>
                <a:latin typeface="TimesNewRomanPSMT"/>
              </a:rPr>
              <a:t>, S. and Xue, B., 2018. More sustainability in industry through industrial internet of things? </a:t>
            </a:r>
            <a:r>
              <a:rPr lang="en-GB" sz="1800" i="1" dirty="0">
                <a:effectLst/>
                <a:latin typeface="TimesNewRomanPS"/>
              </a:rPr>
              <a:t>Applied Sciences</a:t>
            </a:r>
            <a:r>
              <a:rPr lang="en-GB" sz="1800" dirty="0">
                <a:effectLst/>
                <a:latin typeface="TimesNewRomanPSMT"/>
              </a:rPr>
              <a:t>, 8(2), pp.1-12. </a:t>
            </a:r>
          </a:p>
          <a:p>
            <a:r>
              <a:rPr lang="en-GB" sz="1800" dirty="0">
                <a:effectLst/>
                <a:latin typeface="TimesNewRomanPSMT"/>
              </a:rPr>
              <a:t>Garrity, J., 2015. </a:t>
            </a:r>
            <a:r>
              <a:rPr lang="en-GB" sz="1800" i="1" dirty="0">
                <a:effectLst/>
                <a:latin typeface="TimesNewRomanPS"/>
              </a:rPr>
              <a:t>Harnessing the internet of things for global development</a:t>
            </a:r>
            <a:r>
              <a:rPr lang="en-GB" sz="1800" dirty="0">
                <a:effectLst/>
                <a:latin typeface="TimesNewRomanPSMT"/>
              </a:rPr>
              <a:t>. [pdf] Available at: &lt;https://</a:t>
            </a:r>
            <a:r>
              <a:rPr lang="en-GB" sz="1800" dirty="0" err="1">
                <a:effectLst/>
                <a:latin typeface="TimesNewRomanPSMT"/>
              </a:rPr>
              <a:t>www.itu.int</a:t>
            </a:r>
            <a:r>
              <a:rPr lang="en-GB" sz="1800" dirty="0">
                <a:effectLst/>
                <a:latin typeface="TimesNewRomanPSMT"/>
              </a:rPr>
              <a:t>/</a:t>
            </a:r>
            <a:r>
              <a:rPr lang="en-GB" sz="1800" dirty="0" err="1">
                <a:effectLst/>
                <a:latin typeface="TimesNewRomanPSMT"/>
              </a:rPr>
              <a:t>en</a:t>
            </a:r>
            <a:r>
              <a:rPr lang="en-GB" sz="1800" dirty="0">
                <a:effectLst/>
                <a:latin typeface="TimesNewRomanPSMT"/>
              </a:rPr>
              <a:t>/action/broadband/Documents/Harnessing-IoT-Global-</a:t>
            </a:r>
            <a:r>
              <a:rPr lang="en-GB" sz="1800" dirty="0" err="1">
                <a:effectLst/>
                <a:latin typeface="TimesNewRomanPSMT"/>
              </a:rPr>
              <a:t>Development.pdf</a:t>
            </a:r>
            <a:r>
              <a:rPr lang="en-GB" sz="1800" dirty="0">
                <a:effectLst/>
                <a:latin typeface="TimesNewRomanPSMT"/>
              </a:rPr>
              <a:t>&gt; </a:t>
            </a:r>
            <a:endParaRPr lang="en-GB" dirty="0"/>
          </a:p>
          <a:p>
            <a:r>
              <a:rPr lang="en-GB" sz="1800" dirty="0">
                <a:effectLst/>
                <a:latin typeface="TimesNewRomanPSMT"/>
              </a:rPr>
              <a:t>Salam, A., 2019. </a:t>
            </a:r>
            <a:r>
              <a:rPr lang="en-GB" sz="1800" i="1" dirty="0">
                <a:effectLst/>
                <a:latin typeface="TimesNewRomanPS"/>
              </a:rPr>
              <a:t>Internet of Things for Sustainable Community Development – Wireless Communications, Sensing, and Systems</a:t>
            </a:r>
            <a:r>
              <a:rPr lang="en-GB" sz="1800" dirty="0">
                <a:effectLst/>
                <a:latin typeface="TimesNewRomanPSMT"/>
              </a:rPr>
              <a:t>. Heidelberg, Berlin: Springer. </a:t>
            </a:r>
            <a:endParaRPr lang="en-GB" dirty="0"/>
          </a:p>
          <a:p>
            <a:r>
              <a:rPr lang="en-GB" sz="1800" dirty="0">
                <a:effectLst/>
                <a:latin typeface="TimesNewRomanPSMT"/>
              </a:rPr>
              <a:t>Schneider, S., 2019. The impacts of digital technologies on innovating for sustainability. In </a:t>
            </a:r>
            <a:r>
              <a:rPr lang="en-GB" sz="1800" i="1" dirty="0">
                <a:effectLst/>
                <a:latin typeface="TimesNewRomanPS"/>
              </a:rPr>
              <a:t>Innovation for sustainability</a:t>
            </a:r>
            <a:r>
              <a:rPr lang="en-GB" sz="1800" dirty="0">
                <a:effectLst/>
                <a:latin typeface="TimesNewRomanPSMT"/>
              </a:rPr>
              <a:t>. New York: Springer, pp.415–433. 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tabLst>
                <a:tab pos="-914400" algn="l"/>
                <a:tab pos="-457200" algn="l"/>
              </a:tabLst>
            </a:pPr>
            <a:r>
              <a:rPr lang="en-US" sz="1800" spc="-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Antikainen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M.,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Uusitalo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T., &amp;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Kivikytö-Reponen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P. (2018).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Digitalisation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as an enabler of circular economy. </a:t>
            </a:r>
            <a:r>
              <a:rPr lang="en-US" sz="1800" i="1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Procedia </a:t>
            </a:r>
            <a:r>
              <a:rPr lang="en-US" sz="1800" i="1" spc="-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Cirp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i="1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73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45-49.</a:t>
            </a:r>
            <a:endParaRPr lang="en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tabLst>
                <a:tab pos="-914400" algn="l"/>
                <a:tab pos="-457200" algn="l"/>
              </a:tabLst>
            </a:pPr>
            <a:r>
              <a:rPr lang="en-US" sz="1800" spc="-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Polyportis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A.,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Mugge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R., &amp;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Magnier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L. (2022). Consumer acceptance of products made from recycled materials: A scoping review. </a:t>
            </a:r>
            <a:r>
              <a:rPr lang="en-US" sz="1800" i="1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Resources, Conservation and Recycling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i="1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186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106533.</a:t>
            </a:r>
            <a:endParaRPr lang="en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75207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3D28F-E718-DC48-B8DD-4773D6E13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BF4C6-1480-764C-A2BD-F5414F523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questions?</a:t>
            </a:r>
          </a:p>
          <a:p>
            <a:pPr marL="0" indent="0">
              <a:buNone/>
            </a:pPr>
            <a:r>
              <a:rPr lang="en-US" sz="2400" dirty="0"/>
              <a:t>Feel free to reach out to me at </a:t>
            </a:r>
            <a:r>
              <a:rPr lang="en-US" sz="2400" dirty="0">
                <a:hlinkClick r:id="rId2"/>
              </a:rPr>
              <a:t>s.abhishta@utwente.nl</a:t>
            </a:r>
            <a:r>
              <a:rPr lang="en-US" sz="2400" dirty="0"/>
              <a:t> 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099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B1CE1-7DE6-35AB-73F1-579BE7A78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500"/>
              <a:t>Cyber attacks have the potential to disrupt these benefits.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hand pressing a button on a machine&#10;&#10;Description automatically generated">
            <a:extLst>
              <a:ext uri="{FF2B5EF4-FFF2-40B4-BE49-F238E27FC236}">
                <a16:creationId xmlns:a16="http://schemas.microsoft.com/office/drawing/2014/main" id="{A1A20CD9-4BB8-8B68-A84F-228C41CDC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442" b="2"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FB091E-9ACD-5A06-6315-BFF056A7F4E2}"/>
              </a:ext>
            </a:extLst>
          </p:cNvPr>
          <p:cNvSpPr txBox="1"/>
          <p:nvPr/>
        </p:nvSpPr>
        <p:spPr>
          <a:xfrm>
            <a:off x="7239012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Concerns over data security </a:t>
            </a:r>
            <a:r>
              <a:rPr lang="en-US" b="1" i="0" u="none" strike="noStrike" dirty="0">
                <a:effectLst/>
              </a:rPr>
              <a:t>affect the acceptance and marketability</a:t>
            </a:r>
            <a:r>
              <a:rPr lang="en-US" b="0" i="0" u="none" strike="noStrike" dirty="0">
                <a:effectLst/>
              </a:rPr>
              <a:t> of recycled products in B2B and B2C settings (</a:t>
            </a:r>
            <a:r>
              <a:rPr lang="en-US" b="0" i="0" u="none" strike="noStrike" dirty="0" err="1">
                <a:effectLst/>
              </a:rPr>
              <a:t>Polyportis</a:t>
            </a:r>
            <a:r>
              <a:rPr lang="en-US" b="0" i="0" u="none" strike="noStrike" dirty="0">
                <a:effectLst/>
              </a:rPr>
              <a:t> et al., 2022).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Cyber threats </a:t>
            </a:r>
            <a:r>
              <a:rPr lang="en-US" b="1" i="0" u="none" strike="noStrike" dirty="0">
                <a:effectLst/>
              </a:rPr>
              <a:t>erode trust</a:t>
            </a:r>
            <a:r>
              <a:rPr lang="en-US" b="0" i="0" u="none" strike="noStrike" dirty="0">
                <a:effectLst/>
              </a:rPr>
              <a:t> among stakeholders, complicating the establishment of reliable data-sharing agreements (</a:t>
            </a:r>
            <a:r>
              <a:rPr lang="en-US" b="0" i="0" u="none" strike="noStrike" dirty="0" err="1">
                <a:effectLst/>
              </a:rPr>
              <a:t>Antikainen</a:t>
            </a:r>
            <a:r>
              <a:rPr lang="en-US" b="0" i="0" u="none" strike="noStrike" dirty="0">
                <a:effectLst/>
              </a:rPr>
              <a:t> et al., 2018).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The potential for cyber attacks to compromise proprietary information heightens the </a:t>
            </a:r>
            <a:r>
              <a:rPr lang="en-US" b="1" i="0" u="none" strike="noStrike" dirty="0">
                <a:effectLst/>
              </a:rPr>
              <a:t>need for robust data protection</a:t>
            </a:r>
            <a:r>
              <a:rPr lang="en-US" b="0" i="0" u="none" strike="noStrike" dirty="0">
                <a:effectLst/>
              </a:rPr>
              <a:t> (</a:t>
            </a:r>
            <a:r>
              <a:rPr lang="en-US" b="0" i="0" u="none" strike="noStrike" dirty="0" err="1">
                <a:effectLst/>
              </a:rPr>
              <a:t>Antikainen</a:t>
            </a:r>
            <a:r>
              <a:rPr lang="en-US" b="0" i="0" u="none" strike="noStrike" dirty="0">
                <a:effectLst/>
              </a:rPr>
              <a:t> et al., 2018).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9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CD537-0E26-DF4B-5B30-6EE16C3E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NL" sz="5400"/>
              <a:t>Our Goal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2E26F-DDB7-CCF9-765A-B625E2D79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to understand the </a:t>
            </a:r>
            <a:r>
              <a:rPr lang="en-GB" sz="24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proposed role of information security</a:t>
            </a:r>
            <a:r>
              <a:rPr lang="en-GB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safeguarding information systems that </a:t>
            </a:r>
            <a:r>
              <a:rPr lang="en-GB" sz="24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facilitate a</a:t>
            </a:r>
            <a:r>
              <a:rPr lang="en-GB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circular economy</a:t>
            </a:r>
            <a:r>
              <a:rPr lang="en-GB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NL" sz="240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NL" sz="2400"/>
          </a:p>
        </p:txBody>
      </p:sp>
    </p:spTree>
    <p:extLst>
      <p:ext uri="{BB962C8B-B14F-4D97-AF65-F5344CB8AC3E}">
        <p14:creationId xmlns:p14="http://schemas.microsoft.com/office/powerpoint/2010/main" val="374037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56B375-D3A9-74EB-A463-A1B8404B7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NL" sz="3800"/>
              <a:t>Methodology: A data driven literature review.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AE162B-228A-630F-797B-C4F1D3568A9C}"/>
              </a:ext>
            </a:extLst>
          </p:cNvPr>
          <p:cNvGrpSpPr/>
          <p:nvPr/>
        </p:nvGrpSpPr>
        <p:grpSpPr>
          <a:xfrm>
            <a:off x="825264" y="3003490"/>
            <a:ext cx="2273632" cy="2628586"/>
            <a:chOff x="825264" y="3003490"/>
            <a:chExt cx="2273632" cy="2628586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196BF5F-55D3-3DA3-B63B-4C97EC7CC13C}"/>
                </a:ext>
              </a:extLst>
            </p:cNvPr>
            <p:cNvSpPr/>
            <p:nvPr/>
          </p:nvSpPr>
          <p:spPr>
            <a:xfrm>
              <a:off x="825264" y="3003490"/>
              <a:ext cx="2273632" cy="262858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95528">
                <a:spcAft>
                  <a:spcPts val="600"/>
                </a:spcAft>
              </a:pPr>
              <a:r>
                <a:rPr lang="en-NL" sz="1566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Query Scopus</a:t>
              </a:r>
              <a:r>
                <a:rPr lang="en-NL" sz="1566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for relevant literature</a:t>
              </a:r>
              <a:endParaRPr lang="en-NL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7576CF-600D-FD38-2709-6D47B236B828}"/>
                </a:ext>
              </a:extLst>
            </p:cNvPr>
            <p:cNvSpPr txBox="1"/>
            <p:nvPr/>
          </p:nvSpPr>
          <p:spPr>
            <a:xfrm>
              <a:off x="1598118" y="3128203"/>
              <a:ext cx="752770" cy="333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95528">
                <a:spcAft>
                  <a:spcPts val="600"/>
                </a:spcAft>
              </a:pPr>
              <a:r>
                <a:rPr lang="en-NL" sz="1566" b="1" kern="1200" dirty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Step 1</a:t>
              </a:r>
              <a:endParaRPr lang="en-NL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0C70930-B768-4176-BF26-BEA02F518270}"/>
              </a:ext>
            </a:extLst>
          </p:cNvPr>
          <p:cNvGrpSpPr/>
          <p:nvPr/>
        </p:nvGrpSpPr>
        <p:grpSpPr>
          <a:xfrm>
            <a:off x="3413877" y="3003489"/>
            <a:ext cx="2273632" cy="2628586"/>
            <a:chOff x="3413877" y="3003489"/>
            <a:chExt cx="2273632" cy="262858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DD21682-7396-089D-92AF-1DAD2037FF50}"/>
                </a:ext>
              </a:extLst>
            </p:cNvPr>
            <p:cNvSpPr/>
            <p:nvPr/>
          </p:nvSpPr>
          <p:spPr>
            <a:xfrm>
              <a:off x="3413877" y="3003489"/>
              <a:ext cx="2273632" cy="262858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98323" indent="-298323" defTabSz="795528">
                <a:spcAft>
                  <a:spcPts val="600"/>
                </a:spcAft>
                <a:buAutoNum type="alphaUcPeriod"/>
              </a:pPr>
              <a:r>
                <a:rPr lang="en-NL" sz="1566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Initial visualisation using VoS viewer</a:t>
              </a:r>
            </a:p>
            <a:p>
              <a:pPr marL="298323" indent="-298323" defTabSz="795528">
                <a:spcAft>
                  <a:spcPts val="600"/>
                </a:spcAft>
                <a:buAutoNum type="alphaUcPeriod"/>
              </a:pPr>
              <a:r>
                <a:rPr lang="en-NL" sz="1566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Title-Abstract screening using ASreview</a:t>
              </a:r>
              <a:endParaRPr lang="en-NL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A27157-516E-AE01-3067-9265664A0221}"/>
                </a:ext>
              </a:extLst>
            </p:cNvPr>
            <p:cNvSpPr txBox="1"/>
            <p:nvPr/>
          </p:nvSpPr>
          <p:spPr>
            <a:xfrm>
              <a:off x="4186732" y="3128203"/>
              <a:ext cx="752770" cy="333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95528">
                <a:spcAft>
                  <a:spcPts val="600"/>
                </a:spcAft>
              </a:pPr>
              <a:r>
                <a:rPr lang="en-NL" sz="1566" b="1" kern="1200" dirty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Step 2</a:t>
              </a:r>
              <a:endParaRPr lang="en-NL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F91B88-6BD0-70FA-A3C5-95CBCA37639E}"/>
              </a:ext>
            </a:extLst>
          </p:cNvPr>
          <p:cNvGrpSpPr/>
          <p:nvPr/>
        </p:nvGrpSpPr>
        <p:grpSpPr>
          <a:xfrm>
            <a:off x="6002491" y="3003488"/>
            <a:ext cx="2273632" cy="2628586"/>
            <a:chOff x="6002491" y="3003488"/>
            <a:chExt cx="2273632" cy="2628586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5C22469-2DAE-D6CD-BA7E-2964319437FB}"/>
                </a:ext>
              </a:extLst>
            </p:cNvPr>
            <p:cNvSpPr/>
            <p:nvPr/>
          </p:nvSpPr>
          <p:spPr>
            <a:xfrm>
              <a:off x="6002491" y="3003488"/>
              <a:ext cx="2273632" cy="262858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95528">
                <a:spcAft>
                  <a:spcPts val="600"/>
                </a:spcAft>
              </a:pPr>
              <a:r>
                <a:rPr lang="en-NL" sz="1566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Using BERTopic for topic detection in selected literature</a:t>
              </a:r>
              <a:endParaRPr lang="en-NL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E66D34-DCD7-10EF-E7A1-6117AD4921CC}"/>
                </a:ext>
              </a:extLst>
            </p:cNvPr>
            <p:cNvSpPr txBox="1"/>
            <p:nvPr/>
          </p:nvSpPr>
          <p:spPr>
            <a:xfrm>
              <a:off x="6775345" y="3128203"/>
              <a:ext cx="752770" cy="333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95528">
                <a:spcAft>
                  <a:spcPts val="600"/>
                </a:spcAft>
              </a:pPr>
              <a:r>
                <a:rPr lang="en-NL" sz="1566" b="1" kern="1200" dirty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Step 3</a:t>
              </a:r>
              <a:endParaRPr lang="en-NL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5FD5F1-41B5-E4EC-E178-5F6261944A88}"/>
              </a:ext>
            </a:extLst>
          </p:cNvPr>
          <p:cNvGrpSpPr/>
          <p:nvPr/>
        </p:nvGrpSpPr>
        <p:grpSpPr>
          <a:xfrm>
            <a:off x="8591104" y="3003487"/>
            <a:ext cx="2273632" cy="2628586"/>
            <a:chOff x="8591104" y="3003487"/>
            <a:chExt cx="2273632" cy="262858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16F0F86-A265-1ED7-37A7-B83AE6D8B818}"/>
                </a:ext>
              </a:extLst>
            </p:cNvPr>
            <p:cNvSpPr/>
            <p:nvPr/>
          </p:nvSpPr>
          <p:spPr>
            <a:xfrm>
              <a:off x="8591104" y="3003487"/>
              <a:ext cx="2273632" cy="262858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95528">
                <a:spcAft>
                  <a:spcPts val="600"/>
                </a:spcAft>
              </a:pPr>
              <a:r>
                <a:rPr lang="en-NL" sz="1566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Full Article Screening for representative liturature</a:t>
              </a:r>
              <a:endParaRPr lang="en-NL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99D27F-6C03-0000-B218-7B8708EA311F}"/>
                </a:ext>
              </a:extLst>
            </p:cNvPr>
            <p:cNvSpPr txBox="1"/>
            <p:nvPr/>
          </p:nvSpPr>
          <p:spPr>
            <a:xfrm>
              <a:off x="9363958" y="3128203"/>
              <a:ext cx="752770" cy="333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95528">
                <a:spcAft>
                  <a:spcPts val="600"/>
                </a:spcAft>
              </a:pPr>
              <a:r>
                <a:rPr lang="en-NL" sz="1566" b="1" kern="1200" dirty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Step 4</a:t>
              </a:r>
              <a:endParaRPr lang="en-NL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38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34002-7A86-6341-135E-E3F738C70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NL" sz="5400" dirty="0"/>
              <a:t>Step 1: Query Development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E9151-0212-FAFB-ACA8-C09C711D98C0}"/>
              </a:ext>
            </a:extLst>
          </p:cNvPr>
          <p:cNvSpPr txBox="1"/>
          <p:nvPr/>
        </p:nvSpPr>
        <p:spPr>
          <a:xfrm>
            <a:off x="1801914" y="3195567"/>
            <a:ext cx="2588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b="1" dirty="0"/>
              <a:t>Circular Economy or Industrial Symbiosis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C136E-2859-127A-51E0-A8F08FEB3593}"/>
              </a:ext>
            </a:extLst>
          </p:cNvPr>
          <p:cNvSpPr txBox="1"/>
          <p:nvPr/>
        </p:nvSpPr>
        <p:spPr>
          <a:xfrm>
            <a:off x="2078820" y="4842905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b="1" dirty="0"/>
              <a:t>Cyber Security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ABC931-2C01-D905-3813-AAC8A8DFD045}"/>
              </a:ext>
            </a:extLst>
          </p:cNvPr>
          <p:cNvSpPr txBox="1"/>
          <p:nvPr/>
        </p:nvSpPr>
        <p:spPr>
          <a:xfrm>
            <a:off x="6705014" y="2780068"/>
            <a:ext cx="3228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"circular economy" OR "industrial symbiosis" OR "circular value chain" OR "shared economy" OR "zero waste" )</a:t>
            </a:r>
            <a:r>
              <a:rPr lang="en-NL" dirty="0">
                <a:effectLst/>
              </a:rPr>
              <a:t> </a:t>
            </a:r>
            <a:endParaRPr lang="en-N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78EF36-FDD0-C0B7-4A79-BB40BBC1AB2A}"/>
              </a:ext>
            </a:extLst>
          </p:cNvPr>
          <p:cNvSpPr txBox="1"/>
          <p:nvPr/>
        </p:nvSpPr>
        <p:spPr>
          <a:xfrm>
            <a:off x="2788149" y="411850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b="1" dirty="0"/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CDF7EF-CDFE-B94F-2BC9-D3332A3AC4A6}"/>
              </a:ext>
            </a:extLst>
          </p:cNvPr>
          <p:cNvSpPr txBox="1"/>
          <p:nvPr/>
        </p:nvSpPr>
        <p:spPr>
          <a:xfrm>
            <a:off x="6650227" y="4704405"/>
            <a:ext cx="333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(information OR cyber OR data OR network) AND security )</a:t>
            </a:r>
            <a:r>
              <a:rPr lang="en-NL" dirty="0">
                <a:effectLst/>
              </a:rPr>
              <a:t> </a:t>
            </a:r>
            <a:endParaRPr lang="en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0EA721-83E8-494C-CB28-46BCBD049401}"/>
              </a:ext>
            </a:extLst>
          </p:cNvPr>
          <p:cNvSpPr txBox="1"/>
          <p:nvPr/>
        </p:nvSpPr>
        <p:spPr>
          <a:xfrm>
            <a:off x="7676157" y="4118507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i="1" dirty="0"/>
              <a:t>AND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22C4125-3548-A8E7-FD11-C9BB8B06DE77}"/>
              </a:ext>
            </a:extLst>
          </p:cNvPr>
          <p:cNvCxnSpPr>
            <a:stCxn id="5" idx="3"/>
            <a:endCxn id="7" idx="1"/>
          </p:cNvCxnSpPr>
          <p:nvPr/>
        </p:nvCxnSpPr>
        <p:spPr>
          <a:xfrm flipV="1">
            <a:off x="4390580" y="3518732"/>
            <a:ext cx="231443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2EB1DA-23E9-6984-170F-5F8CDC2BA2F0}"/>
              </a:ext>
            </a:extLst>
          </p:cNvPr>
          <p:cNvCxnSpPr>
            <a:stCxn id="9" idx="3"/>
            <a:endCxn id="15" idx="1"/>
          </p:cNvCxnSpPr>
          <p:nvPr/>
        </p:nvCxnSpPr>
        <p:spPr>
          <a:xfrm>
            <a:off x="3096247" y="4303173"/>
            <a:ext cx="45799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7DF73E-10D0-6E76-6B5B-033D9ABE32D2}"/>
              </a:ext>
            </a:extLst>
          </p:cNvPr>
          <p:cNvCxnSpPr>
            <a:stCxn id="6" idx="3"/>
            <a:endCxn id="13" idx="1"/>
          </p:cNvCxnSpPr>
          <p:nvPr/>
        </p:nvCxnSpPr>
        <p:spPr>
          <a:xfrm>
            <a:off x="3805575" y="5027571"/>
            <a:ext cx="28446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1C474FE-BCAE-1529-75DF-0A1A8EA9EA39}"/>
              </a:ext>
            </a:extLst>
          </p:cNvPr>
          <p:cNvSpPr txBox="1"/>
          <p:nvPr/>
        </p:nvSpPr>
        <p:spPr>
          <a:xfrm>
            <a:off x="7847458" y="5981592"/>
            <a:ext cx="353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b="1" dirty="0"/>
              <a:t>Timeline: 2015 to May 31st, 2024</a:t>
            </a:r>
          </a:p>
        </p:txBody>
      </p:sp>
    </p:spTree>
    <p:extLst>
      <p:ext uri="{BB962C8B-B14F-4D97-AF65-F5344CB8AC3E}">
        <p14:creationId xmlns:p14="http://schemas.microsoft.com/office/powerpoint/2010/main" val="291293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4FAD-4683-F1FD-501C-86E56B31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Step 2: Vos Viewer and AS Review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D3E8F-EC34-6216-5805-D3680A85D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17606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0000"/>
                </a:solidFill>
                <a:latin typeface="-webkit-standard"/>
              </a:rPr>
              <a:t>Developed by </a:t>
            </a:r>
            <a:r>
              <a:rPr lang="en-GB" b="1" dirty="0">
                <a:solidFill>
                  <a:srgbClr val="000000"/>
                </a:solidFill>
                <a:latin typeface="-webkit-standard"/>
              </a:rPr>
              <a:t>University of Leiden</a:t>
            </a:r>
            <a:r>
              <a:rPr lang="en-GB" dirty="0">
                <a:solidFill>
                  <a:srgbClr val="000000"/>
                </a:solidFill>
                <a:latin typeface="-webkit-standard"/>
              </a:rPr>
              <a:t>. </a:t>
            </a:r>
            <a:endParaRPr lang="en-GB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Creates and visualizes bibliometric networks (e.g., co-authorship, co-citation).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Options to adjust node sizes,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colors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and labels for clarity.</a:t>
            </a:r>
            <a:endParaRPr lang="en-GB" dirty="0">
              <a:solidFill>
                <a:srgbClr val="000000"/>
              </a:solidFill>
              <a:latin typeface="-webkit-standard"/>
            </a:endParaRPr>
          </a:p>
          <a:p>
            <a:r>
              <a:rPr lang="en-GB" dirty="0">
                <a:solidFill>
                  <a:srgbClr val="000000"/>
                </a:solidFill>
                <a:latin typeface="-webkit-standard"/>
              </a:rPr>
              <a:t>We develop a </a:t>
            </a:r>
            <a:r>
              <a:rPr lang="en-GB" b="1" dirty="0">
                <a:solidFill>
                  <a:srgbClr val="000000"/>
                </a:solidFill>
                <a:latin typeface="-webkit-standard"/>
              </a:rPr>
              <a:t>network of keywords</a:t>
            </a:r>
            <a:r>
              <a:rPr lang="en-GB" dirty="0">
                <a:solidFill>
                  <a:srgbClr val="000000"/>
                </a:solidFill>
                <a:latin typeface="-webkit-standard"/>
              </a:rPr>
              <a:t> to develop an initial visualisation.</a:t>
            </a:r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A831F-499A-001D-091E-14CEF75C8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17606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Developed by 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Utrecht University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AS Review automates the process of conducting systematic reviews, saving researchers significant time and effort.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Utilizes 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machine learning algorithms to prioritize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and select relevant studies, enhancing the efficiency of the review process.</a:t>
            </a:r>
          </a:p>
          <a:p>
            <a:endParaRPr lang="en-NL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CFABC5-4AAF-7EFE-9171-D8808CA8BC4C}"/>
              </a:ext>
            </a:extLst>
          </p:cNvPr>
          <p:cNvGrpSpPr/>
          <p:nvPr/>
        </p:nvGrpSpPr>
        <p:grpSpPr>
          <a:xfrm>
            <a:off x="2286001" y="1690688"/>
            <a:ext cx="1915297" cy="663103"/>
            <a:chOff x="4127157" y="5993027"/>
            <a:chExt cx="2584707" cy="8649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E35E04-CE05-7669-83C4-7823818EDA35}"/>
                </a:ext>
              </a:extLst>
            </p:cNvPr>
            <p:cNvSpPr/>
            <p:nvPr/>
          </p:nvSpPr>
          <p:spPr>
            <a:xfrm>
              <a:off x="4127157" y="5993027"/>
              <a:ext cx="2584707" cy="8649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pic>
          <p:nvPicPr>
            <p:cNvPr id="2050" name="Picture 2" descr="VOSviewer">
              <a:extLst>
                <a:ext uri="{FF2B5EF4-FFF2-40B4-BE49-F238E27FC236}">
                  <a16:creationId xmlns:a16="http://schemas.microsoft.com/office/drawing/2014/main" id="{B6E49F97-1229-5BB6-F08E-DCD04AC99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044" y="6115135"/>
              <a:ext cx="2300932" cy="620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GitHub - asreview/asreview: Active learning for systematic reviews">
            <a:extLst>
              <a:ext uri="{FF2B5EF4-FFF2-40B4-BE49-F238E27FC236}">
                <a16:creationId xmlns:a16="http://schemas.microsoft.com/office/drawing/2014/main" id="{15678CE9-C188-3253-2D84-834B040D3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784" y="1570186"/>
            <a:ext cx="1575485" cy="7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29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0C222-B652-7A52-BA70-1AA02AE48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 3: BERTopic based Topic Detection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6F650-4EB8-22C7-A4D2-335E4E17E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943" y="1845426"/>
            <a:ext cx="9369060" cy="4450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B270F0-F630-69CD-6CC5-07FB9C9BB46A}"/>
              </a:ext>
            </a:extLst>
          </p:cNvPr>
          <p:cNvSpPr txBox="1"/>
          <p:nvPr/>
        </p:nvSpPr>
        <p:spPr>
          <a:xfrm>
            <a:off x="718930" y="6381371"/>
            <a:ext cx="11221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Borrowed from documentation: https://</a:t>
            </a:r>
            <a:r>
              <a:rPr lang="en-GB" dirty="0" err="1">
                <a:solidFill>
                  <a:schemeClr val="accent4"/>
                </a:solidFill>
              </a:rPr>
              <a:t>maartengr.github.io</a:t>
            </a:r>
            <a:r>
              <a:rPr lang="en-GB" dirty="0">
                <a:solidFill>
                  <a:schemeClr val="accent4"/>
                </a:solidFill>
              </a:rPr>
              <a:t>/</a:t>
            </a:r>
            <a:r>
              <a:rPr lang="en-GB" dirty="0" err="1">
                <a:solidFill>
                  <a:schemeClr val="accent4"/>
                </a:solidFill>
              </a:rPr>
              <a:t>BERTopic</a:t>
            </a:r>
            <a:r>
              <a:rPr lang="en-GB" dirty="0">
                <a:solidFill>
                  <a:schemeClr val="accent4"/>
                </a:solidFill>
              </a:rPr>
              <a:t>/algorithm/</a:t>
            </a:r>
            <a:r>
              <a:rPr lang="en-GB" dirty="0" err="1">
                <a:solidFill>
                  <a:schemeClr val="accent4"/>
                </a:solidFill>
              </a:rPr>
              <a:t>algorithm.html#visual-overview</a:t>
            </a:r>
            <a:endParaRPr lang="en-NL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71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4E79D-95AA-5CF5-53E8-E9897EDE5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Result: Query Development and Initial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Visualisation</a:t>
            </a:r>
            <a:endParaRPr lang="en-US" sz="5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06EFD-2D03-FA9E-47AE-B9EF64BCE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09" y="4685288"/>
            <a:ext cx="4171994" cy="10357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Scopus query results in a 293 articles between 2015 and 2024.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network of colored dots and lines&#10;&#10;Description automatically generated">
            <a:extLst>
              <a:ext uri="{FF2B5EF4-FFF2-40B4-BE49-F238E27FC236}">
                <a16:creationId xmlns:a16="http://schemas.microsoft.com/office/drawing/2014/main" id="{08F6846F-32FD-4D7F-0529-CF44624EF2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-11529" r="2564" b="-19059"/>
          <a:stretch/>
        </p:blipFill>
        <p:spPr>
          <a:xfrm>
            <a:off x="5718893" y="557360"/>
            <a:ext cx="5452187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57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1228</Words>
  <Application>Microsoft Macintosh PowerPoint</Application>
  <PresentationFormat>Widescreen</PresentationFormat>
  <Paragraphs>131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-webkit-standard</vt:lpstr>
      <vt:lpstr>Aptos</vt:lpstr>
      <vt:lpstr>Aptos Display</vt:lpstr>
      <vt:lpstr>Aptos Narrow</vt:lpstr>
      <vt:lpstr>Arial</vt:lpstr>
      <vt:lpstr>Calibri</vt:lpstr>
      <vt:lpstr>Calibri Light</vt:lpstr>
      <vt:lpstr>Times New Roman</vt:lpstr>
      <vt:lpstr>TimesNewRomanPS</vt:lpstr>
      <vt:lpstr>TimesNewRomanPSMT</vt:lpstr>
      <vt:lpstr>Office Theme</vt:lpstr>
      <vt:lpstr>1_Office Theme</vt:lpstr>
      <vt:lpstr>Why should we care about security in sustainability? Investigating the role of Information Security in the Success of Circular Economy</vt:lpstr>
      <vt:lpstr>Dependence of sustainability on IT/IoT and OT</vt:lpstr>
      <vt:lpstr>Cyber attacks have the potential to disrupt these benefits.</vt:lpstr>
      <vt:lpstr>Our Goal</vt:lpstr>
      <vt:lpstr>Methodology: A data driven literature review.</vt:lpstr>
      <vt:lpstr>Step 1: Query Development</vt:lpstr>
      <vt:lpstr>Step 2: Vos Viewer and AS Review</vt:lpstr>
      <vt:lpstr>Step 3: BERTopic based Topic Detection</vt:lpstr>
      <vt:lpstr>Result: Query Development and Initial Visualisation</vt:lpstr>
      <vt:lpstr>Result: Title-Abstract Screening</vt:lpstr>
      <vt:lpstr>Relevant Documents (1/2)</vt:lpstr>
      <vt:lpstr>Relevant Documents (2/2)</vt:lpstr>
      <vt:lpstr>Result: Topic detection</vt:lpstr>
      <vt:lpstr>Topic 0: revolutionizing supply chain and circular economy barriers and strategies. </vt:lpstr>
      <vt:lpstr>Topic 1: user participation dilemmas in the circular economy and zero-defect quality strategies.</vt:lpstr>
      <vt:lpstr>Topic 2: recycling, life cycle management, and end-of-life waste management practices.</vt:lpstr>
      <vt:lpstr>Topic 3: leveraging blockchain for enhanced traceability and success management.</vt:lpstr>
      <vt:lpstr>Topic 4: threat modeling of IoT systems using distributed approaches and research applications.</vt:lpstr>
      <vt:lpstr>Topic 5: future food engineering systems and AI triggers for performance by 2030.</vt:lpstr>
      <vt:lpstr>Topic 6: Discusses blockchain and IoT embedded sustainable virtual logistics systems.</vt:lpstr>
      <vt:lpstr>Take-aways</vt:lpstr>
      <vt:lpstr>References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Abhishta, Abhishta (UT-BMS)</dc:creator>
  <cp:lastModifiedBy>Abhishta, Abhishta (UT-BMS)</cp:lastModifiedBy>
  <cp:revision>25</cp:revision>
  <dcterms:created xsi:type="dcterms:W3CDTF">2024-06-12T08:10:07Z</dcterms:created>
  <dcterms:modified xsi:type="dcterms:W3CDTF">2024-06-17T14:33:03Z</dcterms:modified>
</cp:coreProperties>
</file>