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61" r:id="rId3"/>
    <p:sldId id="264" r:id="rId4"/>
    <p:sldId id="263" r:id="rId5"/>
    <p:sldId id="259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Martinez Lavanchy" initials="PML" lastIdx="7" clrIdx="0">
    <p:extLst>
      <p:ext uri="{19B8F6BF-5375-455C-9EA6-DF929625EA0E}">
        <p15:presenceInfo xmlns:p15="http://schemas.microsoft.com/office/powerpoint/2012/main" userId="S-1-5-21-2082945442-480271342-340043625-372953" providerId="AD"/>
      </p:ext>
    </p:extLst>
  </p:cmAuthor>
  <p:cmAuthor id="2" name="Eirini Zormpa" initials="EZ" lastIdx="2" clrIdx="1">
    <p:extLst>
      <p:ext uri="{19B8F6BF-5375-455C-9EA6-DF929625EA0E}">
        <p15:presenceInfo xmlns:p15="http://schemas.microsoft.com/office/powerpoint/2012/main" userId="Eirini Zormp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5454"/>
    <a:srgbClr val="DBEEF4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113" d="100"/>
          <a:sy n="113" d="100"/>
        </p:scale>
        <p:origin x="51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C05A589C-A2D5-4267-8398-1AF30D56CE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07BF67D-60C1-4DC9-BD4E-0CAC049E6F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8D61D-71EB-4B5A-B3E6-2F6314515180}" type="datetimeFigureOut">
              <a:rPr lang="nl-NL" smtClean="0"/>
              <a:t>18-9-2023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B595940-148C-4ED4-BE7C-3C8BCDCFD6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C7991ED-9021-4F97-80BE-E8FCEF4A01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EF2D1-45E7-4A60-ACDD-C5070BFF5A2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6280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404A9-005B-45EE-BDCB-A19A55D19366}" type="datetimeFigureOut">
              <a:rPr lang="nl-NL" smtClean="0"/>
              <a:t>18-9-2023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DF202-4D12-43B8-A985-AF801F7D8C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14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791252B6-1C24-47A4-BA9D-3F9ADB40D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42730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8447B0E6-56F9-4500-B6B2-7106DD4685F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295456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10C4E82B-09CE-4E21-9DCE-E8D794EA6A0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52967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18-9-2023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40D1A8D-A61C-4FDC-A38E-9AF04443AB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66323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C200F6C9-DE3C-40F0-B214-6F2BA168A2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0105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B9B34A4-69E8-42F0-B3A3-D9477B647F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0233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0291F5E2-1FB9-4F9B-9D6B-FD0FCC5F46AE}"/>
              </a:ext>
            </a:extLst>
          </p:cNvPr>
          <p:cNvSpPr txBox="1"/>
          <p:nvPr userDrawn="1"/>
        </p:nvSpPr>
        <p:spPr>
          <a:xfrm>
            <a:off x="774000" y="333087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6306658" y="333086"/>
            <a:ext cx="6382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Back-up and storage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7A8400FA-387F-4C17-AD7B-F2CB9AFBE0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84460" y="1529672"/>
            <a:ext cx="3227387" cy="395672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nl-NL"/>
          </a:p>
        </p:txBody>
      </p:sp>
      <p:sp>
        <p:nvSpPr>
          <p:cNvPr id="21" name="Right Arrow 29">
            <a:extLst>
              <a:ext uri="{FF2B5EF4-FFF2-40B4-BE49-F238E27FC236}">
                <a16:creationId xmlns:a16="http://schemas.microsoft.com/office/drawing/2014/main" id="{15B26CF0-475E-4227-9E1C-90D43C9C946F}"/>
              </a:ext>
            </a:extLst>
          </p:cNvPr>
          <p:cNvSpPr/>
          <p:nvPr userDrawn="1"/>
        </p:nvSpPr>
        <p:spPr>
          <a:xfrm>
            <a:off x="925719" y="175520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30">
            <a:extLst>
              <a:ext uri="{FF2B5EF4-FFF2-40B4-BE49-F238E27FC236}">
                <a16:creationId xmlns:a16="http://schemas.microsoft.com/office/drawing/2014/main" id="{4A09287A-E999-427B-933B-5ECDA6DFE642}"/>
              </a:ext>
            </a:extLst>
          </p:cNvPr>
          <p:cNvSpPr/>
          <p:nvPr userDrawn="1"/>
        </p:nvSpPr>
        <p:spPr>
          <a:xfrm>
            <a:off x="925719" y="317003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31">
            <a:extLst>
              <a:ext uri="{FF2B5EF4-FFF2-40B4-BE49-F238E27FC236}">
                <a16:creationId xmlns:a16="http://schemas.microsoft.com/office/drawing/2014/main" id="{60C5E5B0-F490-48E2-9D67-F78102C71829}"/>
              </a:ext>
            </a:extLst>
          </p:cNvPr>
          <p:cNvSpPr/>
          <p:nvPr userDrawn="1"/>
        </p:nvSpPr>
        <p:spPr>
          <a:xfrm>
            <a:off x="925719" y="469430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751EF0A4-36DA-4376-8D2D-C1B985B2670B}"/>
              </a:ext>
            </a:extLst>
          </p:cNvPr>
          <p:cNvSpPr txBox="1"/>
          <p:nvPr userDrawn="1"/>
        </p:nvSpPr>
        <p:spPr>
          <a:xfrm>
            <a:off x="1007725" y="190760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4FCE7D80-D8FF-4A90-ABAF-34B3E9EBDF32}"/>
              </a:ext>
            </a:extLst>
          </p:cNvPr>
          <p:cNvSpPr txBox="1"/>
          <p:nvPr userDrawn="1"/>
        </p:nvSpPr>
        <p:spPr>
          <a:xfrm>
            <a:off x="4012140" y="115367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/>
          <p:nvPr userDrawn="1"/>
        </p:nvCxnSpPr>
        <p:spPr>
          <a:xfrm>
            <a:off x="7220484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" name="Isosceles Triangle 33">
            <a:extLst>
              <a:ext uri="{FF2B5EF4-FFF2-40B4-BE49-F238E27FC236}">
                <a16:creationId xmlns:a16="http://schemas.microsoft.com/office/drawing/2014/main" id="{BB22EB3E-1940-4027-8042-8DAEA8BC69E5}"/>
              </a:ext>
            </a:extLst>
          </p:cNvPr>
          <p:cNvSpPr/>
          <p:nvPr userDrawn="1"/>
        </p:nvSpPr>
        <p:spPr>
          <a:xfrm rot="5400000">
            <a:off x="4013662" y="93914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42">
            <a:extLst>
              <a:ext uri="{FF2B5EF4-FFF2-40B4-BE49-F238E27FC236}">
                <a16:creationId xmlns:a16="http://schemas.microsoft.com/office/drawing/2014/main" id="{F337DC59-FB93-4535-8395-D6A6D9AE6C46}"/>
              </a:ext>
            </a:extLst>
          </p:cNvPr>
          <p:cNvSpPr txBox="1"/>
          <p:nvPr userDrawn="1"/>
        </p:nvSpPr>
        <p:spPr>
          <a:xfrm>
            <a:off x="10993184" y="1219068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Isosceles Triangle 33">
            <a:extLst>
              <a:ext uri="{FF2B5EF4-FFF2-40B4-BE49-F238E27FC236}">
                <a16:creationId xmlns:a16="http://schemas.microsoft.com/office/drawing/2014/main" id="{03757B96-857D-490E-8409-3B4F89860958}"/>
              </a:ext>
            </a:extLst>
          </p:cNvPr>
          <p:cNvSpPr/>
          <p:nvPr userDrawn="1"/>
        </p:nvSpPr>
        <p:spPr>
          <a:xfrm rot="5400000">
            <a:off x="10994706" y="1004536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DFEE525-68F1-4036-91D1-17894FCCF1FC}"/>
              </a:ext>
            </a:extLst>
          </p:cNvPr>
          <p:cNvSpPr txBox="1"/>
          <p:nvPr userDrawn="1"/>
        </p:nvSpPr>
        <p:spPr>
          <a:xfrm>
            <a:off x="7806653" y="828753"/>
            <a:ext cx="32273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effectLst/>
                <a:latin typeface="Segoe UI" panose="020B0502040204020203" pitchFamily="34" charset="0"/>
              </a:rPr>
              <a:t>Q1.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you be storing the data?</a:t>
            </a:r>
            <a:endParaRPr lang="en-US" sz="1100" dirty="0">
              <a:effectLst/>
              <a:latin typeface="Arial" panose="020B0604020202020204" pitchFamily="34" charset="0"/>
            </a:endParaRPr>
          </a:p>
          <a:p>
            <a:r>
              <a:rPr lang="en-US" sz="1100">
                <a:effectLst/>
                <a:latin typeface="Segoe UI" panose="020B0502040204020203" pitchFamily="34" charset="0"/>
              </a:rPr>
              <a:t>Q2.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the master copy be stored? </a:t>
            </a:r>
          </a:p>
          <a:p>
            <a:r>
              <a:rPr lang="en-US" sz="1100">
                <a:effectLst/>
                <a:latin typeface="Segoe UI" panose="020B0502040204020203" pitchFamily="34" charset="0"/>
              </a:rPr>
              <a:t>Q3. What </a:t>
            </a:r>
            <a:r>
              <a:rPr lang="en-US" sz="1100" dirty="0">
                <a:effectLst/>
                <a:latin typeface="Segoe UI" panose="020B0502040204020203" pitchFamily="34" charset="0"/>
              </a:rPr>
              <a:t>infrastructure will you use as a backup?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90469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791252B6-1C24-47A4-BA9D-3F9ADB40D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42730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8447B0E6-56F9-4500-B6B2-7106DD4685F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295456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10C4E82B-09CE-4E21-9DCE-E8D794EA6A0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52967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18-9-2023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40D1A8D-A61C-4FDC-A38E-9AF04443AB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66323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C200F6C9-DE3C-40F0-B214-6F2BA168A2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0105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B9B34A4-69E8-42F0-B3A3-D9477B647F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0233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0291F5E2-1FB9-4F9B-9D6B-FD0FCC5F46AE}"/>
              </a:ext>
            </a:extLst>
          </p:cNvPr>
          <p:cNvSpPr txBox="1"/>
          <p:nvPr userDrawn="1"/>
        </p:nvSpPr>
        <p:spPr>
          <a:xfrm>
            <a:off x="774000" y="333087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6306658" y="333086"/>
            <a:ext cx="6382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Back-up and storage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7A8400FA-387F-4C17-AD7B-F2CB9AFBE0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84460" y="1529672"/>
            <a:ext cx="3227387" cy="395672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nl-NL"/>
          </a:p>
        </p:txBody>
      </p:sp>
      <p:sp>
        <p:nvSpPr>
          <p:cNvPr id="21" name="Right Arrow 29">
            <a:extLst>
              <a:ext uri="{FF2B5EF4-FFF2-40B4-BE49-F238E27FC236}">
                <a16:creationId xmlns:a16="http://schemas.microsoft.com/office/drawing/2014/main" id="{15B26CF0-475E-4227-9E1C-90D43C9C946F}"/>
              </a:ext>
            </a:extLst>
          </p:cNvPr>
          <p:cNvSpPr/>
          <p:nvPr userDrawn="1"/>
        </p:nvSpPr>
        <p:spPr>
          <a:xfrm>
            <a:off x="925719" y="175520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30">
            <a:extLst>
              <a:ext uri="{FF2B5EF4-FFF2-40B4-BE49-F238E27FC236}">
                <a16:creationId xmlns:a16="http://schemas.microsoft.com/office/drawing/2014/main" id="{4A09287A-E999-427B-933B-5ECDA6DFE642}"/>
              </a:ext>
            </a:extLst>
          </p:cNvPr>
          <p:cNvSpPr/>
          <p:nvPr userDrawn="1"/>
        </p:nvSpPr>
        <p:spPr>
          <a:xfrm>
            <a:off x="925719" y="317003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31">
            <a:extLst>
              <a:ext uri="{FF2B5EF4-FFF2-40B4-BE49-F238E27FC236}">
                <a16:creationId xmlns:a16="http://schemas.microsoft.com/office/drawing/2014/main" id="{60C5E5B0-F490-48E2-9D67-F78102C71829}"/>
              </a:ext>
            </a:extLst>
          </p:cNvPr>
          <p:cNvSpPr/>
          <p:nvPr userDrawn="1"/>
        </p:nvSpPr>
        <p:spPr>
          <a:xfrm>
            <a:off x="925719" y="469430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751EF0A4-36DA-4376-8D2D-C1B985B2670B}"/>
              </a:ext>
            </a:extLst>
          </p:cNvPr>
          <p:cNvSpPr txBox="1"/>
          <p:nvPr userDrawn="1"/>
        </p:nvSpPr>
        <p:spPr>
          <a:xfrm>
            <a:off x="1007725" y="190760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4FCE7D80-D8FF-4A90-ABAF-34B3E9EBDF32}"/>
              </a:ext>
            </a:extLst>
          </p:cNvPr>
          <p:cNvSpPr txBox="1"/>
          <p:nvPr userDrawn="1"/>
        </p:nvSpPr>
        <p:spPr>
          <a:xfrm>
            <a:off x="4012140" y="115367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/>
          <p:nvPr userDrawn="1"/>
        </p:nvCxnSpPr>
        <p:spPr>
          <a:xfrm>
            <a:off x="7220484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" name="Isosceles Triangle 33">
            <a:extLst>
              <a:ext uri="{FF2B5EF4-FFF2-40B4-BE49-F238E27FC236}">
                <a16:creationId xmlns:a16="http://schemas.microsoft.com/office/drawing/2014/main" id="{BB22EB3E-1940-4027-8042-8DAEA8BC69E5}"/>
              </a:ext>
            </a:extLst>
          </p:cNvPr>
          <p:cNvSpPr/>
          <p:nvPr userDrawn="1"/>
        </p:nvSpPr>
        <p:spPr>
          <a:xfrm rot="5400000">
            <a:off x="4013662" y="93914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42">
            <a:extLst>
              <a:ext uri="{FF2B5EF4-FFF2-40B4-BE49-F238E27FC236}">
                <a16:creationId xmlns:a16="http://schemas.microsoft.com/office/drawing/2014/main" id="{F337DC59-FB93-4535-8395-D6A6D9AE6C46}"/>
              </a:ext>
            </a:extLst>
          </p:cNvPr>
          <p:cNvSpPr txBox="1"/>
          <p:nvPr userDrawn="1"/>
        </p:nvSpPr>
        <p:spPr>
          <a:xfrm>
            <a:off x="10993184" y="1219068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Isosceles Triangle 33">
            <a:extLst>
              <a:ext uri="{FF2B5EF4-FFF2-40B4-BE49-F238E27FC236}">
                <a16:creationId xmlns:a16="http://schemas.microsoft.com/office/drawing/2014/main" id="{03757B96-857D-490E-8409-3B4F89860958}"/>
              </a:ext>
            </a:extLst>
          </p:cNvPr>
          <p:cNvSpPr/>
          <p:nvPr userDrawn="1"/>
        </p:nvSpPr>
        <p:spPr>
          <a:xfrm rot="5400000">
            <a:off x="10994706" y="1004536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DFEE525-68F1-4036-91D1-17894FCCF1FC}"/>
              </a:ext>
            </a:extLst>
          </p:cNvPr>
          <p:cNvSpPr txBox="1"/>
          <p:nvPr userDrawn="1"/>
        </p:nvSpPr>
        <p:spPr>
          <a:xfrm>
            <a:off x="7806653" y="828753"/>
            <a:ext cx="32273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effectLst/>
                <a:latin typeface="Segoe UI" panose="020B0502040204020203" pitchFamily="34" charset="0"/>
              </a:rPr>
              <a:t>Q1.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you be storing the data?</a:t>
            </a:r>
            <a:endParaRPr lang="en-US" sz="1100" dirty="0">
              <a:effectLst/>
              <a:latin typeface="Arial" panose="020B0604020202020204" pitchFamily="34" charset="0"/>
            </a:endParaRPr>
          </a:p>
          <a:p>
            <a:r>
              <a:rPr lang="en-US" sz="1100">
                <a:effectLst/>
                <a:latin typeface="Segoe UI" panose="020B0502040204020203" pitchFamily="34" charset="0"/>
              </a:rPr>
              <a:t>Q2.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the master copy be stored? </a:t>
            </a:r>
          </a:p>
          <a:p>
            <a:r>
              <a:rPr lang="en-US" sz="1100">
                <a:effectLst/>
                <a:latin typeface="Segoe UI" panose="020B0502040204020203" pitchFamily="34" charset="0"/>
              </a:rPr>
              <a:t>Q3. What </a:t>
            </a:r>
            <a:r>
              <a:rPr lang="en-US" sz="1100" dirty="0">
                <a:effectLst/>
                <a:latin typeface="Segoe UI" panose="020B0502040204020203" pitchFamily="34" charset="0"/>
              </a:rPr>
              <a:t>infrastructure will you use as a backup?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375711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791252B6-1C24-47A4-BA9D-3F9ADB40D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42730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8447B0E6-56F9-4500-B6B2-7106DD4685F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295456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10C4E82B-09CE-4E21-9DCE-E8D794EA6A0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52967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18-9-2023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40D1A8D-A61C-4FDC-A38E-9AF04443AB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66323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C200F6C9-DE3C-40F0-B214-6F2BA168A2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0105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B9B34A4-69E8-42F0-B3A3-D9477B647F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0233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0291F5E2-1FB9-4F9B-9D6B-FD0FCC5F46AE}"/>
              </a:ext>
            </a:extLst>
          </p:cNvPr>
          <p:cNvSpPr txBox="1"/>
          <p:nvPr userDrawn="1"/>
        </p:nvSpPr>
        <p:spPr>
          <a:xfrm>
            <a:off x="774000" y="333087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6306658" y="333086"/>
            <a:ext cx="6382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Back-up and storage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7A8400FA-387F-4C17-AD7B-F2CB9AFBE0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84460" y="1529672"/>
            <a:ext cx="3227387" cy="395672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nl-NL"/>
          </a:p>
        </p:txBody>
      </p:sp>
      <p:sp>
        <p:nvSpPr>
          <p:cNvPr id="21" name="Right Arrow 29">
            <a:extLst>
              <a:ext uri="{FF2B5EF4-FFF2-40B4-BE49-F238E27FC236}">
                <a16:creationId xmlns:a16="http://schemas.microsoft.com/office/drawing/2014/main" id="{15B26CF0-475E-4227-9E1C-90D43C9C946F}"/>
              </a:ext>
            </a:extLst>
          </p:cNvPr>
          <p:cNvSpPr/>
          <p:nvPr userDrawn="1"/>
        </p:nvSpPr>
        <p:spPr>
          <a:xfrm>
            <a:off x="925719" y="175520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30">
            <a:extLst>
              <a:ext uri="{FF2B5EF4-FFF2-40B4-BE49-F238E27FC236}">
                <a16:creationId xmlns:a16="http://schemas.microsoft.com/office/drawing/2014/main" id="{4A09287A-E999-427B-933B-5ECDA6DFE642}"/>
              </a:ext>
            </a:extLst>
          </p:cNvPr>
          <p:cNvSpPr/>
          <p:nvPr userDrawn="1"/>
        </p:nvSpPr>
        <p:spPr>
          <a:xfrm>
            <a:off x="925719" y="317003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31">
            <a:extLst>
              <a:ext uri="{FF2B5EF4-FFF2-40B4-BE49-F238E27FC236}">
                <a16:creationId xmlns:a16="http://schemas.microsoft.com/office/drawing/2014/main" id="{60C5E5B0-F490-48E2-9D67-F78102C71829}"/>
              </a:ext>
            </a:extLst>
          </p:cNvPr>
          <p:cNvSpPr/>
          <p:nvPr userDrawn="1"/>
        </p:nvSpPr>
        <p:spPr>
          <a:xfrm>
            <a:off x="925719" y="469430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751EF0A4-36DA-4376-8D2D-C1B985B2670B}"/>
              </a:ext>
            </a:extLst>
          </p:cNvPr>
          <p:cNvSpPr txBox="1"/>
          <p:nvPr userDrawn="1"/>
        </p:nvSpPr>
        <p:spPr>
          <a:xfrm>
            <a:off x="1007725" y="190760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4FCE7D80-D8FF-4A90-ABAF-34B3E9EBDF32}"/>
              </a:ext>
            </a:extLst>
          </p:cNvPr>
          <p:cNvSpPr txBox="1"/>
          <p:nvPr userDrawn="1"/>
        </p:nvSpPr>
        <p:spPr>
          <a:xfrm>
            <a:off x="4012140" y="115367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/>
          <p:nvPr userDrawn="1"/>
        </p:nvCxnSpPr>
        <p:spPr>
          <a:xfrm>
            <a:off x="7220484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" name="Isosceles Triangle 33">
            <a:extLst>
              <a:ext uri="{FF2B5EF4-FFF2-40B4-BE49-F238E27FC236}">
                <a16:creationId xmlns:a16="http://schemas.microsoft.com/office/drawing/2014/main" id="{BB22EB3E-1940-4027-8042-8DAEA8BC69E5}"/>
              </a:ext>
            </a:extLst>
          </p:cNvPr>
          <p:cNvSpPr/>
          <p:nvPr userDrawn="1"/>
        </p:nvSpPr>
        <p:spPr>
          <a:xfrm rot="5400000">
            <a:off x="4013662" y="93914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42">
            <a:extLst>
              <a:ext uri="{FF2B5EF4-FFF2-40B4-BE49-F238E27FC236}">
                <a16:creationId xmlns:a16="http://schemas.microsoft.com/office/drawing/2014/main" id="{F337DC59-FB93-4535-8395-D6A6D9AE6C46}"/>
              </a:ext>
            </a:extLst>
          </p:cNvPr>
          <p:cNvSpPr txBox="1"/>
          <p:nvPr userDrawn="1"/>
        </p:nvSpPr>
        <p:spPr>
          <a:xfrm>
            <a:off x="10993184" y="1219068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Isosceles Triangle 33">
            <a:extLst>
              <a:ext uri="{FF2B5EF4-FFF2-40B4-BE49-F238E27FC236}">
                <a16:creationId xmlns:a16="http://schemas.microsoft.com/office/drawing/2014/main" id="{03757B96-857D-490E-8409-3B4F89860958}"/>
              </a:ext>
            </a:extLst>
          </p:cNvPr>
          <p:cNvSpPr/>
          <p:nvPr userDrawn="1"/>
        </p:nvSpPr>
        <p:spPr>
          <a:xfrm rot="5400000">
            <a:off x="10994706" y="1004536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DFEE525-68F1-4036-91D1-17894FCCF1FC}"/>
              </a:ext>
            </a:extLst>
          </p:cNvPr>
          <p:cNvSpPr txBox="1"/>
          <p:nvPr userDrawn="1"/>
        </p:nvSpPr>
        <p:spPr>
          <a:xfrm>
            <a:off x="7806653" y="828753"/>
            <a:ext cx="32273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effectLst/>
                <a:latin typeface="Segoe UI" panose="020B0502040204020203" pitchFamily="34" charset="0"/>
              </a:rPr>
              <a:t>Q1.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you be storing the data?</a:t>
            </a:r>
            <a:endParaRPr lang="en-US" sz="1100" dirty="0">
              <a:effectLst/>
              <a:latin typeface="Arial" panose="020B0604020202020204" pitchFamily="34" charset="0"/>
            </a:endParaRPr>
          </a:p>
          <a:p>
            <a:r>
              <a:rPr lang="en-US" sz="1100">
                <a:effectLst/>
                <a:latin typeface="Segoe UI" panose="020B0502040204020203" pitchFamily="34" charset="0"/>
              </a:rPr>
              <a:t>Q2.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the master copy be stored? </a:t>
            </a:r>
          </a:p>
          <a:p>
            <a:r>
              <a:rPr lang="en-US" sz="1100">
                <a:effectLst/>
                <a:latin typeface="Segoe UI" panose="020B0502040204020203" pitchFamily="34" charset="0"/>
              </a:rPr>
              <a:t>Q3. What </a:t>
            </a:r>
            <a:r>
              <a:rPr lang="en-US" sz="1100" dirty="0">
                <a:effectLst/>
                <a:latin typeface="Segoe UI" panose="020B0502040204020203" pitchFamily="34" charset="0"/>
              </a:rPr>
              <a:t>infrastructure will you use as a backup?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372197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BA94098-4AB4-4B62-B6AD-235C5A362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17C-BEC6-423A-92E3-BDBEAB662457}" type="datetime1">
              <a:rPr lang="nl-NL" smtClean="0"/>
              <a:t>18-9-2023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E72532F-3CAD-4DC9-A8E7-B235A5A27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14E8F5E-7CC8-4447-BCA9-FD4BFE7FA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506C832-C168-40F2-9487-AA1F9BBF950D}"/>
              </a:ext>
            </a:extLst>
          </p:cNvPr>
          <p:cNvSpPr/>
          <p:nvPr userDrawn="1"/>
        </p:nvSpPr>
        <p:spPr>
          <a:xfrm>
            <a:off x="854151" y="1169581"/>
            <a:ext cx="4985314" cy="42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EBDEC42-38D4-472D-AA74-FCD318E54CD6}"/>
              </a:ext>
            </a:extLst>
          </p:cNvPr>
          <p:cNvSpPr/>
          <p:nvPr userDrawn="1"/>
        </p:nvSpPr>
        <p:spPr>
          <a:xfrm>
            <a:off x="6352536" y="1169579"/>
            <a:ext cx="4985314" cy="42423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701D480-C9C8-4176-823B-6CE803CA9312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57012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Abadi Extra Light" panose="020B0204020104020204" pitchFamily="34" charset="0"/>
              </a:rPr>
              <a:t>TOOLBOX</a:t>
            </a:r>
          </a:p>
        </p:txBody>
      </p:sp>
    </p:spTree>
    <p:extLst>
      <p:ext uri="{BB962C8B-B14F-4D97-AF65-F5344CB8AC3E}">
        <p14:creationId xmlns:p14="http://schemas.microsoft.com/office/powerpoint/2010/main" val="97350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FD2602A-E602-45FE-BA20-37D35BCA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B349E0-1FFE-4421-81C8-70F195A68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B1A798-F672-4594-9FC6-D9E850B50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C3D0D-D107-4BE0-AB6B-D8A37DB967C3}" type="datetime1">
              <a:rPr lang="nl-NL" smtClean="0"/>
              <a:t>18-9-2023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C3BAE2-ADA6-46C4-B1DB-D0F6B4CDC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DF57C7-98A8-4E26-B87E-BD49AED82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91CB693A-D9E9-42E4-84A6-D30AC78AB393}"/>
              </a:ext>
            </a:extLst>
          </p:cNvPr>
          <p:cNvSpPr/>
          <p:nvPr userDrawn="1"/>
        </p:nvSpPr>
        <p:spPr>
          <a:xfrm>
            <a:off x="0" y="6001808"/>
            <a:ext cx="12192000" cy="8561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Afbeelding 8" descr="TUDelft_LogoZWART.eps">
            <a:extLst>
              <a:ext uri="{FF2B5EF4-FFF2-40B4-BE49-F238E27FC236}">
                <a16:creationId xmlns:a16="http://schemas.microsoft.com/office/drawing/2014/main" id="{A5C5EE27-DBE4-4968-8566-18355F5976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420" y="6150769"/>
            <a:ext cx="1104294" cy="43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9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55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7311A3B9-4DFE-4554-BDF1-204FF77EC73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Detailed description of experiments and standard operating procedures that are used more than once. E.g. extraction procedures in detail, ways of performing experiments/analyses.</a:t>
            </a:r>
            <a:endParaRPr lang="nl-NL" dirty="0"/>
          </a:p>
        </p:txBody>
      </p:sp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AEBE23B6-A360-4761-B0CC-DBE2690055C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/>
              <a:t>PyMol</a:t>
            </a:r>
            <a:r>
              <a:rPr lang="en-GB" dirty="0"/>
              <a:t> modelling of enzyme active site, and different ways of visualizing residues to mutate.</a:t>
            </a:r>
            <a:endParaRPr lang="nl-NL" dirty="0"/>
          </a:p>
        </p:txBody>
      </p:sp>
      <p:sp>
        <p:nvSpPr>
          <p:cNvPr id="24" name="Tijdelijke aanduiding voor tekst 23">
            <a:extLst>
              <a:ext uri="{FF2B5EF4-FFF2-40B4-BE49-F238E27FC236}">
                <a16:creationId xmlns:a16="http://schemas.microsoft.com/office/drawing/2014/main" id="{79C5F142-0158-4F1C-86C7-22DB950B119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NMR, UV VIS/ absorbance, EPR. And eventual other experiments (</a:t>
            </a:r>
            <a:r>
              <a:rPr lang="en-GB" dirty="0" err="1"/>
              <a:t>clark</a:t>
            </a:r>
            <a:r>
              <a:rPr lang="en-GB" dirty="0"/>
              <a:t> electrode, stopped flow, HPLC) that yield either raw graphs or .CSV files.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664FED68-8BAD-4B3E-969C-9BE9FE34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1</a:t>
            </a:fld>
            <a:endParaRPr lang="nl-NL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358DA661-03B6-48D0-90FD-19C7BA3A050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Raw data quantifiable</a:t>
            </a:r>
            <a:endParaRPr lang="nl-NL" dirty="0"/>
          </a:p>
        </p:txBody>
      </p:sp>
      <p:sp>
        <p:nvSpPr>
          <p:cNvPr id="21" name="Tijdelijke aanduiding voor tekst 20">
            <a:extLst>
              <a:ext uri="{FF2B5EF4-FFF2-40B4-BE49-F238E27FC236}">
                <a16:creationId xmlns:a16="http://schemas.microsoft.com/office/drawing/2014/main" id="{077178FB-95CA-4C98-944A-5E14A0A5D1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Modelling</a:t>
            </a: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3ED5A455-01A7-4CBE-A7F1-87D5FF1BB10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SOP/Protocols</a:t>
            </a:r>
            <a:endParaRPr lang="nl-NL" dirty="0"/>
          </a:p>
        </p:txBody>
      </p:sp>
      <p:sp>
        <p:nvSpPr>
          <p:cNvPr id="23" name="Tijdelijke aanduiding voor tekst 22">
            <a:extLst>
              <a:ext uri="{FF2B5EF4-FFF2-40B4-BE49-F238E27FC236}">
                <a16:creationId xmlns:a16="http://schemas.microsoft.com/office/drawing/2014/main" id="{F8330B88-CBE2-40A7-B617-0A4286E234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Q1.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relevant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experimental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data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electronic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lab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journal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stored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project drive.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way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backed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up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also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available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leave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Data irrelevant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(course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notes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administration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literature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manuscript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drafts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excl.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version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etc.) I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store on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personal drive,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way I have a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clear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distinction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between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data I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high standard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FAIR,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‘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throw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away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’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documents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myself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Other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Photo’s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transferred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to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project drive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through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iCloud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. GC data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stored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on instrument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itself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, but is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backed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up. OD600 data,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weights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and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non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describable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visual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indicators are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temporarily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written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down in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physical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notebook,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then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transferred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to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electronic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lab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journal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which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is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rigorously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maintained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kumimoji="0" lang="nl-NL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Q2.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master copy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therefore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project drive.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Q3.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project drive is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automatically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backed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up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every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according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TU information on storage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way of storing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already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satisfies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321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rule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data storage.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86EC311-8B15-4F0A-9B12-244539B739E8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 Tim Lugtenburg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44B2F51-19B2-4F80-AEEA-014DCE6F2750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 Engineering of </a:t>
            </a:r>
            <a:r>
              <a:rPr lang="en-GB" sz="1200" dirty="0" err="1">
                <a:latin typeface="Abadi Extra Light" panose="020B0204020104020204" pitchFamily="34" charset="0"/>
              </a:rPr>
              <a:t>heme</a:t>
            </a:r>
            <a:r>
              <a:rPr lang="en-GB" sz="1200" dirty="0">
                <a:latin typeface="Abadi Extra Light" panose="020B0204020104020204" pitchFamily="34" charset="0"/>
              </a:rPr>
              <a:t> and nonheme </a:t>
            </a:r>
            <a:r>
              <a:rPr lang="en-GB" sz="1200" dirty="0" err="1">
                <a:latin typeface="Abadi Extra Light" panose="020B0204020104020204" pitchFamily="34" charset="0"/>
              </a:rPr>
              <a:t>oxygenases</a:t>
            </a:r>
            <a:r>
              <a:rPr lang="en-GB" sz="1200" dirty="0">
                <a:latin typeface="Abadi Extra Light" panose="020B0204020104020204" pitchFamily="34" charset="0"/>
              </a:rPr>
              <a:t> into </a:t>
            </a:r>
            <a:r>
              <a:rPr lang="en-GB" sz="1200" dirty="0" err="1">
                <a:latin typeface="Abadi Extra Light" panose="020B0204020104020204" pitchFamily="34" charset="0"/>
              </a:rPr>
              <a:t>PeroxyZymes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3" name="Right Arrow 32">
            <a:extLst>
              <a:ext uri="{FF2B5EF4-FFF2-40B4-BE49-F238E27FC236}">
                <a16:creationId xmlns:a16="http://schemas.microsoft.com/office/drawing/2014/main" id="{3D5F9E55-7839-CED4-E18D-0EDF69861727}"/>
              </a:ext>
            </a:extLst>
          </p:cNvPr>
          <p:cNvSpPr/>
          <p:nvPr/>
        </p:nvSpPr>
        <p:spPr>
          <a:xfrm>
            <a:off x="933147" y="317097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</a:t>
            </a:r>
          </a:p>
        </p:txBody>
      </p:sp>
      <p:sp>
        <p:nvSpPr>
          <p:cNvPr id="4" name="Right Arrow 37">
            <a:extLst>
              <a:ext uri="{FF2B5EF4-FFF2-40B4-BE49-F238E27FC236}">
                <a16:creationId xmlns:a16="http://schemas.microsoft.com/office/drawing/2014/main" id="{4B3BC0AF-9DA3-C3C6-95D9-038A35CA0AB0}"/>
              </a:ext>
            </a:extLst>
          </p:cNvPr>
          <p:cNvSpPr/>
          <p:nvPr/>
        </p:nvSpPr>
        <p:spPr>
          <a:xfrm>
            <a:off x="933147" y="1755206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5" name="Right Arrow 32">
            <a:extLst>
              <a:ext uri="{FF2B5EF4-FFF2-40B4-BE49-F238E27FC236}">
                <a16:creationId xmlns:a16="http://schemas.microsoft.com/office/drawing/2014/main" id="{19B9857E-53B8-45DA-887D-03EB696B1B18}"/>
              </a:ext>
            </a:extLst>
          </p:cNvPr>
          <p:cNvSpPr/>
          <p:nvPr/>
        </p:nvSpPr>
        <p:spPr>
          <a:xfrm>
            <a:off x="933147" y="469430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</a:t>
            </a:r>
          </a:p>
        </p:txBody>
      </p:sp>
    </p:spTree>
    <p:extLst>
      <p:ext uri="{BB962C8B-B14F-4D97-AF65-F5344CB8AC3E}">
        <p14:creationId xmlns:p14="http://schemas.microsoft.com/office/powerpoint/2010/main" val="3878446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FB61A2BD-02E0-7C0D-2AD1-C3A980DB8EEB}"/>
              </a:ext>
            </a:extLst>
          </p:cNvPr>
          <p:cNvGrpSpPr/>
          <p:nvPr/>
        </p:nvGrpSpPr>
        <p:grpSpPr>
          <a:xfrm>
            <a:off x="3738212" y="774263"/>
            <a:ext cx="1289022" cy="1097169"/>
            <a:chOff x="989433" y="658037"/>
            <a:chExt cx="1289022" cy="1097169"/>
          </a:xfrm>
        </p:grpSpPr>
        <p:sp>
          <p:nvSpPr>
            <p:cNvPr id="7" name="Isosceles Triangle 71">
              <a:extLst>
                <a:ext uri="{FF2B5EF4-FFF2-40B4-BE49-F238E27FC236}">
                  <a16:creationId xmlns:a16="http://schemas.microsoft.com/office/drawing/2014/main" id="{5857A5FD-E4D2-64E7-B6C5-F38E5ACCEBF4}"/>
                </a:ext>
              </a:extLst>
            </p:cNvPr>
            <p:cNvSpPr/>
            <p:nvPr/>
          </p:nvSpPr>
          <p:spPr>
            <a:xfrm rot="5400000">
              <a:off x="1130719" y="607471"/>
              <a:ext cx="1097169" cy="1198302"/>
            </a:xfrm>
            <a:prstGeom prst="triangle">
              <a:avLst/>
            </a:prstGeom>
            <a:solidFill>
              <a:srgbClr val="AC5454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2">
              <a:extLst>
                <a:ext uri="{FF2B5EF4-FFF2-40B4-BE49-F238E27FC236}">
                  <a16:creationId xmlns:a16="http://schemas.microsoft.com/office/drawing/2014/main" id="{96D31736-6401-07B9-F5C8-26386892E161}"/>
                </a:ext>
              </a:extLst>
            </p:cNvPr>
            <p:cNvSpPr txBox="1"/>
            <p:nvPr/>
          </p:nvSpPr>
          <p:spPr>
            <a:xfrm>
              <a:off x="989433" y="999411"/>
              <a:ext cx="1250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Detail/relevance subjective</a:t>
              </a:r>
            </a:p>
          </p:txBody>
        </p:sp>
      </p:grp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7311A3B9-4DFE-4554-BDF1-204FF77EC73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SDS PAGE gels (non annotated) as these are imaged using a fluorescence machine instead of a photo.</a:t>
            </a:r>
            <a:endParaRPr lang="nl-NL" dirty="0"/>
          </a:p>
        </p:txBody>
      </p:sp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AEBE23B6-A360-4761-B0CC-DBE2690055C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Photos describing experimental setup, colonies on agar plates, hard to describe qualitative data.</a:t>
            </a:r>
            <a:endParaRPr lang="nl-NL" dirty="0"/>
          </a:p>
        </p:txBody>
      </p:sp>
      <p:sp>
        <p:nvSpPr>
          <p:cNvPr id="24" name="Tijdelijke aanduiding voor tekst 23">
            <a:extLst>
              <a:ext uri="{FF2B5EF4-FFF2-40B4-BE49-F238E27FC236}">
                <a16:creationId xmlns:a16="http://schemas.microsoft.com/office/drawing/2014/main" id="{79C5F142-0158-4F1C-86C7-22DB950B119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Non quantifiable indicators obtained during an experiment (colour changes, smell, other particulars). These go in my electronic lab journal.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664FED68-8BAD-4B3E-969C-9BE9FE34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2</a:t>
            </a:fld>
            <a:endParaRPr lang="nl-NL"/>
          </a:p>
        </p:txBody>
      </p:sp>
      <p:sp>
        <p:nvSpPr>
          <p:cNvPr id="23" name="Tijdelijke aanduiding voor tekst 22">
            <a:extLst>
              <a:ext uri="{FF2B5EF4-FFF2-40B4-BE49-F238E27FC236}">
                <a16:creationId xmlns:a16="http://schemas.microsoft.com/office/drawing/2014/main" id="{F8330B88-CBE2-40A7-B617-0A4286E234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Q1.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relevant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experimental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data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electronic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lab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journal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stored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project drive.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way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backed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up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also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available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leave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Data irrelevant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(course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notes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administration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literature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manuscript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drafts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excl.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version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etc.) I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store on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personal drive,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way I have a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clear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distinction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between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data I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high standard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FAIR,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‘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throw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away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’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documents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myself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Other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Photo’s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transferred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to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project drive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through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iCloud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. GC data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stored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on instrument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itself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, but is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backed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up. OD600 data,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weights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and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non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describable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visual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indicators are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temporarily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written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down in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physical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notebook,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then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transferred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to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electronic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lab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journal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which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is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rigorously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maintained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kumimoji="0" lang="nl-NL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Q2.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master copy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therefore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project drive.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Q3.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project drive is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automatically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backed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up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every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according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TU information on storage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way of storing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already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satisfies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321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rule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data storage.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86EC311-8B15-4F0A-9B12-244539B739E8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 Tim Lugtenburg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44B2F51-19B2-4F80-AEEA-014DCE6F2750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 Engineering of </a:t>
            </a:r>
            <a:r>
              <a:rPr lang="en-GB" sz="1200" dirty="0" err="1">
                <a:latin typeface="Abadi Extra Light" panose="020B0204020104020204" pitchFamily="34" charset="0"/>
              </a:rPr>
              <a:t>heme</a:t>
            </a:r>
            <a:r>
              <a:rPr lang="en-GB" sz="1200" dirty="0">
                <a:latin typeface="Abadi Extra Light" panose="020B0204020104020204" pitchFamily="34" charset="0"/>
              </a:rPr>
              <a:t> and nonheme </a:t>
            </a:r>
            <a:r>
              <a:rPr lang="en-GB" sz="1200" dirty="0" err="1">
                <a:latin typeface="Abadi Extra Light" panose="020B0204020104020204" pitchFamily="34" charset="0"/>
              </a:rPr>
              <a:t>oxygenases</a:t>
            </a:r>
            <a:r>
              <a:rPr lang="en-GB" sz="1200" dirty="0">
                <a:latin typeface="Abadi Extra Light" panose="020B0204020104020204" pitchFamily="34" charset="0"/>
              </a:rPr>
              <a:t> into </a:t>
            </a:r>
            <a:r>
              <a:rPr lang="en-GB" sz="1200" dirty="0" err="1">
                <a:latin typeface="Abadi Extra Light" panose="020B0204020104020204" pitchFamily="34" charset="0"/>
              </a:rPr>
              <a:t>PeroxyZymes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3" name="Right Arrow 37">
            <a:extLst>
              <a:ext uri="{FF2B5EF4-FFF2-40B4-BE49-F238E27FC236}">
                <a16:creationId xmlns:a16="http://schemas.microsoft.com/office/drawing/2014/main" id="{52136605-9CAC-2FBE-F40F-E2FF06373504}"/>
              </a:ext>
            </a:extLst>
          </p:cNvPr>
          <p:cNvSpPr/>
          <p:nvPr/>
        </p:nvSpPr>
        <p:spPr>
          <a:xfrm>
            <a:off x="916213" y="1755206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4" name="Right Arrow 37">
            <a:extLst>
              <a:ext uri="{FF2B5EF4-FFF2-40B4-BE49-F238E27FC236}">
                <a16:creationId xmlns:a16="http://schemas.microsoft.com/office/drawing/2014/main" id="{CDA16580-7C92-EDAA-1871-84928A028FBB}"/>
              </a:ext>
            </a:extLst>
          </p:cNvPr>
          <p:cNvSpPr/>
          <p:nvPr/>
        </p:nvSpPr>
        <p:spPr>
          <a:xfrm>
            <a:off x="916213" y="317097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5" name="Right Arrow 37">
            <a:extLst>
              <a:ext uri="{FF2B5EF4-FFF2-40B4-BE49-F238E27FC236}">
                <a16:creationId xmlns:a16="http://schemas.microsoft.com/office/drawing/2014/main" id="{0BD6DCCE-CD8C-DA8C-8A3E-016F1875068D}"/>
              </a:ext>
            </a:extLst>
          </p:cNvPr>
          <p:cNvSpPr/>
          <p:nvPr/>
        </p:nvSpPr>
        <p:spPr>
          <a:xfrm>
            <a:off x="916213" y="469430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B04F535-EB9E-FBC4-7397-469DECFF3896}"/>
              </a:ext>
            </a:extLst>
          </p:cNvPr>
          <p:cNvGrpSpPr/>
          <p:nvPr/>
        </p:nvGrpSpPr>
        <p:grpSpPr>
          <a:xfrm>
            <a:off x="3753416" y="2302794"/>
            <a:ext cx="1289022" cy="1097169"/>
            <a:chOff x="989433" y="658037"/>
            <a:chExt cx="1289022" cy="1097169"/>
          </a:xfrm>
        </p:grpSpPr>
        <p:sp>
          <p:nvSpPr>
            <p:cNvPr id="10" name="Isosceles Triangle 71">
              <a:extLst>
                <a:ext uri="{FF2B5EF4-FFF2-40B4-BE49-F238E27FC236}">
                  <a16:creationId xmlns:a16="http://schemas.microsoft.com/office/drawing/2014/main" id="{4BC7A7F2-EF4B-846D-FF3B-4AC0D2268405}"/>
                </a:ext>
              </a:extLst>
            </p:cNvPr>
            <p:cNvSpPr/>
            <p:nvPr/>
          </p:nvSpPr>
          <p:spPr>
            <a:xfrm rot="5400000">
              <a:off x="1130719" y="607471"/>
              <a:ext cx="1097169" cy="1198302"/>
            </a:xfrm>
            <a:prstGeom prst="triangle">
              <a:avLst/>
            </a:prstGeom>
            <a:solidFill>
              <a:srgbClr val="AC5454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72">
              <a:extLst>
                <a:ext uri="{FF2B5EF4-FFF2-40B4-BE49-F238E27FC236}">
                  <a16:creationId xmlns:a16="http://schemas.microsoft.com/office/drawing/2014/main" id="{AC0E7C49-795E-8A8C-159A-E110C34FC43B}"/>
                </a:ext>
              </a:extLst>
            </p:cNvPr>
            <p:cNvSpPr txBox="1"/>
            <p:nvPr/>
          </p:nvSpPr>
          <p:spPr>
            <a:xfrm>
              <a:off x="989433" y="999411"/>
              <a:ext cx="1250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Transfer to drive from phone</a:t>
              </a:r>
            </a:p>
          </p:txBody>
        </p:sp>
      </p:grp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358DA661-03B6-48D0-90FD-19C7BA3A050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Qualitative data (words only)</a:t>
            </a:r>
            <a:endParaRPr lang="nl-NL" dirty="0"/>
          </a:p>
        </p:txBody>
      </p:sp>
      <p:sp>
        <p:nvSpPr>
          <p:cNvPr id="21" name="Tijdelijke aanduiding voor tekst 20">
            <a:extLst>
              <a:ext uri="{FF2B5EF4-FFF2-40B4-BE49-F238E27FC236}">
                <a16:creationId xmlns:a16="http://schemas.microsoft.com/office/drawing/2014/main" id="{077178FB-95CA-4C98-944A-5E14A0A5D1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Photos</a:t>
            </a: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3ED5A455-01A7-4CBE-A7F1-87D5FF1BB10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Qualitative data non describable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961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jdelijke aanduiding voor tekst 23">
            <a:extLst>
              <a:ext uri="{FF2B5EF4-FFF2-40B4-BE49-F238E27FC236}">
                <a16:creationId xmlns:a16="http://schemas.microsoft.com/office/drawing/2014/main" id="{79C5F142-0158-4F1C-86C7-22DB950B119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GC and NMR graphs require analysis/converting before quantitative data is obtained. This needs to be stored separately as raw data to show data modifications vs raw.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664FED68-8BAD-4B3E-969C-9BE9FE34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3</a:t>
            </a:fld>
            <a:endParaRPr lang="nl-NL"/>
          </a:p>
        </p:txBody>
      </p:sp>
      <p:sp>
        <p:nvSpPr>
          <p:cNvPr id="23" name="Tijdelijke aanduiding voor tekst 22">
            <a:extLst>
              <a:ext uri="{FF2B5EF4-FFF2-40B4-BE49-F238E27FC236}">
                <a16:creationId xmlns:a16="http://schemas.microsoft.com/office/drawing/2014/main" id="{F8330B88-CBE2-40A7-B617-0A4286E234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Q1.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relevant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experimental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data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electronic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lab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journal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stored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project drive.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way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backed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up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also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available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leave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Data irrelevant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(course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notes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administration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literature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manuscript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drafts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excl.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version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etc.) I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store on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personal drive,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way I have a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clear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distinction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between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data I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high standard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FAIR,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‘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throw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away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’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documents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myself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Other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Photo’s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transferred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to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project drive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through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iCloud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. GC data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stored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on instrument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itself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, but is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backed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up. OD600 data,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weights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and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non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describable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visual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indicators are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temporarily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written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down in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physical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notebook,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then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transferred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to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electronic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lab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journal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which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is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rigorously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maintained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kumimoji="0" lang="nl-NL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Q2.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master copy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therefore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project drive.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Q3.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project drive is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automatically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backed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up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every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according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TU information on storage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way of storing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already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satisfies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321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rule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data storage.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86EC311-8B15-4F0A-9B12-244539B739E8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 Tim Lugtenburg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44B2F51-19B2-4F80-AEEA-014DCE6F2750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 Engineering of </a:t>
            </a:r>
            <a:r>
              <a:rPr lang="en-GB" sz="1200" dirty="0" err="1">
                <a:latin typeface="Abadi Extra Light" panose="020B0204020104020204" pitchFamily="34" charset="0"/>
              </a:rPr>
              <a:t>heme</a:t>
            </a:r>
            <a:r>
              <a:rPr lang="en-GB" sz="1200" dirty="0">
                <a:latin typeface="Abadi Extra Light" panose="020B0204020104020204" pitchFamily="34" charset="0"/>
              </a:rPr>
              <a:t> and nonheme </a:t>
            </a:r>
            <a:r>
              <a:rPr lang="en-GB" sz="1200" dirty="0" err="1">
                <a:latin typeface="Abadi Extra Light" panose="020B0204020104020204" pitchFamily="34" charset="0"/>
              </a:rPr>
              <a:t>oxygenases</a:t>
            </a:r>
            <a:r>
              <a:rPr lang="en-GB" sz="1200" dirty="0">
                <a:latin typeface="Abadi Extra Light" panose="020B0204020104020204" pitchFamily="34" charset="0"/>
              </a:rPr>
              <a:t> into </a:t>
            </a:r>
            <a:r>
              <a:rPr lang="en-GB" sz="1200" dirty="0" err="1">
                <a:latin typeface="Abadi Extra Light" panose="020B0204020104020204" pitchFamily="34" charset="0"/>
              </a:rPr>
              <a:t>PeroxyZymes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4" name="Right Arrow 37">
            <a:extLst>
              <a:ext uri="{FF2B5EF4-FFF2-40B4-BE49-F238E27FC236}">
                <a16:creationId xmlns:a16="http://schemas.microsoft.com/office/drawing/2014/main" id="{4B3BC0AF-9DA3-C3C6-95D9-038A35CA0AB0}"/>
              </a:ext>
            </a:extLst>
          </p:cNvPr>
          <p:cNvSpPr/>
          <p:nvPr/>
        </p:nvSpPr>
        <p:spPr>
          <a:xfrm>
            <a:off x="933147" y="1755206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41F311A-1F36-4F63-F57B-8F691B17075F}"/>
              </a:ext>
            </a:extLst>
          </p:cNvPr>
          <p:cNvGrpSpPr/>
          <p:nvPr/>
        </p:nvGrpSpPr>
        <p:grpSpPr>
          <a:xfrm>
            <a:off x="3886631" y="742703"/>
            <a:ext cx="1289022" cy="1097169"/>
            <a:chOff x="989433" y="658037"/>
            <a:chExt cx="1289022" cy="1097169"/>
          </a:xfrm>
        </p:grpSpPr>
        <p:sp>
          <p:nvSpPr>
            <p:cNvPr id="8" name="Isosceles Triangle 71">
              <a:extLst>
                <a:ext uri="{FF2B5EF4-FFF2-40B4-BE49-F238E27FC236}">
                  <a16:creationId xmlns:a16="http://schemas.microsoft.com/office/drawing/2014/main" id="{FEFE7A24-B42B-A45E-EBF3-B8B424947602}"/>
                </a:ext>
              </a:extLst>
            </p:cNvPr>
            <p:cNvSpPr/>
            <p:nvPr/>
          </p:nvSpPr>
          <p:spPr>
            <a:xfrm rot="5400000">
              <a:off x="1130719" y="607471"/>
              <a:ext cx="1097169" cy="1198302"/>
            </a:xfrm>
            <a:prstGeom prst="triangle">
              <a:avLst/>
            </a:prstGeom>
            <a:solidFill>
              <a:srgbClr val="AC5454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72">
              <a:extLst>
                <a:ext uri="{FF2B5EF4-FFF2-40B4-BE49-F238E27FC236}">
                  <a16:creationId xmlns:a16="http://schemas.microsoft.com/office/drawing/2014/main" id="{E1195EAF-B621-E345-9A75-09AFD853DCEF}"/>
                </a:ext>
              </a:extLst>
            </p:cNvPr>
            <p:cNvSpPr txBox="1"/>
            <p:nvPr/>
          </p:nvSpPr>
          <p:spPr>
            <a:xfrm>
              <a:off x="989433" y="999411"/>
              <a:ext cx="1250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GC data stored on instrument only.</a:t>
              </a:r>
            </a:p>
          </p:txBody>
        </p:sp>
      </p:grp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358DA661-03B6-48D0-90FD-19C7BA3A050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Pre quantified raw data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879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B4D115B-2DA4-8AAA-6CBC-DB8D298EFA4C}"/>
              </a:ext>
            </a:extLst>
          </p:cNvPr>
          <p:cNvGrpSpPr/>
          <p:nvPr/>
        </p:nvGrpSpPr>
        <p:grpSpPr>
          <a:xfrm>
            <a:off x="3861231" y="724941"/>
            <a:ext cx="1289022" cy="1097169"/>
            <a:chOff x="989433" y="658037"/>
            <a:chExt cx="1289022" cy="1097169"/>
          </a:xfrm>
        </p:grpSpPr>
        <p:sp>
          <p:nvSpPr>
            <p:cNvPr id="7" name="Isosceles Triangle 71">
              <a:extLst>
                <a:ext uri="{FF2B5EF4-FFF2-40B4-BE49-F238E27FC236}">
                  <a16:creationId xmlns:a16="http://schemas.microsoft.com/office/drawing/2014/main" id="{DFA84F2F-7C3A-6D5A-ECA0-C3FDD8B94A0A}"/>
                </a:ext>
              </a:extLst>
            </p:cNvPr>
            <p:cNvSpPr/>
            <p:nvPr/>
          </p:nvSpPr>
          <p:spPr>
            <a:xfrm rot="5400000">
              <a:off x="1130719" y="607471"/>
              <a:ext cx="1097169" cy="1198302"/>
            </a:xfrm>
            <a:prstGeom prst="triangle">
              <a:avLst/>
            </a:prstGeom>
            <a:solidFill>
              <a:srgbClr val="AC5454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2">
              <a:extLst>
                <a:ext uri="{FF2B5EF4-FFF2-40B4-BE49-F238E27FC236}">
                  <a16:creationId xmlns:a16="http://schemas.microsoft.com/office/drawing/2014/main" id="{28C3C591-6F19-3EAD-2A8B-0C85A53CC702}"/>
                </a:ext>
              </a:extLst>
            </p:cNvPr>
            <p:cNvSpPr txBox="1"/>
            <p:nvPr/>
          </p:nvSpPr>
          <p:spPr>
            <a:xfrm>
              <a:off x="989433" y="999411"/>
              <a:ext cx="1250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Don’t forget to do this</a:t>
              </a:r>
            </a:p>
          </p:txBody>
        </p:sp>
      </p:grp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7311A3B9-4DFE-4554-BDF1-204FF77EC73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Alternative ways of visualizing the same derived graph previously created. E.g. bar chart, pie chart, line chart, 3d plot etc. Same analysed data, but different visualization.</a:t>
            </a:r>
            <a:endParaRPr lang="nl-NL" dirty="0"/>
          </a:p>
        </p:txBody>
      </p:sp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AEBE23B6-A360-4761-B0CC-DBE2690055C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GC, NMR, UV vis data converted into quantifiable measures through </a:t>
            </a:r>
            <a:r>
              <a:rPr lang="en-GB" dirty="0" err="1"/>
              <a:t>a.o.</a:t>
            </a:r>
            <a:r>
              <a:rPr lang="en-GB" dirty="0"/>
              <a:t> calibration curves. E.g. of conversion, concentrations obtained etc.</a:t>
            </a:r>
            <a:endParaRPr lang="nl-NL" dirty="0"/>
          </a:p>
        </p:txBody>
      </p:sp>
      <p:sp>
        <p:nvSpPr>
          <p:cNvPr id="24" name="Tijdelijke aanduiding voor tekst 23">
            <a:extLst>
              <a:ext uri="{FF2B5EF4-FFF2-40B4-BE49-F238E27FC236}">
                <a16:creationId xmlns:a16="http://schemas.microsoft.com/office/drawing/2014/main" id="{79C5F142-0158-4F1C-86C7-22DB950B119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Annotated NMR figures, annotated SDS PAGE gels. Still use the raw data file, but with an added description of what is seen.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664FED68-8BAD-4B3E-969C-9BE9FE34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4</a:t>
            </a:fld>
            <a:endParaRPr lang="nl-NL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358DA661-03B6-48D0-90FD-19C7BA3A050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Annotated experimental data</a:t>
            </a:r>
            <a:endParaRPr lang="nl-NL" dirty="0"/>
          </a:p>
        </p:txBody>
      </p:sp>
      <p:sp>
        <p:nvSpPr>
          <p:cNvPr id="23" name="Tijdelijke aanduiding voor tekst 22">
            <a:extLst>
              <a:ext uri="{FF2B5EF4-FFF2-40B4-BE49-F238E27FC236}">
                <a16:creationId xmlns:a16="http://schemas.microsoft.com/office/drawing/2014/main" id="{F8330B88-CBE2-40A7-B617-0A4286E234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Q1.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relevant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experimental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data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electronic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lab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journal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stored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project drive.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way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backed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up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also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available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leave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Data irrelevant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(course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notes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administration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literature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manuscript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drafts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excl.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version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etc.) I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store on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personal drive,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way I have a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clear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distinction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between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data I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high standard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FAIR,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‘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throw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away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’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documents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myself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Other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Photo’s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transferred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to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project drive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through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iCloud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. GC data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stored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on instrument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itself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, but is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backed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up. OD600 data,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weights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and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non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describable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visual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indicators are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temporarily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written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down in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physical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notebook,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then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transferred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to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electronic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lab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journal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which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is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rigorously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1050" dirty="0" err="1">
                <a:solidFill>
                  <a:prstClr val="black"/>
                </a:solidFill>
                <a:latin typeface="Calibri" panose="020F0502020204030204"/>
              </a:rPr>
              <a:t>maintained</a:t>
            </a:r>
            <a:r>
              <a:rPr lang="nl-NL" sz="1050" dirty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kumimoji="0" lang="nl-NL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Q2.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master copy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will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therefore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project drive.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Q3.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project drive is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automatically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backed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up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every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according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TU information on storage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way of storing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already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satisfies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321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rule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data storage.</a:t>
            </a:r>
          </a:p>
          <a:p>
            <a:endParaRPr lang="nl-NL" sz="105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86EC311-8B15-4F0A-9B12-244539B739E8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 Tim Lugtenburg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44B2F51-19B2-4F80-AEEA-014DCE6F2750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 Engineering of </a:t>
            </a:r>
            <a:r>
              <a:rPr lang="en-GB" sz="1200" dirty="0" err="1">
                <a:latin typeface="Abadi Extra Light" panose="020B0204020104020204" pitchFamily="34" charset="0"/>
              </a:rPr>
              <a:t>heme</a:t>
            </a:r>
            <a:r>
              <a:rPr lang="en-GB" sz="1200" dirty="0">
                <a:latin typeface="Abadi Extra Light" panose="020B0204020104020204" pitchFamily="34" charset="0"/>
              </a:rPr>
              <a:t> and nonheme </a:t>
            </a:r>
            <a:r>
              <a:rPr lang="en-GB" sz="1200" dirty="0" err="1">
                <a:latin typeface="Abadi Extra Light" panose="020B0204020104020204" pitchFamily="34" charset="0"/>
              </a:rPr>
              <a:t>oxygenases</a:t>
            </a:r>
            <a:r>
              <a:rPr lang="en-GB" sz="1200" dirty="0">
                <a:latin typeface="Abadi Extra Light" panose="020B0204020104020204" pitchFamily="34" charset="0"/>
              </a:rPr>
              <a:t> into </a:t>
            </a:r>
            <a:r>
              <a:rPr lang="en-GB" sz="1200" dirty="0" err="1">
                <a:latin typeface="Abadi Extra Light" panose="020B0204020104020204" pitchFamily="34" charset="0"/>
              </a:rPr>
              <a:t>PeroxyZymes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3" name="Right Arrow 49">
            <a:extLst>
              <a:ext uri="{FF2B5EF4-FFF2-40B4-BE49-F238E27FC236}">
                <a16:creationId xmlns:a16="http://schemas.microsoft.com/office/drawing/2014/main" id="{D599B988-EA05-AC7A-A7A7-C19C8CB902B8}"/>
              </a:ext>
            </a:extLst>
          </p:cNvPr>
          <p:cNvSpPr/>
          <p:nvPr/>
        </p:nvSpPr>
        <p:spPr>
          <a:xfrm>
            <a:off x="907406" y="1755206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4" name="Right Arrow 46">
            <a:extLst>
              <a:ext uri="{FF2B5EF4-FFF2-40B4-BE49-F238E27FC236}">
                <a16:creationId xmlns:a16="http://schemas.microsoft.com/office/drawing/2014/main" id="{DDB2AEE1-ACC6-884D-BAA8-C2513387759F}"/>
              </a:ext>
            </a:extLst>
          </p:cNvPr>
          <p:cNvSpPr/>
          <p:nvPr/>
        </p:nvSpPr>
        <p:spPr>
          <a:xfrm>
            <a:off x="907406" y="317097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Convert</a:t>
            </a:r>
          </a:p>
        </p:txBody>
      </p:sp>
      <p:sp>
        <p:nvSpPr>
          <p:cNvPr id="5" name="Right Arrow 46">
            <a:extLst>
              <a:ext uri="{FF2B5EF4-FFF2-40B4-BE49-F238E27FC236}">
                <a16:creationId xmlns:a16="http://schemas.microsoft.com/office/drawing/2014/main" id="{7E957EE2-AE17-F356-D888-A41303FFDCCA}"/>
              </a:ext>
            </a:extLst>
          </p:cNvPr>
          <p:cNvSpPr/>
          <p:nvPr/>
        </p:nvSpPr>
        <p:spPr>
          <a:xfrm>
            <a:off x="907406" y="469430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Convert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E151903-8D58-17EA-02A8-6EDE3D171310}"/>
              </a:ext>
            </a:extLst>
          </p:cNvPr>
          <p:cNvGrpSpPr/>
          <p:nvPr/>
        </p:nvGrpSpPr>
        <p:grpSpPr>
          <a:xfrm>
            <a:off x="3738212" y="3698483"/>
            <a:ext cx="1289022" cy="1097169"/>
            <a:chOff x="989433" y="658037"/>
            <a:chExt cx="1289022" cy="1097169"/>
          </a:xfrm>
        </p:grpSpPr>
        <p:sp>
          <p:nvSpPr>
            <p:cNvPr id="10" name="Isosceles Triangle 71">
              <a:extLst>
                <a:ext uri="{FF2B5EF4-FFF2-40B4-BE49-F238E27FC236}">
                  <a16:creationId xmlns:a16="http://schemas.microsoft.com/office/drawing/2014/main" id="{A9237B20-514E-03F9-4A5E-131646BA566D}"/>
                </a:ext>
              </a:extLst>
            </p:cNvPr>
            <p:cNvSpPr/>
            <p:nvPr/>
          </p:nvSpPr>
          <p:spPr>
            <a:xfrm rot="5400000">
              <a:off x="1130719" y="607471"/>
              <a:ext cx="1097169" cy="1198302"/>
            </a:xfrm>
            <a:prstGeom prst="triangle">
              <a:avLst/>
            </a:prstGeom>
            <a:solidFill>
              <a:srgbClr val="AC5454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72">
              <a:extLst>
                <a:ext uri="{FF2B5EF4-FFF2-40B4-BE49-F238E27FC236}">
                  <a16:creationId xmlns:a16="http://schemas.microsoft.com/office/drawing/2014/main" id="{A2B56178-1B6E-E373-E670-0D7448A5114A}"/>
                </a:ext>
              </a:extLst>
            </p:cNvPr>
            <p:cNvSpPr txBox="1"/>
            <p:nvPr/>
          </p:nvSpPr>
          <p:spPr>
            <a:xfrm>
              <a:off x="989433" y="999411"/>
              <a:ext cx="1250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Group/label correctly</a:t>
              </a:r>
            </a:p>
          </p:txBody>
        </p:sp>
      </p:grpSp>
      <p:sp>
        <p:nvSpPr>
          <p:cNvPr id="21" name="Tijdelijke aanduiding voor tekst 20">
            <a:extLst>
              <a:ext uri="{FF2B5EF4-FFF2-40B4-BE49-F238E27FC236}">
                <a16:creationId xmlns:a16="http://schemas.microsoft.com/office/drawing/2014/main" id="{077178FB-95CA-4C98-944A-5E14A0A5D1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Derived graphs</a:t>
            </a: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3ED5A455-01A7-4CBE-A7F1-87D5FF1BB10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Data visualizations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9948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sosceles Triangle 71">
            <a:extLst>
              <a:ext uri="{FF2B5EF4-FFF2-40B4-BE49-F238E27FC236}">
                <a16:creationId xmlns:a16="http://schemas.microsoft.com/office/drawing/2014/main" id="{EFB833D1-0188-4348-8FE3-C76EF7392739}"/>
              </a:ext>
            </a:extLst>
          </p:cNvPr>
          <p:cNvSpPr/>
          <p:nvPr/>
        </p:nvSpPr>
        <p:spPr>
          <a:xfrm rot="5400000">
            <a:off x="8507100" y="-25394"/>
            <a:ext cx="1097169" cy="1198302"/>
          </a:xfrm>
          <a:prstGeom prst="triangle">
            <a:avLst/>
          </a:pr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Tijdelijke aanduiding voor dianummer 67">
            <a:extLst>
              <a:ext uri="{FF2B5EF4-FFF2-40B4-BE49-F238E27FC236}">
                <a16:creationId xmlns:a16="http://schemas.microsoft.com/office/drawing/2014/main" id="{73AA4B89-039E-4A12-891B-ACE9B9D49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5</a:t>
            </a:fld>
            <a:endParaRPr lang="nl-NL"/>
          </a:p>
        </p:txBody>
      </p:sp>
      <p:grpSp>
        <p:nvGrpSpPr>
          <p:cNvPr id="66" name="Group 98">
            <a:extLst>
              <a:ext uri="{FF2B5EF4-FFF2-40B4-BE49-F238E27FC236}">
                <a16:creationId xmlns:a16="http://schemas.microsoft.com/office/drawing/2014/main" id="{3D83B16F-BBC4-48E7-8F55-DC666F716695}"/>
              </a:ext>
            </a:extLst>
          </p:cNvPr>
          <p:cNvGrpSpPr/>
          <p:nvPr/>
        </p:nvGrpSpPr>
        <p:grpSpPr>
          <a:xfrm>
            <a:off x="9768269" y="3849802"/>
            <a:ext cx="1296148" cy="1097169"/>
            <a:chOff x="5577229" y="2537720"/>
            <a:chExt cx="1421560" cy="1097169"/>
          </a:xfrm>
          <a:solidFill>
            <a:srgbClr val="AC5454"/>
          </a:solidFill>
        </p:grpSpPr>
        <p:sp>
          <p:nvSpPr>
            <p:cNvPr id="69" name="Isosceles Triangle 99">
              <a:extLst>
                <a:ext uri="{FF2B5EF4-FFF2-40B4-BE49-F238E27FC236}">
                  <a16:creationId xmlns:a16="http://schemas.microsoft.com/office/drawing/2014/main" id="{25CA7D38-A5A0-446F-A1E6-A66BCD06C9BE}"/>
                </a:ext>
              </a:extLst>
            </p:cNvPr>
            <p:cNvSpPr/>
            <p:nvPr/>
          </p:nvSpPr>
          <p:spPr>
            <a:xfrm rot="5400000">
              <a:off x="5730010" y="2429182"/>
              <a:ext cx="1097169" cy="1314246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100">
              <a:extLst>
                <a:ext uri="{FF2B5EF4-FFF2-40B4-BE49-F238E27FC236}">
                  <a16:creationId xmlns:a16="http://schemas.microsoft.com/office/drawing/2014/main" id="{8CDE1BDF-793A-48D4-A8AF-3A9865E15BE6}"/>
                </a:ext>
              </a:extLst>
            </p:cNvPr>
            <p:cNvSpPr txBox="1"/>
            <p:nvPr/>
          </p:nvSpPr>
          <p:spPr>
            <a:xfrm>
              <a:off x="5577229" y="2928647"/>
              <a:ext cx="14215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…</a:t>
              </a:r>
            </a:p>
          </p:txBody>
        </p:sp>
      </p:grpSp>
      <p:grpSp>
        <p:nvGrpSpPr>
          <p:cNvPr id="73" name="Group 9">
            <a:extLst>
              <a:ext uri="{FF2B5EF4-FFF2-40B4-BE49-F238E27FC236}">
                <a16:creationId xmlns:a16="http://schemas.microsoft.com/office/drawing/2014/main" id="{1C3B0E76-2F0B-4BC2-97FA-82151140BBD9}"/>
              </a:ext>
            </a:extLst>
          </p:cNvPr>
          <p:cNvGrpSpPr/>
          <p:nvPr/>
        </p:nvGrpSpPr>
        <p:grpSpPr>
          <a:xfrm>
            <a:off x="9768269" y="2686327"/>
            <a:ext cx="1296148" cy="1097169"/>
            <a:chOff x="5578298" y="2172539"/>
            <a:chExt cx="1421560" cy="1097169"/>
          </a:xfrm>
          <a:solidFill>
            <a:srgbClr val="AC5454"/>
          </a:solidFill>
        </p:grpSpPr>
        <p:sp>
          <p:nvSpPr>
            <p:cNvPr id="74" name="Isosceles Triangle 79">
              <a:extLst>
                <a:ext uri="{FF2B5EF4-FFF2-40B4-BE49-F238E27FC236}">
                  <a16:creationId xmlns:a16="http://schemas.microsoft.com/office/drawing/2014/main" id="{DD1D9DB8-E72A-4A7E-B03A-C3041DE62C87}"/>
                </a:ext>
              </a:extLst>
            </p:cNvPr>
            <p:cNvSpPr/>
            <p:nvPr/>
          </p:nvSpPr>
          <p:spPr>
            <a:xfrm rot="5400000">
              <a:off x="5718962" y="2064001"/>
              <a:ext cx="1097169" cy="1314246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80">
              <a:extLst>
                <a:ext uri="{FF2B5EF4-FFF2-40B4-BE49-F238E27FC236}">
                  <a16:creationId xmlns:a16="http://schemas.microsoft.com/office/drawing/2014/main" id="{F69C984E-BDF1-40A2-8EBB-E3BD47BF3F86}"/>
                </a:ext>
              </a:extLst>
            </p:cNvPr>
            <p:cNvSpPr txBox="1"/>
            <p:nvPr/>
          </p:nvSpPr>
          <p:spPr>
            <a:xfrm>
              <a:off x="5578298" y="2556998"/>
              <a:ext cx="14215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…</a:t>
              </a:r>
            </a:p>
          </p:txBody>
        </p:sp>
      </p:grpSp>
      <p:sp>
        <p:nvSpPr>
          <p:cNvPr id="76" name="Isosceles Triangle 77">
            <a:extLst>
              <a:ext uri="{FF2B5EF4-FFF2-40B4-BE49-F238E27FC236}">
                <a16:creationId xmlns:a16="http://schemas.microsoft.com/office/drawing/2014/main" id="{6DC4134D-0BD4-496A-BD5D-6314BD076010}"/>
              </a:ext>
            </a:extLst>
          </p:cNvPr>
          <p:cNvSpPr/>
          <p:nvPr/>
        </p:nvSpPr>
        <p:spPr>
          <a:xfrm rot="5400000">
            <a:off x="9848136" y="1468218"/>
            <a:ext cx="1097169" cy="1198301"/>
          </a:xfrm>
          <a:prstGeom prst="triangle">
            <a:avLst/>
          </a:pr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0">
            <a:extLst>
              <a:ext uri="{FF2B5EF4-FFF2-40B4-BE49-F238E27FC236}">
                <a16:creationId xmlns:a16="http://schemas.microsoft.com/office/drawing/2014/main" id="{0E574A5D-04D3-4A53-81ED-958992FDC8E3}"/>
              </a:ext>
            </a:extLst>
          </p:cNvPr>
          <p:cNvGrpSpPr/>
          <p:nvPr/>
        </p:nvGrpSpPr>
        <p:grpSpPr>
          <a:xfrm>
            <a:off x="8380328" y="2103156"/>
            <a:ext cx="1250656" cy="1097169"/>
            <a:chOff x="4469046" y="-227485"/>
            <a:chExt cx="937661" cy="515983"/>
          </a:xfrm>
          <a:solidFill>
            <a:srgbClr val="AC5454"/>
          </a:solidFill>
        </p:grpSpPr>
        <p:sp>
          <p:nvSpPr>
            <p:cNvPr id="78" name="Isosceles Triangle 71">
              <a:extLst>
                <a:ext uri="{FF2B5EF4-FFF2-40B4-BE49-F238E27FC236}">
                  <a16:creationId xmlns:a16="http://schemas.microsoft.com/office/drawing/2014/main" id="{22A6D05E-F6C6-45ED-B8B4-BEFA2FBDD9FB}"/>
                </a:ext>
              </a:extLst>
            </p:cNvPr>
            <p:cNvSpPr/>
            <p:nvPr/>
          </p:nvSpPr>
          <p:spPr>
            <a:xfrm rot="5400000">
              <a:off x="4699511" y="-418698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2">
              <a:extLst>
                <a:ext uri="{FF2B5EF4-FFF2-40B4-BE49-F238E27FC236}">
                  <a16:creationId xmlns:a16="http://schemas.microsoft.com/office/drawing/2014/main" id="{497E82D2-5EB4-48DB-9CD0-5020B4DA2D2E}"/>
                </a:ext>
              </a:extLst>
            </p:cNvPr>
            <p:cNvSpPr txBox="1"/>
            <p:nvPr/>
          </p:nvSpPr>
          <p:spPr>
            <a:xfrm>
              <a:off x="4469046" y="-48513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Commercial</a:t>
              </a:r>
            </a:p>
            <a:p>
              <a:r>
                <a:rPr lang="en-GB" sz="1400" dirty="0"/>
                <a:t>data</a:t>
              </a:r>
            </a:p>
          </p:txBody>
        </p:sp>
      </p:grpSp>
      <p:grpSp>
        <p:nvGrpSpPr>
          <p:cNvPr id="80" name="Group 67">
            <a:extLst>
              <a:ext uri="{FF2B5EF4-FFF2-40B4-BE49-F238E27FC236}">
                <a16:creationId xmlns:a16="http://schemas.microsoft.com/office/drawing/2014/main" id="{69FF3122-79FE-4F52-BF7A-AB0A9A252AD8}"/>
              </a:ext>
            </a:extLst>
          </p:cNvPr>
          <p:cNvGrpSpPr/>
          <p:nvPr/>
        </p:nvGrpSpPr>
        <p:grpSpPr>
          <a:xfrm>
            <a:off x="7007314" y="3882890"/>
            <a:ext cx="1274352" cy="1097169"/>
            <a:chOff x="3528896" y="946217"/>
            <a:chExt cx="955427" cy="515983"/>
          </a:xfrm>
          <a:solidFill>
            <a:srgbClr val="AC5454"/>
          </a:solidFill>
        </p:grpSpPr>
        <p:sp>
          <p:nvSpPr>
            <p:cNvPr id="81" name="Isosceles Triangle 68">
              <a:extLst>
                <a:ext uri="{FF2B5EF4-FFF2-40B4-BE49-F238E27FC236}">
                  <a16:creationId xmlns:a16="http://schemas.microsoft.com/office/drawing/2014/main" id="{61365551-56B1-4B31-8731-B5087A84D522}"/>
                </a:ext>
              </a:extLst>
            </p:cNvPr>
            <p:cNvSpPr/>
            <p:nvPr/>
          </p:nvSpPr>
          <p:spPr>
            <a:xfrm rot="5400000">
              <a:off x="3777127" y="755004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69">
              <a:extLst>
                <a:ext uri="{FF2B5EF4-FFF2-40B4-BE49-F238E27FC236}">
                  <a16:creationId xmlns:a16="http://schemas.microsoft.com/office/drawing/2014/main" id="{703B638B-9414-4E31-8D16-096345C988B2}"/>
                </a:ext>
              </a:extLst>
            </p:cNvPr>
            <p:cNvSpPr txBox="1"/>
            <p:nvPr/>
          </p:nvSpPr>
          <p:spPr>
            <a:xfrm>
              <a:off x="3528896" y="1124600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Check usage rights</a:t>
              </a:r>
            </a:p>
          </p:txBody>
        </p:sp>
      </p:grpSp>
      <p:grpSp>
        <p:nvGrpSpPr>
          <p:cNvPr id="83" name="Group 63">
            <a:extLst>
              <a:ext uri="{FF2B5EF4-FFF2-40B4-BE49-F238E27FC236}">
                <a16:creationId xmlns:a16="http://schemas.microsoft.com/office/drawing/2014/main" id="{39DFDD24-BDE8-4406-8737-2CF9E47D7587}"/>
              </a:ext>
            </a:extLst>
          </p:cNvPr>
          <p:cNvGrpSpPr/>
          <p:nvPr/>
        </p:nvGrpSpPr>
        <p:grpSpPr>
          <a:xfrm>
            <a:off x="7024251" y="2717404"/>
            <a:ext cx="1250652" cy="1097169"/>
            <a:chOff x="3542040" y="734824"/>
            <a:chExt cx="937658" cy="515983"/>
          </a:xfrm>
          <a:solidFill>
            <a:srgbClr val="AC5454"/>
          </a:solidFill>
        </p:grpSpPr>
        <p:sp>
          <p:nvSpPr>
            <p:cNvPr id="84" name="Isosceles Triangle 64">
              <a:extLst>
                <a:ext uri="{FF2B5EF4-FFF2-40B4-BE49-F238E27FC236}">
                  <a16:creationId xmlns:a16="http://schemas.microsoft.com/office/drawing/2014/main" id="{D701900D-BB9A-48A3-B6AB-A7CA9545F20B}"/>
                </a:ext>
              </a:extLst>
            </p:cNvPr>
            <p:cNvSpPr/>
            <p:nvPr/>
          </p:nvSpPr>
          <p:spPr>
            <a:xfrm rot="5400000">
              <a:off x="3772501" y="543611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TextBox 65">
              <a:extLst>
                <a:ext uri="{FF2B5EF4-FFF2-40B4-BE49-F238E27FC236}">
                  <a16:creationId xmlns:a16="http://schemas.microsoft.com/office/drawing/2014/main" id="{E8F79C82-2EB0-4E85-9E5B-B56BCACD94E6}"/>
                </a:ext>
              </a:extLst>
            </p:cNvPr>
            <p:cNvSpPr txBox="1"/>
            <p:nvPr/>
          </p:nvSpPr>
          <p:spPr>
            <a:xfrm>
              <a:off x="3542040" y="862734"/>
              <a:ext cx="937658" cy="275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Personal data</a:t>
              </a:r>
            </a:p>
          </p:txBody>
        </p:sp>
      </p:grpSp>
      <p:grpSp>
        <p:nvGrpSpPr>
          <p:cNvPr id="86" name="Group 5">
            <a:extLst>
              <a:ext uri="{FF2B5EF4-FFF2-40B4-BE49-F238E27FC236}">
                <a16:creationId xmlns:a16="http://schemas.microsoft.com/office/drawing/2014/main" id="{1E09AC5C-23E3-4385-89A4-D3CF432D7576}"/>
              </a:ext>
            </a:extLst>
          </p:cNvPr>
          <p:cNvGrpSpPr/>
          <p:nvPr/>
        </p:nvGrpSpPr>
        <p:grpSpPr>
          <a:xfrm>
            <a:off x="7025302" y="1515729"/>
            <a:ext cx="1250652" cy="1097169"/>
            <a:chOff x="3542759" y="506412"/>
            <a:chExt cx="937658" cy="515983"/>
          </a:xfrm>
          <a:solidFill>
            <a:srgbClr val="AC5454"/>
          </a:solidFill>
        </p:grpSpPr>
        <p:sp>
          <p:nvSpPr>
            <p:cNvPr id="87" name="Isosceles Triangle 33">
              <a:extLst>
                <a:ext uri="{FF2B5EF4-FFF2-40B4-BE49-F238E27FC236}">
                  <a16:creationId xmlns:a16="http://schemas.microsoft.com/office/drawing/2014/main" id="{89BF6AD3-9E64-45CD-8231-228FE88A5C25}"/>
                </a:ext>
              </a:extLst>
            </p:cNvPr>
            <p:cNvSpPr/>
            <p:nvPr/>
          </p:nvSpPr>
          <p:spPr>
            <a:xfrm rot="5400000">
              <a:off x="3773220" y="315199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TextBox 35">
              <a:extLst>
                <a:ext uri="{FF2B5EF4-FFF2-40B4-BE49-F238E27FC236}">
                  <a16:creationId xmlns:a16="http://schemas.microsoft.com/office/drawing/2014/main" id="{47E80AA4-1518-473C-A07D-C9CEA99EB89B}"/>
                </a:ext>
              </a:extLst>
            </p:cNvPr>
            <p:cNvSpPr txBox="1"/>
            <p:nvPr/>
          </p:nvSpPr>
          <p:spPr>
            <a:xfrm>
              <a:off x="3542759" y="666897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Confidential data </a:t>
              </a:r>
              <a:endParaRPr lang="en-US" sz="1400" dirty="0"/>
            </a:p>
          </p:txBody>
        </p:sp>
      </p:grpSp>
      <p:sp>
        <p:nvSpPr>
          <p:cNvPr id="89" name="Right Arrow 82">
            <a:extLst>
              <a:ext uri="{FF2B5EF4-FFF2-40B4-BE49-F238E27FC236}">
                <a16:creationId xmlns:a16="http://schemas.microsoft.com/office/drawing/2014/main" id="{821F8064-102D-40E4-969A-2E9164D74362}"/>
              </a:ext>
            </a:extLst>
          </p:cNvPr>
          <p:cNvSpPr/>
          <p:nvPr/>
        </p:nvSpPr>
        <p:spPr>
          <a:xfrm>
            <a:off x="2575755" y="235170"/>
            <a:ext cx="1250432" cy="57222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Actions</a:t>
            </a:r>
          </a:p>
        </p:txBody>
      </p:sp>
      <p:sp>
        <p:nvSpPr>
          <p:cNvPr id="92" name="TextBox 72">
            <a:extLst>
              <a:ext uri="{FF2B5EF4-FFF2-40B4-BE49-F238E27FC236}">
                <a16:creationId xmlns:a16="http://schemas.microsoft.com/office/drawing/2014/main" id="{10C4D14A-4EFE-4394-A7FB-89FF45D33243}"/>
              </a:ext>
            </a:extLst>
          </p:cNvPr>
          <p:cNvSpPr txBox="1"/>
          <p:nvPr/>
        </p:nvSpPr>
        <p:spPr>
          <a:xfrm>
            <a:off x="8365814" y="366546"/>
            <a:ext cx="1250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Flags</a:t>
            </a:r>
          </a:p>
        </p:txBody>
      </p:sp>
      <p:grpSp>
        <p:nvGrpSpPr>
          <p:cNvPr id="93" name="Groep 92">
            <a:extLst>
              <a:ext uri="{FF2B5EF4-FFF2-40B4-BE49-F238E27FC236}">
                <a16:creationId xmlns:a16="http://schemas.microsoft.com/office/drawing/2014/main" id="{1DACA85D-E3F6-41C4-93D2-65BB9824B0F7}"/>
              </a:ext>
            </a:extLst>
          </p:cNvPr>
          <p:cNvGrpSpPr/>
          <p:nvPr/>
        </p:nvGrpSpPr>
        <p:grpSpPr>
          <a:xfrm>
            <a:off x="8407606" y="3293243"/>
            <a:ext cx="1296148" cy="1097169"/>
            <a:chOff x="8407606" y="3293243"/>
            <a:chExt cx="1296148" cy="1097169"/>
          </a:xfrm>
        </p:grpSpPr>
        <p:sp>
          <p:nvSpPr>
            <p:cNvPr id="94" name="Isosceles Triangle 74">
              <a:extLst>
                <a:ext uri="{FF2B5EF4-FFF2-40B4-BE49-F238E27FC236}">
                  <a16:creationId xmlns:a16="http://schemas.microsoft.com/office/drawing/2014/main" id="{68601581-C864-49A3-85A5-6D92B6191AA2}"/>
                </a:ext>
              </a:extLst>
            </p:cNvPr>
            <p:cNvSpPr/>
            <p:nvPr/>
          </p:nvSpPr>
          <p:spPr>
            <a:xfrm rot="5400000">
              <a:off x="8507096" y="3242677"/>
              <a:ext cx="1097169" cy="1198301"/>
            </a:xfrm>
            <a:prstGeom prst="triangle">
              <a:avLst/>
            </a:prstGeom>
            <a:solidFill>
              <a:srgbClr val="AC5454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78">
              <a:extLst>
                <a:ext uri="{FF2B5EF4-FFF2-40B4-BE49-F238E27FC236}">
                  <a16:creationId xmlns:a16="http://schemas.microsoft.com/office/drawing/2014/main" id="{FFBAB35F-D035-48D7-8631-F81DEB809041}"/>
                </a:ext>
              </a:extLst>
            </p:cNvPr>
            <p:cNvSpPr txBox="1"/>
            <p:nvPr/>
          </p:nvSpPr>
          <p:spPr>
            <a:xfrm>
              <a:off x="8407606" y="3682127"/>
              <a:ext cx="12961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Closed access</a:t>
              </a:r>
            </a:p>
          </p:txBody>
        </p:sp>
      </p:grpSp>
      <p:sp>
        <p:nvSpPr>
          <p:cNvPr id="96" name="TextBox 80">
            <a:extLst>
              <a:ext uri="{FF2B5EF4-FFF2-40B4-BE49-F238E27FC236}">
                <a16:creationId xmlns:a16="http://schemas.microsoft.com/office/drawing/2014/main" id="{44A71418-0871-4B37-9E04-47CCC16845DE}"/>
              </a:ext>
            </a:extLst>
          </p:cNvPr>
          <p:cNvSpPr txBox="1"/>
          <p:nvPr/>
        </p:nvSpPr>
        <p:spPr>
          <a:xfrm>
            <a:off x="9787713" y="1899243"/>
            <a:ext cx="1296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…</a:t>
            </a:r>
          </a:p>
        </p:txBody>
      </p:sp>
      <p:sp>
        <p:nvSpPr>
          <p:cNvPr id="41" name="Right Arrow 52">
            <a:extLst>
              <a:ext uri="{FF2B5EF4-FFF2-40B4-BE49-F238E27FC236}">
                <a16:creationId xmlns:a16="http://schemas.microsoft.com/office/drawing/2014/main" id="{AA6B18FD-F762-46DA-91D7-460C02F63D46}"/>
              </a:ext>
            </a:extLst>
          </p:cNvPr>
          <p:cNvSpPr/>
          <p:nvPr/>
        </p:nvSpPr>
        <p:spPr>
          <a:xfrm>
            <a:off x="4010133" y="214875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Anonymize</a:t>
            </a:r>
          </a:p>
        </p:txBody>
      </p:sp>
      <p:sp>
        <p:nvSpPr>
          <p:cNvPr id="42" name="Right Arrow 49">
            <a:extLst>
              <a:ext uri="{FF2B5EF4-FFF2-40B4-BE49-F238E27FC236}">
                <a16:creationId xmlns:a16="http://schemas.microsoft.com/office/drawing/2014/main" id="{C741F8AC-30F0-429B-8880-9F0B8EEAE472}"/>
              </a:ext>
            </a:extLst>
          </p:cNvPr>
          <p:cNvSpPr/>
          <p:nvPr/>
        </p:nvSpPr>
        <p:spPr>
          <a:xfrm>
            <a:off x="3972340" y="131668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43" name="Right Arrow 46">
            <a:extLst>
              <a:ext uri="{FF2B5EF4-FFF2-40B4-BE49-F238E27FC236}">
                <a16:creationId xmlns:a16="http://schemas.microsoft.com/office/drawing/2014/main" id="{2AB7CFF4-8F71-4332-9606-488EFB615487}"/>
              </a:ext>
            </a:extLst>
          </p:cNvPr>
          <p:cNvSpPr/>
          <p:nvPr/>
        </p:nvSpPr>
        <p:spPr>
          <a:xfrm>
            <a:off x="2653298" y="3784032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Convert</a:t>
            </a:r>
          </a:p>
        </p:txBody>
      </p:sp>
      <p:sp>
        <p:nvSpPr>
          <p:cNvPr id="44" name="Right Arrow 61">
            <a:extLst>
              <a:ext uri="{FF2B5EF4-FFF2-40B4-BE49-F238E27FC236}">
                <a16:creationId xmlns:a16="http://schemas.microsoft.com/office/drawing/2014/main" id="{3F3C6566-F848-4413-B0E2-5BE436D5C3F1}"/>
              </a:ext>
            </a:extLst>
          </p:cNvPr>
          <p:cNvSpPr/>
          <p:nvPr/>
        </p:nvSpPr>
        <p:spPr>
          <a:xfrm>
            <a:off x="2654047" y="2988555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45" name="Right Arrow 58">
            <a:extLst>
              <a:ext uri="{FF2B5EF4-FFF2-40B4-BE49-F238E27FC236}">
                <a16:creationId xmlns:a16="http://schemas.microsoft.com/office/drawing/2014/main" id="{B2F92E40-CFFD-46B3-B7D3-C897715B884E}"/>
              </a:ext>
            </a:extLst>
          </p:cNvPr>
          <p:cNvSpPr/>
          <p:nvPr/>
        </p:nvSpPr>
        <p:spPr>
          <a:xfrm>
            <a:off x="2653795" y="213948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Transcribe</a:t>
            </a:r>
          </a:p>
        </p:txBody>
      </p:sp>
      <p:sp>
        <p:nvSpPr>
          <p:cNvPr id="46" name="Right Arrow 55">
            <a:extLst>
              <a:ext uri="{FF2B5EF4-FFF2-40B4-BE49-F238E27FC236}">
                <a16:creationId xmlns:a16="http://schemas.microsoft.com/office/drawing/2014/main" id="{C930FFD0-7ECD-4F47-8F98-DD1208127489}"/>
              </a:ext>
            </a:extLst>
          </p:cNvPr>
          <p:cNvSpPr/>
          <p:nvPr/>
        </p:nvSpPr>
        <p:spPr>
          <a:xfrm>
            <a:off x="2653795" y="130974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Delete</a:t>
            </a:r>
          </a:p>
        </p:txBody>
      </p:sp>
      <p:sp>
        <p:nvSpPr>
          <p:cNvPr id="47" name="Right Arrow 43">
            <a:extLst>
              <a:ext uri="{FF2B5EF4-FFF2-40B4-BE49-F238E27FC236}">
                <a16:creationId xmlns:a16="http://schemas.microsoft.com/office/drawing/2014/main" id="{FD54E6E8-65FD-4561-ABB5-065F7141B55F}"/>
              </a:ext>
            </a:extLst>
          </p:cNvPr>
          <p:cNvSpPr/>
          <p:nvPr/>
        </p:nvSpPr>
        <p:spPr>
          <a:xfrm>
            <a:off x="1322719" y="375628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Merge</a:t>
            </a:r>
          </a:p>
        </p:txBody>
      </p:sp>
      <p:sp>
        <p:nvSpPr>
          <p:cNvPr id="48" name="Right Arrow 40">
            <a:extLst>
              <a:ext uri="{FF2B5EF4-FFF2-40B4-BE49-F238E27FC236}">
                <a16:creationId xmlns:a16="http://schemas.microsoft.com/office/drawing/2014/main" id="{198D16BE-AEA5-4941-8FA4-547AB87188FE}"/>
              </a:ext>
            </a:extLst>
          </p:cNvPr>
          <p:cNvSpPr/>
          <p:nvPr/>
        </p:nvSpPr>
        <p:spPr>
          <a:xfrm>
            <a:off x="1322719" y="293827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Pseudo-anonymize</a:t>
            </a:r>
          </a:p>
        </p:txBody>
      </p:sp>
      <p:sp>
        <p:nvSpPr>
          <p:cNvPr id="49" name="Right Arrow 37">
            <a:extLst>
              <a:ext uri="{FF2B5EF4-FFF2-40B4-BE49-F238E27FC236}">
                <a16:creationId xmlns:a16="http://schemas.microsoft.com/office/drawing/2014/main" id="{3696CE67-D659-4AB1-A469-C75D4823E5ED}"/>
              </a:ext>
            </a:extLst>
          </p:cNvPr>
          <p:cNvSpPr/>
          <p:nvPr/>
        </p:nvSpPr>
        <p:spPr>
          <a:xfrm>
            <a:off x="1297213" y="211542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50" name="Right Arrow 32">
            <a:extLst>
              <a:ext uri="{FF2B5EF4-FFF2-40B4-BE49-F238E27FC236}">
                <a16:creationId xmlns:a16="http://schemas.microsoft.com/office/drawing/2014/main" id="{9EAB28E1-A026-47D4-92BF-4C207BAFE509}"/>
              </a:ext>
            </a:extLst>
          </p:cNvPr>
          <p:cNvSpPr/>
          <p:nvPr/>
        </p:nvSpPr>
        <p:spPr>
          <a:xfrm>
            <a:off x="1297213" y="129257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</a:t>
            </a:r>
          </a:p>
        </p:txBody>
      </p:sp>
      <p:sp>
        <p:nvSpPr>
          <p:cNvPr id="51" name="Right Arrow 93">
            <a:extLst>
              <a:ext uri="{FF2B5EF4-FFF2-40B4-BE49-F238E27FC236}">
                <a16:creationId xmlns:a16="http://schemas.microsoft.com/office/drawing/2014/main" id="{9433D75C-1E21-49A5-9058-911F0510C96E}"/>
              </a:ext>
            </a:extLst>
          </p:cNvPr>
          <p:cNvSpPr/>
          <p:nvPr/>
        </p:nvSpPr>
        <p:spPr>
          <a:xfrm>
            <a:off x="4011797" y="298855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Copy</a:t>
            </a:r>
          </a:p>
        </p:txBody>
      </p:sp>
      <p:sp>
        <p:nvSpPr>
          <p:cNvPr id="52" name="Right Arrow 96">
            <a:extLst>
              <a:ext uri="{FF2B5EF4-FFF2-40B4-BE49-F238E27FC236}">
                <a16:creationId xmlns:a16="http://schemas.microsoft.com/office/drawing/2014/main" id="{C5DB7FD8-6628-4960-A17C-5D11C6A30882}"/>
              </a:ext>
            </a:extLst>
          </p:cNvPr>
          <p:cNvSpPr/>
          <p:nvPr/>
        </p:nvSpPr>
        <p:spPr>
          <a:xfrm>
            <a:off x="4010133" y="381508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Re-use</a:t>
            </a:r>
          </a:p>
        </p:txBody>
      </p:sp>
      <p:sp>
        <p:nvSpPr>
          <p:cNvPr id="53" name="Right Arrow 96">
            <a:extLst>
              <a:ext uri="{FF2B5EF4-FFF2-40B4-BE49-F238E27FC236}">
                <a16:creationId xmlns:a16="http://schemas.microsoft.com/office/drawing/2014/main" id="{ACCA0BB2-4B48-4357-9E13-0AC59CF09502}"/>
              </a:ext>
            </a:extLst>
          </p:cNvPr>
          <p:cNvSpPr/>
          <p:nvPr/>
        </p:nvSpPr>
        <p:spPr>
          <a:xfrm>
            <a:off x="2653298" y="4633107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866077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1179</Words>
  <Application>Microsoft Office PowerPoint</Application>
  <PresentationFormat>Widescreen</PresentationFormat>
  <Paragraphs>100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Abadi Extra Light</vt:lpstr>
      <vt:lpstr>Arial</vt:lpstr>
      <vt:lpstr>Calibri</vt:lpstr>
      <vt:lpstr>Calibri Light</vt:lpstr>
      <vt:lpstr>Segoe UI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Roséane Cathy Singotani</dc:creator>
  <cp:lastModifiedBy>Tim Lugtenburg</cp:lastModifiedBy>
  <cp:revision>48</cp:revision>
  <dcterms:created xsi:type="dcterms:W3CDTF">2020-09-21T08:33:40Z</dcterms:created>
  <dcterms:modified xsi:type="dcterms:W3CDTF">2023-09-18T12:56:51Z</dcterms:modified>
</cp:coreProperties>
</file>