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515" r:id="rId2"/>
    <p:sldId id="677" r:id="rId3"/>
    <p:sldId id="516" r:id="rId4"/>
    <p:sldId id="671" r:id="rId5"/>
    <p:sldId id="672" r:id="rId6"/>
    <p:sldId id="673" r:id="rId7"/>
    <p:sldId id="545" r:id="rId8"/>
    <p:sldId id="674" r:id="rId9"/>
    <p:sldId id="518" r:id="rId10"/>
    <p:sldId id="517" r:id="rId11"/>
    <p:sldId id="551" r:id="rId12"/>
    <p:sldId id="356" r:id="rId13"/>
    <p:sldId id="556" r:id="rId14"/>
    <p:sldId id="654" r:id="rId15"/>
    <p:sldId id="658" r:id="rId16"/>
    <p:sldId id="557" r:id="rId17"/>
    <p:sldId id="561" r:id="rId18"/>
    <p:sldId id="647" r:id="rId19"/>
    <p:sldId id="648" r:id="rId20"/>
    <p:sldId id="649" r:id="rId21"/>
    <p:sldId id="650" r:id="rId22"/>
    <p:sldId id="651" r:id="rId23"/>
    <p:sldId id="652" r:id="rId24"/>
    <p:sldId id="653" r:id="rId25"/>
    <p:sldId id="659" r:id="rId26"/>
    <p:sldId id="660" r:id="rId27"/>
    <p:sldId id="661" r:id="rId28"/>
    <p:sldId id="662" r:id="rId29"/>
    <p:sldId id="569" r:id="rId30"/>
    <p:sldId id="663" r:id="rId31"/>
    <p:sldId id="664" r:id="rId32"/>
    <p:sldId id="668" r:id="rId33"/>
    <p:sldId id="586" r:id="rId34"/>
    <p:sldId id="587" r:id="rId35"/>
    <p:sldId id="588" r:id="rId36"/>
    <p:sldId id="589" r:id="rId37"/>
    <p:sldId id="590" r:id="rId38"/>
    <p:sldId id="591" r:id="rId39"/>
    <p:sldId id="592" r:id="rId40"/>
    <p:sldId id="593" r:id="rId41"/>
    <p:sldId id="594" r:id="rId42"/>
    <p:sldId id="669" r:id="rId43"/>
    <p:sldId id="642" r:id="rId44"/>
    <p:sldId id="643" r:id="rId45"/>
    <p:sldId id="644" r:id="rId46"/>
    <p:sldId id="645" r:id="rId47"/>
    <p:sldId id="646" r:id="rId48"/>
    <p:sldId id="601" r:id="rId49"/>
    <p:sldId id="602" r:id="rId50"/>
    <p:sldId id="670" r:id="rId51"/>
    <p:sldId id="604" r:id="rId52"/>
    <p:sldId id="605" r:id="rId53"/>
    <p:sldId id="606" r:id="rId54"/>
    <p:sldId id="607" r:id="rId55"/>
    <p:sldId id="609" r:id="rId56"/>
    <p:sldId id="612" r:id="rId57"/>
    <p:sldId id="613" r:id="rId58"/>
    <p:sldId id="614" r:id="rId59"/>
    <p:sldId id="615" r:id="rId60"/>
    <p:sldId id="616" r:id="rId61"/>
    <p:sldId id="617" r:id="rId62"/>
    <p:sldId id="618" r:id="rId63"/>
    <p:sldId id="675" r:id="rId64"/>
    <p:sldId id="619" r:id="rId65"/>
    <p:sldId id="620" r:id="rId66"/>
    <p:sldId id="622" r:id="rId67"/>
    <p:sldId id="625" r:id="rId68"/>
    <p:sldId id="626" r:id="rId69"/>
    <p:sldId id="627" r:id="rId70"/>
    <p:sldId id="628" r:id="rId71"/>
    <p:sldId id="629" r:id="rId72"/>
    <p:sldId id="630" r:id="rId73"/>
    <p:sldId id="631" r:id="rId74"/>
    <p:sldId id="637" r:id="rId75"/>
    <p:sldId id="638" r:id="rId76"/>
    <p:sldId id="422" r:id="rId77"/>
    <p:sldId id="640" r:id="rId78"/>
    <p:sldId id="676" r:id="rId79"/>
  </p:sldIdLst>
  <p:sldSz cx="9144000" cy="6858000" type="screen4x3"/>
  <p:notesSz cx="69342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8487"/>
    <a:srgbClr val="1C5A61"/>
    <a:srgbClr val="0C6D9C"/>
    <a:srgbClr val="FF0000"/>
    <a:srgbClr val="CC3300"/>
    <a:srgbClr val="F5F5F5"/>
    <a:srgbClr val="F4F4F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6" autoAdjust="0"/>
    <p:restoredTop sz="94558" autoAdjust="0"/>
  </p:normalViewPr>
  <p:slideViewPr>
    <p:cSldViewPr>
      <p:cViewPr varScale="1">
        <p:scale>
          <a:sx n="121" d="100"/>
          <a:sy n="121" d="100"/>
        </p:scale>
        <p:origin x="424" y="168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168"/>
    </p:cViewPr>
  </p:sorterViewPr>
  <p:notesViewPr>
    <p:cSldViewPr>
      <p:cViewPr varScale="1">
        <p:scale>
          <a:sx n="83" d="100"/>
          <a:sy n="83" d="100"/>
        </p:scale>
        <p:origin x="-840" y="-66"/>
      </p:cViewPr>
      <p:guideLst>
        <p:guide orient="horz" pos="2905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2.xml"/><Relationship Id="rId18" Type="http://schemas.openxmlformats.org/officeDocument/2006/relationships/slide" Target="slides/slide27.xml"/><Relationship Id="rId26" Type="http://schemas.openxmlformats.org/officeDocument/2006/relationships/slide" Target="slides/slide40.xml"/><Relationship Id="rId39" Type="http://schemas.openxmlformats.org/officeDocument/2006/relationships/slide" Target="slides/slide61.xml"/><Relationship Id="rId21" Type="http://schemas.openxmlformats.org/officeDocument/2006/relationships/slide" Target="slides/slide30.xml"/><Relationship Id="rId34" Type="http://schemas.openxmlformats.org/officeDocument/2006/relationships/slide" Target="slides/slide51.xml"/><Relationship Id="rId7" Type="http://schemas.openxmlformats.org/officeDocument/2006/relationships/slide" Target="slides/slide16.xml"/><Relationship Id="rId12" Type="http://schemas.openxmlformats.org/officeDocument/2006/relationships/slide" Target="slides/slide21.xml"/><Relationship Id="rId17" Type="http://schemas.openxmlformats.org/officeDocument/2006/relationships/slide" Target="slides/slide26.xml"/><Relationship Id="rId25" Type="http://schemas.openxmlformats.org/officeDocument/2006/relationships/slide" Target="slides/slide39.xml"/><Relationship Id="rId33" Type="http://schemas.openxmlformats.org/officeDocument/2006/relationships/slide" Target="slides/slide49.xml"/><Relationship Id="rId38" Type="http://schemas.openxmlformats.org/officeDocument/2006/relationships/slide" Target="slides/slide60.xml"/><Relationship Id="rId2" Type="http://schemas.openxmlformats.org/officeDocument/2006/relationships/slide" Target="slides/slide9.xml"/><Relationship Id="rId16" Type="http://schemas.openxmlformats.org/officeDocument/2006/relationships/slide" Target="slides/slide25.xml"/><Relationship Id="rId20" Type="http://schemas.openxmlformats.org/officeDocument/2006/relationships/slide" Target="slides/slide29.xml"/><Relationship Id="rId29" Type="http://schemas.openxmlformats.org/officeDocument/2006/relationships/slide" Target="slides/slide44.xml"/><Relationship Id="rId1" Type="http://schemas.openxmlformats.org/officeDocument/2006/relationships/slide" Target="slides/slide3.xml"/><Relationship Id="rId6" Type="http://schemas.openxmlformats.org/officeDocument/2006/relationships/slide" Target="slides/slide15.xml"/><Relationship Id="rId11" Type="http://schemas.openxmlformats.org/officeDocument/2006/relationships/slide" Target="slides/slide20.xml"/><Relationship Id="rId24" Type="http://schemas.openxmlformats.org/officeDocument/2006/relationships/slide" Target="slides/slide38.xml"/><Relationship Id="rId32" Type="http://schemas.openxmlformats.org/officeDocument/2006/relationships/slide" Target="slides/slide48.xml"/><Relationship Id="rId37" Type="http://schemas.openxmlformats.org/officeDocument/2006/relationships/slide" Target="slides/slide59.xml"/><Relationship Id="rId40" Type="http://schemas.openxmlformats.org/officeDocument/2006/relationships/slide" Target="slides/slide62.xml"/><Relationship Id="rId5" Type="http://schemas.openxmlformats.org/officeDocument/2006/relationships/slide" Target="slides/slide14.xml"/><Relationship Id="rId15" Type="http://schemas.openxmlformats.org/officeDocument/2006/relationships/slide" Target="slides/slide24.xml"/><Relationship Id="rId23" Type="http://schemas.openxmlformats.org/officeDocument/2006/relationships/slide" Target="slides/slide37.xml"/><Relationship Id="rId28" Type="http://schemas.openxmlformats.org/officeDocument/2006/relationships/slide" Target="slides/slide43.xml"/><Relationship Id="rId36" Type="http://schemas.openxmlformats.org/officeDocument/2006/relationships/slide" Target="slides/slide57.xml"/><Relationship Id="rId10" Type="http://schemas.openxmlformats.org/officeDocument/2006/relationships/slide" Target="slides/slide19.xml"/><Relationship Id="rId19" Type="http://schemas.openxmlformats.org/officeDocument/2006/relationships/slide" Target="slides/slide28.xml"/><Relationship Id="rId31" Type="http://schemas.openxmlformats.org/officeDocument/2006/relationships/slide" Target="slides/slide47.xml"/><Relationship Id="rId4" Type="http://schemas.openxmlformats.org/officeDocument/2006/relationships/slide" Target="slides/slide13.xml"/><Relationship Id="rId9" Type="http://schemas.openxmlformats.org/officeDocument/2006/relationships/slide" Target="slides/slide18.xml"/><Relationship Id="rId14" Type="http://schemas.openxmlformats.org/officeDocument/2006/relationships/slide" Target="slides/slide23.xml"/><Relationship Id="rId22" Type="http://schemas.openxmlformats.org/officeDocument/2006/relationships/slide" Target="slides/slide32.xml"/><Relationship Id="rId27" Type="http://schemas.openxmlformats.org/officeDocument/2006/relationships/slide" Target="slides/slide41.xml"/><Relationship Id="rId30" Type="http://schemas.openxmlformats.org/officeDocument/2006/relationships/slide" Target="slides/slide45.xml"/><Relationship Id="rId35" Type="http://schemas.openxmlformats.org/officeDocument/2006/relationships/slide" Target="slides/slide56.xml"/><Relationship Id="rId8" Type="http://schemas.openxmlformats.org/officeDocument/2006/relationships/slide" Target="slides/slide17.xml"/><Relationship Id="rId3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40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379913"/>
            <a:ext cx="5087937" cy="41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904" tIns="47955" rIns="95904" bIns="479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16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700088"/>
            <a:ext cx="4587875" cy="3441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327074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4400"/>
          </a:xfrm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65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19" tIns="45356" rIns="90719" bIns="4535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0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61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C95FB3C-3BC3-4029-AB19-2F7982204282}" type="slidenum">
              <a:rPr lang="en-US" altLang="nl-NL"/>
              <a:pPr algn="r">
                <a:spcBef>
                  <a:spcPct val="0"/>
                </a:spcBef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9796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284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8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0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931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48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3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0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09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12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08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2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87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69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143000"/>
            <a:ext cx="8318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 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duster" panose="03050602040202020205" pitchFamily="66" charset="77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292100" indent="-2921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5000"/>
        <a:buFont typeface="Monotype Sorts" pitchFamily="2" charset="2"/>
        <a:buChar char="l"/>
        <a:defRPr sz="2800">
          <a:solidFill>
            <a:schemeClr val="tx1"/>
          </a:solidFill>
          <a:latin typeface="CMU Bright Roman" panose="02000603000000000000" pitchFamily="2" charset="0"/>
          <a:ea typeface="CMU Bright Roman" panose="02000603000000000000" pitchFamily="2" charset="0"/>
          <a:cs typeface="CMU Bright Roman" panose="02000603000000000000" pitchFamily="2" charset="0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CMU Bright Roman" panose="02000603000000000000" pitchFamily="2" charset="0"/>
          <a:ea typeface="CMU Bright Roman" panose="02000603000000000000" pitchFamily="2" charset="0"/>
          <a:cs typeface="CMU Bright Roman" panose="02000603000000000000" pitchFamily="2" charset="0"/>
        </a:defRPr>
      </a:lvl2pPr>
      <a:lvl3pPr marL="9144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latin typeface="CMU Bright Roman" panose="02000603000000000000" pitchFamily="2" charset="0"/>
          <a:ea typeface="CMU Bright Roman" panose="02000603000000000000" pitchFamily="2" charset="0"/>
          <a:cs typeface="CMU Bright Roman" panose="02000603000000000000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0.gif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5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0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11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63000" cy="1676400"/>
          </a:xfrm>
        </p:spPr>
        <p:txBody>
          <a:bodyPr/>
          <a:lstStyle/>
          <a:p>
            <a:pPr algn="ctr"/>
            <a:r>
              <a:rPr lang="en-US" altLang="en-US" dirty="0"/>
              <a:t>12</a:t>
            </a:r>
            <a:r>
              <a:rPr lang="en-US" altLang="en-US" baseline="30000" dirty="0"/>
              <a:t>th </a:t>
            </a:r>
            <a:r>
              <a:rPr lang="en-US" altLang="en-US" dirty="0"/>
              <a:t>Summer School on Data Science</a:t>
            </a:r>
            <a:br>
              <a:rPr lang="en-US" altLang="en-US" dirty="0"/>
            </a:br>
            <a:br>
              <a:rPr lang="en-US" altLang="en-US" dirty="0"/>
            </a:br>
            <a:endParaRPr lang="en-US" altLang="en-US" sz="2800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57200" y="5235815"/>
            <a:ext cx="8229600" cy="20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1600" b="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Most slides are based on: 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1600" b="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Introduction to Data Mining (by Tan, Steinbach, Karpatne, Kumar)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en-US" sz="1600" b="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1600" b="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Most memes are taken from </a:t>
            </a:r>
            <a:r>
              <a:rPr lang="en-US" altLang="en-US" sz="1600" b="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giphy.com</a:t>
            </a:r>
            <a:endParaRPr lang="en-US" altLang="en-US" sz="1600" b="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algn="ctr"/>
            <a:endParaRPr lang="en-US" altLang="en-US" sz="1600" b="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algn="ctr"/>
            <a:endParaRPr lang="en-US" altLang="en-US" sz="1600" b="0" dirty="0"/>
          </a:p>
          <a:p>
            <a:endParaRPr lang="en-US" altLang="en-US" sz="20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035C9-606C-814E-875D-77EDBB85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0" y="1371600"/>
            <a:ext cx="2527300" cy="229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177840-508E-1446-B91B-C60CD6AE4850}"/>
              </a:ext>
            </a:extLst>
          </p:cNvPr>
          <p:cNvSpPr/>
          <p:nvPr/>
        </p:nvSpPr>
        <p:spPr>
          <a:xfrm>
            <a:off x="2918350" y="3991392"/>
            <a:ext cx="3307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0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Gerasimos</a:t>
            </a:r>
            <a:r>
              <a:rPr lang="en-US" altLang="en-US" sz="20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(Jerry) Spanakis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dirty="0"/>
              <a:t>What is a good clustering?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878763" cy="52578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nl-NL" sz="2400" dirty="0"/>
              <a:t>A </a:t>
            </a:r>
            <a:r>
              <a:rPr lang="en-US" altLang="nl-NL" sz="2400" u="sng" dirty="0"/>
              <a:t>good clustering</a:t>
            </a:r>
            <a:r>
              <a:rPr lang="en-US" altLang="nl-NL" sz="2400" dirty="0"/>
              <a:t> method will produce</a:t>
            </a:r>
            <a:br>
              <a:rPr lang="en-US" altLang="nl-NL" sz="2400" dirty="0"/>
            </a:br>
            <a:r>
              <a:rPr lang="en-US" altLang="nl-NL" sz="2400" dirty="0"/>
              <a:t>high quality clusters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nl-NL" dirty="0"/>
              <a:t>high </a:t>
            </a:r>
            <a:r>
              <a:rPr lang="en-US" altLang="nl-NL" u="sng" dirty="0"/>
              <a:t>intra-class</a:t>
            </a:r>
            <a:r>
              <a:rPr lang="en-US" altLang="nl-NL" dirty="0"/>
              <a:t> similarity: </a:t>
            </a:r>
            <a:r>
              <a:rPr lang="en-US" altLang="nl-NL" dirty="0">
                <a:solidFill>
                  <a:schemeClr val="hlink"/>
                </a:solidFill>
              </a:rPr>
              <a:t>cohesive</a:t>
            </a:r>
            <a:r>
              <a:rPr lang="en-US" altLang="nl-NL" dirty="0"/>
              <a:t> within clusters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nl-NL" dirty="0"/>
              <a:t>low </a:t>
            </a:r>
            <a:r>
              <a:rPr lang="en-US" altLang="nl-NL" u="sng" dirty="0"/>
              <a:t>inter-class</a:t>
            </a:r>
            <a:r>
              <a:rPr lang="en-US" altLang="nl-NL" dirty="0"/>
              <a:t> similarity: </a:t>
            </a:r>
            <a:r>
              <a:rPr lang="en-US" altLang="nl-NL" dirty="0">
                <a:solidFill>
                  <a:schemeClr val="hlink"/>
                </a:solidFill>
              </a:rPr>
              <a:t>distinctive</a:t>
            </a:r>
            <a:r>
              <a:rPr lang="en-US" altLang="nl-NL" dirty="0"/>
              <a:t> between clusters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nl-NL" sz="2400" dirty="0"/>
              <a:t>The </a:t>
            </a:r>
            <a:r>
              <a:rPr lang="en-US" altLang="nl-NL" sz="2400" u="sng" dirty="0"/>
              <a:t>quality</a:t>
            </a:r>
            <a:r>
              <a:rPr lang="en-US" altLang="nl-NL" sz="2400" dirty="0"/>
              <a:t> of a clustering method depends 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nl-NL" dirty="0"/>
              <a:t>Data, distance, … (see next slide)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nl-NL" dirty="0"/>
              <a:t>its implementation,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nl-NL" dirty="0"/>
              <a:t>Its ability to discover some or all of the </a:t>
            </a:r>
            <a:r>
              <a:rPr lang="en-US" altLang="nl-NL" u="sng" dirty="0"/>
              <a:t>hidden</a:t>
            </a:r>
            <a:r>
              <a:rPr lang="en-US" altLang="nl-NL" dirty="0"/>
              <a:t> patterns</a:t>
            </a:r>
          </a:p>
        </p:txBody>
      </p:sp>
      <p:pic>
        <p:nvPicPr>
          <p:cNvPr id="3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D16E958E-D99F-0D42-AAF6-8E7637B44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46" y="0"/>
            <a:ext cx="2351454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6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533400"/>
            <a:ext cx="8280400" cy="533400"/>
          </a:xfrm>
        </p:spPr>
        <p:txBody>
          <a:bodyPr/>
          <a:lstStyle/>
          <a:p>
            <a:r>
              <a:rPr lang="en-US" altLang="en-US" sz="2600" dirty="0"/>
              <a:t>Input data matters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295400"/>
            <a:ext cx="83185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Type of data in the input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Measurements?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Image? Text? Timeseries?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Type of distance used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Central to clustering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Depends on data and application 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Data characteristics that affect proximity and/or density are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Dimensionality (issues with sparseness)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Attribute type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Special relationships in the data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Noise and Outliers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Often interfere with the operation of the clustering algorithm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071C2-0099-DF4C-A936-7D43D631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06" y="323872"/>
            <a:ext cx="3496130" cy="1485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763000" cy="6858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nl-NL" dirty="0"/>
              <a:t>Major Clustering Approaches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534400" cy="51054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</a:pPr>
            <a:r>
              <a:rPr lang="en-US" altLang="nl-NL" sz="2800" u="sng" dirty="0"/>
              <a:t>Partitioning approach</a:t>
            </a:r>
            <a:r>
              <a:rPr lang="en-US" altLang="nl-NL" sz="2800" dirty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Construct various partitions and then evaluate them by some criterion, e.g., minimizing the sum of square errors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We will see: </a:t>
            </a:r>
            <a:r>
              <a:rPr lang="en-US" altLang="nl-NL" b="1" dirty="0"/>
              <a:t>K-means</a:t>
            </a:r>
            <a:endParaRPr lang="en-US" altLang="nl-NL" dirty="0"/>
          </a:p>
          <a:p>
            <a:pPr eaLnBrk="1" hangingPunct="1">
              <a:lnSpc>
                <a:spcPct val="80000"/>
              </a:lnSpc>
            </a:pPr>
            <a:r>
              <a:rPr lang="en-US" altLang="nl-NL" sz="2800" u="sng" dirty="0"/>
              <a:t>Hierarchical approach</a:t>
            </a:r>
            <a:r>
              <a:rPr lang="en-US" altLang="nl-NL" sz="2800" dirty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Create a hierarchical decomposition of the set of data (or objects) using some criterion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We will see: </a:t>
            </a:r>
            <a:r>
              <a:rPr lang="en-US" altLang="nl-NL" b="1" dirty="0"/>
              <a:t>Agglomerative Clustering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u="sng" dirty="0"/>
              <a:t>Density-based approach</a:t>
            </a:r>
            <a:r>
              <a:rPr lang="en-US" altLang="nl-NL" sz="2800" dirty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Based on connectivity and density functions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nl-NL" dirty="0"/>
              <a:t>We will see: </a:t>
            </a:r>
            <a:r>
              <a:rPr lang="en-US" altLang="nl-NL" b="1" dirty="0"/>
              <a:t>DBSCAN</a:t>
            </a:r>
            <a:endParaRPr lang="en-US" altLang="nl-NL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146672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 Clustering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517263"/>
            <a:ext cx="8001000" cy="2514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The basic algorithm is very simple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Number of clusters, K, must be specified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cluster is associated with a </a:t>
            </a:r>
            <a:r>
              <a:rPr lang="en-US" altLang="en-US" sz="2200" dirty="0">
                <a:solidFill>
                  <a:srgbClr val="FFCC00"/>
                </a:solidFill>
              </a:rPr>
              <a:t>centroid</a:t>
            </a:r>
            <a:r>
              <a:rPr lang="en-US" altLang="en-US" sz="2200" dirty="0"/>
              <a:t> (center point)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point is assigned to the cluster with the closest centroid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altLang="en-US" sz="2200" dirty="0"/>
          </a:p>
        </p:txBody>
      </p:sp>
      <p:graphicFrame>
        <p:nvGraphicFramePr>
          <p:cNvPr id="21508" name="Object 1024"/>
          <p:cNvGraphicFramePr>
            <a:graphicFrameLocks noChangeAspect="1"/>
          </p:cNvGraphicFramePr>
          <p:nvPr/>
        </p:nvGraphicFramePr>
        <p:xfrm>
          <a:off x="457200" y="4133850"/>
          <a:ext cx="8153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1" name="Bitmap Image" r:id="rId3" imgW="9784928" imgH="3177815" progId="Paint.Picture">
                  <p:embed/>
                </p:oleObj>
              </mc:Choice>
              <mc:Fallback>
                <p:oleObj name="Bitmap Image" r:id="rId3" imgW="9784928" imgH="3177815" progId="Paint.Picture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143"/>
                      <a:stretch>
                        <a:fillRect/>
                      </a:stretch>
                    </p:blipFill>
                    <p:spPr bwMode="auto">
                      <a:xfrm>
                        <a:off x="457200" y="4133850"/>
                        <a:ext cx="8153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15C7D12E-3827-144D-9578-C2804578B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06837"/>
            <a:ext cx="2127379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Example of K-means Clustering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67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Example of K-means Clustering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 dirty="0"/>
              <a:t>K-means Clustering – Facts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353" y="990600"/>
            <a:ext cx="8001000" cy="5181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Initial centroids are often chosen randomly.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Clusters produced vary from one run to another.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The centroid is (typically) the mean of the points in the cluster.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We need a distance measure:</a:t>
            </a:r>
            <a:br>
              <a:rPr lang="en-US" altLang="en-US" dirty="0"/>
            </a:br>
            <a:r>
              <a:rPr lang="en-US" altLang="en-US" dirty="0"/>
              <a:t>Euclidean, cosine, correlation, etc.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K-means will converge after a few iterations</a:t>
            </a:r>
          </a:p>
          <a:p>
            <a:pPr marL="10414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Often the stopping condition is changed to ‘Until relatively few points change clusters’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Evaluating K-means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Most common measure is Sum of Squared Error (SSE)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For each point, the error is the distance to the nearest cluster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To get SSE, we square these errors and sum them.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i="1" dirty="0"/>
              <a:t>x </a:t>
            </a:r>
            <a:r>
              <a:rPr lang="en-US" altLang="en-US" sz="2000" dirty="0"/>
              <a:t>is a data point in cluster </a:t>
            </a:r>
            <a:r>
              <a:rPr lang="en-US" altLang="en-US" sz="2000" i="1" dirty="0"/>
              <a:t>C</a:t>
            </a:r>
            <a:r>
              <a:rPr lang="en-US" altLang="en-US" sz="2000" baseline="-25000" dirty="0"/>
              <a:t>i </a:t>
            </a:r>
            <a:r>
              <a:rPr lang="en-US" altLang="en-US" sz="2000" dirty="0"/>
              <a:t>and </a:t>
            </a:r>
            <a:r>
              <a:rPr lang="en-US" altLang="en-US" sz="2000" i="1" dirty="0"/>
              <a:t>m</a:t>
            </a:r>
            <a:r>
              <a:rPr lang="en-US" altLang="en-US" sz="2000" i="1" baseline="-25000" dirty="0"/>
              <a:t>i</a:t>
            </a:r>
            <a:r>
              <a:rPr lang="en-US" altLang="en-US" sz="2000" dirty="0"/>
              <a:t> is the representative point for cluster </a:t>
            </a:r>
            <a:r>
              <a:rPr lang="en-US" altLang="en-US" sz="2000" i="1" dirty="0"/>
              <a:t>C</a:t>
            </a:r>
            <a:r>
              <a:rPr lang="en-US" altLang="en-US" sz="2000" baseline="-25000" dirty="0"/>
              <a:t>i</a:t>
            </a:r>
            <a:r>
              <a:rPr lang="en-US" altLang="en-US" sz="2000" dirty="0"/>
              <a:t> </a:t>
            </a:r>
          </a:p>
          <a:p>
            <a:pPr marL="1146175" lvl="2" indent="-231775">
              <a:lnSpc>
                <a:spcPct val="90000"/>
              </a:lnSpc>
            </a:pPr>
            <a:r>
              <a:rPr lang="en-US" altLang="en-US" sz="1800" dirty="0"/>
              <a:t> can show that </a:t>
            </a:r>
            <a:r>
              <a:rPr lang="en-US" altLang="en-US" sz="1800" i="1" dirty="0"/>
              <a:t>m</a:t>
            </a:r>
            <a:r>
              <a:rPr lang="en-US" altLang="en-US" sz="1800" i="1" baseline="-25000" dirty="0"/>
              <a:t>i</a:t>
            </a:r>
            <a:r>
              <a:rPr lang="en-US" altLang="en-US" sz="1800" baseline="-25000" dirty="0"/>
              <a:t> </a:t>
            </a:r>
            <a:r>
              <a:rPr lang="en-US" altLang="en-US" sz="1800" dirty="0"/>
              <a:t>corresponds to the center (mean) of the cluster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Given two sets of clusters, we prefer the one with the smallest error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One easy way to reduce SSE is to increase K, the number of clusters</a:t>
            </a:r>
          </a:p>
          <a:p>
            <a:pPr marL="1146175" lvl="2" indent="-231775">
              <a:lnSpc>
                <a:spcPct val="90000"/>
              </a:lnSpc>
            </a:pPr>
            <a:r>
              <a:rPr lang="en-US" altLang="en-US" sz="1800" dirty="0"/>
              <a:t>A good clustering with smaller K can have a lower SSE than a poor clustering with higher K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98700" y="2362200"/>
          <a:ext cx="31750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" name="Equation" r:id="rId3" imgW="1511300" imgH="457200" progId="Equation.3">
                  <p:embed/>
                </p:oleObj>
              </mc:Choice>
              <mc:Fallback>
                <p:oleObj name="Equation" r:id="rId3" imgW="15113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2362200"/>
                        <a:ext cx="31750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Limitations of K-means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854200"/>
            <a:ext cx="8318500" cy="5181600"/>
          </a:xfrm>
        </p:spPr>
        <p:txBody>
          <a:bodyPr/>
          <a:lstStyle/>
          <a:p>
            <a:r>
              <a:rPr lang="en-US" altLang="en-US" dirty="0"/>
              <a:t>K-means has problems when clusters are of differing </a:t>
            </a:r>
          </a:p>
          <a:p>
            <a:pPr lvl="1"/>
            <a:r>
              <a:rPr lang="en-US" altLang="en-US" dirty="0"/>
              <a:t>Sizes</a:t>
            </a:r>
          </a:p>
          <a:p>
            <a:pPr lvl="1"/>
            <a:r>
              <a:rPr lang="en-US" altLang="en-US" dirty="0"/>
              <a:t>Densities</a:t>
            </a:r>
          </a:p>
          <a:p>
            <a:pPr lvl="1"/>
            <a:r>
              <a:rPr lang="en-US" altLang="en-US" dirty="0"/>
              <a:t>(Non-globular shapes)</a:t>
            </a:r>
          </a:p>
          <a:p>
            <a:r>
              <a:rPr lang="en-US" altLang="en-US" dirty="0"/>
              <a:t>K-means has problems when the data contains outliers</a:t>
            </a:r>
          </a:p>
          <a:p>
            <a:r>
              <a:rPr lang="en-US" altLang="en-US" dirty="0"/>
              <a:t>How do we select the initial centroids?</a:t>
            </a:r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689A27A-4A2C-884D-A4D4-295D4A5CB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1701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505263"/>
            <a:ext cx="8280400" cy="552450"/>
          </a:xfrm>
        </p:spPr>
        <p:txBody>
          <a:bodyPr/>
          <a:lstStyle/>
          <a:p>
            <a:r>
              <a:rPr lang="en-US" altLang="en-US" sz="2800" dirty="0"/>
              <a:t>Limitations of K-means: Differing Sizes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0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1690631" name="Rectangle 7"/>
          <p:cNvSpPr>
            <a:spLocks noChangeArrowheads="1"/>
          </p:cNvSpPr>
          <p:nvPr/>
        </p:nvSpPr>
        <p:spPr bwMode="auto">
          <a:xfrm>
            <a:off x="5334000" y="4902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(3 Clusters)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6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E101-11AE-9D46-9AE5-F624627C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B21F6-E6AF-C840-A64D-82A931E8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clustering and why is challenging?</a:t>
            </a:r>
          </a:p>
          <a:p>
            <a:r>
              <a:rPr lang="en-US" dirty="0"/>
              <a:t>Algorithms for Clustering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Hierarchical Clustering</a:t>
            </a:r>
          </a:p>
          <a:p>
            <a:pPr lvl="1"/>
            <a:r>
              <a:rPr lang="en-US" dirty="0"/>
              <a:t>DBSCAN</a:t>
            </a:r>
          </a:p>
          <a:p>
            <a:r>
              <a:rPr lang="en-US" dirty="0"/>
              <a:t>Clustering Validation</a:t>
            </a:r>
          </a:p>
          <a:p>
            <a:pPr lvl="1"/>
            <a:r>
              <a:rPr lang="en-US" dirty="0"/>
              <a:t>How to make sure your clustering makes sense?</a:t>
            </a:r>
          </a:p>
          <a:p>
            <a:r>
              <a:rPr lang="en-US" dirty="0"/>
              <a:t>Lab on simple clustering tasks using WEKA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8246" y="595805"/>
            <a:ext cx="8547154" cy="552450"/>
          </a:xfrm>
        </p:spPr>
        <p:txBody>
          <a:bodyPr/>
          <a:lstStyle/>
          <a:p>
            <a:r>
              <a:rPr lang="en-US" altLang="en-US" sz="2700" dirty="0"/>
              <a:t>Limitations of K-means: Differing Density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49530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1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1655" name="Rectangle 7"/>
          <p:cNvSpPr>
            <a:spLocks noChangeArrowheads="1"/>
          </p:cNvSpPr>
          <p:nvPr/>
        </p:nvSpPr>
        <p:spPr bwMode="auto">
          <a:xfrm>
            <a:off x="5334000" y="4902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(3 Clusters)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16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10600" cy="552450"/>
          </a:xfrm>
        </p:spPr>
        <p:txBody>
          <a:bodyPr/>
          <a:lstStyle/>
          <a:p>
            <a:r>
              <a:rPr lang="en-US" altLang="en-US" sz="2400" dirty="0"/>
              <a:t>Limitations of K-means: (Non-globular) Shapes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143000" y="5486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9" name="Rectangle 7"/>
          <p:cNvSpPr>
            <a:spLocks noChangeArrowheads="1"/>
          </p:cNvSpPr>
          <p:nvPr/>
        </p:nvSpPr>
        <p:spPr bwMode="auto">
          <a:xfrm>
            <a:off x="5334000" y="55118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K-means (2 Clusters)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26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552450"/>
          </a:xfrm>
        </p:spPr>
        <p:txBody>
          <a:bodyPr/>
          <a:lstStyle/>
          <a:p>
            <a:r>
              <a:rPr lang="en-US" altLang="en-US" sz="2800" dirty="0"/>
              <a:t>Overcoming K-means Limitations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62000" y="49530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				K-means Clusters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143000" y="5562600"/>
            <a:ext cx="655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0"/>
              <a:t>One solution is to use many clusters.</a:t>
            </a:r>
          </a:p>
          <a:p>
            <a:pPr lvl="1"/>
            <a:r>
              <a:rPr lang="en-US" altLang="en-US" sz="2000" b="0"/>
              <a:t>Find parts of clusters, but need to put together.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4108A-0D5A-3B4F-988D-85B95A2A3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2" y="7088"/>
            <a:ext cx="1860698" cy="13955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Overcoming K-means Limitations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0" y="49530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				K-means Clusters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52450"/>
          </a:xfrm>
        </p:spPr>
        <p:txBody>
          <a:bodyPr/>
          <a:lstStyle/>
          <a:p>
            <a:r>
              <a:rPr lang="en-US" altLang="en-US" sz="2800"/>
              <a:t>Overcoming K-means 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9763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None/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en-US" sz="20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143000" y="48768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				K-means Clusters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19200"/>
            <a:ext cx="42687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B8A3A-92AD-1446-A9B1-931236675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465135"/>
            <a:ext cx="24384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260" y="152400"/>
            <a:ext cx="8991600" cy="552450"/>
          </a:xfrm>
        </p:spPr>
        <p:txBody>
          <a:bodyPr/>
          <a:lstStyle/>
          <a:p>
            <a:r>
              <a:rPr lang="en-US" altLang="en-US" sz="2800" dirty="0"/>
              <a:t>Hold on… Another issue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686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B40AA-77CF-364F-97D4-AA95B7145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85" y="0"/>
            <a:ext cx="3440316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457200"/>
            <a:ext cx="8280400" cy="552450"/>
          </a:xfrm>
        </p:spPr>
        <p:txBody>
          <a:bodyPr/>
          <a:lstStyle/>
          <a:p>
            <a:r>
              <a:rPr lang="en-US" altLang="en-US" sz="2800" dirty="0"/>
              <a:t>Importance of Choosing Initial Centroids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31" y="457200"/>
            <a:ext cx="8280400" cy="552450"/>
          </a:xfrm>
        </p:spPr>
        <p:txBody>
          <a:bodyPr/>
          <a:lstStyle/>
          <a:p>
            <a:r>
              <a:rPr lang="en-US" altLang="en-US" sz="2800" dirty="0"/>
              <a:t>Importance of Choosing Initial Centroids …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70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168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4359" y="512763"/>
            <a:ext cx="8280400" cy="552450"/>
          </a:xfrm>
        </p:spPr>
        <p:txBody>
          <a:bodyPr/>
          <a:lstStyle/>
          <a:p>
            <a:r>
              <a:rPr lang="en-US" altLang="en-US" sz="2800" dirty="0"/>
              <a:t>Importance of Choosing Initial Centroids …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9600" y="4419600"/>
            <a:ext cx="800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8535" y="533400"/>
            <a:ext cx="8280400" cy="533400"/>
          </a:xfrm>
        </p:spPr>
        <p:txBody>
          <a:bodyPr/>
          <a:lstStyle/>
          <a:p>
            <a:r>
              <a:rPr lang="en-US" altLang="en-US" dirty="0"/>
              <a:t>Solutions to Initial</a:t>
            </a:r>
            <a:br>
              <a:rPr lang="en-US" altLang="en-US" dirty="0"/>
            </a:br>
            <a:r>
              <a:rPr lang="en-US" altLang="en-US" dirty="0"/>
              <a:t>Centroids Problem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556" y="1545815"/>
            <a:ext cx="8318500" cy="518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Multiple runs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Helps, but probability is not on your side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Sample and use hierarchical clustering to determine initial centroids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Select more than </a:t>
            </a:r>
            <a:r>
              <a:rPr lang="en-US" b="1" dirty="0"/>
              <a:t>K</a:t>
            </a:r>
            <a:r>
              <a:rPr lang="en-US" dirty="0"/>
              <a:t> initial centroids and then select among these initial centroids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Post-processing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Generate a larger number of clusters and then perform a hierarchical clustering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K-means variants e.g. bisecting K-means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1C341-3D4C-5341-9F86-0C8766EAF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2" y="7088"/>
            <a:ext cx="1860698" cy="13955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clustering?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1295400"/>
          </a:xfrm>
        </p:spPr>
        <p:txBody>
          <a:bodyPr/>
          <a:lstStyle/>
          <a:p>
            <a:r>
              <a:rPr lang="en-US" altLang="en-US" sz="2400" dirty="0"/>
              <a:t>Finding groups of objects such that the </a:t>
            </a:r>
            <a:r>
              <a:rPr lang="en-US" altLang="en-US" sz="2400" b="1" dirty="0"/>
              <a:t>objects</a:t>
            </a:r>
            <a:r>
              <a:rPr lang="en-US" altLang="en-US" sz="2400" dirty="0"/>
              <a:t> in a </a:t>
            </a:r>
            <a:r>
              <a:rPr lang="en-US" altLang="en-US" sz="2400" b="1" dirty="0"/>
              <a:t>group</a:t>
            </a:r>
            <a:r>
              <a:rPr lang="en-US" altLang="en-US" sz="2400" dirty="0"/>
              <a:t> will be similar (or related) to one another and different from (or unrelated to) the </a:t>
            </a:r>
            <a:r>
              <a:rPr lang="en-US" altLang="en-US" sz="2400" b="1" dirty="0"/>
              <a:t>objects</a:t>
            </a:r>
            <a:r>
              <a:rPr lang="en-US" altLang="en-US" sz="2400" dirty="0"/>
              <a:t> in other </a:t>
            </a:r>
            <a:r>
              <a:rPr lang="en-US" altLang="en-US" sz="2400" b="1" dirty="0"/>
              <a:t>groups</a:t>
            </a:r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3276600" y="3570288"/>
            <a:ext cx="3048000" cy="2678112"/>
            <a:chOff x="2160" y="2544"/>
            <a:chExt cx="1920" cy="1687"/>
          </a:xfrm>
        </p:grpSpPr>
        <p:sp>
          <p:nvSpPr>
            <p:cNvPr id="3087" name="Line 7"/>
            <p:cNvSpPr>
              <a:spLocks noChangeShapeType="1"/>
            </p:cNvSpPr>
            <p:nvPr/>
          </p:nvSpPr>
          <p:spPr bwMode="auto">
            <a:xfrm>
              <a:off x="2736" y="254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Line 8"/>
            <p:cNvSpPr>
              <a:spLocks noChangeShapeType="1"/>
            </p:cNvSpPr>
            <p:nvPr/>
          </p:nvSpPr>
          <p:spPr bwMode="auto">
            <a:xfrm>
              <a:off x="2736" y="369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Freeform 9"/>
            <p:cNvSpPr>
              <a:spLocks/>
            </p:cNvSpPr>
            <p:nvPr/>
          </p:nvSpPr>
          <p:spPr bwMode="auto">
            <a:xfrm>
              <a:off x="2226" y="3696"/>
              <a:ext cx="510" cy="535"/>
            </a:xfrm>
            <a:custGeom>
              <a:avLst/>
              <a:gdLst>
                <a:gd name="T0" fmla="*/ 510 w 510"/>
                <a:gd name="T1" fmla="*/ 0 h 535"/>
                <a:gd name="T2" fmla="*/ 0 w 510"/>
                <a:gd name="T3" fmla="*/ 535 h 535"/>
                <a:gd name="T4" fmla="*/ 0 60000 65536"/>
                <a:gd name="T5" fmla="*/ 0 60000 65536"/>
                <a:gd name="T6" fmla="*/ 0 w 510"/>
                <a:gd name="T7" fmla="*/ 0 h 535"/>
                <a:gd name="T8" fmla="*/ 510 w 510"/>
                <a:gd name="T9" fmla="*/ 535 h 5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" h="535">
                  <a:moveTo>
                    <a:pt x="510" y="0"/>
                  </a:moveTo>
                  <a:lnTo>
                    <a:pt x="0" y="5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AutoShape 10"/>
            <p:cNvSpPr>
              <a:spLocks noChangeArrowheads="1"/>
            </p:cNvSpPr>
            <p:nvPr/>
          </p:nvSpPr>
          <p:spPr bwMode="auto">
            <a:xfrm>
              <a:off x="3264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1" name="AutoShape 11"/>
            <p:cNvSpPr>
              <a:spLocks noChangeArrowheads="1"/>
            </p:cNvSpPr>
            <p:nvPr/>
          </p:nvSpPr>
          <p:spPr bwMode="auto">
            <a:xfrm>
              <a:off x="3408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2" name="AutoShape 12"/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3" name="AutoShape 13"/>
            <p:cNvSpPr>
              <a:spLocks noChangeArrowheads="1"/>
            </p:cNvSpPr>
            <p:nvPr/>
          </p:nvSpPr>
          <p:spPr bwMode="auto">
            <a:xfrm>
              <a:off x="3360" y="302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4" name="AutoShape 14"/>
            <p:cNvSpPr>
              <a:spLocks noChangeArrowheads="1"/>
            </p:cNvSpPr>
            <p:nvPr/>
          </p:nvSpPr>
          <p:spPr bwMode="auto">
            <a:xfrm>
              <a:off x="3600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5" name="AutoShape 15"/>
            <p:cNvSpPr>
              <a:spLocks noChangeArrowheads="1"/>
            </p:cNvSpPr>
            <p:nvPr/>
          </p:nvSpPr>
          <p:spPr bwMode="auto">
            <a:xfrm>
              <a:off x="3504" y="278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6" name="AutoShape 16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7" name="AutoShape 17"/>
            <p:cNvSpPr>
              <a:spLocks noChangeArrowheads="1"/>
            </p:cNvSpPr>
            <p:nvPr/>
          </p:nvSpPr>
          <p:spPr bwMode="auto">
            <a:xfrm>
              <a:off x="3504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8" name="AutoShape 18"/>
            <p:cNvSpPr>
              <a:spLocks noChangeArrowheads="1"/>
            </p:cNvSpPr>
            <p:nvPr/>
          </p:nvSpPr>
          <p:spPr bwMode="auto">
            <a:xfrm>
              <a:off x="3168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99" name="AutoShape 19"/>
            <p:cNvSpPr>
              <a:spLocks noChangeArrowheads="1"/>
            </p:cNvSpPr>
            <p:nvPr/>
          </p:nvSpPr>
          <p:spPr bwMode="auto">
            <a:xfrm>
              <a:off x="2160" y="326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0" name="AutoShape 20"/>
            <p:cNvSpPr>
              <a:spLocks noChangeArrowheads="1"/>
            </p:cNvSpPr>
            <p:nvPr/>
          </p:nvSpPr>
          <p:spPr bwMode="auto">
            <a:xfrm>
              <a:off x="2304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1" name="AutoShape 21"/>
            <p:cNvSpPr>
              <a:spLocks noChangeArrowheads="1"/>
            </p:cNvSpPr>
            <p:nvPr/>
          </p:nvSpPr>
          <p:spPr bwMode="auto">
            <a:xfrm>
              <a:off x="2304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2" name="AutoShape 22"/>
            <p:cNvSpPr>
              <a:spLocks noChangeArrowheads="1"/>
            </p:cNvSpPr>
            <p:nvPr/>
          </p:nvSpPr>
          <p:spPr bwMode="auto">
            <a:xfrm>
              <a:off x="2448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3" name="AutoShape 23"/>
            <p:cNvSpPr>
              <a:spLocks noChangeArrowheads="1"/>
            </p:cNvSpPr>
            <p:nvPr/>
          </p:nvSpPr>
          <p:spPr bwMode="auto">
            <a:xfrm>
              <a:off x="2352" y="316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4" name="AutoShape 24"/>
            <p:cNvSpPr>
              <a:spLocks noChangeArrowheads="1"/>
            </p:cNvSpPr>
            <p:nvPr/>
          </p:nvSpPr>
          <p:spPr bwMode="auto">
            <a:xfrm>
              <a:off x="2448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5" name="AutoShape 25"/>
            <p:cNvSpPr>
              <a:spLocks noChangeArrowheads="1"/>
            </p:cNvSpPr>
            <p:nvPr/>
          </p:nvSpPr>
          <p:spPr bwMode="auto">
            <a:xfrm>
              <a:off x="2160" y="340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6" name="AutoShape 26"/>
            <p:cNvSpPr>
              <a:spLocks noChangeArrowheads="1"/>
            </p:cNvSpPr>
            <p:nvPr/>
          </p:nvSpPr>
          <p:spPr bwMode="auto">
            <a:xfrm>
              <a:off x="3504" y="355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7" name="AutoShape 27"/>
            <p:cNvSpPr>
              <a:spLocks noChangeArrowheads="1"/>
            </p:cNvSpPr>
            <p:nvPr/>
          </p:nvSpPr>
          <p:spPr bwMode="auto">
            <a:xfrm>
              <a:off x="3792" y="360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8" name="AutoShape 28"/>
            <p:cNvSpPr>
              <a:spLocks noChangeArrowheads="1"/>
            </p:cNvSpPr>
            <p:nvPr/>
          </p:nvSpPr>
          <p:spPr bwMode="auto">
            <a:xfrm>
              <a:off x="3648" y="369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09" name="AutoShape 29"/>
            <p:cNvSpPr>
              <a:spLocks noChangeArrowheads="1"/>
            </p:cNvSpPr>
            <p:nvPr/>
          </p:nvSpPr>
          <p:spPr bwMode="auto">
            <a:xfrm>
              <a:off x="3504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0" name="AutoShape 30"/>
            <p:cNvSpPr>
              <a:spLocks noChangeArrowheads="1"/>
            </p:cNvSpPr>
            <p:nvPr/>
          </p:nvSpPr>
          <p:spPr bwMode="auto">
            <a:xfrm>
              <a:off x="3696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1" name="AutoShape 31"/>
            <p:cNvSpPr>
              <a:spLocks noChangeArrowheads="1"/>
            </p:cNvSpPr>
            <p:nvPr/>
          </p:nvSpPr>
          <p:spPr bwMode="auto">
            <a:xfrm flipV="1">
              <a:off x="3504" y="364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12" name="AutoShape 32"/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257800" y="2667000"/>
            <a:ext cx="3048000" cy="2514600"/>
            <a:chOff x="3312" y="1584"/>
            <a:chExt cx="1920" cy="1584"/>
          </a:xfrm>
        </p:grpSpPr>
        <p:sp>
          <p:nvSpPr>
            <p:cNvPr id="3085" name="Line 34"/>
            <p:cNvSpPr>
              <a:spLocks noChangeShapeType="1"/>
            </p:cNvSpPr>
            <p:nvPr/>
          </p:nvSpPr>
          <p:spPr bwMode="auto">
            <a:xfrm flipH="1" flipV="1">
              <a:off x="3312" y="2736"/>
              <a:ext cx="144" cy="432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AutoShape 35"/>
            <p:cNvSpPr>
              <a:spLocks noChangeArrowheads="1"/>
            </p:cNvSpPr>
            <p:nvPr/>
          </p:nvSpPr>
          <p:spPr bwMode="auto">
            <a:xfrm>
              <a:off x="3984" y="1584"/>
              <a:ext cx="1248" cy="672"/>
            </a:xfrm>
            <a:prstGeom prst="wedgeRectCallout">
              <a:avLst>
                <a:gd name="adj1" fmla="val -93509"/>
                <a:gd name="adj2" fmla="val 150894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Inter-cluster distances are maximized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895600" y="3657600"/>
            <a:ext cx="3276600" cy="2286000"/>
            <a:chOff x="1824" y="2208"/>
            <a:chExt cx="2064" cy="1440"/>
          </a:xfrm>
        </p:grpSpPr>
        <p:sp>
          <p:nvSpPr>
            <p:cNvPr id="3082" name="Oval 37"/>
            <p:cNvSpPr>
              <a:spLocks noChangeArrowheads="1"/>
            </p:cNvSpPr>
            <p:nvPr/>
          </p:nvSpPr>
          <p:spPr bwMode="auto">
            <a:xfrm>
              <a:off x="1824" y="2592"/>
              <a:ext cx="816" cy="72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83" name="Oval 38"/>
            <p:cNvSpPr>
              <a:spLocks noChangeArrowheads="1"/>
            </p:cNvSpPr>
            <p:nvPr/>
          </p:nvSpPr>
          <p:spPr bwMode="auto">
            <a:xfrm>
              <a:off x="2928" y="2208"/>
              <a:ext cx="720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84" name="Oval 39"/>
            <p:cNvSpPr>
              <a:spLocks noChangeArrowheads="1"/>
            </p:cNvSpPr>
            <p:nvPr/>
          </p:nvSpPr>
          <p:spPr bwMode="auto">
            <a:xfrm>
              <a:off x="3216" y="3024"/>
              <a:ext cx="672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295400" y="2971800"/>
            <a:ext cx="2286000" cy="1676400"/>
            <a:chOff x="816" y="1776"/>
            <a:chExt cx="1440" cy="1056"/>
          </a:xfrm>
        </p:grpSpPr>
        <p:sp>
          <p:nvSpPr>
            <p:cNvPr id="3080" name="Line 41"/>
            <p:cNvSpPr>
              <a:spLocks noChangeShapeType="1"/>
            </p:cNvSpPr>
            <p:nvPr/>
          </p:nvSpPr>
          <p:spPr bwMode="auto">
            <a:xfrm flipV="1">
              <a:off x="2064" y="2736"/>
              <a:ext cx="192" cy="96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AutoShape 42"/>
            <p:cNvSpPr>
              <a:spLocks noChangeArrowheads="1"/>
            </p:cNvSpPr>
            <p:nvPr/>
          </p:nvSpPr>
          <p:spPr bwMode="auto">
            <a:xfrm>
              <a:off x="816" y="1776"/>
              <a:ext cx="1248" cy="672"/>
            </a:xfrm>
            <a:prstGeom prst="wedgeRectCallout">
              <a:avLst>
                <a:gd name="adj1" fmla="val 56250"/>
                <a:gd name="adj2" fmla="val 92856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Intra-cluster distances are minimized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4887" y="266700"/>
            <a:ext cx="8280400" cy="533400"/>
          </a:xfrm>
        </p:spPr>
        <p:txBody>
          <a:bodyPr/>
          <a:lstStyle/>
          <a:p>
            <a:r>
              <a:rPr lang="en-US" altLang="en-US" dirty="0"/>
              <a:t>Hierarchical Clustering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Produces a set of nested clusters organized as a hierarchical tree</a:t>
            </a:r>
          </a:p>
          <a:p>
            <a:r>
              <a:rPr lang="en-US" altLang="en-US"/>
              <a:t>Can be visualized as a dendrogram</a:t>
            </a:r>
          </a:p>
          <a:p>
            <a:pPr lvl="1"/>
            <a:r>
              <a:rPr lang="en-US" altLang="en-US"/>
              <a:t>A tree like diagram that records the sequences of merges or splits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59213"/>
            <a:ext cx="34591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5257800" y="3629025"/>
          <a:ext cx="2319338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8" name="VISIO" r:id="rId4" imgW="3163511" imgH="3230582" progId="Visio.Drawing.6">
                  <p:embed/>
                </p:oleObj>
              </mc:Choice>
              <mc:Fallback>
                <p:oleObj name="VISIO" r:id="rId4" imgW="3163511" imgH="3230582" progId="Visio.Drawing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629025"/>
                        <a:ext cx="2319338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856593"/>
            <a:ext cx="8280400" cy="533400"/>
          </a:xfrm>
        </p:spPr>
        <p:txBody>
          <a:bodyPr/>
          <a:lstStyle/>
          <a:p>
            <a:r>
              <a:rPr lang="en-US" altLang="en-US" dirty="0"/>
              <a:t>Strengths of Hierarchical Clustering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2286000"/>
            <a:ext cx="83185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Do not have to assume any particular number of clusters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Any desired number of clusters can be obtained by ‘cutting’ the dendrogram at the proper level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They may correspond to meaningful</a:t>
            </a:r>
            <a:br>
              <a:rPr lang="en-US" altLang="en-US" dirty="0"/>
            </a:br>
            <a:r>
              <a:rPr lang="en-US" altLang="en-US" dirty="0"/>
              <a:t>taxonomies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Example in biological sciences (e.g.:</a:t>
            </a:r>
            <a:br>
              <a:rPr lang="en-US" altLang="en-US" dirty="0"/>
            </a:br>
            <a:r>
              <a:rPr lang="en-US" altLang="en-US" dirty="0"/>
              <a:t>animal kingdom, phylogeny reconstruction)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22CEB-FD6D-FC4B-B94A-4B1204DA5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57" y="13138"/>
            <a:ext cx="2527543" cy="1587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9CA65-F5D6-B24A-B9C4-A310F64E6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419600"/>
            <a:ext cx="1980240" cy="1451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257175"/>
            <a:ext cx="8280400" cy="552450"/>
          </a:xfrm>
        </p:spPr>
        <p:txBody>
          <a:bodyPr/>
          <a:lstStyle/>
          <a:p>
            <a:r>
              <a:rPr lang="en-US" altLang="en-US" sz="2800" dirty="0"/>
              <a:t>Agglomerative Clustering Algorithm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81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Most popular hierarchical clustering technique</a:t>
            </a:r>
          </a:p>
          <a:p>
            <a:pPr marL="2209800" lvl="4" indent="-381000">
              <a:lnSpc>
                <a:spcPct val="90000"/>
              </a:lnSpc>
            </a:pPr>
            <a:endParaRPr lang="en-US" altLang="en-US" sz="800" dirty="0"/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Basic algorithm is straightforward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2000" dirty="0"/>
              <a:t>Compute the proximity matrix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2000" dirty="0"/>
              <a:t>Let each data point be a cluster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2000" b="1" dirty="0"/>
              <a:t>Repeat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altLang="en-US" sz="2000" dirty="0"/>
              <a:t>	Merge the two closest clusters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altLang="en-US" sz="2000" dirty="0"/>
              <a:t>	Update the proximity matrix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US" altLang="en-US" sz="2000" b="1" dirty="0"/>
              <a:t>Until</a:t>
            </a:r>
            <a:r>
              <a:rPr lang="en-US" altLang="en-US" sz="2000" dirty="0"/>
              <a:t> only a single cluster remains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 dirty="0"/>
              <a:t>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Key operation is the computation of the proximity of two clusters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Different approaches to defining the distance between clusters distinguish the different algorithms</a:t>
            </a:r>
          </a:p>
        </p:txBody>
      </p:sp>
      <p:pic>
        <p:nvPicPr>
          <p:cNvPr id="3" name="Picture 2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AEBC07E3-D0A1-9B44-94DA-C95544AA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355850"/>
            <a:ext cx="2581331" cy="145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Starting Situation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Start with clusters of individual points and a proximity matrix</a:t>
            </a:r>
          </a:p>
          <a:p>
            <a:pPr lvl="1"/>
            <a:endParaRPr lang="en-US" altLang="en-US"/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685800" y="44037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2743200" y="5470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1600200" y="3565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1447800" y="5318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3124200" y="3565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1600200" y="29559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>
            <a:off x="457200" y="4708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1828800" y="5318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3124200" y="5089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2133600" y="30321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200400" y="40989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733800" y="3184525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55312" name="Group 16"/>
          <p:cNvGrpSpPr>
            <a:grpSpLocks/>
          </p:cNvGrpSpPr>
          <p:nvPr/>
        </p:nvGrpSpPr>
        <p:grpSpPr bwMode="auto">
          <a:xfrm>
            <a:off x="5257800" y="1903413"/>
            <a:ext cx="3200400" cy="2789237"/>
            <a:chOff x="3456" y="1622"/>
            <a:chExt cx="2160" cy="2058"/>
          </a:xfrm>
        </p:grpSpPr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3696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3504" y="1814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4012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4329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4646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4963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Line 23"/>
            <p:cNvSpPr>
              <a:spLocks noChangeShapeType="1"/>
            </p:cNvSpPr>
            <p:nvPr/>
          </p:nvSpPr>
          <p:spPr bwMode="auto">
            <a:xfrm>
              <a:off x="5280" y="1622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4"/>
            <p:cNvSpPr>
              <a:spLocks noChangeShapeType="1"/>
            </p:cNvSpPr>
            <p:nvPr/>
          </p:nvSpPr>
          <p:spPr bwMode="auto">
            <a:xfrm>
              <a:off x="3504" y="2073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5"/>
            <p:cNvSpPr>
              <a:spLocks noChangeShapeType="1"/>
            </p:cNvSpPr>
            <p:nvPr/>
          </p:nvSpPr>
          <p:spPr bwMode="auto">
            <a:xfrm>
              <a:off x="3504" y="23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Line 26"/>
            <p:cNvSpPr>
              <a:spLocks noChangeShapeType="1"/>
            </p:cNvSpPr>
            <p:nvPr/>
          </p:nvSpPr>
          <p:spPr bwMode="auto">
            <a:xfrm>
              <a:off x="3504" y="25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Line 27"/>
            <p:cNvSpPr>
              <a:spLocks noChangeShapeType="1"/>
            </p:cNvSpPr>
            <p:nvPr/>
          </p:nvSpPr>
          <p:spPr bwMode="auto">
            <a:xfrm>
              <a:off x="3504" y="28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Line 28"/>
            <p:cNvSpPr>
              <a:spLocks noChangeShapeType="1"/>
            </p:cNvSpPr>
            <p:nvPr/>
          </p:nvSpPr>
          <p:spPr bwMode="auto">
            <a:xfrm>
              <a:off x="3504" y="311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Text Box 29"/>
            <p:cNvSpPr txBox="1">
              <a:spLocks noChangeArrowheads="1"/>
            </p:cNvSpPr>
            <p:nvPr/>
          </p:nvSpPr>
          <p:spPr bwMode="auto">
            <a:xfrm>
              <a:off x="3456" y="186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5328" name="Text Box 30"/>
            <p:cNvSpPr txBox="1">
              <a:spLocks noChangeArrowheads="1"/>
            </p:cNvSpPr>
            <p:nvPr/>
          </p:nvSpPr>
          <p:spPr bwMode="auto">
            <a:xfrm>
              <a:off x="3456" y="2390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5329" name="Text Box 31"/>
            <p:cNvSpPr txBox="1">
              <a:spLocks noChangeArrowheads="1"/>
            </p:cNvSpPr>
            <p:nvPr/>
          </p:nvSpPr>
          <p:spPr bwMode="auto">
            <a:xfrm>
              <a:off x="3456" y="2917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5330" name="Text Box 32"/>
            <p:cNvSpPr txBox="1">
              <a:spLocks noChangeArrowheads="1"/>
            </p:cNvSpPr>
            <p:nvPr/>
          </p:nvSpPr>
          <p:spPr bwMode="auto">
            <a:xfrm>
              <a:off x="3456" y="2679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5331" name="Text Box 33"/>
            <p:cNvSpPr txBox="1">
              <a:spLocks noChangeArrowheads="1"/>
            </p:cNvSpPr>
            <p:nvPr/>
          </p:nvSpPr>
          <p:spPr bwMode="auto">
            <a:xfrm>
              <a:off x="3456" y="2150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5332" name="Text Box 34"/>
            <p:cNvSpPr txBox="1">
              <a:spLocks noChangeArrowheads="1"/>
            </p:cNvSpPr>
            <p:nvPr/>
          </p:nvSpPr>
          <p:spPr bwMode="auto">
            <a:xfrm>
              <a:off x="3744" y="1622"/>
              <a:ext cx="3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5333" name="Text Box 35"/>
            <p:cNvSpPr txBox="1">
              <a:spLocks noChangeArrowheads="1"/>
            </p:cNvSpPr>
            <p:nvPr/>
          </p:nvSpPr>
          <p:spPr bwMode="auto">
            <a:xfrm>
              <a:off x="4032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5334" name="Text Box 36"/>
            <p:cNvSpPr txBox="1">
              <a:spLocks noChangeArrowheads="1"/>
            </p:cNvSpPr>
            <p:nvPr/>
          </p:nvSpPr>
          <p:spPr bwMode="auto">
            <a:xfrm>
              <a:off x="4368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5335" name="Text Box 37"/>
            <p:cNvSpPr txBox="1">
              <a:spLocks noChangeArrowheads="1"/>
            </p:cNvSpPr>
            <p:nvPr/>
          </p:nvSpPr>
          <p:spPr bwMode="auto">
            <a:xfrm>
              <a:off x="4704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5336" name="Text Box 38"/>
            <p:cNvSpPr txBox="1">
              <a:spLocks noChangeArrowheads="1"/>
            </p:cNvSpPr>
            <p:nvPr/>
          </p:nvSpPr>
          <p:spPr bwMode="auto">
            <a:xfrm>
              <a:off x="4944" y="1622"/>
              <a:ext cx="33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5337" name="Text Box 39"/>
            <p:cNvSpPr txBox="1">
              <a:spLocks noChangeArrowheads="1"/>
            </p:cNvSpPr>
            <p:nvPr/>
          </p:nvSpPr>
          <p:spPr bwMode="auto">
            <a:xfrm>
              <a:off x="5280" y="1622"/>
              <a:ext cx="33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55338" name="Text Box 40"/>
            <p:cNvSpPr txBox="1">
              <a:spLocks noChangeArrowheads="1"/>
            </p:cNvSpPr>
            <p:nvPr/>
          </p:nvSpPr>
          <p:spPr bwMode="auto">
            <a:xfrm>
              <a:off x="3504" y="3072"/>
              <a:ext cx="192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200"/>
                <a:t>.</a:t>
              </a:r>
            </a:p>
          </p:txBody>
        </p:sp>
      </p:grpSp>
      <p:sp>
        <p:nvSpPr>
          <p:cNvPr id="55313" name="Text Box 41"/>
          <p:cNvSpPr txBox="1">
            <a:spLocks noChangeArrowheads="1"/>
          </p:cNvSpPr>
          <p:nvPr/>
        </p:nvSpPr>
        <p:spPr bwMode="auto">
          <a:xfrm>
            <a:off x="57912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5314" name="Object 4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572000" y="5610225"/>
          <a:ext cx="40560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1" name="Visio" r:id="rId3" imgW="7949438" imgH="1399827" progId="Visio.Drawing.6">
                  <p:embed/>
                </p:oleObj>
              </mc:Choice>
              <mc:Fallback>
                <p:oleObj name="Visio" r:id="rId3" imgW="7949438" imgH="1399827" progId="Visio.Drawing.6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610225"/>
                        <a:ext cx="40560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Intermediate Situation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200"/>
              <a:t>After some merging steps, we have some clusters </a:t>
            </a:r>
          </a:p>
          <a:p>
            <a:pPr marL="742950" lvl="1" indent="-285750"/>
            <a:endParaRPr lang="en-US" altLang="en-US" sz="2000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1295400" y="4953000"/>
            <a:ext cx="7747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 rot="10800000">
            <a:off x="2590800" y="48768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524000" y="5181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743200" y="5105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C5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grpSp>
        <p:nvGrpSpPr>
          <p:cNvPr id="56334" name="Group 14"/>
          <p:cNvGrpSpPr>
            <a:grpSpLocks/>
          </p:cNvGrpSpPr>
          <p:nvPr/>
        </p:nvGrpSpPr>
        <p:grpSpPr bwMode="auto">
          <a:xfrm>
            <a:off x="5486400" y="1660525"/>
            <a:ext cx="2895600" cy="2212975"/>
            <a:chOff x="3456" y="1440"/>
            <a:chExt cx="1872" cy="1503"/>
          </a:xfrm>
        </p:grpSpPr>
        <p:sp>
          <p:nvSpPr>
            <p:cNvPr id="56337" name="Text Box 15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6338" name="Text Box 16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6339" name="Line 17"/>
            <p:cNvSpPr>
              <a:spLocks noChangeShapeType="1"/>
            </p:cNvSpPr>
            <p:nvPr/>
          </p:nvSpPr>
          <p:spPr bwMode="auto">
            <a:xfrm>
              <a:off x="3696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18"/>
            <p:cNvSpPr>
              <a:spLocks noChangeShapeType="1"/>
            </p:cNvSpPr>
            <p:nvPr/>
          </p:nvSpPr>
          <p:spPr bwMode="auto">
            <a:xfrm>
              <a:off x="3504" y="163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19"/>
            <p:cNvSpPr>
              <a:spLocks noChangeShapeType="1"/>
            </p:cNvSpPr>
            <p:nvPr/>
          </p:nvSpPr>
          <p:spPr bwMode="auto">
            <a:xfrm>
              <a:off x="5280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20"/>
            <p:cNvSpPr>
              <a:spLocks noChangeShapeType="1"/>
            </p:cNvSpPr>
            <p:nvPr/>
          </p:nvSpPr>
          <p:spPr bwMode="auto">
            <a:xfrm>
              <a:off x="3504" y="2928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Text Box 21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6344" name="Text Box 22"/>
            <p:cNvSpPr txBox="1">
              <a:spLocks noChangeArrowheads="1"/>
            </p:cNvSpPr>
            <p:nvPr/>
          </p:nvSpPr>
          <p:spPr bwMode="auto">
            <a:xfrm>
              <a:off x="3456" y="2207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6345" name="Text Box 23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6346" name="Text Box 24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6347" name="Text Box 25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6348" name="Text Box 26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6349" name="Text Box 27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6350" name="Text Box 28"/>
            <p:cNvSpPr txBox="1">
              <a:spLocks noChangeArrowheads="1"/>
            </p:cNvSpPr>
            <p:nvPr/>
          </p:nvSpPr>
          <p:spPr bwMode="auto">
            <a:xfrm>
              <a:off x="4992" y="1440"/>
              <a:ext cx="3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6351" name="Line 29"/>
            <p:cNvSpPr>
              <a:spLocks noChangeShapeType="1"/>
            </p:cNvSpPr>
            <p:nvPr/>
          </p:nvSpPr>
          <p:spPr bwMode="auto">
            <a:xfrm>
              <a:off x="3504" y="187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Line 30"/>
            <p:cNvSpPr>
              <a:spLocks noChangeShapeType="1"/>
            </p:cNvSpPr>
            <p:nvPr/>
          </p:nvSpPr>
          <p:spPr bwMode="auto">
            <a:xfrm>
              <a:off x="3504" y="240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Line 31"/>
            <p:cNvSpPr>
              <a:spLocks noChangeShapeType="1"/>
            </p:cNvSpPr>
            <p:nvPr/>
          </p:nvSpPr>
          <p:spPr bwMode="auto">
            <a:xfrm>
              <a:off x="3504" y="216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32"/>
            <p:cNvSpPr>
              <a:spLocks noChangeShapeType="1"/>
            </p:cNvSpPr>
            <p:nvPr/>
          </p:nvSpPr>
          <p:spPr bwMode="auto">
            <a:xfrm>
              <a:off x="3504" y="2640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Line 33"/>
            <p:cNvSpPr>
              <a:spLocks noChangeShapeType="1"/>
            </p:cNvSpPr>
            <p:nvPr/>
          </p:nvSpPr>
          <p:spPr bwMode="auto">
            <a:xfrm>
              <a:off x="4032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Line 34"/>
            <p:cNvSpPr>
              <a:spLocks noChangeShapeType="1"/>
            </p:cNvSpPr>
            <p:nvPr/>
          </p:nvSpPr>
          <p:spPr bwMode="auto">
            <a:xfrm>
              <a:off x="4320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Line 35"/>
            <p:cNvSpPr>
              <a:spLocks noChangeShapeType="1"/>
            </p:cNvSpPr>
            <p:nvPr/>
          </p:nvSpPr>
          <p:spPr bwMode="auto">
            <a:xfrm>
              <a:off x="4656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Line 36"/>
            <p:cNvSpPr>
              <a:spLocks noChangeShapeType="1"/>
            </p:cNvSpPr>
            <p:nvPr/>
          </p:nvSpPr>
          <p:spPr bwMode="auto">
            <a:xfrm>
              <a:off x="4992" y="1440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35" name="Text Box 37"/>
          <p:cNvSpPr txBox="1">
            <a:spLocks noChangeArrowheads="1"/>
          </p:cNvSpPr>
          <p:nvPr/>
        </p:nvSpPr>
        <p:spPr bwMode="auto">
          <a:xfrm>
            <a:off x="5791200" y="38703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6336" name="Object 3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713288"/>
          <a:ext cx="4083050" cy="161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1" name="Visio" r:id="rId3" imgW="7591349" imgH="2996548" progId="Visio.Drawing.6">
                  <p:embed/>
                </p:oleObj>
              </mc:Choice>
              <mc:Fallback>
                <p:oleObj name="Visio" r:id="rId3" imgW="7591349" imgH="2996548" progId="Visio.Drawing.6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13288"/>
                        <a:ext cx="4083050" cy="161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Intermediate Situation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200"/>
              <a:t>We want to merge the two closest clusters (C2 and C5)  and update the proximity matrix. </a:t>
            </a:r>
          </a:p>
          <a:p>
            <a:pPr marL="742950" lvl="1" indent="-285750"/>
            <a:endParaRPr lang="en-US" altLang="en-US" sz="2000"/>
          </a:p>
        </p:txBody>
      </p:sp>
      <p:sp>
        <p:nvSpPr>
          <p:cNvPr id="57348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9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0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Freeform 7"/>
          <p:cNvSpPr>
            <a:spLocks/>
          </p:cNvSpPr>
          <p:nvPr/>
        </p:nvSpPr>
        <p:spPr bwMode="auto">
          <a:xfrm>
            <a:off x="1295400" y="4953000"/>
            <a:ext cx="7747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Freeform 8"/>
          <p:cNvSpPr>
            <a:spLocks/>
          </p:cNvSpPr>
          <p:nvPr/>
        </p:nvSpPr>
        <p:spPr bwMode="auto">
          <a:xfrm rot="10800000">
            <a:off x="2590800" y="48768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1524000" y="5181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743200" y="5105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C5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5486400" y="1676400"/>
            <a:ext cx="2971800" cy="2193925"/>
            <a:chOff x="3456" y="1094"/>
            <a:chExt cx="1920" cy="1503"/>
          </a:xfrm>
        </p:grpSpPr>
        <p:sp>
          <p:nvSpPr>
            <p:cNvPr id="57362" name="Text Box 15"/>
            <p:cNvSpPr txBox="1">
              <a:spLocks noChangeArrowheads="1"/>
            </p:cNvSpPr>
            <p:nvPr/>
          </p:nvSpPr>
          <p:spPr bwMode="auto">
            <a:xfrm>
              <a:off x="4032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7363" name="Text Box 16"/>
            <p:cNvSpPr txBox="1">
              <a:spLocks noChangeArrowheads="1"/>
            </p:cNvSpPr>
            <p:nvPr/>
          </p:nvSpPr>
          <p:spPr bwMode="auto">
            <a:xfrm>
              <a:off x="3744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7364" name="Line 17"/>
            <p:cNvSpPr>
              <a:spLocks noChangeShapeType="1"/>
            </p:cNvSpPr>
            <p:nvPr/>
          </p:nvSpPr>
          <p:spPr bwMode="auto">
            <a:xfrm>
              <a:off x="3696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18"/>
            <p:cNvSpPr>
              <a:spLocks noChangeShapeType="1"/>
            </p:cNvSpPr>
            <p:nvPr/>
          </p:nvSpPr>
          <p:spPr bwMode="auto">
            <a:xfrm>
              <a:off x="3504" y="1286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19"/>
            <p:cNvSpPr>
              <a:spLocks noChangeShapeType="1"/>
            </p:cNvSpPr>
            <p:nvPr/>
          </p:nvSpPr>
          <p:spPr bwMode="auto">
            <a:xfrm>
              <a:off x="5280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20"/>
            <p:cNvSpPr>
              <a:spLocks noChangeShapeType="1"/>
            </p:cNvSpPr>
            <p:nvPr/>
          </p:nvSpPr>
          <p:spPr bwMode="auto">
            <a:xfrm>
              <a:off x="3504" y="2582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Text Box 21"/>
            <p:cNvSpPr txBox="1">
              <a:spLocks noChangeArrowheads="1"/>
            </p:cNvSpPr>
            <p:nvPr/>
          </p:nvSpPr>
          <p:spPr bwMode="auto">
            <a:xfrm>
              <a:off x="3456" y="133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C1</a:t>
              </a:r>
            </a:p>
          </p:txBody>
        </p:sp>
        <p:sp>
          <p:nvSpPr>
            <p:cNvPr id="57369" name="Text Box 22"/>
            <p:cNvSpPr txBox="1">
              <a:spLocks noChangeArrowheads="1"/>
            </p:cNvSpPr>
            <p:nvPr/>
          </p:nvSpPr>
          <p:spPr bwMode="auto">
            <a:xfrm>
              <a:off x="3456" y="1862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7370" name="Text Box 23"/>
            <p:cNvSpPr txBox="1">
              <a:spLocks noChangeArrowheads="1"/>
            </p:cNvSpPr>
            <p:nvPr/>
          </p:nvSpPr>
          <p:spPr bwMode="auto">
            <a:xfrm>
              <a:off x="3456" y="2389"/>
              <a:ext cx="33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7371" name="Text Box 24"/>
            <p:cNvSpPr txBox="1">
              <a:spLocks noChangeArrowheads="1"/>
            </p:cNvSpPr>
            <p:nvPr/>
          </p:nvSpPr>
          <p:spPr bwMode="auto">
            <a:xfrm>
              <a:off x="3456" y="2150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7372" name="Text Box 25"/>
            <p:cNvSpPr txBox="1">
              <a:spLocks noChangeArrowheads="1"/>
            </p:cNvSpPr>
            <p:nvPr/>
          </p:nvSpPr>
          <p:spPr bwMode="auto">
            <a:xfrm>
              <a:off x="3456" y="1622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C2</a:t>
              </a:r>
            </a:p>
          </p:txBody>
        </p:sp>
        <p:sp>
          <p:nvSpPr>
            <p:cNvPr id="57373" name="Text Box 26"/>
            <p:cNvSpPr txBox="1">
              <a:spLocks noChangeArrowheads="1"/>
            </p:cNvSpPr>
            <p:nvPr/>
          </p:nvSpPr>
          <p:spPr bwMode="auto">
            <a:xfrm>
              <a:off x="4368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C3</a:t>
              </a:r>
            </a:p>
          </p:txBody>
        </p:sp>
        <p:sp>
          <p:nvSpPr>
            <p:cNvPr id="57374" name="Text Box 27"/>
            <p:cNvSpPr txBox="1">
              <a:spLocks noChangeArrowheads="1"/>
            </p:cNvSpPr>
            <p:nvPr/>
          </p:nvSpPr>
          <p:spPr bwMode="auto">
            <a:xfrm>
              <a:off x="4704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C4</a:t>
              </a:r>
            </a:p>
          </p:txBody>
        </p:sp>
        <p:sp>
          <p:nvSpPr>
            <p:cNvPr id="57375" name="Text Box 28"/>
            <p:cNvSpPr txBox="1">
              <a:spLocks noChangeArrowheads="1"/>
            </p:cNvSpPr>
            <p:nvPr/>
          </p:nvSpPr>
          <p:spPr bwMode="auto">
            <a:xfrm>
              <a:off x="4992" y="1094"/>
              <a:ext cx="33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C5</a:t>
              </a:r>
            </a:p>
          </p:txBody>
        </p:sp>
        <p:sp>
          <p:nvSpPr>
            <p:cNvPr id="57376" name="Line 29"/>
            <p:cNvSpPr>
              <a:spLocks noChangeShapeType="1"/>
            </p:cNvSpPr>
            <p:nvPr/>
          </p:nvSpPr>
          <p:spPr bwMode="auto">
            <a:xfrm>
              <a:off x="3504" y="1526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Line 30"/>
            <p:cNvSpPr>
              <a:spLocks noChangeShapeType="1"/>
            </p:cNvSpPr>
            <p:nvPr/>
          </p:nvSpPr>
          <p:spPr bwMode="auto">
            <a:xfrm>
              <a:off x="3504" y="205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8" name="Line 31"/>
            <p:cNvSpPr>
              <a:spLocks noChangeShapeType="1"/>
            </p:cNvSpPr>
            <p:nvPr/>
          </p:nvSpPr>
          <p:spPr bwMode="auto">
            <a:xfrm>
              <a:off x="3504" y="181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32"/>
            <p:cNvSpPr>
              <a:spLocks noChangeShapeType="1"/>
            </p:cNvSpPr>
            <p:nvPr/>
          </p:nvSpPr>
          <p:spPr bwMode="auto">
            <a:xfrm>
              <a:off x="3504" y="2294"/>
              <a:ext cx="1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33"/>
            <p:cNvSpPr>
              <a:spLocks noChangeShapeType="1"/>
            </p:cNvSpPr>
            <p:nvPr/>
          </p:nvSpPr>
          <p:spPr bwMode="auto">
            <a:xfrm>
              <a:off x="4032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34"/>
            <p:cNvSpPr>
              <a:spLocks noChangeShapeType="1"/>
            </p:cNvSpPr>
            <p:nvPr/>
          </p:nvSpPr>
          <p:spPr bwMode="auto">
            <a:xfrm>
              <a:off x="4320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2" name="Line 35"/>
            <p:cNvSpPr>
              <a:spLocks noChangeShapeType="1"/>
            </p:cNvSpPr>
            <p:nvPr/>
          </p:nvSpPr>
          <p:spPr bwMode="auto">
            <a:xfrm>
              <a:off x="4656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3" name="Line 36"/>
            <p:cNvSpPr>
              <a:spLocks noChangeShapeType="1"/>
            </p:cNvSpPr>
            <p:nvPr/>
          </p:nvSpPr>
          <p:spPr bwMode="auto">
            <a:xfrm>
              <a:off x="4992" y="1094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4" name="Rectangle 37" descr="Wide downward diagonal"/>
            <p:cNvSpPr>
              <a:spLocks noChangeArrowheads="1"/>
            </p:cNvSpPr>
            <p:nvPr/>
          </p:nvSpPr>
          <p:spPr bwMode="auto">
            <a:xfrm>
              <a:off x="3696" y="1526"/>
              <a:ext cx="1584" cy="288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5" name="Rectangle 38" descr="Wide downward diagonal"/>
            <p:cNvSpPr>
              <a:spLocks noChangeArrowheads="1"/>
            </p:cNvSpPr>
            <p:nvPr/>
          </p:nvSpPr>
          <p:spPr bwMode="auto">
            <a:xfrm>
              <a:off x="3696" y="2294"/>
              <a:ext cx="1584" cy="288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6" name="Rectangle 39" descr="Wide downward diagonal"/>
            <p:cNvSpPr>
              <a:spLocks noChangeArrowheads="1"/>
            </p:cNvSpPr>
            <p:nvPr/>
          </p:nvSpPr>
          <p:spPr bwMode="auto">
            <a:xfrm rot="5400000">
              <a:off x="3521" y="1783"/>
              <a:ext cx="1298" cy="299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87" name="Rectangle 40" descr="Wide downward diagonal"/>
            <p:cNvSpPr>
              <a:spLocks noChangeArrowheads="1"/>
            </p:cNvSpPr>
            <p:nvPr/>
          </p:nvSpPr>
          <p:spPr bwMode="auto">
            <a:xfrm rot="5400000">
              <a:off x="4477" y="1778"/>
              <a:ext cx="1297" cy="311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7359" name="Oval 41"/>
          <p:cNvSpPr>
            <a:spLocks noChangeArrowheads="1"/>
          </p:cNvSpPr>
          <p:nvPr/>
        </p:nvSpPr>
        <p:spPr bwMode="auto">
          <a:xfrm>
            <a:off x="990600" y="4648200"/>
            <a:ext cx="2514600" cy="1295400"/>
          </a:xfrm>
          <a:prstGeom prst="ellips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360" name="Text Box 42"/>
          <p:cNvSpPr txBox="1">
            <a:spLocks noChangeArrowheads="1"/>
          </p:cNvSpPr>
          <p:nvPr/>
        </p:nvSpPr>
        <p:spPr bwMode="auto">
          <a:xfrm>
            <a:off x="5791200" y="38703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7361" name="Object 4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495800"/>
          <a:ext cx="408305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0" name="Visio" r:id="rId3" imgW="7591349" imgH="3431733" progId="Visio.Drawing.6">
                  <p:embed/>
                </p:oleObj>
              </mc:Choice>
              <mc:Fallback>
                <p:oleObj name="Visio" r:id="rId3" imgW="7591349" imgH="3431733" progId="Visio.Drawing.6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495800"/>
                        <a:ext cx="4083050" cy="184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After Merging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624" y="990600"/>
            <a:ext cx="8318500" cy="5181600"/>
          </a:xfrm>
        </p:spPr>
        <p:txBody>
          <a:bodyPr/>
          <a:lstStyle/>
          <a:p>
            <a:pPr marL="342900" indent="-342900"/>
            <a:r>
              <a:rPr lang="en-US" altLang="en-US" sz="2200" dirty="0"/>
              <a:t>The question is:</a:t>
            </a:r>
            <a:br>
              <a:rPr lang="en-US" altLang="en-US" sz="2200" dirty="0"/>
            </a:br>
            <a:r>
              <a:rPr lang="en-US" altLang="en-US" sz="2200" dirty="0"/>
              <a:t>“How do we update the proximity matrix?” </a:t>
            </a:r>
          </a:p>
          <a:p>
            <a:pPr marL="742950" lvl="1" indent="-285750"/>
            <a:endParaRPr lang="en-US" altLang="en-US" sz="2000" dirty="0"/>
          </a:p>
        </p:txBody>
      </p:sp>
      <p:sp>
        <p:nvSpPr>
          <p:cNvPr id="58372" name="Freeform 4"/>
          <p:cNvSpPr>
            <a:spLocks/>
          </p:cNvSpPr>
          <p:nvPr/>
        </p:nvSpPr>
        <p:spPr bwMode="auto">
          <a:xfrm>
            <a:off x="609600" y="3886200"/>
            <a:ext cx="5461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3" name="Freeform 5"/>
          <p:cNvSpPr>
            <a:spLocks/>
          </p:cNvSpPr>
          <p:nvPr/>
        </p:nvSpPr>
        <p:spPr bwMode="auto">
          <a:xfrm rot="-5400000">
            <a:off x="1600200" y="2667000"/>
            <a:ext cx="762000" cy="914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Freeform 6"/>
          <p:cNvSpPr>
            <a:spLocks/>
          </p:cNvSpPr>
          <p:nvPr/>
        </p:nvSpPr>
        <p:spPr bwMode="auto">
          <a:xfrm rot="10800000">
            <a:off x="3352800" y="3048000"/>
            <a:ext cx="685800" cy="7620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5" name="Freeform 7"/>
          <p:cNvSpPr>
            <a:spLocks/>
          </p:cNvSpPr>
          <p:nvPr/>
        </p:nvSpPr>
        <p:spPr bwMode="auto">
          <a:xfrm>
            <a:off x="1295400" y="4953000"/>
            <a:ext cx="2362200" cy="7731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85800" y="4191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429000" y="3352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905000" y="51816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</a:t>
            </a:r>
            <a:r>
              <a:rPr lang="en-US" altLang="en-US"/>
              <a:t> C5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6172200" y="274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        ?        ?        ?    	   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651625" y="2362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6651625" y="3200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651625" y="3581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6629400" y="1555750"/>
            <a:ext cx="53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 </a:t>
            </a:r>
            <a:r>
              <a:rPr lang="en-US" altLang="en-US"/>
              <a:t>C5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60960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60198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5715000" y="22860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638800" y="2362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C1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638800" y="32004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5638800" y="36576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5181600" y="28194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C2 </a:t>
            </a:r>
            <a:r>
              <a:rPr lang="en-US" altLang="en-US" b="0"/>
              <a:t>U </a:t>
            </a:r>
            <a:r>
              <a:rPr lang="en-US" altLang="en-US"/>
              <a:t>C5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70866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C3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76200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C4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5715000" y="26670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5715000" y="3505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5715000" y="3124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5715000" y="3886200"/>
            <a:ext cx="236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Line 30"/>
          <p:cNvSpPr>
            <a:spLocks noChangeShapeType="1"/>
          </p:cNvSpPr>
          <p:nvPr/>
        </p:nvSpPr>
        <p:spPr bwMode="auto">
          <a:xfrm>
            <a:off x="65532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>
            <a:off x="70104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>
            <a:off x="75438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8077200" y="1981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5791200" y="3962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graphicFrame>
        <p:nvGraphicFramePr>
          <p:cNvPr id="58403" name="Object 102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4435475"/>
          <a:ext cx="40830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36" name="Visio" r:id="rId3" imgW="7591349" imgH="3654718" progId="Visio.Drawing.6">
                  <p:embed/>
                </p:oleObj>
              </mc:Choice>
              <mc:Fallback>
                <p:oleObj name="Visio" r:id="rId3" imgW="7591349" imgH="3654718" progId="Visio.Drawing.6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435475"/>
                        <a:ext cx="4083050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erson in a red shirt&#10;&#10;Description automatically generated">
            <a:extLst>
              <a:ext uri="{FF2B5EF4-FFF2-40B4-BE49-F238E27FC236}">
                <a16:creationId xmlns:a16="http://schemas.microsoft.com/office/drawing/2014/main" id="{9E944296-6A3F-CB48-A9FD-E5DF17F71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73" y="-34651"/>
            <a:ext cx="1909347" cy="155865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Distance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59411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9424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9425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9426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9427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9428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59429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59430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59431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59432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59433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59434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59397" name="Line 29"/>
          <p:cNvSpPr>
            <a:spLocks noChangeShapeType="1"/>
          </p:cNvSpPr>
          <p:nvPr/>
        </p:nvSpPr>
        <p:spPr bwMode="auto">
          <a:xfrm>
            <a:off x="2209800" y="20574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30"/>
          <p:cNvSpPr txBox="1">
            <a:spLocks noChangeArrowheads="1"/>
          </p:cNvSpPr>
          <p:nvPr/>
        </p:nvSpPr>
        <p:spPr bwMode="auto">
          <a:xfrm>
            <a:off x="2209800" y="16002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Similarity?</a:t>
            </a:r>
          </a:p>
        </p:txBody>
      </p:sp>
      <p:sp>
        <p:nvSpPr>
          <p:cNvPr id="59399" name="Rectangle 3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  <p:sp>
        <p:nvSpPr>
          <p:cNvPr id="59400" name="Freeform 32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Oval 33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2" name="Oval 34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3" name="Oval 35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4" name="Oval 36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5" name="Freeform 37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Oval 38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7" name="Oval 39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8" name="Oval 40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09" name="Oval 41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410" name="Text Box 42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0434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5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7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8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9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0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1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2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3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4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5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6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0447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0448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0449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0450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0451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0452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0453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0454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0455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0456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0457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0421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3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4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5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6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8" name="Oval 36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29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30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431" name="Line 39"/>
          <p:cNvSpPr>
            <a:spLocks noChangeShapeType="1"/>
          </p:cNvSpPr>
          <p:nvPr/>
        </p:nvSpPr>
        <p:spPr bwMode="auto">
          <a:xfrm flipV="1">
            <a:off x="1981200" y="1600200"/>
            <a:ext cx="15240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0433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1458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9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5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6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7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8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0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1471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1472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1473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1474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1475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1476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1477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1478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1479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1480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1481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1445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7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8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0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2" name="Oval 36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3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4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55" name="Line 39"/>
          <p:cNvSpPr>
            <a:spLocks noChangeShapeType="1"/>
          </p:cNvSpPr>
          <p:nvPr/>
        </p:nvSpPr>
        <p:spPr bwMode="auto">
          <a:xfrm flipV="1">
            <a:off x="914400" y="1676400"/>
            <a:ext cx="3962400" cy="2286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6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1457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0A5F-73C6-B04C-80BC-B0323736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Easy, </a:t>
            </a:r>
            <a:r>
              <a:rPr lang="en-US" dirty="0" err="1"/>
              <a:t>peasy</a:t>
            </a:r>
            <a:r>
              <a:rPr lang="en-US" dirty="0"/>
              <a:t>, right?</a:t>
            </a:r>
          </a:p>
        </p:txBody>
      </p:sp>
      <p:pic>
        <p:nvPicPr>
          <p:cNvPr id="4" name="Google Shape;273;p45">
            <a:extLst>
              <a:ext uri="{FF2B5EF4-FFF2-40B4-BE49-F238E27FC236}">
                <a16:creationId xmlns:a16="http://schemas.microsoft.com/office/drawing/2014/main" id="{08AB6C8F-9DBC-3E41-8F3A-E9DEF3DF92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828800"/>
            <a:ext cx="39624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17C37-7EE0-B24F-A954-CC6E41678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847192"/>
            <a:ext cx="5181600" cy="4210708"/>
          </a:xfrm>
          <a:prstGeom prst="rect">
            <a:avLst/>
          </a:prstGeom>
        </p:spPr>
      </p:pic>
      <p:sp>
        <p:nvSpPr>
          <p:cNvPr id="7" name="Google Shape;278;p46">
            <a:extLst>
              <a:ext uri="{FF2B5EF4-FFF2-40B4-BE49-F238E27FC236}">
                <a16:creationId xmlns:a16="http://schemas.microsoft.com/office/drawing/2014/main" id="{5539D7FE-1F0C-CE42-8BDA-F896D7535070}"/>
              </a:ext>
            </a:extLst>
          </p:cNvPr>
          <p:cNvSpPr/>
          <p:nvPr/>
        </p:nvSpPr>
        <p:spPr>
          <a:xfrm>
            <a:off x="990600" y="900046"/>
            <a:ext cx="2272500" cy="732900"/>
          </a:xfrm>
          <a:prstGeom prst="wedgeRoundRectCallout">
            <a:avLst>
              <a:gd name="adj1" fmla="val 29299"/>
              <a:gd name="adj2" fmla="val 7267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  <a:sym typeface="Cabin"/>
              </a:rPr>
              <a:t>YOU on your first clustering attempt</a:t>
            </a:r>
            <a:endParaRPr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  <a:sym typeface="Cabin"/>
            </a:endParaRPr>
          </a:p>
        </p:txBody>
      </p:sp>
      <p:sp>
        <p:nvSpPr>
          <p:cNvPr id="8" name="Google Shape;278;p46">
            <a:extLst>
              <a:ext uri="{FF2B5EF4-FFF2-40B4-BE49-F238E27FC236}">
                <a16:creationId xmlns:a16="http://schemas.microsoft.com/office/drawing/2014/main" id="{E0917387-3FFF-2E4D-BB44-A3A112F1F87F}"/>
              </a:ext>
            </a:extLst>
          </p:cNvPr>
          <p:cNvSpPr/>
          <p:nvPr/>
        </p:nvSpPr>
        <p:spPr>
          <a:xfrm>
            <a:off x="4744652" y="1130058"/>
            <a:ext cx="2272500" cy="732900"/>
          </a:xfrm>
          <a:prstGeom prst="wedgeRoundRectCallout">
            <a:avLst>
              <a:gd name="adj1" fmla="val 29299"/>
              <a:gd name="adj2" fmla="val 7267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  <a:sym typeface="Cabin"/>
              </a:rPr>
              <a:t>YOU chasing a</a:t>
            </a:r>
            <a:br>
              <a:rPr lang="en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  <a:sym typeface="Cabin"/>
              </a:rPr>
            </a:br>
            <a:r>
              <a:rPr lang="en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  <a:sym typeface="Cabin"/>
              </a:rPr>
              <a:t>“good clustering”</a:t>
            </a:r>
            <a:endParaRPr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4837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2497" name="Line 5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Line 6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Line 7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Line 8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Line 9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Line 10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3" name="Line 11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4" name="Line 12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Line 13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Line 14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7" name="Line 15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8" name="Line 16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9" name="Text Box 17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2510" name="Text Box 18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2511" name="Text Box 19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2512" name="Text Box 20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2513" name="Text Box 21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2514" name="Text Box 22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2515" name="Text Box 23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2516" name="Text Box 24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2517" name="Text Box 25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2518" name="Text Box 26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2519" name="Text Box 27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2520" name="Text Box 28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2469" name="Freeform 29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0" name="Oval 30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1" name="Oval 31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2" name="Oval 32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3" name="Oval 33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4" name="Freeform 34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Oval 35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6" name="Oval 36"/>
          <p:cNvSpPr>
            <a:spLocks noChangeArrowheads="1"/>
          </p:cNvSpPr>
          <p:nvPr/>
        </p:nvSpPr>
        <p:spPr bwMode="auto">
          <a:xfrm rot="5400000" flipV="1">
            <a:off x="3516313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7" name="Oval 37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8" name="Oval 38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479" name="Line 39"/>
          <p:cNvSpPr>
            <a:spLocks noChangeShapeType="1"/>
          </p:cNvSpPr>
          <p:nvPr/>
        </p:nvSpPr>
        <p:spPr bwMode="auto">
          <a:xfrm>
            <a:off x="1828800" y="2209800"/>
            <a:ext cx="22098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40"/>
          <p:cNvSpPr>
            <a:spLocks noChangeShapeType="1"/>
          </p:cNvSpPr>
          <p:nvPr/>
        </p:nvSpPr>
        <p:spPr bwMode="auto">
          <a:xfrm flipV="1">
            <a:off x="1828800" y="1676400"/>
            <a:ext cx="1676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41"/>
          <p:cNvSpPr>
            <a:spLocks noChangeShapeType="1"/>
          </p:cNvSpPr>
          <p:nvPr/>
        </p:nvSpPr>
        <p:spPr bwMode="auto">
          <a:xfrm flipV="1">
            <a:off x="1828800" y="1295400"/>
            <a:ext cx="2209800" cy="914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42"/>
          <p:cNvSpPr>
            <a:spLocks noChangeShapeType="1"/>
          </p:cNvSpPr>
          <p:nvPr/>
        </p:nvSpPr>
        <p:spPr bwMode="auto">
          <a:xfrm flipV="1">
            <a:off x="1828800" y="1676400"/>
            <a:ext cx="30480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43"/>
          <p:cNvSpPr>
            <a:spLocks noChangeShapeType="1"/>
          </p:cNvSpPr>
          <p:nvPr/>
        </p:nvSpPr>
        <p:spPr bwMode="auto">
          <a:xfrm>
            <a:off x="1981200" y="1828800"/>
            <a:ext cx="2057400" cy="457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44"/>
          <p:cNvSpPr>
            <a:spLocks noChangeShapeType="1"/>
          </p:cNvSpPr>
          <p:nvPr/>
        </p:nvSpPr>
        <p:spPr bwMode="auto">
          <a:xfrm flipV="1">
            <a:off x="1981200" y="1676400"/>
            <a:ext cx="1524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45"/>
          <p:cNvSpPr>
            <a:spLocks noChangeShapeType="1"/>
          </p:cNvSpPr>
          <p:nvPr/>
        </p:nvSpPr>
        <p:spPr bwMode="auto">
          <a:xfrm flipV="1">
            <a:off x="1981200" y="1295400"/>
            <a:ext cx="2057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46"/>
          <p:cNvSpPr>
            <a:spLocks noChangeShapeType="1"/>
          </p:cNvSpPr>
          <p:nvPr/>
        </p:nvSpPr>
        <p:spPr bwMode="auto">
          <a:xfrm flipV="1">
            <a:off x="1981200" y="1676400"/>
            <a:ext cx="28956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47"/>
          <p:cNvSpPr>
            <a:spLocks noChangeShapeType="1"/>
          </p:cNvSpPr>
          <p:nvPr/>
        </p:nvSpPr>
        <p:spPr bwMode="auto">
          <a:xfrm>
            <a:off x="914400" y="1905000"/>
            <a:ext cx="31242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48"/>
          <p:cNvSpPr>
            <a:spLocks noChangeShapeType="1"/>
          </p:cNvSpPr>
          <p:nvPr/>
        </p:nvSpPr>
        <p:spPr bwMode="auto">
          <a:xfrm flipV="1">
            <a:off x="914400" y="1676400"/>
            <a:ext cx="39624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49"/>
          <p:cNvSpPr>
            <a:spLocks noChangeShapeType="1"/>
          </p:cNvSpPr>
          <p:nvPr/>
        </p:nvSpPr>
        <p:spPr bwMode="auto">
          <a:xfrm flipV="1">
            <a:off x="914400" y="1295400"/>
            <a:ext cx="3124200" cy="609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50"/>
          <p:cNvSpPr>
            <a:spLocks noChangeShapeType="1"/>
          </p:cNvSpPr>
          <p:nvPr/>
        </p:nvSpPr>
        <p:spPr bwMode="auto">
          <a:xfrm flipV="1">
            <a:off x="914400" y="1676400"/>
            <a:ext cx="25908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1" name="Line 51"/>
          <p:cNvSpPr>
            <a:spLocks noChangeShapeType="1"/>
          </p:cNvSpPr>
          <p:nvPr/>
        </p:nvSpPr>
        <p:spPr bwMode="auto">
          <a:xfrm>
            <a:off x="1752600" y="1447800"/>
            <a:ext cx="2286000" cy="838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2" name="Line 52"/>
          <p:cNvSpPr>
            <a:spLocks noChangeShapeType="1"/>
          </p:cNvSpPr>
          <p:nvPr/>
        </p:nvSpPr>
        <p:spPr bwMode="auto">
          <a:xfrm>
            <a:off x="1752600" y="1447800"/>
            <a:ext cx="17526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3" name="Line 53"/>
          <p:cNvSpPr>
            <a:spLocks noChangeShapeType="1"/>
          </p:cNvSpPr>
          <p:nvPr/>
        </p:nvSpPr>
        <p:spPr bwMode="auto">
          <a:xfrm flipV="1">
            <a:off x="1752600" y="1295400"/>
            <a:ext cx="2286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4" name="Line 54"/>
          <p:cNvSpPr>
            <a:spLocks noChangeShapeType="1"/>
          </p:cNvSpPr>
          <p:nvPr/>
        </p:nvSpPr>
        <p:spPr bwMode="auto">
          <a:xfrm>
            <a:off x="1752600" y="1447800"/>
            <a:ext cx="31242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5" name="Text Box 55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2496" name="Rectangle 56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2"/>
          <p:cNvSpPr>
            <a:spLocks noChangeShapeType="1"/>
          </p:cNvSpPr>
          <p:nvPr/>
        </p:nvSpPr>
        <p:spPr bwMode="auto">
          <a:xfrm flipV="1">
            <a:off x="1371600" y="1981200"/>
            <a:ext cx="28956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Freeform 3" descr="5%"/>
          <p:cNvSpPr>
            <a:spLocks/>
          </p:cNvSpPr>
          <p:nvPr/>
        </p:nvSpPr>
        <p:spPr bwMode="auto">
          <a:xfrm rot="-5400000">
            <a:off x="462757" y="1289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How to Define Inter-Cluster Similarity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39763" y="2344738"/>
            <a:ext cx="4800600" cy="3303587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1000"/>
              <a:t> </a:t>
            </a:r>
          </a:p>
        </p:txBody>
      </p:sp>
      <p:grpSp>
        <p:nvGrpSpPr>
          <p:cNvPr id="63494" name="Group 6"/>
          <p:cNvGrpSpPr>
            <a:grpSpLocks/>
          </p:cNvGrpSpPr>
          <p:nvPr/>
        </p:nvGrpSpPr>
        <p:grpSpPr bwMode="auto">
          <a:xfrm>
            <a:off x="5486400" y="1066800"/>
            <a:ext cx="3429000" cy="3508375"/>
            <a:chOff x="3456" y="1440"/>
            <a:chExt cx="2160" cy="2210"/>
          </a:xfrm>
        </p:grpSpPr>
        <p:sp>
          <p:nvSpPr>
            <p:cNvPr id="63508" name="Line 7"/>
            <p:cNvSpPr>
              <a:spLocks noChangeShapeType="1"/>
            </p:cNvSpPr>
            <p:nvPr/>
          </p:nvSpPr>
          <p:spPr bwMode="auto">
            <a:xfrm>
              <a:off x="369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9" name="Line 8"/>
            <p:cNvSpPr>
              <a:spLocks noChangeShapeType="1"/>
            </p:cNvSpPr>
            <p:nvPr/>
          </p:nvSpPr>
          <p:spPr bwMode="auto">
            <a:xfrm>
              <a:off x="3504" y="163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Line 9"/>
            <p:cNvSpPr>
              <a:spLocks noChangeShapeType="1"/>
            </p:cNvSpPr>
            <p:nvPr/>
          </p:nvSpPr>
          <p:spPr bwMode="auto">
            <a:xfrm>
              <a:off x="4012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Line 10"/>
            <p:cNvSpPr>
              <a:spLocks noChangeShapeType="1"/>
            </p:cNvSpPr>
            <p:nvPr/>
          </p:nvSpPr>
          <p:spPr bwMode="auto">
            <a:xfrm>
              <a:off x="4329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Line 11"/>
            <p:cNvSpPr>
              <a:spLocks noChangeShapeType="1"/>
            </p:cNvSpPr>
            <p:nvPr/>
          </p:nvSpPr>
          <p:spPr bwMode="auto">
            <a:xfrm>
              <a:off x="4646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Line 12"/>
            <p:cNvSpPr>
              <a:spLocks noChangeShapeType="1"/>
            </p:cNvSpPr>
            <p:nvPr/>
          </p:nvSpPr>
          <p:spPr bwMode="auto">
            <a:xfrm>
              <a:off x="4963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Line 13"/>
            <p:cNvSpPr>
              <a:spLocks noChangeShapeType="1"/>
            </p:cNvSpPr>
            <p:nvPr/>
          </p:nvSpPr>
          <p:spPr bwMode="auto">
            <a:xfrm>
              <a:off x="5280" y="1440"/>
              <a:ext cx="0" cy="1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Line 14"/>
            <p:cNvSpPr>
              <a:spLocks noChangeShapeType="1"/>
            </p:cNvSpPr>
            <p:nvPr/>
          </p:nvSpPr>
          <p:spPr bwMode="auto">
            <a:xfrm>
              <a:off x="3504" y="1891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Line 15"/>
            <p:cNvSpPr>
              <a:spLocks noChangeShapeType="1"/>
            </p:cNvSpPr>
            <p:nvPr/>
          </p:nvSpPr>
          <p:spPr bwMode="auto">
            <a:xfrm>
              <a:off x="3504" y="2150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7" name="Line 16"/>
            <p:cNvSpPr>
              <a:spLocks noChangeShapeType="1"/>
            </p:cNvSpPr>
            <p:nvPr/>
          </p:nvSpPr>
          <p:spPr bwMode="auto">
            <a:xfrm>
              <a:off x="3504" y="240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8" name="Line 17"/>
            <p:cNvSpPr>
              <a:spLocks noChangeShapeType="1"/>
            </p:cNvSpPr>
            <p:nvPr/>
          </p:nvSpPr>
          <p:spPr bwMode="auto">
            <a:xfrm>
              <a:off x="3504" y="266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9" name="Line 18"/>
            <p:cNvSpPr>
              <a:spLocks noChangeShapeType="1"/>
            </p:cNvSpPr>
            <p:nvPr/>
          </p:nvSpPr>
          <p:spPr bwMode="auto">
            <a:xfrm>
              <a:off x="3504" y="292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20" name="Text Box 19"/>
            <p:cNvSpPr txBox="1">
              <a:spLocks noChangeArrowheads="1"/>
            </p:cNvSpPr>
            <p:nvPr/>
          </p:nvSpPr>
          <p:spPr bwMode="auto">
            <a:xfrm>
              <a:off x="3456" y="16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3521" name="Text Box 20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3522" name="Text Box 21"/>
            <p:cNvSpPr txBox="1">
              <a:spLocks noChangeArrowheads="1"/>
            </p:cNvSpPr>
            <p:nvPr/>
          </p:nvSpPr>
          <p:spPr bwMode="auto">
            <a:xfrm>
              <a:off x="3456" y="273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3523" name="Text Box 22"/>
            <p:cNvSpPr txBox="1">
              <a:spLocks noChangeArrowheads="1"/>
            </p:cNvSpPr>
            <p:nvPr/>
          </p:nvSpPr>
          <p:spPr bwMode="auto">
            <a:xfrm>
              <a:off x="3456" y="24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3524" name="Text Box 23"/>
            <p:cNvSpPr txBox="1">
              <a:spLocks noChangeArrowheads="1"/>
            </p:cNvSpPr>
            <p:nvPr/>
          </p:nvSpPr>
          <p:spPr bwMode="auto">
            <a:xfrm>
              <a:off x="3456" y="1968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3525" name="Text Box 24"/>
            <p:cNvSpPr txBox="1">
              <a:spLocks noChangeArrowheads="1"/>
            </p:cNvSpPr>
            <p:nvPr/>
          </p:nvSpPr>
          <p:spPr bwMode="auto">
            <a:xfrm>
              <a:off x="37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p1</a:t>
              </a:r>
            </a:p>
          </p:txBody>
        </p:sp>
        <p:sp>
          <p:nvSpPr>
            <p:cNvPr id="63526" name="Text Box 25"/>
            <p:cNvSpPr txBox="1">
              <a:spLocks noChangeArrowheads="1"/>
            </p:cNvSpPr>
            <p:nvPr/>
          </p:nvSpPr>
          <p:spPr bwMode="auto">
            <a:xfrm>
              <a:off x="4032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p2</a:t>
              </a:r>
            </a:p>
          </p:txBody>
        </p:sp>
        <p:sp>
          <p:nvSpPr>
            <p:cNvPr id="63527" name="Text Box 26"/>
            <p:cNvSpPr txBox="1">
              <a:spLocks noChangeArrowheads="1"/>
            </p:cNvSpPr>
            <p:nvPr/>
          </p:nvSpPr>
          <p:spPr bwMode="auto">
            <a:xfrm>
              <a:off x="4368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p3</a:t>
              </a:r>
            </a:p>
          </p:txBody>
        </p:sp>
        <p:sp>
          <p:nvSpPr>
            <p:cNvPr id="63528" name="Text Box 27"/>
            <p:cNvSpPr txBox="1">
              <a:spLocks noChangeArrowheads="1"/>
            </p:cNvSpPr>
            <p:nvPr/>
          </p:nvSpPr>
          <p:spPr bwMode="auto">
            <a:xfrm>
              <a:off x="470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p4</a:t>
              </a:r>
            </a:p>
          </p:txBody>
        </p:sp>
        <p:sp>
          <p:nvSpPr>
            <p:cNvPr id="63529" name="Text Box 28"/>
            <p:cNvSpPr txBox="1">
              <a:spLocks noChangeArrowheads="1"/>
            </p:cNvSpPr>
            <p:nvPr/>
          </p:nvSpPr>
          <p:spPr bwMode="auto">
            <a:xfrm>
              <a:off x="4944" y="144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p5</a:t>
              </a:r>
            </a:p>
          </p:txBody>
        </p:sp>
        <p:sp>
          <p:nvSpPr>
            <p:cNvPr id="63530" name="Text Box 29"/>
            <p:cNvSpPr txBox="1">
              <a:spLocks noChangeArrowheads="1"/>
            </p:cNvSpPr>
            <p:nvPr/>
          </p:nvSpPr>
          <p:spPr bwMode="auto">
            <a:xfrm>
              <a:off x="5280" y="144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 . .</a:t>
              </a:r>
            </a:p>
          </p:txBody>
        </p:sp>
        <p:sp>
          <p:nvSpPr>
            <p:cNvPr id="63531" name="Text Box 30"/>
            <p:cNvSpPr txBox="1">
              <a:spLocks noChangeArrowheads="1"/>
            </p:cNvSpPr>
            <p:nvPr/>
          </p:nvSpPr>
          <p:spPr bwMode="auto">
            <a:xfrm>
              <a:off x="3552" y="2976"/>
              <a:ext cx="336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/>
                <a:t>.</a:t>
              </a:r>
            </a:p>
          </p:txBody>
        </p:sp>
      </p:grpSp>
      <p:sp>
        <p:nvSpPr>
          <p:cNvPr id="63495" name="Oval 31"/>
          <p:cNvSpPr>
            <a:spLocks noChangeArrowheads="1"/>
          </p:cNvSpPr>
          <p:nvPr/>
        </p:nvSpPr>
        <p:spPr bwMode="auto">
          <a:xfrm rot="-5400000">
            <a:off x="1752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6" name="Oval 32"/>
          <p:cNvSpPr>
            <a:spLocks noChangeArrowheads="1"/>
          </p:cNvSpPr>
          <p:nvPr/>
        </p:nvSpPr>
        <p:spPr bwMode="auto">
          <a:xfrm rot="-5400000">
            <a:off x="1676400" y="1447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7" name="Oval 33"/>
          <p:cNvSpPr>
            <a:spLocks noChangeArrowheads="1"/>
          </p:cNvSpPr>
          <p:nvPr/>
        </p:nvSpPr>
        <p:spPr bwMode="auto">
          <a:xfrm rot="-5400000">
            <a:off x="838200" y="1905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8" name="Oval 34"/>
          <p:cNvSpPr>
            <a:spLocks noChangeArrowheads="1"/>
          </p:cNvSpPr>
          <p:nvPr/>
        </p:nvSpPr>
        <p:spPr bwMode="auto">
          <a:xfrm rot="-5400000">
            <a:off x="1903413" y="1751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499" name="Freeform 35" descr="5%"/>
          <p:cNvSpPr>
            <a:spLocks/>
          </p:cNvSpPr>
          <p:nvPr/>
        </p:nvSpPr>
        <p:spPr bwMode="auto">
          <a:xfrm rot="5400000" flipV="1">
            <a:off x="3352800" y="1143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Oval 36"/>
          <p:cNvSpPr>
            <a:spLocks noChangeArrowheads="1"/>
          </p:cNvSpPr>
          <p:nvPr/>
        </p:nvSpPr>
        <p:spPr bwMode="auto">
          <a:xfrm rot="5400000" flipV="1">
            <a:off x="4876800" y="1600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1" name="Oval 37"/>
          <p:cNvSpPr>
            <a:spLocks noChangeArrowheads="1"/>
          </p:cNvSpPr>
          <p:nvPr/>
        </p:nvSpPr>
        <p:spPr bwMode="auto">
          <a:xfrm rot="5400000" flipV="1">
            <a:off x="3516313" y="15986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2" name="Oval 38"/>
          <p:cNvSpPr>
            <a:spLocks noChangeArrowheads="1"/>
          </p:cNvSpPr>
          <p:nvPr/>
        </p:nvSpPr>
        <p:spPr bwMode="auto">
          <a:xfrm rot="5400000" flipV="1">
            <a:off x="4038600" y="2209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3" name="Oval 39"/>
          <p:cNvSpPr>
            <a:spLocks noChangeArrowheads="1"/>
          </p:cNvSpPr>
          <p:nvPr/>
        </p:nvSpPr>
        <p:spPr bwMode="auto">
          <a:xfrm rot="5400000" flipV="1">
            <a:off x="4038600" y="1219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504" name="Text Box 40"/>
          <p:cNvSpPr txBox="1">
            <a:spLocks noChangeArrowheads="1"/>
          </p:cNvSpPr>
          <p:nvPr/>
        </p:nvSpPr>
        <p:spPr bwMode="auto">
          <a:xfrm>
            <a:off x="5943600" y="43434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Proximity Matrix</a:t>
            </a:r>
          </a:p>
        </p:txBody>
      </p:sp>
      <p:sp>
        <p:nvSpPr>
          <p:cNvPr id="63505" name="Rectangle 41"/>
          <p:cNvSpPr>
            <a:spLocks noChangeArrowheads="1"/>
          </p:cNvSpPr>
          <p:nvPr/>
        </p:nvSpPr>
        <p:spPr bwMode="auto">
          <a:xfrm>
            <a:off x="381000" y="3200400"/>
            <a:ext cx="579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MIN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MAX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Group Average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>
                <a:solidFill>
                  <a:srgbClr val="FF0000"/>
                </a:solidFill>
              </a:rPr>
              <a:t>Distance Between Centroids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altLang="en-US" sz="2400" b="0"/>
              <a:t>Other methods driven by an objective function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altLang="en-US" sz="2000" b="0"/>
              <a:t>Ward’s Method uses squared error</a:t>
            </a:r>
            <a:endParaRPr lang="en-US" altLang="en-US" sz="2400" b="0"/>
          </a:p>
        </p:txBody>
      </p:sp>
      <p:sp>
        <p:nvSpPr>
          <p:cNvPr id="63506" name="Text Box 42"/>
          <p:cNvSpPr txBox="1">
            <a:spLocks noChangeArrowheads="1"/>
          </p:cNvSpPr>
          <p:nvPr/>
        </p:nvSpPr>
        <p:spPr bwMode="auto">
          <a:xfrm>
            <a:off x="1219200" y="18288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63507" name="Text Box 43"/>
          <p:cNvSpPr txBox="1">
            <a:spLocks noChangeArrowheads="1"/>
          </p:cNvSpPr>
          <p:nvPr/>
        </p:nvSpPr>
        <p:spPr bwMode="auto">
          <a:xfrm>
            <a:off x="4114800" y="18288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sym typeface="Symbol" pitchFamily="18" charset="2"/>
              </a:rPr>
              <a:t>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 or Single Link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04237" cy="5181600"/>
          </a:xfrm>
        </p:spPr>
        <p:txBody>
          <a:bodyPr/>
          <a:lstStyle/>
          <a:p>
            <a:r>
              <a:rPr lang="en-US" altLang="en-US"/>
              <a:t>Proximity of two clusters is based on the two closest points in the different clusters</a:t>
            </a:r>
          </a:p>
          <a:p>
            <a:pPr lvl="1"/>
            <a:r>
              <a:rPr lang="en-US" altLang="en-US"/>
              <a:t>Determined by one pair of points, i.e., by one link in the proximity graph</a:t>
            </a:r>
          </a:p>
          <a:p>
            <a:r>
              <a:rPr lang="en-US" altLang="en-US"/>
              <a:t>Example:</a:t>
            </a:r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>
          <a:xfrm>
            <a:off x="838200" y="3810000"/>
            <a:ext cx="3276600" cy="2500313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114800"/>
            <a:ext cx="4000500" cy="1836738"/>
          </a:xfrm>
          <a:noFill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Clustering: MIN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914400" y="5715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791200" y="5715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747713" y="1773238"/>
            <a:ext cx="3175000" cy="2790825"/>
            <a:chOff x="471" y="1117"/>
            <a:chExt cx="2000" cy="1758"/>
          </a:xfrm>
        </p:grpSpPr>
        <p:sp>
          <p:nvSpPr>
            <p:cNvPr id="65558" name="Freeform 6"/>
            <p:cNvSpPr>
              <a:spLocks/>
            </p:cNvSpPr>
            <p:nvPr/>
          </p:nvSpPr>
          <p:spPr bwMode="auto">
            <a:xfrm>
              <a:off x="1072" y="1810"/>
              <a:ext cx="89" cy="87"/>
            </a:xfrm>
            <a:custGeom>
              <a:avLst/>
              <a:gdLst>
                <a:gd name="T0" fmla="*/ 0 w 89"/>
                <a:gd name="T1" fmla="*/ 43 h 87"/>
                <a:gd name="T2" fmla="*/ 4 w 89"/>
                <a:gd name="T3" fmla="*/ 26 h 87"/>
                <a:gd name="T4" fmla="*/ 13 w 89"/>
                <a:gd name="T5" fmla="*/ 11 h 87"/>
                <a:gd name="T6" fmla="*/ 28 w 89"/>
                <a:gd name="T7" fmla="*/ 2 h 87"/>
                <a:gd name="T8" fmla="*/ 43 w 89"/>
                <a:gd name="T9" fmla="*/ 0 h 87"/>
                <a:gd name="T10" fmla="*/ 61 w 89"/>
                <a:gd name="T11" fmla="*/ 2 h 87"/>
                <a:gd name="T12" fmla="*/ 76 w 89"/>
                <a:gd name="T13" fmla="*/ 11 h 87"/>
                <a:gd name="T14" fmla="*/ 84 w 89"/>
                <a:gd name="T15" fmla="*/ 26 h 87"/>
                <a:gd name="T16" fmla="*/ 89 w 89"/>
                <a:gd name="T17" fmla="*/ 43 h 87"/>
                <a:gd name="T18" fmla="*/ 84 w 89"/>
                <a:gd name="T19" fmla="*/ 61 h 87"/>
                <a:gd name="T20" fmla="*/ 76 w 89"/>
                <a:gd name="T21" fmla="*/ 74 h 87"/>
                <a:gd name="T22" fmla="*/ 61 w 89"/>
                <a:gd name="T23" fmla="*/ 84 h 87"/>
                <a:gd name="T24" fmla="*/ 43 w 89"/>
                <a:gd name="T25" fmla="*/ 87 h 87"/>
                <a:gd name="T26" fmla="*/ 28 w 89"/>
                <a:gd name="T27" fmla="*/ 84 h 87"/>
                <a:gd name="T28" fmla="*/ 13 w 89"/>
                <a:gd name="T29" fmla="*/ 74 h 87"/>
                <a:gd name="T30" fmla="*/ 4 w 89"/>
                <a:gd name="T31" fmla="*/ 61 h 87"/>
                <a:gd name="T32" fmla="*/ 0 w 89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7"/>
                <a:gd name="T53" fmla="*/ 89 w 89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7">
                  <a:moveTo>
                    <a:pt x="0" y="43"/>
                  </a:moveTo>
                  <a:lnTo>
                    <a:pt x="4" y="26"/>
                  </a:lnTo>
                  <a:lnTo>
                    <a:pt x="13" y="11"/>
                  </a:lnTo>
                  <a:lnTo>
                    <a:pt x="28" y="2"/>
                  </a:lnTo>
                  <a:lnTo>
                    <a:pt x="43" y="0"/>
                  </a:lnTo>
                  <a:lnTo>
                    <a:pt x="61" y="2"/>
                  </a:lnTo>
                  <a:lnTo>
                    <a:pt x="76" y="11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1"/>
                  </a:lnTo>
                  <a:lnTo>
                    <a:pt x="76" y="74"/>
                  </a:lnTo>
                  <a:lnTo>
                    <a:pt x="61" y="84"/>
                  </a:lnTo>
                  <a:lnTo>
                    <a:pt x="43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59" name="Freeform 7"/>
            <p:cNvSpPr>
              <a:spLocks/>
            </p:cNvSpPr>
            <p:nvPr/>
          </p:nvSpPr>
          <p:spPr bwMode="auto">
            <a:xfrm>
              <a:off x="1894" y="1169"/>
              <a:ext cx="89" cy="86"/>
            </a:xfrm>
            <a:custGeom>
              <a:avLst/>
              <a:gdLst>
                <a:gd name="T0" fmla="*/ 0 w 89"/>
                <a:gd name="T1" fmla="*/ 43 h 86"/>
                <a:gd name="T2" fmla="*/ 4 w 89"/>
                <a:gd name="T3" fmla="*/ 26 h 86"/>
                <a:gd name="T4" fmla="*/ 13 w 89"/>
                <a:gd name="T5" fmla="*/ 13 h 86"/>
                <a:gd name="T6" fmla="*/ 28 w 89"/>
                <a:gd name="T7" fmla="*/ 2 h 86"/>
                <a:gd name="T8" fmla="*/ 45 w 89"/>
                <a:gd name="T9" fmla="*/ 0 h 86"/>
                <a:gd name="T10" fmla="*/ 61 w 89"/>
                <a:gd name="T11" fmla="*/ 2 h 86"/>
                <a:gd name="T12" fmla="*/ 76 w 89"/>
                <a:gd name="T13" fmla="*/ 13 h 86"/>
                <a:gd name="T14" fmla="*/ 84 w 89"/>
                <a:gd name="T15" fmla="*/ 26 h 86"/>
                <a:gd name="T16" fmla="*/ 89 w 89"/>
                <a:gd name="T17" fmla="*/ 43 h 86"/>
                <a:gd name="T18" fmla="*/ 84 w 89"/>
                <a:gd name="T19" fmla="*/ 60 h 86"/>
                <a:gd name="T20" fmla="*/ 76 w 89"/>
                <a:gd name="T21" fmla="*/ 73 h 86"/>
                <a:gd name="T22" fmla="*/ 61 w 89"/>
                <a:gd name="T23" fmla="*/ 84 h 86"/>
                <a:gd name="T24" fmla="*/ 45 w 89"/>
                <a:gd name="T25" fmla="*/ 86 h 86"/>
                <a:gd name="T26" fmla="*/ 28 w 89"/>
                <a:gd name="T27" fmla="*/ 84 h 86"/>
                <a:gd name="T28" fmla="*/ 13 w 89"/>
                <a:gd name="T29" fmla="*/ 73 h 86"/>
                <a:gd name="T30" fmla="*/ 4 w 89"/>
                <a:gd name="T31" fmla="*/ 60 h 86"/>
                <a:gd name="T32" fmla="*/ 0 w 89"/>
                <a:gd name="T33" fmla="*/ 43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6"/>
                <a:gd name="T53" fmla="*/ 89 w 89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6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1" y="2"/>
                  </a:lnTo>
                  <a:lnTo>
                    <a:pt x="76" y="13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0"/>
                  </a:lnTo>
                  <a:lnTo>
                    <a:pt x="76" y="73"/>
                  </a:lnTo>
                  <a:lnTo>
                    <a:pt x="61" y="84"/>
                  </a:lnTo>
                  <a:lnTo>
                    <a:pt x="45" y="86"/>
                  </a:lnTo>
                  <a:lnTo>
                    <a:pt x="28" y="84"/>
                  </a:lnTo>
                  <a:lnTo>
                    <a:pt x="13" y="73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0" name="Freeform 8"/>
            <p:cNvSpPr>
              <a:spLocks/>
            </p:cNvSpPr>
            <p:nvPr/>
          </p:nvSpPr>
          <p:spPr bwMode="auto">
            <a:xfrm>
              <a:off x="1295" y="2683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4 w 89"/>
                <a:gd name="T3" fmla="*/ 28 h 88"/>
                <a:gd name="T4" fmla="*/ 13 w 89"/>
                <a:gd name="T5" fmla="*/ 12 h 88"/>
                <a:gd name="T6" fmla="*/ 28 w 89"/>
                <a:gd name="T7" fmla="*/ 4 h 88"/>
                <a:gd name="T8" fmla="*/ 45 w 89"/>
                <a:gd name="T9" fmla="*/ 0 h 88"/>
                <a:gd name="T10" fmla="*/ 60 w 89"/>
                <a:gd name="T11" fmla="*/ 4 h 88"/>
                <a:gd name="T12" fmla="*/ 76 w 89"/>
                <a:gd name="T13" fmla="*/ 12 h 88"/>
                <a:gd name="T14" fmla="*/ 86 w 89"/>
                <a:gd name="T15" fmla="*/ 28 h 88"/>
                <a:gd name="T16" fmla="*/ 89 w 89"/>
                <a:gd name="T17" fmla="*/ 45 h 88"/>
                <a:gd name="T18" fmla="*/ 86 w 89"/>
                <a:gd name="T19" fmla="*/ 62 h 88"/>
                <a:gd name="T20" fmla="*/ 76 w 89"/>
                <a:gd name="T21" fmla="*/ 75 h 88"/>
                <a:gd name="T22" fmla="*/ 60 w 89"/>
                <a:gd name="T23" fmla="*/ 86 h 88"/>
                <a:gd name="T24" fmla="*/ 45 w 89"/>
                <a:gd name="T25" fmla="*/ 88 h 88"/>
                <a:gd name="T26" fmla="*/ 28 w 89"/>
                <a:gd name="T27" fmla="*/ 86 h 88"/>
                <a:gd name="T28" fmla="*/ 13 w 89"/>
                <a:gd name="T29" fmla="*/ 75 h 88"/>
                <a:gd name="T30" fmla="*/ 4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4" y="28"/>
                  </a:lnTo>
                  <a:lnTo>
                    <a:pt x="13" y="12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6" y="12"/>
                  </a:lnTo>
                  <a:lnTo>
                    <a:pt x="86" y="28"/>
                  </a:lnTo>
                  <a:lnTo>
                    <a:pt x="89" y="45"/>
                  </a:lnTo>
                  <a:lnTo>
                    <a:pt x="86" y="62"/>
                  </a:lnTo>
                  <a:lnTo>
                    <a:pt x="76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Freeform 9"/>
            <p:cNvSpPr>
              <a:spLocks/>
            </p:cNvSpPr>
            <p:nvPr/>
          </p:nvSpPr>
          <p:spPr bwMode="auto">
            <a:xfrm>
              <a:off x="471" y="1683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4 w 88"/>
                <a:gd name="T3" fmla="*/ 28 h 88"/>
                <a:gd name="T4" fmla="*/ 13 w 88"/>
                <a:gd name="T5" fmla="*/ 13 h 88"/>
                <a:gd name="T6" fmla="*/ 28 w 88"/>
                <a:gd name="T7" fmla="*/ 4 h 88"/>
                <a:gd name="T8" fmla="*/ 45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0 h 88"/>
                <a:gd name="T20" fmla="*/ 75 w 88"/>
                <a:gd name="T21" fmla="*/ 75 h 88"/>
                <a:gd name="T22" fmla="*/ 60 w 88"/>
                <a:gd name="T23" fmla="*/ 86 h 88"/>
                <a:gd name="T24" fmla="*/ 45 w 88"/>
                <a:gd name="T25" fmla="*/ 88 h 88"/>
                <a:gd name="T26" fmla="*/ 28 w 88"/>
                <a:gd name="T27" fmla="*/ 86 h 88"/>
                <a:gd name="T28" fmla="*/ 13 w 88"/>
                <a:gd name="T29" fmla="*/ 75 h 88"/>
                <a:gd name="T30" fmla="*/ 4 w 88"/>
                <a:gd name="T31" fmla="*/ 60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0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Freeform 10"/>
            <p:cNvSpPr>
              <a:spLocks/>
            </p:cNvSpPr>
            <p:nvPr/>
          </p:nvSpPr>
          <p:spPr bwMode="auto">
            <a:xfrm>
              <a:off x="1652" y="2117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2 w 88"/>
                <a:gd name="T3" fmla="*/ 28 h 88"/>
                <a:gd name="T4" fmla="*/ 13 w 88"/>
                <a:gd name="T5" fmla="*/ 13 h 88"/>
                <a:gd name="T6" fmla="*/ 26 w 88"/>
                <a:gd name="T7" fmla="*/ 4 h 88"/>
                <a:gd name="T8" fmla="*/ 43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2 h 88"/>
                <a:gd name="T20" fmla="*/ 75 w 88"/>
                <a:gd name="T21" fmla="*/ 75 h 88"/>
                <a:gd name="T22" fmla="*/ 60 w 88"/>
                <a:gd name="T23" fmla="*/ 86 h 88"/>
                <a:gd name="T24" fmla="*/ 43 w 88"/>
                <a:gd name="T25" fmla="*/ 88 h 88"/>
                <a:gd name="T26" fmla="*/ 26 w 88"/>
                <a:gd name="T27" fmla="*/ 86 h 88"/>
                <a:gd name="T28" fmla="*/ 13 w 88"/>
                <a:gd name="T29" fmla="*/ 75 h 88"/>
                <a:gd name="T30" fmla="*/ 2 w 88"/>
                <a:gd name="T31" fmla="*/ 62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2" y="28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2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3" y="88"/>
                  </a:lnTo>
                  <a:lnTo>
                    <a:pt x="26" y="86"/>
                  </a:lnTo>
                  <a:lnTo>
                    <a:pt x="13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Freeform 11"/>
            <p:cNvSpPr>
              <a:spLocks/>
            </p:cNvSpPr>
            <p:nvPr/>
          </p:nvSpPr>
          <p:spPr bwMode="auto">
            <a:xfrm>
              <a:off x="2134" y="2177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6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6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6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Rectangle 12"/>
            <p:cNvSpPr>
              <a:spLocks noChangeArrowheads="1"/>
            </p:cNvSpPr>
            <p:nvPr/>
          </p:nvSpPr>
          <p:spPr bwMode="auto">
            <a:xfrm>
              <a:off x="2032" y="1117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65565" name="Rectangle 13"/>
            <p:cNvSpPr>
              <a:spLocks noChangeArrowheads="1"/>
            </p:cNvSpPr>
            <p:nvPr/>
          </p:nvSpPr>
          <p:spPr bwMode="auto">
            <a:xfrm>
              <a:off x="1256" y="1764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65566" name="Rectangle 14"/>
            <p:cNvSpPr>
              <a:spLocks noChangeArrowheads="1"/>
            </p:cNvSpPr>
            <p:nvPr/>
          </p:nvSpPr>
          <p:spPr bwMode="auto">
            <a:xfrm>
              <a:off x="1810" y="2069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65567" name="Rectangle 15"/>
            <p:cNvSpPr>
              <a:spLocks noChangeArrowheads="1"/>
            </p:cNvSpPr>
            <p:nvPr/>
          </p:nvSpPr>
          <p:spPr bwMode="auto">
            <a:xfrm>
              <a:off x="1422" y="2635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65568" name="Rectangle 16"/>
            <p:cNvSpPr>
              <a:spLocks noChangeArrowheads="1"/>
            </p:cNvSpPr>
            <p:nvPr/>
          </p:nvSpPr>
          <p:spPr bwMode="auto">
            <a:xfrm>
              <a:off x="648" y="1626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65569" name="Rectangle 17"/>
            <p:cNvSpPr>
              <a:spLocks noChangeArrowheads="1"/>
            </p:cNvSpPr>
            <p:nvPr/>
          </p:nvSpPr>
          <p:spPr bwMode="auto">
            <a:xfrm>
              <a:off x="2307" y="2125"/>
              <a:ext cx="1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495550" y="2863850"/>
            <a:ext cx="1423988" cy="914400"/>
            <a:chOff x="1572" y="1804"/>
            <a:chExt cx="897" cy="576"/>
          </a:xfrm>
        </p:grpSpPr>
        <p:sp>
          <p:nvSpPr>
            <p:cNvPr id="65556" name="Freeform 19"/>
            <p:cNvSpPr>
              <a:spLocks/>
            </p:cNvSpPr>
            <p:nvPr/>
          </p:nvSpPr>
          <p:spPr bwMode="auto">
            <a:xfrm>
              <a:off x="1572" y="2005"/>
              <a:ext cx="897" cy="375"/>
            </a:xfrm>
            <a:custGeom>
              <a:avLst/>
              <a:gdLst>
                <a:gd name="T0" fmla="*/ 450 w 897"/>
                <a:gd name="T1" fmla="*/ 0 h 375"/>
                <a:gd name="T2" fmla="*/ 510 w 897"/>
                <a:gd name="T3" fmla="*/ 2 h 375"/>
                <a:gd name="T4" fmla="*/ 571 w 897"/>
                <a:gd name="T5" fmla="*/ 6 h 375"/>
                <a:gd name="T6" fmla="*/ 629 w 897"/>
                <a:gd name="T7" fmla="*/ 15 h 375"/>
                <a:gd name="T8" fmla="*/ 683 w 897"/>
                <a:gd name="T9" fmla="*/ 28 h 375"/>
                <a:gd name="T10" fmla="*/ 733 w 897"/>
                <a:gd name="T11" fmla="*/ 43 h 375"/>
                <a:gd name="T12" fmla="*/ 778 w 897"/>
                <a:gd name="T13" fmla="*/ 60 h 375"/>
                <a:gd name="T14" fmla="*/ 817 w 897"/>
                <a:gd name="T15" fmla="*/ 79 h 375"/>
                <a:gd name="T16" fmla="*/ 850 w 897"/>
                <a:gd name="T17" fmla="*/ 101 h 375"/>
                <a:gd name="T18" fmla="*/ 874 w 897"/>
                <a:gd name="T19" fmla="*/ 125 h 375"/>
                <a:gd name="T20" fmla="*/ 891 w 897"/>
                <a:gd name="T21" fmla="*/ 149 h 375"/>
                <a:gd name="T22" fmla="*/ 897 w 897"/>
                <a:gd name="T23" fmla="*/ 174 h 375"/>
                <a:gd name="T24" fmla="*/ 897 w 897"/>
                <a:gd name="T25" fmla="*/ 200 h 375"/>
                <a:gd name="T26" fmla="*/ 891 w 897"/>
                <a:gd name="T27" fmla="*/ 226 h 375"/>
                <a:gd name="T28" fmla="*/ 874 w 897"/>
                <a:gd name="T29" fmla="*/ 250 h 375"/>
                <a:gd name="T30" fmla="*/ 850 w 897"/>
                <a:gd name="T31" fmla="*/ 274 h 375"/>
                <a:gd name="T32" fmla="*/ 817 w 897"/>
                <a:gd name="T33" fmla="*/ 295 h 375"/>
                <a:gd name="T34" fmla="*/ 778 w 897"/>
                <a:gd name="T35" fmla="*/ 315 h 375"/>
                <a:gd name="T36" fmla="*/ 733 w 897"/>
                <a:gd name="T37" fmla="*/ 332 h 375"/>
                <a:gd name="T38" fmla="*/ 683 w 897"/>
                <a:gd name="T39" fmla="*/ 347 h 375"/>
                <a:gd name="T40" fmla="*/ 629 w 897"/>
                <a:gd name="T41" fmla="*/ 360 h 375"/>
                <a:gd name="T42" fmla="*/ 571 w 897"/>
                <a:gd name="T43" fmla="*/ 369 h 375"/>
                <a:gd name="T44" fmla="*/ 510 w 897"/>
                <a:gd name="T45" fmla="*/ 373 h 375"/>
                <a:gd name="T46" fmla="*/ 450 w 897"/>
                <a:gd name="T47" fmla="*/ 375 h 375"/>
                <a:gd name="T48" fmla="*/ 387 w 897"/>
                <a:gd name="T49" fmla="*/ 373 h 375"/>
                <a:gd name="T50" fmla="*/ 329 w 897"/>
                <a:gd name="T51" fmla="*/ 369 h 375"/>
                <a:gd name="T52" fmla="*/ 270 w 897"/>
                <a:gd name="T53" fmla="*/ 360 h 375"/>
                <a:gd name="T54" fmla="*/ 216 w 897"/>
                <a:gd name="T55" fmla="*/ 347 h 375"/>
                <a:gd name="T56" fmla="*/ 164 w 897"/>
                <a:gd name="T57" fmla="*/ 332 h 375"/>
                <a:gd name="T58" fmla="*/ 121 w 897"/>
                <a:gd name="T59" fmla="*/ 315 h 375"/>
                <a:gd name="T60" fmla="*/ 82 w 897"/>
                <a:gd name="T61" fmla="*/ 295 h 375"/>
                <a:gd name="T62" fmla="*/ 49 w 897"/>
                <a:gd name="T63" fmla="*/ 274 h 375"/>
                <a:gd name="T64" fmla="*/ 26 w 897"/>
                <a:gd name="T65" fmla="*/ 250 h 375"/>
                <a:gd name="T66" fmla="*/ 8 w 897"/>
                <a:gd name="T67" fmla="*/ 226 h 375"/>
                <a:gd name="T68" fmla="*/ 0 w 897"/>
                <a:gd name="T69" fmla="*/ 200 h 375"/>
                <a:gd name="T70" fmla="*/ 0 w 897"/>
                <a:gd name="T71" fmla="*/ 174 h 375"/>
                <a:gd name="T72" fmla="*/ 8 w 897"/>
                <a:gd name="T73" fmla="*/ 149 h 375"/>
                <a:gd name="T74" fmla="*/ 26 w 897"/>
                <a:gd name="T75" fmla="*/ 125 h 375"/>
                <a:gd name="T76" fmla="*/ 49 w 897"/>
                <a:gd name="T77" fmla="*/ 101 h 375"/>
                <a:gd name="T78" fmla="*/ 82 w 897"/>
                <a:gd name="T79" fmla="*/ 79 h 375"/>
                <a:gd name="T80" fmla="*/ 121 w 897"/>
                <a:gd name="T81" fmla="*/ 60 h 375"/>
                <a:gd name="T82" fmla="*/ 164 w 897"/>
                <a:gd name="T83" fmla="*/ 43 h 375"/>
                <a:gd name="T84" fmla="*/ 216 w 897"/>
                <a:gd name="T85" fmla="*/ 28 h 375"/>
                <a:gd name="T86" fmla="*/ 270 w 897"/>
                <a:gd name="T87" fmla="*/ 15 h 375"/>
                <a:gd name="T88" fmla="*/ 329 w 897"/>
                <a:gd name="T89" fmla="*/ 6 h 375"/>
                <a:gd name="T90" fmla="*/ 387 w 897"/>
                <a:gd name="T91" fmla="*/ 2 h 375"/>
                <a:gd name="T92" fmla="*/ 450 w 897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7"/>
                <a:gd name="T142" fmla="*/ 0 h 375"/>
                <a:gd name="T143" fmla="*/ 897 w 897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7" h="375">
                  <a:moveTo>
                    <a:pt x="450" y="0"/>
                  </a:moveTo>
                  <a:lnTo>
                    <a:pt x="510" y="2"/>
                  </a:lnTo>
                  <a:lnTo>
                    <a:pt x="571" y="6"/>
                  </a:lnTo>
                  <a:lnTo>
                    <a:pt x="629" y="15"/>
                  </a:lnTo>
                  <a:lnTo>
                    <a:pt x="683" y="28"/>
                  </a:lnTo>
                  <a:lnTo>
                    <a:pt x="733" y="43"/>
                  </a:lnTo>
                  <a:lnTo>
                    <a:pt x="778" y="60"/>
                  </a:lnTo>
                  <a:lnTo>
                    <a:pt x="817" y="79"/>
                  </a:lnTo>
                  <a:lnTo>
                    <a:pt x="850" y="101"/>
                  </a:lnTo>
                  <a:lnTo>
                    <a:pt x="874" y="125"/>
                  </a:lnTo>
                  <a:lnTo>
                    <a:pt x="891" y="149"/>
                  </a:lnTo>
                  <a:lnTo>
                    <a:pt x="897" y="174"/>
                  </a:lnTo>
                  <a:lnTo>
                    <a:pt x="897" y="200"/>
                  </a:lnTo>
                  <a:lnTo>
                    <a:pt x="891" y="226"/>
                  </a:lnTo>
                  <a:lnTo>
                    <a:pt x="874" y="250"/>
                  </a:lnTo>
                  <a:lnTo>
                    <a:pt x="850" y="274"/>
                  </a:lnTo>
                  <a:lnTo>
                    <a:pt x="817" y="295"/>
                  </a:lnTo>
                  <a:lnTo>
                    <a:pt x="778" y="315"/>
                  </a:lnTo>
                  <a:lnTo>
                    <a:pt x="733" y="332"/>
                  </a:lnTo>
                  <a:lnTo>
                    <a:pt x="683" y="347"/>
                  </a:lnTo>
                  <a:lnTo>
                    <a:pt x="629" y="360"/>
                  </a:lnTo>
                  <a:lnTo>
                    <a:pt x="571" y="369"/>
                  </a:lnTo>
                  <a:lnTo>
                    <a:pt x="510" y="373"/>
                  </a:lnTo>
                  <a:lnTo>
                    <a:pt x="450" y="375"/>
                  </a:lnTo>
                  <a:lnTo>
                    <a:pt x="387" y="373"/>
                  </a:lnTo>
                  <a:lnTo>
                    <a:pt x="329" y="369"/>
                  </a:lnTo>
                  <a:lnTo>
                    <a:pt x="270" y="360"/>
                  </a:lnTo>
                  <a:lnTo>
                    <a:pt x="216" y="347"/>
                  </a:lnTo>
                  <a:lnTo>
                    <a:pt x="164" y="332"/>
                  </a:lnTo>
                  <a:lnTo>
                    <a:pt x="121" y="315"/>
                  </a:lnTo>
                  <a:lnTo>
                    <a:pt x="82" y="295"/>
                  </a:lnTo>
                  <a:lnTo>
                    <a:pt x="49" y="274"/>
                  </a:lnTo>
                  <a:lnTo>
                    <a:pt x="26" y="250"/>
                  </a:lnTo>
                  <a:lnTo>
                    <a:pt x="8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8" y="149"/>
                  </a:lnTo>
                  <a:lnTo>
                    <a:pt x="26" y="125"/>
                  </a:lnTo>
                  <a:lnTo>
                    <a:pt x="49" y="101"/>
                  </a:lnTo>
                  <a:lnTo>
                    <a:pt x="82" y="79"/>
                  </a:lnTo>
                  <a:lnTo>
                    <a:pt x="121" y="60"/>
                  </a:lnTo>
                  <a:lnTo>
                    <a:pt x="164" y="43"/>
                  </a:lnTo>
                  <a:lnTo>
                    <a:pt x="216" y="28"/>
                  </a:lnTo>
                  <a:lnTo>
                    <a:pt x="270" y="15"/>
                  </a:lnTo>
                  <a:lnTo>
                    <a:pt x="329" y="6"/>
                  </a:lnTo>
                  <a:lnTo>
                    <a:pt x="387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Rectangle 20"/>
            <p:cNvSpPr>
              <a:spLocks noChangeArrowheads="1"/>
            </p:cNvSpPr>
            <p:nvPr/>
          </p:nvSpPr>
          <p:spPr bwMode="auto">
            <a:xfrm>
              <a:off x="1944" y="1804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27050" y="2489200"/>
            <a:ext cx="1735138" cy="1158875"/>
            <a:chOff x="332" y="1568"/>
            <a:chExt cx="1093" cy="730"/>
          </a:xfrm>
        </p:grpSpPr>
        <p:sp>
          <p:nvSpPr>
            <p:cNvPr id="65554" name="Freeform 22"/>
            <p:cNvSpPr>
              <a:spLocks/>
            </p:cNvSpPr>
            <p:nvPr/>
          </p:nvSpPr>
          <p:spPr bwMode="auto">
            <a:xfrm>
              <a:off x="332" y="1568"/>
              <a:ext cx="1093" cy="497"/>
            </a:xfrm>
            <a:custGeom>
              <a:avLst/>
              <a:gdLst>
                <a:gd name="T0" fmla="*/ 547 w 1093"/>
                <a:gd name="T1" fmla="*/ 0 h 497"/>
                <a:gd name="T2" fmla="*/ 615 w 1093"/>
                <a:gd name="T3" fmla="*/ 3 h 497"/>
                <a:gd name="T4" fmla="*/ 684 w 1093"/>
                <a:gd name="T5" fmla="*/ 7 h 497"/>
                <a:gd name="T6" fmla="*/ 749 w 1093"/>
                <a:gd name="T7" fmla="*/ 18 h 497"/>
                <a:gd name="T8" fmla="*/ 811 w 1093"/>
                <a:gd name="T9" fmla="*/ 31 h 497"/>
                <a:gd name="T10" fmla="*/ 868 w 1093"/>
                <a:gd name="T11" fmla="*/ 48 h 497"/>
                <a:gd name="T12" fmla="*/ 922 w 1093"/>
                <a:gd name="T13" fmla="*/ 67 h 497"/>
                <a:gd name="T14" fmla="*/ 969 w 1093"/>
                <a:gd name="T15" fmla="*/ 91 h 497"/>
                <a:gd name="T16" fmla="*/ 1008 w 1093"/>
                <a:gd name="T17" fmla="*/ 115 h 497"/>
                <a:gd name="T18" fmla="*/ 1043 w 1093"/>
                <a:gd name="T19" fmla="*/ 143 h 497"/>
                <a:gd name="T20" fmla="*/ 1067 w 1093"/>
                <a:gd name="T21" fmla="*/ 171 h 497"/>
                <a:gd name="T22" fmla="*/ 1084 w 1093"/>
                <a:gd name="T23" fmla="*/ 201 h 497"/>
                <a:gd name="T24" fmla="*/ 1093 w 1093"/>
                <a:gd name="T25" fmla="*/ 234 h 497"/>
                <a:gd name="T26" fmla="*/ 1093 w 1093"/>
                <a:gd name="T27" fmla="*/ 264 h 497"/>
                <a:gd name="T28" fmla="*/ 1084 w 1093"/>
                <a:gd name="T29" fmla="*/ 294 h 497"/>
                <a:gd name="T30" fmla="*/ 1067 w 1093"/>
                <a:gd name="T31" fmla="*/ 324 h 497"/>
                <a:gd name="T32" fmla="*/ 1043 w 1093"/>
                <a:gd name="T33" fmla="*/ 354 h 497"/>
                <a:gd name="T34" fmla="*/ 1008 w 1093"/>
                <a:gd name="T35" fmla="*/ 383 h 497"/>
                <a:gd name="T36" fmla="*/ 969 w 1093"/>
                <a:gd name="T37" fmla="*/ 406 h 497"/>
                <a:gd name="T38" fmla="*/ 922 w 1093"/>
                <a:gd name="T39" fmla="*/ 430 h 497"/>
                <a:gd name="T40" fmla="*/ 868 w 1093"/>
                <a:gd name="T41" fmla="*/ 449 h 497"/>
                <a:gd name="T42" fmla="*/ 811 w 1093"/>
                <a:gd name="T43" fmla="*/ 467 h 497"/>
                <a:gd name="T44" fmla="*/ 749 w 1093"/>
                <a:gd name="T45" fmla="*/ 480 h 497"/>
                <a:gd name="T46" fmla="*/ 684 w 1093"/>
                <a:gd name="T47" fmla="*/ 488 h 497"/>
                <a:gd name="T48" fmla="*/ 615 w 1093"/>
                <a:gd name="T49" fmla="*/ 495 h 497"/>
                <a:gd name="T50" fmla="*/ 547 w 1093"/>
                <a:gd name="T51" fmla="*/ 497 h 497"/>
                <a:gd name="T52" fmla="*/ 478 w 1093"/>
                <a:gd name="T53" fmla="*/ 495 h 497"/>
                <a:gd name="T54" fmla="*/ 411 w 1093"/>
                <a:gd name="T55" fmla="*/ 488 h 497"/>
                <a:gd name="T56" fmla="*/ 346 w 1093"/>
                <a:gd name="T57" fmla="*/ 480 h 497"/>
                <a:gd name="T58" fmla="*/ 284 w 1093"/>
                <a:gd name="T59" fmla="*/ 467 h 497"/>
                <a:gd name="T60" fmla="*/ 225 w 1093"/>
                <a:gd name="T61" fmla="*/ 449 h 497"/>
                <a:gd name="T62" fmla="*/ 173 w 1093"/>
                <a:gd name="T63" fmla="*/ 430 h 497"/>
                <a:gd name="T64" fmla="*/ 126 w 1093"/>
                <a:gd name="T65" fmla="*/ 406 h 497"/>
                <a:gd name="T66" fmla="*/ 85 w 1093"/>
                <a:gd name="T67" fmla="*/ 383 h 497"/>
                <a:gd name="T68" fmla="*/ 52 w 1093"/>
                <a:gd name="T69" fmla="*/ 354 h 497"/>
                <a:gd name="T70" fmla="*/ 26 w 1093"/>
                <a:gd name="T71" fmla="*/ 324 h 497"/>
                <a:gd name="T72" fmla="*/ 9 w 1093"/>
                <a:gd name="T73" fmla="*/ 294 h 497"/>
                <a:gd name="T74" fmla="*/ 0 w 1093"/>
                <a:gd name="T75" fmla="*/ 264 h 497"/>
                <a:gd name="T76" fmla="*/ 0 w 1093"/>
                <a:gd name="T77" fmla="*/ 234 h 497"/>
                <a:gd name="T78" fmla="*/ 9 w 1093"/>
                <a:gd name="T79" fmla="*/ 201 h 497"/>
                <a:gd name="T80" fmla="*/ 26 w 1093"/>
                <a:gd name="T81" fmla="*/ 171 h 497"/>
                <a:gd name="T82" fmla="*/ 52 w 1093"/>
                <a:gd name="T83" fmla="*/ 143 h 497"/>
                <a:gd name="T84" fmla="*/ 85 w 1093"/>
                <a:gd name="T85" fmla="*/ 115 h 497"/>
                <a:gd name="T86" fmla="*/ 126 w 1093"/>
                <a:gd name="T87" fmla="*/ 91 h 497"/>
                <a:gd name="T88" fmla="*/ 173 w 1093"/>
                <a:gd name="T89" fmla="*/ 67 h 497"/>
                <a:gd name="T90" fmla="*/ 225 w 1093"/>
                <a:gd name="T91" fmla="*/ 48 h 497"/>
                <a:gd name="T92" fmla="*/ 284 w 1093"/>
                <a:gd name="T93" fmla="*/ 31 h 497"/>
                <a:gd name="T94" fmla="*/ 346 w 1093"/>
                <a:gd name="T95" fmla="*/ 18 h 497"/>
                <a:gd name="T96" fmla="*/ 411 w 1093"/>
                <a:gd name="T97" fmla="*/ 7 h 497"/>
                <a:gd name="T98" fmla="*/ 478 w 1093"/>
                <a:gd name="T99" fmla="*/ 3 h 497"/>
                <a:gd name="T100" fmla="*/ 547 w 1093"/>
                <a:gd name="T101" fmla="*/ 0 h 4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93"/>
                <a:gd name="T154" fmla="*/ 0 h 497"/>
                <a:gd name="T155" fmla="*/ 1093 w 1093"/>
                <a:gd name="T156" fmla="*/ 497 h 4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93" h="497">
                  <a:moveTo>
                    <a:pt x="547" y="0"/>
                  </a:moveTo>
                  <a:lnTo>
                    <a:pt x="615" y="3"/>
                  </a:lnTo>
                  <a:lnTo>
                    <a:pt x="684" y="7"/>
                  </a:lnTo>
                  <a:lnTo>
                    <a:pt x="749" y="18"/>
                  </a:lnTo>
                  <a:lnTo>
                    <a:pt x="811" y="31"/>
                  </a:lnTo>
                  <a:lnTo>
                    <a:pt x="868" y="48"/>
                  </a:lnTo>
                  <a:lnTo>
                    <a:pt x="922" y="67"/>
                  </a:lnTo>
                  <a:lnTo>
                    <a:pt x="969" y="91"/>
                  </a:lnTo>
                  <a:lnTo>
                    <a:pt x="1008" y="115"/>
                  </a:lnTo>
                  <a:lnTo>
                    <a:pt x="1043" y="143"/>
                  </a:lnTo>
                  <a:lnTo>
                    <a:pt x="1067" y="171"/>
                  </a:lnTo>
                  <a:lnTo>
                    <a:pt x="1084" y="201"/>
                  </a:lnTo>
                  <a:lnTo>
                    <a:pt x="1093" y="234"/>
                  </a:lnTo>
                  <a:lnTo>
                    <a:pt x="1093" y="264"/>
                  </a:lnTo>
                  <a:lnTo>
                    <a:pt x="1084" y="294"/>
                  </a:lnTo>
                  <a:lnTo>
                    <a:pt x="1067" y="324"/>
                  </a:lnTo>
                  <a:lnTo>
                    <a:pt x="1043" y="354"/>
                  </a:lnTo>
                  <a:lnTo>
                    <a:pt x="1008" y="383"/>
                  </a:lnTo>
                  <a:lnTo>
                    <a:pt x="969" y="406"/>
                  </a:lnTo>
                  <a:lnTo>
                    <a:pt x="922" y="430"/>
                  </a:lnTo>
                  <a:lnTo>
                    <a:pt x="868" y="449"/>
                  </a:lnTo>
                  <a:lnTo>
                    <a:pt x="811" y="467"/>
                  </a:lnTo>
                  <a:lnTo>
                    <a:pt x="749" y="480"/>
                  </a:lnTo>
                  <a:lnTo>
                    <a:pt x="684" y="488"/>
                  </a:lnTo>
                  <a:lnTo>
                    <a:pt x="615" y="495"/>
                  </a:lnTo>
                  <a:lnTo>
                    <a:pt x="547" y="497"/>
                  </a:lnTo>
                  <a:lnTo>
                    <a:pt x="478" y="495"/>
                  </a:lnTo>
                  <a:lnTo>
                    <a:pt x="411" y="488"/>
                  </a:lnTo>
                  <a:lnTo>
                    <a:pt x="346" y="480"/>
                  </a:lnTo>
                  <a:lnTo>
                    <a:pt x="284" y="467"/>
                  </a:lnTo>
                  <a:lnTo>
                    <a:pt x="225" y="449"/>
                  </a:lnTo>
                  <a:lnTo>
                    <a:pt x="173" y="430"/>
                  </a:lnTo>
                  <a:lnTo>
                    <a:pt x="126" y="406"/>
                  </a:lnTo>
                  <a:lnTo>
                    <a:pt x="85" y="383"/>
                  </a:lnTo>
                  <a:lnTo>
                    <a:pt x="52" y="354"/>
                  </a:lnTo>
                  <a:lnTo>
                    <a:pt x="26" y="324"/>
                  </a:lnTo>
                  <a:lnTo>
                    <a:pt x="9" y="294"/>
                  </a:lnTo>
                  <a:lnTo>
                    <a:pt x="0" y="264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26" y="171"/>
                  </a:lnTo>
                  <a:lnTo>
                    <a:pt x="52" y="143"/>
                  </a:lnTo>
                  <a:lnTo>
                    <a:pt x="85" y="115"/>
                  </a:lnTo>
                  <a:lnTo>
                    <a:pt x="126" y="91"/>
                  </a:lnTo>
                  <a:lnTo>
                    <a:pt x="173" y="67"/>
                  </a:lnTo>
                  <a:lnTo>
                    <a:pt x="225" y="48"/>
                  </a:lnTo>
                  <a:lnTo>
                    <a:pt x="284" y="31"/>
                  </a:lnTo>
                  <a:lnTo>
                    <a:pt x="346" y="18"/>
                  </a:lnTo>
                  <a:lnTo>
                    <a:pt x="411" y="7"/>
                  </a:lnTo>
                  <a:lnTo>
                    <a:pt x="478" y="3"/>
                  </a:lnTo>
                  <a:lnTo>
                    <a:pt x="5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5" name="Rectangle 23"/>
            <p:cNvSpPr>
              <a:spLocks noChangeArrowheads="1"/>
            </p:cNvSpPr>
            <p:nvPr/>
          </p:nvSpPr>
          <p:spPr bwMode="auto">
            <a:xfrm>
              <a:off x="949" y="2052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44500" y="2071688"/>
            <a:ext cx="3675063" cy="2097087"/>
            <a:chOff x="280" y="1305"/>
            <a:chExt cx="2315" cy="1321"/>
          </a:xfrm>
        </p:grpSpPr>
        <p:sp>
          <p:nvSpPr>
            <p:cNvPr id="65552" name="Freeform 25"/>
            <p:cNvSpPr>
              <a:spLocks/>
            </p:cNvSpPr>
            <p:nvPr/>
          </p:nvSpPr>
          <p:spPr bwMode="auto">
            <a:xfrm>
              <a:off x="280" y="1314"/>
              <a:ext cx="2315" cy="1312"/>
            </a:xfrm>
            <a:custGeom>
              <a:avLst/>
              <a:gdLst>
                <a:gd name="T0" fmla="*/ 1326 w 2315"/>
                <a:gd name="T1" fmla="*/ 23 h 1312"/>
                <a:gd name="T2" fmla="*/ 1519 w 2315"/>
                <a:gd name="T3" fmla="*/ 64 h 1312"/>
                <a:gd name="T4" fmla="*/ 1698 w 2315"/>
                <a:gd name="T5" fmla="*/ 121 h 1312"/>
                <a:gd name="T6" fmla="*/ 1865 w 2315"/>
                <a:gd name="T7" fmla="*/ 194 h 1312"/>
                <a:gd name="T8" fmla="*/ 2008 w 2315"/>
                <a:gd name="T9" fmla="*/ 278 h 1312"/>
                <a:gd name="T10" fmla="*/ 2129 w 2315"/>
                <a:gd name="T11" fmla="*/ 375 h 1312"/>
                <a:gd name="T12" fmla="*/ 2222 w 2315"/>
                <a:gd name="T13" fmla="*/ 479 h 1312"/>
                <a:gd name="T14" fmla="*/ 2282 w 2315"/>
                <a:gd name="T15" fmla="*/ 589 h 1312"/>
                <a:gd name="T16" fmla="*/ 2313 w 2315"/>
                <a:gd name="T17" fmla="*/ 699 h 1312"/>
                <a:gd name="T18" fmla="*/ 2308 w 2315"/>
                <a:gd name="T19" fmla="*/ 809 h 1312"/>
                <a:gd name="T20" fmla="*/ 2272 w 2315"/>
                <a:gd name="T21" fmla="*/ 915 h 1312"/>
                <a:gd name="T22" fmla="*/ 2202 w 2315"/>
                <a:gd name="T23" fmla="*/ 1014 h 1312"/>
                <a:gd name="T24" fmla="*/ 2105 w 2315"/>
                <a:gd name="T25" fmla="*/ 1101 h 1312"/>
                <a:gd name="T26" fmla="*/ 1977 w 2315"/>
                <a:gd name="T27" fmla="*/ 1176 h 1312"/>
                <a:gd name="T28" fmla="*/ 1828 w 2315"/>
                <a:gd name="T29" fmla="*/ 1237 h 1312"/>
                <a:gd name="T30" fmla="*/ 1659 w 2315"/>
                <a:gd name="T31" fmla="*/ 1280 h 1312"/>
                <a:gd name="T32" fmla="*/ 1476 w 2315"/>
                <a:gd name="T33" fmla="*/ 1306 h 1312"/>
                <a:gd name="T34" fmla="*/ 1283 w 2315"/>
                <a:gd name="T35" fmla="*/ 1312 h 1312"/>
                <a:gd name="T36" fmla="*/ 1086 w 2315"/>
                <a:gd name="T37" fmla="*/ 1299 h 1312"/>
                <a:gd name="T38" fmla="*/ 894 w 2315"/>
                <a:gd name="T39" fmla="*/ 1269 h 1312"/>
                <a:gd name="T40" fmla="*/ 705 w 2315"/>
                <a:gd name="T41" fmla="*/ 1220 h 1312"/>
                <a:gd name="T42" fmla="*/ 532 w 2315"/>
                <a:gd name="T43" fmla="*/ 1155 h 1312"/>
                <a:gd name="T44" fmla="*/ 377 w 2315"/>
                <a:gd name="T45" fmla="*/ 1077 h 1312"/>
                <a:gd name="T46" fmla="*/ 245 w 2315"/>
                <a:gd name="T47" fmla="*/ 984 h 1312"/>
                <a:gd name="T48" fmla="*/ 137 w 2315"/>
                <a:gd name="T49" fmla="*/ 885 h 1312"/>
                <a:gd name="T50" fmla="*/ 61 w 2315"/>
                <a:gd name="T51" fmla="*/ 777 h 1312"/>
                <a:gd name="T52" fmla="*/ 13 w 2315"/>
                <a:gd name="T53" fmla="*/ 667 h 1312"/>
                <a:gd name="T54" fmla="*/ 0 w 2315"/>
                <a:gd name="T55" fmla="*/ 555 h 1312"/>
                <a:gd name="T56" fmla="*/ 22 w 2315"/>
                <a:gd name="T57" fmla="*/ 447 h 1312"/>
                <a:gd name="T58" fmla="*/ 74 w 2315"/>
                <a:gd name="T59" fmla="*/ 345 h 1312"/>
                <a:gd name="T60" fmla="*/ 158 w 2315"/>
                <a:gd name="T61" fmla="*/ 252 h 1312"/>
                <a:gd name="T62" fmla="*/ 273 w 2315"/>
                <a:gd name="T63" fmla="*/ 170 h 1312"/>
                <a:gd name="T64" fmla="*/ 411 w 2315"/>
                <a:gd name="T65" fmla="*/ 103 h 1312"/>
                <a:gd name="T66" fmla="*/ 571 w 2315"/>
                <a:gd name="T67" fmla="*/ 49 h 1312"/>
                <a:gd name="T68" fmla="*/ 747 w 2315"/>
                <a:gd name="T69" fmla="*/ 17 h 1312"/>
                <a:gd name="T70" fmla="*/ 937 w 2315"/>
                <a:gd name="T71" fmla="*/ 0 h 1312"/>
                <a:gd name="T72" fmla="*/ 1132 w 2315"/>
                <a:gd name="T73" fmla="*/ 2 h 1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15"/>
                <a:gd name="T112" fmla="*/ 0 h 1312"/>
                <a:gd name="T113" fmla="*/ 2315 w 2315"/>
                <a:gd name="T114" fmla="*/ 1312 h 1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15" h="1312">
                  <a:moveTo>
                    <a:pt x="1229" y="10"/>
                  </a:moveTo>
                  <a:lnTo>
                    <a:pt x="1326" y="23"/>
                  </a:lnTo>
                  <a:lnTo>
                    <a:pt x="1424" y="43"/>
                  </a:lnTo>
                  <a:lnTo>
                    <a:pt x="1519" y="64"/>
                  </a:lnTo>
                  <a:lnTo>
                    <a:pt x="1610" y="90"/>
                  </a:lnTo>
                  <a:lnTo>
                    <a:pt x="1698" y="121"/>
                  </a:lnTo>
                  <a:lnTo>
                    <a:pt x="1783" y="155"/>
                  </a:lnTo>
                  <a:lnTo>
                    <a:pt x="1865" y="194"/>
                  </a:lnTo>
                  <a:lnTo>
                    <a:pt x="1938" y="235"/>
                  </a:lnTo>
                  <a:lnTo>
                    <a:pt x="2008" y="278"/>
                  </a:lnTo>
                  <a:lnTo>
                    <a:pt x="2073" y="326"/>
                  </a:lnTo>
                  <a:lnTo>
                    <a:pt x="2129" y="375"/>
                  </a:lnTo>
                  <a:lnTo>
                    <a:pt x="2179" y="425"/>
                  </a:lnTo>
                  <a:lnTo>
                    <a:pt x="2222" y="479"/>
                  </a:lnTo>
                  <a:lnTo>
                    <a:pt x="2256" y="533"/>
                  </a:lnTo>
                  <a:lnTo>
                    <a:pt x="2282" y="589"/>
                  </a:lnTo>
                  <a:lnTo>
                    <a:pt x="2302" y="643"/>
                  </a:lnTo>
                  <a:lnTo>
                    <a:pt x="2313" y="699"/>
                  </a:lnTo>
                  <a:lnTo>
                    <a:pt x="2315" y="755"/>
                  </a:lnTo>
                  <a:lnTo>
                    <a:pt x="2308" y="809"/>
                  </a:lnTo>
                  <a:lnTo>
                    <a:pt x="2295" y="863"/>
                  </a:lnTo>
                  <a:lnTo>
                    <a:pt x="2272" y="915"/>
                  </a:lnTo>
                  <a:lnTo>
                    <a:pt x="2241" y="965"/>
                  </a:lnTo>
                  <a:lnTo>
                    <a:pt x="2202" y="1014"/>
                  </a:lnTo>
                  <a:lnTo>
                    <a:pt x="2157" y="1060"/>
                  </a:lnTo>
                  <a:lnTo>
                    <a:pt x="2105" y="1101"/>
                  </a:lnTo>
                  <a:lnTo>
                    <a:pt x="2044" y="1140"/>
                  </a:lnTo>
                  <a:lnTo>
                    <a:pt x="1977" y="1176"/>
                  </a:lnTo>
                  <a:lnTo>
                    <a:pt x="1906" y="1209"/>
                  </a:lnTo>
                  <a:lnTo>
                    <a:pt x="1828" y="1237"/>
                  </a:lnTo>
                  <a:lnTo>
                    <a:pt x="1746" y="1261"/>
                  </a:lnTo>
                  <a:lnTo>
                    <a:pt x="1659" y="1280"/>
                  </a:lnTo>
                  <a:lnTo>
                    <a:pt x="1569" y="1295"/>
                  </a:lnTo>
                  <a:lnTo>
                    <a:pt x="1476" y="1306"/>
                  </a:lnTo>
                  <a:lnTo>
                    <a:pt x="1380" y="1310"/>
                  </a:lnTo>
                  <a:lnTo>
                    <a:pt x="1283" y="1312"/>
                  </a:lnTo>
                  <a:lnTo>
                    <a:pt x="1186" y="1308"/>
                  </a:lnTo>
                  <a:lnTo>
                    <a:pt x="1086" y="1299"/>
                  </a:lnTo>
                  <a:lnTo>
                    <a:pt x="989" y="1286"/>
                  </a:lnTo>
                  <a:lnTo>
                    <a:pt x="894" y="1269"/>
                  </a:lnTo>
                  <a:lnTo>
                    <a:pt x="798" y="1245"/>
                  </a:lnTo>
                  <a:lnTo>
                    <a:pt x="705" y="1220"/>
                  </a:lnTo>
                  <a:lnTo>
                    <a:pt x="617" y="1189"/>
                  </a:lnTo>
                  <a:lnTo>
                    <a:pt x="532" y="1155"/>
                  </a:lnTo>
                  <a:lnTo>
                    <a:pt x="452" y="1118"/>
                  </a:lnTo>
                  <a:lnTo>
                    <a:pt x="377" y="1077"/>
                  </a:lnTo>
                  <a:lnTo>
                    <a:pt x="307" y="1032"/>
                  </a:lnTo>
                  <a:lnTo>
                    <a:pt x="245" y="984"/>
                  </a:lnTo>
                  <a:lnTo>
                    <a:pt x="186" y="937"/>
                  </a:lnTo>
                  <a:lnTo>
                    <a:pt x="137" y="885"/>
                  </a:lnTo>
                  <a:lnTo>
                    <a:pt x="95" y="831"/>
                  </a:lnTo>
                  <a:lnTo>
                    <a:pt x="61" y="777"/>
                  </a:lnTo>
                  <a:lnTo>
                    <a:pt x="33" y="723"/>
                  </a:lnTo>
                  <a:lnTo>
                    <a:pt x="13" y="667"/>
                  </a:lnTo>
                  <a:lnTo>
                    <a:pt x="5" y="611"/>
                  </a:lnTo>
                  <a:lnTo>
                    <a:pt x="0" y="555"/>
                  </a:lnTo>
                  <a:lnTo>
                    <a:pt x="7" y="501"/>
                  </a:lnTo>
                  <a:lnTo>
                    <a:pt x="22" y="447"/>
                  </a:lnTo>
                  <a:lnTo>
                    <a:pt x="44" y="395"/>
                  </a:lnTo>
                  <a:lnTo>
                    <a:pt x="74" y="345"/>
                  </a:lnTo>
                  <a:lnTo>
                    <a:pt x="113" y="298"/>
                  </a:lnTo>
                  <a:lnTo>
                    <a:pt x="158" y="252"/>
                  </a:lnTo>
                  <a:lnTo>
                    <a:pt x="212" y="209"/>
                  </a:lnTo>
                  <a:lnTo>
                    <a:pt x="273" y="170"/>
                  </a:lnTo>
                  <a:lnTo>
                    <a:pt x="338" y="133"/>
                  </a:lnTo>
                  <a:lnTo>
                    <a:pt x="411" y="103"/>
                  </a:lnTo>
                  <a:lnTo>
                    <a:pt x="489" y="75"/>
                  </a:lnTo>
                  <a:lnTo>
                    <a:pt x="571" y="49"/>
                  </a:lnTo>
                  <a:lnTo>
                    <a:pt x="658" y="30"/>
                  </a:lnTo>
                  <a:lnTo>
                    <a:pt x="747" y="17"/>
                  </a:lnTo>
                  <a:lnTo>
                    <a:pt x="840" y="6"/>
                  </a:lnTo>
                  <a:lnTo>
                    <a:pt x="937" y="0"/>
                  </a:lnTo>
                  <a:lnTo>
                    <a:pt x="1034" y="0"/>
                  </a:lnTo>
                  <a:lnTo>
                    <a:pt x="1132" y="2"/>
                  </a:lnTo>
                  <a:lnTo>
                    <a:pt x="1229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3" name="Rectangle 26"/>
            <p:cNvSpPr>
              <a:spLocks noChangeArrowheads="1"/>
            </p:cNvSpPr>
            <p:nvPr/>
          </p:nvSpPr>
          <p:spPr bwMode="auto">
            <a:xfrm>
              <a:off x="1390" y="130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82588" y="1951038"/>
            <a:ext cx="3795712" cy="2924175"/>
            <a:chOff x="241" y="1229"/>
            <a:chExt cx="2391" cy="1842"/>
          </a:xfrm>
        </p:grpSpPr>
        <p:sp>
          <p:nvSpPr>
            <p:cNvPr id="65550" name="Freeform 28"/>
            <p:cNvSpPr>
              <a:spLocks/>
            </p:cNvSpPr>
            <p:nvPr/>
          </p:nvSpPr>
          <p:spPr bwMode="auto">
            <a:xfrm>
              <a:off x="241" y="1229"/>
              <a:ext cx="2391" cy="1611"/>
            </a:xfrm>
            <a:custGeom>
              <a:avLst/>
              <a:gdLst>
                <a:gd name="T0" fmla="*/ 1385 w 2391"/>
                <a:gd name="T1" fmla="*/ 24 h 1611"/>
                <a:gd name="T2" fmla="*/ 1582 w 2391"/>
                <a:gd name="T3" fmla="*/ 69 h 1611"/>
                <a:gd name="T4" fmla="*/ 1768 w 2391"/>
                <a:gd name="T5" fmla="*/ 136 h 1611"/>
                <a:gd name="T6" fmla="*/ 1936 w 2391"/>
                <a:gd name="T7" fmla="*/ 221 h 1611"/>
                <a:gd name="T8" fmla="*/ 2083 w 2391"/>
                <a:gd name="T9" fmla="*/ 322 h 1611"/>
                <a:gd name="T10" fmla="*/ 2207 w 2391"/>
                <a:gd name="T11" fmla="*/ 439 h 1611"/>
                <a:gd name="T12" fmla="*/ 2300 w 2391"/>
                <a:gd name="T13" fmla="*/ 566 h 1611"/>
                <a:gd name="T14" fmla="*/ 2360 w 2391"/>
                <a:gd name="T15" fmla="*/ 698 h 1611"/>
                <a:gd name="T16" fmla="*/ 2388 w 2391"/>
                <a:gd name="T17" fmla="*/ 836 h 1611"/>
                <a:gd name="T18" fmla="*/ 2382 w 2391"/>
                <a:gd name="T19" fmla="*/ 970 h 1611"/>
                <a:gd name="T20" fmla="*/ 2343 w 2391"/>
                <a:gd name="T21" fmla="*/ 1102 h 1611"/>
                <a:gd name="T22" fmla="*/ 2270 w 2391"/>
                <a:gd name="T23" fmla="*/ 1225 h 1611"/>
                <a:gd name="T24" fmla="*/ 2166 w 2391"/>
                <a:gd name="T25" fmla="*/ 1335 h 1611"/>
                <a:gd name="T26" fmla="*/ 2032 w 2391"/>
                <a:gd name="T27" fmla="*/ 1430 h 1611"/>
                <a:gd name="T28" fmla="*/ 1876 w 2391"/>
                <a:gd name="T29" fmla="*/ 1508 h 1611"/>
                <a:gd name="T30" fmla="*/ 1701 w 2391"/>
                <a:gd name="T31" fmla="*/ 1564 h 1611"/>
                <a:gd name="T32" fmla="*/ 1510 w 2391"/>
                <a:gd name="T33" fmla="*/ 1598 h 1611"/>
                <a:gd name="T34" fmla="*/ 1311 w 2391"/>
                <a:gd name="T35" fmla="*/ 1611 h 1611"/>
                <a:gd name="T36" fmla="*/ 1108 w 2391"/>
                <a:gd name="T37" fmla="*/ 1600 h 1611"/>
                <a:gd name="T38" fmla="*/ 907 w 2391"/>
                <a:gd name="T39" fmla="*/ 1568 h 1611"/>
                <a:gd name="T40" fmla="*/ 716 w 2391"/>
                <a:gd name="T41" fmla="*/ 1512 h 1611"/>
                <a:gd name="T42" fmla="*/ 537 w 2391"/>
                <a:gd name="T43" fmla="*/ 1436 h 1611"/>
                <a:gd name="T44" fmla="*/ 379 w 2391"/>
                <a:gd name="T45" fmla="*/ 1341 h 1611"/>
                <a:gd name="T46" fmla="*/ 243 w 2391"/>
                <a:gd name="T47" fmla="*/ 1233 h 1611"/>
                <a:gd name="T48" fmla="*/ 134 w 2391"/>
                <a:gd name="T49" fmla="*/ 1110 h 1611"/>
                <a:gd name="T50" fmla="*/ 57 w 2391"/>
                <a:gd name="T51" fmla="*/ 981 h 1611"/>
                <a:gd name="T52" fmla="*/ 11 w 2391"/>
                <a:gd name="T53" fmla="*/ 845 h 1611"/>
                <a:gd name="T54" fmla="*/ 0 w 2391"/>
                <a:gd name="T55" fmla="*/ 709 h 1611"/>
                <a:gd name="T56" fmla="*/ 24 w 2391"/>
                <a:gd name="T57" fmla="*/ 575 h 1611"/>
                <a:gd name="T58" fmla="*/ 83 w 2391"/>
                <a:gd name="T59" fmla="*/ 447 h 1611"/>
                <a:gd name="T60" fmla="*/ 171 w 2391"/>
                <a:gd name="T61" fmla="*/ 331 h 1611"/>
                <a:gd name="T62" fmla="*/ 290 w 2391"/>
                <a:gd name="T63" fmla="*/ 227 h 1611"/>
                <a:gd name="T64" fmla="*/ 435 w 2391"/>
                <a:gd name="T65" fmla="*/ 141 h 1611"/>
                <a:gd name="T66" fmla="*/ 602 w 2391"/>
                <a:gd name="T67" fmla="*/ 74 h 1611"/>
                <a:gd name="T68" fmla="*/ 786 w 2391"/>
                <a:gd name="T69" fmla="*/ 28 h 1611"/>
                <a:gd name="T70" fmla="*/ 980 w 2391"/>
                <a:gd name="T71" fmla="*/ 3 h 1611"/>
                <a:gd name="T72" fmla="*/ 1181 w 2391"/>
                <a:gd name="T73" fmla="*/ 3 h 16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91"/>
                <a:gd name="T112" fmla="*/ 0 h 1611"/>
                <a:gd name="T113" fmla="*/ 2391 w 2391"/>
                <a:gd name="T114" fmla="*/ 1611 h 16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91" h="1611">
                  <a:moveTo>
                    <a:pt x="1283" y="11"/>
                  </a:moveTo>
                  <a:lnTo>
                    <a:pt x="1385" y="24"/>
                  </a:lnTo>
                  <a:lnTo>
                    <a:pt x="1484" y="46"/>
                  </a:lnTo>
                  <a:lnTo>
                    <a:pt x="1582" y="69"/>
                  </a:lnTo>
                  <a:lnTo>
                    <a:pt x="1675" y="100"/>
                  </a:lnTo>
                  <a:lnTo>
                    <a:pt x="1768" y="136"/>
                  </a:lnTo>
                  <a:lnTo>
                    <a:pt x="1854" y="175"/>
                  </a:lnTo>
                  <a:lnTo>
                    <a:pt x="1936" y="221"/>
                  </a:lnTo>
                  <a:lnTo>
                    <a:pt x="2012" y="270"/>
                  </a:lnTo>
                  <a:lnTo>
                    <a:pt x="2083" y="322"/>
                  </a:lnTo>
                  <a:lnTo>
                    <a:pt x="2148" y="380"/>
                  </a:lnTo>
                  <a:lnTo>
                    <a:pt x="2207" y="439"/>
                  </a:lnTo>
                  <a:lnTo>
                    <a:pt x="2257" y="501"/>
                  </a:lnTo>
                  <a:lnTo>
                    <a:pt x="2300" y="566"/>
                  </a:lnTo>
                  <a:lnTo>
                    <a:pt x="2334" y="631"/>
                  </a:lnTo>
                  <a:lnTo>
                    <a:pt x="2360" y="698"/>
                  </a:lnTo>
                  <a:lnTo>
                    <a:pt x="2380" y="767"/>
                  </a:lnTo>
                  <a:lnTo>
                    <a:pt x="2388" y="836"/>
                  </a:lnTo>
                  <a:lnTo>
                    <a:pt x="2391" y="903"/>
                  </a:lnTo>
                  <a:lnTo>
                    <a:pt x="2382" y="970"/>
                  </a:lnTo>
                  <a:lnTo>
                    <a:pt x="2367" y="1037"/>
                  </a:lnTo>
                  <a:lnTo>
                    <a:pt x="2343" y="1102"/>
                  </a:lnTo>
                  <a:lnTo>
                    <a:pt x="2311" y="1164"/>
                  </a:lnTo>
                  <a:lnTo>
                    <a:pt x="2270" y="1225"/>
                  </a:lnTo>
                  <a:lnTo>
                    <a:pt x="2220" y="1281"/>
                  </a:lnTo>
                  <a:lnTo>
                    <a:pt x="2166" y="1335"/>
                  </a:lnTo>
                  <a:lnTo>
                    <a:pt x="2101" y="1384"/>
                  </a:lnTo>
                  <a:lnTo>
                    <a:pt x="2032" y="1430"/>
                  </a:lnTo>
                  <a:lnTo>
                    <a:pt x="1958" y="1471"/>
                  </a:lnTo>
                  <a:lnTo>
                    <a:pt x="1876" y="1508"/>
                  </a:lnTo>
                  <a:lnTo>
                    <a:pt x="1789" y="1538"/>
                  </a:lnTo>
                  <a:lnTo>
                    <a:pt x="1701" y="1564"/>
                  </a:lnTo>
                  <a:lnTo>
                    <a:pt x="1608" y="1585"/>
                  </a:lnTo>
                  <a:lnTo>
                    <a:pt x="1510" y="1598"/>
                  </a:lnTo>
                  <a:lnTo>
                    <a:pt x="1411" y="1609"/>
                  </a:lnTo>
                  <a:lnTo>
                    <a:pt x="1311" y="1611"/>
                  </a:lnTo>
                  <a:lnTo>
                    <a:pt x="1210" y="1609"/>
                  </a:lnTo>
                  <a:lnTo>
                    <a:pt x="1108" y="1600"/>
                  </a:lnTo>
                  <a:lnTo>
                    <a:pt x="1006" y="1587"/>
                  </a:lnTo>
                  <a:lnTo>
                    <a:pt x="907" y="1568"/>
                  </a:lnTo>
                  <a:lnTo>
                    <a:pt x="809" y="1542"/>
                  </a:lnTo>
                  <a:lnTo>
                    <a:pt x="716" y="1512"/>
                  </a:lnTo>
                  <a:lnTo>
                    <a:pt x="626" y="1475"/>
                  </a:lnTo>
                  <a:lnTo>
                    <a:pt x="537" y="1436"/>
                  </a:lnTo>
                  <a:lnTo>
                    <a:pt x="455" y="1391"/>
                  </a:lnTo>
                  <a:lnTo>
                    <a:pt x="379" y="1341"/>
                  </a:lnTo>
                  <a:lnTo>
                    <a:pt x="308" y="1289"/>
                  </a:lnTo>
                  <a:lnTo>
                    <a:pt x="243" y="1233"/>
                  </a:lnTo>
                  <a:lnTo>
                    <a:pt x="184" y="1173"/>
                  </a:lnTo>
                  <a:lnTo>
                    <a:pt x="134" y="1110"/>
                  </a:lnTo>
                  <a:lnTo>
                    <a:pt x="91" y="1045"/>
                  </a:lnTo>
                  <a:lnTo>
                    <a:pt x="57" y="981"/>
                  </a:lnTo>
                  <a:lnTo>
                    <a:pt x="31" y="914"/>
                  </a:lnTo>
                  <a:lnTo>
                    <a:pt x="11" y="845"/>
                  </a:lnTo>
                  <a:lnTo>
                    <a:pt x="3" y="776"/>
                  </a:lnTo>
                  <a:lnTo>
                    <a:pt x="0" y="709"/>
                  </a:lnTo>
                  <a:lnTo>
                    <a:pt x="9" y="642"/>
                  </a:lnTo>
                  <a:lnTo>
                    <a:pt x="24" y="575"/>
                  </a:lnTo>
                  <a:lnTo>
                    <a:pt x="48" y="510"/>
                  </a:lnTo>
                  <a:lnTo>
                    <a:pt x="83" y="447"/>
                  </a:lnTo>
                  <a:lnTo>
                    <a:pt x="121" y="387"/>
                  </a:lnTo>
                  <a:lnTo>
                    <a:pt x="171" y="331"/>
                  </a:lnTo>
                  <a:lnTo>
                    <a:pt x="227" y="277"/>
                  </a:lnTo>
                  <a:lnTo>
                    <a:pt x="290" y="227"/>
                  </a:lnTo>
                  <a:lnTo>
                    <a:pt x="359" y="182"/>
                  </a:lnTo>
                  <a:lnTo>
                    <a:pt x="435" y="141"/>
                  </a:lnTo>
                  <a:lnTo>
                    <a:pt x="515" y="104"/>
                  </a:lnTo>
                  <a:lnTo>
                    <a:pt x="602" y="74"/>
                  </a:lnTo>
                  <a:lnTo>
                    <a:pt x="690" y="48"/>
                  </a:lnTo>
                  <a:lnTo>
                    <a:pt x="786" y="28"/>
                  </a:lnTo>
                  <a:lnTo>
                    <a:pt x="881" y="13"/>
                  </a:lnTo>
                  <a:lnTo>
                    <a:pt x="980" y="3"/>
                  </a:lnTo>
                  <a:lnTo>
                    <a:pt x="1082" y="0"/>
                  </a:lnTo>
                  <a:lnTo>
                    <a:pt x="1181" y="3"/>
                  </a:lnTo>
                  <a:lnTo>
                    <a:pt x="1283" y="1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1" name="Rectangle 29"/>
            <p:cNvSpPr>
              <a:spLocks noChangeArrowheads="1"/>
            </p:cNvSpPr>
            <p:nvPr/>
          </p:nvSpPr>
          <p:spPr bwMode="auto">
            <a:xfrm>
              <a:off x="1239" y="282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307975" y="1547813"/>
            <a:ext cx="4003675" cy="3530600"/>
            <a:chOff x="194" y="975"/>
            <a:chExt cx="2522" cy="2224"/>
          </a:xfrm>
        </p:grpSpPr>
        <p:sp>
          <p:nvSpPr>
            <p:cNvPr id="65548" name="Rectangle 31"/>
            <p:cNvSpPr>
              <a:spLocks noChangeArrowheads="1"/>
            </p:cNvSpPr>
            <p:nvPr/>
          </p:nvSpPr>
          <p:spPr bwMode="auto">
            <a:xfrm>
              <a:off x="2138" y="975"/>
              <a:ext cx="18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2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65549" name="Freeform 32"/>
            <p:cNvSpPr>
              <a:spLocks/>
            </p:cNvSpPr>
            <p:nvPr/>
          </p:nvSpPr>
          <p:spPr bwMode="auto">
            <a:xfrm>
              <a:off x="194" y="988"/>
              <a:ext cx="2522" cy="2211"/>
            </a:xfrm>
            <a:custGeom>
              <a:avLst/>
              <a:gdLst>
                <a:gd name="T0" fmla="*/ 1363 w 2522"/>
                <a:gd name="T1" fmla="*/ 4 h 2211"/>
                <a:gd name="T2" fmla="*/ 1568 w 2522"/>
                <a:gd name="T3" fmla="*/ 34 h 2211"/>
                <a:gd name="T4" fmla="*/ 1765 w 2522"/>
                <a:gd name="T5" fmla="*/ 92 h 2211"/>
                <a:gd name="T6" fmla="*/ 1949 w 2522"/>
                <a:gd name="T7" fmla="*/ 179 h 2211"/>
                <a:gd name="T8" fmla="*/ 2113 w 2522"/>
                <a:gd name="T9" fmla="*/ 291 h 2211"/>
                <a:gd name="T10" fmla="*/ 2254 w 2522"/>
                <a:gd name="T11" fmla="*/ 425 h 2211"/>
                <a:gd name="T12" fmla="*/ 2368 w 2522"/>
                <a:gd name="T13" fmla="*/ 578 h 2211"/>
                <a:gd name="T14" fmla="*/ 2453 w 2522"/>
                <a:gd name="T15" fmla="*/ 744 h 2211"/>
                <a:gd name="T16" fmla="*/ 2505 w 2522"/>
                <a:gd name="T17" fmla="*/ 922 h 2211"/>
                <a:gd name="T18" fmla="*/ 2522 w 2522"/>
                <a:gd name="T19" fmla="*/ 1103 h 2211"/>
                <a:gd name="T20" fmla="*/ 2505 w 2522"/>
                <a:gd name="T21" fmla="*/ 1284 h 2211"/>
                <a:gd name="T22" fmla="*/ 2453 w 2522"/>
                <a:gd name="T23" fmla="*/ 1461 h 2211"/>
                <a:gd name="T24" fmla="*/ 2371 w 2522"/>
                <a:gd name="T25" fmla="*/ 1630 h 2211"/>
                <a:gd name="T26" fmla="*/ 2256 w 2522"/>
                <a:gd name="T27" fmla="*/ 1783 h 2211"/>
                <a:gd name="T28" fmla="*/ 2115 w 2522"/>
                <a:gd name="T29" fmla="*/ 1917 h 2211"/>
                <a:gd name="T30" fmla="*/ 1951 w 2522"/>
                <a:gd name="T31" fmla="*/ 2029 h 2211"/>
                <a:gd name="T32" fmla="*/ 1769 w 2522"/>
                <a:gd name="T33" fmla="*/ 2118 h 2211"/>
                <a:gd name="T34" fmla="*/ 1572 w 2522"/>
                <a:gd name="T35" fmla="*/ 2176 h 2211"/>
                <a:gd name="T36" fmla="*/ 1367 w 2522"/>
                <a:gd name="T37" fmla="*/ 2206 h 2211"/>
                <a:gd name="T38" fmla="*/ 1159 w 2522"/>
                <a:gd name="T39" fmla="*/ 2206 h 2211"/>
                <a:gd name="T40" fmla="*/ 954 w 2522"/>
                <a:gd name="T41" fmla="*/ 2178 h 2211"/>
                <a:gd name="T42" fmla="*/ 755 w 2522"/>
                <a:gd name="T43" fmla="*/ 2118 h 2211"/>
                <a:gd name="T44" fmla="*/ 573 w 2522"/>
                <a:gd name="T45" fmla="*/ 2031 h 2211"/>
                <a:gd name="T46" fmla="*/ 409 w 2522"/>
                <a:gd name="T47" fmla="*/ 1919 h 2211"/>
                <a:gd name="T48" fmla="*/ 266 w 2522"/>
                <a:gd name="T49" fmla="*/ 1785 h 2211"/>
                <a:gd name="T50" fmla="*/ 151 w 2522"/>
                <a:gd name="T51" fmla="*/ 1634 h 2211"/>
                <a:gd name="T52" fmla="*/ 69 w 2522"/>
                <a:gd name="T53" fmla="*/ 1466 h 2211"/>
                <a:gd name="T54" fmla="*/ 17 w 2522"/>
                <a:gd name="T55" fmla="*/ 1289 h 2211"/>
                <a:gd name="T56" fmla="*/ 0 w 2522"/>
                <a:gd name="T57" fmla="*/ 1107 h 2211"/>
                <a:gd name="T58" fmla="*/ 17 w 2522"/>
                <a:gd name="T59" fmla="*/ 926 h 2211"/>
                <a:gd name="T60" fmla="*/ 67 w 2522"/>
                <a:gd name="T61" fmla="*/ 749 h 2211"/>
                <a:gd name="T62" fmla="*/ 151 w 2522"/>
                <a:gd name="T63" fmla="*/ 580 h 2211"/>
                <a:gd name="T64" fmla="*/ 264 w 2522"/>
                <a:gd name="T65" fmla="*/ 429 h 2211"/>
                <a:gd name="T66" fmla="*/ 404 w 2522"/>
                <a:gd name="T67" fmla="*/ 293 h 2211"/>
                <a:gd name="T68" fmla="*/ 569 w 2522"/>
                <a:gd name="T69" fmla="*/ 181 h 2211"/>
                <a:gd name="T70" fmla="*/ 753 w 2522"/>
                <a:gd name="T71" fmla="*/ 95 h 2211"/>
                <a:gd name="T72" fmla="*/ 949 w 2522"/>
                <a:gd name="T73" fmla="*/ 34 h 2211"/>
                <a:gd name="T74" fmla="*/ 1155 w 2522"/>
                <a:gd name="T75" fmla="*/ 4 h 22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2"/>
                <a:gd name="T115" fmla="*/ 0 h 2211"/>
                <a:gd name="T116" fmla="*/ 2522 w 2522"/>
                <a:gd name="T117" fmla="*/ 2211 h 22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2" h="2211">
                  <a:moveTo>
                    <a:pt x="1259" y="0"/>
                  </a:moveTo>
                  <a:lnTo>
                    <a:pt x="1363" y="4"/>
                  </a:lnTo>
                  <a:lnTo>
                    <a:pt x="1466" y="15"/>
                  </a:lnTo>
                  <a:lnTo>
                    <a:pt x="1568" y="34"/>
                  </a:lnTo>
                  <a:lnTo>
                    <a:pt x="1668" y="60"/>
                  </a:lnTo>
                  <a:lnTo>
                    <a:pt x="1765" y="92"/>
                  </a:lnTo>
                  <a:lnTo>
                    <a:pt x="1858" y="131"/>
                  </a:lnTo>
                  <a:lnTo>
                    <a:pt x="1949" y="179"/>
                  </a:lnTo>
                  <a:lnTo>
                    <a:pt x="2033" y="233"/>
                  </a:lnTo>
                  <a:lnTo>
                    <a:pt x="2113" y="291"/>
                  </a:lnTo>
                  <a:lnTo>
                    <a:pt x="2187" y="356"/>
                  </a:lnTo>
                  <a:lnTo>
                    <a:pt x="2254" y="425"/>
                  </a:lnTo>
                  <a:lnTo>
                    <a:pt x="2314" y="498"/>
                  </a:lnTo>
                  <a:lnTo>
                    <a:pt x="2368" y="578"/>
                  </a:lnTo>
                  <a:lnTo>
                    <a:pt x="2414" y="660"/>
                  </a:lnTo>
                  <a:lnTo>
                    <a:pt x="2453" y="744"/>
                  </a:lnTo>
                  <a:lnTo>
                    <a:pt x="2483" y="831"/>
                  </a:lnTo>
                  <a:lnTo>
                    <a:pt x="2505" y="922"/>
                  </a:lnTo>
                  <a:lnTo>
                    <a:pt x="2518" y="1012"/>
                  </a:lnTo>
                  <a:lnTo>
                    <a:pt x="2522" y="1103"/>
                  </a:lnTo>
                  <a:lnTo>
                    <a:pt x="2518" y="1194"/>
                  </a:lnTo>
                  <a:lnTo>
                    <a:pt x="2505" y="1284"/>
                  </a:lnTo>
                  <a:lnTo>
                    <a:pt x="2483" y="1375"/>
                  </a:lnTo>
                  <a:lnTo>
                    <a:pt x="2453" y="1461"/>
                  </a:lnTo>
                  <a:lnTo>
                    <a:pt x="2416" y="1548"/>
                  </a:lnTo>
                  <a:lnTo>
                    <a:pt x="2371" y="1630"/>
                  </a:lnTo>
                  <a:lnTo>
                    <a:pt x="2317" y="1707"/>
                  </a:lnTo>
                  <a:lnTo>
                    <a:pt x="2256" y="1783"/>
                  </a:lnTo>
                  <a:lnTo>
                    <a:pt x="2189" y="1852"/>
                  </a:lnTo>
                  <a:lnTo>
                    <a:pt x="2115" y="1917"/>
                  </a:lnTo>
                  <a:lnTo>
                    <a:pt x="2037" y="1975"/>
                  </a:lnTo>
                  <a:lnTo>
                    <a:pt x="1951" y="2029"/>
                  </a:lnTo>
                  <a:lnTo>
                    <a:pt x="1862" y="2077"/>
                  </a:lnTo>
                  <a:lnTo>
                    <a:pt x="1769" y="2118"/>
                  </a:lnTo>
                  <a:lnTo>
                    <a:pt x="1672" y="2150"/>
                  </a:lnTo>
                  <a:lnTo>
                    <a:pt x="1572" y="2176"/>
                  </a:lnTo>
                  <a:lnTo>
                    <a:pt x="1471" y="2195"/>
                  </a:lnTo>
                  <a:lnTo>
                    <a:pt x="1367" y="2206"/>
                  </a:lnTo>
                  <a:lnTo>
                    <a:pt x="1263" y="2211"/>
                  </a:lnTo>
                  <a:lnTo>
                    <a:pt x="1159" y="2206"/>
                  </a:lnTo>
                  <a:lnTo>
                    <a:pt x="1055" y="2195"/>
                  </a:lnTo>
                  <a:lnTo>
                    <a:pt x="954" y="2178"/>
                  </a:lnTo>
                  <a:lnTo>
                    <a:pt x="852" y="2152"/>
                  </a:lnTo>
                  <a:lnTo>
                    <a:pt x="755" y="2118"/>
                  </a:lnTo>
                  <a:lnTo>
                    <a:pt x="662" y="2079"/>
                  </a:lnTo>
                  <a:lnTo>
                    <a:pt x="573" y="2031"/>
                  </a:lnTo>
                  <a:lnTo>
                    <a:pt x="486" y="1980"/>
                  </a:lnTo>
                  <a:lnTo>
                    <a:pt x="409" y="1919"/>
                  </a:lnTo>
                  <a:lnTo>
                    <a:pt x="333" y="1856"/>
                  </a:lnTo>
                  <a:lnTo>
                    <a:pt x="266" y="1785"/>
                  </a:lnTo>
                  <a:lnTo>
                    <a:pt x="205" y="1712"/>
                  </a:lnTo>
                  <a:lnTo>
                    <a:pt x="151" y="1634"/>
                  </a:lnTo>
                  <a:lnTo>
                    <a:pt x="106" y="1552"/>
                  </a:lnTo>
                  <a:lnTo>
                    <a:pt x="69" y="1466"/>
                  </a:lnTo>
                  <a:lnTo>
                    <a:pt x="39" y="1379"/>
                  </a:lnTo>
                  <a:lnTo>
                    <a:pt x="17" y="1289"/>
                  </a:lnTo>
                  <a:lnTo>
                    <a:pt x="4" y="1198"/>
                  </a:lnTo>
                  <a:lnTo>
                    <a:pt x="0" y="1107"/>
                  </a:lnTo>
                  <a:lnTo>
                    <a:pt x="4" y="1017"/>
                  </a:lnTo>
                  <a:lnTo>
                    <a:pt x="17" y="926"/>
                  </a:lnTo>
                  <a:lnTo>
                    <a:pt x="37" y="835"/>
                  </a:lnTo>
                  <a:lnTo>
                    <a:pt x="67" y="749"/>
                  </a:lnTo>
                  <a:lnTo>
                    <a:pt x="106" y="662"/>
                  </a:lnTo>
                  <a:lnTo>
                    <a:pt x="151" y="580"/>
                  </a:lnTo>
                  <a:lnTo>
                    <a:pt x="203" y="503"/>
                  </a:lnTo>
                  <a:lnTo>
                    <a:pt x="264" y="429"/>
                  </a:lnTo>
                  <a:lnTo>
                    <a:pt x="331" y="358"/>
                  </a:lnTo>
                  <a:lnTo>
                    <a:pt x="404" y="293"/>
                  </a:lnTo>
                  <a:lnTo>
                    <a:pt x="484" y="235"/>
                  </a:lnTo>
                  <a:lnTo>
                    <a:pt x="569" y="181"/>
                  </a:lnTo>
                  <a:lnTo>
                    <a:pt x="660" y="133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49" y="34"/>
                  </a:lnTo>
                  <a:lnTo>
                    <a:pt x="1051" y="15"/>
                  </a:lnTo>
                  <a:lnTo>
                    <a:pt x="1155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554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Strength of MIN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066800" y="42672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5410200" y="4267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Six Clusters</a:t>
            </a:r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Can handle non-elliptical shapes</a:t>
            </a:r>
          </a:p>
        </p:txBody>
      </p:sp>
      <p:pic>
        <p:nvPicPr>
          <p:cNvPr id="665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1370013"/>
            <a:ext cx="485457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203575"/>
            <a:ext cx="4241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12775"/>
            <a:ext cx="4241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Limitations of MIN</a:t>
            </a: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1066800" y="4724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181600" y="31242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/>
              <a:t> Sensitive to noise and outliers</a:t>
            </a:r>
          </a:p>
        </p:txBody>
      </p:sp>
      <p:pic>
        <p:nvPicPr>
          <p:cNvPr id="675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5257800" y="57150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Three Clusters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MAX or Complete Linkage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Proximity of two clusters is based on the two most distant points in the different clusters</a:t>
            </a:r>
          </a:p>
          <a:p>
            <a:pPr lvl="1"/>
            <a:r>
              <a:rPr lang="en-US" altLang="en-US"/>
              <a:t>Determined by all pairs of points in the two clusters</a:t>
            </a:r>
          </a:p>
          <a:p>
            <a:endParaRPr lang="en-US" alt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 bwMode="auto">
          <a:xfrm>
            <a:off x="152400" y="2819400"/>
            <a:ext cx="4195763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0005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486400" y="3429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Hierarchical Clustering: MAX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098550" y="53482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670550" y="5348288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1336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8" name="Group 6"/>
          <p:cNvGrpSpPr>
            <a:grpSpLocks/>
          </p:cNvGrpSpPr>
          <p:nvPr/>
        </p:nvGrpSpPr>
        <p:grpSpPr bwMode="auto">
          <a:xfrm>
            <a:off x="792163" y="1824038"/>
            <a:ext cx="2998787" cy="2687637"/>
            <a:chOff x="383" y="1437"/>
            <a:chExt cx="1889" cy="1693"/>
          </a:xfrm>
        </p:grpSpPr>
        <p:sp>
          <p:nvSpPr>
            <p:cNvPr id="69654" name="Freeform 7"/>
            <p:cNvSpPr>
              <a:spLocks/>
            </p:cNvSpPr>
            <p:nvPr/>
          </p:nvSpPr>
          <p:spPr bwMode="auto">
            <a:xfrm>
              <a:off x="974" y="211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5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5 w 87"/>
                <a:gd name="T21" fmla="*/ 75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5" y="75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5" name="Freeform 8"/>
            <p:cNvSpPr>
              <a:spLocks/>
            </p:cNvSpPr>
            <p:nvPr/>
          </p:nvSpPr>
          <p:spPr bwMode="auto">
            <a:xfrm>
              <a:off x="1782" y="148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3 h 87"/>
                <a:gd name="T8" fmla="*/ 45 w 87"/>
                <a:gd name="T9" fmla="*/ 0 h 87"/>
                <a:gd name="T10" fmla="*/ 60 w 87"/>
                <a:gd name="T11" fmla="*/ 3 h 87"/>
                <a:gd name="T12" fmla="*/ 74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4 w 87"/>
                <a:gd name="T21" fmla="*/ 75 h 87"/>
                <a:gd name="T22" fmla="*/ 60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lnTo>
                    <a:pt x="60" y="3"/>
                  </a:lnTo>
                  <a:lnTo>
                    <a:pt x="74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4" y="75"/>
                  </a:lnTo>
                  <a:lnTo>
                    <a:pt x="60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Freeform 9"/>
            <p:cNvSpPr>
              <a:spLocks/>
            </p:cNvSpPr>
            <p:nvPr/>
          </p:nvSpPr>
          <p:spPr bwMode="auto">
            <a:xfrm>
              <a:off x="1193" y="2975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5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5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5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5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7" name="Freeform 10"/>
            <p:cNvSpPr>
              <a:spLocks/>
            </p:cNvSpPr>
            <p:nvPr/>
          </p:nvSpPr>
          <p:spPr bwMode="auto">
            <a:xfrm>
              <a:off x="383" y="1993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4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4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Freeform 11"/>
            <p:cNvSpPr>
              <a:spLocks/>
            </p:cNvSpPr>
            <p:nvPr/>
          </p:nvSpPr>
          <p:spPr bwMode="auto">
            <a:xfrm>
              <a:off x="1544" y="2419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5 h 87"/>
                <a:gd name="T8" fmla="*/ 42 w 87"/>
                <a:gd name="T9" fmla="*/ 0 h 87"/>
                <a:gd name="T10" fmla="*/ 59 w 87"/>
                <a:gd name="T11" fmla="*/ 5 h 87"/>
                <a:gd name="T12" fmla="*/ 74 w 87"/>
                <a:gd name="T13" fmla="*/ 13 h 87"/>
                <a:gd name="T14" fmla="*/ 83 w 87"/>
                <a:gd name="T15" fmla="*/ 28 h 87"/>
                <a:gd name="T16" fmla="*/ 87 w 87"/>
                <a:gd name="T17" fmla="*/ 45 h 87"/>
                <a:gd name="T18" fmla="*/ 83 w 87"/>
                <a:gd name="T19" fmla="*/ 62 h 87"/>
                <a:gd name="T20" fmla="*/ 74 w 87"/>
                <a:gd name="T21" fmla="*/ 75 h 87"/>
                <a:gd name="T22" fmla="*/ 59 w 87"/>
                <a:gd name="T23" fmla="*/ 85 h 87"/>
                <a:gd name="T24" fmla="*/ 42 w 87"/>
                <a:gd name="T25" fmla="*/ 87 h 87"/>
                <a:gd name="T26" fmla="*/ 28 w 87"/>
                <a:gd name="T27" fmla="*/ 85 h 87"/>
                <a:gd name="T28" fmla="*/ 13 w 87"/>
                <a:gd name="T29" fmla="*/ 75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5"/>
                  </a:lnTo>
                  <a:lnTo>
                    <a:pt x="42" y="0"/>
                  </a:lnTo>
                  <a:lnTo>
                    <a:pt x="59" y="5"/>
                  </a:lnTo>
                  <a:lnTo>
                    <a:pt x="74" y="13"/>
                  </a:lnTo>
                  <a:lnTo>
                    <a:pt x="83" y="28"/>
                  </a:lnTo>
                  <a:lnTo>
                    <a:pt x="87" y="45"/>
                  </a:lnTo>
                  <a:lnTo>
                    <a:pt x="83" y="62"/>
                  </a:lnTo>
                  <a:lnTo>
                    <a:pt x="74" y="75"/>
                  </a:lnTo>
                  <a:lnTo>
                    <a:pt x="59" y="85"/>
                  </a:lnTo>
                  <a:lnTo>
                    <a:pt x="42" y="87"/>
                  </a:lnTo>
                  <a:lnTo>
                    <a:pt x="28" y="85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9" name="Freeform 12"/>
            <p:cNvSpPr>
              <a:spLocks/>
            </p:cNvSpPr>
            <p:nvPr/>
          </p:nvSpPr>
          <p:spPr bwMode="auto">
            <a:xfrm>
              <a:off x="2018" y="2479"/>
              <a:ext cx="87" cy="87"/>
            </a:xfrm>
            <a:custGeom>
              <a:avLst/>
              <a:gdLst>
                <a:gd name="T0" fmla="*/ 0 w 87"/>
                <a:gd name="T1" fmla="*/ 42 h 87"/>
                <a:gd name="T2" fmla="*/ 4 w 87"/>
                <a:gd name="T3" fmla="*/ 25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4 w 87"/>
                <a:gd name="T13" fmla="*/ 13 h 87"/>
                <a:gd name="T14" fmla="*/ 85 w 87"/>
                <a:gd name="T15" fmla="*/ 25 h 87"/>
                <a:gd name="T16" fmla="*/ 87 w 87"/>
                <a:gd name="T17" fmla="*/ 42 h 87"/>
                <a:gd name="T18" fmla="*/ 85 w 87"/>
                <a:gd name="T19" fmla="*/ 59 h 87"/>
                <a:gd name="T20" fmla="*/ 74 w 87"/>
                <a:gd name="T21" fmla="*/ 74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4 h 87"/>
                <a:gd name="T30" fmla="*/ 4 w 87"/>
                <a:gd name="T31" fmla="*/ 59 h 87"/>
                <a:gd name="T32" fmla="*/ 0 w 87"/>
                <a:gd name="T33" fmla="*/ 42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2"/>
                  </a:moveTo>
                  <a:lnTo>
                    <a:pt x="4" y="25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4" y="13"/>
                  </a:lnTo>
                  <a:lnTo>
                    <a:pt x="85" y="25"/>
                  </a:lnTo>
                  <a:lnTo>
                    <a:pt x="87" y="42"/>
                  </a:lnTo>
                  <a:lnTo>
                    <a:pt x="85" y="59"/>
                  </a:lnTo>
                  <a:lnTo>
                    <a:pt x="74" y="74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4"/>
                  </a:lnTo>
                  <a:lnTo>
                    <a:pt x="4" y="59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0" name="Rectangle 13"/>
            <p:cNvSpPr>
              <a:spLocks noChangeArrowheads="1"/>
            </p:cNvSpPr>
            <p:nvPr/>
          </p:nvSpPr>
          <p:spPr bwMode="auto">
            <a:xfrm>
              <a:off x="1890" y="1437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69661" name="Rectangle 14"/>
            <p:cNvSpPr>
              <a:spLocks noChangeArrowheads="1"/>
            </p:cNvSpPr>
            <p:nvPr/>
          </p:nvSpPr>
          <p:spPr bwMode="auto">
            <a:xfrm>
              <a:off x="1089" y="2061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69662" name="Rectangle 15"/>
            <p:cNvSpPr>
              <a:spLocks noChangeArrowheads="1"/>
            </p:cNvSpPr>
            <p:nvPr/>
          </p:nvSpPr>
          <p:spPr bwMode="auto">
            <a:xfrm>
              <a:off x="1699" y="2373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69663" name="Rectangle 16"/>
            <p:cNvSpPr>
              <a:spLocks noChangeArrowheads="1"/>
            </p:cNvSpPr>
            <p:nvPr/>
          </p:nvSpPr>
          <p:spPr bwMode="auto">
            <a:xfrm>
              <a:off x="1319" y="2928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69664" name="Rectangle 17"/>
            <p:cNvSpPr>
              <a:spLocks noChangeArrowheads="1"/>
            </p:cNvSpPr>
            <p:nvPr/>
          </p:nvSpPr>
          <p:spPr bwMode="auto">
            <a:xfrm>
              <a:off x="517" y="1940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69665" name="Rectangle 18"/>
            <p:cNvSpPr>
              <a:spLocks noChangeArrowheads="1"/>
            </p:cNvSpPr>
            <p:nvPr/>
          </p:nvSpPr>
          <p:spPr bwMode="auto">
            <a:xfrm>
              <a:off x="2188" y="2428"/>
              <a:ext cx="8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509838" y="3208338"/>
            <a:ext cx="1401762" cy="890587"/>
            <a:chOff x="1465" y="2309"/>
            <a:chExt cx="883" cy="561"/>
          </a:xfrm>
        </p:grpSpPr>
        <p:sp>
          <p:nvSpPr>
            <p:cNvPr id="69652" name="Freeform 20"/>
            <p:cNvSpPr>
              <a:spLocks/>
            </p:cNvSpPr>
            <p:nvPr/>
          </p:nvSpPr>
          <p:spPr bwMode="auto">
            <a:xfrm>
              <a:off x="1465" y="2309"/>
              <a:ext cx="883" cy="369"/>
            </a:xfrm>
            <a:custGeom>
              <a:avLst/>
              <a:gdLst>
                <a:gd name="T0" fmla="*/ 442 w 883"/>
                <a:gd name="T1" fmla="*/ 0 h 369"/>
                <a:gd name="T2" fmla="*/ 502 w 883"/>
                <a:gd name="T3" fmla="*/ 2 h 369"/>
                <a:gd name="T4" fmla="*/ 562 w 883"/>
                <a:gd name="T5" fmla="*/ 7 h 369"/>
                <a:gd name="T6" fmla="*/ 619 w 883"/>
                <a:gd name="T7" fmla="*/ 15 h 369"/>
                <a:gd name="T8" fmla="*/ 672 w 883"/>
                <a:gd name="T9" fmla="*/ 28 h 369"/>
                <a:gd name="T10" fmla="*/ 721 w 883"/>
                <a:gd name="T11" fmla="*/ 43 h 369"/>
                <a:gd name="T12" fmla="*/ 766 w 883"/>
                <a:gd name="T13" fmla="*/ 60 h 369"/>
                <a:gd name="T14" fmla="*/ 804 w 883"/>
                <a:gd name="T15" fmla="*/ 79 h 369"/>
                <a:gd name="T16" fmla="*/ 836 w 883"/>
                <a:gd name="T17" fmla="*/ 100 h 369"/>
                <a:gd name="T18" fmla="*/ 859 w 883"/>
                <a:gd name="T19" fmla="*/ 123 h 369"/>
                <a:gd name="T20" fmla="*/ 876 w 883"/>
                <a:gd name="T21" fmla="*/ 147 h 369"/>
                <a:gd name="T22" fmla="*/ 883 w 883"/>
                <a:gd name="T23" fmla="*/ 172 h 369"/>
                <a:gd name="T24" fmla="*/ 883 w 883"/>
                <a:gd name="T25" fmla="*/ 197 h 369"/>
                <a:gd name="T26" fmla="*/ 876 w 883"/>
                <a:gd name="T27" fmla="*/ 223 h 369"/>
                <a:gd name="T28" fmla="*/ 859 w 883"/>
                <a:gd name="T29" fmla="*/ 246 h 369"/>
                <a:gd name="T30" fmla="*/ 836 w 883"/>
                <a:gd name="T31" fmla="*/ 270 h 369"/>
                <a:gd name="T32" fmla="*/ 804 w 883"/>
                <a:gd name="T33" fmla="*/ 291 h 369"/>
                <a:gd name="T34" fmla="*/ 766 w 883"/>
                <a:gd name="T35" fmla="*/ 310 h 369"/>
                <a:gd name="T36" fmla="*/ 721 w 883"/>
                <a:gd name="T37" fmla="*/ 327 h 369"/>
                <a:gd name="T38" fmla="*/ 672 w 883"/>
                <a:gd name="T39" fmla="*/ 342 h 369"/>
                <a:gd name="T40" fmla="*/ 619 w 883"/>
                <a:gd name="T41" fmla="*/ 354 h 369"/>
                <a:gd name="T42" fmla="*/ 562 w 883"/>
                <a:gd name="T43" fmla="*/ 363 h 369"/>
                <a:gd name="T44" fmla="*/ 502 w 883"/>
                <a:gd name="T45" fmla="*/ 367 h 369"/>
                <a:gd name="T46" fmla="*/ 442 w 883"/>
                <a:gd name="T47" fmla="*/ 369 h 369"/>
                <a:gd name="T48" fmla="*/ 381 w 883"/>
                <a:gd name="T49" fmla="*/ 367 h 369"/>
                <a:gd name="T50" fmla="*/ 323 w 883"/>
                <a:gd name="T51" fmla="*/ 363 h 369"/>
                <a:gd name="T52" fmla="*/ 266 w 883"/>
                <a:gd name="T53" fmla="*/ 354 h 369"/>
                <a:gd name="T54" fmla="*/ 213 w 883"/>
                <a:gd name="T55" fmla="*/ 342 h 369"/>
                <a:gd name="T56" fmla="*/ 162 w 883"/>
                <a:gd name="T57" fmla="*/ 327 h 369"/>
                <a:gd name="T58" fmla="*/ 119 w 883"/>
                <a:gd name="T59" fmla="*/ 310 h 369"/>
                <a:gd name="T60" fmla="*/ 81 w 883"/>
                <a:gd name="T61" fmla="*/ 291 h 369"/>
                <a:gd name="T62" fmla="*/ 49 w 883"/>
                <a:gd name="T63" fmla="*/ 270 h 369"/>
                <a:gd name="T64" fmla="*/ 26 w 883"/>
                <a:gd name="T65" fmla="*/ 246 h 369"/>
                <a:gd name="T66" fmla="*/ 9 w 883"/>
                <a:gd name="T67" fmla="*/ 223 h 369"/>
                <a:gd name="T68" fmla="*/ 0 w 883"/>
                <a:gd name="T69" fmla="*/ 197 h 369"/>
                <a:gd name="T70" fmla="*/ 0 w 883"/>
                <a:gd name="T71" fmla="*/ 172 h 369"/>
                <a:gd name="T72" fmla="*/ 9 w 883"/>
                <a:gd name="T73" fmla="*/ 147 h 369"/>
                <a:gd name="T74" fmla="*/ 26 w 883"/>
                <a:gd name="T75" fmla="*/ 123 h 369"/>
                <a:gd name="T76" fmla="*/ 49 w 883"/>
                <a:gd name="T77" fmla="*/ 100 h 369"/>
                <a:gd name="T78" fmla="*/ 81 w 883"/>
                <a:gd name="T79" fmla="*/ 79 h 369"/>
                <a:gd name="T80" fmla="*/ 119 w 883"/>
                <a:gd name="T81" fmla="*/ 60 h 369"/>
                <a:gd name="T82" fmla="*/ 162 w 883"/>
                <a:gd name="T83" fmla="*/ 43 h 369"/>
                <a:gd name="T84" fmla="*/ 213 w 883"/>
                <a:gd name="T85" fmla="*/ 28 h 369"/>
                <a:gd name="T86" fmla="*/ 266 w 883"/>
                <a:gd name="T87" fmla="*/ 15 h 369"/>
                <a:gd name="T88" fmla="*/ 323 w 883"/>
                <a:gd name="T89" fmla="*/ 7 h 369"/>
                <a:gd name="T90" fmla="*/ 381 w 883"/>
                <a:gd name="T91" fmla="*/ 2 h 369"/>
                <a:gd name="T92" fmla="*/ 442 w 883"/>
                <a:gd name="T93" fmla="*/ 0 h 3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83"/>
                <a:gd name="T142" fmla="*/ 0 h 369"/>
                <a:gd name="T143" fmla="*/ 883 w 883"/>
                <a:gd name="T144" fmla="*/ 369 h 3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83" h="369">
                  <a:moveTo>
                    <a:pt x="442" y="0"/>
                  </a:moveTo>
                  <a:lnTo>
                    <a:pt x="502" y="2"/>
                  </a:lnTo>
                  <a:lnTo>
                    <a:pt x="562" y="7"/>
                  </a:lnTo>
                  <a:lnTo>
                    <a:pt x="619" y="15"/>
                  </a:lnTo>
                  <a:lnTo>
                    <a:pt x="672" y="28"/>
                  </a:lnTo>
                  <a:lnTo>
                    <a:pt x="721" y="43"/>
                  </a:lnTo>
                  <a:lnTo>
                    <a:pt x="766" y="60"/>
                  </a:lnTo>
                  <a:lnTo>
                    <a:pt x="804" y="79"/>
                  </a:lnTo>
                  <a:lnTo>
                    <a:pt x="836" y="100"/>
                  </a:lnTo>
                  <a:lnTo>
                    <a:pt x="859" y="123"/>
                  </a:lnTo>
                  <a:lnTo>
                    <a:pt x="876" y="147"/>
                  </a:lnTo>
                  <a:lnTo>
                    <a:pt x="883" y="172"/>
                  </a:lnTo>
                  <a:lnTo>
                    <a:pt x="883" y="197"/>
                  </a:lnTo>
                  <a:lnTo>
                    <a:pt x="876" y="223"/>
                  </a:lnTo>
                  <a:lnTo>
                    <a:pt x="859" y="246"/>
                  </a:lnTo>
                  <a:lnTo>
                    <a:pt x="836" y="270"/>
                  </a:lnTo>
                  <a:lnTo>
                    <a:pt x="804" y="291"/>
                  </a:lnTo>
                  <a:lnTo>
                    <a:pt x="766" y="310"/>
                  </a:lnTo>
                  <a:lnTo>
                    <a:pt x="721" y="327"/>
                  </a:lnTo>
                  <a:lnTo>
                    <a:pt x="672" y="342"/>
                  </a:lnTo>
                  <a:lnTo>
                    <a:pt x="619" y="354"/>
                  </a:lnTo>
                  <a:lnTo>
                    <a:pt x="562" y="363"/>
                  </a:lnTo>
                  <a:lnTo>
                    <a:pt x="502" y="367"/>
                  </a:lnTo>
                  <a:lnTo>
                    <a:pt x="442" y="369"/>
                  </a:lnTo>
                  <a:lnTo>
                    <a:pt x="381" y="367"/>
                  </a:lnTo>
                  <a:lnTo>
                    <a:pt x="323" y="363"/>
                  </a:lnTo>
                  <a:lnTo>
                    <a:pt x="266" y="354"/>
                  </a:lnTo>
                  <a:lnTo>
                    <a:pt x="213" y="342"/>
                  </a:lnTo>
                  <a:lnTo>
                    <a:pt x="162" y="327"/>
                  </a:lnTo>
                  <a:lnTo>
                    <a:pt x="119" y="310"/>
                  </a:lnTo>
                  <a:lnTo>
                    <a:pt x="81" y="291"/>
                  </a:lnTo>
                  <a:lnTo>
                    <a:pt x="49" y="270"/>
                  </a:lnTo>
                  <a:lnTo>
                    <a:pt x="26" y="246"/>
                  </a:lnTo>
                  <a:lnTo>
                    <a:pt x="9" y="223"/>
                  </a:lnTo>
                  <a:lnTo>
                    <a:pt x="0" y="197"/>
                  </a:lnTo>
                  <a:lnTo>
                    <a:pt x="0" y="172"/>
                  </a:lnTo>
                  <a:lnTo>
                    <a:pt x="9" y="147"/>
                  </a:lnTo>
                  <a:lnTo>
                    <a:pt x="26" y="123"/>
                  </a:lnTo>
                  <a:lnTo>
                    <a:pt x="49" y="100"/>
                  </a:lnTo>
                  <a:lnTo>
                    <a:pt x="81" y="79"/>
                  </a:lnTo>
                  <a:lnTo>
                    <a:pt x="119" y="60"/>
                  </a:lnTo>
                  <a:lnTo>
                    <a:pt x="162" y="43"/>
                  </a:lnTo>
                  <a:lnTo>
                    <a:pt x="213" y="28"/>
                  </a:lnTo>
                  <a:lnTo>
                    <a:pt x="266" y="15"/>
                  </a:lnTo>
                  <a:lnTo>
                    <a:pt x="323" y="7"/>
                  </a:lnTo>
                  <a:lnTo>
                    <a:pt x="381" y="2"/>
                  </a:lnTo>
                  <a:lnTo>
                    <a:pt x="4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Rectangle 21"/>
            <p:cNvSpPr>
              <a:spLocks noChangeArrowheads="1"/>
            </p:cNvSpPr>
            <p:nvPr/>
          </p:nvSpPr>
          <p:spPr bwMode="auto">
            <a:xfrm>
              <a:off x="1831" y="2668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04850" y="2249488"/>
            <a:ext cx="1579563" cy="889000"/>
            <a:chOff x="328" y="1705"/>
            <a:chExt cx="995" cy="560"/>
          </a:xfrm>
        </p:grpSpPr>
        <p:sp>
          <p:nvSpPr>
            <p:cNvPr id="69650" name="Freeform 23"/>
            <p:cNvSpPr>
              <a:spLocks/>
            </p:cNvSpPr>
            <p:nvPr/>
          </p:nvSpPr>
          <p:spPr bwMode="auto">
            <a:xfrm>
              <a:off x="328" y="1881"/>
              <a:ext cx="995" cy="384"/>
            </a:xfrm>
            <a:custGeom>
              <a:avLst/>
              <a:gdLst>
                <a:gd name="T0" fmla="*/ 514 w 995"/>
                <a:gd name="T1" fmla="*/ 4 h 384"/>
                <a:gd name="T2" fmla="*/ 576 w 995"/>
                <a:gd name="T3" fmla="*/ 10 h 384"/>
                <a:gd name="T4" fmla="*/ 638 w 995"/>
                <a:gd name="T5" fmla="*/ 21 h 384"/>
                <a:gd name="T6" fmla="*/ 695 w 995"/>
                <a:gd name="T7" fmla="*/ 34 h 384"/>
                <a:gd name="T8" fmla="*/ 752 w 995"/>
                <a:gd name="T9" fmla="*/ 49 h 384"/>
                <a:gd name="T10" fmla="*/ 803 w 995"/>
                <a:gd name="T11" fmla="*/ 66 h 384"/>
                <a:gd name="T12" fmla="*/ 850 w 995"/>
                <a:gd name="T13" fmla="*/ 85 h 384"/>
                <a:gd name="T14" fmla="*/ 891 w 995"/>
                <a:gd name="T15" fmla="*/ 106 h 384"/>
                <a:gd name="T16" fmla="*/ 927 w 995"/>
                <a:gd name="T17" fmla="*/ 127 h 384"/>
                <a:gd name="T18" fmla="*/ 954 w 995"/>
                <a:gd name="T19" fmla="*/ 150 h 384"/>
                <a:gd name="T20" fmla="*/ 976 w 995"/>
                <a:gd name="T21" fmla="*/ 176 h 384"/>
                <a:gd name="T22" fmla="*/ 988 w 995"/>
                <a:gd name="T23" fmla="*/ 199 h 384"/>
                <a:gd name="T24" fmla="*/ 995 w 995"/>
                <a:gd name="T25" fmla="*/ 222 h 384"/>
                <a:gd name="T26" fmla="*/ 993 w 995"/>
                <a:gd name="T27" fmla="*/ 248 h 384"/>
                <a:gd name="T28" fmla="*/ 982 w 995"/>
                <a:gd name="T29" fmla="*/ 269 h 384"/>
                <a:gd name="T30" fmla="*/ 965 w 995"/>
                <a:gd name="T31" fmla="*/ 290 h 384"/>
                <a:gd name="T32" fmla="*/ 940 w 995"/>
                <a:gd name="T33" fmla="*/ 312 h 384"/>
                <a:gd name="T34" fmla="*/ 908 w 995"/>
                <a:gd name="T35" fmla="*/ 329 h 384"/>
                <a:gd name="T36" fmla="*/ 869 w 995"/>
                <a:gd name="T37" fmla="*/ 345 h 384"/>
                <a:gd name="T38" fmla="*/ 827 w 995"/>
                <a:gd name="T39" fmla="*/ 358 h 384"/>
                <a:gd name="T40" fmla="*/ 776 w 995"/>
                <a:gd name="T41" fmla="*/ 369 h 384"/>
                <a:gd name="T42" fmla="*/ 723 w 995"/>
                <a:gd name="T43" fmla="*/ 377 h 384"/>
                <a:gd name="T44" fmla="*/ 665 w 995"/>
                <a:gd name="T45" fmla="*/ 382 h 384"/>
                <a:gd name="T46" fmla="*/ 606 w 995"/>
                <a:gd name="T47" fmla="*/ 384 h 384"/>
                <a:gd name="T48" fmla="*/ 544 w 995"/>
                <a:gd name="T49" fmla="*/ 384 h 384"/>
                <a:gd name="T50" fmla="*/ 480 w 995"/>
                <a:gd name="T51" fmla="*/ 379 h 384"/>
                <a:gd name="T52" fmla="*/ 419 w 995"/>
                <a:gd name="T53" fmla="*/ 373 h 384"/>
                <a:gd name="T54" fmla="*/ 357 w 995"/>
                <a:gd name="T55" fmla="*/ 362 h 384"/>
                <a:gd name="T56" fmla="*/ 300 w 995"/>
                <a:gd name="T57" fmla="*/ 350 h 384"/>
                <a:gd name="T58" fmla="*/ 242 w 995"/>
                <a:gd name="T59" fmla="*/ 335 h 384"/>
                <a:gd name="T60" fmla="*/ 191 w 995"/>
                <a:gd name="T61" fmla="*/ 318 h 384"/>
                <a:gd name="T62" fmla="*/ 144 w 995"/>
                <a:gd name="T63" fmla="*/ 299 h 384"/>
                <a:gd name="T64" fmla="*/ 104 w 995"/>
                <a:gd name="T65" fmla="*/ 278 h 384"/>
                <a:gd name="T66" fmla="*/ 68 w 995"/>
                <a:gd name="T67" fmla="*/ 256 h 384"/>
                <a:gd name="T68" fmla="*/ 40 w 995"/>
                <a:gd name="T69" fmla="*/ 233 h 384"/>
                <a:gd name="T70" fmla="*/ 19 w 995"/>
                <a:gd name="T71" fmla="*/ 208 h 384"/>
                <a:gd name="T72" fmla="*/ 6 w 995"/>
                <a:gd name="T73" fmla="*/ 184 h 384"/>
                <a:gd name="T74" fmla="*/ 0 w 995"/>
                <a:gd name="T75" fmla="*/ 161 h 384"/>
                <a:gd name="T76" fmla="*/ 2 w 995"/>
                <a:gd name="T77" fmla="*/ 138 h 384"/>
                <a:gd name="T78" fmla="*/ 13 w 995"/>
                <a:gd name="T79" fmla="*/ 114 h 384"/>
                <a:gd name="T80" fmla="*/ 30 w 995"/>
                <a:gd name="T81" fmla="*/ 93 h 384"/>
                <a:gd name="T82" fmla="*/ 55 w 995"/>
                <a:gd name="T83" fmla="*/ 72 h 384"/>
                <a:gd name="T84" fmla="*/ 87 w 995"/>
                <a:gd name="T85" fmla="*/ 55 h 384"/>
                <a:gd name="T86" fmla="*/ 125 w 995"/>
                <a:gd name="T87" fmla="*/ 38 h 384"/>
                <a:gd name="T88" fmla="*/ 168 w 995"/>
                <a:gd name="T89" fmla="*/ 25 h 384"/>
                <a:gd name="T90" fmla="*/ 219 w 995"/>
                <a:gd name="T91" fmla="*/ 15 h 384"/>
                <a:gd name="T92" fmla="*/ 272 w 995"/>
                <a:gd name="T93" fmla="*/ 6 h 384"/>
                <a:gd name="T94" fmla="*/ 329 w 995"/>
                <a:gd name="T95" fmla="*/ 2 h 384"/>
                <a:gd name="T96" fmla="*/ 389 w 995"/>
                <a:gd name="T97" fmla="*/ 0 h 384"/>
                <a:gd name="T98" fmla="*/ 450 w 995"/>
                <a:gd name="T99" fmla="*/ 0 h 384"/>
                <a:gd name="T100" fmla="*/ 514 w 995"/>
                <a:gd name="T101" fmla="*/ 4 h 3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95"/>
                <a:gd name="T154" fmla="*/ 0 h 384"/>
                <a:gd name="T155" fmla="*/ 995 w 995"/>
                <a:gd name="T156" fmla="*/ 384 h 3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95" h="384">
                  <a:moveTo>
                    <a:pt x="514" y="4"/>
                  </a:moveTo>
                  <a:lnTo>
                    <a:pt x="576" y="10"/>
                  </a:lnTo>
                  <a:lnTo>
                    <a:pt x="638" y="21"/>
                  </a:lnTo>
                  <a:lnTo>
                    <a:pt x="695" y="34"/>
                  </a:lnTo>
                  <a:lnTo>
                    <a:pt x="752" y="49"/>
                  </a:lnTo>
                  <a:lnTo>
                    <a:pt x="803" y="66"/>
                  </a:lnTo>
                  <a:lnTo>
                    <a:pt x="850" y="85"/>
                  </a:lnTo>
                  <a:lnTo>
                    <a:pt x="891" y="106"/>
                  </a:lnTo>
                  <a:lnTo>
                    <a:pt x="927" y="127"/>
                  </a:lnTo>
                  <a:lnTo>
                    <a:pt x="954" y="150"/>
                  </a:lnTo>
                  <a:lnTo>
                    <a:pt x="976" y="176"/>
                  </a:lnTo>
                  <a:lnTo>
                    <a:pt x="988" y="199"/>
                  </a:lnTo>
                  <a:lnTo>
                    <a:pt x="995" y="222"/>
                  </a:lnTo>
                  <a:lnTo>
                    <a:pt x="993" y="248"/>
                  </a:lnTo>
                  <a:lnTo>
                    <a:pt x="982" y="269"/>
                  </a:lnTo>
                  <a:lnTo>
                    <a:pt x="965" y="290"/>
                  </a:lnTo>
                  <a:lnTo>
                    <a:pt x="940" y="312"/>
                  </a:lnTo>
                  <a:lnTo>
                    <a:pt x="908" y="329"/>
                  </a:lnTo>
                  <a:lnTo>
                    <a:pt x="869" y="345"/>
                  </a:lnTo>
                  <a:lnTo>
                    <a:pt x="827" y="358"/>
                  </a:lnTo>
                  <a:lnTo>
                    <a:pt x="776" y="369"/>
                  </a:lnTo>
                  <a:lnTo>
                    <a:pt x="723" y="377"/>
                  </a:lnTo>
                  <a:lnTo>
                    <a:pt x="665" y="382"/>
                  </a:lnTo>
                  <a:lnTo>
                    <a:pt x="606" y="384"/>
                  </a:lnTo>
                  <a:lnTo>
                    <a:pt x="544" y="384"/>
                  </a:lnTo>
                  <a:lnTo>
                    <a:pt x="480" y="379"/>
                  </a:lnTo>
                  <a:lnTo>
                    <a:pt x="419" y="373"/>
                  </a:lnTo>
                  <a:lnTo>
                    <a:pt x="357" y="362"/>
                  </a:lnTo>
                  <a:lnTo>
                    <a:pt x="300" y="350"/>
                  </a:lnTo>
                  <a:lnTo>
                    <a:pt x="242" y="335"/>
                  </a:lnTo>
                  <a:lnTo>
                    <a:pt x="191" y="318"/>
                  </a:lnTo>
                  <a:lnTo>
                    <a:pt x="144" y="299"/>
                  </a:lnTo>
                  <a:lnTo>
                    <a:pt x="104" y="278"/>
                  </a:lnTo>
                  <a:lnTo>
                    <a:pt x="68" y="256"/>
                  </a:lnTo>
                  <a:lnTo>
                    <a:pt x="40" y="233"/>
                  </a:lnTo>
                  <a:lnTo>
                    <a:pt x="19" y="208"/>
                  </a:lnTo>
                  <a:lnTo>
                    <a:pt x="6" y="184"/>
                  </a:lnTo>
                  <a:lnTo>
                    <a:pt x="0" y="161"/>
                  </a:lnTo>
                  <a:lnTo>
                    <a:pt x="2" y="138"/>
                  </a:lnTo>
                  <a:lnTo>
                    <a:pt x="13" y="114"/>
                  </a:lnTo>
                  <a:lnTo>
                    <a:pt x="30" y="93"/>
                  </a:lnTo>
                  <a:lnTo>
                    <a:pt x="55" y="72"/>
                  </a:lnTo>
                  <a:lnTo>
                    <a:pt x="87" y="55"/>
                  </a:lnTo>
                  <a:lnTo>
                    <a:pt x="125" y="38"/>
                  </a:lnTo>
                  <a:lnTo>
                    <a:pt x="168" y="25"/>
                  </a:lnTo>
                  <a:lnTo>
                    <a:pt x="219" y="15"/>
                  </a:lnTo>
                  <a:lnTo>
                    <a:pt x="272" y="6"/>
                  </a:lnTo>
                  <a:lnTo>
                    <a:pt x="329" y="2"/>
                  </a:lnTo>
                  <a:lnTo>
                    <a:pt x="389" y="0"/>
                  </a:lnTo>
                  <a:lnTo>
                    <a:pt x="450" y="0"/>
                  </a:lnTo>
                  <a:lnTo>
                    <a:pt x="514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Rectangle 24"/>
            <p:cNvSpPr>
              <a:spLocks noChangeArrowheads="1"/>
            </p:cNvSpPr>
            <p:nvPr/>
          </p:nvSpPr>
          <p:spPr bwMode="auto">
            <a:xfrm>
              <a:off x="853" y="1705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60363" y="1582738"/>
            <a:ext cx="3935412" cy="3487737"/>
            <a:chOff x="111" y="1285"/>
            <a:chExt cx="2479" cy="2197"/>
          </a:xfrm>
        </p:grpSpPr>
        <p:sp>
          <p:nvSpPr>
            <p:cNvPr id="69648" name="Rectangle 26"/>
            <p:cNvSpPr>
              <a:spLocks noChangeArrowheads="1"/>
            </p:cNvSpPr>
            <p:nvPr/>
          </p:nvSpPr>
          <p:spPr bwMode="auto">
            <a:xfrm>
              <a:off x="2484" y="1705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69649" name="Freeform 27"/>
            <p:cNvSpPr>
              <a:spLocks/>
            </p:cNvSpPr>
            <p:nvPr/>
          </p:nvSpPr>
          <p:spPr bwMode="auto">
            <a:xfrm>
              <a:off x="111" y="1285"/>
              <a:ext cx="2479" cy="2197"/>
            </a:xfrm>
            <a:custGeom>
              <a:avLst/>
              <a:gdLst>
                <a:gd name="T0" fmla="*/ 1339 w 2479"/>
                <a:gd name="T1" fmla="*/ 2 h 2197"/>
                <a:gd name="T2" fmla="*/ 1541 w 2479"/>
                <a:gd name="T3" fmla="*/ 32 h 2197"/>
                <a:gd name="T4" fmla="*/ 1735 w 2479"/>
                <a:gd name="T5" fmla="*/ 91 h 2197"/>
                <a:gd name="T6" fmla="*/ 1916 w 2479"/>
                <a:gd name="T7" fmla="*/ 178 h 2197"/>
                <a:gd name="T8" fmla="*/ 2077 w 2479"/>
                <a:gd name="T9" fmla="*/ 288 h 2197"/>
                <a:gd name="T10" fmla="*/ 2215 w 2479"/>
                <a:gd name="T11" fmla="*/ 422 h 2197"/>
                <a:gd name="T12" fmla="*/ 2328 w 2479"/>
                <a:gd name="T13" fmla="*/ 572 h 2197"/>
                <a:gd name="T14" fmla="*/ 2411 w 2479"/>
                <a:gd name="T15" fmla="*/ 740 h 2197"/>
                <a:gd name="T16" fmla="*/ 2462 w 2479"/>
                <a:gd name="T17" fmla="*/ 916 h 2197"/>
                <a:gd name="T18" fmla="*/ 2479 w 2479"/>
                <a:gd name="T19" fmla="*/ 1096 h 2197"/>
                <a:gd name="T20" fmla="*/ 2462 w 2479"/>
                <a:gd name="T21" fmla="*/ 1277 h 2197"/>
                <a:gd name="T22" fmla="*/ 2411 w 2479"/>
                <a:gd name="T23" fmla="*/ 1453 h 2197"/>
                <a:gd name="T24" fmla="*/ 2330 w 2479"/>
                <a:gd name="T25" fmla="*/ 1620 h 2197"/>
                <a:gd name="T26" fmla="*/ 2217 w 2479"/>
                <a:gd name="T27" fmla="*/ 1771 h 2197"/>
                <a:gd name="T28" fmla="*/ 2079 w 2479"/>
                <a:gd name="T29" fmla="*/ 1904 h 2197"/>
                <a:gd name="T30" fmla="*/ 1918 w 2479"/>
                <a:gd name="T31" fmla="*/ 2017 h 2197"/>
                <a:gd name="T32" fmla="*/ 1739 w 2479"/>
                <a:gd name="T33" fmla="*/ 2104 h 2197"/>
                <a:gd name="T34" fmla="*/ 1546 w 2479"/>
                <a:gd name="T35" fmla="*/ 2163 h 2197"/>
                <a:gd name="T36" fmla="*/ 1344 w 2479"/>
                <a:gd name="T37" fmla="*/ 2193 h 2197"/>
                <a:gd name="T38" fmla="*/ 1139 w 2479"/>
                <a:gd name="T39" fmla="*/ 2193 h 2197"/>
                <a:gd name="T40" fmla="*/ 938 w 2479"/>
                <a:gd name="T41" fmla="*/ 2163 h 2197"/>
                <a:gd name="T42" fmla="*/ 744 w 2479"/>
                <a:gd name="T43" fmla="*/ 2106 h 2197"/>
                <a:gd name="T44" fmla="*/ 563 w 2479"/>
                <a:gd name="T45" fmla="*/ 2019 h 2197"/>
                <a:gd name="T46" fmla="*/ 402 w 2479"/>
                <a:gd name="T47" fmla="*/ 1909 h 2197"/>
                <a:gd name="T48" fmla="*/ 264 w 2479"/>
                <a:gd name="T49" fmla="*/ 1775 h 2197"/>
                <a:gd name="T50" fmla="*/ 151 w 2479"/>
                <a:gd name="T51" fmla="*/ 1622 h 2197"/>
                <a:gd name="T52" fmla="*/ 68 w 2479"/>
                <a:gd name="T53" fmla="*/ 1457 h 2197"/>
                <a:gd name="T54" fmla="*/ 17 w 2479"/>
                <a:gd name="T55" fmla="*/ 1281 h 2197"/>
                <a:gd name="T56" fmla="*/ 0 w 2479"/>
                <a:gd name="T57" fmla="*/ 1101 h 2197"/>
                <a:gd name="T58" fmla="*/ 17 w 2479"/>
                <a:gd name="T59" fmla="*/ 920 h 2197"/>
                <a:gd name="T60" fmla="*/ 68 w 2479"/>
                <a:gd name="T61" fmla="*/ 744 h 2197"/>
                <a:gd name="T62" fmla="*/ 149 w 2479"/>
                <a:gd name="T63" fmla="*/ 577 h 2197"/>
                <a:gd name="T64" fmla="*/ 261 w 2479"/>
                <a:gd name="T65" fmla="*/ 424 h 2197"/>
                <a:gd name="T66" fmla="*/ 400 w 2479"/>
                <a:gd name="T67" fmla="*/ 290 h 2197"/>
                <a:gd name="T68" fmla="*/ 559 w 2479"/>
                <a:gd name="T69" fmla="*/ 180 h 2197"/>
                <a:gd name="T70" fmla="*/ 740 w 2479"/>
                <a:gd name="T71" fmla="*/ 93 h 2197"/>
                <a:gd name="T72" fmla="*/ 933 w 2479"/>
                <a:gd name="T73" fmla="*/ 34 h 2197"/>
                <a:gd name="T74" fmla="*/ 1135 w 2479"/>
                <a:gd name="T75" fmla="*/ 4 h 21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79"/>
                <a:gd name="T115" fmla="*/ 0 h 2197"/>
                <a:gd name="T116" fmla="*/ 2479 w 2479"/>
                <a:gd name="T117" fmla="*/ 2197 h 21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79" h="2197">
                  <a:moveTo>
                    <a:pt x="1237" y="0"/>
                  </a:moveTo>
                  <a:lnTo>
                    <a:pt x="1339" y="2"/>
                  </a:lnTo>
                  <a:lnTo>
                    <a:pt x="1441" y="15"/>
                  </a:lnTo>
                  <a:lnTo>
                    <a:pt x="1541" y="32"/>
                  </a:lnTo>
                  <a:lnTo>
                    <a:pt x="1639" y="59"/>
                  </a:lnTo>
                  <a:lnTo>
                    <a:pt x="1735" y="91"/>
                  </a:lnTo>
                  <a:lnTo>
                    <a:pt x="1826" y="131"/>
                  </a:lnTo>
                  <a:lnTo>
                    <a:pt x="1916" y="178"/>
                  </a:lnTo>
                  <a:lnTo>
                    <a:pt x="1998" y="229"/>
                  </a:lnTo>
                  <a:lnTo>
                    <a:pt x="2077" y="288"/>
                  </a:lnTo>
                  <a:lnTo>
                    <a:pt x="2149" y="352"/>
                  </a:lnTo>
                  <a:lnTo>
                    <a:pt x="2215" y="422"/>
                  </a:lnTo>
                  <a:lnTo>
                    <a:pt x="2275" y="496"/>
                  </a:lnTo>
                  <a:lnTo>
                    <a:pt x="2328" y="572"/>
                  </a:lnTo>
                  <a:lnTo>
                    <a:pt x="2373" y="655"/>
                  </a:lnTo>
                  <a:lnTo>
                    <a:pt x="2411" y="740"/>
                  </a:lnTo>
                  <a:lnTo>
                    <a:pt x="2441" y="827"/>
                  </a:lnTo>
                  <a:lnTo>
                    <a:pt x="2462" y="916"/>
                  </a:lnTo>
                  <a:lnTo>
                    <a:pt x="2475" y="1005"/>
                  </a:lnTo>
                  <a:lnTo>
                    <a:pt x="2479" y="1096"/>
                  </a:lnTo>
                  <a:lnTo>
                    <a:pt x="2475" y="1188"/>
                  </a:lnTo>
                  <a:lnTo>
                    <a:pt x="2462" y="1277"/>
                  </a:lnTo>
                  <a:lnTo>
                    <a:pt x="2441" y="1366"/>
                  </a:lnTo>
                  <a:lnTo>
                    <a:pt x="2411" y="1453"/>
                  </a:lnTo>
                  <a:lnTo>
                    <a:pt x="2375" y="1537"/>
                  </a:lnTo>
                  <a:lnTo>
                    <a:pt x="2330" y="1620"/>
                  </a:lnTo>
                  <a:lnTo>
                    <a:pt x="2277" y="1697"/>
                  </a:lnTo>
                  <a:lnTo>
                    <a:pt x="2217" y="1771"/>
                  </a:lnTo>
                  <a:lnTo>
                    <a:pt x="2152" y="1841"/>
                  </a:lnTo>
                  <a:lnTo>
                    <a:pt x="2079" y="1904"/>
                  </a:lnTo>
                  <a:lnTo>
                    <a:pt x="2003" y="1964"/>
                  </a:lnTo>
                  <a:lnTo>
                    <a:pt x="1918" y="2017"/>
                  </a:lnTo>
                  <a:lnTo>
                    <a:pt x="1830" y="2063"/>
                  </a:lnTo>
                  <a:lnTo>
                    <a:pt x="1739" y="2104"/>
                  </a:lnTo>
                  <a:lnTo>
                    <a:pt x="1643" y="2136"/>
                  </a:lnTo>
                  <a:lnTo>
                    <a:pt x="1546" y="2163"/>
                  </a:lnTo>
                  <a:lnTo>
                    <a:pt x="1446" y="2182"/>
                  </a:lnTo>
                  <a:lnTo>
                    <a:pt x="1344" y="2193"/>
                  </a:lnTo>
                  <a:lnTo>
                    <a:pt x="1242" y="2197"/>
                  </a:lnTo>
                  <a:lnTo>
                    <a:pt x="1139" y="2193"/>
                  </a:lnTo>
                  <a:lnTo>
                    <a:pt x="1037" y="2182"/>
                  </a:lnTo>
                  <a:lnTo>
                    <a:pt x="938" y="2163"/>
                  </a:lnTo>
                  <a:lnTo>
                    <a:pt x="840" y="2138"/>
                  </a:lnTo>
                  <a:lnTo>
                    <a:pt x="744" y="2106"/>
                  </a:lnTo>
                  <a:lnTo>
                    <a:pt x="650" y="2066"/>
                  </a:lnTo>
                  <a:lnTo>
                    <a:pt x="563" y="2019"/>
                  </a:lnTo>
                  <a:lnTo>
                    <a:pt x="480" y="1966"/>
                  </a:lnTo>
                  <a:lnTo>
                    <a:pt x="402" y="1909"/>
                  </a:lnTo>
                  <a:lnTo>
                    <a:pt x="329" y="1843"/>
                  </a:lnTo>
                  <a:lnTo>
                    <a:pt x="264" y="1775"/>
                  </a:lnTo>
                  <a:lnTo>
                    <a:pt x="204" y="1701"/>
                  </a:lnTo>
                  <a:lnTo>
                    <a:pt x="151" y="1622"/>
                  </a:lnTo>
                  <a:lnTo>
                    <a:pt x="106" y="1542"/>
                  </a:lnTo>
                  <a:lnTo>
                    <a:pt x="68" y="1457"/>
                  </a:lnTo>
                  <a:lnTo>
                    <a:pt x="38" y="1370"/>
                  </a:lnTo>
                  <a:lnTo>
                    <a:pt x="17" y="1281"/>
                  </a:lnTo>
                  <a:lnTo>
                    <a:pt x="4" y="1192"/>
                  </a:lnTo>
                  <a:lnTo>
                    <a:pt x="0" y="1101"/>
                  </a:lnTo>
                  <a:lnTo>
                    <a:pt x="4" y="1009"/>
                  </a:lnTo>
                  <a:lnTo>
                    <a:pt x="17" y="920"/>
                  </a:lnTo>
                  <a:lnTo>
                    <a:pt x="38" y="831"/>
                  </a:lnTo>
                  <a:lnTo>
                    <a:pt x="68" y="744"/>
                  </a:lnTo>
                  <a:lnTo>
                    <a:pt x="104" y="659"/>
                  </a:lnTo>
                  <a:lnTo>
                    <a:pt x="149" y="577"/>
                  </a:lnTo>
                  <a:lnTo>
                    <a:pt x="202" y="498"/>
                  </a:lnTo>
                  <a:lnTo>
                    <a:pt x="261" y="424"/>
                  </a:lnTo>
                  <a:lnTo>
                    <a:pt x="327" y="356"/>
                  </a:lnTo>
                  <a:lnTo>
                    <a:pt x="400" y="290"/>
                  </a:lnTo>
                  <a:lnTo>
                    <a:pt x="476" y="233"/>
                  </a:lnTo>
                  <a:lnTo>
                    <a:pt x="559" y="180"/>
                  </a:lnTo>
                  <a:lnTo>
                    <a:pt x="648" y="133"/>
                  </a:lnTo>
                  <a:lnTo>
                    <a:pt x="740" y="93"/>
                  </a:lnTo>
                  <a:lnTo>
                    <a:pt x="835" y="59"/>
                  </a:lnTo>
                  <a:lnTo>
                    <a:pt x="933" y="34"/>
                  </a:lnTo>
                  <a:lnTo>
                    <a:pt x="1033" y="15"/>
                  </a:lnTo>
                  <a:lnTo>
                    <a:pt x="1135" y="4"/>
                  </a:lnTo>
                  <a:lnTo>
                    <a:pt x="12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882775" y="2982913"/>
            <a:ext cx="2160588" cy="1652587"/>
            <a:chOff x="1070" y="2167"/>
            <a:chExt cx="1361" cy="1041"/>
          </a:xfrm>
        </p:grpSpPr>
        <p:sp>
          <p:nvSpPr>
            <p:cNvPr id="69646" name="Rectangle 29"/>
            <p:cNvSpPr>
              <a:spLocks noChangeArrowheads="1"/>
            </p:cNvSpPr>
            <p:nvPr/>
          </p:nvSpPr>
          <p:spPr bwMode="auto">
            <a:xfrm>
              <a:off x="1070" y="2560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  <p:sp>
          <p:nvSpPr>
            <p:cNvPr id="69647" name="Freeform 30"/>
            <p:cNvSpPr>
              <a:spLocks/>
            </p:cNvSpPr>
            <p:nvPr/>
          </p:nvSpPr>
          <p:spPr bwMode="auto">
            <a:xfrm>
              <a:off x="1114" y="2167"/>
              <a:ext cx="1317" cy="1041"/>
            </a:xfrm>
            <a:custGeom>
              <a:avLst/>
              <a:gdLst>
                <a:gd name="T0" fmla="*/ 441 w 1317"/>
                <a:gd name="T1" fmla="*/ 174 h 1041"/>
                <a:gd name="T2" fmla="*/ 506 w 1317"/>
                <a:gd name="T3" fmla="*/ 134 h 1041"/>
                <a:gd name="T4" fmla="*/ 574 w 1317"/>
                <a:gd name="T5" fmla="*/ 100 h 1041"/>
                <a:gd name="T6" fmla="*/ 643 w 1317"/>
                <a:gd name="T7" fmla="*/ 70 h 1041"/>
                <a:gd name="T8" fmla="*/ 711 w 1317"/>
                <a:gd name="T9" fmla="*/ 47 h 1041"/>
                <a:gd name="T10" fmla="*/ 781 w 1317"/>
                <a:gd name="T11" fmla="*/ 26 h 1041"/>
                <a:gd name="T12" fmla="*/ 847 w 1317"/>
                <a:gd name="T13" fmla="*/ 13 h 1041"/>
                <a:gd name="T14" fmla="*/ 910 w 1317"/>
                <a:gd name="T15" fmla="*/ 4 h 1041"/>
                <a:gd name="T16" fmla="*/ 974 w 1317"/>
                <a:gd name="T17" fmla="*/ 0 h 1041"/>
                <a:gd name="T18" fmla="*/ 1032 w 1317"/>
                <a:gd name="T19" fmla="*/ 4 h 1041"/>
                <a:gd name="T20" fmla="*/ 1087 w 1317"/>
                <a:gd name="T21" fmla="*/ 13 h 1041"/>
                <a:gd name="T22" fmla="*/ 1136 w 1317"/>
                <a:gd name="T23" fmla="*/ 26 h 1041"/>
                <a:gd name="T24" fmla="*/ 1180 w 1317"/>
                <a:gd name="T25" fmla="*/ 45 h 1041"/>
                <a:gd name="T26" fmla="*/ 1219 w 1317"/>
                <a:gd name="T27" fmla="*/ 70 h 1041"/>
                <a:gd name="T28" fmla="*/ 1253 w 1317"/>
                <a:gd name="T29" fmla="*/ 100 h 1041"/>
                <a:gd name="T30" fmla="*/ 1278 w 1317"/>
                <a:gd name="T31" fmla="*/ 134 h 1041"/>
                <a:gd name="T32" fmla="*/ 1297 w 1317"/>
                <a:gd name="T33" fmla="*/ 172 h 1041"/>
                <a:gd name="T34" fmla="*/ 1310 w 1317"/>
                <a:gd name="T35" fmla="*/ 214 h 1041"/>
                <a:gd name="T36" fmla="*/ 1317 w 1317"/>
                <a:gd name="T37" fmla="*/ 261 h 1041"/>
                <a:gd name="T38" fmla="*/ 1314 w 1317"/>
                <a:gd name="T39" fmla="*/ 310 h 1041"/>
                <a:gd name="T40" fmla="*/ 1304 w 1317"/>
                <a:gd name="T41" fmla="*/ 359 h 1041"/>
                <a:gd name="T42" fmla="*/ 1289 w 1317"/>
                <a:gd name="T43" fmla="*/ 412 h 1041"/>
                <a:gd name="T44" fmla="*/ 1265 w 1317"/>
                <a:gd name="T45" fmla="*/ 467 h 1041"/>
                <a:gd name="T46" fmla="*/ 1236 w 1317"/>
                <a:gd name="T47" fmla="*/ 520 h 1041"/>
                <a:gd name="T48" fmla="*/ 1200 w 1317"/>
                <a:gd name="T49" fmla="*/ 575 h 1041"/>
                <a:gd name="T50" fmla="*/ 1157 w 1317"/>
                <a:gd name="T51" fmla="*/ 628 h 1041"/>
                <a:gd name="T52" fmla="*/ 1110 w 1317"/>
                <a:gd name="T53" fmla="*/ 681 h 1041"/>
                <a:gd name="T54" fmla="*/ 1057 w 1317"/>
                <a:gd name="T55" fmla="*/ 732 h 1041"/>
                <a:gd name="T56" fmla="*/ 1000 w 1317"/>
                <a:gd name="T57" fmla="*/ 781 h 1041"/>
                <a:gd name="T58" fmla="*/ 940 w 1317"/>
                <a:gd name="T59" fmla="*/ 825 h 1041"/>
                <a:gd name="T60" fmla="*/ 876 w 1317"/>
                <a:gd name="T61" fmla="*/ 868 h 1041"/>
                <a:gd name="T62" fmla="*/ 810 w 1317"/>
                <a:gd name="T63" fmla="*/ 908 h 1041"/>
                <a:gd name="T64" fmla="*/ 742 w 1317"/>
                <a:gd name="T65" fmla="*/ 942 h 1041"/>
                <a:gd name="T66" fmla="*/ 674 w 1317"/>
                <a:gd name="T67" fmla="*/ 971 h 1041"/>
                <a:gd name="T68" fmla="*/ 604 w 1317"/>
                <a:gd name="T69" fmla="*/ 995 h 1041"/>
                <a:gd name="T70" fmla="*/ 536 w 1317"/>
                <a:gd name="T71" fmla="*/ 1016 h 1041"/>
                <a:gd name="T72" fmla="*/ 470 w 1317"/>
                <a:gd name="T73" fmla="*/ 1029 h 1041"/>
                <a:gd name="T74" fmla="*/ 404 w 1317"/>
                <a:gd name="T75" fmla="*/ 1037 h 1041"/>
                <a:gd name="T76" fmla="*/ 343 w 1317"/>
                <a:gd name="T77" fmla="*/ 1041 h 1041"/>
                <a:gd name="T78" fmla="*/ 283 w 1317"/>
                <a:gd name="T79" fmla="*/ 1037 h 1041"/>
                <a:gd name="T80" fmla="*/ 230 w 1317"/>
                <a:gd name="T81" fmla="*/ 1029 h 1041"/>
                <a:gd name="T82" fmla="*/ 179 w 1317"/>
                <a:gd name="T83" fmla="*/ 1016 h 1041"/>
                <a:gd name="T84" fmla="*/ 134 w 1317"/>
                <a:gd name="T85" fmla="*/ 997 h 1041"/>
                <a:gd name="T86" fmla="*/ 96 w 1317"/>
                <a:gd name="T87" fmla="*/ 971 h 1041"/>
                <a:gd name="T88" fmla="*/ 64 w 1317"/>
                <a:gd name="T89" fmla="*/ 942 h 1041"/>
                <a:gd name="T90" fmla="*/ 37 w 1317"/>
                <a:gd name="T91" fmla="*/ 908 h 1041"/>
                <a:gd name="T92" fmla="*/ 17 w 1317"/>
                <a:gd name="T93" fmla="*/ 870 h 1041"/>
                <a:gd name="T94" fmla="*/ 7 w 1317"/>
                <a:gd name="T95" fmla="*/ 827 h 1041"/>
                <a:gd name="T96" fmla="*/ 0 w 1317"/>
                <a:gd name="T97" fmla="*/ 781 h 1041"/>
                <a:gd name="T98" fmla="*/ 3 w 1317"/>
                <a:gd name="T99" fmla="*/ 732 h 1041"/>
                <a:gd name="T100" fmla="*/ 11 w 1317"/>
                <a:gd name="T101" fmla="*/ 681 h 1041"/>
                <a:gd name="T102" fmla="*/ 28 w 1317"/>
                <a:gd name="T103" fmla="*/ 630 h 1041"/>
                <a:gd name="T104" fmla="*/ 51 w 1317"/>
                <a:gd name="T105" fmla="*/ 575 h 1041"/>
                <a:gd name="T106" fmla="*/ 81 w 1317"/>
                <a:gd name="T107" fmla="*/ 522 h 1041"/>
                <a:gd name="T108" fmla="*/ 117 w 1317"/>
                <a:gd name="T109" fmla="*/ 467 h 1041"/>
                <a:gd name="T110" fmla="*/ 160 w 1317"/>
                <a:gd name="T111" fmla="*/ 414 h 1041"/>
                <a:gd name="T112" fmla="*/ 207 w 1317"/>
                <a:gd name="T113" fmla="*/ 361 h 1041"/>
                <a:gd name="T114" fmla="*/ 260 w 1317"/>
                <a:gd name="T115" fmla="*/ 310 h 1041"/>
                <a:gd name="T116" fmla="*/ 315 w 1317"/>
                <a:gd name="T117" fmla="*/ 261 h 1041"/>
                <a:gd name="T118" fmla="*/ 377 w 1317"/>
                <a:gd name="T119" fmla="*/ 216 h 1041"/>
                <a:gd name="T120" fmla="*/ 441 w 1317"/>
                <a:gd name="T121" fmla="*/ 174 h 1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7"/>
                <a:gd name="T184" fmla="*/ 0 h 1041"/>
                <a:gd name="T185" fmla="*/ 1317 w 1317"/>
                <a:gd name="T186" fmla="*/ 1041 h 1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7" h="1041">
                  <a:moveTo>
                    <a:pt x="441" y="174"/>
                  </a:moveTo>
                  <a:lnTo>
                    <a:pt x="506" y="134"/>
                  </a:lnTo>
                  <a:lnTo>
                    <a:pt x="574" y="100"/>
                  </a:lnTo>
                  <a:lnTo>
                    <a:pt x="643" y="70"/>
                  </a:lnTo>
                  <a:lnTo>
                    <a:pt x="711" y="47"/>
                  </a:lnTo>
                  <a:lnTo>
                    <a:pt x="781" y="26"/>
                  </a:lnTo>
                  <a:lnTo>
                    <a:pt x="847" y="13"/>
                  </a:lnTo>
                  <a:lnTo>
                    <a:pt x="910" y="4"/>
                  </a:lnTo>
                  <a:lnTo>
                    <a:pt x="974" y="0"/>
                  </a:lnTo>
                  <a:lnTo>
                    <a:pt x="1032" y="4"/>
                  </a:lnTo>
                  <a:lnTo>
                    <a:pt x="1087" y="13"/>
                  </a:lnTo>
                  <a:lnTo>
                    <a:pt x="1136" y="26"/>
                  </a:lnTo>
                  <a:lnTo>
                    <a:pt x="1180" y="45"/>
                  </a:lnTo>
                  <a:lnTo>
                    <a:pt x="1219" y="70"/>
                  </a:lnTo>
                  <a:lnTo>
                    <a:pt x="1253" y="100"/>
                  </a:lnTo>
                  <a:lnTo>
                    <a:pt x="1278" y="134"/>
                  </a:lnTo>
                  <a:lnTo>
                    <a:pt x="1297" y="172"/>
                  </a:lnTo>
                  <a:lnTo>
                    <a:pt x="1310" y="214"/>
                  </a:lnTo>
                  <a:lnTo>
                    <a:pt x="1317" y="261"/>
                  </a:lnTo>
                  <a:lnTo>
                    <a:pt x="1314" y="310"/>
                  </a:lnTo>
                  <a:lnTo>
                    <a:pt x="1304" y="359"/>
                  </a:lnTo>
                  <a:lnTo>
                    <a:pt x="1289" y="412"/>
                  </a:lnTo>
                  <a:lnTo>
                    <a:pt x="1265" y="467"/>
                  </a:lnTo>
                  <a:lnTo>
                    <a:pt x="1236" y="520"/>
                  </a:lnTo>
                  <a:lnTo>
                    <a:pt x="1200" y="575"/>
                  </a:lnTo>
                  <a:lnTo>
                    <a:pt x="1157" y="628"/>
                  </a:lnTo>
                  <a:lnTo>
                    <a:pt x="1110" y="681"/>
                  </a:lnTo>
                  <a:lnTo>
                    <a:pt x="1057" y="732"/>
                  </a:lnTo>
                  <a:lnTo>
                    <a:pt x="1000" y="781"/>
                  </a:lnTo>
                  <a:lnTo>
                    <a:pt x="940" y="825"/>
                  </a:lnTo>
                  <a:lnTo>
                    <a:pt x="876" y="868"/>
                  </a:lnTo>
                  <a:lnTo>
                    <a:pt x="810" y="908"/>
                  </a:lnTo>
                  <a:lnTo>
                    <a:pt x="742" y="942"/>
                  </a:lnTo>
                  <a:lnTo>
                    <a:pt x="674" y="971"/>
                  </a:lnTo>
                  <a:lnTo>
                    <a:pt x="604" y="995"/>
                  </a:lnTo>
                  <a:lnTo>
                    <a:pt x="536" y="1016"/>
                  </a:lnTo>
                  <a:lnTo>
                    <a:pt x="470" y="1029"/>
                  </a:lnTo>
                  <a:lnTo>
                    <a:pt x="404" y="1037"/>
                  </a:lnTo>
                  <a:lnTo>
                    <a:pt x="343" y="1041"/>
                  </a:lnTo>
                  <a:lnTo>
                    <a:pt x="283" y="1037"/>
                  </a:lnTo>
                  <a:lnTo>
                    <a:pt x="230" y="1029"/>
                  </a:lnTo>
                  <a:lnTo>
                    <a:pt x="179" y="1016"/>
                  </a:lnTo>
                  <a:lnTo>
                    <a:pt x="134" y="997"/>
                  </a:lnTo>
                  <a:lnTo>
                    <a:pt x="96" y="971"/>
                  </a:lnTo>
                  <a:lnTo>
                    <a:pt x="64" y="942"/>
                  </a:lnTo>
                  <a:lnTo>
                    <a:pt x="37" y="908"/>
                  </a:lnTo>
                  <a:lnTo>
                    <a:pt x="17" y="870"/>
                  </a:lnTo>
                  <a:lnTo>
                    <a:pt x="7" y="827"/>
                  </a:lnTo>
                  <a:lnTo>
                    <a:pt x="0" y="781"/>
                  </a:lnTo>
                  <a:lnTo>
                    <a:pt x="3" y="732"/>
                  </a:lnTo>
                  <a:lnTo>
                    <a:pt x="11" y="681"/>
                  </a:lnTo>
                  <a:lnTo>
                    <a:pt x="28" y="630"/>
                  </a:lnTo>
                  <a:lnTo>
                    <a:pt x="51" y="575"/>
                  </a:lnTo>
                  <a:lnTo>
                    <a:pt x="81" y="522"/>
                  </a:lnTo>
                  <a:lnTo>
                    <a:pt x="117" y="467"/>
                  </a:lnTo>
                  <a:lnTo>
                    <a:pt x="160" y="414"/>
                  </a:lnTo>
                  <a:lnTo>
                    <a:pt x="207" y="361"/>
                  </a:lnTo>
                  <a:lnTo>
                    <a:pt x="260" y="310"/>
                  </a:lnTo>
                  <a:lnTo>
                    <a:pt x="315" y="261"/>
                  </a:lnTo>
                  <a:lnTo>
                    <a:pt x="377" y="216"/>
                  </a:lnTo>
                  <a:lnTo>
                    <a:pt x="441" y="1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15950" y="1720850"/>
            <a:ext cx="2906713" cy="1520825"/>
            <a:chOff x="272" y="1372"/>
            <a:chExt cx="1831" cy="958"/>
          </a:xfrm>
        </p:grpSpPr>
        <p:sp>
          <p:nvSpPr>
            <p:cNvPr id="69644" name="Rectangle 32"/>
            <p:cNvSpPr>
              <a:spLocks noChangeArrowheads="1"/>
            </p:cNvSpPr>
            <p:nvPr/>
          </p:nvSpPr>
          <p:spPr bwMode="auto">
            <a:xfrm>
              <a:off x="1165" y="1380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  <p:sp>
          <p:nvSpPr>
            <p:cNvPr id="69645" name="Freeform 33"/>
            <p:cNvSpPr>
              <a:spLocks/>
            </p:cNvSpPr>
            <p:nvPr/>
          </p:nvSpPr>
          <p:spPr bwMode="auto">
            <a:xfrm>
              <a:off x="272" y="1372"/>
              <a:ext cx="1831" cy="958"/>
            </a:xfrm>
            <a:custGeom>
              <a:avLst/>
              <a:gdLst>
                <a:gd name="T0" fmla="*/ 906 w 1831"/>
                <a:gd name="T1" fmla="*/ 25 h 958"/>
                <a:gd name="T2" fmla="*/ 1081 w 1831"/>
                <a:gd name="T3" fmla="*/ 4 h 958"/>
                <a:gd name="T4" fmla="*/ 1246 w 1831"/>
                <a:gd name="T5" fmla="*/ 0 h 958"/>
                <a:gd name="T6" fmla="*/ 1404 w 1831"/>
                <a:gd name="T7" fmla="*/ 13 h 958"/>
                <a:gd name="T8" fmla="*/ 1542 w 1831"/>
                <a:gd name="T9" fmla="*/ 42 h 958"/>
                <a:gd name="T10" fmla="*/ 1657 w 1831"/>
                <a:gd name="T11" fmla="*/ 87 h 958"/>
                <a:gd name="T12" fmla="*/ 1744 w 1831"/>
                <a:gd name="T13" fmla="*/ 146 h 958"/>
                <a:gd name="T14" fmla="*/ 1803 w 1831"/>
                <a:gd name="T15" fmla="*/ 218 h 958"/>
                <a:gd name="T16" fmla="*/ 1829 w 1831"/>
                <a:gd name="T17" fmla="*/ 299 h 958"/>
                <a:gd name="T18" fmla="*/ 1823 w 1831"/>
                <a:gd name="T19" fmla="*/ 388 h 958"/>
                <a:gd name="T20" fmla="*/ 1784 w 1831"/>
                <a:gd name="T21" fmla="*/ 477 h 958"/>
                <a:gd name="T22" fmla="*/ 1714 w 1831"/>
                <a:gd name="T23" fmla="*/ 568 h 958"/>
                <a:gd name="T24" fmla="*/ 1614 w 1831"/>
                <a:gd name="T25" fmla="*/ 657 h 958"/>
                <a:gd name="T26" fmla="*/ 1489 w 1831"/>
                <a:gd name="T27" fmla="*/ 738 h 958"/>
                <a:gd name="T28" fmla="*/ 1344 w 1831"/>
                <a:gd name="T29" fmla="*/ 810 h 958"/>
                <a:gd name="T30" fmla="*/ 1183 w 1831"/>
                <a:gd name="T31" fmla="*/ 869 h 958"/>
                <a:gd name="T32" fmla="*/ 1010 w 1831"/>
                <a:gd name="T33" fmla="*/ 914 h 958"/>
                <a:gd name="T34" fmla="*/ 838 w 1831"/>
                <a:gd name="T35" fmla="*/ 946 h 958"/>
                <a:gd name="T36" fmla="*/ 666 w 1831"/>
                <a:gd name="T37" fmla="*/ 958 h 958"/>
                <a:gd name="T38" fmla="*/ 504 w 1831"/>
                <a:gd name="T39" fmla="*/ 954 h 958"/>
                <a:gd name="T40" fmla="*/ 356 w 1831"/>
                <a:gd name="T41" fmla="*/ 933 h 958"/>
                <a:gd name="T42" fmla="*/ 228 w 1831"/>
                <a:gd name="T43" fmla="*/ 895 h 958"/>
                <a:gd name="T44" fmla="*/ 126 w 1831"/>
                <a:gd name="T45" fmla="*/ 842 h 958"/>
                <a:gd name="T46" fmla="*/ 51 w 1831"/>
                <a:gd name="T47" fmla="*/ 776 h 958"/>
                <a:gd name="T48" fmla="*/ 9 w 1831"/>
                <a:gd name="T49" fmla="*/ 700 h 958"/>
                <a:gd name="T50" fmla="*/ 0 w 1831"/>
                <a:gd name="T51" fmla="*/ 615 h 958"/>
                <a:gd name="T52" fmla="*/ 22 w 1831"/>
                <a:gd name="T53" fmla="*/ 524 h 958"/>
                <a:gd name="T54" fmla="*/ 77 w 1831"/>
                <a:gd name="T55" fmla="*/ 432 h 958"/>
                <a:gd name="T56" fmla="*/ 164 w 1831"/>
                <a:gd name="T57" fmla="*/ 343 h 958"/>
                <a:gd name="T58" fmla="*/ 277 w 1831"/>
                <a:gd name="T59" fmla="*/ 259 h 958"/>
                <a:gd name="T60" fmla="*/ 413 w 1831"/>
                <a:gd name="T61" fmla="*/ 182 h 958"/>
                <a:gd name="T62" fmla="*/ 566 w 1831"/>
                <a:gd name="T63" fmla="*/ 116 h 958"/>
                <a:gd name="T64" fmla="*/ 732 w 1831"/>
                <a:gd name="T65" fmla="*/ 63 h 9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31"/>
                <a:gd name="T100" fmla="*/ 0 h 958"/>
                <a:gd name="T101" fmla="*/ 1831 w 1831"/>
                <a:gd name="T102" fmla="*/ 958 h 9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31" h="958">
                  <a:moveTo>
                    <a:pt x="819" y="42"/>
                  </a:moveTo>
                  <a:lnTo>
                    <a:pt x="906" y="25"/>
                  </a:lnTo>
                  <a:lnTo>
                    <a:pt x="993" y="13"/>
                  </a:lnTo>
                  <a:lnTo>
                    <a:pt x="1081" y="4"/>
                  </a:lnTo>
                  <a:lnTo>
                    <a:pt x="1166" y="0"/>
                  </a:lnTo>
                  <a:lnTo>
                    <a:pt x="1246" y="0"/>
                  </a:lnTo>
                  <a:lnTo>
                    <a:pt x="1327" y="4"/>
                  </a:lnTo>
                  <a:lnTo>
                    <a:pt x="1404" y="13"/>
                  </a:lnTo>
                  <a:lnTo>
                    <a:pt x="1474" y="25"/>
                  </a:lnTo>
                  <a:lnTo>
                    <a:pt x="1542" y="42"/>
                  </a:lnTo>
                  <a:lnTo>
                    <a:pt x="1601" y="63"/>
                  </a:lnTo>
                  <a:lnTo>
                    <a:pt x="1657" y="87"/>
                  </a:lnTo>
                  <a:lnTo>
                    <a:pt x="1704" y="116"/>
                  </a:lnTo>
                  <a:lnTo>
                    <a:pt x="1744" y="146"/>
                  </a:lnTo>
                  <a:lnTo>
                    <a:pt x="1778" y="182"/>
                  </a:lnTo>
                  <a:lnTo>
                    <a:pt x="1803" y="218"/>
                  </a:lnTo>
                  <a:lnTo>
                    <a:pt x="1820" y="259"/>
                  </a:lnTo>
                  <a:lnTo>
                    <a:pt x="1829" y="299"/>
                  </a:lnTo>
                  <a:lnTo>
                    <a:pt x="1831" y="343"/>
                  </a:lnTo>
                  <a:lnTo>
                    <a:pt x="1823" y="388"/>
                  </a:lnTo>
                  <a:lnTo>
                    <a:pt x="1808" y="432"/>
                  </a:lnTo>
                  <a:lnTo>
                    <a:pt x="1784" y="477"/>
                  </a:lnTo>
                  <a:lnTo>
                    <a:pt x="1752" y="524"/>
                  </a:lnTo>
                  <a:lnTo>
                    <a:pt x="1714" y="568"/>
                  </a:lnTo>
                  <a:lnTo>
                    <a:pt x="1667" y="613"/>
                  </a:lnTo>
                  <a:lnTo>
                    <a:pt x="1614" y="657"/>
                  </a:lnTo>
                  <a:lnTo>
                    <a:pt x="1555" y="698"/>
                  </a:lnTo>
                  <a:lnTo>
                    <a:pt x="1489" y="738"/>
                  </a:lnTo>
                  <a:lnTo>
                    <a:pt x="1419" y="774"/>
                  </a:lnTo>
                  <a:lnTo>
                    <a:pt x="1344" y="810"/>
                  </a:lnTo>
                  <a:lnTo>
                    <a:pt x="1263" y="842"/>
                  </a:lnTo>
                  <a:lnTo>
                    <a:pt x="1183" y="869"/>
                  </a:lnTo>
                  <a:lnTo>
                    <a:pt x="1098" y="895"/>
                  </a:lnTo>
                  <a:lnTo>
                    <a:pt x="1010" y="914"/>
                  </a:lnTo>
                  <a:lnTo>
                    <a:pt x="925" y="931"/>
                  </a:lnTo>
                  <a:lnTo>
                    <a:pt x="838" y="946"/>
                  </a:lnTo>
                  <a:lnTo>
                    <a:pt x="751" y="954"/>
                  </a:lnTo>
                  <a:lnTo>
                    <a:pt x="666" y="958"/>
                  </a:lnTo>
                  <a:lnTo>
                    <a:pt x="583" y="958"/>
                  </a:lnTo>
                  <a:lnTo>
                    <a:pt x="504" y="954"/>
                  </a:lnTo>
                  <a:lnTo>
                    <a:pt x="428" y="946"/>
                  </a:lnTo>
                  <a:lnTo>
                    <a:pt x="356" y="933"/>
                  </a:lnTo>
                  <a:lnTo>
                    <a:pt x="290" y="916"/>
                  </a:lnTo>
                  <a:lnTo>
                    <a:pt x="228" y="895"/>
                  </a:lnTo>
                  <a:lnTo>
                    <a:pt x="175" y="869"/>
                  </a:lnTo>
                  <a:lnTo>
                    <a:pt x="126" y="842"/>
                  </a:lnTo>
                  <a:lnTo>
                    <a:pt x="86" y="810"/>
                  </a:lnTo>
                  <a:lnTo>
                    <a:pt x="51" y="776"/>
                  </a:lnTo>
                  <a:lnTo>
                    <a:pt x="26" y="738"/>
                  </a:lnTo>
                  <a:lnTo>
                    <a:pt x="9" y="700"/>
                  </a:lnTo>
                  <a:lnTo>
                    <a:pt x="0" y="657"/>
                  </a:lnTo>
                  <a:lnTo>
                    <a:pt x="0" y="615"/>
                  </a:lnTo>
                  <a:lnTo>
                    <a:pt x="7" y="570"/>
                  </a:lnTo>
                  <a:lnTo>
                    <a:pt x="22" y="524"/>
                  </a:lnTo>
                  <a:lnTo>
                    <a:pt x="47" y="479"/>
                  </a:lnTo>
                  <a:lnTo>
                    <a:pt x="77" y="432"/>
                  </a:lnTo>
                  <a:lnTo>
                    <a:pt x="117" y="388"/>
                  </a:lnTo>
                  <a:lnTo>
                    <a:pt x="164" y="343"/>
                  </a:lnTo>
                  <a:lnTo>
                    <a:pt x="217" y="301"/>
                  </a:lnTo>
                  <a:lnTo>
                    <a:pt x="277" y="259"/>
                  </a:lnTo>
                  <a:lnTo>
                    <a:pt x="341" y="220"/>
                  </a:lnTo>
                  <a:lnTo>
                    <a:pt x="413" y="182"/>
                  </a:lnTo>
                  <a:lnTo>
                    <a:pt x="487" y="148"/>
                  </a:lnTo>
                  <a:lnTo>
                    <a:pt x="566" y="116"/>
                  </a:lnTo>
                  <a:lnTo>
                    <a:pt x="649" y="89"/>
                  </a:lnTo>
                  <a:lnTo>
                    <a:pt x="732" y="63"/>
                  </a:lnTo>
                  <a:lnTo>
                    <a:pt x="819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Strength of MAX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370013" y="4357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5180013" y="4357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70661" name="Text Box 8"/>
          <p:cNvSpPr txBox="1">
            <a:spLocks noChangeArrowheads="1"/>
          </p:cNvSpPr>
          <p:nvPr/>
        </p:nvSpPr>
        <p:spPr bwMode="auto">
          <a:xfrm>
            <a:off x="609600" y="55768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Less susceptible to noise and outliers</a:t>
            </a:r>
          </a:p>
        </p:txBody>
      </p:sp>
      <p:pic>
        <p:nvPicPr>
          <p:cNvPr id="706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0668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/>
              <a:t>Limitations of MAX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1066800" y="4738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71684" name="Text Box 7"/>
          <p:cNvSpPr txBox="1">
            <a:spLocks noChangeArrowheads="1"/>
          </p:cNvSpPr>
          <p:nvPr/>
        </p:nvSpPr>
        <p:spPr bwMode="auto">
          <a:xfrm>
            <a:off x="5180013" y="47386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Two Clusters</a:t>
            </a:r>
          </a:p>
        </p:txBody>
      </p:sp>
      <p:sp>
        <p:nvSpPr>
          <p:cNvPr id="71685" name="Text Box 8"/>
          <p:cNvSpPr txBox="1">
            <a:spLocks noChangeArrowheads="1"/>
          </p:cNvSpPr>
          <p:nvPr/>
        </p:nvSpPr>
        <p:spPr bwMode="auto">
          <a:xfrm>
            <a:off x="609600" y="5486400"/>
            <a:ext cx="6324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Tends to break large clusters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Biased towards globular clusters</a:t>
            </a:r>
          </a:p>
        </p:txBody>
      </p:sp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371600"/>
            <a:ext cx="4854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56E969A-447D-B647-97C8-5B7BDF4E6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93696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3505200"/>
          </a:xfrm>
        </p:spPr>
        <p:txBody>
          <a:bodyPr/>
          <a:lstStyle/>
          <a:p>
            <a:r>
              <a:rPr lang="en-US" altLang="en-US" sz="2200"/>
              <a:t>Proximity of two clusters is the average of pairwise proximity between points in the two clusters.</a:t>
            </a:r>
          </a:p>
          <a:p>
            <a:endParaRPr lang="en-US" altLang="en-US" sz="2200"/>
          </a:p>
          <a:p>
            <a:endParaRPr lang="en-US" altLang="en-US" sz="2200"/>
          </a:p>
          <a:p>
            <a:pPr lvl="4"/>
            <a:endParaRPr lang="en-US" altLang="en-US" sz="1800"/>
          </a:p>
          <a:p>
            <a:r>
              <a:rPr lang="en-US" altLang="en-US" sz="2200"/>
              <a:t>Need to use average connectivity for scalability since total proximity favors large clusters</a:t>
            </a:r>
          </a:p>
          <a:p>
            <a:endParaRPr lang="en-US" altLang="en-US" sz="2200"/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2057400" y="1905000"/>
          <a:ext cx="5575300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4" name="Equation" r:id="rId3" imgW="3873500" imgH="698500" progId="Equation.3">
                  <p:embed/>
                </p:oleObj>
              </mc:Choice>
              <mc:Fallback>
                <p:oleObj name="Equation" r:id="rId3" imgW="3873500" imgH="698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5575300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334"/>
          <a:stretch>
            <a:fillRect/>
          </a:stretch>
        </p:blipFill>
        <p:spPr bwMode="auto">
          <a:xfrm>
            <a:off x="838200" y="3810000"/>
            <a:ext cx="3276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11663"/>
            <a:ext cx="40005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715000" y="3954463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Distance Matrix: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625475"/>
            <a:ext cx="8280400" cy="552450"/>
          </a:xfrm>
        </p:spPr>
        <p:txBody>
          <a:bodyPr/>
          <a:lstStyle/>
          <a:p>
            <a:r>
              <a:rPr lang="en-US" altLang="en-US" sz="2800" dirty="0"/>
              <a:t>Hierarchical Clustering: Group Average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14400" y="55626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Nested Clusters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562600" y="5562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Dendrogram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38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808038" y="1987550"/>
            <a:ext cx="2901950" cy="2544763"/>
            <a:chOff x="509" y="1252"/>
            <a:chExt cx="1828" cy="1603"/>
          </a:xfrm>
        </p:grpSpPr>
        <p:sp>
          <p:nvSpPr>
            <p:cNvPr id="73750" name="Freeform 7"/>
            <p:cNvSpPr>
              <a:spLocks/>
            </p:cNvSpPr>
            <p:nvPr/>
          </p:nvSpPr>
          <p:spPr bwMode="auto">
            <a:xfrm>
              <a:off x="1058" y="1885"/>
              <a:ext cx="79" cy="81"/>
            </a:xfrm>
            <a:custGeom>
              <a:avLst/>
              <a:gdLst>
                <a:gd name="T0" fmla="*/ 0 w 79"/>
                <a:gd name="T1" fmla="*/ 40 h 81"/>
                <a:gd name="T2" fmla="*/ 2 w 79"/>
                <a:gd name="T3" fmla="*/ 24 h 81"/>
                <a:gd name="T4" fmla="*/ 12 w 79"/>
                <a:gd name="T5" fmla="*/ 12 h 81"/>
                <a:gd name="T6" fmla="*/ 24 w 79"/>
                <a:gd name="T7" fmla="*/ 2 h 81"/>
                <a:gd name="T8" fmla="*/ 40 w 79"/>
                <a:gd name="T9" fmla="*/ 0 h 81"/>
                <a:gd name="T10" fmla="*/ 56 w 79"/>
                <a:gd name="T11" fmla="*/ 2 h 81"/>
                <a:gd name="T12" fmla="*/ 68 w 79"/>
                <a:gd name="T13" fmla="*/ 12 h 81"/>
                <a:gd name="T14" fmla="*/ 77 w 79"/>
                <a:gd name="T15" fmla="*/ 24 h 81"/>
                <a:gd name="T16" fmla="*/ 79 w 79"/>
                <a:gd name="T17" fmla="*/ 40 h 81"/>
                <a:gd name="T18" fmla="*/ 77 w 79"/>
                <a:gd name="T19" fmla="*/ 55 h 81"/>
                <a:gd name="T20" fmla="*/ 68 w 79"/>
                <a:gd name="T21" fmla="*/ 69 h 81"/>
                <a:gd name="T22" fmla="*/ 56 w 79"/>
                <a:gd name="T23" fmla="*/ 77 h 81"/>
                <a:gd name="T24" fmla="*/ 40 w 79"/>
                <a:gd name="T25" fmla="*/ 81 h 81"/>
                <a:gd name="T26" fmla="*/ 24 w 79"/>
                <a:gd name="T27" fmla="*/ 77 h 81"/>
                <a:gd name="T28" fmla="*/ 12 w 79"/>
                <a:gd name="T29" fmla="*/ 69 h 81"/>
                <a:gd name="T30" fmla="*/ 2 w 79"/>
                <a:gd name="T31" fmla="*/ 55 h 81"/>
                <a:gd name="T32" fmla="*/ 0 w 79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81"/>
                <a:gd name="T53" fmla="*/ 79 w 7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7" y="24"/>
                  </a:lnTo>
                  <a:lnTo>
                    <a:pt x="79" y="40"/>
                  </a:lnTo>
                  <a:lnTo>
                    <a:pt x="77" y="55"/>
                  </a:lnTo>
                  <a:lnTo>
                    <a:pt x="68" y="69"/>
                  </a:lnTo>
                  <a:lnTo>
                    <a:pt x="56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1" name="Freeform 8"/>
            <p:cNvSpPr>
              <a:spLocks/>
            </p:cNvSpPr>
            <p:nvPr/>
          </p:nvSpPr>
          <p:spPr bwMode="auto">
            <a:xfrm>
              <a:off x="1810" y="1300"/>
              <a:ext cx="81" cy="81"/>
            </a:xfrm>
            <a:custGeom>
              <a:avLst/>
              <a:gdLst>
                <a:gd name="T0" fmla="*/ 0 w 81"/>
                <a:gd name="T1" fmla="*/ 39 h 81"/>
                <a:gd name="T2" fmla="*/ 2 w 81"/>
                <a:gd name="T3" fmla="*/ 23 h 81"/>
                <a:gd name="T4" fmla="*/ 11 w 81"/>
                <a:gd name="T5" fmla="*/ 12 h 81"/>
                <a:gd name="T6" fmla="*/ 23 w 81"/>
                <a:gd name="T7" fmla="*/ 2 h 81"/>
                <a:gd name="T8" fmla="*/ 39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3 h 81"/>
                <a:gd name="T16" fmla="*/ 81 w 81"/>
                <a:gd name="T17" fmla="*/ 39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39 w 81"/>
                <a:gd name="T25" fmla="*/ 81 h 81"/>
                <a:gd name="T26" fmla="*/ 23 w 81"/>
                <a:gd name="T27" fmla="*/ 77 h 81"/>
                <a:gd name="T28" fmla="*/ 11 w 81"/>
                <a:gd name="T29" fmla="*/ 69 h 81"/>
                <a:gd name="T30" fmla="*/ 2 w 81"/>
                <a:gd name="T31" fmla="*/ 55 h 81"/>
                <a:gd name="T32" fmla="*/ 0 w 81"/>
                <a:gd name="T33" fmla="*/ 39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39"/>
                  </a:moveTo>
                  <a:lnTo>
                    <a:pt x="2" y="23"/>
                  </a:lnTo>
                  <a:lnTo>
                    <a:pt x="11" y="12"/>
                  </a:lnTo>
                  <a:lnTo>
                    <a:pt x="23" y="2"/>
                  </a:lnTo>
                  <a:lnTo>
                    <a:pt x="39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3"/>
                  </a:lnTo>
                  <a:lnTo>
                    <a:pt x="81" y="39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39" y="81"/>
                  </a:lnTo>
                  <a:lnTo>
                    <a:pt x="23" y="77"/>
                  </a:lnTo>
                  <a:lnTo>
                    <a:pt x="11" y="69"/>
                  </a:lnTo>
                  <a:lnTo>
                    <a:pt x="2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2" name="Freeform 9"/>
            <p:cNvSpPr>
              <a:spLocks/>
            </p:cNvSpPr>
            <p:nvPr/>
          </p:nvSpPr>
          <p:spPr bwMode="auto">
            <a:xfrm>
              <a:off x="1262" y="2683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4 h 81"/>
                <a:gd name="T4" fmla="*/ 12 w 81"/>
                <a:gd name="T5" fmla="*/ 12 h 81"/>
                <a:gd name="T6" fmla="*/ 24 w 81"/>
                <a:gd name="T7" fmla="*/ 2 h 81"/>
                <a:gd name="T8" fmla="*/ 40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4 h 81"/>
                <a:gd name="T16" fmla="*/ 81 w 81"/>
                <a:gd name="T17" fmla="*/ 40 h 81"/>
                <a:gd name="T18" fmla="*/ 77 w 81"/>
                <a:gd name="T19" fmla="*/ 56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6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1" y="40"/>
                  </a:lnTo>
                  <a:lnTo>
                    <a:pt x="77" y="56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3" name="Freeform 10"/>
            <p:cNvSpPr>
              <a:spLocks/>
            </p:cNvSpPr>
            <p:nvPr/>
          </p:nvSpPr>
          <p:spPr bwMode="auto">
            <a:xfrm>
              <a:off x="509" y="1769"/>
              <a:ext cx="81" cy="81"/>
            </a:xfrm>
            <a:custGeom>
              <a:avLst/>
              <a:gdLst>
                <a:gd name="T0" fmla="*/ 0 w 81"/>
                <a:gd name="T1" fmla="*/ 41 h 81"/>
                <a:gd name="T2" fmla="*/ 2 w 81"/>
                <a:gd name="T3" fmla="*/ 25 h 81"/>
                <a:gd name="T4" fmla="*/ 12 w 81"/>
                <a:gd name="T5" fmla="*/ 12 h 81"/>
                <a:gd name="T6" fmla="*/ 24 w 81"/>
                <a:gd name="T7" fmla="*/ 4 h 81"/>
                <a:gd name="T8" fmla="*/ 39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5 h 81"/>
                <a:gd name="T16" fmla="*/ 81 w 81"/>
                <a:gd name="T17" fmla="*/ 41 h 81"/>
                <a:gd name="T18" fmla="*/ 77 w 81"/>
                <a:gd name="T19" fmla="*/ 57 h 81"/>
                <a:gd name="T20" fmla="*/ 69 w 81"/>
                <a:gd name="T21" fmla="*/ 69 h 81"/>
                <a:gd name="T22" fmla="*/ 55 w 81"/>
                <a:gd name="T23" fmla="*/ 79 h 81"/>
                <a:gd name="T24" fmla="*/ 39 w 81"/>
                <a:gd name="T25" fmla="*/ 81 h 81"/>
                <a:gd name="T26" fmla="*/ 24 w 81"/>
                <a:gd name="T27" fmla="*/ 79 h 81"/>
                <a:gd name="T28" fmla="*/ 12 w 81"/>
                <a:gd name="T29" fmla="*/ 69 h 81"/>
                <a:gd name="T30" fmla="*/ 2 w 81"/>
                <a:gd name="T31" fmla="*/ 57 h 81"/>
                <a:gd name="T32" fmla="*/ 0 w 81"/>
                <a:gd name="T33" fmla="*/ 41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1"/>
                  </a:moveTo>
                  <a:lnTo>
                    <a:pt x="2" y="25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5"/>
                  </a:lnTo>
                  <a:lnTo>
                    <a:pt x="81" y="41"/>
                  </a:lnTo>
                  <a:lnTo>
                    <a:pt x="77" y="57"/>
                  </a:lnTo>
                  <a:lnTo>
                    <a:pt x="69" y="69"/>
                  </a:lnTo>
                  <a:lnTo>
                    <a:pt x="55" y="79"/>
                  </a:lnTo>
                  <a:lnTo>
                    <a:pt x="39" y="81"/>
                  </a:lnTo>
                  <a:lnTo>
                    <a:pt x="24" y="79"/>
                  </a:lnTo>
                  <a:lnTo>
                    <a:pt x="12" y="69"/>
                  </a:lnTo>
                  <a:lnTo>
                    <a:pt x="2" y="5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4" name="Freeform 11"/>
            <p:cNvSpPr>
              <a:spLocks/>
            </p:cNvSpPr>
            <p:nvPr/>
          </p:nvSpPr>
          <p:spPr bwMode="auto">
            <a:xfrm>
              <a:off x="1586" y="2167"/>
              <a:ext cx="81" cy="79"/>
            </a:xfrm>
            <a:custGeom>
              <a:avLst/>
              <a:gdLst>
                <a:gd name="T0" fmla="*/ 0 w 81"/>
                <a:gd name="T1" fmla="*/ 39 h 79"/>
                <a:gd name="T2" fmla="*/ 4 w 81"/>
                <a:gd name="T3" fmla="*/ 24 h 79"/>
                <a:gd name="T4" fmla="*/ 12 w 81"/>
                <a:gd name="T5" fmla="*/ 12 h 79"/>
                <a:gd name="T6" fmla="*/ 26 w 81"/>
                <a:gd name="T7" fmla="*/ 2 h 79"/>
                <a:gd name="T8" fmla="*/ 42 w 81"/>
                <a:gd name="T9" fmla="*/ 0 h 79"/>
                <a:gd name="T10" fmla="*/ 58 w 81"/>
                <a:gd name="T11" fmla="*/ 2 h 79"/>
                <a:gd name="T12" fmla="*/ 69 w 81"/>
                <a:gd name="T13" fmla="*/ 12 h 79"/>
                <a:gd name="T14" fmla="*/ 79 w 81"/>
                <a:gd name="T15" fmla="*/ 24 h 79"/>
                <a:gd name="T16" fmla="*/ 81 w 81"/>
                <a:gd name="T17" fmla="*/ 39 h 79"/>
                <a:gd name="T18" fmla="*/ 79 w 81"/>
                <a:gd name="T19" fmla="*/ 55 h 79"/>
                <a:gd name="T20" fmla="*/ 69 w 81"/>
                <a:gd name="T21" fmla="*/ 67 h 79"/>
                <a:gd name="T22" fmla="*/ 58 w 81"/>
                <a:gd name="T23" fmla="*/ 77 h 79"/>
                <a:gd name="T24" fmla="*/ 42 w 81"/>
                <a:gd name="T25" fmla="*/ 79 h 79"/>
                <a:gd name="T26" fmla="*/ 26 w 81"/>
                <a:gd name="T27" fmla="*/ 77 h 79"/>
                <a:gd name="T28" fmla="*/ 12 w 81"/>
                <a:gd name="T29" fmla="*/ 67 h 79"/>
                <a:gd name="T30" fmla="*/ 4 w 81"/>
                <a:gd name="T31" fmla="*/ 55 h 79"/>
                <a:gd name="T32" fmla="*/ 0 w 81"/>
                <a:gd name="T33" fmla="*/ 39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79"/>
                <a:gd name="T53" fmla="*/ 81 w 81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79">
                  <a:moveTo>
                    <a:pt x="0" y="39"/>
                  </a:moveTo>
                  <a:lnTo>
                    <a:pt x="4" y="24"/>
                  </a:lnTo>
                  <a:lnTo>
                    <a:pt x="12" y="12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58" y="2"/>
                  </a:lnTo>
                  <a:lnTo>
                    <a:pt x="69" y="12"/>
                  </a:lnTo>
                  <a:lnTo>
                    <a:pt x="79" y="24"/>
                  </a:lnTo>
                  <a:lnTo>
                    <a:pt x="81" y="39"/>
                  </a:lnTo>
                  <a:lnTo>
                    <a:pt x="79" y="55"/>
                  </a:lnTo>
                  <a:lnTo>
                    <a:pt x="69" y="67"/>
                  </a:lnTo>
                  <a:lnTo>
                    <a:pt x="58" y="77"/>
                  </a:lnTo>
                  <a:lnTo>
                    <a:pt x="42" y="79"/>
                  </a:lnTo>
                  <a:lnTo>
                    <a:pt x="26" y="77"/>
                  </a:lnTo>
                  <a:lnTo>
                    <a:pt x="12" y="67"/>
                  </a:lnTo>
                  <a:lnTo>
                    <a:pt x="4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Freeform 12"/>
            <p:cNvSpPr>
              <a:spLocks/>
            </p:cNvSpPr>
            <p:nvPr/>
          </p:nvSpPr>
          <p:spPr bwMode="auto">
            <a:xfrm>
              <a:off x="2029" y="2220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6 h 81"/>
                <a:gd name="T4" fmla="*/ 12 w 81"/>
                <a:gd name="T5" fmla="*/ 12 h 81"/>
                <a:gd name="T6" fmla="*/ 24 w 81"/>
                <a:gd name="T7" fmla="*/ 4 h 81"/>
                <a:gd name="T8" fmla="*/ 40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6 h 81"/>
                <a:gd name="T16" fmla="*/ 81 w 81"/>
                <a:gd name="T17" fmla="*/ 40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5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6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6"/>
                  </a:lnTo>
                  <a:lnTo>
                    <a:pt x="81" y="40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Rectangle 13"/>
            <p:cNvSpPr>
              <a:spLocks noChangeArrowheads="1"/>
            </p:cNvSpPr>
            <p:nvPr/>
          </p:nvSpPr>
          <p:spPr bwMode="auto">
            <a:xfrm>
              <a:off x="1908" y="1252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/>
            </a:p>
          </p:txBody>
        </p:sp>
        <p:sp>
          <p:nvSpPr>
            <p:cNvPr id="73757" name="Rectangle 14"/>
            <p:cNvSpPr>
              <a:spLocks noChangeArrowheads="1"/>
            </p:cNvSpPr>
            <p:nvPr/>
          </p:nvSpPr>
          <p:spPr bwMode="auto">
            <a:xfrm>
              <a:off x="1163" y="1832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/>
            </a:p>
          </p:txBody>
        </p:sp>
        <p:sp>
          <p:nvSpPr>
            <p:cNvPr id="73758" name="Rectangle 15"/>
            <p:cNvSpPr>
              <a:spLocks noChangeArrowheads="1"/>
            </p:cNvSpPr>
            <p:nvPr/>
          </p:nvSpPr>
          <p:spPr bwMode="auto">
            <a:xfrm>
              <a:off x="1732" y="2121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/>
            </a:p>
          </p:txBody>
        </p:sp>
        <p:sp>
          <p:nvSpPr>
            <p:cNvPr id="73759" name="Rectangle 16"/>
            <p:cNvSpPr>
              <a:spLocks noChangeArrowheads="1"/>
            </p:cNvSpPr>
            <p:nvPr/>
          </p:nvSpPr>
          <p:spPr bwMode="auto">
            <a:xfrm>
              <a:off x="1379" y="2638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/>
            </a:p>
          </p:txBody>
        </p:sp>
        <p:sp>
          <p:nvSpPr>
            <p:cNvPr id="73760" name="Rectangle 17"/>
            <p:cNvSpPr>
              <a:spLocks noChangeArrowheads="1"/>
            </p:cNvSpPr>
            <p:nvPr/>
          </p:nvSpPr>
          <p:spPr bwMode="auto">
            <a:xfrm>
              <a:off x="631" y="1719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/>
            </a:p>
          </p:txBody>
        </p:sp>
        <p:sp>
          <p:nvSpPr>
            <p:cNvPr id="73761" name="Rectangle 18"/>
            <p:cNvSpPr>
              <a:spLocks noChangeArrowheads="1"/>
            </p:cNvSpPr>
            <p:nvPr/>
          </p:nvSpPr>
          <p:spPr bwMode="auto">
            <a:xfrm>
              <a:off x="2187" y="2173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405063" y="3273425"/>
            <a:ext cx="1301750" cy="889000"/>
            <a:chOff x="1515" y="2062"/>
            <a:chExt cx="820" cy="560"/>
          </a:xfrm>
        </p:grpSpPr>
        <p:sp>
          <p:nvSpPr>
            <p:cNvPr id="73748" name="Freeform 20"/>
            <p:cNvSpPr>
              <a:spLocks/>
            </p:cNvSpPr>
            <p:nvPr/>
          </p:nvSpPr>
          <p:spPr bwMode="auto">
            <a:xfrm>
              <a:off x="1515" y="2062"/>
              <a:ext cx="820" cy="343"/>
            </a:xfrm>
            <a:custGeom>
              <a:avLst/>
              <a:gdLst>
                <a:gd name="T0" fmla="*/ 409 w 820"/>
                <a:gd name="T1" fmla="*/ 0 h 343"/>
                <a:gd name="T2" fmla="*/ 467 w 820"/>
                <a:gd name="T3" fmla="*/ 2 h 343"/>
                <a:gd name="T4" fmla="*/ 520 w 820"/>
                <a:gd name="T5" fmla="*/ 8 h 343"/>
                <a:gd name="T6" fmla="*/ 573 w 820"/>
                <a:gd name="T7" fmla="*/ 16 h 343"/>
                <a:gd name="T8" fmla="*/ 623 w 820"/>
                <a:gd name="T9" fmla="*/ 26 h 343"/>
                <a:gd name="T10" fmla="*/ 670 w 820"/>
                <a:gd name="T11" fmla="*/ 40 h 343"/>
                <a:gd name="T12" fmla="*/ 710 w 820"/>
                <a:gd name="T13" fmla="*/ 56 h 343"/>
                <a:gd name="T14" fmla="*/ 745 w 820"/>
                <a:gd name="T15" fmla="*/ 73 h 343"/>
                <a:gd name="T16" fmla="*/ 775 w 820"/>
                <a:gd name="T17" fmla="*/ 93 h 343"/>
                <a:gd name="T18" fmla="*/ 797 w 820"/>
                <a:gd name="T19" fmla="*/ 115 h 343"/>
                <a:gd name="T20" fmla="*/ 812 w 820"/>
                <a:gd name="T21" fmla="*/ 138 h 343"/>
                <a:gd name="T22" fmla="*/ 820 w 820"/>
                <a:gd name="T23" fmla="*/ 160 h 343"/>
                <a:gd name="T24" fmla="*/ 820 w 820"/>
                <a:gd name="T25" fmla="*/ 184 h 343"/>
                <a:gd name="T26" fmla="*/ 812 w 820"/>
                <a:gd name="T27" fmla="*/ 207 h 343"/>
                <a:gd name="T28" fmla="*/ 797 w 820"/>
                <a:gd name="T29" fmla="*/ 229 h 343"/>
                <a:gd name="T30" fmla="*/ 775 w 820"/>
                <a:gd name="T31" fmla="*/ 251 h 343"/>
                <a:gd name="T32" fmla="*/ 745 w 820"/>
                <a:gd name="T33" fmla="*/ 271 h 343"/>
                <a:gd name="T34" fmla="*/ 710 w 820"/>
                <a:gd name="T35" fmla="*/ 290 h 343"/>
                <a:gd name="T36" fmla="*/ 670 w 820"/>
                <a:gd name="T37" fmla="*/ 306 h 343"/>
                <a:gd name="T38" fmla="*/ 623 w 820"/>
                <a:gd name="T39" fmla="*/ 318 h 343"/>
                <a:gd name="T40" fmla="*/ 573 w 820"/>
                <a:gd name="T41" fmla="*/ 330 h 343"/>
                <a:gd name="T42" fmla="*/ 520 w 820"/>
                <a:gd name="T43" fmla="*/ 338 h 343"/>
                <a:gd name="T44" fmla="*/ 467 w 820"/>
                <a:gd name="T45" fmla="*/ 341 h 343"/>
                <a:gd name="T46" fmla="*/ 409 w 820"/>
                <a:gd name="T47" fmla="*/ 343 h 343"/>
                <a:gd name="T48" fmla="*/ 354 w 820"/>
                <a:gd name="T49" fmla="*/ 341 h 343"/>
                <a:gd name="T50" fmla="*/ 299 w 820"/>
                <a:gd name="T51" fmla="*/ 338 h 343"/>
                <a:gd name="T52" fmla="*/ 245 w 820"/>
                <a:gd name="T53" fmla="*/ 330 h 343"/>
                <a:gd name="T54" fmla="*/ 196 w 820"/>
                <a:gd name="T55" fmla="*/ 318 h 343"/>
                <a:gd name="T56" fmla="*/ 150 w 820"/>
                <a:gd name="T57" fmla="*/ 306 h 343"/>
                <a:gd name="T58" fmla="*/ 109 w 820"/>
                <a:gd name="T59" fmla="*/ 290 h 343"/>
                <a:gd name="T60" fmla="*/ 73 w 820"/>
                <a:gd name="T61" fmla="*/ 271 h 343"/>
                <a:gd name="T62" fmla="*/ 44 w 820"/>
                <a:gd name="T63" fmla="*/ 251 h 343"/>
                <a:gd name="T64" fmla="*/ 22 w 820"/>
                <a:gd name="T65" fmla="*/ 229 h 343"/>
                <a:gd name="T66" fmla="*/ 6 w 820"/>
                <a:gd name="T67" fmla="*/ 207 h 343"/>
                <a:gd name="T68" fmla="*/ 0 w 820"/>
                <a:gd name="T69" fmla="*/ 184 h 343"/>
                <a:gd name="T70" fmla="*/ 0 w 820"/>
                <a:gd name="T71" fmla="*/ 160 h 343"/>
                <a:gd name="T72" fmla="*/ 6 w 820"/>
                <a:gd name="T73" fmla="*/ 138 h 343"/>
                <a:gd name="T74" fmla="*/ 22 w 820"/>
                <a:gd name="T75" fmla="*/ 115 h 343"/>
                <a:gd name="T76" fmla="*/ 44 w 820"/>
                <a:gd name="T77" fmla="*/ 93 h 343"/>
                <a:gd name="T78" fmla="*/ 73 w 820"/>
                <a:gd name="T79" fmla="*/ 73 h 343"/>
                <a:gd name="T80" fmla="*/ 109 w 820"/>
                <a:gd name="T81" fmla="*/ 56 h 343"/>
                <a:gd name="T82" fmla="*/ 150 w 820"/>
                <a:gd name="T83" fmla="*/ 40 h 343"/>
                <a:gd name="T84" fmla="*/ 196 w 820"/>
                <a:gd name="T85" fmla="*/ 26 h 343"/>
                <a:gd name="T86" fmla="*/ 245 w 820"/>
                <a:gd name="T87" fmla="*/ 16 h 343"/>
                <a:gd name="T88" fmla="*/ 299 w 820"/>
                <a:gd name="T89" fmla="*/ 8 h 343"/>
                <a:gd name="T90" fmla="*/ 354 w 820"/>
                <a:gd name="T91" fmla="*/ 2 h 343"/>
                <a:gd name="T92" fmla="*/ 409 w 820"/>
                <a:gd name="T93" fmla="*/ 0 h 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0"/>
                <a:gd name="T142" fmla="*/ 0 h 343"/>
                <a:gd name="T143" fmla="*/ 820 w 820"/>
                <a:gd name="T144" fmla="*/ 343 h 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0" h="343">
                  <a:moveTo>
                    <a:pt x="409" y="0"/>
                  </a:moveTo>
                  <a:lnTo>
                    <a:pt x="467" y="2"/>
                  </a:lnTo>
                  <a:lnTo>
                    <a:pt x="520" y="8"/>
                  </a:lnTo>
                  <a:lnTo>
                    <a:pt x="573" y="16"/>
                  </a:lnTo>
                  <a:lnTo>
                    <a:pt x="623" y="26"/>
                  </a:lnTo>
                  <a:lnTo>
                    <a:pt x="670" y="40"/>
                  </a:lnTo>
                  <a:lnTo>
                    <a:pt x="710" y="56"/>
                  </a:lnTo>
                  <a:lnTo>
                    <a:pt x="745" y="73"/>
                  </a:lnTo>
                  <a:lnTo>
                    <a:pt x="775" y="93"/>
                  </a:lnTo>
                  <a:lnTo>
                    <a:pt x="797" y="115"/>
                  </a:lnTo>
                  <a:lnTo>
                    <a:pt x="812" y="138"/>
                  </a:lnTo>
                  <a:lnTo>
                    <a:pt x="820" y="160"/>
                  </a:lnTo>
                  <a:lnTo>
                    <a:pt x="820" y="184"/>
                  </a:lnTo>
                  <a:lnTo>
                    <a:pt x="812" y="207"/>
                  </a:lnTo>
                  <a:lnTo>
                    <a:pt x="797" y="229"/>
                  </a:lnTo>
                  <a:lnTo>
                    <a:pt x="775" y="251"/>
                  </a:lnTo>
                  <a:lnTo>
                    <a:pt x="745" y="271"/>
                  </a:lnTo>
                  <a:lnTo>
                    <a:pt x="710" y="290"/>
                  </a:lnTo>
                  <a:lnTo>
                    <a:pt x="670" y="306"/>
                  </a:lnTo>
                  <a:lnTo>
                    <a:pt x="623" y="318"/>
                  </a:lnTo>
                  <a:lnTo>
                    <a:pt x="573" y="330"/>
                  </a:lnTo>
                  <a:lnTo>
                    <a:pt x="520" y="338"/>
                  </a:lnTo>
                  <a:lnTo>
                    <a:pt x="467" y="341"/>
                  </a:lnTo>
                  <a:lnTo>
                    <a:pt x="409" y="343"/>
                  </a:lnTo>
                  <a:lnTo>
                    <a:pt x="354" y="341"/>
                  </a:lnTo>
                  <a:lnTo>
                    <a:pt x="299" y="338"/>
                  </a:lnTo>
                  <a:lnTo>
                    <a:pt x="245" y="330"/>
                  </a:lnTo>
                  <a:lnTo>
                    <a:pt x="196" y="318"/>
                  </a:lnTo>
                  <a:lnTo>
                    <a:pt x="150" y="306"/>
                  </a:lnTo>
                  <a:lnTo>
                    <a:pt x="109" y="290"/>
                  </a:lnTo>
                  <a:lnTo>
                    <a:pt x="73" y="271"/>
                  </a:lnTo>
                  <a:lnTo>
                    <a:pt x="44" y="251"/>
                  </a:lnTo>
                  <a:lnTo>
                    <a:pt x="22" y="229"/>
                  </a:lnTo>
                  <a:lnTo>
                    <a:pt x="6" y="207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6" y="138"/>
                  </a:lnTo>
                  <a:lnTo>
                    <a:pt x="22" y="115"/>
                  </a:lnTo>
                  <a:lnTo>
                    <a:pt x="44" y="93"/>
                  </a:lnTo>
                  <a:lnTo>
                    <a:pt x="73" y="73"/>
                  </a:lnTo>
                  <a:lnTo>
                    <a:pt x="109" y="56"/>
                  </a:lnTo>
                  <a:lnTo>
                    <a:pt x="150" y="40"/>
                  </a:lnTo>
                  <a:lnTo>
                    <a:pt x="196" y="26"/>
                  </a:lnTo>
                  <a:lnTo>
                    <a:pt x="245" y="16"/>
                  </a:lnTo>
                  <a:lnTo>
                    <a:pt x="299" y="8"/>
                  </a:lnTo>
                  <a:lnTo>
                    <a:pt x="354" y="2"/>
                  </a:lnTo>
                  <a:lnTo>
                    <a:pt x="4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Rectangle 21"/>
            <p:cNvSpPr>
              <a:spLocks noChangeArrowheads="1"/>
            </p:cNvSpPr>
            <p:nvPr/>
          </p:nvSpPr>
          <p:spPr bwMode="auto">
            <a:xfrm>
              <a:off x="1855" y="2395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1</a:t>
              </a:r>
              <a:endParaRPr lang="en-US" alt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17550" y="2382838"/>
            <a:ext cx="1323975" cy="985837"/>
            <a:chOff x="452" y="1501"/>
            <a:chExt cx="834" cy="621"/>
          </a:xfrm>
        </p:grpSpPr>
        <p:sp>
          <p:nvSpPr>
            <p:cNvPr id="73746" name="Freeform 23"/>
            <p:cNvSpPr>
              <a:spLocks/>
            </p:cNvSpPr>
            <p:nvPr/>
          </p:nvSpPr>
          <p:spPr bwMode="auto">
            <a:xfrm>
              <a:off x="452" y="1662"/>
              <a:ext cx="834" cy="460"/>
            </a:xfrm>
            <a:custGeom>
              <a:avLst/>
              <a:gdLst>
                <a:gd name="T0" fmla="*/ 436 w 834"/>
                <a:gd name="T1" fmla="*/ 2 h 460"/>
                <a:gd name="T2" fmla="*/ 494 w 834"/>
                <a:gd name="T3" fmla="*/ 10 h 460"/>
                <a:gd name="T4" fmla="*/ 547 w 834"/>
                <a:gd name="T5" fmla="*/ 20 h 460"/>
                <a:gd name="T6" fmla="*/ 600 w 834"/>
                <a:gd name="T7" fmla="*/ 36 h 460"/>
                <a:gd name="T8" fmla="*/ 650 w 834"/>
                <a:gd name="T9" fmla="*/ 54 h 460"/>
                <a:gd name="T10" fmla="*/ 695 w 834"/>
                <a:gd name="T11" fmla="*/ 77 h 460"/>
                <a:gd name="T12" fmla="*/ 735 w 834"/>
                <a:gd name="T13" fmla="*/ 101 h 460"/>
                <a:gd name="T14" fmla="*/ 768 w 834"/>
                <a:gd name="T15" fmla="*/ 128 h 460"/>
                <a:gd name="T16" fmla="*/ 796 w 834"/>
                <a:gd name="T17" fmla="*/ 158 h 460"/>
                <a:gd name="T18" fmla="*/ 816 w 834"/>
                <a:gd name="T19" fmla="*/ 188 h 460"/>
                <a:gd name="T20" fmla="*/ 830 w 834"/>
                <a:gd name="T21" fmla="*/ 219 h 460"/>
                <a:gd name="T22" fmla="*/ 834 w 834"/>
                <a:gd name="T23" fmla="*/ 251 h 460"/>
                <a:gd name="T24" fmla="*/ 832 w 834"/>
                <a:gd name="T25" fmla="*/ 282 h 460"/>
                <a:gd name="T26" fmla="*/ 820 w 834"/>
                <a:gd name="T27" fmla="*/ 312 h 460"/>
                <a:gd name="T28" fmla="*/ 802 w 834"/>
                <a:gd name="T29" fmla="*/ 339 h 460"/>
                <a:gd name="T30" fmla="*/ 778 w 834"/>
                <a:gd name="T31" fmla="*/ 367 h 460"/>
                <a:gd name="T32" fmla="*/ 745 w 834"/>
                <a:gd name="T33" fmla="*/ 391 h 460"/>
                <a:gd name="T34" fmla="*/ 707 w 834"/>
                <a:gd name="T35" fmla="*/ 412 h 460"/>
                <a:gd name="T36" fmla="*/ 664 w 834"/>
                <a:gd name="T37" fmla="*/ 430 h 460"/>
                <a:gd name="T38" fmla="*/ 616 w 834"/>
                <a:gd name="T39" fmla="*/ 444 h 460"/>
                <a:gd name="T40" fmla="*/ 565 w 834"/>
                <a:gd name="T41" fmla="*/ 454 h 460"/>
                <a:gd name="T42" fmla="*/ 510 w 834"/>
                <a:gd name="T43" fmla="*/ 460 h 460"/>
                <a:gd name="T44" fmla="*/ 454 w 834"/>
                <a:gd name="T45" fmla="*/ 460 h 460"/>
                <a:gd name="T46" fmla="*/ 397 w 834"/>
                <a:gd name="T47" fmla="*/ 458 h 460"/>
                <a:gd name="T48" fmla="*/ 340 w 834"/>
                <a:gd name="T49" fmla="*/ 450 h 460"/>
                <a:gd name="T50" fmla="*/ 284 w 834"/>
                <a:gd name="T51" fmla="*/ 440 h 460"/>
                <a:gd name="T52" fmla="*/ 231 w 834"/>
                <a:gd name="T53" fmla="*/ 424 h 460"/>
                <a:gd name="T54" fmla="*/ 183 w 834"/>
                <a:gd name="T55" fmla="*/ 404 h 460"/>
                <a:gd name="T56" fmla="*/ 138 w 834"/>
                <a:gd name="T57" fmla="*/ 383 h 460"/>
                <a:gd name="T58" fmla="*/ 98 w 834"/>
                <a:gd name="T59" fmla="*/ 359 h 460"/>
                <a:gd name="T60" fmla="*/ 65 w 834"/>
                <a:gd name="T61" fmla="*/ 331 h 460"/>
                <a:gd name="T62" fmla="*/ 37 w 834"/>
                <a:gd name="T63" fmla="*/ 302 h 460"/>
                <a:gd name="T64" fmla="*/ 17 w 834"/>
                <a:gd name="T65" fmla="*/ 272 h 460"/>
                <a:gd name="T66" fmla="*/ 3 w 834"/>
                <a:gd name="T67" fmla="*/ 241 h 460"/>
                <a:gd name="T68" fmla="*/ 0 w 834"/>
                <a:gd name="T69" fmla="*/ 209 h 460"/>
                <a:gd name="T70" fmla="*/ 1 w 834"/>
                <a:gd name="T71" fmla="*/ 178 h 460"/>
                <a:gd name="T72" fmla="*/ 11 w 834"/>
                <a:gd name="T73" fmla="*/ 148 h 460"/>
                <a:gd name="T74" fmla="*/ 29 w 834"/>
                <a:gd name="T75" fmla="*/ 119 h 460"/>
                <a:gd name="T76" fmla="*/ 55 w 834"/>
                <a:gd name="T77" fmla="*/ 93 h 460"/>
                <a:gd name="T78" fmla="*/ 86 w 834"/>
                <a:gd name="T79" fmla="*/ 69 h 460"/>
                <a:gd name="T80" fmla="*/ 124 w 834"/>
                <a:gd name="T81" fmla="*/ 48 h 460"/>
                <a:gd name="T82" fmla="*/ 168 w 834"/>
                <a:gd name="T83" fmla="*/ 30 h 460"/>
                <a:gd name="T84" fmla="*/ 217 w 834"/>
                <a:gd name="T85" fmla="*/ 16 h 460"/>
                <a:gd name="T86" fmla="*/ 268 w 834"/>
                <a:gd name="T87" fmla="*/ 6 h 460"/>
                <a:gd name="T88" fmla="*/ 324 w 834"/>
                <a:gd name="T89" fmla="*/ 0 h 460"/>
                <a:gd name="T90" fmla="*/ 379 w 834"/>
                <a:gd name="T91" fmla="*/ 0 h 460"/>
                <a:gd name="T92" fmla="*/ 436 w 834"/>
                <a:gd name="T93" fmla="*/ 2 h 4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460"/>
                <a:gd name="T143" fmla="*/ 834 w 834"/>
                <a:gd name="T144" fmla="*/ 460 h 4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460">
                  <a:moveTo>
                    <a:pt x="436" y="2"/>
                  </a:moveTo>
                  <a:lnTo>
                    <a:pt x="494" y="10"/>
                  </a:lnTo>
                  <a:lnTo>
                    <a:pt x="547" y="20"/>
                  </a:lnTo>
                  <a:lnTo>
                    <a:pt x="600" y="36"/>
                  </a:lnTo>
                  <a:lnTo>
                    <a:pt x="650" y="54"/>
                  </a:lnTo>
                  <a:lnTo>
                    <a:pt x="695" y="77"/>
                  </a:lnTo>
                  <a:lnTo>
                    <a:pt x="735" y="101"/>
                  </a:lnTo>
                  <a:lnTo>
                    <a:pt x="768" y="128"/>
                  </a:lnTo>
                  <a:lnTo>
                    <a:pt x="796" y="158"/>
                  </a:lnTo>
                  <a:lnTo>
                    <a:pt x="816" y="188"/>
                  </a:lnTo>
                  <a:lnTo>
                    <a:pt x="830" y="219"/>
                  </a:lnTo>
                  <a:lnTo>
                    <a:pt x="834" y="251"/>
                  </a:lnTo>
                  <a:lnTo>
                    <a:pt x="832" y="282"/>
                  </a:lnTo>
                  <a:lnTo>
                    <a:pt x="820" y="312"/>
                  </a:lnTo>
                  <a:lnTo>
                    <a:pt x="802" y="339"/>
                  </a:lnTo>
                  <a:lnTo>
                    <a:pt x="778" y="367"/>
                  </a:lnTo>
                  <a:lnTo>
                    <a:pt x="745" y="391"/>
                  </a:lnTo>
                  <a:lnTo>
                    <a:pt x="707" y="412"/>
                  </a:lnTo>
                  <a:lnTo>
                    <a:pt x="664" y="430"/>
                  </a:lnTo>
                  <a:lnTo>
                    <a:pt x="616" y="444"/>
                  </a:lnTo>
                  <a:lnTo>
                    <a:pt x="565" y="454"/>
                  </a:lnTo>
                  <a:lnTo>
                    <a:pt x="510" y="460"/>
                  </a:lnTo>
                  <a:lnTo>
                    <a:pt x="454" y="460"/>
                  </a:lnTo>
                  <a:lnTo>
                    <a:pt x="397" y="458"/>
                  </a:lnTo>
                  <a:lnTo>
                    <a:pt x="340" y="450"/>
                  </a:lnTo>
                  <a:lnTo>
                    <a:pt x="284" y="440"/>
                  </a:lnTo>
                  <a:lnTo>
                    <a:pt x="231" y="424"/>
                  </a:lnTo>
                  <a:lnTo>
                    <a:pt x="183" y="404"/>
                  </a:lnTo>
                  <a:lnTo>
                    <a:pt x="138" y="383"/>
                  </a:lnTo>
                  <a:lnTo>
                    <a:pt x="98" y="359"/>
                  </a:lnTo>
                  <a:lnTo>
                    <a:pt x="65" y="331"/>
                  </a:lnTo>
                  <a:lnTo>
                    <a:pt x="37" y="302"/>
                  </a:lnTo>
                  <a:lnTo>
                    <a:pt x="17" y="272"/>
                  </a:lnTo>
                  <a:lnTo>
                    <a:pt x="3" y="241"/>
                  </a:lnTo>
                  <a:lnTo>
                    <a:pt x="0" y="209"/>
                  </a:lnTo>
                  <a:lnTo>
                    <a:pt x="1" y="178"/>
                  </a:lnTo>
                  <a:lnTo>
                    <a:pt x="11" y="148"/>
                  </a:lnTo>
                  <a:lnTo>
                    <a:pt x="29" y="119"/>
                  </a:lnTo>
                  <a:lnTo>
                    <a:pt x="55" y="93"/>
                  </a:lnTo>
                  <a:lnTo>
                    <a:pt x="86" y="69"/>
                  </a:lnTo>
                  <a:lnTo>
                    <a:pt x="124" y="48"/>
                  </a:lnTo>
                  <a:lnTo>
                    <a:pt x="168" y="30"/>
                  </a:lnTo>
                  <a:lnTo>
                    <a:pt x="217" y="16"/>
                  </a:lnTo>
                  <a:lnTo>
                    <a:pt x="268" y="6"/>
                  </a:lnTo>
                  <a:lnTo>
                    <a:pt x="324" y="0"/>
                  </a:lnTo>
                  <a:lnTo>
                    <a:pt x="379" y="0"/>
                  </a:lnTo>
                  <a:lnTo>
                    <a:pt x="436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7" name="Rectangle 24"/>
            <p:cNvSpPr>
              <a:spLocks noChangeArrowheads="1"/>
            </p:cNvSpPr>
            <p:nvPr/>
          </p:nvSpPr>
          <p:spPr bwMode="auto">
            <a:xfrm>
              <a:off x="944" y="150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2</a:t>
              </a:r>
              <a:endParaRPr lang="en-US" alt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03225" y="1622425"/>
            <a:ext cx="3659188" cy="3460750"/>
            <a:chOff x="254" y="1022"/>
            <a:chExt cx="2305" cy="2180"/>
          </a:xfrm>
        </p:grpSpPr>
        <p:sp>
          <p:nvSpPr>
            <p:cNvPr id="73744" name="Rectangle 26"/>
            <p:cNvSpPr>
              <a:spLocks noChangeArrowheads="1"/>
            </p:cNvSpPr>
            <p:nvPr/>
          </p:nvSpPr>
          <p:spPr bwMode="auto">
            <a:xfrm>
              <a:off x="564" y="1148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5</a:t>
              </a:r>
              <a:endParaRPr lang="en-US" altLang="en-US"/>
            </a:p>
          </p:txBody>
        </p:sp>
        <p:sp>
          <p:nvSpPr>
            <p:cNvPr id="73745" name="Freeform 27"/>
            <p:cNvSpPr>
              <a:spLocks/>
            </p:cNvSpPr>
            <p:nvPr/>
          </p:nvSpPr>
          <p:spPr bwMode="auto">
            <a:xfrm>
              <a:off x="254" y="1022"/>
              <a:ext cx="2305" cy="2180"/>
            </a:xfrm>
            <a:custGeom>
              <a:avLst/>
              <a:gdLst>
                <a:gd name="T0" fmla="*/ 1245 w 2305"/>
                <a:gd name="T1" fmla="*/ 4 h 2180"/>
                <a:gd name="T2" fmla="*/ 1433 w 2305"/>
                <a:gd name="T3" fmla="*/ 33 h 2180"/>
                <a:gd name="T4" fmla="*/ 1615 w 2305"/>
                <a:gd name="T5" fmla="*/ 90 h 2180"/>
                <a:gd name="T6" fmla="*/ 1781 w 2305"/>
                <a:gd name="T7" fmla="*/ 175 h 2180"/>
                <a:gd name="T8" fmla="*/ 1931 w 2305"/>
                <a:gd name="T9" fmla="*/ 286 h 2180"/>
                <a:gd name="T10" fmla="*/ 2062 w 2305"/>
                <a:gd name="T11" fmla="*/ 420 h 2180"/>
                <a:gd name="T12" fmla="*/ 2166 w 2305"/>
                <a:gd name="T13" fmla="*/ 569 h 2180"/>
                <a:gd name="T14" fmla="*/ 2242 w 2305"/>
                <a:gd name="T15" fmla="*/ 735 h 2180"/>
                <a:gd name="T16" fmla="*/ 2289 w 2305"/>
                <a:gd name="T17" fmla="*/ 908 h 2180"/>
                <a:gd name="T18" fmla="*/ 2305 w 2305"/>
                <a:gd name="T19" fmla="*/ 1088 h 2180"/>
                <a:gd name="T20" fmla="*/ 2289 w 2305"/>
                <a:gd name="T21" fmla="*/ 1267 h 2180"/>
                <a:gd name="T22" fmla="*/ 2243 w 2305"/>
                <a:gd name="T23" fmla="*/ 1443 h 2180"/>
                <a:gd name="T24" fmla="*/ 2166 w 2305"/>
                <a:gd name="T25" fmla="*/ 1606 h 2180"/>
                <a:gd name="T26" fmla="*/ 2064 w 2305"/>
                <a:gd name="T27" fmla="*/ 1758 h 2180"/>
                <a:gd name="T28" fmla="*/ 1935 w 2305"/>
                <a:gd name="T29" fmla="*/ 1890 h 2180"/>
                <a:gd name="T30" fmla="*/ 1785 w 2305"/>
                <a:gd name="T31" fmla="*/ 2002 h 2180"/>
                <a:gd name="T32" fmla="*/ 1617 w 2305"/>
                <a:gd name="T33" fmla="*/ 2087 h 2180"/>
                <a:gd name="T34" fmla="*/ 1437 w 2305"/>
                <a:gd name="T35" fmla="*/ 2146 h 2180"/>
                <a:gd name="T36" fmla="*/ 1249 w 2305"/>
                <a:gd name="T37" fmla="*/ 2176 h 2180"/>
                <a:gd name="T38" fmla="*/ 1059 w 2305"/>
                <a:gd name="T39" fmla="*/ 2176 h 2180"/>
                <a:gd name="T40" fmla="*/ 872 w 2305"/>
                <a:gd name="T41" fmla="*/ 2148 h 2180"/>
                <a:gd name="T42" fmla="*/ 692 w 2305"/>
                <a:gd name="T43" fmla="*/ 2089 h 2180"/>
                <a:gd name="T44" fmla="*/ 524 w 2305"/>
                <a:gd name="T45" fmla="*/ 2004 h 2180"/>
                <a:gd name="T46" fmla="*/ 373 w 2305"/>
                <a:gd name="T47" fmla="*/ 1894 h 2180"/>
                <a:gd name="T48" fmla="*/ 245 w 2305"/>
                <a:gd name="T49" fmla="*/ 1762 h 2180"/>
                <a:gd name="T50" fmla="*/ 140 w 2305"/>
                <a:gd name="T51" fmla="*/ 1610 h 2180"/>
                <a:gd name="T52" fmla="*/ 63 w 2305"/>
                <a:gd name="T53" fmla="*/ 1447 h 2180"/>
                <a:gd name="T54" fmla="*/ 16 w 2305"/>
                <a:gd name="T55" fmla="*/ 1271 h 2180"/>
                <a:gd name="T56" fmla="*/ 0 w 2305"/>
                <a:gd name="T57" fmla="*/ 1092 h 2180"/>
                <a:gd name="T58" fmla="*/ 16 w 2305"/>
                <a:gd name="T59" fmla="*/ 912 h 2180"/>
                <a:gd name="T60" fmla="*/ 63 w 2305"/>
                <a:gd name="T61" fmla="*/ 737 h 2180"/>
                <a:gd name="T62" fmla="*/ 138 w 2305"/>
                <a:gd name="T63" fmla="*/ 573 h 2180"/>
                <a:gd name="T64" fmla="*/ 243 w 2305"/>
                <a:gd name="T65" fmla="*/ 422 h 2180"/>
                <a:gd name="T66" fmla="*/ 371 w 2305"/>
                <a:gd name="T67" fmla="*/ 290 h 2180"/>
                <a:gd name="T68" fmla="*/ 522 w 2305"/>
                <a:gd name="T69" fmla="*/ 179 h 2180"/>
                <a:gd name="T70" fmla="*/ 688 w 2305"/>
                <a:gd name="T71" fmla="*/ 92 h 2180"/>
                <a:gd name="T72" fmla="*/ 868 w 2305"/>
                <a:gd name="T73" fmla="*/ 33 h 2180"/>
                <a:gd name="T74" fmla="*/ 1055 w 2305"/>
                <a:gd name="T75" fmla="*/ 4 h 21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05"/>
                <a:gd name="T115" fmla="*/ 0 h 2180"/>
                <a:gd name="T116" fmla="*/ 2305 w 2305"/>
                <a:gd name="T117" fmla="*/ 2180 h 21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05" h="2180">
                  <a:moveTo>
                    <a:pt x="1150" y="0"/>
                  </a:moveTo>
                  <a:lnTo>
                    <a:pt x="1245" y="4"/>
                  </a:lnTo>
                  <a:lnTo>
                    <a:pt x="1340" y="14"/>
                  </a:lnTo>
                  <a:lnTo>
                    <a:pt x="1433" y="33"/>
                  </a:lnTo>
                  <a:lnTo>
                    <a:pt x="1526" y="59"/>
                  </a:lnTo>
                  <a:lnTo>
                    <a:pt x="1615" y="90"/>
                  </a:lnTo>
                  <a:lnTo>
                    <a:pt x="1700" y="130"/>
                  </a:lnTo>
                  <a:lnTo>
                    <a:pt x="1781" y="175"/>
                  </a:lnTo>
                  <a:lnTo>
                    <a:pt x="1860" y="228"/>
                  </a:lnTo>
                  <a:lnTo>
                    <a:pt x="1931" y="286"/>
                  </a:lnTo>
                  <a:lnTo>
                    <a:pt x="2000" y="351"/>
                  </a:lnTo>
                  <a:lnTo>
                    <a:pt x="2062" y="420"/>
                  </a:lnTo>
                  <a:lnTo>
                    <a:pt x="2117" y="493"/>
                  </a:lnTo>
                  <a:lnTo>
                    <a:pt x="2166" y="569"/>
                  </a:lnTo>
                  <a:lnTo>
                    <a:pt x="2208" y="650"/>
                  </a:lnTo>
                  <a:lnTo>
                    <a:pt x="2242" y="735"/>
                  </a:lnTo>
                  <a:lnTo>
                    <a:pt x="2269" y="820"/>
                  </a:lnTo>
                  <a:lnTo>
                    <a:pt x="2289" y="908"/>
                  </a:lnTo>
                  <a:lnTo>
                    <a:pt x="2301" y="997"/>
                  </a:lnTo>
                  <a:lnTo>
                    <a:pt x="2305" y="1088"/>
                  </a:lnTo>
                  <a:lnTo>
                    <a:pt x="2301" y="1178"/>
                  </a:lnTo>
                  <a:lnTo>
                    <a:pt x="2289" y="1267"/>
                  </a:lnTo>
                  <a:lnTo>
                    <a:pt x="2271" y="1356"/>
                  </a:lnTo>
                  <a:lnTo>
                    <a:pt x="2243" y="1443"/>
                  </a:lnTo>
                  <a:lnTo>
                    <a:pt x="2210" y="1525"/>
                  </a:lnTo>
                  <a:lnTo>
                    <a:pt x="2166" y="1606"/>
                  </a:lnTo>
                  <a:lnTo>
                    <a:pt x="2119" y="1685"/>
                  </a:lnTo>
                  <a:lnTo>
                    <a:pt x="2064" y="1758"/>
                  </a:lnTo>
                  <a:lnTo>
                    <a:pt x="2002" y="1827"/>
                  </a:lnTo>
                  <a:lnTo>
                    <a:pt x="1935" y="1890"/>
                  </a:lnTo>
                  <a:lnTo>
                    <a:pt x="1862" y="1949"/>
                  </a:lnTo>
                  <a:lnTo>
                    <a:pt x="1785" y="2002"/>
                  </a:lnTo>
                  <a:lnTo>
                    <a:pt x="1704" y="2048"/>
                  </a:lnTo>
                  <a:lnTo>
                    <a:pt x="1617" y="2087"/>
                  </a:lnTo>
                  <a:lnTo>
                    <a:pt x="1528" y="2121"/>
                  </a:lnTo>
                  <a:lnTo>
                    <a:pt x="1437" y="2146"/>
                  </a:lnTo>
                  <a:lnTo>
                    <a:pt x="1344" y="2164"/>
                  </a:lnTo>
                  <a:lnTo>
                    <a:pt x="1249" y="2176"/>
                  </a:lnTo>
                  <a:lnTo>
                    <a:pt x="1154" y="2180"/>
                  </a:lnTo>
                  <a:lnTo>
                    <a:pt x="1059" y="2176"/>
                  </a:lnTo>
                  <a:lnTo>
                    <a:pt x="965" y="2166"/>
                  </a:lnTo>
                  <a:lnTo>
                    <a:pt x="872" y="2148"/>
                  </a:lnTo>
                  <a:lnTo>
                    <a:pt x="781" y="2123"/>
                  </a:lnTo>
                  <a:lnTo>
                    <a:pt x="692" y="2089"/>
                  </a:lnTo>
                  <a:lnTo>
                    <a:pt x="607" y="2050"/>
                  </a:lnTo>
                  <a:lnTo>
                    <a:pt x="524" y="2004"/>
                  </a:lnTo>
                  <a:lnTo>
                    <a:pt x="447" y="1951"/>
                  </a:lnTo>
                  <a:lnTo>
                    <a:pt x="373" y="1894"/>
                  </a:lnTo>
                  <a:lnTo>
                    <a:pt x="306" y="1829"/>
                  </a:lnTo>
                  <a:lnTo>
                    <a:pt x="245" y="1762"/>
                  </a:lnTo>
                  <a:lnTo>
                    <a:pt x="190" y="1687"/>
                  </a:lnTo>
                  <a:lnTo>
                    <a:pt x="140" y="1610"/>
                  </a:lnTo>
                  <a:lnTo>
                    <a:pt x="99" y="1529"/>
                  </a:lnTo>
                  <a:lnTo>
                    <a:pt x="63" y="1447"/>
                  </a:lnTo>
                  <a:lnTo>
                    <a:pt x="35" y="1360"/>
                  </a:lnTo>
                  <a:lnTo>
                    <a:pt x="16" y="1271"/>
                  </a:lnTo>
                  <a:lnTo>
                    <a:pt x="4" y="1182"/>
                  </a:lnTo>
                  <a:lnTo>
                    <a:pt x="0" y="1092"/>
                  </a:lnTo>
                  <a:lnTo>
                    <a:pt x="4" y="1001"/>
                  </a:lnTo>
                  <a:lnTo>
                    <a:pt x="16" y="912"/>
                  </a:lnTo>
                  <a:lnTo>
                    <a:pt x="35" y="824"/>
                  </a:lnTo>
                  <a:lnTo>
                    <a:pt x="63" y="737"/>
                  </a:lnTo>
                  <a:lnTo>
                    <a:pt x="97" y="654"/>
                  </a:lnTo>
                  <a:lnTo>
                    <a:pt x="138" y="573"/>
                  </a:lnTo>
                  <a:lnTo>
                    <a:pt x="188" y="495"/>
                  </a:lnTo>
                  <a:lnTo>
                    <a:pt x="243" y="422"/>
                  </a:lnTo>
                  <a:lnTo>
                    <a:pt x="304" y="353"/>
                  </a:lnTo>
                  <a:lnTo>
                    <a:pt x="371" y="290"/>
                  </a:lnTo>
                  <a:lnTo>
                    <a:pt x="443" y="230"/>
                  </a:lnTo>
                  <a:lnTo>
                    <a:pt x="522" y="179"/>
                  </a:lnTo>
                  <a:lnTo>
                    <a:pt x="603" y="132"/>
                  </a:lnTo>
                  <a:lnTo>
                    <a:pt x="688" y="92"/>
                  </a:lnTo>
                  <a:lnTo>
                    <a:pt x="777" y="59"/>
                  </a:lnTo>
                  <a:lnTo>
                    <a:pt x="868" y="33"/>
                  </a:lnTo>
                  <a:lnTo>
                    <a:pt x="961" y="16"/>
                  </a:lnTo>
                  <a:lnTo>
                    <a:pt x="1055" y="4"/>
                  </a:lnTo>
                  <a:lnTo>
                    <a:pt x="11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31988" y="3101975"/>
            <a:ext cx="1800225" cy="1720850"/>
            <a:chOff x="1217" y="1954"/>
            <a:chExt cx="1134" cy="1084"/>
          </a:xfrm>
        </p:grpSpPr>
        <p:sp>
          <p:nvSpPr>
            <p:cNvPr id="73742" name="Rectangle 29"/>
            <p:cNvSpPr>
              <a:spLocks noChangeArrowheads="1"/>
            </p:cNvSpPr>
            <p:nvPr/>
          </p:nvSpPr>
          <p:spPr bwMode="auto">
            <a:xfrm>
              <a:off x="1665" y="281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3</a:t>
              </a:r>
              <a:endParaRPr lang="en-US" altLang="en-US"/>
            </a:p>
          </p:txBody>
        </p:sp>
        <p:sp>
          <p:nvSpPr>
            <p:cNvPr id="73743" name="Freeform 30"/>
            <p:cNvSpPr>
              <a:spLocks/>
            </p:cNvSpPr>
            <p:nvPr/>
          </p:nvSpPr>
          <p:spPr bwMode="auto">
            <a:xfrm>
              <a:off x="1217" y="1954"/>
              <a:ext cx="1134" cy="909"/>
            </a:xfrm>
            <a:custGeom>
              <a:avLst/>
              <a:gdLst>
                <a:gd name="T0" fmla="*/ 371 w 1134"/>
                <a:gd name="T1" fmla="*/ 142 h 909"/>
                <a:gd name="T2" fmla="*/ 430 w 1134"/>
                <a:gd name="T3" fmla="*/ 108 h 909"/>
                <a:gd name="T4" fmla="*/ 492 w 1134"/>
                <a:gd name="T5" fmla="*/ 79 h 909"/>
                <a:gd name="T6" fmla="*/ 551 w 1134"/>
                <a:gd name="T7" fmla="*/ 53 h 909"/>
                <a:gd name="T8" fmla="*/ 614 w 1134"/>
                <a:gd name="T9" fmla="*/ 32 h 909"/>
                <a:gd name="T10" fmla="*/ 674 w 1134"/>
                <a:gd name="T11" fmla="*/ 16 h 909"/>
                <a:gd name="T12" fmla="*/ 735 w 1134"/>
                <a:gd name="T13" fmla="*/ 6 h 909"/>
                <a:gd name="T14" fmla="*/ 792 w 1134"/>
                <a:gd name="T15" fmla="*/ 0 h 909"/>
                <a:gd name="T16" fmla="*/ 848 w 1134"/>
                <a:gd name="T17" fmla="*/ 0 h 909"/>
                <a:gd name="T18" fmla="*/ 899 w 1134"/>
                <a:gd name="T19" fmla="*/ 4 h 909"/>
                <a:gd name="T20" fmla="*/ 946 w 1134"/>
                <a:gd name="T21" fmla="*/ 14 h 909"/>
                <a:gd name="T22" fmla="*/ 990 w 1134"/>
                <a:gd name="T23" fmla="*/ 30 h 909"/>
                <a:gd name="T24" fmla="*/ 1027 w 1134"/>
                <a:gd name="T25" fmla="*/ 51 h 909"/>
                <a:gd name="T26" fmla="*/ 1061 w 1134"/>
                <a:gd name="T27" fmla="*/ 77 h 909"/>
                <a:gd name="T28" fmla="*/ 1089 w 1134"/>
                <a:gd name="T29" fmla="*/ 107 h 909"/>
                <a:gd name="T30" fmla="*/ 1110 w 1134"/>
                <a:gd name="T31" fmla="*/ 140 h 909"/>
                <a:gd name="T32" fmla="*/ 1124 w 1134"/>
                <a:gd name="T33" fmla="*/ 177 h 909"/>
                <a:gd name="T34" fmla="*/ 1132 w 1134"/>
                <a:gd name="T35" fmla="*/ 217 h 909"/>
                <a:gd name="T36" fmla="*/ 1134 w 1134"/>
                <a:gd name="T37" fmla="*/ 260 h 909"/>
                <a:gd name="T38" fmla="*/ 1128 w 1134"/>
                <a:gd name="T39" fmla="*/ 308 h 909"/>
                <a:gd name="T40" fmla="*/ 1118 w 1134"/>
                <a:gd name="T41" fmla="*/ 355 h 909"/>
                <a:gd name="T42" fmla="*/ 1099 w 1134"/>
                <a:gd name="T43" fmla="*/ 402 h 909"/>
                <a:gd name="T44" fmla="*/ 1075 w 1134"/>
                <a:gd name="T45" fmla="*/ 451 h 909"/>
                <a:gd name="T46" fmla="*/ 1045 w 1134"/>
                <a:gd name="T47" fmla="*/ 501 h 909"/>
                <a:gd name="T48" fmla="*/ 1010 w 1134"/>
                <a:gd name="T49" fmla="*/ 550 h 909"/>
                <a:gd name="T50" fmla="*/ 968 w 1134"/>
                <a:gd name="T51" fmla="*/ 597 h 909"/>
                <a:gd name="T52" fmla="*/ 923 w 1134"/>
                <a:gd name="T53" fmla="*/ 643 h 909"/>
                <a:gd name="T54" fmla="*/ 871 w 1134"/>
                <a:gd name="T55" fmla="*/ 688 h 909"/>
                <a:gd name="T56" fmla="*/ 818 w 1134"/>
                <a:gd name="T57" fmla="*/ 727 h 909"/>
                <a:gd name="T58" fmla="*/ 763 w 1134"/>
                <a:gd name="T59" fmla="*/ 765 h 909"/>
                <a:gd name="T60" fmla="*/ 703 w 1134"/>
                <a:gd name="T61" fmla="*/ 800 h 909"/>
                <a:gd name="T62" fmla="*/ 644 w 1134"/>
                <a:gd name="T63" fmla="*/ 830 h 909"/>
                <a:gd name="T64" fmla="*/ 583 w 1134"/>
                <a:gd name="T65" fmla="*/ 855 h 909"/>
                <a:gd name="T66" fmla="*/ 519 w 1134"/>
                <a:gd name="T67" fmla="*/ 877 h 909"/>
                <a:gd name="T68" fmla="*/ 460 w 1134"/>
                <a:gd name="T69" fmla="*/ 893 h 909"/>
                <a:gd name="T70" fmla="*/ 401 w 1134"/>
                <a:gd name="T71" fmla="*/ 903 h 909"/>
                <a:gd name="T72" fmla="*/ 342 w 1134"/>
                <a:gd name="T73" fmla="*/ 909 h 909"/>
                <a:gd name="T74" fmla="*/ 286 w 1134"/>
                <a:gd name="T75" fmla="*/ 909 h 909"/>
                <a:gd name="T76" fmla="*/ 235 w 1134"/>
                <a:gd name="T77" fmla="*/ 905 h 909"/>
                <a:gd name="T78" fmla="*/ 187 w 1134"/>
                <a:gd name="T79" fmla="*/ 893 h 909"/>
                <a:gd name="T80" fmla="*/ 144 w 1134"/>
                <a:gd name="T81" fmla="*/ 877 h 909"/>
                <a:gd name="T82" fmla="*/ 106 w 1134"/>
                <a:gd name="T83" fmla="*/ 857 h 909"/>
                <a:gd name="T84" fmla="*/ 73 w 1134"/>
                <a:gd name="T85" fmla="*/ 832 h 909"/>
                <a:gd name="T86" fmla="*/ 45 w 1134"/>
                <a:gd name="T87" fmla="*/ 802 h 909"/>
                <a:gd name="T88" fmla="*/ 23 w 1134"/>
                <a:gd name="T89" fmla="*/ 769 h 909"/>
                <a:gd name="T90" fmla="*/ 9 w 1134"/>
                <a:gd name="T91" fmla="*/ 731 h 909"/>
                <a:gd name="T92" fmla="*/ 2 w 1134"/>
                <a:gd name="T93" fmla="*/ 690 h 909"/>
                <a:gd name="T94" fmla="*/ 0 w 1134"/>
                <a:gd name="T95" fmla="*/ 647 h 909"/>
                <a:gd name="T96" fmla="*/ 5 w 1134"/>
                <a:gd name="T97" fmla="*/ 601 h 909"/>
                <a:gd name="T98" fmla="*/ 15 w 1134"/>
                <a:gd name="T99" fmla="*/ 554 h 909"/>
                <a:gd name="T100" fmla="*/ 35 w 1134"/>
                <a:gd name="T101" fmla="*/ 505 h 909"/>
                <a:gd name="T102" fmla="*/ 59 w 1134"/>
                <a:gd name="T103" fmla="*/ 455 h 909"/>
                <a:gd name="T104" fmla="*/ 88 w 1134"/>
                <a:gd name="T105" fmla="*/ 406 h 909"/>
                <a:gd name="T106" fmla="*/ 124 w 1134"/>
                <a:gd name="T107" fmla="*/ 359 h 909"/>
                <a:gd name="T108" fmla="*/ 166 w 1134"/>
                <a:gd name="T109" fmla="*/ 311 h 909"/>
                <a:gd name="T110" fmla="*/ 211 w 1134"/>
                <a:gd name="T111" fmla="*/ 264 h 909"/>
                <a:gd name="T112" fmla="*/ 262 w 1134"/>
                <a:gd name="T113" fmla="*/ 221 h 909"/>
                <a:gd name="T114" fmla="*/ 316 w 1134"/>
                <a:gd name="T115" fmla="*/ 179 h 909"/>
                <a:gd name="T116" fmla="*/ 371 w 1134"/>
                <a:gd name="T117" fmla="*/ 142 h 9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4"/>
                <a:gd name="T178" fmla="*/ 0 h 909"/>
                <a:gd name="T179" fmla="*/ 1134 w 1134"/>
                <a:gd name="T180" fmla="*/ 909 h 9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4" h="909">
                  <a:moveTo>
                    <a:pt x="371" y="142"/>
                  </a:moveTo>
                  <a:lnTo>
                    <a:pt x="430" y="108"/>
                  </a:lnTo>
                  <a:lnTo>
                    <a:pt x="492" y="79"/>
                  </a:lnTo>
                  <a:lnTo>
                    <a:pt x="551" y="53"/>
                  </a:lnTo>
                  <a:lnTo>
                    <a:pt x="614" y="32"/>
                  </a:lnTo>
                  <a:lnTo>
                    <a:pt x="674" y="16"/>
                  </a:lnTo>
                  <a:lnTo>
                    <a:pt x="735" y="6"/>
                  </a:lnTo>
                  <a:lnTo>
                    <a:pt x="792" y="0"/>
                  </a:lnTo>
                  <a:lnTo>
                    <a:pt x="848" y="0"/>
                  </a:lnTo>
                  <a:lnTo>
                    <a:pt x="899" y="4"/>
                  </a:lnTo>
                  <a:lnTo>
                    <a:pt x="946" y="14"/>
                  </a:lnTo>
                  <a:lnTo>
                    <a:pt x="990" y="30"/>
                  </a:lnTo>
                  <a:lnTo>
                    <a:pt x="1027" y="51"/>
                  </a:lnTo>
                  <a:lnTo>
                    <a:pt x="1061" y="77"/>
                  </a:lnTo>
                  <a:lnTo>
                    <a:pt x="1089" y="107"/>
                  </a:lnTo>
                  <a:lnTo>
                    <a:pt x="1110" y="140"/>
                  </a:lnTo>
                  <a:lnTo>
                    <a:pt x="1124" y="177"/>
                  </a:lnTo>
                  <a:lnTo>
                    <a:pt x="1132" y="217"/>
                  </a:lnTo>
                  <a:lnTo>
                    <a:pt x="1134" y="260"/>
                  </a:lnTo>
                  <a:lnTo>
                    <a:pt x="1128" y="308"/>
                  </a:lnTo>
                  <a:lnTo>
                    <a:pt x="1118" y="355"/>
                  </a:lnTo>
                  <a:lnTo>
                    <a:pt x="1099" y="402"/>
                  </a:lnTo>
                  <a:lnTo>
                    <a:pt x="1075" y="451"/>
                  </a:lnTo>
                  <a:lnTo>
                    <a:pt x="1045" y="501"/>
                  </a:lnTo>
                  <a:lnTo>
                    <a:pt x="1010" y="550"/>
                  </a:lnTo>
                  <a:lnTo>
                    <a:pt x="968" y="597"/>
                  </a:lnTo>
                  <a:lnTo>
                    <a:pt x="923" y="643"/>
                  </a:lnTo>
                  <a:lnTo>
                    <a:pt x="871" y="688"/>
                  </a:lnTo>
                  <a:lnTo>
                    <a:pt x="818" y="727"/>
                  </a:lnTo>
                  <a:lnTo>
                    <a:pt x="763" y="765"/>
                  </a:lnTo>
                  <a:lnTo>
                    <a:pt x="703" y="800"/>
                  </a:lnTo>
                  <a:lnTo>
                    <a:pt x="644" y="830"/>
                  </a:lnTo>
                  <a:lnTo>
                    <a:pt x="583" y="855"/>
                  </a:lnTo>
                  <a:lnTo>
                    <a:pt x="519" y="877"/>
                  </a:lnTo>
                  <a:lnTo>
                    <a:pt x="460" y="893"/>
                  </a:lnTo>
                  <a:lnTo>
                    <a:pt x="401" y="903"/>
                  </a:lnTo>
                  <a:lnTo>
                    <a:pt x="342" y="909"/>
                  </a:lnTo>
                  <a:lnTo>
                    <a:pt x="286" y="909"/>
                  </a:lnTo>
                  <a:lnTo>
                    <a:pt x="235" y="905"/>
                  </a:lnTo>
                  <a:lnTo>
                    <a:pt x="187" y="893"/>
                  </a:lnTo>
                  <a:lnTo>
                    <a:pt x="144" y="877"/>
                  </a:lnTo>
                  <a:lnTo>
                    <a:pt x="106" y="857"/>
                  </a:lnTo>
                  <a:lnTo>
                    <a:pt x="73" y="832"/>
                  </a:lnTo>
                  <a:lnTo>
                    <a:pt x="45" y="802"/>
                  </a:lnTo>
                  <a:lnTo>
                    <a:pt x="23" y="769"/>
                  </a:lnTo>
                  <a:lnTo>
                    <a:pt x="9" y="731"/>
                  </a:lnTo>
                  <a:lnTo>
                    <a:pt x="2" y="690"/>
                  </a:lnTo>
                  <a:lnTo>
                    <a:pt x="0" y="647"/>
                  </a:lnTo>
                  <a:lnTo>
                    <a:pt x="5" y="601"/>
                  </a:lnTo>
                  <a:lnTo>
                    <a:pt x="15" y="554"/>
                  </a:lnTo>
                  <a:lnTo>
                    <a:pt x="35" y="505"/>
                  </a:lnTo>
                  <a:lnTo>
                    <a:pt x="59" y="455"/>
                  </a:lnTo>
                  <a:lnTo>
                    <a:pt x="88" y="406"/>
                  </a:lnTo>
                  <a:lnTo>
                    <a:pt x="124" y="359"/>
                  </a:lnTo>
                  <a:lnTo>
                    <a:pt x="166" y="311"/>
                  </a:lnTo>
                  <a:lnTo>
                    <a:pt x="211" y="264"/>
                  </a:lnTo>
                  <a:lnTo>
                    <a:pt x="262" y="221"/>
                  </a:lnTo>
                  <a:lnTo>
                    <a:pt x="316" y="179"/>
                  </a:lnTo>
                  <a:lnTo>
                    <a:pt x="371" y="1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893888" y="1922463"/>
            <a:ext cx="1933575" cy="3097212"/>
            <a:chOff x="1193" y="1211"/>
            <a:chExt cx="1218" cy="1951"/>
          </a:xfrm>
        </p:grpSpPr>
        <p:sp>
          <p:nvSpPr>
            <p:cNvPr id="73740" name="Rectangle 32"/>
            <p:cNvSpPr>
              <a:spLocks noChangeArrowheads="1"/>
            </p:cNvSpPr>
            <p:nvPr/>
          </p:nvSpPr>
          <p:spPr bwMode="auto">
            <a:xfrm>
              <a:off x="1602" y="1211"/>
              <a:ext cx="1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4</a:t>
              </a:r>
              <a:endParaRPr lang="en-US" altLang="en-US"/>
            </a:p>
          </p:txBody>
        </p:sp>
        <p:sp>
          <p:nvSpPr>
            <p:cNvPr id="73741" name="Freeform 33"/>
            <p:cNvSpPr>
              <a:spLocks/>
            </p:cNvSpPr>
            <p:nvPr/>
          </p:nvSpPr>
          <p:spPr bwMode="auto">
            <a:xfrm>
              <a:off x="1193" y="1246"/>
              <a:ext cx="1218" cy="1916"/>
            </a:xfrm>
            <a:custGeom>
              <a:avLst/>
              <a:gdLst>
                <a:gd name="T0" fmla="*/ 87 w 1218"/>
                <a:gd name="T1" fmla="*/ 724 h 1916"/>
                <a:gd name="T2" fmla="*/ 148 w 1218"/>
                <a:gd name="T3" fmla="*/ 566 h 1916"/>
                <a:gd name="T4" fmla="*/ 225 w 1218"/>
                <a:gd name="T5" fmla="*/ 420 h 1916"/>
                <a:gd name="T6" fmla="*/ 312 w 1218"/>
                <a:gd name="T7" fmla="*/ 290 h 1916"/>
                <a:gd name="T8" fmla="*/ 409 w 1218"/>
                <a:gd name="T9" fmla="*/ 182 h 1916"/>
                <a:gd name="T10" fmla="*/ 514 w 1218"/>
                <a:gd name="T11" fmla="*/ 97 h 1916"/>
                <a:gd name="T12" fmla="*/ 619 w 1218"/>
                <a:gd name="T13" fmla="*/ 38 h 1916"/>
                <a:gd name="T14" fmla="*/ 725 w 1218"/>
                <a:gd name="T15" fmla="*/ 6 h 1916"/>
                <a:gd name="T16" fmla="*/ 826 w 1218"/>
                <a:gd name="T17" fmla="*/ 4 h 1916"/>
                <a:gd name="T18" fmla="*/ 923 w 1218"/>
                <a:gd name="T19" fmla="*/ 30 h 1916"/>
                <a:gd name="T20" fmla="*/ 1008 w 1218"/>
                <a:gd name="T21" fmla="*/ 85 h 1916"/>
                <a:gd name="T22" fmla="*/ 1081 w 1218"/>
                <a:gd name="T23" fmla="*/ 168 h 1916"/>
                <a:gd name="T24" fmla="*/ 1142 w 1218"/>
                <a:gd name="T25" fmla="*/ 272 h 1916"/>
                <a:gd name="T26" fmla="*/ 1184 w 1218"/>
                <a:gd name="T27" fmla="*/ 399 h 1916"/>
                <a:gd name="T28" fmla="*/ 1212 w 1218"/>
                <a:gd name="T29" fmla="*/ 543 h 1916"/>
                <a:gd name="T30" fmla="*/ 1218 w 1218"/>
                <a:gd name="T31" fmla="*/ 698 h 1916"/>
                <a:gd name="T32" fmla="*/ 1208 w 1218"/>
                <a:gd name="T33" fmla="*/ 862 h 1916"/>
                <a:gd name="T34" fmla="*/ 1178 w 1218"/>
                <a:gd name="T35" fmla="*/ 1029 h 1916"/>
                <a:gd name="T36" fmla="*/ 1133 w 1218"/>
                <a:gd name="T37" fmla="*/ 1193 h 1916"/>
                <a:gd name="T38" fmla="*/ 1069 w 1218"/>
                <a:gd name="T39" fmla="*/ 1351 h 1916"/>
                <a:gd name="T40" fmla="*/ 992 w 1218"/>
                <a:gd name="T41" fmla="*/ 1496 h 1916"/>
                <a:gd name="T42" fmla="*/ 905 w 1218"/>
                <a:gd name="T43" fmla="*/ 1627 h 1916"/>
                <a:gd name="T44" fmla="*/ 808 w 1218"/>
                <a:gd name="T45" fmla="*/ 1735 h 1916"/>
                <a:gd name="T46" fmla="*/ 706 w 1218"/>
                <a:gd name="T47" fmla="*/ 1820 h 1916"/>
                <a:gd name="T48" fmla="*/ 599 w 1218"/>
                <a:gd name="T49" fmla="*/ 1879 h 1916"/>
                <a:gd name="T50" fmla="*/ 494 w 1218"/>
                <a:gd name="T51" fmla="*/ 1910 h 1916"/>
                <a:gd name="T52" fmla="*/ 391 w 1218"/>
                <a:gd name="T53" fmla="*/ 1912 h 1916"/>
                <a:gd name="T54" fmla="*/ 296 w 1218"/>
                <a:gd name="T55" fmla="*/ 1887 h 1916"/>
                <a:gd name="T56" fmla="*/ 209 w 1218"/>
                <a:gd name="T57" fmla="*/ 1832 h 1916"/>
                <a:gd name="T58" fmla="*/ 136 w 1218"/>
                <a:gd name="T59" fmla="*/ 1751 h 1916"/>
                <a:gd name="T60" fmla="*/ 77 w 1218"/>
                <a:gd name="T61" fmla="*/ 1644 h 1916"/>
                <a:gd name="T62" fmla="*/ 33 w 1218"/>
                <a:gd name="T63" fmla="*/ 1518 h 1916"/>
                <a:gd name="T64" fmla="*/ 8 w 1218"/>
                <a:gd name="T65" fmla="*/ 1374 h 1916"/>
                <a:gd name="T66" fmla="*/ 0 w 1218"/>
                <a:gd name="T67" fmla="*/ 1219 h 1916"/>
                <a:gd name="T68" fmla="*/ 12 w 1218"/>
                <a:gd name="T69" fmla="*/ 1055 h 1916"/>
                <a:gd name="T70" fmla="*/ 39 w 1218"/>
                <a:gd name="T71" fmla="*/ 887 h 19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8"/>
                <a:gd name="T109" fmla="*/ 0 h 1916"/>
                <a:gd name="T110" fmla="*/ 1218 w 1218"/>
                <a:gd name="T111" fmla="*/ 1916 h 19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8" h="1916">
                  <a:moveTo>
                    <a:pt x="61" y="805"/>
                  </a:moveTo>
                  <a:lnTo>
                    <a:pt x="87" y="724"/>
                  </a:lnTo>
                  <a:lnTo>
                    <a:pt x="116" y="643"/>
                  </a:lnTo>
                  <a:lnTo>
                    <a:pt x="148" y="566"/>
                  </a:lnTo>
                  <a:lnTo>
                    <a:pt x="186" y="491"/>
                  </a:lnTo>
                  <a:lnTo>
                    <a:pt x="225" y="420"/>
                  </a:lnTo>
                  <a:lnTo>
                    <a:pt x="267" y="353"/>
                  </a:lnTo>
                  <a:lnTo>
                    <a:pt x="312" y="290"/>
                  </a:lnTo>
                  <a:lnTo>
                    <a:pt x="360" y="233"/>
                  </a:lnTo>
                  <a:lnTo>
                    <a:pt x="409" y="182"/>
                  </a:lnTo>
                  <a:lnTo>
                    <a:pt x="460" y="136"/>
                  </a:lnTo>
                  <a:lnTo>
                    <a:pt x="514" y="97"/>
                  </a:lnTo>
                  <a:lnTo>
                    <a:pt x="565" y="64"/>
                  </a:lnTo>
                  <a:lnTo>
                    <a:pt x="619" y="38"/>
                  </a:lnTo>
                  <a:lnTo>
                    <a:pt x="672" y="18"/>
                  </a:lnTo>
                  <a:lnTo>
                    <a:pt x="725" y="6"/>
                  </a:lnTo>
                  <a:lnTo>
                    <a:pt x="777" y="0"/>
                  </a:lnTo>
                  <a:lnTo>
                    <a:pt x="826" y="4"/>
                  </a:lnTo>
                  <a:lnTo>
                    <a:pt x="876" y="14"/>
                  </a:lnTo>
                  <a:lnTo>
                    <a:pt x="923" y="30"/>
                  </a:lnTo>
                  <a:lnTo>
                    <a:pt x="966" y="54"/>
                  </a:lnTo>
                  <a:lnTo>
                    <a:pt x="1008" y="85"/>
                  </a:lnTo>
                  <a:lnTo>
                    <a:pt x="1048" y="123"/>
                  </a:lnTo>
                  <a:lnTo>
                    <a:pt x="1081" y="168"/>
                  </a:lnTo>
                  <a:lnTo>
                    <a:pt x="1113" y="217"/>
                  </a:lnTo>
                  <a:lnTo>
                    <a:pt x="1142" y="272"/>
                  </a:lnTo>
                  <a:lnTo>
                    <a:pt x="1166" y="334"/>
                  </a:lnTo>
                  <a:lnTo>
                    <a:pt x="1184" y="399"/>
                  </a:lnTo>
                  <a:lnTo>
                    <a:pt x="1200" y="470"/>
                  </a:lnTo>
                  <a:lnTo>
                    <a:pt x="1212" y="543"/>
                  </a:lnTo>
                  <a:lnTo>
                    <a:pt x="1218" y="619"/>
                  </a:lnTo>
                  <a:lnTo>
                    <a:pt x="1218" y="698"/>
                  </a:lnTo>
                  <a:lnTo>
                    <a:pt x="1216" y="779"/>
                  </a:lnTo>
                  <a:lnTo>
                    <a:pt x="1208" y="862"/>
                  </a:lnTo>
                  <a:lnTo>
                    <a:pt x="1196" y="947"/>
                  </a:lnTo>
                  <a:lnTo>
                    <a:pt x="1178" y="1029"/>
                  </a:lnTo>
                  <a:lnTo>
                    <a:pt x="1156" y="1112"/>
                  </a:lnTo>
                  <a:lnTo>
                    <a:pt x="1133" y="1193"/>
                  </a:lnTo>
                  <a:lnTo>
                    <a:pt x="1103" y="1274"/>
                  </a:lnTo>
                  <a:lnTo>
                    <a:pt x="1069" y="1351"/>
                  </a:lnTo>
                  <a:lnTo>
                    <a:pt x="1034" y="1426"/>
                  </a:lnTo>
                  <a:lnTo>
                    <a:pt x="992" y="1496"/>
                  </a:lnTo>
                  <a:lnTo>
                    <a:pt x="951" y="1563"/>
                  </a:lnTo>
                  <a:lnTo>
                    <a:pt x="905" y="1627"/>
                  </a:lnTo>
                  <a:lnTo>
                    <a:pt x="858" y="1684"/>
                  </a:lnTo>
                  <a:lnTo>
                    <a:pt x="808" y="1735"/>
                  </a:lnTo>
                  <a:lnTo>
                    <a:pt x="757" y="1780"/>
                  </a:lnTo>
                  <a:lnTo>
                    <a:pt x="706" y="1820"/>
                  </a:lnTo>
                  <a:lnTo>
                    <a:pt x="652" y="1853"/>
                  </a:lnTo>
                  <a:lnTo>
                    <a:pt x="599" y="1879"/>
                  </a:lnTo>
                  <a:lnTo>
                    <a:pt x="545" y="1899"/>
                  </a:lnTo>
                  <a:lnTo>
                    <a:pt x="494" y="1910"/>
                  </a:lnTo>
                  <a:lnTo>
                    <a:pt x="443" y="1916"/>
                  </a:lnTo>
                  <a:lnTo>
                    <a:pt x="391" y="1912"/>
                  </a:lnTo>
                  <a:lnTo>
                    <a:pt x="342" y="1902"/>
                  </a:lnTo>
                  <a:lnTo>
                    <a:pt x="296" y="1887"/>
                  </a:lnTo>
                  <a:lnTo>
                    <a:pt x="251" y="1863"/>
                  </a:lnTo>
                  <a:lnTo>
                    <a:pt x="209" y="1832"/>
                  </a:lnTo>
                  <a:lnTo>
                    <a:pt x="172" y="1794"/>
                  </a:lnTo>
                  <a:lnTo>
                    <a:pt x="136" y="1751"/>
                  </a:lnTo>
                  <a:lnTo>
                    <a:pt x="105" y="1699"/>
                  </a:lnTo>
                  <a:lnTo>
                    <a:pt x="77" y="1644"/>
                  </a:lnTo>
                  <a:lnTo>
                    <a:pt x="53" y="1583"/>
                  </a:lnTo>
                  <a:lnTo>
                    <a:pt x="33" y="1518"/>
                  </a:lnTo>
                  <a:lnTo>
                    <a:pt x="18" y="1449"/>
                  </a:lnTo>
                  <a:lnTo>
                    <a:pt x="8" y="1374"/>
                  </a:lnTo>
                  <a:lnTo>
                    <a:pt x="2" y="1297"/>
                  </a:lnTo>
                  <a:lnTo>
                    <a:pt x="0" y="1219"/>
                  </a:lnTo>
                  <a:lnTo>
                    <a:pt x="4" y="1138"/>
                  </a:lnTo>
                  <a:lnTo>
                    <a:pt x="12" y="1055"/>
                  </a:lnTo>
                  <a:lnTo>
                    <a:pt x="24" y="972"/>
                  </a:lnTo>
                  <a:lnTo>
                    <a:pt x="39" y="887"/>
                  </a:lnTo>
                  <a:lnTo>
                    <a:pt x="61" y="8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280400" cy="533400"/>
          </a:xfrm>
        </p:spPr>
        <p:txBody>
          <a:bodyPr/>
          <a:lstStyle/>
          <a:p>
            <a:r>
              <a:rPr lang="en-US" altLang="en-US" sz="2800" dirty="0"/>
              <a:t>Hierarchical Clustering: Group Average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sz="3100" dirty="0"/>
              <a:t>Compromise between Single and Complete Link</a:t>
            </a:r>
          </a:p>
          <a:p>
            <a:pPr marL="533400" indent="-533400"/>
            <a:endParaRPr lang="en-US" altLang="en-US" sz="3100" dirty="0"/>
          </a:p>
          <a:p>
            <a:pPr marL="533400" indent="-533400"/>
            <a:r>
              <a:rPr lang="en-US" altLang="en-US" sz="3100" dirty="0"/>
              <a:t>Strengths</a:t>
            </a:r>
          </a:p>
          <a:p>
            <a:pPr marL="914400" lvl="1" indent="-457200"/>
            <a:r>
              <a:rPr lang="en-US" altLang="en-US" sz="2700" dirty="0"/>
              <a:t>Less susceptible to noise and outliers</a:t>
            </a:r>
          </a:p>
          <a:p>
            <a:pPr marL="533400" indent="-533400"/>
            <a:endParaRPr lang="en-US" altLang="en-US" sz="3100" dirty="0"/>
          </a:p>
          <a:p>
            <a:pPr marL="533400" indent="-533400"/>
            <a:r>
              <a:rPr lang="en-US" altLang="en-US" sz="3100" dirty="0"/>
              <a:t>Limitations</a:t>
            </a:r>
          </a:p>
          <a:p>
            <a:pPr marL="914400" lvl="1" indent="-457200"/>
            <a:r>
              <a:rPr lang="en-US" altLang="en-US" sz="2700" dirty="0"/>
              <a:t>Biased towards globular clusters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Similarity: Ward’s Method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Similarity of two clusters is based on the increase in squared error when two clusters are merged</a:t>
            </a:r>
          </a:p>
          <a:p>
            <a:pPr lvl="1"/>
            <a:r>
              <a:rPr lang="en-US" altLang="en-US"/>
              <a:t>Similar to group average if distance between points is distance squared</a:t>
            </a:r>
          </a:p>
          <a:p>
            <a:pPr lvl="4"/>
            <a:endParaRPr lang="en-US" altLang="en-US"/>
          </a:p>
          <a:p>
            <a:r>
              <a:rPr lang="en-US" altLang="en-US"/>
              <a:t>Less susceptible to noise and outliers</a:t>
            </a:r>
          </a:p>
          <a:p>
            <a:pPr lvl="4"/>
            <a:endParaRPr lang="en-US" altLang="en-US"/>
          </a:p>
          <a:p>
            <a:r>
              <a:rPr lang="en-US" altLang="en-US"/>
              <a:t>Biased towards globular clusters</a:t>
            </a:r>
          </a:p>
          <a:p>
            <a:pPr lvl="4"/>
            <a:endParaRPr lang="en-US" altLang="en-US"/>
          </a:p>
          <a:p>
            <a:r>
              <a:rPr lang="en-US" altLang="en-US"/>
              <a:t>Hierarchical analogue of K-means</a:t>
            </a:r>
          </a:p>
          <a:p>
            <a:pPr lvl="1"/>
            <a:r>
              <a:rPr lang="en-US" altLang="en-US"/>
              <a:t>Can be used to initialize K-means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Hierarchical Clustering: Comparison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235325" y="49530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Group Average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530725" y="4572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Ward’s Method</a:t>
            </a:r>
          </a:p>
        </p:txBody>
      </p:sp>
      <p:grpSp>
        <p:nvGrpSpPr>
          <p:cNvPr id="76805" name="Group 5"/>
          <p:cNvGrpSpPr>
            <a:grpSpLocks noChangeAspect="1"/>
          </p:cNvGrpSpPr>
          <p:nvPr/>
        </p:nvGrpSpPr>
        <p:grpSpPr bwMode="auto">
          <a:xfrm>
            <a:off x="6270625" y="4132263"/>
            <a:ext cx="1858963" cy="1693862"/>
            <a:chOff x="509" y="1253"/>
            <a:chExt cx="1776" cy="1618"/>
          </a:xfrm>
        </p:grpSpPr>
        <p:sp>
          <p:nvSpPr>
            <p:cNvPr id="76907" name="Freeform 6"/>
            <p:cNvSpPr>
              <a:spLocks noChangeAspect="1"/>
            </p:cNvSpPr>
            <p:nvPr/>
          </p:nvSpPr>
          <p:spPr bwMode="auto">
            <a:xfrm>
              <a:off x="1058" y="1885"/>
              <a:ext cx="79" cy="81"/>
            </a:xfrm>
            <a:custGeom>
              <a:avLst/>
              <a:gdLst>
                <a:gd name="T0" fmla="*/ 0 w 79"/>
                <a:gd name="T1" fmla="*/ 40 h 81"/>
                <a:gd name="T2" fmla="*/ 2 w 79"/>
                <a:gd name="T3" fmla="*/ 24 h 81"/>
                <a:gd name="T4" fmla="*/ 12 w 79"/>
                <a:gd name="T5" fmla="*/ 12 h 81"/>
                <a:gd name="T6" fmla="*/ 24 w 79"/>
                <a:gd name="T7" fmla="*/ 2 h 81"/>
                <a:gd name="T8" fmla="*/ 40 w 79"/>
                <a:gd name="T9" fmla="*/ 0 h 81"/>
                <a:gd name="T10" fmla="*/ 56 w 79"/>
                <a:gd name="T11" fmla="*/ 2 h 81"/>
                <a:gd name="T12" fmla="*/ 68 w 79"/>
                <a:gd name="T13" fmla="*/ 12 h 81"/>
                <a:gd name="T14" fmla="*/ 77 w 79"/>
                <a:gd name="T15" fmla="*/ 24 h 81"/>
                <a:gd name="T16" fmla="*/ 79 w 79"/>
                <a:gd name="T17" fmla="*/ 40 h 81"/>
                <a:gd name="T18" fmla="*/ 77 w 79"/>
                <a:gd name="T19" fmla="*/ 55 h 81"/>
                <a:gd name="T20" fmla="*/ 68 w 79"/>
                <a:gd name="T21" fmla="*/ 69 h 81"/>
                <a:gd name="T22" fmla="*/ 56 w 79"/>
                <a:gd name="T23" fmla="*/ 77 h 81"/>
                <a:gd name="T24" fmla="*/ 40 w 79"/>
                <a:gd name="T25" fmla="*/ 81 h 81"/>
                <a:gd name="T26" fmla="*/ 24 w 79"/>
                <a:gd name="T27" fmla="*/ 77 h 81"/>
                <a:gd name="T28" fmla="*/ 12 w 79"/>
                <a:gd name="T29" fmla="*/ 69 h 81"/>
                <a:gd name="T30" fmla="*/ 2 w 79"/>
                <a:gd name="T31" fmla="*/ 55 h 81"/>
                <a:gd name="T32" fmla="*/ 0 w 79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81"/>
                <a:gd name="T53" fmla="*/ 79 w 7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7" y="24"/>
                  </a:lnTo>
                  <a:lnTo>
                    <a:pt x="79" y="40"/>
                  </a:lnTo>
                  <a:lnTo>
                    <a:pt x="77" y="55"/>
                  </a:lnTo>
                  <a:lnTo>
                    <a:pt x="68" y="69"/>
                  </a:lnTo>
                  <a:lnTo>
                    <a:pt x="56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Freeform 7"/>
            <p:cNvSpPr>
              <a:spLocks noChangeAspect="1"/>
            </p:cNvSpPr>
            <p:nvPr/>
          </p:nvSpPr>
          <p:spPr bwMode="auto">
            <a:xfrm>
              <a:off x="1810" y="1300"/>
              <a:ext cx="81" cy="81"/>
            </a:xfrm>
            <a:custGeom>
              <a:avLst/>
              <a:gdLst>
                <a:gd name="T0" fmla="*/ 0 w 81"/>
                <a:gd name="T1" fmla="*/ 39 h 81"/>
                <a:gd name="T2" fmla="*/ 2 w 81"/>
                <a:gd name="T3" fmla="*/ 23 h 81"/>
                <a:gd name="T4" fmla="*/ 11 w 81"/>
                <a:gd name="T5" fmla="*/ 12 h 81"/>
                <a:gd name="T6" fmla="*/ 23 w 81"/>
                <a:gd name="T7" fmla="*/ 2 h 81"/>
                <a:gd name="T8" fmla="*/ 39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3 h 81"/>
                <a:gd name="T16" fmla="*/ 81 w 81"/>
                <a:gd name="T17" fmla="*/ 39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39 w 81"/>
                <a:gd name="T25" fmla="*/ 81 h 81"/>
                <a:gd name="T26" fmla="*/ 23 w 81"/>
                <a:gd name="T27" fmla="*/ 77 h 81"/>
                <a:gd name="T28" fmla="*/ 11 w 81"/>
                <a:gd name="T29" fmla="*/ 69 h 81"/>
                <a:gd name="T30" fmla="*/ 2 w 81"/>
                <a:gd name="T31" fmla="*/ 55 h 81"/>
                <a:gd name="T32" fmla="*/ 0 w 81"/>
                <a:gd name="T33" fmla="*/ 39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39"/>
                  </a:moveTo>
                  <a:lnTo>
                    <a:pt x="2" y="23"/>
                  </a:lnTo>
                  <a:lnTo>
                    <a:pt x="11" y="12"/>
                  </a:lnTo>
                  <a:lnTo>
                    <a:pt x="23" y="2"/>
                  </a:lnTo>
                  <a:lnTo>
                    <a:pt x="39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3"/>
                  </a:lnTo>
                  <a:lnTo>
                    <a:pt x="81" y="39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39" y="81"/>
                  </a:lnTo>
                  <a:lnTo>
                    <a:pt x="23" y="77"/>
                  </a:lnTo>
                  <a:lnTo>
                    <a:pt x="11" y="69"/>
                  </a:lnTo>
                  <a:lnTo>
                    <a:pt x="2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Freeform 8"/>
            <p:cNvSpPr>
              <a:spLocks noChangeAspect="1"/>
            </p:cNvSpPr>
            <p:nvPr/>
          </p:nvSpPr>
          <p:spPr bwMode="auto">
            <a:xfrm>
              <a:off x="1262" y="2683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4 h 81"/>
                <a:gd name="T4" fmla="*/ 12 w 81"/>
                <a:gd name="T5" fmla="*/ 12 h 81"/>
                <a:gd name="T6" fmla="*/ 24 w 81"/>
                <a:gd name="T7" fmla="*/ 2 h 81"/>
                <a:gd name="T8" fmla="*/ 40 w 81"/>
                <a:gd name="T9" fmla="*/ 0 h 81"/>
                <a:gd name="T10" fmla="*/ 55 w 81"/>
                <a:gd name="T11" fmla="*/ 2 h 81"/>
                <a:gd name="T12" fmla="*/ 69 w 81"/>
                <a:gd name="T13" fmla="*/ 12 h 81"/>
                <a:gd name="T14" fmla="*/ 77 w 81"/>
                <a:gd name="T15" fmla="*/ 24 h 81"/>
                <a:gd name="T16" fmla="*/ 81 w 81"/>
                <a:gd name="T17" fmla="*/ 40 h 81"/>
                <a:gd name="T18" fmla="*/ 77 w 81"/>
                <a:gd name="T19" fmla="*/ 56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6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4"/>
                  </a:lnTo>
                  <a:lnTo>
                    <a:pt x="12" y="12"/>
                  </a:lnTo>
                  <a:lnTo>
                    <a:pt x="24" y="2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1" y="40"/>
                  </a:lnTo>
                  <a:lnTo>
                    <a:pt x="77" y="56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Freeform 9"/>
            <p:cNvSpPr>
              <a:spLocks noChangeAspect="1"/>
            </p:cNvSpPr>
            <p:nvPr/>
          </p:nvSpPr>
          <p:spPr bwMode="auto">
            <a:xfrm>
              <a:off x="509" y="1769"/>
              <a:ext cx="81" cy="81"/>
            </a:xfrm>
            <a:custGeom>
              <a:avLst/>
              <a:gdLst>
                <a:gd name="T0" fmla="*/ 0 w 81"/>
                <a:gd name="T1" fmla="*/ 41 h 81"/>
                <a:gd name="T2" fmla="*/ 2 w 81"/>
                <a:gd name="T3" fmla="*/ 25 h 81"/>
                <a:gd name="T4" fmla="*/ 12 w 81"/>
                <a:gd name="T5" fmla="*/ 12 h 81"/>
                <a:gd name="T6" fmla="*/ 24 w 81"/>
                <a:gd name="T7" fmla="*/ 4 h 81"/>
                <a:gd name="T8" fmla="*/ 39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5 h 81"/>
                <a:gd name="T16" fmla="*/ 81 w 81"/>
                <a:gd name="T17" fmla="*/ 41 h 81"/>
                <a:gd name="T18" fmla="*/ 77 w 81"/>
                <a:gd name="T19" fmla="*/ 57 h 81"/>
                <a:gd name="T20" fmla="*/ 69 w 81"/>
                <a:gd name="T21" fmla="*/ 69 h 81"/>
                <a:gd name="T22" fmla="*/ 55 w 81"/>
                <a:gd name="T23" fmla="*/ 79 h 81"/>
                <a:gd name="T24" fmla="*/ 39 w 81"/>
                <a:gd name="T25" fmla="*/ 81 h 81"/>
                <a:gd name="T26" fmla="*/ 24 w 81"/>
                <a:gd name="T27" fmla="*/ 79 h 81"/>
                <a:gd name="T28" fmla="*/ 12 w 81"/>
                <a:gd name="T29" fmla="*/ 69 h 81"/>
                <a:gd name="T30" fmla="*/ 2 w 81"/>
                <a:gd name="T31" fmla="*/ 57 h 81"/>
                <a:gd name="T32" fmla="*/ 0 w 81"/>
                <a:gd name="T33" fmla="*/ 41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1"/>
                  </a:moveTo>
                  <a:lnTo>
                    <a:pt x="2" y="25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5"/>
                  </a:lnTo>
                  <a:lnTo>
                    <a:pt x="81" y="41"/>
                  </a:lnTo>
                  <a:lnTo>
                    <a:pt x="77" y="57"/>
                  </a:lnTo>
                  <a:lnTo>
                    <a:pt x="69" y="69"/>
                  </a:lnTo>
                  <a:lnTo>
                    <a:pt x="55" y="79"/>
                  </a:lnTo>
                  <a:lnTo>
                    <a:pt x="39" y="81"/>
                  </a:lnTo>
                  <a:lnTo>
                    <a:pt x="24" y="79"/>
                  </a:lnTo>
                  <a:lnTo>
                    <a:pt x="12" y="69"/>
                  </a:lnTo>
                  <a:lnTo>
                    <a:pt x="2" y="5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Freeform 10"/>
            <p:cNvSpPr>
              <a:spLocks noChangeAspect="1"/>
            </p:cNvSpPr>
            <p:nvPr/>
          </p:nvSpPr>
          <p:spPr bwMode="auto">
            <a:xfrm>
              <a:off x="1586" y="2167"/>
              <a:ext cx="81" cy="79"/>
            </a:xfrm>
            <a:custGeom>
              <a:avLst/>
              <a:gdLst>
                <a:gd name="T0" fmla="*/ 0 w 81"/>
                <a:gd name="T1" fmla="*/ 39 h 79"/>
                <a:gd name="T2" fmla="*/ 4 w 81"/>
                <a:gd name="T3" fmla="*/ 24 h 79"/>
                <a:gd name="T4" fmla="*/ 12 w 81"/>
                <a:gd name="T5" fmla="*/ 12 h 79"/>
                <a:gd name="T6" fmla="*/ 26 w 81"/>
                <a:gd name="T7" fmla="*/ 2 h 79"/>
                <a:gd name="T8" fmla="*/ 42 w 81"/>
                <a:gd name="T9" fmla="*/ 0 h 79"/>
                <a:gd name="T10" fmla="*/ 58 w 81"/>
                <a:gd name="T11" fmla="*/ 2 h 79"/>
                <a:gd name="T12" fmla="*/ 69 w 81"/>
                <a:gd name="T13" fmla="*/ 12 h 79"/>
                <a:gd name="T14" fmla="*/ 79 w 81"/>
                <a:gd name="T15" fmla="*/ 24 h 79"/>
                <a:gd name="T16" fmla="*/ 81 w 81"/>
                <a:gd name="T17" fmla="*/ 39 h 79"/>
                <a:gd name="T18" fmla="*/ 79 w 81"/>
                <a:gd name="T19" fmla="*/ 55 h 79"/>
                <a:gd name="T20" fmla="*/ 69 w 81"/>
                <a:gd name="T21" fmla="*/ 67 h 79"/>
                <a:gd name="T22" fmla="*/ 58 w 81"/>
                <a:gd name="T23" fmla="*/ 77 h 79"/>
                <a:gd name="T24" fmla="*/ 42 w 81"/>
                <a:gd name="T25" fmla="*/ 79 h 79"/>
                <a:gd name="T26" fmla="*/ 26 w 81"/>
                <a:gd name="T27" fmla="*/ 77 h 79"/>
                <a:gd name="T28" fmla="*/ 12 w 81"/>
                <a:gd name="T29" fmla="*/ 67 h 79"/>
                <a:gd name="T30" fmla="*/ 4 w 81"/>
                <a:gd name="T31" fmla="*/ 55 h 79"/>
                <a:gd name="T32" fmla="*/ 0 w 81"/>
                <a:gd name="T33" fmla="*/ 39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79"/>
                <a:gd name="T53" fmla="*/ 81 w 81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79">
                  <a:moveTo>
                    <a:pt x="0" y="39"/>
                  </a:moveTo>
                  <a:lnTo>
                    <a:pt x="4" y="24"/>
                  </a:lnTo>
                  <a:lnTo>
                    <a:pt x="12" y="12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58" y="2"/>
                  </a:lnTo>
                  <a:lnTo>
                    <a:pt x="69" y="12"/>
                  </a:lnTo>
                  <a:lnTo>
                    <a:pt x="79" y="24"/>
                  </a:lnTo>
                  <a:lnTo>
                    <a:pt x="81" y="39"/>
                  </a:lnTo>
                  <a:lnTo>
                    <a:pt x="79" y="55"/>
                  </a:lnTo>
                  <a:lnTo>
                    <a:pt x="69" y="67"/>
                  </a:lnTo>
                  <a:lnTo>
                    <a:pt x="58" y="77"/>
                  </a:lnTo>
                  <a:lnTo>
                    <a:pt x="42" y="79"/>
                  </a:lnTo>
                  <a:lnTo>
                    <a:pt x="26" y="77"/>
                  </a:lnTo>
                  <a:lnTo>
                    <a:pt x="12" y="67"/>
                  </a:lnTo>
                  <a:lnTo>
                    <a:pt x="4" y="5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Freeform 11"/>
            <p:cNvSpPr>
              <a:spLocks noChangeAspect="1"/>
            </p:cNvSpPr>
            <p:nvPr/>
          </p:nvSpPr>
          <p:spPr bwMode="auto">
            <a:xfrm>
              <a:off x="2029" y="2220"/>
              <a:ext cx="81" cy="81"/>
            </a:xfrm>
            <a:custGeom>
              <a:avLst/>
              <a:gdLst>
                <a:gd name="T0" fmla="*/ 0 w 81"/>
                <a:gd name="T1" fmla="*/ 40 h 81"/>
                <a:gd name="T2" fmla="*/ 2 w 81"/>
                <a:gd name="T3" fmla="*/ 26 h 81"/>
                <a:gd name="T4" fmla="*/ 12 w 81"/>
                <a:gd name="T5" fmla="*/ 12 h 81"/>
                <a:gd name="T6" fmla="*/ 24 w 81"/>
                <a:gd name="T7" fmla="*/ 4 h 81"/>
                <a:gd name="T8" fmla="*/ 40 w 81"/>
                <a:gd name="T9" fmla="*/ 0 h 81"/>
                <a:gd name="T10" fmla="*/ 55 w 81"/>
                <a:gd name="T11" fmla="*/ 4 h 81"/>
                <a:gd name="T12" fmla="*/ 69 w 81"/>
                <a:gd name="T13" fmla="*/ 12 h 81"/>
                <a:gd name="T14" fmla="*/ 77 w 81"/>
                <a:gd name="T15" fmla="*/ 26 h 81"/>
                <a:gd name="T16" fmla="*/ 81 w 81"/>
                <a:gd name="T17" fmla="*/ 40 h 81"/>
                <a:gd name="T18" fmla="*/ 77 w 81"/>
                <a:gd name="T19" fmla="*/ 55 h 81"/>
                <a:gd name="T20" fmla="*/ 69 w 81"/>
                <a:gd name="T21" fmla="*/ 69 h 81"/>
                <a:gd name="T22" fmla="*/ 55 w 81"/>
                <a:gd name="T23" fmla="*/ 77 h 81"/>
                <a:gd name="T24" fmla="*/ 40 w 81"/>
                <a:gd name="T25" fmla="*/ 81 h 81"/>
                <a:gd name="T26" fmla="*/ 24 w 81"/>
                <a:gd name="T27" fmla="*/ 77 h 81"/>
                <a:gd name="T28" fmla="*/ 12 w 81"/>
                <a:gd name="T29" fmla="*/ 69 h 81"/>
                <a:gd name="T30" fmla="*/ 2 w 81"/>
                <a:gd name="T31" fmla="*/ 55 h 81"/>
                <a:gd name="T32" fmla="*/ 0 w 81"/>
                <a:gd name="T33" fmla="*/ 4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1"/>
                <a:gd name="T53" fmla="*/ 81 w 81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1">
                  <a:moveTo>
                    <a:pt x="0" y="40"/>
                  </a:moveTo>
                  <a:lnTo>
                    <a:pt x="2" y="26"/>
                  </a:lnTo>
                  <a:lnTo>
                    <a:pt x="12" y="12"/>
                  </a:lnTo>
                  <a:lnTo>
                    <a:pt x="24" y="4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9" y="12"/>
                  </a:lnTo>
                  <a:lnTo>
                    <a:pt x="77" y="26"/>
                  </a:lnTo>
                  <a:lnTo>
                    <a:pt x="81" y="40"/>
                  </a:lnTo>
                  <a:lnTo>
                    <a:pt x="77" y="55"/>
                  </a:lnTo>
                  <a:lnTo>
                    <a:pt x="69" y="69"/>
                  </a:lnTo>
                  <a:lnTo>
                    <a:pt x="55" y="77"/>
                  </a:lnTo>
                  <a:lnTo>
                    <a:pt x="40" y="81"/>
                  </a:lnTo>
                  <a:lnTo>
                    <a:pt x="24" y="77"/>
                  </a:lnTo>
                  <a:lnTo>
                    <a:pt x="12" y="69"/>
                  </a:lnTo>
                  <a:lnTo>
                    <a:pt x="2" y="5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Rectangle 12"/>
            <p:cNvSpPr>
              <a:spLocks noChangeAspect="1" noChangeArrowheads="1"/>
            </p:cNvSpPr>
            <p:nvPr/>
          </p:nvSpPr>
          <p:spPr bwMode="auto">
            <a:xfrm>
              <a:off x="1909" y="1253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914" name="Rectangle 13"/>
            <p:cNvSpPr>
              <a:spLocks noChangeAspect="1" noChangeArrowheads="1"/>
            </p:cNvSpPr>
            <p:nvPr/>
          </p:nvSpPr>
          <p:spPr bwMode="auto">
            <a:xfrm>
              <a:off x="1163" y="1832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915" name="Rectangle 14"/>
            <p:cNvSpPr>
              <a:spLocks noChangeAspect="1" noChangeArrowheads="1"/>
            </p:cNvSpPr>
            <p:nvPr/>
          </p:nvSpPr>
          <p:spPr bwMode="auto">
            <a:xfrm>
              <a:off x="1733" y="2122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916" name="Rectangle 15"/>
            <p:cNvSpPr>
              <a:spLocks noChangeAspect="1" noChangeArrowheads="1"/>
            </p:cNvSpPr>
            <p:nvPr/>
          </p:nvSpPr>
          <p:spPr bwMode="auto">
            <a:xfrm>
              <a:off x="1379" y="2638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917" name="Rectangle 16"/>
            <p:cNvSpPr>
              <a:spLocks noChangeAspect="1" noChangeArrowheads="1"/>
            </p:cNvSpPr>
            <p:nvPr/>
          </p:nvSpPr>
          <p:spPr bwMode="auto">
            <a:xfrm>
              <a:off x="630" y="1720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918" name="Rectangle 17"/>
            <p:cNvSpPr>
              <a:spLocks noChangeAspect="1" noChangeArrowheads="1"/>
            </p:cNvSpPr>
            <p:nvPr/>
          </p:nvSpPr>
          <p:spPr bwMode="auto">
            <a:xfrm>
              <a:off x="2188" y="2173"/>
              <a:ext cx="9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3" name="Group 18"/>
          <p:cNvGrpSpPr>
            <a:grpSpLocks noChangeAspect="1"/>
          </p:cNvGrpSpPr>
          <p:nvPr/>
        </p:nvGrpSpPr>
        <p:grpSpPr bwMode="auto">
          <a:xfrm>
            <a:off x="7324725" y="4979988"/>
            <a:ext cx="857250" cy="592137"/>
            <a:chOff x="1515" y="2062"/>
            <a:chExt cx="820" cy="566"/>
          </a:xfrm>
        </p:grpSpPr>
        <p:sp>
          <p:nvSpPr>
            <p:cNvPr id="76905" name="Freeform 19"/>
            <p:cNvSpPr>
              <a:spLocks noChangeAspect="1"/>
            </p:cNvSpPr>
            <p:nvPr/>
          </p:nvSpPr>
          <p:spPr bwMode="auto">
            <a:xfrm>
              <a:off x="1515" y="2062"/>
              <a:ext cx="820" cy="343"/>
            </a:xfrm>
            <a:custGeom>
              <a:avLst/>
              <a:gdLst>
                <a:gd name="T0" fmla="*/ 409 w 820"/>
                <a:gd name="T1" fmla="*/ 0 h 343"/>
                <a:gd name="T2" fmla="*/ 467 w 820"/>
                <a:gd name="T3" fmla="*/ 2 h 343"/>
                <a:gd name="T4" fmla="*/ 520 w 820"/>
                <a:gd name="T5" fmla="*/ 8 h 343"/>
                <a:gd name="T6" fmla="*/ 573 w 820"/>
                <a:gd name="T7" fmla="*/ 16 h 343"/>
                <a:gd name="T8" fmla="*/ 623 w 820"/>
                <a:gd name="T9" fmla="*/ 26 h 343"/>
                <a:gd name="T10" fmla="*/ 670 w 820"/>
                <a:gd name="T11" fmla="*/ 40 h 343"/>
                <a:gd name="T12" fmla="*/ 710 w 820"/>
                <a:gd name="T13" fmla="*/ 56 h 343"/>
                <a:gd name="T14" fmla="*/ 745 w 820"/>
                <a:gd name="T15" fmla="*/ 73 h 343"/>
                <a:gd name="T16" fmla="*/ 775 w 820"/>
                <a:gd name="T17" fmla="*/ 93 h 343"/>
                <a:gd name="T18" fmla="*/ 797 w 820"/>
                <a:gd name="T19" fmla="*/ 115 h 343"/>
                <a:gd name="T20" fmla="*/ 812 w 820"/>
                <a:gd name="T21" fmla="*/ 138 h 343"/>
                <a:gd name="T22" fmla="*/ 820 w 820"/>
                <a:gd name="T23" fmla="*/ 160 h 343"/>
                <a:gd name="T24" fmla="*/ 820 w 820"/>
                <a:gd name="T25" fmla="*/ 184 h 343"/>
                <a:gd name="T26" fmla="*/ 812 w 820"/>
                <a:gd name="T27" fmla="*/ 207 h 343"/>
                <a:gd name="T28" fmla="*/ 797 w 820"/>
                <a:gd name="T29" fmla="*/ 229 h 343"/>
                <a:gd name="T30" fmla="*/ 775 w 820"/>
                <a:gd name="T31" fmla="*/ 251 h 343"/>
                <a:gd name="T32" fmla="*/ 745 w 820"/>
                <a:gd name="T33" fmla="*/ 271 h 343"/>
                <a:gd name="T34" fmla="*/ 710 w 820"/>
                <a:gd name="T35" fmla="*/ 290 h 343"/>
                <a:gd name="T36" fmla="*/ 670 w 820"/>
                <a:gd name="T37" fmla="*/ 306 h 343"/>
                <a:gd name="T38" fmla="*/ 623 w 820"/>
                <a:gd name="T39" fmla="*/ 318 h 343"/>
                <a:gd name="T40" fmla="*/ 573 w 820"/>
                <a:gd name="T41" fmla="*/ 330 h 343"/>
                <a:gd name="T42" fmla="*/ 520 w 820"/>
                <a:gd name="T43" fmla="*/ 338 h 343"/>
                <a:gd name="T44" fmla="*/ 467 w 820"/>
                <a:gd name="T45" fmla="*/ 341 h 343"/>
                <a:gd name="T46" fmla="*/ 409 w 820"/>
                <a:gd name="T47" fmla="*/ 343 h 343"/>
                <a:gd name="T48" fmla="*/ 354 w 820"/>
                <a:gd name="T49" fmla="*/ 341 h 343"/>
                <a:gd name="T50" fmla="*/ 299 w 820"/>
                <a:gd name="T51" fmla="*/ 338 h 343"/>
                <a:gd name="T52" fmla="*/ 245 w 820"/>
                <a:gd name="T53" fmla="*/ 330 h 343"/>
                <a:gd name="T54" fmla="*/ 196 w 820"/>
                <a:gd name="T55" fmla="*/ 318 h 343"/>
                <a:gd name="T56" fmla="*/ 150 w 820"/>
                <a:gd name="T57" fmla="*/ 306 h 343"/>
                <a:gd name="T58" fmla="*/ 109 w 820"/>
                <a:gd name="T59" fmla="*/ 290 h 343"/>
                <a:gd name="T60" fmla="*/ 73 w 820"/>
                <a:gd name="T61" fmla="*/ 271 h 343"/>
                <a:gd name="T62" fmla="*/ 44 w 820"/>
                <a:gd name="T63" fmla="*/ 251 h 343"/>
                <a:gd name="T64" fmla="*/ 22 w 820"/>
                <a:gd name="T65" fmla="*/ 229 h 343"/>
                <a:gd name="T66" fmla="*/ 6 w 820"/>
                <a:gd name="T67" fmla="*/ 207 h 343"/>
                <a:gd name="T68" fmla="*/ 0 w 820"/>
                <a:gd name="T69" fmla="*/ 184 h 343"/>
                <a:gd name="T70" fmla="*/ 0 w 820"/>
                <a:gd name="T71" fmla="*/ 160 h 343"/>
                <a:gd name="T72" fmla="*/ 6 w 820"/>
                <a:gd name="T73" fmla="*/ 138 h 343"/>
                <a:gd name="T74" fmla="*/ 22 w 820"/>
                <a:gd name="T75" fmla="*/ 115 h 343"/>
                <a:gd name="T76" fmla="*/ 44 w 820"/>
                <a:gd name="T77" fmla="*/ 93 h 343"/>
                <a:gd name="T78" fmla="*/ 73 w 820"/>
                <a:gd name="T79" fmla="*/ 73 h 343"/>
                <a:gd name="T80" fmla="*/ 109 w 820"/>
                <a:gd name="T81" fmla="*/ 56 h 343"/>
                <a:gd name="T82" fmla="*/ 150 w 820"/>
                <a:gd name="T83" fmla="*/ 40 h 343"/>
                <a:gd name="T84" fmla="*/ 196 w 820"/>
                <a:gd name="T85" fmla="*/ 26 h 343"/>
                <a:gd name="T86" fmla="*/ 245 w 820"/>
                <a:gd name="T87" fmla="*/ 16 h 343"/>
                <a:gd name="T88" fmla="*/ 299 w 820"/>
                <a:gd name="T89" fmla="*/ 8 h 343"/>
                <a:gd name="T90" fmla="*/ 354 w 820"/>
                <a:gd name="T91" fmla="*/ 2 h 343"/>
                <a:gd name="T92" fmla="*/ 409 w 820"/>
                <a:gd name="T93" fmla="*/ 0 h 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0"/>
                <a:gd name="T142" fmla="*/ 0 h 343"/>
                <a:gd name="T143" fmla="*/ 820 w 820"/>
                <a:gd name="T144" fmla="*/ 343 h 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0" h="343">
                  <a:moveTo>
                    <a:pt x="409" y="0"/>
                  </a:moveTo>
                  <a:lnTo>
                    <a:pt x="467" y="2"/>
                  </a:lnTo>
                  <a:lnTo>
                    <a:pt x="520" y="8"/>
                  </a:lnTo>
                  <a:lnTo>
                    <a:pt x="573" y="16"/>
                  </a:lnTo>
                  <a:lnTo>
                    <a:pt x="623" y="26"/>
                  </a:lnTo>
                  <a:lnTo>
                    <a:pt x="670" y="40"/>
                  </a:lnTo>
                  <a:lnTo>
                    <a:pt x="710" y="56"/>
                  </a:lnTo>
                  <a:lnTo>
                    <a:pt x="745" y="73"/>
                  </a:lnTo>
                  <a:lnTo>
                    <a:pt x="775" y="93"/>
                  </a:lnTo>
                  <a:lnTo>
                    <a:pt x="797" y="115"/>
                  </a:lnTo>
                  <a:lnTo>
                    <a:pt x="812" y="138"/>
                  </a:lnTo>
                  <a:lnTo>
                    <a:pt x="820" y="160"/>
                  </a:lnTo>
                  <a:lnTo>
                    <a:pt x="820" y="184"/>
                  </a:lnTo>
                  <a:lnTo>
                    <a:pt x="812" y="207"/>
                  </a:lnTo>
                  <a:lnTo>
                    <a:pt x="797" y="229"/>
                  </a:lnTo>
                  <a:lnTo>
                    <a:pt x="775" y="251"/>
                  </a:lnTo>
                  <a:lnTo>
                    <a:pt x="745" y="271"/>
                  </a:lnTo>
                  <a:lnTo>
                    <a:pt x="710" y="290"/>
                  </a:lnTo>
                  <a:lnTo>
                    <a:pt x="670" y="306"/>
                  </a:lnTo>
                  <a:lnTo>
                    <a:pt x="623" y="318"/>
                  </a:lnTo>
                  <a:lnTo>
                    <a:pt x="573" y="330"/>
                  </a:lnTo>
                  <a:lnTo>
                    <a:pt x="520" y="338"/>
                  </a:lnTo>
                  <a:lnTo>
                    <a:pt x="467" y="341"/>
                  </a:lnTo>
                  <a:lnTo>
                    <a:pt x="409" y="343"/>
                  </a:lnTo>
                  <a:lnTo>
                    <a:pt x="354" y="341"/>
                  </a:lnTo>
                  <a:lnTo>
                    <a:pt x="299" y="338"/>
                  </a:lnTo>
                  <a:lnTo>
                    <a:pt x="245" y="330"/>
                  </a:lnTo>
                  <a:lnTo>
                    <a:pt x="196" y="318"/>
                  </a:lnTo>
                  <a:lnTo>
                    <a:pt x="150" y="306"/>
                  </a:lnTo>
                  <a:lnTo>
                    <a:pt x="109" y="290"/>
                  </a:lnTo>
                  <a:lnTo>
                    <a:pt x="73" y="271"/>
                  </a:lnTo>
                  <a:lnTo>
                    <a:pt x="44" y="251"/>
                  </a:lnTo>
                  <a:lnTo>
                    <a:pt x="22" y="229"/>
                  </a:lnTo>
                  <a:lnTo>
                    <a:pt x="6" y="207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6" y="138"/>
                  </a:lnTo>
                  <a:lnTo>
                    <a:pt x="22" y="115"/>
                  </a:lnTo>
                  <a:lnTo>
                    <a:pt x="44" y="93"/>
                  </a:lnTo>
                  <a:lnTo>
                    <a:pt x="73" y="73"/>
                  </a:lnTo>
                  <a:lnTo>
                    <a:pt x="109" y="56"/>
                  </a:lnTo>
                  <a:lnTo>
                    <a:pt x="150" y="40"/>
                  </a:lnTo>
                  <a:lnTo>
                    <a:pt x="196" y="26"/>
                  </a:lnTo>
                  <a:lnTo>
                    <a:pt x="245" y="16"/>
                  </a:lnTo>
                  <a:lnTo>
                    <a:pt x="299" y="8"/>
                  </a:lnTo>
                  <a:lnTo>
                    <a:pt x="354" y="2"/>
                  </a:lnTo>
                  <a:lnTo>
                    <a:pt x="4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Rectangle 20"/>
            <p:cNvSpPr>
              <a:spLocks noChangeAspect="1" noChangeArrowheads="1"/>
            </p:cNvSpPr>
            <p:nvPr/>
          </p:nvSpPr>
          <p:spPr bwMode="auto">
            <a:xfrm>
              <a:off x="1855" y="2394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4" name="Group 21"/>
          <p:cNvGrpSpPr>
            <a:grpSpLocks noChangeAspect="1"/>
          </p:cNvGrpSpPr>
          <p:nvPr/>
        </p:nvGrpSpPr>
        <p:grpSpPr bwMode="auto">
          <a:xfrm>
            <a:off x="6211888" y="4392613"/>
            <a:ext cx="873125" cy="649287"/>
            <a:chOff x="452" y="1501"/>
            <a:chExt cx="834" cy="621"/>
          </a:xfrm>
        </p:grpSpPr>
        <p:sp>
          <p:nvSpPr>
            <p:cNvPr id="76903" name="Freeform 22"/>
            <p:cNvSpPr>
              <a:spLocks noChangeAspect="1"/>
            </p:cNvSpPr>
            <p:nvPr/>
          </p:nvSpPr>
          <p:spPr bwMode="auto">
            <a:xfrm>
              <a:off x="452" y="1662"/>
              <a:ext cx="834" cy="460"/>
            </a:xfrm>
            <a:custGeom>
              <a:avLst/>
              <a:gdLst>
                <a:gd name="T0" fmla="*/ 436 w 834"/>
                <a:gd name="T1" fmla="*/ 2 h 460"/>
                <a:gd name="T2" fmla="*/ 494 w 834"/>
                <a:gd name="T3" fmla="*/ 10 h 460"/>
                <a:gd name="T4" fmla="*/ 547 w 834"/>
                <a:gd name="T5" fmla="*/ 20 h 460"/>
                <a:gd name="T6" fmla="*/ 600 w 834"/>
                <a:gd name="T7" fmla="*/ 36 h 460"/>
                <a:gd name="T8" fmla="*/ 650 w 834"/>
                <a:gd name="T9" fmla="*/ 54 h 460"/>
                <a:gd name="T10" fmla="*/ 695 w 834"/>
                <a:gd name="T11" fmla="*/ 77 h 460"/>
                <a:gd name="T12" fmla="*/ 735 w 834"/>
                <a:gd name="T13" fmla="*/ 101 h 460"/>
                <a:gd name="T14" fmla="*/ 768 w 834"/>
                <a:gd name="T15" fmla="*/ 128 h 460"/>
                <a:gd name="T16" fmla="*/ 796 w 834"/>
                <a:gd name="T17" fmla="*/ 158 h 460"/>
                <a:gd name="T18" fmla="*/ 816 w 834"/>
                <a:gd name="T19" fmla="*/ 188 h 460"/>
                <a:gd name="T20" fmla="*/ 830 w 834"/>
                <a:gd name="T21" fmla="*/ 219 h 460"/>
                <a:gd name="T22" fmla="*/ 834 w 834"/>
                <a:gd name="T23" fmla="*/ 251 h 460"/>
                <a:gd name="T24" fmla="*/ 832 w 834"/>
                <a:gd name="T25" fmla="*/ 282 h 460"/>
                <a:gd name="T26" fmla="*/ 820 w 834"/>
                <a:gd name="T27" fmla="*/ 312 h 460"/>
                <a:gd name="T28" fmla="*/ 802 w 834"/>
                <a:gd name="T29" fmla="*/ 339 h 460"/>
                <a:gd name="T30" fmla="*/ 778 w 834"/>
                <a:gd name="T31" fmla="*/ 367 h 460"/>
                <a:gd name="T32" fmla="*/ 745 w 834"/>
                <a:gd name="T33" fmla="*/ 391 h 460"/>
                <a:gd name="T34" fmla="*/ 707 w 834"/>
                <a:gd name="T35" fmla="*/ 412 h 460"/>
                <a:gd name="T36" fmla="*/ 664 w 834"/>
                <a:gd name="T37" fmla="*/ 430 h 460"/>
                <a:gd name="T38" fmla="*/ 616 w 834"/>
                <a:gd name="T39" fmla="*/ 444 h 460"/>
                <a:gd name="T40" fmla="*/ 565 w 834"/>
                <a:gd name="T41" fmla="*/ 454 h 460"/>
                <a:gd name="T42" fmla="*/ 510 w 834"/>
                <a:gd name="T43" fmla="*/ 460 h 460"/>
                <a:gd name="T44" fmla="*/ 454 w 834"/>
                <a:gd name="T45" fmla="*/ 460 h 460"/>
                <a:gd name="T46" fmla="*/ 397 w 834"/>
                <a:gd name="T47" fmla="*/ 458 h 460"/>
                <a:gd name="T48" fmla="*/ 340 w 834"/>
                <a:gd name="T49" fmla="*/ 450 h 460"/>
                <a:gd name="T50" fmla="*/ 284 w 834"/>
                <a:gd name="T51" fmla="*/ 440 h 460"/>
                <a:gd name="T52" fmla="*/ 231 w 834"/>
                <a:gd name="T53" fmla="*/ 424 h 460"/>
                <a:gd name="T54" fmla="*/ 183 w 834"/>
                <a:gd name="T55" fmla="*/ 404 h 460"/>
                <a:gd name="T56" fmla="*/ 138 w 834"/>
                <a:gd name="T57" fmla="*/ 383 h 460"/>
                <a:gd name="T58" fmla="*/ 98 w 834"/>
                <a:gd name="T59" fmla="*/ 359 h 460"/>
                <a:gd name="T60" fmla="*/ 65 w 834"/>
                <a:gd name="T61" fmla="*/ 331 h 460"/>
                <a:gd name="T62" fmla="*/ 37 w 834"/>
                <a:gd name="T63" fmla="*/ 302 h 460"/>
                <a:gd name="T64" fmla="*/ 17 w 834"/>
                <a:gd name="T65" fmla="*/ 272 h 460"/>
                <a:gd name="T66" fmla="*/ 3 w 834"/>
                <a:gd name="T67" fmla="*/ 241 h 460"/>
                <a:gd name="T68" fmla="*/ 0 w 834"/>
                <a:gd name="T69" fmla="*/ 209 h 460"/>
                <a:gd name="T70" fmla="*/ 1 w 834"/>
                <a:gd name="T71" fmla="*/ 178 h 460"/>
                <a:gd name="T72" fmla="*/ 11 w 834"/>
                <a:gd name="T73" fmla="*/ 148 h 460"/>
                <a:gd name="T74" fmla="*/ 29 w 834"/>
                <a:gd name="T75" fmla="*/ 119 h 460"/>
                <a:gd name="T76" fmla="*/ 55 w 834"/>
                <a:gd name="T77" fmla="*/ 93 h 460"/>
                <a:gd name="T78" fmla="*/ 86 w 834"/>
                <a:gd name="T79" fmla="*/ 69 h 460"/>
                <a:gd name="T80" fmla="*/ 124 w 834"/>
                <a:gd name="T81" fmla="*/ 48 h 460"/>
                <a:gd name="T82" fmla="*/ 168 w 834"/>
                <a:gd name="T83" fmla="*/ 30 h 460"/>
                <a:gd name="T84" fmla="*/ 217 w 834"/>
                <a:gd name="T85" fmla="*/ 16 h 460"/>
                <a:gd name="T86" fmla="*/ 268 w 834"/>
                <a:gd name="T87" fmla="*/ 6 h 460"/>
                <a:gd name="T88" fmla="*/ 324 w 834"/>
                <a:gd name="T89" fmla="*/ 0 h 460"/>
                <a:gd name="T90" fmla="*/ 379 w 834"/>
                <a:gd name="T91" fmla="*/ 0 h 460"/>
                <a:gd name="T92" fmla="*/ 436 w 834"/>
                <a:gd name="T93" fmla="*/ 2 h 4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460"/>
                <a:gd name="T143" fmla="*/ 834 w 834"/>
                <a:gd name="T144" fmla="*/ 460 h 4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460">
                  <a:moveTo>
                    <a:pt x="436" y="2"/>
                  </a:moveTo>
                  <a:lnTo>
                    <a:pt x="494" y="10"/>
                  </a:lnTo>
                  <a:lnTo>
                    <a:pt x="547" y="20"/>
                  </a:lnTo>
                  <a:lnTo>
                    <a:pt x="600" y="36"/>
                  </a:lnTo>
                  <a:lnTo>
                    <a:pt x="650" y="54"/>
                  </a:lnTo>
                  <a:lnTo>
                    <a:pt x="695" y="77"/>
                  </a:lnTo>
                  <a:lnTo>
                    <a:pt x="735" y="101"/>
                  </a:lnTo>
                  <a:lnTo>
                    <a:pt x="768" y="128"/>
                  </a:lnTo>
                  <a:lnTo>
                    <a:pt x="796" y="158"/>
                  </a:lnTo>
                  <a:lnTo>
                    <a:pt x="816" y="188"/>
                  </a:lnTo>
                  <a:lnTo>
                    <a:pt x="830" y="219"/>
                  </a:lnTo>
                  <a:lnTo>
                    <a:pt x="834" y="251"/>
                  </a:lnTo>
                  <a:lnTo>
                    <a:pt x="832" y="282"/>
                  </a:lnTo>
                  <a:lnTo>
                    <a:pt x="820" y="312"/>
                  </a:lnTo>
                  <a:lnTo>
                    <a:pt x="802" y="339"/>
                  </a:lnTo>
                  <a:lnTo>
                    <a:pt x="778" y="367"/>
                  </a:lnTo>
                  <a:lnTo>
                    <a:pt x="745" y="391"/>
                  </a:lnTo>
                  <a:lnTo>
                    <a:pt x="707" y="412"/>
                  </a:lnTo>
                  <a:lnTo>
                    <a:pt x="664" y="430"/>
                  </a:lnTo>
                  <a:lnTo>
                    <a:pt x="616" y="444"/>
                  </a:lnTo>
                  <a:lnTo>
                    <a:pt x="565" y="454"/>
                  </a:lnTo>
                  <a:lnTo>
                    <a:pt x="510" y="460"/>
                  </a:lnTo>
                  <a:lnTo>
                    <a:pt x="454" y="460"/>
                  </a:lnTo>
                  <a:lnTo>
                    <a:pt x="397" y="458"/>
                  </a:lnTo>
                  <a:lnTo>
                    <a:pt x="340" y="450"/>
                  </a:lnTo>
                  <a:lnTo>
                    <a:pt x="284" y="440"/>
                  </a:lnTo>
                  <a:lnTo>
                    <a:pt x="231" y="424"/>
                  </a:lnTo>
                  <a:lnTo>
                    <a:pt x="183" y="404"/>
                  </a:lnTo>
                  <a:lnTo>
                    <a:pt x="138" y="383"/>
                  </a:lnTo>
                  <a:lnTo>
                    <a:pt x="98" y="359"/>
                  </a:lnTo>
                  <a:lnTo>
                    <a:pt x="65" y="331"/>
                  </a:lnTo>
                  <a:lnTo>
                    <a:pt x="37" y="302"/>
                  </a:lnTo>
                  <a:lnTo>
                    <a:pt x="17" y="272"/>
                  </a:lnTo>
                  <a:lnTo>
                    <a:pt x="3" y="241"/>
                  </a:lnTo>
                  <a:lnTo>
                    <a:pt x="0" y="209"/>
                  </a:lnTo>
                  <a:lnTo>
                    <a:pt x="1" y="178"/>
                  </a:lnTo>
                  <a:lnTo>
                    <a:pt x="11" y="148"/>
                  </a:lnTo>
                  <a:lnTo>
                    <a:pt x="29" y="119"/>
                  </a:lnTo>
                  <a:lnTo>
                    <a:pt x="55" y="93"/>
                  </a:lnTo>
                  <a:lnTo>
                    <a:pt x="86" y="69"/>
                  </a:lnTo>
                  <a:lnTo>
                    <a:pt x="124" y="48"/>
                  </a:lnTo>
                  <a:lnTo>
                    <a:pt x="168" y="30"/>
                  </a:lnTo>
                  <a:lnTo>
                    <a:pt x="217" y="16"/>
                  </a:lnTo>
                  <a:lnTo>
                    <a:pt x="268" y="6"/>
                  </a:lnTo>
                  <a:lnTo>
                    <a:pt x="324" y="0"/>
                  </a:lnTo>
                  <a:lnTo>
                    <a:pt x="379" y="0"/>
                  </a:lnTo>
                  <a:lnTo>
                    <a:pt x="436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Rectangle 23"/>
            <p:cNvSpPr>
              <a:spLocks noChangeAspect="1" noChangeArrowheads="1"/>
            </p:cNvSpPr>
            <p:nvPr/>
          </p:nvSpPr>
          <p:spPr bwMode="auto">
            <a:xfrm>
              <a:off x="943" y="1501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6003925" y="3890963"/>
            <a:ext cx="2413000" cy="2281237"/>
            <a:chOff x="254" y="1022"/>
            <a:chExt cx="2305" cy="2180"/>
          </a:xfrm>
        </p:grpSpPr>
        <p:sp>
          <p:nvSpPr>
            <p:cNvPr id="76901" name="Rectangle 25"/>
            <p:cNvSpPr>
              <a:spLocks noChangeAspect="1" noChangeArrowheads="1"/>
            </p:cNvSpPr>
            <p:nvPr/>
          </p:nvSpPr>
          <p:spPr bwMode="auto">
            <a:xfrm>
              <a:off x="563" y="1148"/>
              <a:ext cx="10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902" name="Freeform 26"/>
            <p:cNvSpPr>
              <a:spLocks noChangeAspect="1"/>
            </p:cNvSpPr>
            <p:nvPr/>
          </p:nvSpPr>
          <p:spPr bwMode="auto">
            <a:xfrm>
              <a:off x="254" y="1022"/>
              <a:ext cx="2305" cy="2180"/>
            </a:xfrm>
            <a:custGeom>
              <a:avLst/>
              <a:gdLst>
                <a:gd name="T0" fmla="*/ 1245 w 2305"/>
                <a:gd name="T1" fmla="*/ 4 h 2180"/>
                <a:gd name="T2" fmla="*/ 1433 w 2305"/>
                <a:gd name="T3" fmla="*/ 33 h 2180"/>
                <a:gd name="T4" fmla="*/ 1615 w 2305"/>
                <a:gd name="T5" fmla="*/ 90 h 2180"/>
                <a:gd name="T6" fmla="*/ 1781 w 2305"/>
                <a:gd name="T7" fmla="*/ 175 h 2180"/>
                <a:gd name="T8" fmla="*/ 1931 w 2305"/>
                <a:gd name="T9" fmla="*/ 286 h 2180"/>
                <a:gd name="T10" fmla="*/ 2062 w 2305"/>
                <a:gd name="T11" fmla="*/ 420 h 2180"/>
                <a:gd name="T12" fmla="*/ 2166 w 2305"/>
                <a:gd name="T13" fmla="*/ 569 h 2180"/>
                <a:gd name="T14" fmla="*/ 2242 w 2305"/>
                <a:gd name="T15" fmla="*/ 735 h 2180"/>
                <a:gd name="T16" fmla="*/ 2289 w 2305"/>
                <a:gd name="T17" fmla="*/ 908 h 2180"/>
                <a:gd name="T18" fmla="*/ 2305 w 2305"/>
                <a:gd name="T19" fmla="*/ 1088 h 2180"/>
                <a:gd name="T20" fmla="*/ 2289 w 2305"/>
                <a:gd name="T21" fmla="*/ 1267 h 2180"/>
                <a:gd name="T22" fmla="*/ 2243 w 2305"/>
                <a:gd name="T23" fmla="*/ 1443 h 2180"/>
                <a:gd name="T24" fmla="*/ 2166 w 2305"/>
                <a:gd name="T25" fmla="*/ 1606 h 2180"/>
                <a:gd name="T26" fmla="*/ 2064 w 2305"/>
                <a:gd name="T27" fmla="*/ 1758 h 2180"/>
                <a:gd name="T28" fmla="*/ 1935 w 2305"/>
                <a:gd name="T29" fmla="*/ 1890 h 2180"/>
                <a:gd name="T30" fmla="*/ 1785 w 2305"/>
                <a:gd name="T31" fmla="*/ 2002 h 2180"/>
                <a:gd name="T32" fmla="*/ 1617 w 2305"/>
                <a:gd name="T33" fmla="*/ 2087 h 2180"/>
                <a:gd name="T34" fmla="*/ 1437 w 2305"/>
                <a:gd name="T35" fmla="*/ 2146 h 2180"/>
                <a:gd name="T36" fmla="*/ 1249 w 2305"/>
                <a:gd name="T37" fmla="*/ 2176 h 2180"/>
                <a:gd name="T38" fmla="*/ 1059 w 2305"/>
                <a:gd name="T39" fmla="*/ 2176 h 2180"/>
                <a:gd name="T40" fmla="*/ 872 w 2305"/>
                <a:gd name="T41" fmla="*/ 2148 h 2180"/>
                <a:gd name="T42" fmla="*/ 692 w 2305"/>
                <a:gd name="T43" fmla="*/ 2089 h 2180"/>
                <a:gd name="T44" fmla="*/ 524 w 2305"/>
                <a:gd name="T45" fmla="*/ 2004 h 2180"/>
                <a:gd name="T46" fmla="*/ 373 w 2305"/>
                <a:gd name="T47" fmla="*/ 1894 h 2180"/>
                <a:gd name="T48" fmla="*/ 245 w 2305"/>
                <a:gd name="T49" fmla="*/ 1762 h 2180"/>
                <a:gd name="T50" fmla="*/ 140 w 2305"/>
                <a:gd name="T51" fmla="*/ 1610 h 2180"/>
                <a:gd name="T52" fmla="*/ 63 w 2305"/>
                <a:gd name="T53" fmla="*/ 1447 h 2180"/>
                <a:gd name="T54" fmla="*/ 16 w 2305"/>
                <a:gd name="T55" fmla="*/ 1271 h 2180"/>
                <a:gd name="T56" fmla="*/ 0 w 2305"/>
                <a:gd name="T57" fmla="*/ 1092 h 2180"/>
                <a:gd name="T58" fmla="*/ 16 w 2305"/>
                <a:gd name="T59" fmla="*/ 912 h 2180"/>
                <a:gd name="T60" fmla="*/ 63 w 2305"/>
                <a:gd name="T61" fmla="*/ 737 h 2180"/>
                <a:gd name="T62" fmla="*/ 138 w 2305"/>
                <a:gd name="T63" fmla="*/ 573 h 2180"/>
                <a:gd name="T64" fmla="*/ 243 w 2305"/>
                <a:gd name="T65" fmla="*/ 422 h 2180"/>
                <a:gd name="T66" fmla="*/ 371 w 2305"/>
                <a:gd name="T67" fmla="*/ 290 h 2180"/>
                <a:gd name="T68" fmla="*/ 522 w 2305"/>
                <a:gd name="T69" fmla="*/ 179 h 2180"/>
                <a:gd name="T70" fmla="*/ 688 w 2305"/>
                <a:gd name="T71" fmla="*/ 92 h 2180"/>
                <a:gd name="T72" fmla="*/ 868 w 2305"/>
                <a:gd name="T73" fmla="*/ 33 h 2180"/>
                <a:gd name="T74" fmla="*/ 1055 w 2305"/>
                <a:gd name="T75" fmla="*/ 4 h 21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05"/>
                <a:gd name="T115" fmla="*/ 0 h 2180"/>
                <a:gd name="T116" fmla="*/ 2305 w 2305"/>
                <a:gd name="T117" fmla="*/ 2180 h 21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05" h="2180">
                  <a:moveTo>
                    <a:pt x="1150" y="0"/>
                  </a:moveTo>
                  <a:lnTo>
                    <a:pt x="1245" y="4"/>
                  </a:lnTo>
                  <a:lnTo>
                    <a:pt x="1340" y="14"/>
                  </a:lnTo>
                  <a:lnTo>
                    <a:pt x="1433" y="33"/>
                  </a:lnTo>
                  <a:lnTo>
                    <a:pt x="1526" y="59"/>
                  </a:lnTo>
                  <a:lnTo>
                    <a:pt x="1615" y="90"/>
                  </a:lnTo>
                  <a:lnTo>
                    <a:pt x="1700" y="130"/>
                  </a:lnTo>
                  <a:lnTo>
                    <a:pt x="1781" y="175"/>
                  </a:lnTo>
                  <a:lnTo>
                    <a:pt x="1860" y="228"/>
                  </a:lnTo>
                  <a:lnTo>
                    <a:pt x="1931" y="286"/>
                  </a:lnTo>
                  <a:lnTo>
                    <a:pt x="2000" y="351"/>
                  </a:lnTo>
                  <a:lnTo>
                    <a:pt x="2062" y="420"/>
                  </a:lnTo>
                  <a:lnTo>
                    <a:pt x="2117" y="493"/>
                  </a:lnTo>
                  <a:lnTo>
                    <a:pt x="2166" y="569"/>
                  </a:lnTo>
                  <a:lnTo>
                    <a:pt x="2208" y="650"/>
                  </a:lnTo>
                  <a:lnTo>
                    <a:pt x="2242" y="735"/>
                  </a:lnTo>
                  <a:lnTo>
                    <a:pt x="2269" y="820"/>
                  </a:lnTo>
                  <a:lnTo>
                    <a:pt x="2289" y="908"/>
                  </a:lnTo>
                  <a:lnTo>
                    <a:pt x="2301" y="997"/>
                  </a:lnTo>
                  <a:lnTo>
                    <a:pt x="2305" y="1088"/>
                  </a:lnTo>
                  <a:lnTo>
                    <a:pt x="2301" y="1178"/>
                  </a:lnTo>
                  <a:lnTo>
                    <a:pt x="2289" y="1267"/>
                  </a:lnTo>
                  <a:lnTo>
                    <a:pt x="2271" y="1356"/>
                  </a:lnTo>
                  <a:lnTo>
                    <a:pt x="2243" y="1443"/>
                  </a:lnTo>
                  <a:lnTo>
                    <a:pt x="2210" y="1525"/>
                  </a:lnTo>
                  <a:lnTo>
                    <a:pt x="2166" y="1606"/>
                  </a:lnTo>
                  <a:lnTo>
                    <a:pt x="2119" y="1685"/>
                  </a:lnTo>
                  <a:lnTo>
                    <a:pt x="2064" y="1758"/>
                  </a:lnTo>
                  <a:lnTo>
                    <a:pt x="2002" y="1827"/>
                  </a:lnTo>
                  <a:lnTo>
                    <a:pt x="1935" y="1890"/>
                  </a:lnTo>
                  <a:lnTo>
                    <a:pt x="1862" y="1949"/>
                  </a:lnTo>
                  <a:lnTo>
                    <a:pt x="1785" y="2002"/>
                  </a:lnTo>
                  <a:lnTo>
                    <a:pt x="1704" y="2048"/>
                  </a:lnTo>
                  <a:lnTo>
                    <a:pt x="1617" y="2087"/>
                  </a:lnTo>
                  <a:lnTo>
                    <a:pt x="1528" y="2121"/>
                  </a:lnTo>
                  <a:lnTo>
                    <a:pt x="1437" y="2146"/>
                  </a:lnTo>
                  <a:lnTo>
                    <a:pt x="1344" y="2164"/>
                  </a:lnTo>
                  <a:lnTo>
                    <a:pt x="1249" y="2176"/>
                  </a:lnTo>
                  <a:lnTo>
                    <a:pt x="1154" y="2180"/>
                  </a:lnTo>
                  <a:lnTo>
                    <a:pt x="1059" y="2176"/>
                  </a:lnTo>
                  <a:lnTo>
                    <a:pt x="965" y="2166"/>
                  </a:lnTo>
                  <a:lnTo>
                    <a:pt x="872" y="2148"/>
                  </a:lnTo>
                  <a:lnTo>
                    <a:pt x="781" y="2123"/>
                  </a:lnTo>
                  <a:lnTo>
                    <a:pt x="692" y="2089"/>
                  </a:lnTo>
                  <a:lnTo>
                    <a:pt x="607" y="2050"/>
                  </a:lnTo>
                  <a:lnTo>
                    <a:pt x="524" y="2004"/>
                  </a:lnTo>
                  <a:lnTo>
                    <a:pt x="447" y="1951"/>
                  </a:lnTo>
                  <a:lnTo>
                    <a:pt x="373" y="1894"/>
                  </a:lnTo>
                  <a:lnTo>
                    <a:pt x="306" y="1829"/>
                  </a:lnTo>
                  <a:lnTo>
                    <a:pt x="245" y="1762"/>
                  </a:lnTo>
                  <a:lnTo>
                    <a:pt x="190" y="1687"/>
                  </a:lnTo>
                  <a:lnTo>
                    <a:pt x="140" y="1610"/>
                  </a:lnTo>
                  <a:lnTo>
                    <a:pt x="99" y="1529"/>
                  </a:lnTo>
                  <a:lnTo>
                    <a:pt x="63" y="1447"/>
                  </a:lnTo>
                  <a:lnTo>
                    <a:pt x="35" y="1360"/>
                  </a:lnTo>
                  <a:lnTo>
                    <a:pt x="16" y="1271"/>
                  </a:lnTo>
                  <a:lnTo>
                    <a:pt x="4" y="1182"/>
                  </a:lnTo>
                  <a:lnTo>
                    <a:pt x="0" y="1092"/>
                  </a:lnTo>
                  <a:lnTo>
                    <a:pt x="4" y="1001"/>
                  </a:lnTo>
                  <a:lnTo>
                    <a:pt x="16" y="912"/>
                  </a:lnTo>
                  <a:lnTo>
                    <a:pt x="35" y="824"/>
                  </a:lnTo>
                  <a:lnTo>
                    <a:pt x="63" y="737"/>
                  </a:lnTo>
                  <a:lnTo>
                    <a:pt x="97" y="654"/>
                  </a:lnTo>
                  <a:lnTo>
                    <a:pt x="138" y="573"/>
                  </a:lnTo>
                  <a:lnTo>
                    <a:pt x="188" y="495"/>
                  </a:lnTo>
                  <a:lnTo>
                    <a:pt x="243" y="422"/>
                  </a:lnTo>
                  <a:lnTo>
                    <a:pt x="304" y="353"/>
                  </a:lnTo>
                  <a:lnTo>
                    <a:pt x="371" y="290"/>
                  </a:lnTo>
                  <a:lnTo>
                    <a:pt x="443" y="230"/>
                  </a:lnTo>
                  <a:lnTo>
                    <a:pt x="522" y="179"/>
                  </a:lnTo>
                  <a:lnTo>
                    <a:pt x="603" y="132"/>
                  </a:lnTo>
                  <a:lnTo>
                    <a:pt x="688" y="92"/>
                  </a:lnTo>
                  <a:lnTo>
                    <a:pt x="777" y="59"/>
                  </a:lnTo>
                  <a:lnTo>
                    <a:pt x="868" y="33"/>
                  </a:lnTo>
                  <a:lnTo>
                    <a:pt x="961" y="16"/>
                  </a:lnTo>
                  <a:lnTo>
                    <a:pt x="1055" y="4"/>
                  </a:lnTo>
                  <a:lnTo>
                    <a:pt x="11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 noChangeAspect="1"/>
          </p:cNvGrpSpPr>
          <p:nvPr/>
        </p:nvGrpSpPr>
        <p:grpSpPr bwMode="auto">
          <a:xfrm>
            <a:off x="7011988" y="4865688"/>
            <a:ext cx="1187450" cy="1141412"/>
            <a:chOff x="1217" y="1954"/>
            <a:chExt cx="1134" cy="1090"/>
          </a:xfrm>
        </p:grpSpPr>
        <p:sp>
          <p:nvSpPr>
            <p:cNvPr id="76899" name="Rectangle 28"/>
            <p:cNvSpPr>
              <a:spLocks noChangeAspect="1" noChangeArrowheads="1"/>
            </p:cNvSpPr>
            <p:nvPr/>
          </p:nvSpPr>
          <p:spPr bwMode="auto">
            <a:xfrm>
              <a:off x="1666" y="2811"/>
              <a:ext cx="1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900" name="Freeform 29"/>
            <p:cNvSpPr>
              <a:spLocks noChangeAspect="1"/>
            </p:cNvSpPr>
            <p:nvPr/>
          </p:nvSpPr>
          <p:spPr bwMode="auto">
            <a:xfrm>
              <a:off x="1217" y="1954"/>
              <a:ext cx="1134" cy="909"/>
            </a:xfrm>
            <a:custGeom>
              <a:avLst/>
              <a:gdLst>
                <a:gd name="T0" fmla="*/ 371 w 1134"/>
                <a:gd name="T1" fmla="*/ 142 h 909"/>
                <a:gd name="T2" fmla="*/ 430 w 1134"/>
                <a:gd name="T3" fmla="*/ 108 h 909"/>
                <a:gd name="T4" fmla="*/ 492 w 1134"/>
                <a:gd name="T5" fmla="*/ 79 h 909"/>
                <a:gd name="T6" fmla="*/ 551 w 1134"/>
                <a:gd name="T7" fmla="*/ 53 h 909"/>
                <a:gd name="T8" fmla="*/ 614 w 1134"/>
                <a:gd name="T9" fmla="*/ 32 h 909"/>
                <a:gd name="T10" fmla="*/ 674 w 1134"/>
                <a:gd name="T11" fmla="*/ 16 h 909"/>
                <a:gd name="T12" fmla="*/ 735 w 1134"/>
                <a:gd name="T13" fmla="*/ 6 h 909"/>
                <a:gd name="T14" fmla="*/ 792 w 1134"/>
                <a:gd name="T15" fmla="*/ 0 h 909"/>
                <a:gd name="T16" fmla="*/ 848 w 1134"/>
                <a:gd name="T17" fmla="*/ 0 h 909"/>
                <a:gd name="T18" fmla="*/ 899 w 1134"/>
                <a:gd name="T19" fmla="*/ 4 h 909"/>
                <a:gd name="T20" fmla="*/ 946 w 1134"/>
                <a:gd name="T21" fmla="*/ 14 h 909"/>
                <a:gd name="T22" fmla="*/ 990 w 1134"/>
                <a:gd name="T23" fmla="*/ 30 h 909"/>
                <a:gd name="T24" fmla="*/ 1027 w 1134"/>
                <a:gd name="T25" fmla="*/ 51 h 909"/>
                <a:gd name="T26" fmla="*/ 1061 w 1134"/>
                <a:gd name="T27" fmla="*/ 77 h 909"/>
                <a:gd name="T28" fmla="*/ 1089 w 1134"/>
                <a:gd name="T29" fmla="*/ 107 h 909"/>
                <a:gd name="T30" fmla="*/ 1110 w 1134"/>
                <a:gd name="T31" fmla="*/ 140 h 909"/>
                <a:gd name="T32" fmla="*/ 1124 w 1134"/>
                <a:gd name="T33" fmla="*/ 177 h 909"/>
                <a:gd name="T34" fmla="*/ 1132 w 1134"/>
                <a:gd name="T35" fmla="*/ 217 h 909"/>
                <a:gd name="T36" fmla="*/ 1134 w 1134"/>
                <a:gd name="T37" fmla="*/ 260 h 909"/>
                <a:gd name="T38" fmla="*/ 1128 w 1134"/>
                <a:gd name="T39" fmla="*/ 308 h 909"/>
                <a:gd name="T40" fmla="*/ 1118 w 1134"/>
                <a:gd name="T41" fmla="*/ 355 h 909"/>
                <a:gd name="T42" fmla="*/ 1099 w 1134"/>
                <a:gd name="T43" fmla="*/ 402 h 909"/>
                <a:gd name="T44" fmla="*/ 1075 w 1134"/>
                <a:gd name="T45" fmla="*/ 451 h 909"/>
                <a:gd name="T46" fmla="*/ 1045 w 1134"/>
                <a:gd name="T47" fmla="*/ 501 h 909"/>
                <a:gd name="T48" fmla="*/ 1010 w 1134"/>
                <a:gd name="T49" fmla="*/ 550 h 909"/>
                <a:gd name="T50" fmla="*/ 968 w 1134"/>
                <a:gd name="T51" fmla="*/ 597 h 909"/>
                <a:gd name="T52" fmla="*/ 923 w 1134"/>
                <a:gd name="T53" fmla="*/ 643 h 909"/>
                <a:gd name="T54" fmla="*/ 871 w 1134"/>
                <a:gd name="T55" fmla="*/ 688 h 909"/>
                <a:gd name="T56" fmla="*/ 818 w 1134"/>
                <a:gd name="T57" fmla="*/ 727 h 909"/>
                <a:gd name="T58" fmla="*/ 763 w 1134"/>
                <a:gd name="T59" fmla="*/ 765 h 909"/>
                <a:gd name="T60" fmla="*/ 703 w 1134"/>
                <a:gd name="T61" fmla="*/ 800 h 909"/>
                <a:gd name="T62" fmla="*/ 644 w 1134"/>
                <a:gd name="T63" fmla="*/ 830 h 909"/>
                <a:gd name="T64" fmla="*/ 583 w 1134"/>
                <a:gd name="T65" fmla="*/ 855 h 909"/>
                <a:gd name="T66" fmla="*/ 519 w 1134"/>
                <a:gd name="T67" fmla="*/ 877 h 909"/>
                <a:gd name="T68" fmla="*/ 460 w 1134"/>
                <a:gd name="T69" fmla="*/ 893 h 909"/>
                <a:gd name="T70" fmla="*/ 401 w 1134"/>
                <a:gd name="T71" fmla="*/ 903 h 909"/>
                <a:gd name="T72" fmla="*/ 342 w 1134"/>
                <a:gd name="T73" fmla="*/ 909 h 909"/>
                <a:gd name="T74" fmla="*/ 286 w 1134"/>
                <a:gd name="T75" fmla="*/ 909 h 909"/>
                <a:gd name="T76" fmla="*/ 235 w 1134"/>
                <a:gd name="T77" fmla="*/ 905 h 909"/>
                <a:gd name="T78" fmla="*/ 187 w 1134"/>
                <a:gd name="T79" fmla="*/ 893 h 909"/>
                <a:gd name="T80" fmla="*/ 144 w 1134"/>
                <a:gd name="T81" fmla="*/ 877 h 909"/>
                <a:gd name="T82" fmla="*/ 106 w 1134"/>
                <a:gd name="T83" fmla="*/ 857 h 909"/>
                <a:gd name="T84" fmla="*/ 73 w 1134"/>
                <a:gd name="T85" fmla="*/ 832 h 909"/>
                <a:gd name="T86" fmla="*/ 45 w 1134"/>
                <a:gd name="T87" fmla="*/ 802 h 909"/>
                <a:gd name="T88" fmla="*/ 23 w 1134"/>
                <a:gd name="T89" fmla="*/ 769 h 909"/>
                <a:gd name="T90" fmla="*/ 9 w 1134"/>
                <a:gd name="T91" fmla="*/ 731 h 909"/>
                <a:gd name="T92" fmla="*/ 2 w 1134"/>
                <a:gd name="T93" fmla="*/ 690 h 909"/>
                <a:gd name="T94" fmla="*/ 0 w 1134"/>
                <a:gd name="T95" fmla="*/ 647 h 909"/>
                <a:gd name="T96" fmla="*/ 5 w 1134"/>
                <a:gd name="T97" fmla="*/ 601 h 909"/>
                <a:gd name="T98" fmla="*/ 15 w 1134"/>
                <a:gd name="T99" fmla="*/ 554 h 909"/>
                <a:gd name="T100" fmla="*/ 35 w 1134"/>
                <a:gd name="T101" fmla="*/ 505 h 909"/>
                <a:gd name="T102" fmla="*/ 59 w 1134"/>
                <a:gd name="T103" fmla="*/ 455 h 909"/>
                <a:gd name="T104" fmla="*/ 88 w 1134"/>
                <a:gd name="T105" fmla="*/ 406 h 909"/>
                <a:gd name="T106" fmla="*/ 124 w 1134"/>
                <a:gd name="T107" fmla="*/ 359 h 909"/>
                <a:gd name="T108" fmla="*/ 166 w 1134"/>
                <a:gd name="T109" fmla="*/ 311 h 909"/>
                <a:gd name="T110" fmla="*/ 211 w 1134"/>
                <a:gd name="T111" fmla="*/ 264 h 909"/>
                <a:gd name="T112" fmla="*/ 262 w 1134"/>
                <a:gd name="T113" fmla="*/ 221 h 909"/>
                <a:gd name="T114" fmla="*/ 316 w 1134"/>
                <a:gd name="T115" fmla="*/ 179 h 909"/>
                <a:gd name="T116" fmla="*/ 371 w 1134"/>
                <a:gd name="T117" fmla="*/ 142 h 9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4"/>
                <a:gd name="T178" fmla="*/ 0 h 909"/>
                <a:gd name="T179" fmla="*/ 1134 w 1134"/>
                <a:gd name="T180" fmla="*/ 909 h 9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4" h="909">
                  <a:moveTo>
                    <a:pt x="371" y="142"/>
                  </a:moveTo>
                  <a:lnTo>
                    <a:pt x="430" y="108"/>
                  </a:lnTo>
                  <a:lnTo>
                    <a:pt x="492" y="79"/>
                  </a:lnTo>
                  <a:lnTo>
                    <a:pt x="551" y="53"/>
                  </a:lnTo>
                  <a:lnTo>
                    <a:pt x="614" y="32"/>
                  </a:lnTo>
                  <a:lnTo>
                    <a:pt x="674" y="16"/>
                  </a:lnTo>
                  <a:lnTo>
                    <a:pt x="735" y="6"/>
                  </a:lnTo>
                  <a:lnTo>
                    <a:pt x="792" y="0"/>
                  </a:lnTo>
                  <a:lnTo>
                    <a:pt x="848" y="0"/>
                  </a:lnTo>
                  <a:lnTo>
                    <a:pt x="899" y="4"/>
                  </a:lnTo>
                  <a:lnTo>
                    <a:pt x="946" y="14"/>
                  </a:lnTo>
                  <a:lnTo>
                    <a:pt x="990" y="30"/>
                  </a:lnTo>
                  <a:lnTo>
                    <a:pt x="1027" y="51"/>
                  </a:lnTo>
                  <a:lnTo>
                    <a:pt x="1061" y="77"/>
                  </a:lnTo>
                  <a:lnTo>
                    <a:pt x="1089" y="107"/>
                  </a:lnTo>
                  <a:lnTo>
                    <a:pt x="1110" y="140"/>
                  </a:lnTo>
                  <a:lnTo>
                    <a:pt x="1124" y="177"/>
                  </a:lnTo>
                  <a:lnTo>
                    <a:pt x="1132" y="217"/>
                  </a:lnTo>
                  <a:lnTo>
                    <a:pt x="1134" y="260"/>
                  </a:lnTo>
                  <a:lnTo>
                    <a:pt x="1128" y="308"/>
                  </a:lnTo>
                  <a:lnTo>
                    <a:pt x="1118" y="355"/>
                  </a:lnTo>
                  <a:lnTo>
                    <a:pt x="1099" y="402"/>
                  </a:lnTo>
                  <a:lnTo>
                    <a:pt x="1075" y="451"/>
                  </a:lnTo>
                  <a:lnTo>
                    <a:pt x="1045" y="501"/>
                  </a:lnTo>
                  <a:lnTo>
                    <a:pt x="1010" y="550"/>
                  </a:lnTo>
                  <a:lnTo>
                    <a:pt x="968" y="597"/>
                  </a:lnTo>
                  <a:lnTo>
                    <a:pt x="923" y="643"/>
                  </a:lnTo>
                  <a:lnTo>
                    <a:pt x="871" y="688"/>
                  </a:lnTo>
                  <a:lnTo>
                    <a:pt x="818" y="727"/>
                  </a:lnTo>
                  <a:lnTo>
                    <a:pt x="763" y="765"/>
                  </a:lnTo>
                  <a:lnTo>
                    <a:pt x="703" y="800"/>
                  </a:lnTo>
                  <a:lnTo>
                    <a:pt x="644" y="830"/>
                  </a:lnTo>
                  <a:lnTo>
                    <a:pt x="583" y="855"/>
                  </a:lnTo>
                  <a:lnTo>
                    <a:pt x="519" y="877"/>
                  </a:lnTo>
                  <a:lnTo>
                    <a:pt x="460" y="893"/>
                  </a:lnTo>
                  <a:lnTo>
                    <a:pt x="401" y="903"/>
                  </a:lnTo>
                  <a:lnTo>
                    <a:pt x="342" y="909"/>
                  </a:lnTo>
                  <a:lnTo>
                    <a:pt x="286" y="909"/>
                  </a:lnTo>
                  <a:lnTo>
                    <a:pt x="235" y="905"/>
                  </a:lnTo>
                  <a:lnTo>
                    <a:pt x="187" y="893"/>
                  </a:lnTo>
                  <a:lnTo>
                    <a:pt x="144" y="877"/>
                  </a:lnTo>
                  <a:lnTo>
                    <a:pt x="106" y="857"/>
                  </a:lnTo>
                  <a:lnTo>
                    <a:pt x="73" y="832"/>
                  </a:lnTo>
                  <a:lnTo>
                    <a:pt x="45" y="802"/>
                  </a:lnTo>
                  <a:lnTo>
                    <a:pt x="23" y="769"/>
                  </a:lnTo>
                  <a:lnTo>
                    <a:pt x="9" y="731"/>
                  </a:lnTo>
                  <a:lnTo>
                    <a:pt x="2" y="690"/>
                  </a:lnTo>
                  <a:lnTo>
                    <a:pt x="0" y="647"/>
                  </a:lnTo>
                  <a:lnTo>
                    <a:pt x="5" y="601"/>
                  </a:lnTo>
                  <a:lnTo>
                    <a:pt x="15" y="554"/>
                  </a:lnTo>
                  <a:lnTo>
                    <a:pt x="35" y="505"/>
                  </a:lnTo>
                  <a:lnTo>
                    <a:pt x="59" y="455"/>
                  </a:lnTo>
                  <a:lnTo>
                    <a:pt x="88" y="406"/>
                  </a:lnTo>
                  <a:lnTo>
                    <a:pt x="124" y="359"/>
                  </a:lnTo>
                  <a:lnTo>
                    <a:pt x="166" y="311"/>
                  </a:lnTo>
                  <a:lnTo>
                    <a:pt x="211" y="264"/>
                  </a:lnTo>
                  <a:lnTo>
                    <a:pt x="262" y="221"/>
                  </a:lnTo>
                  <a:lnTo>
                    <a:pt x="316" y="179"/>
                  </a:lnTo>
                  <a:lnTo>
                    <a:pt x="371" y="1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0"/>
          <p:cNvGrpSpPr>
            <a:grpSpLocks noChangeAspect="1"/>
          </p:cNvGrpSpPr>
          <p:nvPr/>
        </p:nvGrpSpPr>
        <p:grpSpPr bwMode="auto">
          <a:xfrm>
            <a:off x="6986588" y="4089400"/>
            <a:ext cx="1274762" cy="2041525"/>
            <a:chOff x="1193" y="1212"/>
            <a:chExt cx="1218" cy="1950"/>
          </a:xfrm>
        </p:grpSpPr>
        <p:sp>
          <p:nvSpPr>
            <p:cNvPr id="76897" name="Rectangle 31"/>
            <p:cNvSpPr>
              <a:spLocks noChangeAspect="1" noChangeArrowheads="1"/>
            </p:cNvSpPr>
            <p:nvPr/>
          </p:nvSpPr>
          <p:spPr bwMode="auto">
            <a:xfrm>
              <a:off x="1603" y="1212"/>
              <a:ext cx="10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98" name="Freeform 32"/>
            <p:cNvSpPr>
              <a:spLocks noChangeAspect="1"/>
            </p:cNvSpPr>
            <p:nvPr/>
          </p:nvSpPr>
          <p:spPr bwMode="auto">
            <a:xfrm>
              <a:off x="1193" y="1246"/>
              <a:ext cx="1218" cy="1916"/>
            </a:xfrm>
            <a:custGeom>
              <a:avLst/>
              <a:gdLst>
                <a:gd name="T0" fmla="*/ 87 w 1218"/>
                <a:gd name="T1" fmla="*/ 724 h 1916"/>
                <a:gd name="T2" fmla="*/ 148 w 1218"/>
                <a:gd name="T3" fmla="*/ 566 h 1916"/>
                <a:gd name="T4" fmla="*/ 225 w 1218"/>
                <a:gd name="T5" fmla="*/ 420 h 1916"/>
                <a:gd name="T6" fmla="*/ 312 w 1218"/>
                <a:gd name="T7" fmla="*/ 290 h 1916"/>
                <a:gd name="T8" fmla="*/ 409 w 1218"/>
                <a:gd name="T9" fmla="*/ 182 h 1916"/>
                <a:gd name="T10" fmla="*/ 514 w 1218"/>
                <a:gd name="T11" fmla="*/ 97 h 1916"/>
                <a:gd name="T12" fmla="*/ 619 w 1218"/>
                <a:gd name="T13" fmla="*/ 38 h 1916"/>
                <a:gd name="T14" fmla="*/ 725 w 1218"/>
                <a:gd name="T15" fmla="*/ 6 h 1916"/>
                <a:gd name="T16" fmla="*/ 826 w 1218"/>
                <a:gd name="T17" fmla="*/ 4 h 1916"/>
                <a:gd name="T18" fmla="*/ 923 w 1218"/>
                <a:gd name="T19" fmla="*/ 30 h 1916"/>
                <a:gd name="T20" fmla="*/ 1008 w 1218"/>
                <a:gd name="T21" fmla="*/ 85 h 1916"/>
                <a:gd name="T22" fmla="*/ 1081 w 1218"/>
                <a:gd name="T23" fmla="*/ 168 h 1916"/>
                <a:gd name="T24" fmla="*/ 1142 w 1218"/>
                <a:gd name="T25" fmla="*/ 272 h 1916"/>
                <a:gd name="T26" fmla="*/ 1184 w 1218"/>
                <a:gd name="T27" fmla="*/ 399 h 1916"/>
                <a:gd name="T28" fmla="*/ 1212 w 1218"/>
                <a:gd name="T29" fmla="*/ 543 h 1916"/>
                <a:gd name="T30" fmla="*/ 1218 w 1218"/>
                <a:gd name="T31" fmla="*/ 698 h 1916"/>
                <a:gd name="T32" fmla="*/ 1208 w 1218"/>
                <a:gd name="T33" fmla="*/ 862 h 1916"/>
                <a:gd name="T34" fmla="*/ 1178 w 1218"/>
                <a:gd name="T35" fmla="*/ 1029 h 1916"/>
                <a:gd name="T36" fmla="*/ 1133 w 1218"/>
                <a:gd name="T37" fmla="*/ 1193 h 1916"/>
                <a:gd name="T38" fmla="*/ 1069 w 1218"/>
                <a:gd name="T39" fmla="*/ 1351 h 1916"/>
                <a:gd name="T40" fmla="*/ 992 w 1218"/>
                <a:gd name="T41" fmla="*/ 1496 h 1916"/>
                <a:gd name="T42" fmla="*/ 905 w 1218"/>
                <a:gd name="T43" fmla="*/ 1627 h 1916"/>
                <a:gd name="T44" fmla="*/ 808 w 1218"/>
                <a:gd name="T45" fmla="*/ 1735 h 1916"/>
                <a:gd name="T46" fmla="*/ 706 w 1218"/>
                <a:gd name="T47" fmla="*/ 1820 h 1916"/>
                <a:gd name="T48" fmla="*/ 599 w 1218"/>
                <a:gd name="T49" fmla="*/ 1879 h 1916"/>
                <a:gd name="T50" fmla="*/ 494 w 1218"/>
                <a:gd name="T51" fmla="*/ 1910 h 1916"/>
                <a:gd name="T52" fmla="*/ 391 w 1218"/>
                <a:gd name="T53" fmla="*/ 1912 h 1916"/>
                <a:gd name="T54" fmla="*/ 296 w 1218"/>
                <a:gd name="T55" fmla="*/ 1887 h 1916"/>
                <a:gd name="T56" fmla="*/ 209 w 1218"/>
                <a:gd name="T57" fmla="*/ 1832 h 1916"/>
                <a:gd name="T58" fmla="*/ 136 w 1218"/>
                <a:gd name="T59" fmla="*/ 1751 h 1916"/>
                <a:gd name="T60" fmla="*/ 77 w 1218"/>
                <a:gd name="T61" fmla="*/ 1644 h 1916"/>
                <a:gd name="T62" fmla="*/ 33 w 1218"/>
                <a:gd name="T63" fmla="*/ 1518 h 1916"/>
                <a:gd name="T64" fmla="*/ 8 w 1218"/>
                <a:gd name="T65" fmla="*/ 1374 h 1916"/>
                <a:gd name="T66" fmla="*/ 0 w 1218"/>
                <a:gd name="T67" fmla="*/ 1219 h 1916"/>
                <a:gd name="T68" fmla="*/ 12 w 1218"/>
                <a:gd name="T69" fmla="*/ 1055 h 1916"/>
                <a:gd name="T70" fmla="*/ 39 w 1218"/>
                <a:gd name="T71" fmla="*/ 887 h 19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8"/>
                <a:gd name="T109" fmla="*/ 0 h 1916"/>
                <a:gd name="T110" fmla="*/ 1218 w 1218"/>
                <a:gd name="T111" fmla="*/ 1916 h 19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8" h="1916">
                  <a:moveTo>
                    <a:pt x="61" y="805"/>
                  </a:moveTo>
                  <a:lnTo>
                    <a:pt x="87" y="724"/>
                  </a:lnTo>
                  <a:lnTo>
                    <a:pt x="116" y="643"/>
                  </a:lnTo>
                  <a:lnTo>
                    <a:pt x="148" y="566"/>
                  </a:lnTo>
                  <a:lnTo>
                    <a:pt x="186" y="491"/>
                  </a:lnTo>
                  <a:lnTo>
                    <a:pt x="225" y="420"/>
                  </a:lnTo>
                  <a:lnTo>
                    <a:pt x="267" y="353"/>
                  </a:lnTo>
                  <a:lnTo>
                    <a:pt x="312" y="290"/>
                  </a:lnTo>
                  <a:lnTo>
                    <a:pt x="360" y="233"/>
                  </a:lnTo>
                  <a:lnTo>
                    <a:pt x="409" y="182"/>
                  </a:lnTo>
                  <a:lnTo>
                    <a:pt x="460" y="136"/>
                  </a:lnTo>
                  <a:lnTo>
                    <a:pt x="514" y="97"/>
                  </a:lnTo>
                  <a:lnTo>
                    <a:pt x="565" y="64"/>
                  </a:lnTo>
                  <a:lnTo>
                    <a:pt x="619" y="38"/>
                  </a:lnTo>
                  <a:lnTo>
                    <a:pt x="672" y="18"/>
                  </a:lnTo>
                  <a:lnTo>
                    <a:pt x="725" y="6"/>
                  </a:lnTo>
                  <a:lnTo>
                    <a:pt x="777" y="0"/>
                  </a:lnTo>
                  <a:lnTo>
                    <a:pt x="826" y="4"/>
                  </a:lnTo>
                  <a:lnTo>
                    <a:pt x="876" y="14"/>
                  </a:lnTo>
                  <a:lnTo>
                    <a:pt x="923" y="30"/>
                  </a:lnTo>
                  <a:lnTo>
                    <a:pt x="966" y="54"/>
                  </a:lnTo>
                  <a:lnTo>
                    <a:pt x="1008" y="85"/>
                  </a:lnTo>
                  <a:lnTo>
                    <a:pt x="1048" y="123"/>
                  </a:lnTo>
                  <a:lnTo>
                    <a:pt x="1081" y="168"/>
                  </a:lnTo>
                  <a:lnTo>
                    <a:pt x="1113" y="217"/>
                  </a:lnTo>
                  <a:lnTo>
                    <a:pt x="1142" y="272"/>
                  </a:lnTo>
                  <a:lnTo>
                    <a:pt x="1166" y="334"/>
                  </a:lnTo>
                  <a:lnTo>
                    <a:pt x="1184" y="399"/>
                  </a:lnTo>
                  <a:lnTo>
                    <a:pt x="1200" y="470"/>
                  </a:lnTo>
                  <a:lnTo>
                    <a:pt x="1212" y="543"/>
                  </a:lnTo>
                  <a:lnTo>
                    <a:pt x="1218" y="619"/>
                  </a:lnTo>
                  <a:lnTo>
                    <a:pt x="1218" y="698"/>
                  </a:lnTo>
                  <a:lnTo>
                    <a:pt x="1216" y="779"/>
                  </a:lnTo>
                  <a:lnTo>
                    <a:pt x="1208" y="862"/>
                  </a:lnTo>
                  <a:lnTo>
                    <a:pt x="1196" y="947"/>
                  </a:lnTo>
                  <a:lnTo>
                    <a:pt x="1178" y="1029"/>
                  </a:lnTo>
                  <a:lnTo>
                    <a:pt x="1156" y="1112"/>
                  </a:lnTo>
                  <a:lnTo>
                    <a:pt x="1133" y="1193"/>
                  </a:lnTo>
                  <a:lnTo>
                    <a:pt x="1103" y="1274"/>
                  </a:lnTo>
                  <a:lnTo>
                    <a:pt x="1069" y="1351"/>
                  </a:lnTo>
                  <a:lnTo>
                    <a:pt x="1034" y="1426"/>
                  </a:lnTo>
                  <a:lnTo>
                    <a:pt x="992" y="1496"/>
                  </a:lnTo>
                  <a:lnTo>
                    <a:pt x="951" y="1563"/>
                  </a:lnTo>
                  <a:lnTo>
                    <a:pt x="905" y="1627"/>
                  </a:lnTo>
                  <a:lnTo>
                    <a:pt x="858" y="1684"/>
                  </a:lnTo>
                  <a:lnTo>
                    <a:pt x="808" y="1735"/>
                  </a:lnTo>
                  <a:lnTo>
                    <a:pt x="757" y="1780"/>
                  </a:lnTo>
                  <a:lnTo>
                    <a:pt x="706" y="1820"/>
                  </a:lnTo>
                  <a:lnTo>
                    <a:pt x="652" y="1853"/>
                  </a:lnTo>
                  <a:lnTo>
                    <a:pt x="599" y="1879"/>
                  </a:lnTo>
                  <a:lnTo>
                    <a:pt x="545" y="1899"/>
                  </a:lnTo>
                  <a:lnTo>
                    <a:pt x="494" y="1910"/>
                  </a:lnTo>
                  <a:lnTo>
                    <a:pt x="443" y="1916"/>
                  </a:lnTo>
                  <a:lnTo>
                    <a:pt x="391" y="1912"/>
                  </a:lnTo>
                  <a:lnTo>
                    <a:pt x="342" y="1902"/>
                  </a:lnTo>
                  <a:lnTo>
                    <a:pt x="296" y="1887"/>
                  </a:lnTo>
                  <a:lnTo>
                    <a:pt x="251" y="1863"/>
                  </a:lnTo>
                  <a:lnTo>
                    <a:pt x="209" y="1832"/>
                  </a:lnTo>
                  <a:lnTo>
                    <a:pt x="172" y="1794"/>
                  </a:lnTo>
                  <a:lnTo>
                    <a:pt x="136" y="1751"/>
                  </a:lnTo>
                  <a:lnTo>
                    <a:pt x="105" y="1699"/>
                  </a:lnTo>
                  <a:lnTo>
                    <a:pt x="77" y="1644"/>
                  </a:lnTo>
                  <a:lnTo>
                    <a:pt x="53" y="1583"/>
                  </a:lnTo>
                  <a:lnTo>
                    <a:pt x="33" y="1518"/>
                  </a:lnTo>
                  <a:lnTo>
                    <a:pt x="18" y="1449"/>
                  </a:lnTo>
                  <a:lnTo>
                    <a:pt x="8" y="1374"/>
                  </a:lnTo>
                  <a:lnTo>
                    <a:pt x="2" y="1297"/>
                  </a:lnTo>
                  <a:lnTo>
                    <a:pt x="0" y="1219"/>
                  </a:lnTo>
                  <a:lnTo>
                    <a:pt x="4" y="1138"/>
                  </a:lnTo>
                  <a:lnTo>
                    <a:pt x="12" y="1055"/>
                  </a:lnTo>
                  <a:lnTo>
                    <a:pt x="24" y="972"/>
                  </a:lnTo>
                  <a:lnTo>
                    <a:pt x="39" y="887"/>
                  </a:lnTo>
                  <a:lnTo>
                    <a:pt x="61" y="8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11" name="Text Box 33"/>
          <p:cNvSpPr txBox="1">
            <a:spLocks noChangeArrowheads="1"/>
          </p:cNvSpPr>
          <p:nvPr/>
        </p:nvSpPr>
        <p:spPr bwMode="auto">
          <a:xfrm>
            <a:off x="3387725" y="2133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MIN</a:t>
            </a:r>
          </a:p>
        </p:txBody>
      </p:sp>
      <p:sp>
        <p:nvSpPr>
          <p:cNvPr id="76812" name="Text Box 34"/>
          <p:cNvSpPr txBox="1">
            <a:spLocks noChangeArrowheads="1"/>
          </p:cNvSpPr>
          <p:nvPr/>
        </p:nvSpPr>
        <p:spPr bwMode="auto">
          <a:xfrm>
            <a:off x="5292725" y="2133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MAX</a:t>
            </a:r>
          </a:p>
        </p:txBody>
      </p:sp>
      <p:grpSp>
        <p:nvGrpSpPr>
          <p:cNvPr id="76813" name="Group 35"/>
          <p:cNvGrpSpPr>
            <a:grpSpLocks noChangeAspect="1"/>
          </p:cNvGrpSpPr>
          <p:nvPr/>
        </p:nvGrpSpPr>
        <p:grpSpPr bwMode="auto">
          <a:xfrm>
            <a:off x="954088" y="4044950"/>
            <a:ext cx="1978025" cy="1795463"/>
            <a:chOff x="438" y="1309"/>
            <a:chExt cx="1937" cy="1757"/>
          </a:xfrm>
        </p:grpSpPr>
        <p:sp>
          <p:nvSpPr>
            <p:cNvPr id="76885" name="Freeform 36"/>
            <p:cNvSpPr>
              <a:spLocks noChangeAspect="1"/>
            </p:cNvSpPr>
            <p:nvPr/>
          </p:nvSpPr>
          <p:spPr bwMode="auto">
            <a:xfrm>
              <a:off x="1038" y="2002"/>
              <a:ext cx="88" cy="87"/>
            </a:xfrm>
            <a:custGeom>
              <a:avLst/>
              <a:gdLst>
                <a:gd name="T0" fmla="*/ 0 w 88"/>
                <a:gd name="T1" fmla="*/ 43 h 87"/>
                <a:gd name="T2" fmla="*/ 4 w 88"/>
                <a:gd name="T3" fmla="*/ 26 h 87"/>
                <a:gd name="T4" fmla="*/ 13 w 88"/>
                <a:gd name="T5" fmla="*/ 13 h 87"/>
                <a:gd name="T6" fmla="*/ 28 w 88"/>
                <a:gd name="T7" fmla="*/ 2 h 87"/>
                <a:gd name="T8" fmla="*/ 45 w 88"/>
                <a:gd name="T9" fmla="*/ 0 h 87"/>
                <a:gd name="T10" fmla="*/ 62 w 88"/>
                <a:gd name="T11" fmla="*/ 2 h 87"/>
                <a:gd name="T12" fmla="*/ 75 w 88"/>
                <a:gd name="T13" fmla="*/ 13 h 87"/>
                <a:gd name="T14" fmla="*/ 86 w 88"/>
                <a:gd name="T15" fmla="*/ 26 h 87"/>
                <a:gd name="T16" fmla="*/ 88 w 88"/>
                <a:gd name="T17" fmla="*/ 43 h 87"/>
                <a:gd name="T18" fmla="*/ 86 w 88"/>
                <a:gd name="T19" fmla="*/ 61 h 87"/>
                <a:gd name="T20" fmla="*/ 75 w 88"/>
                <a:gd name="T21" fmla="*/ 74 h 87"/>
                <a:gd name="T22" fmla="*/ 62 w 88"/>
                <a:gd name="T23" fmla="*/ 84 h 87"/>
                <a:gd name="T24" fmla="*/ 45 w 88"/>
                <a:gd name="T25" fmla="*/ 87 h 87"/>
                <a:gd name="T26" fmla="*/ 28 w 88"/>
                <a:gd name="T27" fmla="*/ 84 h 87"/>
                <a:gd name="T28" fmla="*/ 13 w 88"/>
                <a:gd name="T29" fmla="*/ 74 h 87"/>
                <a:gd name="T30" fmla="*/ 4 w 88"/>
                <a:gd name="T31" fmla="*/ 61 h 87"/>
                <a:gd name="T32" fmla="*/ 0 w 88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7"/>
                <a:gd name="T53" fmla="*/ 88 w 8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6" y="26"/>
                  </a:lnTo>
                  <a:lnTo>
                    <a:pt x="88" y="43"/>
                  </a:lnTo>
                  <a:lnTo>
                    <a:pt x="86" y="61"/>
                  </a:lnTo>
                  <a:lnTo>
                    <a:pt x="75" y="74"/>
                  </a:lnTo>
                  <a:lnTo>
                    <a:pt x="62" y="84"/>
                  </a:lnTo>
                  <a:lnTo>
                    <a:pt x="45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Freeform 37"/>
            <p:cNvSpPr>
              <a:spLocks noChangeAspect="1"/>
            </p:cNvSpPr>
            <p:nvPr/>
          </p:nvSpPr>
          <p:spPr bwMode="auto">
            <a:xfrm>
              <a:off x="1860" y="1361"/>
              <a:ext cx="89" cy="88"/>
            </a:xfrm>
            <a:custGeom>
              <a:avLst/>
              <a:gdLst>
                <a:gd name="T0" fmla="*/ 0 w 89"/>
                <a:gd name="T1" fmla="*/ 43 h 88"/>
                <a:gd name="T2" fmla="*/ 4 w 89"/>
                <a:gd name="T3" fmla="*/ 26 h 88"/>
                <a:gd name="T4" fmla="*/ 13 w 89"/>
                <a:gd name="T5" fmla="*/ 13 h 88"/>
                <a:gd name="T6" fmla="*/ 28 w 89"/>
                <a:gd name="T7" fmla="*/ 2 h 88"/>
                <a:gd name="T8" fmla="*/ 45 w 89"/>
                <a:gd name="T9" fmla="*/ 0 h 88"/>
                <a:gd name="T10" fmla="*/ 63 w 89"/>
                <a:gd name="T11" fmla="*/ 2 h 88"/>
                <a:gd name="T12" fmla="*/ 76 w 89"/>
                <a:gd name="T13" fmla="*/ 13 h 88"/>
                <a:gd name="T14" fmla="*/ 86 w 89"/>
                <a:gd name="T15" fmla="*/ 26 h 88"/>
                <a:gd name="T16" fmla="*/ 89 w 89"/>
                <a:gd name="T17" fmla="*/ 43 h 88"/>
                <a:gd name="T18" fmla="*/ 86 w 89"/>
                <a:gd name="T19" fmla="*/ 60 h 88"/>
                <a:gd name="T20" fmla="*/ 76 w 89"/>
                <a:gd name="T21" fmla="*/ 76 h 88"/>
                <a:gd name="T22" fmla="*/ 63 w 89"/>
                <a:gd name="T23" fmla="*/ 84 h 88"/>
                <a:gd name="T24" fmla="*/ 45 w 89"/>
                <a:gd name="T25" fmla="*/ 88 h 88"/>
                <a:gd name="T26" fmla="*/ 28 w 89"/>
                <a:gd name="T27" fmla="*/ 84 h 88"/>
                <a:gd name="T28" fmla="*/ 13 w 89"/>
                <a:gd name="T29" fmla="*/ 76 h 88"/>
                <a:gd name="T30" fmla="*/ 4 w 89"/>
                <a:gd name="T31" fmla="*/ 60 h 88"/>
                <a:gd name="T32" fmla="*/ 0 w 89"/>
                <a:gd name="T33" fmla="*/ 4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6" y="26"/>
                  </a:lnTo>
                  <a:lnTo>
                    <a:pt x="89" y="43"/>
                  </a:lnTo>
                  <a:lnTo>
                    <a:pt x="86" y="60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5" y="88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Freeform 38"/>
            <p:cNvSpPr>
              <a:spLocks noChangeAspect="1"/>
            </p:cNvSpPr>
            <p:nvPr/>
          </p:nvSpPr>
          <p:spPr bwMode="auto">
            <a:xfrm>
              <a:off x="1260" y="2875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5 w 89"/>
                <a:gd name="T3" fmla="*/ 28 h 88"/>
                <a:gd name="T4" fmla="*/ 13 w 89"/>
                <a:gd name="T5" fmla="*/ 12 h 88"/>
                <a:gd name="T6" fmla="*/ 29 w 89"/>
                <a:gd name="T7" fmla="*/ 4 h 88"/>
                <a:gd name="T8" fmla="*/ 46 w 89"/>
                <a:gd name="T9" fmla="*/ 0 h 88"/>
                <a:gd name="T10" fmla="*/ 63 w 89"/>
                <a:gd name="T11" fmla="*/ 4 h 88"/>
                <a:gd name="T12" fmla="*/ 76 w 89"/>
                <a:gd name="T13" fmla="*/ 12 h 88"/>
                <a:gd name="T14" fmla="*/ 87 w 89"/>
                <a:gd name="T15" fmla="*/ 28 h 88"/>
                <a:gd name="T16" fmla="*/ 89 w 89"/>
                <a:gd name="T17" fmla="*/ 45 h 88"/>
                <a:gd name="T18" fmla="*/ 87 w 89"/>
                <a:gd name="T19" fmla="*/ 62 h 88"/>
                <a:gd name="T20" fmla="*/ 76 w 89"/>
                <a:gd name="T21" fmla="*/ 75 h 88"/>
                <a:gd name="T22" fmla="*/ 63 w 89"/>
                <a:gd name="T23" fmla="*/ 86 h 88"/>
                <a:gd name="T24" fmla="*/ 46 w 89"/>
                <a:gd name="T25" fmla="*/ 88 h 88"/>
                <a:gd name="T26" fmla="*/ 29 w 89"/>
                <a:gd name="T27" fmla="*/ 86 h 88"/>
                <a:gd name="T28" fmla="*/ 13 w 89"/>
                <a:gd name="T29" fmla="*/ 75 h 88"/>
                <a:gd name="T30" fmla="*/ 5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5" y="28"/>
                  </a:lnTo>
                  <a:lnTo>
                    <a:pt x="13" y="12"/>
                  </a:lnTo>
                  <a:lnTo>
                    <a:pt x="29" y="4"/>
                  </a:lnTo>
                  <a:lnTo>
                    <a:pt x="46" y="0"/>
                  </a:lnTo>
                  <a:lnTo>
                    <a:pt x="63" y="4"/>
                  </a:lnTo>
                  <a:lnTo>
                    <a:pt x="76" y="12"/>
                  </a:lnTo>
                  <a:lnTo>
                    <a:pt x="87" y="28"/>
                  </a:lnTo>
                  <a:lnTo>
                    <a:pt x="89" y="45"/>
                  </a:lnTo>
                  <a:lnTo>
                    <a:pt x="87" y="62"/>
                  </a:lnTo>
                  <a:lnTo>
                    <a:pt x="76" y="75"/>
                  </a:lnTo>
                  <a:lnTo>
                    <a:pt x="63" y="86"/>
                  </a:lnTo>
                  <a:lnTo>
                    <a:pt x="46" y="88"/>
                  </a:lnTo>
                  <a:lnTo>
                    <a:pt x="29" y="86"/>
                  </a:lnTo>
                  <a:lnTo>
                    <a:pt x="13" y="75"/>
                  </a:lnTo>
                  <a:lnTo>
                    <a:pt x="5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Freeform 39"/>
            <p:cNvSpPr>
              <a:spLocks noChangeAspect="1"/>
            </p:cNvSpPr>
            <p:nvPr/>
          </p:nvSpPr>
          <p:spPr bwMode="auto">
            <a:xfrm>
              <a:off x="438" y="1875"/>
              <a:ext cx="87" cy="88"/>
            </a:xfrm>
            <a:custGeom>
              <a:avLst/>
              <a:gdLst>
                <a:gd name="T0" fmla="*/ 0 w 87"/>
                <a:gd name="T1" fmla="*/ 45 h 88"/>
                <a:gd name="T2" fmla="*/ 2 w 87"/>
                <a:gd name="T3" fmla="*/ 28 h 88"/>
                <a:gd name="T4" fmla="*/ 11 w 87"/>
                <a:gd name="T5" fmla="*/ 13 h 88"/>
                <a:gd name="T6" fmla="*/ 26 w 87"/>
                <a:gd name="T7" fmla="*/ 4 h 88"/>
                <a:gd name="T8" fmla="*/ 44 w 87"/>
                <a:gd name="T9" fmla="*/ 0 h 88"/>
                <a:gd name="T10" fmla="*/ 61 w 87"/>
                <a:gd name="T11" fmla="*/ 4 h 88"/>
                <a:gd name="T12" fmla="*/ 74 w 87"/>
                <a:gd name="T13" fmla="*/ 13 h 88"/>
                <a:gd name="T14" fmla="*/ 85 w 87"/>
                <a:gd name="T15" fmla="*/ 28 h 88"/>
                <a:gd name="T16" fmla="*/ 87 w 87"/>
                <a:gd name="T17" fmla="*/ 45 h 88"/>
                <a:gd name="T18" fmla="*/ 85 w 87"/>
                <a:gd name="T19" fmla="*/ 62 h 88"/>
                <a:gd name="T20" fmla="*/ 74 w 87"/>
                <a:gd name="T21" fmla="*/ 75 h 88"/>
                <a:gd name="T22" fmla="*/ 61 w 87"/>
                <a:gd name="T23" fmla="*/ 86 h 88"/>
                <a:gd name="T24" fmla="*/ 44 w 87"/>
                <a:gd name="T25" fmla="*/ 88 h 88"/>
                <a:gd name="T26" fmla="*/ 26 w 87"/>
                <a:gd name="T27" fmla="*/ 86 h 88"/>
                <a:gd name="T28" fmla="*/ 11 w 87"/>
                <a:gd name="T29" fmla="*/ 75 h 88"/>
                <a:gd name="T30" fmla="*/ 2 w 87"/>
                <a:gd name="T31" fmla="*/ 62 h 88"/>
                <a:gd name="T32" fmla="*/ 0 w 87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8"/>
                <a:gd name="T53" fmla="*/ 87 w 87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8">
                  <a:moveTo>
                    <a:pt x="0" y="45"/>
                  </a:moveTo>
                  <a:lnTo>
                    <a:pt x="2" y="28"/>
                  </a:lnTo>
                  <a:lnTo>
                    <a:pt x="11" y="13"/>
                  </a:lnTo>
                  <a:lnTo>
                    <a:pt x="26" y="4"/>
                  </a:lnTo>
                  <a:lnTo>
                    <a:pt x="44" y="0"/>
                  </a:lnTo>
                  <a:lnTo>
                    <a:pt x="61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5"/>
                  </a:lnTo>
                  <a:lnTo>
                    <a:pt x="61" y="86"/>
                  </a:lnTo>
                  <a:lnTo>
                    <a:pt x="44" y="88"/>
                  </a:lnTo>
                  <a:lnTo>
                    <a:pt x="26" y="86"/>
                  </a:lnTo>
                  <a:lnTo>
                    <a:pt x="11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Freeform 40"/>
            <p:cNvSpPr>
              <a:spLocks noChangeAspect="1"/>
            </p:cNvSpPr>
            <p:nvPr/>
          </p:nvSpPr>
          <p:spPr bwMode="auto">
            <a:xfrm>
              <a:off x="1617" y="2309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5 w 89"/>
                <a:gd name="T3" fmla="*/ 28 h 88"/>
                <a:gd name="T4" fmla="*/ 13 w 89"/>
                <a:gd name="T5" fmla="*/ 13 h 88"/>
                <a:gd name="T6" fmla="*/ 29 w 89"/>
                <a:gd name="T7" fmla="*/ 4 h 88"/>
                <a:gd name="T8" fmla="*/ 46 w 89"/>
                <a:gd name="T9" fmla="*/ 0 h 88"/>
                <a:gd name="T10" fmla="*/ 61 w 89"/>
                <a:gd name="T11" fmla="*/ 4 h 88"/>
                <a:gd name="T12" fmla="*/ 76 w 89"/>
                <a:gd name="T13" fmla="*/ 13 h 88"/>
                <a:gd name="T14" fmla="*/ 85 w 89"/>
                <a:gd name="T15" fmla="*/ 28 h 88"/>
                <a:gd name="T16" fmla="*/ 89 w 89"/>
                <a:gd name="T17" fmla="*/ 45 h 88"/>
                <a:gd name="T18" fmla="*/ 85 w 89"/>
                <a:gd name="T19" fmla="*/ 62 h 88"/>
                <a:gd name="T20" fmla="*/ 76 w 89"/>
                <a:gd name="T21" fmla="*/ 75 h 88"/>
                <a:gd name="T22" fmla="*/ 61 w 89"/>
                <a:gd name="T23" fmla="*/ 86 h 88"/>
                <a:gd name="T24" fmla="*/ 46 w 89"/>
                <a:gd name="T25" fmla="*/ 88 h 88"/>
                <a:gd name="T26" fmla="*/ 29 w 89"/>
                <a:gd name="T27" fmla="*/ 86 h 88"/>
                <a:gd name="T28" fmla="*/ 13 w 89"/>
                <a:gd name="T29" fmla="*/ 75 h 88"/>
                <a:gd name="T30" fmla="*/ 5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5" y="28"/>
                  </a:lnTo>
                  <a:lnTo>
                    <a:pt x="13" y="13"/>
                  </a:lnTo>
                  <a:lnTo>
                    <a:pt x="29" y="4"/>
                  </a:lnTo>
                  <a:lnTo>
                    <a:pt x="46" y="0"/>
                  </a:lnTo>
                  <a:lnTo>
                    <a:pt x="61" y="4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  <a:lnTo>
                    <a:pt x="85" y="62"/>
                  </a:lnTo>
                  <a:lnTo>
                    <a:pt x="76" y="75"/>
                  </a:lnTo>
                  <a:lnTo>
                    <a:pt x="61" y="86"/>
                  </a:lnTo>
                  <a:lnTo>
                    <a:pt x="46" y="88"/>
                  </a:lnTo>
                  <a:lnTo>
                    <a:pt x="29" y="86"/>
                  </a:lnTo>
                  <a:lnTo>
                    <a:pt x="13" y="75"/>
                  </a:lnTo>
                  <a:lnTo>
                    <a:pt x="5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Freeform 41"/>
            <p:cNvSpPr>
              <a:spLocks noChangeAspect="1"/>
            </p:cNvSpPr>
            <p:nvPr/>
          </p:nvSpPr>
          <p:spPr bwMode="auto">
            <a:xfrm>
              <a:off x="2100" y="2369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5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5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5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Rectangle 42"/>
            <p:cNvSpPr>
              <a:spLocks noChangeAspect="1" noChangeArrowheads="1"/>
            </p:cNvSpPr>
            <p:nvPr/>
          </p:nvSpPr>
          <p:spPr bwMode="auto">
            <a:xfrm>
              <a:off x="1971" y="1309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92" name="Rectangle 43"/>
            <p:cNvSpPr>
              <a:spLocks noChangeAspect="1" noChangeArrowheads="1"/>
            </p:cNvSpPr>
            <p:nvPr/>
          </p:nvSpPr>
          <p:spPr bwMode="auto">
            <a:xfrm>
              <a:off x="1155" y="1945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93" name="Rectangle 44"/>
            <p:cNvSpPr>
              <a:spLocks noChangeAspect="1" noChangeArrowheads="1"/>
            </p:cNvSpPr>
            <p:nvPr/>
          </p:nvSpPr>
          <p:spPr bwMode="auto">
            <a:xfrm>
              <a:off x="1775" y="2262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94" name="Rectangle 45"/>
            <p:cNvSpPr>
              <a:spLocks noChangeAspect="1" noChangeArrowheads="1"/>
            </p:cNvSpPr>
            <p:nvPr/>
          </p:nvSpPr>
          <p:spPr bwMode="auto">
            <a:xfrm>
              <a:off x="1388" y="2827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95" name="Rectangle 46"/>
            <p:cNvSpPr>
              <a:spLocks noChangeAspect="1" noChangeArrowheads="1"/>
            </p:cNvSpPr>
            <p:nvPr/>
          </p:nvSpPr>
          <p:spPr bwMode="auto">
            <a:xfrm>
              <a:off x="572" y="1817"/>
              <a:ext cx="9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96" name="Rectangle 47"/>
            <p:cNvSpPr>
              <a:spLocks noChangeAspect="1" noChangeArrowheads="1"/>
            </p:cNvSpPr>
            <p:nvPr/>
          </p:nvSpPr>
          <p:spPr bwMode="auto">
            <a:xfrm>
              <a:off x="2275" y="2316"/>
              <a:ext cx="10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9" name="Group 48"/>
          <p:cNvGrpSpPr>
            <a:grpSpLocks noChangeAspect="1"/>
          </p:cNvGrpSpPr>
          <p:nvPr/>
        </p:nvGrpSpPr>
        <p:grpSpPr bwMode="auto">
          <a:xfrm>
            <a:off x="2076450" y="4951413"/>
            <a:ext cx="917575" cy="617537"/>
            <a:chOff x="1537" y="2197"/>
            <a:chExt cx="898" cy="604"/>
          </a:xfrm>
        </p:grpSpPr>
        <p:sp>
          <p:nvSpPr>
            <p:cNvPr id="76883" name="Freeform 49"/>
            <p:cNvSpPr>
              <a:spLocks noChangeAspect="1"/>
            </p:cNvSpPr>
            <p:nvPr/>
          </p:nvSpPr>
          <p:spPr bwMode="auto">
            <a:xfrm>
              <a:off x="1537" y="2197"/>
              <a:ext cx="898" cy="375"/>
            </a:xfrm>
            <a:custGeom>
              <a:avLst/>
              <a:gdLst>
                <a:gd name="T0" fmla="*/ 450 w 898"/>
                <a:gd name="T1" fmla="*/ 0 h 375"/>
                <a:gd name="T2" fmla="*/ 511 w 898"/>
                <a:gd name="T3" fmla="*/ 2 h 375"/>
                <a:gd name="T4" fmla="*/ 572 w 898"/>
                <a:gd name="T5" fmla="*/ 6 h 375"/>
                <a:gd name="T6" fmla="*/ 630 w 898"/>
                <a:gd name="T7" fmla="*/ 15 h 375"/>
                <a:gd name="T8" fmla="*/ 684 w 898"/>
                <a:gd name="T9" fmla="*/ 28 h 375"/>
                <a:gd name="T10" fmla="*/ 734 w 898"/>
                <a:gd name="T11" fmla="*/ 43 h 375"/>
                <a:gd name="T12" fmla="*/ 779 w 898"/>
                <a:gd name="T13" fmla="*/ 60 h 375"/>
                <a:gd name="T14" fmla="*/ 818 w 898"/>
                <a:gd name="T15" fmla="*/ 79 h 375"/>
                <a:gd name="T16" fmla="*/ 851 w 898"/>
                <a:gd name="T17" fmla="*/ 101 h 375"/>
                <a:gd name="T18" fmla="*/ 875 w 898"/>
                <a:gd name="T19" fmla="*/ 125 h 375"/>
                <a:gd name="T20" fmla="*/ 892 w 898"/>
                <a:gd name="T21" fmla="*/ 149 h 375"/>
                <a:gd name="T22" fmla="*/ 898 w 898"/>
                <a:gd name="T23" fmla="*/ 174 h 375"/>
                <a:gd name="T24" fmla="*/ 898 w 898"/>
                <a:gd name="T25" fmla="*/ 200 h 375"/>
                <a:gd name="T26" fmla="*/ 892 w 898"/>
                <a:gd name="T27" fmla="*/ 226 h 375"/>
                <a:gd name="T28" fmla="*/ 875 w 898"/>
                <a:gd name="T29" fmla="*/ 250 h 375"/>
                <a:gd name="T30" fmla="*/ 851 w 898"/>
                <a:gd name="T31" fmla="*/ 274 h 375"/>
                <a:gd name="T32" fmla="*/ 818 w 898"/>
                <a:gd name="T33" fmla="*/ 295 h 375"/>
                <a:gd name="T34" fmla="*/ 779 w 898"/>
                <a:gd name="T35" fmla="*/ 315 h 375"/>
                <a:gd name="T36" fmla="*/ 734 w 898"/>
                <a:gd name="T37" fmla="*/ 332 h 375"/>
                <a:gd name="T38" fmla="*/ 684 w 898"/>
                <a:gd name="T39" fmla="*/ 347 h 375"/>
                <a:gd name="T40" fmla="*/ 630 w 898"/>
                <a:gd name="T41" fmla="*/ 360 h 375"/>
                <a:gd name="T42" fmla="*/ 572 w 898"/>
                <a:gd name="T43" fmla="*/ 369 h 375"/>
                <a:gd name="T44" fmla="*/ 511 w 898"/>
                <a:gd name="T45" fmla="*/ 373 h 375"/>
                <a:gd name="T46" fmla="*/ 450 w 898"/>
                <a:gd name="T47" fmla="*/ 375 h 375"/>
                <a:gd name="T48" fmla="*/ 390 w 898"/>
                <a:gd name="T49" fmla="*/ 373 h 375"/>
                <a:gd name="T50" fmla="*/ 329 w 898"/>
                <a:gd name="T51" fmla="*/ 369 h 375"/>
                <a:gd name="T52" fmla="*/ 271 w 898"/>
                <a:gd name="T53" fmla="*/ 360 h 375"/>
                <a:gd name="T54" fmla="*/ 217 w 898"/>
                <a:gd name="T55" fmla="*/ 347 h 375"/>
                <a:gd name="T56" fmla="*/ 167 w 898"/>
                <a:gd name="T57" fmla="*/ 332 h 375"/>
                <a:gd name="T58" fmla="*/ 122 w 898"/>
                <a:gd name="T59" fmla="*/ 315 h 375"/>
                <a:gd name="T60" fmla="*/ 83 w 898"/>
                <a:gd name="T61" fmla="*/ 295 h 375"/>
                <a:gd name="T62" fmla="*/ 50 w 898"/>
                <a:gd name="T63" fmla="*/ 274 h 375"/>
                <a:gd name="T64" fmla="*/ 26 w 898"/>
                <a:gd name="T65" fmla="*/ 250 h 375"/>
                <a:gd name="T66" fmla="*/ 9 w 898"/>
                <a:gd name="T67" fmla="*/ 226 h 375"/>
                <a:gd name="T68" fmla="*/ 0 w 898"/>
                <a:gd name="T69" fmla="*/ 200 h 375"/>
                <a:gd name="T70" fmla="*/ 0 w 898"/>
                <a:gd name="T71" fmla="*/ 174 h 375"/>
                <a:gd name="T72" fmla="*/ 9 w 898"/>
                <a:gd name="T73" fmla="*/ 149 h 375"/>
                <a:gd name="T74" fmla="*/ 26 w 898"/>
                <a:gd name="T75" fmla="*/ 125 h 375"/>
                <a:gd name="T76" fmla="*/ 50 w 898"/>
                <a:gd name="T77" fmla="*/ 101 h 375"/>
                <a:gd name="T78" fmla="*/ 83 w 898"/>
                <a:gd name="T79" fmla="*/ 79 h 375"/>
                <a:gd name="T80" fmla="*/ 122 w 898"/>
                <a:gd name="T81" fmla="*/ 60 h 375"/>
                <a:gd name="T82" fmla="*/ 167 w 898"/>
                <a:gd name="T83" fmla="*/ 43 h 375"/>
                <a:gd name="T84" fmla="*/ 217 w 898"/>
                <a:gd name="T85" fmla="*/ 28 h 375"/>
                <a:gd name="T86" fmla="*/ 271 w 898"/>
                <a:gd name="T87" fmla="*/ 15 h 375"/>
                <a:gd name="T88" fmla="*/ 329 w 898"/>
                <a:gd name="T89" fmla="*/ 6 h 375"/>
                <a:gd name="T90" fmla="*/ 390 w 898"/>
                <a:gd name="T91" fmla="*/ 2 h 375"/>
                <a:gd name="T92" fmla="*/ 450 w 898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8"/>
                <a:gd name="T142" fmla="*/ 0 h 375"/>
                <a:gd name="T143" fmla="*/ 898 w 898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8" h="375">
                  <a:moveTo>
                    <a:pt x="450" y="0"/>
                  </a:moveTo>
                  <a:lnTo>
                    <a:pt x="511" y="2"/>
                  </a:lnTo>
                  <a:lnTo>
                    <a:pt x="572" y="6"/>
                  </a:lnTo>
                  <a:lnTo>
                    <a:pt x="630" y="15"/>
                  </a:lnTo>
                  <a:lnTo>
                    <a:pt x="684" y="28"/>
                  </a:lnTo>
                  <a:lnTo>
                    <a:pt x="734" y="43"/>
                  </a:lnTo>
                  <a:lnTo>
                    <a:pt x="779" y="60"/>
                  </a:lnTo>
                  <a:lnTo>
                    <a:pt x="818" y="79"/>
                  </a:lnTo>
                  <a:lnTo>
                    <a:pt x="851" y="101"/>
                  </a:lnTo>
                  <a:lnTo>
                    <a:pt x="875" y="125"/>
                  </a:lnTo>
                  <a:lnTo>
                    <a:pt x="892" y="149"/>
                  </a:lnTo>
                  <a:lnTo>
                    <a:pt x="898" y="174"/>
                  </a:lnTo>
                  <a:lnTo>
                    <a:pt x="898" y="200"/>
                  </a:lnTo>
                  <a:lnTo>
                    <a:pt x="892" y="226"/>
                  </a:lnTo>
                  <a:lnTo>
                    <a:pt x="875" y="250"/>
                  </a:lnTo>
                  <a:lnTo>
                    <a:pt x="851" y="274"/>
                  </a:lnTo>
                  <a:lnTo>
                    <a:pt x="818" y="295"/>
                  </a:lnTo>
                  <a:lnTo>
                    <a:pt x="779" y="315"/>
                  </a:lnTo>
                  <a:lnTo>
                    <a:pt x="734" y="332"/>
                  </a:lnTo>
                  <a:lnTo>
                    <a:pt x="684" y="347"/>
                  </a:lnTo>
                  <a:lnTo>
                    <a:pt x="630" y="360"/>
                  </a:lnTo>
                  <a:lnTo>
                    <a:pt x="572" y="369"/>
                  </a:lnTo>
                  <a:lnTo>
                    <a:pt x="511" y="373"/>
                  </a:lnTo>
                  <a:lnTo>
                    <a:pt x="450" y="375"/>
                  </a:lnTo>
                  <a:lnTo>
                    <a:pt x="390" y="373"/>
                  </a:lnTo>
                  <a:lnTo>
                    <a:pt x="329" y="369"/>
                  </a:lnTo>
                  <a:lnTo>
                    <a:pt x="271" y="360"/>
                  </a:lnTo>
                  <a:lnTo>
                    <a:pt x="217" y="347"/>
                  </a:lnTo>
                  <a:lnTo>
                    <a:pt x="167" y="332"/>
                  </a:lnTo>
                  <a:lnTo>
                    <a:pt x="122" y="315"/>
                  </a:lnTo>
                  <a:lnTo>
                    <a:pt x="83" y="295"/>
                  </a:lnTo>
                  <a:lnTo>
                    <a:pt x="50" y="274"/>
                  </a:lnTo>
                  <a:lnTo>
                    <a:pt x="26" y="250"/>
                  </a:lnTo>
                  <a:lnTo>
                    <a:pt x="9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9" y="149"/>
                  </a:lnTo>
                  <a:lnTo>
                    <a:pt x="26" y="125"/>
                  </a:lnTo>
                  <a:lnTo>
                    <a:pt x="50" y="101"/>
                  </a:lnTo>
                  <a:lnTo>
                    <a:pt x="83" y="79"/>
                  </a:lnTo>
                  <a:lnTo>
                    <a:pt x="122" y="60"/>
                  </a:lnTo>
                  <a:lnTo>
                    <a:pt x="167" y="43"/>
                  </a:lnTo>
                  <a:lnTo>
                    <a:pt x="217" y="28"/>
                  </a:lnTo>
                  <a:lnTo>
                    <a:pt x="271" y="15"/>
                  </a:lnTo>
                  <a:lnTo>
                    <a:pt x="329" y="6"/>
                  </a:lnTo>
                  <a:lnTo>
                    <a:pt x="390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Rectangle 50"/>
            <p:cNvSpPr>
              <a:spLocks noChangeAspect="1" noChangeArrowheads="1"/>
            </p:cNvSpPr>
            <p:nvPr/>
          </p:nvSpPr>
          <p:spPr bwMode="auto">
            <a:xfrm>
              <a:off x="1910" y="2562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10" name="Group 51"/>
          <p:cNvGrpSpPr>
            <a:grpSpLocks noChangeAspect="1"/>
          </p:cNvGrpSpPr>
          <p:nvPr/>
        </p:nvGrpSpPr>
        <p:grpSpPr bwMode="auto">
          <a:xfrm>
            <a:off x="893763" y="4322763"/>
            <a:ext cx="1035050" cy="582612"/>
            <a:chOff x="380" y="1581"/>
            <a:chExt cx="1012" cy="570"/>
          </a:xfrm>
        </p:grpSpPr>
        <p:sp>
          <p:nvSpPr>
            <p:cNvPr id="76881" name="Freeform 52"/>
            <p:cNvSpPr>
              <a:spLocks noChangeAspect="1"/>
            </p:cNvSpPr>
            <p:nvPr/>
          </p:nvSpPr>
          <p:spPr bwMode="auto">
            <a:xfrm>
              <a:off x="380" y="1760"/>
              <a:ext cx="1012" cy="391"/>
            </a:xfrm>
            <a:custGeom>
              <a:avLst/>
              <a:gdLst>
                <a:gd name="T0" fmla="*/ 523 w 1012"/>
                <a:gd name="T1" fmla="*/ 5 h 391"/>
                <a:gd name="T2" fmla="*/ 586 w 1012"/>
                <a:gd name="T3" fmla="*/ 11 h 391"/>
                <a:gd name="T4" fmla="*/ 649 w 1012"/>
                <a:gd name="T5" fmla="*/ 22 h 391"/>
                <a:gd name="T6" fmla="*/ 707 w 1012"/>
                <a:gd name="T7" fmla="*/ 35 h 391"/>
                <a:gd name="T8" fmla="*/ 766 w 1012"/>
                <a:gd name="T9" fmla="*/ 50 h 391"/>
                <a:gd name="T10" fmla="*/ 818 w 1012"/>
                <a:gd name="T11" fmla="*/ 67 h 391"/>
                <a:gd name="T12" fmla="*/ 865 w 1012"/>
                <a:gd name="T13" fmla="*/ 87 h 391"/>
                <a:gd name="T14" fmla="*/ 906 w 1012"/>
                <a:gd name="T15" fmla="*/ 108 h 391"/>
                <a:gd name="T16" fmla="*/ 943 w 1012"/>
                <a:gd name="T17" fmla="*/ 130 h 391"/>
                <a:gd name="T18" fmla="*/ 971 w 1012"/>
                <a:gd name="T19" fmla="*/ 154 h 391"/>
                <a:gd name="T20" fmla="*/ 993 w 1012"/>
                <a:gd name="T21" fmla="*/ 180 h 391"/>
                <a:gd name="T22" fmla="*/ 1006 w 1012"/>
                <a:gd name="T23" fmla="*/ 203 h 391"/>
                <a:gd name="T24" fmla="*/ 1012 w 1012"/>
                <a:gd name="T25" fmla="*/ 227 h 391"/>
                <a:gd name="T26" fmla="*/ 1010 w 1012"/>
                <a:gd name="T27" fmla="*/ 251 h 391"/>
                <a:gd name="T28" fmla="*/ 999 w 1012"/>
                <a:gd name="T29" fmla="*/ 275 h 391"/>
                <a:gd name="T30" fmla="*/ 982 w 1012"/>
                <a:gd name="T31" fmla="*/ 296 h 391"/>
                <a:gd name="T32" fmla="*/ 956 w 1012"/>
                <a:gd name="T33" fmla="*/ 318 h 391"/>
                <a:gd name="T34" fmla="*/ 924 w 1012"/>
                <a:gd name="T35" fmla="*/ 335 h 391"/>
                <a:gd name="T36" fmla="*/ 885 w 1012"/>
                <a:gd name="T37" fmla="*/ 352 h 391"/>
                <a:gd name="T38" fmla="*/ 842 w 1012"/>
                <a:gd name="T39" fmla="*/ 365 h 391"/>
                <a:gd name="T40" fmla="*/ 790 w 1012"/>
                <a:gd name="T41" fmla="*/ 376 h 391"/>
                <a:gd name="T42" fmla="*/ 736 w 1012"/>
                <a:gd name="T43" fmla="*/ 385 h 391"/>
                <a:gd name="T44" fmla="*/ 677 w 1012"/>
                <a:gd name="T45" fmla="*/ 389 h 391"/>
                <a:gd name="T46" fmla="*/ 616 w 1012"/>
                <a:gd name="T47" fmla="*/ 391 h 391"/>
                <a:gd name="T48" fmla="*/ 554 w 1012"/>
                <a:gd name="T49" fmla="*/ 391 h 391"/>
                <a:gd name="T50" fmla="*/ 489 w 1012"/>
                <a:gd name="T51" fmla="*/ 387 h 391"/>
                <a:gd name="T52" fmla="*/ 426 w 1012"/>
                <a:gd name="T53" fmla="*/ 380 h 391"/>
                <a:gd name="T54" fmla="*/ 363 w 1012"/>
                <a:gd name="T55" fmla="*/ 370 h 391"/>
                <a:gd name="T56" fmla="*/ 305 w 1012"/>
                <a:gd name="T57" fmla="*/ 357 h 391"/>
                <a:gd name="T58" fmla="*/ 249 w 1012"/>
                <a:gd name="T59" fmla="*/ 342 h 391"/>
                <a:gd name="T60" fmla="*/ 195 w 1012"/>
                <a:gd name="T61" fmla="*/ 324 h 391"/>
                <a:gd name="T62" fmla="*/ 147 w 1012"/>
                <a:gd name="T63" fmla="*/ 305 h 391"/>
                <a:gd name="T64" fmla="*/ 106 w 1012"/>
                <a:gd name="T65" fmla="*/ 283 h 391"/>
                <a:gd name="T66" fmla="*/ 69 w 1012"/>
                <a:gd name="T67" fmla="*/ 262 h 391"/>
                <a:gd name="T68" fmla="*/ 41 w 1012"/>
                <a:gd name="T69" fmla="*/ 238 h 391"/>
                <a:gd name="T70" fmla="*/ 19 w 1012"/>
                <a:gd name="T71" fmla="*/ 212 h 391"/>
                <a:gd name="T72" fmla="*/ 6 w 1012"/>
                <a:gd name="T73" fmla="*/ 188 h 391"/>
                <a:gd name="T74" fmla="*/ 0 w 1012"/>
                <a:gd name="T75" fmla="*/ 164 h 391"/>
                <a:gd name="T76" fmla="*/ 2 w 1012"/>
                <a:gd name="T77" fmla="*/ 139 h 391"/>
                <a:gd name="T78" fmla="*/ 13 w 1012"/>
                <a:gd name="T79" fmla="*/ 117 h 391"/>
                <a:gd name="T80" fmla="*/ 30 w 1012"/>
                <a:gd name="T81" fmla="*/ 95 h 391"/>
                <a:gd name="T82" fmla="*/ 56 w 1012"/>
                <a:gd name="T83" fmla="*/ 74 h 391"/>
                <a:gd name="T84" fmla="*/ 89 w 1012"/>
                <a:gd name="T85" fmla="*/ 57 h 391"/>
                <a:gd name="T86" fmla="*/ 128 w 1012"/>
                <a:gd name="T87" fmla="*/ 39 h 391"/>
                <a:gd name="T88" fmla="*/ 171 w 1012"/>
                <a:gd name="T89" fmla="*/ 26 h 391"/>
                <a:gd name="T90" fmla="*/ 223 w 1012"/>
                <a:gd name="T91" fmla="*/ 16 h 391"/>
                <a:gd name="T92" fmla="*/ 277 w 1012"/>
                <a:gd name="T93" fmla="*/ 7 h 391"/>
                <a:gd name="T94" fmla="*/ 335 w 1012"/>
                <a:gd name="T95" fmla="*/ 3 h 391"/>
                <a:gd name="T96" fmla="*/ 396 w 1012"/>
                <a:gd name="T97" fmla="*/ 0 h 391"/>
                <a:gd name="T98" fmla="*/ 459 w 1012"/>
                <a:gd name="T99" fmla="*/ 0 h 391"/>
                <a:gd name="T100" fmla="*/ 523 w 1012"/>
                <a:gd name="T101" fmla="*/ 5 h 3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2"/>
                <a:gd name="T154" fmla="*/ 0 h 391"/>
                <a:gd name="T155" fmla="*/ 1012 w 1012"/>
                <a:gd name="T156" fmla="*/ 391 h 3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2" h="391">
                  <a:moveTo>
                    <a:pt x="523" y="5"/>
                  </a:moveTo>
                  <a:lnTo>
                    <a:pt x="586" y="11"/>
                  </a:lnTo>
                  <a:lnTo>
                    <a:pt x="649" y="22"/>
                  </a:lnTo>
                  <a:lnTo>
                    <a:pt x="707" y="35"/>
                  </a:lnTo>
                  <a:lnTo>
                    <a:pt x="766" y="50"/>
                  </a:lnTo>
                  <a:lnTo>
                    <a:pt x="818" y="67"/>
                  </a:lnTo>
                  <a:lnTo>
                    <a:pt x="865" y="87"/>
                  </a:lnTo>
                  <a:lnTo>
                    <a:pt x="906" y="108"/>
                  </a:lnTo>
                  <a:lnTo>
                    <a:pt x="943" y="130"/>
                  </a:lnTo>
                  <a:lnTo>
                    <a:pt x="971" y="154"/>
                  </a:lnTo>
                  <a:lnTo>
                    <a:pt x="993" y="180"/>
                  </a:lnTo>
                  <a:lnTo>
                    <a:pt x="1006" y="203"/>
                  </a:lnTo>
                  <a:lnTo>
                    <a:pt x="1012" y="227"/>
                  </a:lnTo>
                  <a:lnTo>
                    <a:pt x="1010" y="251"/>
                  </a:lnTo>
                  <a:lnTo>
                    <a:pt x="999" y="275"/>
                  </a:lnTo>
                  <a:lnTo>
                    <a:pt x="982" y="296"/>
                  </a:lnTo>
                  <a:lnTo>
                    <a:pt x="956" y="318"/>
                  </a:lnTo>
                  <a:lnTo>
                    <a:pt x="924" y="335"/>
                  </a:lnTo>
                  <a:lnTo>
                    <a:pt x="885" y="352"/>
                  </a:lnTo>
                  <a:lnTo>
                    <a:pt x="842" y="365"/>
                  </a:lnTo>
                  <a:lnTo>
                    <a:pt x="790" y="376"/>
                  </a:lnTo>
                  <a:lnTo>
                    <a:pt x="736" y="385"/>
                  </a:lnTo>
                  <a:lnTo>
                    <a:pt x="677" y="389"/>
                  </a:lnTo>
                  <a:lnTo>
                    <a:pt x="616" y="391"/>
                  </a:lnTo>
                  <a:lnTo>
                    <a:pt x="554" y="391"/>
                  </a:lnTo>
                  <a:lnTo>
                    <a:pt x="489" y="387"/>
                  </a:lnTo>
                  <a:lnTo>
                    <a:pt x="426" y="380"/>
                  </a:lnTo>
                  <a:lnTo>
                    <a:pt x="363" y="370"/>
                  </a:lnTo>
                  <a:lnTo>
                    <a:pt x="305" y="357"/>
                  </a:lnTo>
                  <a:lnTo>
                    <a:pt x="249" y="342"/>
                  </a:lnTo>
                  <a:lnTo>
                    <a:pt x="195" y="324"/>
                  </a:lnTo>
                  <a:lnTo>
                    <a:pt x="147" y="305"/>
                  </a:lnTo>
                  <a:lnTo>
                    <a:pt x="106" y="283"/>
                  </a:lnTo>
                  <a:lnTo>
                    <a:pt x="69" y="262"/>
                  </a:lnTo>
                  <a:lnTo>
                    <a:pt x="41" y="238"/>
                  </a:lnTo>
                  <a:lnTo>
                    <a:pt x="19" y="212"/>
                  </a:lnTo>
                  <a:lnTo>
                    <a:pt x="6" y="188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13" y="117"/>
                  </a:lnTo>
                  <a:lnTo>
                    <a:pt x="30" y="95"/>
                  </a:lnTo>
                  <a:lnTo>
                    <a:pt x="56" y="74"/>
                  </a:lnTo>
                  <a:lnTo>
                    <a:pt x="89" y="57"/>
                  </a:lnTo>
                  <a:lnTo>
                    <a:pt x="128" y="39"/>
                  </a:lnTo>
                  <a:lnTo>
                    <a:pt x="171" y="26"/>
                  </a:lnTo>
                  <a:lnTo>
                    <a:pt x="223" y="16"/>
                  </a:lnTo>
                  <a:lnTo>
                    <a:pt x="277" y="7"/>
                  </a:lnTo>
                  <a:lnTo>
                    <a:pt x="335" y="3"/>
                  </a:lnTo>
                  <a:lnTo>
                    <a:pt x="396" y="0"/>
                  </a:lnTo>
                  <a:lnTo>
                    <a:pt x="459" y="0"/>
                  </a:lnTo>
                  <a:lnTo>
                    <a:pt x="523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Rectangle 53"/>
            <p:cNvSpPr>
              <a:spLocks noChangeAspect="1" noChangeArrowheads="1"/>
            </p:cNvSpPr>
            <p:nvPr/>
          </p:nvSpPr>
          <p:spPr bwMode="auto">
            <a:xfrm>
              <a:off x="914" y="1581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11" name="Group 54"/>
          <p:cNvGrpSpPr>
            <a:grpSpLocks noChangeAspect="1"/>
          </p:cNvGrpSpPr>
          <p:nvPr/>
        </p:nvGrpSpPr>
        <p:grpSpPr bwMode="auto">
          <a:xfrm>
            <a:off x="668338" y="3886200"/>
            <a:ext cx="2578100" cy="2286000"/>
            <a:chOff x="159" y="1154"/>
            <a:chExt cx="2523" cy="2237"/>
          </a:xfrm>
        </p:grpSpPr>
        <p:sp>
          <p:nvSpPr>
            <p:cNvPr id="76879" name="Rectangle 55"/>
            <p:cNvSpPr>
              <a:spLocks noChangeAspect="1" noChangeArrowheads="1"/>
            </p:cNvSpPr>
            <p:nvPr/>
          </p:nvSpPr>
          <p:spPr bwMode="auto">
            <a:xfrm>
              <a:off x="2186" y="1166"/>
              <a:ext cx="11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80" name="Freeform 56"/>
            <p:cNvSpPr>
              <a:spLocks noChangeAspect="1"/>
            </p:cNvSpPr>
            <p:nvPr/>
          </p:nvSpPr>
          <p:spPr bwMode="auto">
            <a:xfrm>
              <a:off x="159" y="1154"/>
              <a:ext cx="2523" cy="2237"/>
            </a:xfrm>
            <a:custGeom>
              <a:avLst/>
              <a:gdLst>
                <a:gd name="T0" fmla="*/ 1363 w 2523"/>
                <a:gd name="T1" fmla="*/ 2 h 2237"/>
                <a:gd name="T2" fmla="*/ 1569 w 2523"/>
                <a:gd name="T3" fmla="*/ 32 h 2237"/>
                <a:gd name="T4" fmla="*/ 1766 w 2523"/>
                <a:gd name="T5" fmla="*/ 93 h 2237"/>
                <a:gd name="T6" fmla="*/ 1950 w 2523"/>
                <a:gd name="T7" fmla="*/ 179 h 2237"/>
                <a:gd name="T8" fmla="*/ 2114 w 2523"/>
                <a:gd name="T9" fmla="*/ 293 h 2237"/>
                <a:gd name="T10" fmla="*/ 2255 w 2523"/>
                <a:gd name="T11" fmla="*/ 429 h 2237"/>
                <a:gd name="T12" fmla="*/ 2369 w 2523"/>
                <a:gd name="T13" fmla="*/ 583 h 2237"/>
                <a:gd name="T14" fmla="*/ 2454 w 2523"/>
                <a:gd name="T15" fmla="*/ 753 h 2237"/>
                <a:gd name="T16" fmla="*/ 2506 w 2523"/>
                <a:gd name="T17" fmla="*/ 930 h 2237"/>
                <a:gd name="T18" fmla="*/ 2523 w 2523"/>
                <a:gd name="T19" fmla="*/ 1116 h 2237"/>
                <a:gd name="T20" fmla="*/ 2506 w 2523"/>
                <a:gd name="T21" fmla="*/ 1299 h 2237"/>
                <a:gd name="T22" fmla="*/ 2454 w 2523"/>
                <a:gd name="T23" fmla="*/ 1479 h 2237"/>
                <a:gd name="T24" fmla="*/ 2372 w 2523"/>
                <a:gd name="T25" fmla="*/ 1647 h 2237"/>
                <a:gd name="T26" fmla="*/ 2257 w 2523"/>
                <a:gd name="T27" fmla="*/ 1803 h 2237"/>
                <a:gd name="T28" fmla="*/ 2116 w 2523"/>
                <a:gd name="T29" fmla="*/ 1939 h 2237"/>
                <a:gd name="T30" fmla="*/ 1952 w 2523"/>
                <a:gd name="T31" fmla="*/ 2053 h 2237"/>
                <a:gd name="T32" fmla="*/ 1770 w 2523"/>
                <a:gd name="T33" fmla="*/ 2142 h 2237"/>
                <a:gd name="T34" fmla="*/ 1573 w 2523"/>
                <a:gd name="T35" fmla="*/ 2202 h 2237"/>
                <a:gd name="T36" fmla="*/ 1368 w 2523"/>
                <a:gd name="T37" fmla="*/ 2232 h 2237"/>
                <a:gd name="T38" fmla="*/ 1160 w 2523"/>
                <a:gd name="T39" fmla="*/ 2232 h 2237"/>
                <a:gd name="T40" fmla="*/ 954 w 2523"/>
                <a:gd name="T41" fmla="*/ 2202 h 2237"/>
                <a:gd name="T42" fmla="*/ 757 w 2523"/>
                <a:gd name="T43" fmla="*/ 2144 h 2237"/>
                <a:gd name="T44" fmla="*/ 574 w 2523"/>
                <a:gd name="T45" fmla="*/ 2055 h 2237"/>
                <a:gd name="T46" fmla="*/ 409 w 2523"/>
                <a:gd name="T47" fmla="*/ 1943 h 2237"/>
                <a:gd name="T48" fmla="*/ 268 w 2523"/>
                <a:gd name="T49" fmla="*/ 1807 h 2237"/>
                <a:gd name="T50" fmla="*/ 154 w 2523"/>
                <a:gd name="T51" fmla="*/ 1651 h 2237"/>
                <a:gd name="T52" fmla="*/ 69 w 2523"/>
                <a:gd name="T53" fmla="*/ 1483 h 2237"/>
                <a:gd name="T54" fmla="*/ 17 w 2523"/>
                <a:gd name="T55" fmla="*/ 1304 h 2237"/>
                <a:gd name="T56" fmla="*/ 0 w 2523"/>
                <a:gd name="T57" fmla="*/ 1120 h 2237"/>
                <a:gd name="T58" fmla="*/ 17 w 2523"/>
                <a:gd name="T59" fmla="*/ 935 h 2237"/>
                <a:gd name="T60" fmla="*/ 69 w 2523"/>
                <a:gd name="T61" fmla="*/ 755 h 2237"/>
                <a:gd name="T62" fmla="*/ 152 w 2523"/>
                <a:gd name="T63" fmla="*/ 587 h 2237"/>
                <a:gd name="T64" fmla="*/ 266 w 2523"/>
                <a:gd name="T65" fmla="*/ 431 h 2237"/>
                <a:gd name="T66" fmla="*/ 407 w 2523"/>
                <a:gd name="T67" fmla="*/ 295 h 2237"/>
                <a:gd name="T68" fmla="*/ 571 w 2523"/>
                <a:gd name="T69" fmla="*/ 183 h 2237"/>
                <a:gd name="T70" fmla="*/ 753 w 2523"/>
                <a:gd name="T71" fmla="*/ 95 h 2237"/>
                <a:gd name="T72" fmla="*/ 950 w 2523"/>
                <a:gd name="T73" fmla="*/ 34 h 2237"/>
                <a:gd name="T74" fmla="*/ 1156 w 2523"/>
                <a:gd name="T75" fmla="*/ 4 h 2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3"/>
                <a:gd name="T115" fmla="*/ 0 h 2237"/>
                <a:gd name="T116" fmla="*/ 2523 w 2523"/>
                <a:gd name="T117" fmla="*/ 2237 h 22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3" h="2237">
                  <a:moveTo>
                    <a:pt x="1259" y="0"/>
                  </a:moveTo>
                  <a:lnTo>
                    <a:pt x="1363" y="2"/>
                  </a:lnTo>
                  <a:lnTo>
                    <a:pt x="1467" y="15"/>
                  </a:lnTo>
                  <a:lnTo>
                    <a:pt x="1569" y="32"/>
                  </a:lnTo>
                  <a:lnTo>
                    <a:pt x="1668" y="58"/>
                  </a:lnTo>
                  <a:lnTo>
                    <a:pt x="1766" y="93"/>
                  </a:lnTo>
                  <a:lnTo>
                    <a:pt x="1861" y="134"/>
                  </a:lnTo>
                  <a:lnTo>
                    <a:pt x="1950" y="179"/>
                  </a:lnTo>
                  <a:lnTo>
                    <a:pt x="2034" y="233"/>
                  </a:lnTo>
                  <a:lnTo>
                    <a:pt x="2114" y="293"/>
                  </a:lnTo>
                  <a:lnTo>
                    <a:pt x="2188" y="358"/>
                  </a:lnTo>
                  <a:lnTo>
                    <a:pt x="2255" y="429"/>
                  </a:lnTo>
                  <a:lnTo>
                    <a:pt x="2315" y="505"/>
                  </a:lnTo>
                  <a:lnTo>
                    <a:pt x="2369" y="583"/>
                  </a:lnTo>
                  <a:lnTo>
                    <a:pt x="2415" y="667"/>
                  </a:lnTo>
                  <a:lnTo>
                    <a:pt x="2454" y="753"/>
                  </a:lnTo>
                  <a:lnTo>
                    <a:pt x="2484" y="842"/>
                  </a:lnTo>
                  <a:lnTo>
                    <a:pt x="2506" y="930"/>
                  </a:lnTo>
                  <a:lnTo>
                    <a:pt x="2519" y="1023"/>
                  </a:lnTo>
                  <a:lnTo>
                    <a:pt x="2523" y="1116"/>
                  </a:lnTo>
                  <a:lnTo>
                    <a:pt x="2519" y="1209"/>
                  </a:lnTo>
                  <a:lnTo>
                    <a:pt x="2506" y="1299"/>
                  </a:lnTo>
                  <a:lnTo>
                    <a:pt x="2484" y="1390"/>
                  </a:lnTo>
                  <a:lnTo>
                    <a:pt x="2454" y="1479"/>
                  </a:lnTo>
                  <a:lnTo>
                    <a:pt x="2417" y="1565"/>
                  </a:lnTo>
                  <a:lnTo>
                    <a:pt x="2372" y="1647"/>
                  </a:lnTo>
                  <a:lnTo>
                    <a:pt x="2317" y="1727"/>
                  </a:lnTo>
                  <a:lnTo>
                    <a:pt x="2257" y="1803"/>
                  </a:lnTo>
                  <a:lnTo>
                    <a:pt x="2190" y="1874"/>
                  </a:lnTo>
                  <a:lnTo>
                    <a:pt x="2116" y="1939"/>
                  </a:lnTo>
                  <a:lnTo>
                    <a:pt x="2038" y="1999"/>
                  </a:lnTo>
                  <a:lnTo>
                    <a:pt x="1952" y="2053"/>
                  </a:lnTo>
                  <a:lnTo>
                    <a:pt x="1863" y="2101"/>
                  </a:lnTo>
                  <a:lnTo>
                    <a:pt x="1770" y="2142"/>
                  </a:lnTo>
                  <a:lnTo>
                    <a:pt x="1673" y="2174"/>
                  </a:lnTo>
                  <a:lnTo>
                    <a:pt x="1573" y="2202"/>
                  </a:lnTo>
                  <a:lnTo>
                    <a:pt x="1471" y="2221"/>
                  </a:lnTo>
                  <a:lnTo>
                    <a:pt x="1368" y="2232"/>
                  </a:lnTo>
                  <a:lnTo>
                    <a:pt x="1264" y="2237"/>
                  </a:lnTo>
                  <a:lnTo>
                    <a:pt x="1160" y="2232"/>
                  </a:lnTo>
                  <a:lnTo>
                    <a:pt x="1056" y="2221"/>
                  </a:lnTo>
                  <a:lnTo>
                    <a:pt x="954" y="2202"/>
                  </a:lnTo>
                  <a:lnTo>
                    <a:pt x="855" y="2176"/>
                  </a:lnTo>
                  <a:lnTo>
                    <a:pt x="757" y="2144"/>
                  </a:lnTo>
                  <a:lnTo>
                    <a:pt x="662" y="2103"/>
                  </a:lnTo>
                  <a:lnTo>
                    <a:pt x="574" y="2055"/>
                  </a:lnTo>
                  <a:lnTo>
                    <a:pt x="489" y="2001"/>
                  </a:lnTo>
                  <a:lnTo>
                    <a:pt x="409" y="1943"/>
                  </a:lnTo>
                  <a:lnTo>
                    <a:pt x="336" y="1876"/>
                  </a:lnTo>
                  <a:lnTo>
                    <a:pt x="268" y="1807"/>
                  </a:lnTo>
                  <a:lnTo>
                    <a:pt x="208" y="1731"/>
                  </a:lnTo>
                  <a:lnTo>
                    <a:pt x="154" y="1651"/>
                  </a:lnTo>
                  <a:lnTo>
                    <a:pt x="108" y="1569"/>
                  </a:lnTo>
                  <a:lnTo>
                    <a:pt x="69" y="1483"/>
                  </a:lnTo>
                  <a:lnTo>
                    <a:pt x="39" y="1394"/>
                  </a:lnTo>
                  <a:lnTo>
                    <a:pt x="17" y="1304"/>
                  </a:lnTo>
                  <a:lnTo>
                    <a:pt x="4" y="1213"/>
                  </a:lnTo>
                  <a:lnTo>
                    <a:pt x="0" y="1120"/>
                  </a:lnTo>
                  <a:lnTo>
                    <a:pt x="4" y="1027"/>
                  </a:lnTo>
                  <a:lnTo>
                    <a:pt x="17" y="935"/>
                  </a:lnTo>
                  <a:lnTo>
                    <a:pt x="39" y="846"/>
                  </a:lnTo>
                  <a:lnTo>
                    <a:pt x="69" y="755"/>
                  </a:lnTo>
                  <a:lnTo>
                    <a:pt x="106" y="671"/>
                  </a:lnTo>
                  <a:lnTo>
                    <a:pt x="152" y="587"/>
                  </a:lnTo>
                  <a:lnTo>
                    <a:pt x="206" y="507"/>
                  </a:lnTo>
                  <a:lnTo>
                    <a:pt x="266" y="431"/>
                  </a:lnTo>
                  <a:lnTo>
                    <a:pt x="333" y="362"/>
                  </a:lnTo>
                  <a:lnTo>
                    <a:pt x="407" y="295"/>
                  </a:lnTo>
                  <a:lnTo>
                    <a:pt x="485" y="237"/>
                  </a:lnTo>
                  <a:lnTo>
                    <a:pt x="571" y="183"/>
                  </a:lnTo>
                  <a:lnTo>
                    <a:pt x="660" y="136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50" y="34"/>
                  </a:lnTo>
                  <a:lnTo>
                    <a:pt x="1052" y="15"/>
                  </a:lnTo>
                  <a:lnTo>
                    <a:pt x="1156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7"/>
          <p:cNvGrpSpPr>
            <a:grpSpLocks noChangeAspect="1"/>
          </p:cNvGrpSpPr>
          <p:nvPr/>
        </p:nvGrpSpPr>
        <p:grpSpPr bwMode="auto">
          <a:xfrm>
            <a:off x="1665288" y="4837113"/>
            <a:ext cx="1357312" cy="1052512"/>
            <a:chOff x="1135" y="2084"/>
            <a:chExt cx="1328" cy="1030"/>
          </a:xfrm>
        </p:grpSpPr>
        <p:sp>
          <p:nvSpPr>
            <p:cNvPr id="76877" name="Rectangle 58"/>
            <p:cNvSpPr>
              <a:spLocks noChangeAspect="1" noChangeArrowheads="1"/>
            </p:cNvSpPr>
            <p:nvPr/>
          </p:nvSpPr>
          <p:spPr bwMode="auto">
            <a:xfrm>
              <a:off x="1135" y="2451"/>
              <a:ext cx="11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878" name="Freeform 59"/>
            <p:cNvSpPr>
              <a:spLocks noChangeAspect="1"/>
            </p:cNvSpPr>
            <p:nvPr/>
          </p:nvSpPr>
          <p:spPr bwMode="auto">
            <a:xfrm>
              <a:off x="1178" y="2084"/>
              <a:ext cx="1285" cy="1030"/>
            </a:xfrm>
            <a:custGeom>
              <a:avLst/>
              <a:gdLst>
                <a:gd name="T0" fmla="*/ 422 w 1285"/>
                <a:gd name="T1" fmla="*/ 162 h 1030"/>
                <a:gd name="T2" fmla="*/ 487 w 1285"/>
                <a:gd name="T3" fmla="*/ 123 h 1030"/>
                <a:gd name="T4" fmla="*/ 556 w 1285"/>
                <a:gd name="T5" fmla="*/ 89 h 1030"/>
                <a:gd name="T6" fmla="*/ 626 w 1285"/>
                <a:gd name="T7" fmla="*/ 61 h 1030"/>
                <a:gd name="T8" fmla="*/ 695 w 1285"/>
                <a:gd name="T9" fmla="*/ 37 h 1030"/>
                <a:gd name="T10" fmla="*/ 764 w 1285"/>
                <a:gd name="T11" fmla="*/ 18 h 1030"/>
                <a:gd name="T12" fmla="*/ 831 w 1285"/>
                <a:gd name="T13" fmla="*/ 7 h 1030"/>
                <a:gd name="T14" fmla="*/ 896 w 1285"/>
                <a:gd name="T15" fmla="*/ 0 h 1030"/>
                <a:gd name="T16" fmla="*/ 959 w 1285"/>
                <a:gd name="T17" fmla="*/ 0 h 1030"/>
                <a:gd name="T18" fmla="*/ 1017 w 1285"/>
                <a:gd name="T19" fmla="*/ 7 h 1030"/>
                <a:gd name="T20" fmla="*/ 1071 w 1285"/>
                <a:gd name="T21" fmla="*/ 18 h 1030"/>
                <a:gd name="T22" fmla="*/ 1121 w 1285"/>
                <a:gd name="T23" fmla="*/ 35 h 1030"/>
                <a:gd name="T24" fmla="*/ 1164 w 1285"/>
                <a:gd name="T25" fmla="*/ 59 h 1030"/>
                <a:gd name="T26" fmla="*/ 1203 w 1285"/>
                <a:gd name="T27" fmla="*/ 87 h 1030"/>
                <a:gd name="T28" fmla="*/ 1234 w 1285"/>
                <a:gd name="T29" fmla="*/ 121 h 1030"/>
                <a:gd name="T30" fmla="*/ 1257 w 1285"/>
                <a:gd name="T31" fmla="*/ 160 h 1030"/>
                <a:gd name="T32" fmla="*/ 1275 w 1285"/>
                <a:gd name="T33" fmla="*/ 201 h 1030"/>
                <a:gd name="T34" fmla="*/ 1283 w 1285"/>
                <a:gd name="T35" fmla="*/ 249 h 1030"/>
                <a:gd name="T36" fmla="*/ 1285 w 1285"/>
                <a:gd name="T37" fmla="*/ 298 h 1030"/>
                <a:gd name="T38" fmla="*/ 1279 w 1285"/>
                <a:gd name="T39" fmla="*/ 350 h 1030"/>
                <a:gd name="T40" fmla="*/ 1266 w 1285"/>
                <a:gd name="T41" fmla="*/ 404 h 1030"/>
                <a:gd name="T42" fmla="*/ 1247 w 1285"/>
                <a:gd name="T43" fmla="*/ 458 h 1030"/>
                <a:gd name="T44" fmla="*/ 1218 w 1285"/>
                <a:gd name="T45" fmla="*/ 514 h 1030"/>
                <a:gd name="T46" fmla="*/ 1184 w 1285"/>
                <a:gd name="T47" fmla="*/ 570 h 1030"/>
                <a:gd name="T48" fmla="*/ 1145 w 1285"/>
                <a:gd name="T49" fmla="*/ 624 h 1030"/>
                <a:gd name="T50" fmla="*/ 1097 w 1285"/>
                <a:gd name="T51" fmla="*/ 678 h 1030"/>
                <a:gd name="T52" fmla="*/ 1045 w 1285"/>
                <a:gd name="T53" fmla="*/ 730 h 1030"/>
                <a:gd name="T54" fmla="*/ 989 w 1285"/>
                <a:gd name="T55" fmla="*/ 780 h 1030"/>
                <a:gd name="T56" fmla="*/ 928 w 1285"/>
                <a:gd name="T57" fmla="*/ 827 h 1030"/>
                <a:gd name="T58" fmla="*/ 866 w 1285"/>
                <a:gd name="T59" fmla="*/ 870 h 1030"/>
                <a:gd name="T60" fmla="*/ 799 w 1285"/>
                <a:gd name="T61" fmla="*/ 907 h 1030"/>
                <a:gd name="T62" fmla="*/ 729 w 1285"/>
                <a:gd name="T63" fmla="*/ 942 h 1030"/>
                <a:gd name="T64" fmla="*/ 660 w 1285"/>
                <a:gd name="T65" fmla="*/ 972 h 1030"/>
                <a:gd name="T66" fmla="*/ 591 w 1285"/>
                <a:gd name="T67" fmla="*/ 996 h 1030"/>
                <a:gd name="T68" fmla="*/ 522 w 1285"/>
                <a:gd name="T69" fmla="*/ 1013 h 1030"/>
                <a:gd name="T70" fmla="*/ 455 w 1285"/>
                <a:gd name="T71" fmla="*/ 1026 h 1030"/>
                <a:gd name="T72" fmla="*/ 390 w 1285"/>
                <a:gd name="T73" fmla="*/ 1030 h 1030"/>
                <a:gd name="T74" fmla="*/ 327 w 1285"/>
                <a:gd name="T75" fmla="*/ 1030 h 1030"/>
                <a:gd name="T76" fmla="*/ 269 w 1285"/>
                <a:gd name="T77" fmla="*/ 1026 h 1030"/>
                <a:gd name="T78" fmla="*/ 214 w 1285"/>
                <a:gd name="T79" fmla="*/ 1013 h 1030"/>
                <a:gd name="T80" fmla="*/ 165 w 1285"/>
                <a:gd name="T81" fmla="*/ 996 h 1030"/>
                <a:gd name="T82" fmla="*/ 121 w 1285"/>
                <a:gd name="T83" fmla="*/ 972 h 1030"/>
                <a:gd name="T84" fmla="*/ 85 w 1285"/>
                <a:gd name="T85" fmla="*/ 944 h 1030"/>
                <a:gd name="T86" fmla="*/ 52 w 1285"/>
                <a:gd name="T87" fmla="*/ 909 h 1030"/>
                <a:gd name="T88" fmla="*/ 28 w 1285"/>
                <a:gd name="T89" fmla="*/ 873 h 1030"/>
                <a:gd name="T90" fmla="*/ 13 w 1285"/>
                <a:gd name="T91" fmla="*/ 829 h 1030"/>
                <a:gd name="T92" fmla="*/ 2 w 1285"/>
                <a:gd name="T93" fmla="*/ 784 h 1030"/>
                <a:gd name="T94" fmla="*/ 0 w 1285"/>
                <a:gd name="T95" fmla="*/ 734 h 1030"/>
                <a:gd name="T96" fmla="*/ 7 w 1285"/>
                <a:gd name="T97" fmla="*/ 683 h 1030"/>
                <a:gd name="T98" fmla="*/ 20 w 1285"/>
                <a:gd name="T99" fmla="*/ 629 h 1030"/>
                <a:gd name="T100" fmla="*/ 39 w 1285"/>
                <a:gd name="T101" fmla="*/ 572 h 1030"/>
                <a:gd name="T102" fmla="*/ 67 w 1285"/>
                <a:gd name="T103" fmla="*/ 516 h 1030"/>
                <a:gd name="T104" fmla="*/ 102 w 1285"/>
                <a:gd name="T105" fmla="*/ 462 h 1030"/>
                <a:gd name="T106" fmla="*/ 143 w 1285"/>
                <a:gd name="T107" fmla="*/ 406 h 1030"/>
                <a:gd name="T108" fmla="*/ 188 w 1285"/>
                <a:gd name="T109" fmla="*/ 352 h 1030"/>
                <a:gd name="T110" fmla="*/ 240 w 1285"/>
                <a:gd name="T111" fmla="*/ 300 h 1030"/>
                <a:gd name="T112" fmla="*/ 297 w 1285"/>
                <a:gd name="T113" fmla="*/ 251 h 1030"/>
                <a:gd name="T114" fmla="*/ 357 w 1285"/>
                <a:gd name="T115" fmla="*/ 205 h 1030"/>
                <a:gd name="T116" fmla="*/ 422 w 1285"/>
                <a:gd name="T117" fmla="*/ 162 h 1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85"/>
                <a:gd name="T178" fmla="*/ 0 h 1030"/>
                <a:gd name="T179" fmla="*/ 1285 w 1285"/>
                <a:gd name="T180" fmla="*/ 1030 h 1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85" h="1030">
                  <a:moveTo>
                    <a:pt x="422" y="162"/>
                  </a:moveTo>
                  <a:lnTo>
                    <a:pt x="487" y="123"/>
                  </a:lnTo>
                  <a:lnTo>
                    <a:pt x="556" y="89"/>
                  </a:lnTo>
                  <a:lnTo>
                    <a:pt x="626" y="61"/>
                  </a:lnTo>
                  <a:lnTo>
                    <a:pt x="695" y="37"/>
                  </a:lnTo>
                  <a:lnTo>
                    <a:pt x="764" y="18"/>
                  </a:lnTo>
                  <a:lnTo>
                    <a:pt x="831" y="7"/>
                  </a:lnTo>
                  <a:lnTo>
                    <a:pt x="896" y="0"/>
                  </a:lnTo>
                  <a:lnTo>
                    <a:pt x="959" y="0"/>
                  </a:lnTo>
                  <a:lnTo>
                    <a:pt x="1017" y="7"/>
                  </a:lnTo>
                  <a:lnTo>
                    <a:pt x="1071" y="18"/>
                  </a:lnTo>
                  <a:lnTo>
                    <a:pt x="1121" y="35"/>
                  </a:lnTo>
                  <a:lnTo>
                    <a:pt x="1164" y="59"/>
                  </a:lnTo>
                  <a:lnTo>
                    <a:pt x="1203" y="87"/>
                  </a:lnTo>
                  <a:lnTo>
                    <a:pt x="1234" y="121"/>
                  </a:lnTo>
                  <a:lnTo>
                    <a:pt x="1257" y="160"/>
                  </a:lnTo>
                  <a:lnTo>
                    <a:pt x="1275" y="201"/>
                  </a:lnTo>
                  <a:lnTo>
                    <a:pt x="1283" y="249"/>
                  </a:lnTo>
                  <a:lnTo>
                    <a:pt x="1285" y="298"/>
                  </a:lnTo>
                  <a:lnTo>
                    <a:pt x="1279" y="350"/>
                  </a:lnTo>
                  <a:lnTo>
                    <a:pt x="1266" y="404"/>
                  </a:lnTo>
                  <a:lnTo>
                    <a:pt x="1247" y="458"/>
                  </a:lnTo>
                  <a:lnTo>
                    <a:pt x="1218" y="514"/>
                  </a:lnTo>
                  <a:lnTo>
                    <a:pt x="1184" y="570"/>
                  </a:lnTo>
                  <a:lnTo>
                    <a:pt x="1145" y="624"/>
                  </a:lnTo>
                  <a:lnTo>
                    <a:pt x="1097" y="678"/>
                  </a:lnTo>
                  <a:lnTo>
                    <a:pt x="1045" y="730"/>
                  </a:lnTo>
                  <a:lnTo>
                    <a:pt x="989" y="780"/>
                  </a:lnTo>
                  <a:lnTo>
                    <a:pt x="928" y="827"/>
                  </a:lnTo>
                  <a:lnTo>
                    <a:pt x="866" y="870"/>
                  </a:lnTo>
                  <a:lnTo>
                    <a:pt x="799" y="907"/>
                  </a:lnTo>
                  <a:lnTo>
                    <a:pt x="729" y="942"/>
                  </a:lnTo>
                  <a:lnTo>
                    <a:pt x="660" y="972"/>
                  </a:lnTo>
                  <a:lnTo>
                    <a:pt x="591" y="996"/>
                  </a:lnTo>
                  <a:lnTo>
                    <a:pt x="522" y="1013"/>
                  </a:lnTo>
                  <a:lnTo>
                    <a:pt x="455" y="1026"/>
                  </a:lnTo>
                  <a:lnTo>
                    <a:pt x="390" y="1030"/>
                  </a:lnTo>
                  <a:lnTo>
                    <a:pt x="327" y="1030"/>
                  </a:lnTo>
                  <a:lnTo>
                    <a:pt x="269" y="1026"/>
                  </a:lnTo>
                  <a:lnTo>
                    <a:pt x="214" y="1013"/>
                  </a:lnTo>
                  <a:lnTo>
                    <a:pt x="165" y="996"/>
                  </a:lnTo>
                  <a:lnTo>
                    <a:pt x="121" y="972"/>
                  </a:lnTo>
                  <a:lnTo>
                    <a:pt x="85" y="944"/>
                  </a:lnTo>
                  <a:lnTo>
                    <a:pt x="52" y="909"/>
                  </a:lnTo>
                  <a:lnTo>
                    <a:pt x="28" y="873"/>
                  </a:lnTo>
                  <a:lnTo>
                    <a:pt x="13" y="829"/>
                  </a:lnTo>
                  <a:lnTo>
                    <a:pt x="2" y="784"/>
                  </a:lnTo>
                  <a:lnTo>
                    <a:pt x="0" y="734"/>
                  </a:lnTo>
                  <a:lnTo>
                    <a:pt x="7" y="683"/>
                  </a:lnTo>
                  <a:lnTo>
                    <a:pt x="20" y="629"/>
                  </a:lnTo>
                  <a:lnTo>
                    <a:pt x="39" y="572"/>
                  </a:lnTo>
                  <a:lnTo>
                    <a:pt x="67" y="516"/>
                  </a:lnTo>
                  <a:lnTo>
                    <a:pt x="102" y="462"/>
                  </a:lnTo>
                  <a:lnTo>
                    <a:pt x="143" y="406"/>
                  </a:lnTo>
                  <a:lnTo>
                    <a:pt x="188" y="352"/>
                  </a:lnTo>
                  <a:lnTo>
                    <a:pt x="240" y="300"/>
                  </a:lnTo>
                  <a:lnTo>
                    <a:pt x="297" y="251"/>
                  </a:lnTo>
                  <a:lnTo>
                    <a:pt x="357" y="205"/>
                  </a:lnTo>
                  <a:lnTo>
                    <a:pt x="422" y="1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60"/>
          <p:cNvGrpSpPr>
            <a:grpSpLocks noChangeAspect="1"/>
          </p:cNvGrpSpPr>
          <p:nvPr/>
        </p:nvGrpSpPr>
        <p:grpSpPr bwMode="auto">
          <a:xfrm>
            <a:off x="696913" y="4168775"/>
            <a:ext cx="2432050" cy="1789113"/>
            <a:chOff x="187" y="1430"/>
            <a:chExt cx="2380" cy="1751"/>
          </a:xfrm>
        </p:grpSpPr>
        <p:sp>
          <p:nvSpPr>
            <p:cNvPr id="76875" name="Rectangle 61"/>
            <p:cNvSpPr>
              <a:spLocks noChangeAspect="1" noChangeArrowheads="1"/>
            </p:cNvSpPr>
            <p:nvPr/>
          </p:nvSpPr>
          <p:spPr bwMode="auto">
            <a:xfrm>
              <a:off x="417" y="2643"/>
              <a:ext cx="1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76" name="Freeform 62"/>
            <p:cNvSpPr>
              <a:spLocks noChangeAspect="1"/>
            </p:cNvSpPr>
            <p:nvPr/>
          </p:nvSpPr>
          <p:spPr bwMode="auto">
            <a:xfrm>
              <a:off x="187" y="1430"/>
              <a:ext cx="2380" cy="1751"/>
            </a:xfrm>
            <a:custGeom>
              <a:avLst/>
              <a:gdLst>
                <a:gd name="T0" fmla="*/ 1275 w 2380"/>
                <a:gd name="T1" fmla="*/ 0 h 1751"/>
                <a:gd name="T2" fmla="*/ 1474 w 2380"/>
                <a:gd name="T3" fmla="*/ 22 h 1751"/>
                <a:gd name="T4" fmla="*/ 1664 w 2380"/>
                <a:gd name="T5" fmla="*/ 67 h 1751"/>
                <a:gd name="T6" fmla="*/ 1842 w 2380"/>
                <a:gd name="T7" fmla="*/ 136 h 1751"/>
                <a:gd name="T8" fmla="*/ 2002 w 2380"/>
                <a:gd name="T9" fmla="*/ 227 h 1751"/>
                <a:gd name="T10" fmla="*/ 2138 w 2380"/>
                <a:gd name="T11" fmla="*/ 335 h 1751"/>
                <a:gd name="T12" fmla="*/ 2246 w 2380"/>
                <a:gd name="T13" fmla="*/ 460 h 1751"/>
                <a:gd name="T14" fmla="*/ 2324 w 2380"/>
                <a:gd name="T15" fmla="*/ 596 h 1751"/>
                <a:gd name="T16" fmla="*/ 2370 w 2380"/>
                <a:gd name="T17" fmla="*/ 741 h 1751"/>
                <a:gd name="T18" fmla="*/ 2380 w 2380"/>
                <a:gd name="T19" fmla="*/ 887 h 1751"/>
                <a:gd name="T20" fmla="*/ 2359 w 2380"/>
                <a:gd name="T21" fmla="*/ 1036 h 1751"/>
                <a:gd name="T22" fmla="*/ 2302 w 2380"/>
                <a:gd name="T23" fmla="*/ 1179 h 1751"/>
                <a:gd name="T24" fmla="*/ 2214 w 2380"/>
                <a:gd name="T25" fmla="*/ 1313 h 1751"/>
                <a:gd name="T26" fmla="*/ 2097 w 2380"/>
                <a:gd name="T27" fmla="*/ 1436 h 1751"/>
                <a:gd name="T28" fmla="*/ 1954 w 2380"/>
                <a:gd name="T29" fmla="*/ 1542 h 1751"/>
                <a:gd name="T30" fmla="*/ 1787 w 2380"/>
                <a:gd name="T31" fmla="*/ 1628 h 1751"/>
                <a:gd name="T32" fmla="*/ 1606 w 2380"/>
                <a:gd name="T33" fmla="*/ 1693 h 1751"/>
                <a:gd name="T34" fmla="*/ 1411 w 2380"/>
                <a:gd name="T35" fmla="*/ 1736 h 1751"/>
                <a:gd name="T36" fmla="*/ 1210 w 2380"/>
                <a:gd name="T37" fmla="*/ 1751 h 1751"/>
                <a:gd name="T38" fmla="*/ 1009 w 2380"/>
                <a:gd name="T39" fmla="*/ 1742 h 1751"/>
                <a:gd name="T40" fmla="*/ 812 w 2380"/>
                <a:gd name="T41" fmla="*/ 1710 h 1751"/>
                <a:gd name="T42" fmla="*/ 626 w 2380"/>
                <a:gd name="T43" fmla="*/ 1652 h 1751"/>
                <a:gd name="T44" fmla="*/ 457 w 2380"/>
                <a:gd name="T45" fmla="*/ 1572 h 1751"/>
                <a:gd name="T46" fmla="*/ 310 w 2380"/>
                <a:gd name="T47" fmla="*/ 1473 h 1751"/>
                <a:gd name="T48" fmla="*/ 186 w 2380"/>
                <a:gd name="T49" fmla="*/ 1356 h 1751"/>
                <a:gd name="T50" fmla="*/ 93 w 2380"/>
                <a:gd name="T51" fmla="*/ 1226 h 1751"/>
                <a:gd name="T52" fmla="*/ 31 w 2380"/>
                <a:gd name="T53" fmla="*/ 1084 h 1751"/>
                <a:gd name="T54" fmla="*/ 2 w 2380"/>
                <a:gd name="T55" fmla="*/ 937 h 1751"/>
                <a:gd name="T56" fmla="*/ 9 w 2380"/>
                <a:gd name="T57" fmla="*/ 788 h 1751"/>
                <a:gd name="T58" fmla="*/ 48 w 2380"/>
                <a:gd name="T59" fmla="*/ 643 h 1751"/>
                <a:gd name="T60" fmla="*/ 119 w 2380"/>
                <a:gd name="T61" fmla="*/ 503 h 1751"/>
                <a:gd name="T62" fmla="*/ 223 w 2380"/>
                <a:gd name="T63" fmla="*/ 374 h 1751"/>
                <a:gd name="T64" fmla="*/ 355 w 2380"/>
                <a:gd name="T65" fmla="*/ 259 h 1751"/>
                <a:gd name="T66" fmla="*/ 509 w 2380"/>
                <a:gd name="T67" fmla="*/ 164 h 1751"/>
                <a:gd name="T68" fmla="*/ 684 w 2380"/>
                <a:gd name="T69" fmla="*/ 86 h 1751"/>
                <a:gd name="T70" fmla="*/ 874 w 2380"/>
                <a:gd name="T71" fmla="*/ 35 h 1751"/>
                <a:gd name="T72" fmla="*/ 1071 w 2380"/>
                <a:gd name="T73" fmla="*/ 4 h 17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0"/>
                <a:gd name="T112" fmla="*/ 0 h 1751"/>
                <a:gd name="T113" fmla="*/ 2380 w 2380"/>
                <a:gd name="T114" fmla="*/ 1751 h 17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0" h="1751">
                  <a:moveTo>
                    <a:pt x="1173" y="0"/>
                  </a:moveTo>
                  <a:lnTo>
                    <a:pt x="1275" y="0"/>
                  </a:lnTo>
                  <a:lnTo>
                    <a:pt x="1374" y="9"/>
                  </a:lnTo>
                  <a:lnTo>
                    <a:pt x="1474" y="22"/>
                  </a:lnTo>
                  <a:lnTo>
                    <a:pt x="1571" y="41"/>
                  </a:lnTo>
                  <a:lnTo>
                    <a:pt x="1664" y="67"/>
                  </a:lnTo>
                  <a:lnTo>
                    <a:pt x="1755" y="99"/>
                  </a:lnTo>
                  <a:lnTo>
                    <a:pt x="1842" y="136"/>
                  </a:lnTo>
                  <a:lnTo>
                    <a:pt x="1924" y="179"/>
                  </a:lnTo>
                  <a:lnTo>
                    <a:pt x="2002" y="227"/>
                  </a:lnTo>
                  <a:lnTo>
                    <a:pt x="2073" y="279"/>
                  </a:lnTo>
                  <a:lnTo>
                    <a:pt x="2138" y="335"/>
                  </a:lnTo>
                  <a:lnTo>
                    <a:pt x="2194" y="395"/>
                  </a:lnTo>
                  <a:lnTo>
                    <a:pt x="2246" y="460"/>
                  </a:lnTo>
                  <a:lnTo>
                    <a:pt x="2289" y="527"/>
                  </a:lnTo>
                  <a:lnTo>
                    <a:pt x="2324" y="596"/>
                  </a:lnTo>
                  <a:lnTo>
                    <a:pt x="2350" y="667"/>
                  </a:lnTo>
                  <a:lnTo>
                    <a:pt x="2370" y="741"/>
                  </a:lnTo>
                  <a:lnTo>
                    <a:pt x="2380" y="814"/>
                  </a:lnTo>
                  <a:lnTo>
                    <a:pt x="2380" y="887"/>
                  </a:lnTo>
                  <a:lnTo>
                    <a:pt x="2374" y="963"/>
                  </a:lnTo>
                  <a:lnTo>
                    <a:pt x="2359" y="1036"/>
                  </a:lnTo>
                  <a:lnTo>
                    <a:pt x="2335" y="1108"/>
                  </a:lnTo>
                  <a:lnTo>
                    <a:pt x="2302" y="1179"/>
                  </a:lnTo>
                  <a:lnTo>
                    <a:pt x="2261" y="1248"/>
                  </a:lnTo>
                  <a:lnTo>
                    <a:pt x="2214" y="1313"/>
                  </a:lnTo>
                  <a:lnTo>
                    <a:pt x="2160" y="1378"/>
                  </a:lnTo>
                  <a:lnTo>
                    <a:pt x="2097" y="1436"/>
                  </a:lnTo>
                  <a:lnTo>
                    <a:pt x="2028" y="1492"/>
                  </a:lnTo>
                  <a:lnTo>
                    <a:pt x="1954" y="1542"/>
                  </a:lnTo>
                  <a:lnTo>
                    <a:pt x="1872" y="1587"/>
                  </a:lnTo>
                  <a:lnTo>
                    <a:pt x="1787" y="1628"/>
                  </a:lnTo>
                  <a:lnTo>
                    <a:pt x="1699" y="1665"/>
                  </a:lnTo>
                  <a:lnTo>
                    <a:pt x="1606" y="1693"/>
                  </a:lnTo>
                  <a:lnTo>
                    <a:pt x="1508" y="1717"/>
                  </a:lnTo>
                  <a:lnTo>
                    <a:pt x="1411" y="1736"/>
                  </a:lnTo>
                  <a:lnTo>
                    <a:pt x="1309" y="1747"/>
                  </a:lnTo>
                  <a:lnTo>
                    <a:pt x="1210" y="1751"/>
                  </a:lnTo>
                  <a:lnTo>
                    <a:pt x="1108" y="1751"/>
                  </a:lnTo>
                  <a:lnTo>
                    <a:pt x="1009" y="1742"/>
                  </a:lnTo>
                  <a:lnTo>
                    <a:pt x="909" y="1730"/>
                  </a:lnTo>
                  <a:lnTo>
                    <a:pt x="812" y="1710"/>
                  </a:lnTo>
                  <a:lnTo>
                    <a:pt x="719" y="1684"/>
                  </a:lnTo>
                  <a:lnTo>
                    <a:pt x="626" y="1652"/>
                  </a:lnTo>
                  <a:lnTo>
                    <a:pt x="539" y="1615"/>
                  </a:lnTo>
                  <a:lnTo>
                    <a:pt x="457" y="1572"/>
                  </a:lnTo>
                  <a:lnTo>
                    <a:pt x="381" y="1524"/>
                  </a:lnTo>
                  <a:lnTo>
                    <a:pt x="310" y="1473"/>
                  </a:lnTo>
                  <a:lnTo>
                    <a:pt x="245" y="1416"/>
                  </a:lnTo>
                  <a:lnTo>
                    <a:pt x="186" y="1356"/>
                  </a:lnTo>
                  <a:lnTo>
                    <a:pt x="137" y="1291"/>
                  </a:lnTo>
                  <a:lnTo>
                    <a:pt x="93" y="1226"/>
                  </a:lnTo>
                  <a:lnTo>
                    <a:pt x="59" y="1155"/>
                  </a:lnTo>
                  <a:lnTo>
                    <a:pt x="31" y="1084"/>
                  </a:lnTo>
                  <a:lnTo>
                    <a:pt x="13" y="1011"/>
                  </a:lnTo>
                  <a:lnTo>
                    <a:pt x="2" y="937"/>
                  </a:lnTo>
                  <a:lnTo>
                    <a:pt x="0" y="864"/>
                  </a:lnTo>
                  <a:lnTo>
                    <a:pt x="9" y="788"/>
                  </a:lnTo>
                  <a:lnTo>
                    <a:pt x="24" y="715"/>
                  </a:lnTo>
                  <a:lnTo>
                    <a:pt x="48" y="643"/>
                  </a:lnTo>
                  <a:lnTo>
                    <a:pt x="80" y="572"/>
                  </a:lnTo>
                  <a:lnTo>
                    <a:pt x="119" y="503"/>
                  </a:lnTo>
                  <a:lnTo>
                    <a:pt x="167" y="438"/>
                  </a:lnTo>
                  <a:lnTo>
                    <a:pt x="223" y="374"/>
                  </a:lnTo>
                  <a:lnTo>
                    <a:pt x="286" y="315"/>
                  </a:lnTo>
                  <a:lnTo>
                    <a:pt x="355" y="259"/>
                  </a:lnTo>
                  <a:lnTo>
                    <a:pt x="429" y="209"/>
                  </a:lnTo>
                  <a:lnTo>
                    <a:pt x="509" y="164"/>
                  </a:lnTo>
                  <a:lnTo>
                    <a:pt x="595" y="123"/>
                  </a:lnTo>
                  <a:lnTo>
                    <a:pt x="684" y="86"/>
                  </a:lnTo>
                  <a:lnTo>
                    <a:pt x="777" y="58"/>
                  </a:lnTo>
                  <a:lnTo>
                    <a:pt x="874" y="35"/>
                  </a:lnTo>
                  <a:lnTo>
                    <a:pt x="972" y="15"/>
                  </a:lnTo>
                  <a:lnTo>
                    <a:pt x="1071" y="4"/>
                  </a:lnTo>
                  <a:lnTo>
                    <a:pt x="11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19" name="Group 63"/>
          <p:cNvGrpSpPr>
            <a:grpSpLocks noChangeAspect="1"/>
          </p:cNvGrpSpPr>
          <p:nvPr/>
        </p:nvGrpSpPr>
        <p:grpSpPr bwMode="auto">
          <a:xfrm>
            <a:off x="6157913" y="1452563"/>
            <a:ext cx="1979612" cy="1797050"/>
            <a:chOff x="383" y="1437"/>
            <a:chExt cx="1902" cy="1727"/>
          </a:xfrm>
        </p:grpSpPr>
        <p:sp>
          <p:nvSpPr>
            <p:cNvPr id="76863" name="Freeform 64"/>
            <p:cNvSpPr>
              <a:spLocks noChangeAspect="1"/>
            </p:cNvSpPr>
            <p:nvPr/>
          </p:nvSpPr>
          <p:spPr bwMode="auto">
            <a:xfrm>
              <a:off x="974" y="211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5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5 w 87"/>
                <a:gd name="T21" fmla="*/ 75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5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5" y="75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Freeform 65"/>
            <p:cNvSpPr>
              <a:spLocks noChangeAspect="1"/>
            </p:cNvSpPr>
            <p:nvPr/>
          </p:nvSpPr>
          <p:spPr bwMode="auto">
            <a:xfrm>
              <a:off x="1782" y="1488"/>
              <a:ext cx="87" cy="87"/>
            </a:xfrm>
            <a:custGeom>
              <a:avLst/>
              <a:gdLst>
                <a:gd name="T0" fmla="*/ 0 w 87"/>
                <a:gd name="T1" fmla="*/ 43 h 87"/>
                <a:gd name="T2" fmla="*/ 4 w 87"/>
                <a:gd name="T3" fmla="*/ 26 h 87"/>
                <a:gd name="T4" fmla="*/ 13 w 87"/>
                <a:gd name="T5" fmla="*/ 13 h 87"/>
                <a:gd name="T6" fmla="*/ 28 w 87"/>
                <a:gd name="T7" fmla="*/ 3 h 87"/>
                <a:gd name="T8" fmla="*/ 45 w 87"/>
                <a:gd name="T9" fmla="*/ 0 h 87"/>
                <a:gd name="T10" fmla="*/ 60 w 87"/>
                <a:gd name="T11" fmla="*/ 3 h 87"/>
                <a:gd name="T12" fmla="*/ 74 w 87"/>
                <a:gd name="T13" fmla="*/ 13 h 87"/>
                <a:gd name="T14" fmla="*/ 85 w 87"/>
                <a:gd name="T15" fmla="*/ 26 h 87"/>
                <a:gd name="T16" fmla="*/ 87 w 87"/>
                <a:gd name="T17" fmla="*/ 43 h 87"/>
                <a:gd name="T18" fmla="*/ 85 w 87"/>
                <a:gd name="T19" fmla="*/ 60 h 87"/>
                <a:gd name="T20" fmla="*/ 74 w 87"/>
                <a:gd name="T21" fmla="*/ 75 h 87"/>
                <a:gd name="T22" fmla="*/ 60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5 h 87"/>
                <a:gd name="T30" fmla="*/ 4 w 87"/>
                <a:gd name="T31" fmla="*/ 60 h 87"/>
                <a:gd name="T32" fmla="*/ 0 w 87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lnTo>
                    <a:pt x="60" y="3"/>
                  </a:lnTo>
                  <a:lnTo>
                    <a:pt x="74" y="13"/>
                  </a:lnTo>
                  <a:lnTo>
                    <a:pt x="85" y="26"/>
                  </a:lnTo>
                  <a:lnTo>
                    <a:pt x="87" y="43"/>
                  </a:lnTo>
                  <a:lnTo>
                    <a:pt x="85" y="60"/>
                  </a:lnTo>
                  <a:lnTo>
                    <a:pt x="74" y="75"/>
                  </a:lnTo>
                  <a:lnTo>
                    <a:pt x="60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Freeform 66"/>
            <p:cNvSpPr>
              <a:spLocks noChangeAspect="1"/>
            </p:cNvSpPr>
            <p:nvPr/>
          </p:nvSpPr>
          <p:spPr bwMode="auto">
            <a:xfrm>
              <a:off x="1193" y="2975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5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5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5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5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Freeform 67"/>
            <p:cNvSpPr>
              <a:spLocks noChangeAspect="1"/>
            </p:cNvSpPr>
            <p:nvPr/>
          </p:nvSpPr>
          <p:spPr bwMode="auto">
            <a:xfrm>
              <a:off x="383" y="1993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4 h 87"/>
                <a:gd name="T8" fmla="*/ 45 w 87"/>
                <a:gd name="T9" fmla="*/ 0 h 87"/>
                <a:gd name="T10" fmla="*/ 62 w 87"/>
                <a:gd name="T11" fmla="*/ 4 h 87"/>
                <a:gd name="T12" fmla="*/ 74 w 87"/>
                <a:gd name="T13" fmla="*/ 13 h 87"/>
                <a:gd name="T14" fmla="*/ 85 w 87"/>
                <a:gd name="T15" fmla="*/ 28 h 87"/>
                <a:gd name="T16" fmla="*/ 87 w 87"/>
                <a:gd name="T17" fmla="*/ 45 h 87"/>
                <a:gd name="T18" fmla="*/ 85 w 87"/>
                <a:gd name="T19" fmla="*/ 62 h 87"/>
                <a:gd name="T20" fmla="*/ 74 w 87"/>
                <a:gd name="T21" fmla="*/ 74 h 87"/>
                <a:gd name="T22" fmla="*/ 62 w 87"/>
                <a:gd name="T23" fmla="*/ 85 h 87"/>
                <a:gd name="T24" fmla="*/ 45 w 87"/>
                <a:gd name="T25" fmla="*/ 87 h 87"/>
                <a:gd name="T26" fmla="*/ 28 w 87"/>
                <a:gd name="T27" fmla="*/ 85 h 87"/>
                <a:gd name="T28" fmla="*/ 13 w 87"/>
                <a:gd name="T29" fmla="*/ 74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4" y="13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5" y="62"/>
                  </a:lnTo>
                  <a:lnTo>
                    <a:pt x="74" y="74"/>
                  </a:lnTo>
                  <a:lnTo>
                    <a:pt x="62" y="85"/>
                  </a:lnTo>
                  <a:lnTo>
                    <a:pt x="45" y="87"/>
                  </a:lnTo>
                  <a:lnTo>
                    <a:pt x="28" y="85"/>
                  </a:lnTo>
                  <a:lnTo>
                    <a:pt x="13" y="74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Freeform 68"/>
            <p:cNvSpPr>
              <a:spLocks noChangeAspect="1"/>
            </p:cNvSpPr>
            <p:nvPr/>
          </p:nvSpPr>
          <p:spPr bwMode="auto">
            <a:xfrm>
              <a:off x="1544" y="2419"/>
              <a:ext cx="87" cy="87"/>
            </a:xfrm>
            <a:custGeom>
              <a:avLst/>
              <a:gdLst>
                <a:gd name="T0" fmla="*/ 0 w 87"/>
                <a:gd name="T1" fmla="*/ 45 h 87"/>
                <a:gd name="T2" fmla="*/ 4 w 87"/>
                <a:gd name="T3" fmla="*/ 28 h 87"/>
                <a:gd name="T4" fmla="*/ 13 w 87"/>
                <a:gd name="T5" fmla="*/ 13 h 87"/>
                <a:gd name="T6" fmla="*/ 28 w 87"/>
                <a:gd name="T7" fmla="*/ 5 h 87"/>
                <a:gd name="T8" fmla="*/ 42 w 87"/>
                <a:gd name="T9" fmla="*/ 0 h 87"/>
                <a:gd name="T10" fmla="*/ 59 w 87"/>
                <a:gd name="T11" fmla="*/ 5 h 87"/>
                <a:gd name="T12" fmla="*/ 74 w 87"/>
                <a:gd name="T13" fmla="*/ 13 h 87"/>
                <a:gd name="T14" fmla="*/ 83 w 87"/>
                <a:gd name="T15" fmla="*/ 28 h 87"/>
                <a:gd name="T16" fmla="*/ 87 w 87"/>
                <a:gd name="T17" fmla="*/ 45 h 87"/>
                <a:gd name="T18" fmla="*/ 83 w 87"/>
                <a:gd name="T19" fmla="*/ 62 h 87"/>
                <a:gd name="T20" fmla="*/ 74 w 87"/>
                <a:gd name="T21" fmla="*/ 75 h 87"/>
                <a:gd name="T22" fmla="*/ 59 w 87"/>
                <a:gd name="T23" fmla="*/ 85 h 87"/>
                <a:gd name="T24" fmla="*/ 42 w 87"/>
                <a:gd name="T25" fmla="*/ 87 h 87"/>
                <a:gd name="T26" fmla="*/ 28 w 87"/>
                <a:gd name="T27" fmla="*/ 85 h 87"/>
                <a:gd name="T28" fmla="*/ 13 w 87"/>
                <a:gd name="T29" fmla="*/ 75 h 87"/>
                <a:gd name="T30" fmla="*/ 4 w 87"/>
                <a:gd name="T31" fmla="*/ 62 h 87"/>
                <a:gd name="T32" fmla="*/ 0 w 87"/>
                <a:gd name="T33" fmla="*/ 4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5"/>
                  </a:lnTo>
                  <a:lnTo>
                    <a:pt x="42" y="0"/>
                  </a:lnTo>
                  <a:lnTo>
                    <a:pt x="59" y="5"/>
                  </a:lnTo>
                  <a:lnTo>
                    <a:pt x="74" y="13"/>
                  </a:lnTo>
                  <a:lnTo>
                    <a:pt x="83" y="28"/>
                  </a:lnTo>
                  <a:lnTo>
                    <a:pt x="87" y="45"/>
                  </a:lnTo>
                  <a:lnTo>
                    <a:pt x="83" y="62"/>
                  </a:lnTo>
                  <a:lnTo>
                    <a:pt x="74" y="75"/>
                  </a:lnTo>
                  <a:lnTo>
                    <a:pt x="59" y="85"/>
                  </a:lnTo>
                  <a:lnTo>
                    <a:pt x="42" y="87"/>
                  </a:lnTo>
                  <a:lnTo>
                    <a:pt x="28" y="85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Freeform 69"/>
            <p:cNvSpPr>
              <a:spLocks noChangeAspect="1"/>
            </p:cNvSpPr>
            <p:nvPr/>
          </p:nvSpPr>
          <p:spPr bwMode="auto">
            <a:xfrm>
              <a:off x="2018" y="2479"/>
              <a:ext cx="87" cy="87"/>
            </a:xfrm>
            <a:custGeom>
              <a:avLst/>
              <a:gdLst>
                <a:gd name="T0" fmla="*/ 0 w 87"/>
                <a:gd name="T1" fmla="*/ 42 h 87"/>
                <a:gd name="T2" fmla="*/ 4 w 87"/>
                <a:gd name="T3" fmla="*/ 25 h 87"/>
                <a:gd name="T4" fmla="*/ 13 w 87"/>
                <a:gd name="T5" fmla="*/ 13 h 87"/>
                <a:gd name="T6" fmla="*/ 28 w 87"/>
                <a:gd name="T7" fmla="*/ 2 h 87"/>
                <a:gd name="T8" fmla="*/ 45 w 87"/>
                <a:gd name="T9" fmla="*/ 0 h 87"/>
                <a:gd name="T10" fmla="*/ 62 w 87"/>
                <a:gd name="T11" fmla="*/ 2 h 87"/>
                <a:gd name="T12" fmla="*/ 74 w 87"/>
                <a:gd name="T13" fmla="*/ 13 h 87"/>
                <a:gd name="T14" fmla="*/ 85 w 87"/>
                <a:gd name="T15" fmla="*/ 25 h 87"/>
                <a:gd name="T16" fmla="*/ 87 w 87"/>
                <a:gd name="T17" fmla="*/ 42 h 87"/>
                <a:gd name="T18" fmla="*/ 85 w 87"/>
                <a:gd name="T19" fmla="*/ 59 h 87"/>
                <a:gd name="T20" fmla="*/ 74 w 87"/>
                <a:gd name="T21" fmla="*/ 74 h 87"/>
                <a:gd name="T22" fmla="*/ 62 w 87"/>
                <a:gd name="T23" fmla="*/ 83 h 87"/>
                <a:gd name="T24" fmla="*/ 45 w 87"/>
                <a:gd name="T25" fmla="*/ 87 h 87"/>
                <a:gd name="T26" fmla="*/ 28 w 87"/>
                <a:gd name="T27" fmla="*/ 83 h 87"/>
                <a:gd name="T28" fmla="*/ 13 w 87"/>
                <a:gd name="T29" fmla="*/ 74 h 87"/>
                <a:gd name="T30" fmla="*/ 4 w 87"/>
                <a:gd name="T31" fmla="*/ 59 h 87"/>
                <a:gd name="T32" fmla="*/ 0 w 87"/>
                <a:gd name="T33" fmla="*/ 42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87"/>
                <a:gd name="T53" fmla="*/ 87 w 87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87">
                  <a:moveTo>
                    <a:pt x="0" y="42"/>
                  </a:moveTo>
                  <a:lnTo>
                    <a:pt x="4" y="25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2" y="2"/>
                  </a:lnTo>
                  <a:lnTo>
                    <a:pt x="74" y="13"/>
                  </a:lnTo>
                  <a:lnTo>
                    <a:pt x="85" y="25"/>
                  </a:lnTo>
                  <a:lnTo>
                    <a:pt x="87" y="42"/>
                  </a:lnTo>
                  <a:lnTo>
                    <a:pt x="85" y="59"/>
                  </a:lnTo>
                  <a:lnTo>
                    <a:pt x="74" y="74"/>
                  </a:lnTo>
                  <a:lnTo>
                    <a:pt x="62" y="83"/>
                  </a:lnTo>
                  <a:lnTo>
                    <a:pt x="45" y="87"/>
                  </a:lnTo>
                  <a:lnTo>
                    <a:pt x="28" y="83"/>
                  </a:lnTo>
                  <a:lnTo>
                    <a:pt x="13" y="74"/>
                  </a:lnTo>
                  <a:lnTo>
                    <a:pt x="4" y="59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Rectangle 70"/>
            <p:cNvSpPr>
              <a:spLocks noChangeAspect="1" noChangeArrowheads="1"/>
            </p:cNvSpPr>
            <p:nvPr/>
          </p:nvSpPr>
          <p:spPr bwMode="auto">
            <a:xfrm>
              <a:off x="1890" y="1437"/>
              <a:ext cx="9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70" name="Rectangle 71"/>
            <p:cNvSpPr>
              <a:spLocks noChangeAspect="1" noChangeArrowheads="1"/>
            </p:cNvSpPr>
            <p:nvPr/>
          </p:nvSpPr>
          <p:spPr bwMode="auto">
            <a:xfrm>
              <a:off x="1089" y="2061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71" name="Rectangle 72"/>
            <p:cNvSpPr>
              <a:spLocks noChangeAspect="1" noChangeArrowheads="1"/>
            </p:cNvSpPr>
            <p:nvPr/>
          </p:nvSpPr>
          <p:spPr bwMode="auto">
            <a:xfrm>
              <a:off x="1699" y="2374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72" name="Rectangle 73"/>
            <p:cNvSpPr>
              <a:spLocks noChangeAspect="1" noChangeArrowheads="1"/>
            </p:cNvSpPr>
            <p:nvPr/>
          </p:nvSpPr>
          <p:spPr bwMode="auto">
            <a:xfrm>
              <a:off x="1319" y="2929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73" name="Rectangle 74"/>
            <p:cNvSpPr>
              <a:spLocks noChangeAspect="1" noChangeArrowheads="1"/>
            </p:cNvSpPr>
            <p:nvPr/>
          </p:nvSpPr>
          <p:spPr bwMode="auto">
            <a:xfrm>
              <a:off x="517" y="1940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74" name="Rectangle 75"/>
            <p:cNvSpPr>
              <a:spLocks noChangeAspect="1" noChangeArrowheads="1"/>
            </p:cNvSpPr>
            <p:nvPr/>
          </p:nvSpPr>
          <p:spPr bwMode="auto">
            <a:xfrm>
              <a:off x="2187" y="2429"/>
              <a:ext cx="9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15" name="Group 76"/>
          <p:cNvGrpSpPr>
            <a:grpSpLocks noChangeAspect="1"/>
          </p:cNvGrpSpPr>
          <p:nvPr/>
        </p:nvGrpSpPr>
        <p:grpSpPr bwMode="auto">
          <a:xfrm>
            <a:off x="7285038" y="2360613"/>
            <a:ext cx="919162" cy="617537"/>
            <a:chOff x="1465" y="2309"/>
            <a:chExt cx="883" cy="594"/>
          </a:xfrm>
        </p:grpSpPr>
        <p:sp>
          <p:nvSpPr>
            <p:cNvPr id="76861" name="Freeform 77"/>
            <p:cNvSpPr>
              <a:spLocks noChangeAspect="1"/>
            </p:cNvSpPr>
            <p:nvPr/>
          </p:nvSpPr>
          <p:spPr bwMode="auto">
            <a:xfrm>
              <a:off x="1465" y="2309"/>
              <a:ext cx="883" cy="369"/>
            </a:xfrm>
            <a:custGeom>
              <a:avLst/>
              <a:gdLst>
                <a:gd name="T0" fmla="*/ 442 w 883"/>
                <a:gd name="T1" fmla="*/ 0 h 369"/>
                <a:gd name="T2" fmla="*/ 502 w 883"/>
                <a:gd name="T3" fmla="*/ 2 h 369"/>
                <a:gd name="T4" fmla="*/ 562 w 883"/>
                <a:gd name="T5" fmla="*/ 7 h 369"/>
                <a:gd name="T6" fmla="*/ 619 w 883"/>
                <a:gd name="T7" fmla="*/ 15 h 369"/>
                <a:gd name="T8" fmla="*/ 672 w 883"/>
                <a:gd name="T9" fmla="*/ 28 h 369"/>
                <a:gd name="T10" fmla="*/ 721 w 883"/>
                <a:gd name="T11" fmla="*/ 43 h 369"/>
                <a:gd name="T12" fmla="*/ 766 w 883"/>
                <a:gd name="T13" fmla="*/ 60 h 369"/>
                <a:gd name="T14" fmla="*/ 804 w 883"/>
                <a:gd name="T15" fmla="*/ 79 h 369"/>
                <a:gd name="T16" fmla="*/ 836 w 883"/>
                <a:gd name="T17" fmla="*/ 100 h 369"/>
                <a:gd name="T18" fmla="*/ 859 w 883"/>
                <a:gd name="T19" fmla="*/ 123 h 369"/>
                <a:gd name="T20" fmla="*/ 876 w 883"/>
                <a:gd name="T21" fmla="*/ 147 h 369"/>
                <a:gd name="T22" fmla="*/ 883 w 883"/>
                <a:gd name="T23" fmla="*/ 172 h 369"/>
                <a:gd name="T24" fmla="*/ 883 w 883"/>
                <a:gd name="T25" fmla="*/ 197 h 369"/>
                <a:gd name="T26" fmla="*/ 876 w 883"/>
                <a:gd name="T27" fmla="*/ 223 h 369"/>
                <a:gd name="T28" fmla="*/ 859 w 883"/>
                <a:gd name="T29" fmla="*/ 246 h 369"/>
                <a:gd name="T30" fmla="*/ 836 w 883"/>
                <a:gd name="T31" fmla="*/ 270 h 369"/>
                <a:gd name="T32" fmla="*/ 804 w 883"/>
                <a:gd name="T33" fmla="*/ 291 h 369"/>
                <a:gd name="T34" fmla="*/ 766 w 883"/>
                <a:gd name="T35" fmla="*/ 310 h 369"/>
                <a:gd name="T36" fmla="*/ 721 w 883"/>
                <a:gd name="T37" fmla="*/ 327 h 369"/>
                <a:gd name="T38" fmla="*/ 672 w 883"/>
                <a:gd name="T39" fmla="*/ 342 h 369"/>
                <a:gd name="T40" fmla="*/ 619 w 883"/>
                <a:gd name="T41" fmla="*/ 354 h 369"/>
                <a:gd name="T42" fmla="*/ 562 w 883"/>
                <a:gd name="T43" fmla="*/ 363 h 369"/>
                <a:gd name="T44" fmla="*/ 502 w 883"/>
                <a:gd name="T45" fmla="*/ 367 h 369"/>
                <a:gd name="T46" fmla="*/ 442 w 883"/>
                <a:gd name="T47" fmla="*/ 369 h 369"/>
                <a:gd name="T48" fmla="*/ 381 w 883"/>
                <a:gd name="T49" fmla="*/ 367 h 369"/>
                <a:gd name="T50" fmla="*/ 323 w 883"/>
                <a:gd name="T51" fmla="*/ 363 h 369"/>
                <a:gd name="T52" fmla="*/ 266 w 883"/>
                <a:gd name="T53" fmla="*/ 354 h 369"/>
                <a:gd name="T54" fmla="*/ 213 w 883"/>
                <a:gd name="T55" fmla="*/ 342 h 369"/>
                <a:gd name="T56" fmla="*/ 162 w 883"/>
                <a:gd name="T57" fmla="*/ 327 h 369"/>
                <a:gd name="T58" fmla="*/ 119 w 883"/>
                <a:gd name="T59" fmla="*/ 310 h 369"/>
                <a:gd name="T60" fmla="*/ 81 w 883"/>
                <a:gd name="T61" fmla="*/ 291 h 369"/>
                <a:gd name="T62" fmla="*/ 49 w 883"/>
                <a:gd name="T63" fmla="*/ 270 h 369"/>
                <a:gd name="T64" fmla="*/ 26 w 883"/>
                <a:gd name="T65" fmla="*/ 246 h 369"/>
                <a:gd name="T66" fmla="*/ 9 w 883"/>
                <a:gd name="T67" fmla="*/ 223 h 369"/>
                <a:gd name="T68" fmla="*/ 0 w 883"/>
                <a:gd name="T69" fmla="*/ 197 h 369"/>
                <a:gd name="T70" fmla="*/ 0 w 883"/>
                <a:gd name="T71" fmla="*/ 172 h 369"/>
                <a:gd name="T72" fmla="*/ 9 w 883"/>
                <a:gd name="T73" fmla="*/ 147 h 369"/>
                <a:gd name="T74" fmla="*/ 26 w 883"/>
                <a:gd name="T75" fmla="*/ 123 h 369"/>
                <a:gd name="T76" fmla="*/ 49 w 883"/>
                <a:gd name="T77" fmla="*/ 100 h 369"/>
                <a:gd name="T78" fmla="*/ 81 w 883"/>
                <a:gd name="T79" fmla="*/ 79 h 369"/>
                <a:gd name="T80" fmla="*/ 119 w 883"/>
                <a:gd name="T81" fmla="*/ 60 h 369"/>
                <a:gd name="T82" fmla="*/ 162 w 883"/>
                <a:gd name="T83" fmla="*/ 43 h 369"/>
                <a:gd name="T84" fmla="*/ 213 w 883"/>
                <a:gd name="T85" fmla="*/ 28 h 369"/>
                <a:gd name="T86" fmla="*/ 266 w 883"/>
                <a:gd name="T87" fmla="*/ 15 h 369"/>
                <a:gd name="T88" fmla="*/ 323 w 883"/>
                <a:gd name="T89" fmla="*/ 7 h 369"/>
                <a:gd name="T90" fmla="*/ 381 w 883"/>
                <a:gd name="T91" fmla="*/ 2 h 369"/>
                <a:gd name="T92" fmla="*/ 442 w 883"/>
                <a:gd name="T93" fmla="*/ 0 h 3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83"/>
                <a:gd name="T142" fmla="*/ 0 h 369"/>
                <a:gd name="T143" fmla="*/ 883 w 883"/>
                <a:gd name="T144" fmla="*/ 369 h 3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83" h="369">
                  <a:moveTo>
                    <a:pt x="442" y="0"/>
                  </a:moveTo>
                  <a:lnTo>
                    <a:pt x="502" y="2"/>
                  </a:lnTo>
                  <a:lnTo>
                    <a:pt x="562" y="7"/>
                  </a:lnTo>
                  <a:lnTo>
                    <a:pt x="619" y="15"/>
                  </a:lnTo>
                  <a:lnTo>
                    <a:pt x="672" y="28"/>
                  </a:lnTo>
                  <a:lnTo>
                    <a:pt x="721" y="43"/>
                  </a:lnTo>
                  <a:lnTo>
                    <a:pt x="766" y="60"/>
                  </a:lnTo>
                  <a:lnTo>
                    <a:pt x="804" y="79"/>
                  </a:lnTo>
                  <a:lnTo>
                    <a:pt x="836" y="100"/>
                  </a:lnTo>
                  <a:lnTo>
                    <a:pt x="859" y="123"/>
                  </a:lnTo>
                  <a:lnTo>
                    <a:pt x="876" y="147"/>
                  </a:lnTo>
                  <a:lnTo>
                    <a:pt x="883" y="172"/>
                  </a:lnTo>
                  <a:lnTo>
                    <a:pt x="883" y="197"/>
                  </a:lnTo>
                  <a:lnTo>
                    <a:pt x="876" y="223"/>
                  </a:lnTo>
                  <a:lnTo>
                    <a:pt x="859" y="246"/>
                  </a:lnTo>
                  <a:lnTo>
                    <a:pt x="836" y="270"/>
                  </a:lnTo>
                  <a:lnTo>
                    <a:pt x="804" y="291"/>
                  </a:lnTo>
                  <a:lnTo>
                    <a:pt x="766" y="310"/>
                  </a:lnTo>
                  <a:lnTo>
                    <a:pt x="721" y="327"/>
                  </a:lnTo>
                  <a:lnTo>
                    <a:pt x="672" y="342"/>
                  </a:lnTo>
                  <a:lnTo>
                    <a:pt x="619" y="354"/>
                  </a:lnTo>
                  <a:lnTo>
                    <a:pt x="562" y="363"/>
                  </a:lnTo>
                  <a:lnTo>
                    <a:pt x="502" y="367"/>
                  </a:lnTo>
                  <a:lnTo>
                    <a:pt x="442" y="369"/>
                  </a:lnTo>
                  <a:lnTo>
                    <a:pt x="381" y="367"/>
                  </a:lnTo>
                  <a:lnTo>
                    <a:pt x="323" y="363"/>
                  </a:lnTo>
                  <a:lnTo>
                    <a:pt x="266" y="354"/>
                  </a:lnTo>
                  <a:lnTo>
                    <a:pt x="213" y="342"/>
                  </a:lnTo>
                  <a:lnTo>
                    <a:pt x="162" y="327"/>
                  </a:lnTo>
                  <a:lnTo>
                    <a:pt x="119" y="310"/>
                  </a:lnTo>
                  <a:lnTo>
                    <a:pt x="81" y="291"/>
                  </a:lnTo>
                  <a:lnTo>
                    <a:pt x="49" y="270"/>
                  </a:lnTo>
                  <a:lnTo>
                    <a:pt x="26" y="246"/>
                  </a:lnTo>
                  <a:lnTo>
                    <a:pt x="9" y="223"/>
                  </a:lnTo>
                  <a:lnTo>
                    <a:pt x="0" y="197"/>
                  </a:lnTo>
                  <a:lnTo>
                    <a:pt x="0" y="172"/>
                  </a:lnTo>
                  <a:lnTo>
                    <a:pt x="9" y="147"/>
                  </a:lnTo>
                  <a:lnTo>
                    <a:pt x="26" y="123"/>
                  </a:lnTo>
                  <a:lnTo>
                    <a:pt x="49" y="100"/>
                  </a:lnTo>
                  <a:lnTo>
                    <a:pt x="81" y="79"/>
                  </a:lnTo>
                  <a:lnTo>
                    <a:pt x="119" y="60"/>
                  </a:lnTo>
                  <a:lnTo>
                    <a:pt x="162" y="43"/>
                  </a:lnTo>
                  <a:lnTo>
                    <a:pt x="213" y="28"/>
                  </a:lnTo>
                  <a:lnTo>
                    <a:pt x="266" y="15"/>
                  </a:lnTo>
                  <a:lnTo>
                    <a:pt x="323" y="7"/>
                  </a:lnTo>
                  <a:lnTo>
                    <a:pt x="381" y="2"/>
                  </a:lnTo>
                  <a:lnTo>
                    <a:pt x="4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Rectangle 78"/>
            <p:cNvSpPr>
              <a:spLocks noChangeAspect="1" noChangeArrowheads="1"/>
            </p:cNvSpPr>
            <p:nvPr/>
          </p:nvSpPr>
          <p:spPr bwMode="auto">
            <a:xfrm>
              <a:off x="1831" y="2668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16" name="Group 79"/>
          <p:cNvGrpSpPr>
            <a:grpSpLocks noChangeAspect="1"/>
          </p:cNvGrpSpPr>
          <p:nvPr/>
        </p:nvGrpSpPr>
        <p:grpSpPr bwMode="auto">
          <a:xfrm>
            <a:off x="6100763" y="1730375"/>
            <a:ext cx="1036637" cy="584200"/>
            <a:chOff x="328" y="1704"/>
            <a:chExt cx="995" cy="561"/>
          </a:xfrm>
        </p:grpSpPr>
        <p:sp>
          <p:nvSpPr>
            <p:cNvPr id="76859" name="Freeform 80"/>
            <p:cNvSpPr>
              <a:spLocks noChangeAspect="1"/>
            </p:cNvSpPr>
            <p:nvPr/>
          </p:nvSpPr>
          <p:spPr bwMode="auto">
            <a:xfrm>
              <a:off x="328" y="1881"/>
              <a:ext cx="995" cy="384"/>
            </a:xfrm>
            <a:custGeom>
              <a:avLst/>
              <a:gdLst>
                <a:gd name="T0" fmla="*/ 514 w 995"/>
                <a:gd name="T1" fmla="*/ 4 h 384"/>
                <a:gd name="T2" fmla="*/ 576 w 995"/>
                <a:gd name="T3" fmla="*/ 10 h 384"/>
                <a:gd name="T4" fmla="*/ 638 w 995"/>
                <a:gd name="T5" fmla="*/ 21 h 384"/>
                <a:gd name="T6" fmla="*/ 695 w 995"/>
                <a:gd name="T7" fmla="*/ 34 h 384"/>
                <a:gd name="T8" fmla="*/ 752 w 995"/>
                <a:gd name="T9" fmla="*/ 49 h 384"/>
                <a:gd name="T10" fmla="*/ 803 w 995"/>
                <a:gd name="T11" fmla="*/ 66 h 384"/>
                <a:gd name="T12" fmla="*/ 850 w 995"/>
                <a:gd name="T13" fmla="*/ 85 h 384"/>
                <a:gd name="T14" fmla="*/ 891 w 995"/>
                <a:gd name="T15" fmla="*/ 106 h 384"/>
                <a:gd name="T16" fmla="*/ 927 w 995"/>
                <a:gd name="T17" fmla="*/ 127 h 384"/>
                <a:gd name="T18" fmla="*/ 954 w 995"/>
                <a:gd name="T19" fmla="*/ 150 h 384"/>
                <a:gd name="T20" fmla="*/ 976 w 995"/>
                <a:gd name="T21" fmla="*/ 176 h 384"/>
                <a:gd name="T22" fmla="*/ 988 w 995"/>
                <a:gd name="T23" fmla="*/ 199 h 384"/>
                <a:gd name="T24" fmla="*/ 995 w 995"/>
                <a:gd name="T25" fmla="*/ 222 h 384"/>
                <a:gd name="T26" fmla="*/ 993 w 995"/>
                <a:gd name="T27" fmla="*/ 248 h 384"/>
                <a:gd name="T28" fmla="*/ 982 w 995"/>
                <a:gd name="T29" fmla="*/ 269 h 384"/>
                <a:gd name="T30" fmla="*/ 965 w 995"/>
                <a:gd name="T31" fmla="*/ 290 h 384"/>
                <a:gd name="T32" fmla="*/ 940 w 995"/>
                <a:gd name="T33" fmla="*/ 312 h 384"/>
                <a:gd name="T34" fmla="*/ 908 w 995"/>
                <a:gd name="T35" fmla="*/ 329 h 384"/>
                <a:gd name="T36" fmla="*/ 869 w 995"/>
                <a:gd name="T37" fmla="*/ 345 h 384"/>
                <a:gd name="T38" fmla="*/ 827 w 995"/>
                <a:gd name="T39" fmla="*/ 358 h 384"/>
                <a:gd name="T40" fmla="*/ 776 w 995"/>
                <a:gd name="T41" fmla="*/ 369 h 384"/>
                <a:gd name="T42" fmla="*/ 723 w 995"/>
                <a:gd name="T43" fmla="*/ 377 h 384"/>
                <a:gd name="T44" fmla="*/ 665 w 995"/>
                <a:gd name="T45" fmla="*/ 382 h 384"/>
                <a:gd name="T46" fmla="*/ 606 w 995"/>
                <a:gd name="T47" fmla="*/ 384 h 384"/>
                <a:gd name="T48" fmla="*/ 544 w 995"/>
                <a:gd name="T49" fmla="*/ 384 h 384"/>
                <a:gd name="T50" fmla="*/ 480 w 995"/>
                <a:gd name="T51" fmla="*/ 379 h 384"/>
                <a:gd name="T52" fmla="*/ 419 w 995"/>
                <a:gd name="T53" fmla="*/ 373 h 384"/>
                <a:gd name="T54" fmla="*/ 357 w 995"/>
                <a:gd name="T55" fmla="*/ 362 h 384"/>
                <a:gd name="T56" fmla="*/ 300 w 995"/>
                <a:gd name="T57" fmla="*/ 350 h 384"/>
                <a:gd name="T58" fmla="*/ 242 w 995"/>
                <a:gd name="T59" fmla="*/ 335 h 384"/>
                <a:gd name="T60" fmla="*/ 191 w 995"/>
                <a:gd name="T61" fmla="*/ 318 h 384"/>
                <a:gd name="T62" fmla="*/ 144 w 995"/>
                <a:gd name="T63" fmla="*/ 299 h 384"/>
                <a:gd name="T64" fmla="*/ 104 w 995"/>
                <a:gd name="T65" fmla="*/ 278 h 384"/>
                <a:gd name="T66" fmla="*/ 68 w 995"/>
                <a:gd name="T67" fmla="*/ 256 h 384"/>
                <a:gd name="T68" fmla="*/ 40 w 995"/>
                <a:gd name="T69" fmla="*/ 233 h 384"/>
                <a:gd name="T70" fmla="*/ 19 w 995"/>
                <a:gd name="T71" fmla="*/ 208 h 384"/>
                <a:gd name="T72" fmla="*/ 6 w 995"/>
                <a:gd name="T73" fmla="*/ 184 h 384"/>
                <a:gd name="T74" fmla="*/ 0 w 995"/>
                <a:gd name="T75" fmla="*/ 161 h 384"/>
                <a:gd name="T76" fmla="*/ 2 w 995"/>
                <a:gd name="T77" fmla="*/ 138 h 384"/>
                <a:gd name="T78" fmla="*/ 13 w 995"/>
                <a:gd name="T79" fmla="*/ 114 h 384"/>
                <a:gd name="T80" fmla="*/ 30 w 995"/>
                <a:gd name="T81" fmla="*/ 93 h 384"/>
                <a:gd name="T82" fmla="*/ 55 w 995"/>
                <a:gd name="T83" fmla="*/ 72 h 384"/>
                <a:gd name="T84" fmla="*/ 87 w 995"/>
                <a:gd name="T85" fmla="*/ 55 h 384"/>
                <a:gd name="T86" fmla="*/ 125 w 995"/>
                <a:gd name="T87" fmla="*/ 38 h 384"/>
                <a:gd name="T88" fmla="*/ 168 w 995"/>
                <a:gd name="T89" fmla="*/ 25 h 384"/>
                <a:gd name="T90" fmla="*/ 219 w 995"/>
                <a:gd name="T91" fmla="*/ 15 h 384"/>
                <a:gd name="T92" fmla="*/ 272 w 995"/>
                <a:gd name="T93" fmla="*/ 6 h 384"/>
                <a:gd name="T94" fmla="*/ 329 w 995"/>
                <a:gd name="T95" fmla="*/ 2 h 384"/>
                <a:gd name="T96" fmla="*/ 389 w 995"/>
                <a:gd name="T97" fmla="*/ 0 h 384"/>
                <a:gd name="T98" fmla="*/ 450 w 995"/>
                <a:gd name="T99" fmla="*/ 0 h 384"/>
                <a:gd name="T100" fmla="*/ 514 w 995"/>
                <a:gd name="T101" fmla="*/ 4 h 3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95"/>
                <a:gd name="T154" fmla="*/ 0 h 384"/>
                <a:gd name="T155" fmla="*/ 995 w 995"/>
                <a:gd name="T156" fmla="*/ 384 h 3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95" h="384">
                  <a:moveTo>
                    <a:pt x="514" y="4"/>
                  </a:moveTo>
                  <a:lnTo>
                    <a:pt x="576" y="10"/>
                  </a:lnTo>
                  <a:lnTo>
                    <a:pt x="638" y="21"/>
                  </a:lnTo>
                  <a:lnTo>
                    <a:pt x="695" y="34"/>
                  </a:lnTo>
                  <a:lnTo>
                    <a:pt x="752" y="49"/>
                  </a:lnTo>
                  <a:lnTo>
                    <a:pt x="803" y="66"/>
                  </a:lnTo>
                  <a:lnTo>
                    <a:pt x="850" y="85"/>
                  </a:lnTo>
                  <a:lnTo>
                    <a:pt x="891" y="106"/>
                  </a:lnTo>
                  <a:lnTo>
                    <a:pt x="927" y="127"/>
                  </a:lnTo>
                  <a:lnTo>
                    <a:pt x="954" y="150"/>
                  </a:lnTo>
                  <a:lnTo>
                    <a:pt x="976" y="176"/>
                  </a:lnTo>
                  <a:lnTo>
                    <a:pt x="988" y="199"/>
                  </a:lnTo>
                  <a:lnTo>
                    <a:pt x="995" y="222"/>
                  </a:lnTo>
                  <a:lnTo>
                    <a:pt x="993" y="248"/>
                  </a:lnTo>
                  <a:lnTo>
                    <a:pt x="982" y="269"/>
                  </a:lnTo>
                  <a:lnTo>
                    <a:pt x="965" y="290"/>
                  </a:lnTo>
                  <a:lnTo>
                    <a:pt x="940" y="312"/>
                  </a:lnTo>
                  <a:lnTo>
                    <a:pt x="908" y="329"/>
                  </a:lnTo>
                  <a:lnTo>
                    <a:pt x="869" y="345"/>
                  </a:lnTo>
                  <a:lnTo>
                    <a:pt x="827" y="358"/>
                  </a:lnTo>
                  <a:lnTo>
                    <a:pt x="776" y="369"/>
                  </a:lnTo>
                  <a:lnTo>
                    <a:pt x="723" y="377"/>
                  </a:lnTo>
                  <a:lnTo>
                    <a:pt x="665" y="382"/>
                  </a:lnTo>
                  <a:lnTo>
                    <a:pt x="606" y="384"/>
                  </a:lnTo>
                  <a:lnTo>
                    <a:pt x="544" y="384"/>
                  </a:lnTo>
                  <a:lnTo>
                    <a:pt x="480" y="379"/>
                  </a:lnTo>
                  <a:lnTo>
                    <a:pt x="419" y="373"/>
                  </a:lnTo>
                  <a:lnTo>
                    <a:pt x="357" y="362"/>
                  </a:lnTo>
                  <a:lnTo>
                    <a:pt x="300" y="350"/>
                  </a:lnTo>
                  <a:lnTo>
                    <a:pt x="242" y="335"/>
                  </a:lnTo>
                  <a:lnTo>
                    <a:pt x="191" y="318"/>
                  </a:lnTo>
                  <a:lnTo>
                    <a:pt x="144" y="299"/>
                  </a:lnTo>
                  <a:lnTo>
                    <a:pt x="104" y="278"/>
                  </a:lnTo>
                  <a:lnTo>
                    <a:pt x="68" y="256"/>
                  </a:lnTo>
                  <a:lnTo>
                    <a:pt x="40" y="233"/>
                  </a:lnTo>
                  <a:lnTo>
                    <a:pt x="19" y="208"/>
                  </a:lnTo>
                  <a:lnTo>
                    <a:pt x="6" y="184"/>
                  </a:lnTo>
                  <a:lnTo>
                    <a:pt x="0" y="161"/>
                  </a:lnTo>
                  <a:lnTo>
                    <a:pt x="2" y="138"/>
                  </a:lnTo>
                  <a:lnTo>
                    <a:pt x="13" y="114"/>
                  </a:lnTo>
                  <a:lnTo>
                    <a:pt x="30" y="93"/>
                  </a:lnTo>
                  <a:lnTo>
                    <a:pt x="55" y="72"/>
                  </a:lnTo>
                  <a:lnTo>
                    <a:pt x="87" y="55"/>
                  </a:lnTo>
                  <a:lnTo>
                    <a:pt x="125" y="38"/>
                  </a:lnTo>
                  <a:lnTo>
                    <a:pt x="168" y="25"/>
                  </a:lnTo>
                  <a:lnTo>
                    <a:pt x="219" y="15"/>
                  </a:lnTo>
                  <a:lnTo>
                    <a:pt x="272" y="6"/>
                  </a:lnTo>
                  <a:lnTo>
                    <a:pt x="329" y="2"/>
                  </a:lnTo>
                  <a:lnTo>
                    <a:pt x="389" y="0"/>
                  </a:lnTo>
                  <a:lnTo>
                    <a:pt x="450" y="0"/>
                  </a:lnTo>
                  <a:lnTo>
                    <a:pt x="514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Rectangle 81"/>
            <p:cNvSpPr>
              <a:spLocks noChangeAspect="1" noChangeArrowheads="1"/>
            </p:cNvSpPr>
            <p:nvPr/>
          </p:nvSpPr>
          <p:spPr bwMode="auto">
            <a:xfrm>
              <a:off x="854" y="1704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17" name="Group 82"/>
          <p:cNvGrpSpPr>
            <a:grpSpLocks noChangeAspect="1"/>
          </p:cNvGrpSpPr>
          <p:nvPr/>
        </p:nvGrpSpPr>
        <p:grpSpPr bwMode="auto">
          <a:xfrm>
            <a:off x="5875338" y="1293813"/>
            <a:ext cx="2582862" cy="2287587"/>
            <a:chOff x="111" y="1285"/>
            <a:chExt cx="2481" cy="2197"/>
          </a:xfrm>
        </p:grpSpPr>
        <p:sp>
          <p:nvSpPr>
            <p:cNvPr id="76857" name="Rectangle 83"/>
            <p:cNvSpPr>
              <a:spLocks noChangeAspect="1" noChangeArrowheads="1"/>
            </p:cNvSpPr>
            <p:nvPr/>
          </p:nvSpPr>
          <p:spPr bwMode="auto">
            <a:xfrm>
              <a:off x="2484" y="1704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58" name="Freeform 84"/>
            <p:cNvSpPr>
              <a:spLocks noChangeAspect="1"/>
            </p:cNvSpPr>
            <p:nvPr/>
          </p:nvSpPr>
          <p:spPr bwMode="auto">
            <a:xfrm>
              <a:off x="111" y="1285"/>
              <a:ext cx="2479" cy="2197"/>
            </a:xfrm>
            <a:custGeom>
              <a:avLst/>
              <a:gdLst>
                <a:gd name="T0" fmla="*/ 1339 w 2479"/>
                <a:gd name="T1" fmla="*/ 2 h 2197"/>
                <a:gd name="T2" fmla="*/ 1541 w 2479"/>
                <a:gd name="T3" fmla="*/ 32 h 2197"/>
                <a:gd name="T4" fmla="*/ 1735 w 2479"/>
                <a:gd name="T5" fmla="*/ 91 h 2197"/>
                <a:gd name="T6" fmla="*/ 1916 w 2479"/>
                <a:gd name="T7" fmla="*/ 178 h 2197"/>
                <a:gd name="T8" fmla="*/ 2077 w 2479"/>
                <a:gd name="T9" fmla="*/ 288 h 2197"/>
                <a:gd name="T10" fmla="*/ 2215 w 2479"/>
                <a:gd name="T11" fmla="*/ 422 h 2197"/>
                <a:gd name="T12" fmla="*/ 2328 w 2479"/>
                <a:gd name="T13" fmla="*/ 572 h 2197"/>
                <a:gd name="T14" fmla="*/ 2411 w 2479"/>
                <a:gd name="T15" fmla="*/ 740 h 2197"/>
                <a:gd name="T16" fmla="*/ 2462 w 2479"/>
                <a:gd name="T17" fmla="*/ 916 h 2197"/>
                <a:gd name="T18" fmla="*/ 2479 w 2479"/>
                <a:gd name="T19" fmla="*/ 1096 h 2197"/>
                <a:gd name="T20" fmla="*/ 2462 w 2479"/>
                <a:gd name="T21" fmla="*/ 1277 h 2197"/>
                <a:gd name="T22" fmla="*/ 2411 w 2479"/>
                <a:gd name="T23" fmla="*/ 1453 h 2197"/>
                <a:gd name="T24" fmla="*/ 2330 w 2479"/>
                <a:gd name="T25" fmla="*/ 1620 h 2197"/>
                <a:gd name="T26" fmla="*/ 2217 w 2479"/>
                <a:gd name="T27" fmla="*/ 1771 h 2197"/>
                <a:gd name="T28" fmla="*/ 2079 w 2479"/>
                <a:gd name="T29" fmla="*/ 1904 h 2197"/>
                <a:gd name="T30" fmla="*/ 1918 w 2479"/>
                <a:gd name="T31" fmla="*/ 2017 h 2197"/>
                <a:gd name="T32" fmla="*/ 1739 w 2479"/>
                <a:gd name="T33" fmla="*/ 2104 h 2197"/>
                <a:gd name="T34" fmla="*/ 1546 w 2479"/>
                <a:gd name="T35" fmla="*/ 2163 h 2197"/>
                <a:gd name="T36" fmla="*/ 1344 w 2479"/>
                <a:gd name="T37" fmla="*/ 2193 h 2197"/>
                <a:gd name="T38" fmla="*/ 1139 w 2479"/>
                <a:gd name="T39" fmla="*/ 2193 h 2197"/>
                <a:gd name="T40" fmla="*/ 938 w 2479"/>
                <a:gd name="T41" fmla="*/ 2163 h 2197"/>
                <a:gd name="T42" fmla="*/ 744 w 2479"/>
                <a:gd name="T43" fmla="*/ 2106 h 2197"/>
                <a:gd name="T44" fmla="*/ 563 w 2479"/>
                <a:gd name="T45" fmla="*/ 2019 h 2197"/>
                <a:gd name="T46" fmla="*/ 402 w 2479"/>
                <a:gd name="T47" fmla="*/ 1909 h 2197"/>
                <a:gd name="T48" fmla="*/ 264 w 2479"/>
                <a:gd name="T49" fmla="*/ 1775 h 2197"/>
                <a:gd name="T50" fmla="*/ 151 w 2479"/>
                <a:gd name="T51" fmla="*/ 1622 h 2197"/>
                <a:gd name="T52" fmla="*/ 68 w 2479"/>
                <a:gd name="T53" fmla="*/ 1457 h 2197"/>
                <a:gd name="T54" fmla="*/ 17 w 2479"/>
                <a:gd name="T55" fmla="*/ 1281 h 2197"/>
                <a:gd name="T56" fmla="*/ 0 w 2479"/>
                <a:gd name="T57" fmla="*/ 1101 h 2197"/>
                <a:gd name="T58" fmla="*/ 17 w 2479"/>
                <a:gd name="T59" fmla="*/ 920 h 2197"/>
                <a:gd name="T60" fmla="*/ 68 w 2479"/>
                <a:gd name="T61" fmla="*/ 744 h 2197"/>
                <a:gd name="T62" fmla="*/ 149 w 2479"/>
                <a:gd name="T63" fmla="*/ 577 h 2197"/>
                <a:gd name="T64" fmla="*/ 261 w 2479"/>
                <a:gd name="T65" fmla="*/ 424 h 2197"/>
                <a:gd name="T66" fmla="*/ 400 w 2479"/>
                <a:gd name="T67" fmla="*/ 290 h 2197"/>
                <a:gd name="T68" fmla="*/ 559 w 2479"/>
                <a:gd name="T69" fmla="*/ 180 h 2197"/>
                <a:gd name="T70" fmla="*/ 740 w 2479"/>
                <a:gd name="T71" fmla="*/ 93 h 2197"/>
                <a:gd name="T72" fmla="*/ 933 w 2479"/>
                <a:gd name="T73" fmla="*/ 34 h 2197"/>
                <a:gd name="T74" fmla="*/ 1135 w 2479"/>
                <a:gd name="T75" fmla="*/ 4 h 21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79"/>
                <a:gd name="T115" fmla="*/ 0 h 2197"/>
                <a:gd name="T116" fmla="*/ 2479 w 2479"/>
                <a:gd name="T117" fmla="*/ 2197 h 21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79" h="2197">
                  <a:moveTo>
                    <a:pt x="1237" y="0"/>
                  </a:moveTo>
                  <a:lnTo>
                    <a:pt x="1339" y="2"/>
                  </a:lnTo>
                  <a:lnTo>
                    <a:pt x="1441" y="15"/>
                  </a:lnTo>
                  <a:lnTo>
                    <a:pt x="1541" y="32"/>
                  </a:lnTo>
                  <a:lnTo>
                    <a:pt x="1639" y="59"/>
                  </a:lnTo>
                  <a:lnTo>
                    <a:pt x="1735" y="91"/>
                  </a:lnTo>
                  <a:lnTo>
                    <a:pt x="1826" y="131"/>
                  </a:lnTo>
                  <a:lnTo>
                    <a:pt x="1916" y="178"/>
                  </a:lnTo>
                  <a:lnTo>
                    <a:pt x="1998" y="229"/>
                  </a:lnTo>
                  <a:lnTo>
                    <a:pt x="2077" y="288"/>
                  </a:lnTo>
                  <a:lnTo>
                    <a:pt x="2149" y="352"/>
                  </a:lnTo>
                  <a:lnTo>
                    <a:pt x="2215" y="422"/>
                  </a:lnTo>
                  <a:lnTo>
                    <a:pt x="2275" y="496"/>
                  </a:lnTo>
                  <a:lnTo>
                    <a:pt x="2328" y="572"/>
                  </a:lnTo>
                  <a:lnTo>
                    <a:pt x="2373" y="655"/>
                  </a:lnTo>
                  <a:lnTo>
                    <a:pt x="2411" y="740"/>
                  </a:lnTo>
                  <a:lnTo>
                    <a:pt x="2441" y="827"/>
                  </a:lnTo>
                  <a:lnTo>
                    <a:pt x="2462" y="916"/>
                  </a:lnTo>
                  <a:lnTo>
                    <a:pt x="2475" y="1005"/>
                  </a:lnTo>
                  <a:lnTo>
                    <a:pt x="2479" y="1096"/>
                  </a:lnTo>
                  <a:lnTo>
                    <a:pt x="2475" y="1188"/>
                  </a:lnTo>
                  <a:lnTo>
                    <a:pt x="2462" y="1277"/>
                  </a:lnTo>
                  <a:lnTo>
                    <a:pt x="2441" y="1366"/>
                  </a:lnTo>
                  <a:lnTo>
                    <a:pt x="2411" y="1453"/>
                  </a:lnTo>
                  <a:lnTo>
                    <a:pt x="2375" y="1537"/>
                  </a:lnTo>
                  <a:lnTo>
                    <a:pt x="2330" y="1620"/>
                  </a:lnTo>
                  <a:lnTo>
                    <a:pt x="2277" y="1697"/>
                  </a:lnTo>
                  <a:lnTo>
                    <a:pt x="2217" y="1771"/>
                  </a:lnTo>
                  <a:lnTo>
                    <a:pt x="2152" y="1841"/>
                  </a:lnTo>
                  <a:lnTo>
                    <a:pt x="2079" y="1904"/>
                  </a:lnTo>
                  <a:lnTo>
                    <a:pt x="2003" y="1964"/>
                  </a:lnTo>
                  <a:lnTo>
                    <a:pt x="1918" y="2017"/>
                  </a:lnTo>
                  <a:lnTo>
                    <a:pt x="1830" y="2063"/>
                  </a:lnTo>
                  <a:lnTo>
                    <a:pt x="1739" y="2104"/>
                  </a:lnTo>
                  <a:lnTo>
                    <a:pt x="1643" y="2136"/>
                  </a:lnTo>
                  <a:lnTo>
                    <a:pt x="1546" y="2163"/>
                  </a:lnTo>
                  <a:lnTo>
                    <a:pt x="1446" y="2182"/>
                  </a:lnTo>
                  <a:lnTo>
                    <a:pt x="1344" y="2193"/>
                  </a:lnTo>
                  <a:lnTo>
                    <a:pt x="1242" y="2197"/>
                  </a:lnTo>
                  <a:lnTo>
                    <a:pt x="1139" y="2193"/>
                  </a:lnTo>
                  <a:lnTo>
                    <a:pt x="1037" y="2182"/>
                  </a:lnTo>
                  <a:lnTo>
                    <a:pt x="938" y="2163"/>
                  </a:lnTo>
                  <a:lnTo>
                    <a:pt x="840" y="2138"/>
                  </a:lnTo>
                  <a:lnTo>
                    <a:pt x="744" y="2106"/>
                  </a:lnTo>
                  <a:lnTo>
                    <a:pt x="650" y="2066"/>
                  </a:lnTo>
                  <a:lnTo>
                    <a:pt x="563" y="2019"/>
                  </a:lnTo>
                  <a:lnTo>
                    <a:pt x="480" y="1966"/>
                  </a:lnTo>
                  <a:lnTo>
                    <a:pt x="402" y="1909"/>
                  </a:lnTo>
                  <a:lnTo>
                    <a:pt x="329" y="1843"/>
                  </a:lnTo>
                  <a:lnTo>
                    <a:pt x="264" y="1775"/>
                  </a:lnTo>
                  <a:lnTo>
                    <a:pt x="204" y="1701"/>
                  </a:lnTo>
                  <a:lnTo>
                    <a:pt x="151" y="1622"/>
                  </a:lnTo>
                  <a:lnTo>
                    <a:pt x="106" y="1542"/>
                  </a:lnTo>
                  <a:lnTo>
                    <a:pt x="68" y="1457"/>
                  </a:lnTo>
                  <a:lnTo>
                    <a:pt x="38" y="1370"/>
                  </a:lnTo>
                  <a:lnTo>
                    <a:pt x="17" y="1281"/>
                  </a:lnTo>
                  <a:lnTo>
                    <a:pt x="4" y="1192"/>
                  </a:lnTo>
                  <a:lnTo>
                    <a:pt x="0" y="1101"/>
                  </a:lnTo>
                  <a:lnTo>
                    <a:pt x="4" y="1009"/>
                  </a:lnTo>
                  <a:lnTo>
                    <a:pt x="17" y="920"/>
                  </a:lnTo>
                  <a:lnTo>
                    <a:pt x="38" y="831"/>
                  </a:lnTo>
                  <a:lnTo>
                    <a:pt x="68" y="744"/>
                  </a:lnTo>
                  <a:lnTo>
                    <a:pt x="104" y="659"/>
                  </a:lnTo>
                  <a:lnTo>
                    <a:pt x="149" y="577"/>
                  </a:lnTo>
                  <a:lnTo>
                    <a:pt x="202" y="498"/>
                  </a:lnTo>
                  <a:lnTo>
                    <a:pt x="261" y="424"/>
                  </a:lnTo>
                  <a:lnTo>
                    <a:pt x="327" y="356"/>
                  </a:lnTo>
                  <a:lnTo>
                    <a:pt x="400" y="290"/>
                  </a:lnTo>
                  <a:lnTo>
                    <a:pt x="476" y="233"/>
                  </a:lnTo>
                  <a:lnTo>
                    <a:pt x="559" y="180"/>
                  </a:lnTo>
                  <a:lnTo>
                    <a:pt x="648" y="133"/>
                  </a:lnTo>
                  <a:lnTo>
                    <a:pt x="740" y="93"/>
                  </a:lnTo>
                  <a:lnTo>
                    <a:pt x="835" y="59"/>
                  </a:lnTo>
                  <a:lnTo>
                    <a:pt x="933" y="34"/>
                  </a:lnTo>
                  <a:lnTo>
                    <a:pt x="1033" y="15"/>
                  </a:lnTo>
                  <a:lnTo>
                    <a:pt x="1135" y="4"/>
                  </a:lnTo>
                  <a:lnTo>
                    <a:pt x="12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85"/>
          <p:cNvGrpSpPr>
            <a:grpSpLocks noChangeAspect="1"/>
          </p:cNvGrpSpPr>
          <p:nvPr/>
        </p:nvGrpSpPr>
        <p:grpSpPr bwMode="auto">
          <a:xfrm>
            <a:off x="6873875" y="2211388"/>
            <a:ext cx="1416050" cy="1084262"/>
            <a:chOff x="1070" y="2167"/>
            <a:chExt cx="1361" cy="1041"/>
          </a:xfrm>
        </p:grpSpPr>
        <p:sp>
          <p:nvSpPr>
            <p:cNvPr id="76855" name="Rectangle 86"/>
            <p:cNvSpPr>
              <a:spLocks noChangeAspect="1" noChangeArrowheads="1"/>
            </p:cNvSpPr>
            <p:nvPr/>
          </p:nvSpPr>
          <p:spPr bwMode="auto">
            <a:xfrm>
              <a:off x="1070" y="2560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  <p:sp>
          <p:nvSpPr>
            <p:cNvPr id="76856" name="Freeform 87"/>
            <p:cNvSpPr>
              <a:spLocks noChangeAspect="1"/>
            </p:cNvSpPr>
            <p:nvPr/>
          </p:nvSpPr>
          <p:spPr bwMode="auto">
            <a:xfrm>
              <a:off x="1114" y="2167"/>
              <a:ext cx="1317" cy="1041"/>
            </a:xfrm>
            <a:custGeom>
              <a:avLst/>
              <a:gdLst>
                <a:gd name="T0" fmla="*/ 441 w 1317"/>
                <a:gd name="T1" fmla="*/ 174 h 1041"/>
                <a:gd name="T2" fmla="*/ 506 w 1317"/>
                <a:gd name="T3" fmla="*/ 134 h 1041"/>
                <a:gd name="T4" fmla="*/ 574 w 1317"/>
                <a:gd name="T5" fmla="*/ 100 h 1041"/>
                <a:gd name="T6" fmla="*/ 643 w 1317"/>
                <a:gd name="T7" fmla="*/ 70 h 1041"/>
                <a:gd name="T8" fmla="*/ 711 w 1317"/>
                <a:gd name="T9" fmla="*/ 47 h 1041"/>
                <a:gd name="T10" fmla="*/ 781 w 1317"/>
                <a:gd name="T11" fmla="*/ 26 h 1041"/>
                <a:gd name="T12" fmla="*/ 847 w 1317"/>
                <a:gd name="T13" fmla="*/ 13 h 1041"/>
                <a:gd name="T14" fmla="*/ 910 w 1317"/>
                <a:gd name="T15" fmla="*/ 4 h 1041"/>
                <a:gd name="T16" fmla="*/ 974 w 1317"/>
                <a:gd name="T17" fmla="*/ 0 h 1041"/>
                <a:gd name="T18" fmla="*/ 1032 w 1317"/>
                <a:gd name="T19" fmla="*/ 4 h 1041"/>
                <a:gd name="T20" fmla="*/ 1087 w 1317"/>
                <a:gd name="T21" fmla="*/ 13 h 1041"/>
                <a:gd name="T22" fmla="*/ 1136 w 1317"/>
                <a:gd name="T23" fmla="*/ 26 h 1041"/>
                <a:gd name="T24" fmla="*/ 1180 w 1317"/>
                <a:gd name="T25" fmla="*/ 45 h 1041"/>
                <a:gd name="T26" fmla="*/ 1219 w 1317"/>
                <a:gd name="T27" fmla="*/ 70 h 1041"/>
                <a:gd name="T28" fmla="*/ 1253 w 1317"/>
                <a:gd name="T29" fmla="*/ 100 h 1041"/>
                <a:gd name="T30" fmla="*/ 1278 w 1317"/>
                <a:gd name="T31" fmla="*/ 134 h 1041"/>
                <a:gd name="T32" fmla="*/ 1297 w 1317"/>
                <a:gd name="T33" fmla="*/ 172 h 1041"/>
                <a:gd name="T34" fmla="*/ 1310 w 1317"/>
                <a:gd name="T35" fmla="*/ 214 h 1041"/>
                <a:gd name="T36" fmla="*/ 1317 w 1317"/>
                <a:gd name="T37" fmla="*/ 261 h 1041"/>
                <a:gd name="T38" fmla="*/ 1314 w 1317"/>
                <a:gd name="T39" fmla="*/ 310 h 1041"/>
                <a:gd name="T40" fmla="*/ 1304 w 1317"/>
                <a:gd name="T41" fmla="*/ 359 h 1041"/>
                <a:gd name="T42" fmla="*/ 1289 w 1317"/>
                <a:gd name="T43" fmla="*/ 412 h 1041"/>
                <a:gd name="T44" fmla="*/ 1265 w 1317"/>
                <a:gd name="T45" fmla="*/ 467 h 1041"/>
                <a:gd name="T46" fmla="*/ 1236 w 1317"/>
                <a:gd name="T47" fmla="*/ 520 h 1041"/>
                <a:gd name="T48" fmla="*/ 1200 w 1317"/>
                <a:gd name="T49" fmla="*/ 575 h 1041"/>
                <a:gd name="T50" fmla="*/ 1157 w 1317"/>
                <a:gd name="T51" fmla="*/ 628 h 1041"/>
                <a:gd name="T52" fmla="*/ 1110 w 1317"/>
                <a:gd name="T53" fmla="*/ 681 h 1041"/>
                <a:gd name="T54" fmla="*/ 1057 w 1317"/>
                <a:gd name="T55" fmla="*/ 732 h 1041"/>
                <a:gd name="T56" fmla="*/ 1000 w 1317"/>
                <a:gd name="T57" fmla="*/ 781 h 1041"/>
                <a:gd name="T58" fmla="*/ 940 w 1317"/>
                <a:gd name="T59" fmla="*/ 825 h 1041"/>
                <a:gd name="T60" fmla="*/ 876 w 1317"/>
                <a:gd name="T61" fmla="*/ 868 h 1041"/>
                <a:gd name="T62" fmla="*/ 810 w 1317"/>
                <a:gd name="T63" fmla="*/ 908 h 1041"/>
                <a:gd name="T64" fmla="*/ 742 w 1317"/>
                <a:gd name="T65" fmla="*/ 942 h 1041"/>
                <a:gd name="T66" fmla="*/ 674 w 1317"/>
                <a:gd name="T67" fmla="*/ 971 h 1041"/>
                <a:gd name="T68" fmla="*/ 604 w 1317"/>
                <a:gd name="T69" fmla="*/ 995 h 1041"/>
                <a:gd name="T70" fmla="*/ 536 w 1317"/>
                <a:gd name="T71" fmla="*/ 1016 h 1041"/>
                <a:gd name="T72" fmla="*/ 470 w 1317"/>
                <a:gd name="T73" fmla="*/ 1029 h 1041"/>
                <a:gd name="T74" fmla="*/ 404 w 1317"/>
                <a:gd name="T75" fmla="*/ 1037 h 1041"/>
                <a:gd name="T76" fmla="*/ 343 w 1317"/>
                <a:gd name="T77" fmla="*/ 1041 h 1041"/>
                <a:gd name="T78" fmla="*/ 283 w 1317"/>
                <a:gd name="T79" fmla="*/ 1037 h 1041"/>
                <a:gd name="T80" fmla="*/ 230 w 1317"/>
                <a:gd name="T81" fmla="*/ 1029 h 1041"/>
                <a:gd name="T82" fmla="*/ 179 w 1317"/>
                <a:gd name="T83" fmla="*/ 1016 h 1041"/>
                <a:gd name="T84" fmla="*/ 134 w 1317"/>
                <a:gd name="T85" fmla="*/ 997 h 1041"/>
                <a:gd name="T86" fmla="*/ 96 w 1317"/>
                <a:gd name="T87" fmla="*/ 971 h 1041"/>
                <a:gd name="T88" fmla="*/ 64 w 1317"/>
                <a:gd name="T89" fmla="*/ 942 h 1041"/>
                <a:gd name="T90" fmla="*/ 37 w 1317"/>
                <a:gd name="T91" fmla="*/ 908 h 1041"/>
                <a:gd name="T92" fmla="*/ 17 w 1317"/>
                <a:gd name="T93" fmla="*/ 870 h 1041"/>
                <a:gd name="T94" fmla="*/ 7 w 1317"/>
                <a:gd name="T95" fmla="*/ 827 h 1041"/>
                <a:gd name="T96" fmla="*/ 0 w 1317"/>
                <a:gd name="T97" fmla="*/ 781 h 1041"/>
                <a:gd name="T98" fmla="*/ 3 w 1317"/>
                <a:gd name="T99" fmla="*/ 732 h 1041"/>
                <a:gd name="T100" fmla="*/ 11 w 1317"/>
                <a:gd name="T101" fmla="*/ 681 h 1041"/>
                <a:gd name="T102" fmla="*/ 28 w 1317"/>
                <a:gd name="T103" fmla="*/ 630 h 1041"/>
                <a:gd name="T104" fmla="*/ 51 w 1317"/>
                <a:gd name="T105" fmla="*/ 575 h 1041"/>
                <a:gd name="T106" fmla="*/ 81 w 1317"/>
                <a:gd name="T107" fmla="*/ 522 h 1041"/>
                <a:gd name="T108" fmla="*/ 117 w 1317"/>
                <a:gd name="T109" fmla="*/ 467 h 1041"/>
                <a:gd name="T110" fmla="*/ 160 w 1317"/>
                <a:gd name="T111" fmla="*/ 414 h 1041"/>
                <a:gd name="T112" fmla="*/ 207 w 1317"/>
                <a:gd name="T113" fmla="*/ 361 h 1041"/>
                <a:gd name="T114" fmla="*/ 260 w 1317"/>
                <a:gd name="T115" fmla="*/ 310 h 1041"/>
                <a:gd name="T116" fmla="*/ 315 w 1317"/>
                <a:gd name="T117" fmla="*/ 261 h 1041"/>
                <a:gd name="T118" fmla="*/ 377 w 1317"/>
                <a:gd name="T119" fmla="*/ 216 h 1041"/>
                <a:gd name="T120" fmla="*/ 441 w 1317"/>
                <a:gd name="T121" fmla="*/ 174 h 1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7"/>
                <a:gd name="T184" fmla="*/ 0 h 1041"/>
                <a:gd name="T185" fmla="*/ 1317 w 1317"/>
                <a:gd name="T186" fmla="*/ 1041 h 1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7" h="1041">
                  <a:moveTo>
                    <a:pt x="441" y="174"/>
                  </a:moveTo>
                  <a:lnTo>
                    <a:pt x="506" y="134"/>
                  </a:lnTo>
                  <a:lnTo>
                    <a:pt x="574" y="100"/>
                  </a:lnTo>
                  <a:lnTo>
                    <a:pt x="643" y="70"/>
                  </a:lnTo>
                  <a:lnTo>
                    <a:pt x="711" y="47"/>
                  </a:lnTo>
                  <a:lnTo>
                    <a:pt x="781" y="26"/>
                  </a:lnTo>
                  <a:lnTo>
                    <a:pt x="847" y="13"/>
                  </a:lnTo>
                  <a:lnTo>
                    <a:pt x="910" y="4"/>
                  </a:lnTo>
                  <a:lnTo>
                    <a:pt x="974" y="0"/>
                  </a:lnTo>
                  <a:lnTo>
                    <a:pt x="1032" y="4"/>
                  </a:lnTo>
                  <a:lnTo>
                    <a:pt x="1087" y="13"/>
                  </a:lnTo>
                  <a:lnTo>
                    <a:pt x="1136" y="26"/>
                  </a:lnTo>
                  <a:lnTo>
                    <a:pt x="1180" y="45"/>
                  </a:lnTo>
                  <a:lnTo>
                    <a:pt x="1219" y="70"/>
                  </a:lnTo>
                  <a:lnTo>
                    <a:pt x="1253" y="100"/>
                  </a:lnTo>
                  <a:lnTo>
                    <a:pt x="1278" y="134"/>
                  </a:lnTo>
                  <a:lnTo>
                    <a:pt x="1297" y="172"/>
                  </a:lnTo>
                  <a:lnTo>
                    <a:pt x="1310" y="214"/>
                  </a:lnTo>
                  <a:lnTo>
                    <a:pt x="1317" y="261"/>
                  </a:lnTo>
                  <a:lnTo>
                    <a:pt x="1314" y="310"/>
                  </a:lnTo>
                  <a:lnTo>
                    <a:pt x="1304" y="359"/>
                  </a:lnTo>
                  <a:lnTo>
                    <a:pt x="1289" y="412"/>
                  </a:lnTo>
                  <a:lnTo>
                    <a:pt x="1265" y="467"/>
                  </a:lnTo>
                  <a:lnTo>
                    <a:pt x="1236" y="520"/>
                  </a:lnTo>
                  <a:lnTo>
                    <a:pt x="1200" y="575"/>
                  </a:lnTo>
                  <a:lnTo>
                    <a:pt x="1157" y="628"/>
                  </a:lnTo>
                  <a:lnTo>
                    <a:pt x="1110" y="681"/>
                  </a:lnTo>
                  <a:lnTo>
                    <a:pt x="1057" y="732"/>
                  </a:lnTo>
                  <a:lnTo>
                    <a:pt x="1000" y="781"/>
                  </a:lnTo>
                  <a:lnTo>
                    <a:pt x="940" y="825"/>
                  </a:lnTo>
                  <a:lnTo>
                    <a:pt x="876" y="868"/>
                  </a:lnTo>
                  <a:lnTo>
                    <a:pt x="810" y="908"/>
                  </a:lnTo>
                  <a:lnTo>
                    <a:pt x="742" y="942"/>
                  </a:lnTo>
                  <a:lnTo>
                    <a:pt x="674" y="971"/>
                  </a:lnTo>
                  <a:lnTo>
                    <a:pt x="604" y="995"/>
                  </a:lnTo>
                  <a:lnTo>
                    <a:pt x="536" y="1016"/>
                  </a:lnTo>
                  <a:lnTo>
                    <a:pt x="470" y="1029"/>
                  </a:lnTo>
                  <a:lnTo>
                    <a:pt x="404" y="1037"/>
                  </a:lnTo>
                  <a:lnTo>
                    <a:pt x="343" y="1041"/>
                  </a:lnTo>
                  <a:lnTo>
                    <a:pt x="283" y="1037"/>
                  </a:lnTo>
                  <a:lnTo>
                    <a:pt x="230" y="1029"/>
                  </a:lnTo>
                  <a:lnTo>
                    <a:pt x="179" y="1016"/>
                  </a:lnTo>
                  <a:lnTo>
                    <a:pt x="134" y="997"/>
                  </a:lnTo>
                  <a:lnTo>
                    <a:pt x="96" y="971"/>
                  </a:lnTo>
                  <a:lnTo>
                    <a:pt x="64" y="942"/>
                  </a:lnTo>
                  <a:lnTo>
                    <a:pt x="37" y="908"/>
                  </a:lnTo>
                  <a:lnTo>
                    <a:pt x="17" y="870"/>
                  </a:lnTo>
                  <a:lnTo>
                    <a:pt x="7" y="827"/>
                  </a:lnTo>
                  <a:lnTo>
                    <a:pt x="0" y="781"/>
                  </a:lnTo>
                  <a:lnTo>
                    <a:pt x="3" y="732"/>
                  </a:lnTo>
                  <a:lnTo>
                    <a:pt x="11" y="681"/>
                  </a:lnTo>
                  <a:lnTo>
                    <a:pt x="28" y="630"/>
                  </a:lnTo>
                  <a:lnTo>
                    <a:pt x="51" y="575"/>
                  </a:lnTo>
                  <a:lnTo>
                    <a:pt x="81" y="522"/>
                  </a:lnTo>
                  <a:lnTo>
                    <a:pt x="117" y="467"/>
                  </a:lnTo>
                  <a:lnTo>
                    <a:pt x="160" y="414"/>
                  </a:lnTo>
                  <a:lnTo>
                    <a:pt x="207" y="361"/>
                  </a:lnTo>
                  <a:lnTo>
                    <a:pt x="260" y="310"/>
                  </a:lnTo>
                  <a:lnTo>
                    <a:pt x="315" y="261"/>
                  </a:lnTo>
                  <a:lnTo>
                    <a:pt x="377" y="216"/>
                  </a:lnTo>
                  <a:lnTo>
                    <a:pt x="441" y="1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8"/>
          <p:cNvGrpSpPr>
            <a:grpSpLocks noChangeAspect="1"/>
          </p:cNvGrpSpPr>
          <p:nvPr/>
        </p:nvGrpSpPr>
        <p:grpSpPr bwMode="auto">
          <a:xfrm>
            <a:off x="6043613" y="1384300"/>
            <a:ext cx="1905000" cy="996950"/>
            <a:chOff x="272" y="1372"/>
            <a:chExt cx="1831" cy="958"/>
          </a:xfrm>
        </p:grpSpPr>
        <p:sp>
          <p:nvSpPr>
            <p:cNvPr id="76853" name="Rectangle 89"/>
            <p:cNvSpPr>
              <a:spLocks noChangeAspect="1" noChangeArrowheads="1"/>
            </p:cNvSpPr>
            <p:nvPr/>
          </p:nvSpPr>
          <p:spPr bwMode="auto">
            <a:xfrm>
              <a:off x="1165" y="1380"/>
              <a:ext cx="1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  <p:sp>
          <p:nvSpPr>
            <p:cNvPr id="76854" name="Freeform 90"/>
            <p:cNvSpPr>
              <a:spLocks noChangeAspect="1"/>
            </p:cNvSpPr>
            <p:nvPr/>
          </p:nvSpPr>
          <p:spPr bwMode="auto">
            <a:xfrm>
              <a:off x="272" y="1372"/>
              <a:ext cx="1831" cy="958"/>
            </a:xfrm>
            <a:custGeom>
              <a:avLst/>
              <a:gdLst>
                <a:gd name="T0" fmla="*/ 906 w 1831"/>
                <a:gd name="T1" fmla="*/ 25 h 958"/>
                <a:gd name="T2" fmla="*/ 1081 w 1831"/>
                <a:gd name="T3" fmla="*/ 4 h 958"/>
                <a:gd name="T4" fmla="*/ 1246 w 1831"/>
                <a:gd name="T5" fmla="*/ 0 h 958"/>
                <a:gd name="T6" fmla="*/ 1404 w 1831"/>
                <a:gd name="T7" fmla="*/ 13 h 958"/>
                <a:gd name="T8" fmla="*/ 1542 w 1831"/>
                <a:gd name="T9" fmla="*/ 42 h 958"/>
                <a:gd name="T10" fmla="*/ 1657 w 1831"/>
                <a:gd name="T11" fmla="*/ 87 h 958"/>
                <a:gd name="T12" fmla="*/ 1744 w 1831"/>
                <a:gd name="T13" fmla="*/ 146 h 958"/>
                <a:gd name="T14" fmla="*/ 1803 w 1831"/>
                <a:gd name="T15" fmla="*/ 218 h 958"/>
                <a:gd name="T16" fmla="*/ 1829 w 1831"/>
                <a:gd name="T17" fmla="*/ 299 h 958"/>
                <a:gd name="T18" fmla="*/ 1823 w 1831"/>
                <a:gd name="T19" fmla="*/ 388 h 958"/>
                <a:gd name="T20" fmla="*/ 1784 w 1831"/>
                <a:gd name="T21" fmla="*/ 477 h 958"/>
                <a:gd name="T22" fmla="*/ 1714 w 1831"/>
                <a:gd name="T23" fmla="*/ 568 h 958"/>
                <a:gd name="T24" fmla="*/ 1614 w 1831"/>
                <a:gd name="T25" fmla="*/ 657 h 958"/>
                <a:gd name="T26" fmla="*/ 1489 w 1831"/>
                <a:gd name="T27" fmla="*/ 738 h 958"/>
                <a:gd name="T28" fmla="*/ 1344 w 1831"/>
                <a:gd name="T29" fmla="*/ 810 h 958"/>
                <a:gd name="T30" fmla="*/ 1183 w 1831"/>
                <a:gd name="T31" fmla="*/ 869 h 958"/>
                <a:gd name="T32" fmla="*/ 1010 w 1831"/>
                <a:gd name="T33" fmla="*/ 914 h 958"/>
                <a:gd name="T34" fmla="*/ 838 w 1831"/>
                <a:gd name="T35" fmla="*/ 946 h 958"/>
                <a:gd name="T36" fmla="*/ 666 w 1831"/>
                <a:gd name="T37" fmla="*/ 958 h 958"/>
                <a:gd name="T38" fmla="*/ 504 w 1831"/>
                <a:gd name="T39" fmla="*/ 954 h 958"/>
                <a:gd name="T40" fmla="*/ 356 w 1831"/>
                <a:gd name="T41" fmla="*/ 933 h 958"/>
                <a:gd name="T42" fmla="*/ 228 w 1831"/>
                <a:gd name="T43" fmla="*/ 895 h 958"/>
                <a:gd name="T44" fmla="*/ 126 w 1831"/>
                <a:gd name="T45" fmla="*/ 842 h 958"/>
                <a:gd name="T46" fmla="*/ 51 w 1831"/>
                <a:gd name="T47" fmla="*/ 776 h 958"/>
                <a:gd name="T48" fmla="*/ 9 w 1831"/>
                <a:gd name="T49" fmla="*/ 700 h 958"/>
                <a:gd name="T50" fmla="*/ 0 w 1831"/>
                <a:gd name="T51" fmla="*/ 615 h 958"/>
                <a:gd name="T52" fmla="*/ 22 w 1831"/>
                <a:gd name="T53" fmla="*/ 524 h 958"/>
                <a:gd name="T54" fmla="*/ 77 w 1831"/>
                <a:gd name="T55" fmla="*/ 432 h 958"/>
                <a:gd name="T56" fmla="*/ 164 w 1831"/>
                <a:gd name="T57" fmla="*/ 343 h 958"/>
                <a:gd name="T58" fmla="*/ 277 w 1831"/>
                <a:gd name="T59" fmla="*/ 259 h 958"/>
                <a:gd name="T60" fmla="*/ 413 w 1831"/>
                <a:gd name="T61" fmla="*/ 182 h 958"/>
                <a:gd name="T62" fmla="*/ 566 w 1831"/>
                <a:gd name="T63" fmla="*/ 116 h 958"/>
                <a:gd name="T64" fmla="*/ 732 w 1831"/>
                <a:gd name="T65" fmla="*/ 63 h 9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31"/>
                <a:gd name="T100" fmla="*/ 0 h 958"/>
                <a:gd name="T101" fmla="*/ 1831 w 1831"/>
                <a:gd name="T102" fmla="*/ 958 h 9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31" h="958">
                  <a:moveTo>
                    <a:pt x="819" y="42"/>
                  </a:moveTo>
                  <a:lnTo>
                    <a:pt x="906" y="25"/>
                  </a:lnTo>
                  <a:lnTo>
                    <a:pt x="993" y="13"/>
                  </a:lnTo>
                  <a:lnTo>
                    <a:pt x="1081" y="4"/>
                  </a:lnTo>
                  <a:lnTo>
                    <a:pt x="1166" y="0"/>
                  </a:lnTo>
                  <a:lnTo>
                    <a:pt x="1246" y="0"/>
                  </a:lnTo>
                  <a:lnTo>
                    <a:pt x="1327" y="4"/>
                  </a:lnTo>
                  <a:lnTo>
                    <a:pt x="1404" y="13"/>
                  </a:lnTo>
                  <a:lnTo>
                    <a:pt x="1474" y="25"/>
                  </a:lnTo>
                  <a:lnTo>
                    <a:pt x="1542" y="42"/>
                  </a:lnTo>
                  <a:lnTo>
                    <a:pt x="1601" y="63"/>
                  </a:lnTo>
                  <a:lnTo>
                    <a:pt x="1657" y="87"/>
                  </a:lnTo>
                  <a:lnTo>
                    <a:pt x="1704" y="116"/>
                  </a:lnTo>
                  <a:lnTo>
                    <a:pt x="1744" y="146"/>
                  </a:lnTo>
                  <a:lnTo>
                    <a:pt x="1778" y="182"/>
                  </a:lnTo>
                  <a:lnTo>
                    <a:pt x="1803" y="218"/>
                  </a:lnTo>
                  <a:lnTo>
                    <a:pt x="1820" y="259"/>
                  </a:lnTo>
                  <a:lnTo>
                    <a:pt x="1829" y="299"/>
                  </a:lnTo>
                  <a:lnTo>
                    <a:pt x="1831" y="343"/>
                  </a:lnTo>
                  <a:lnTo>
                    <a:pt x="1823" y="388"/>
                  </a:lnTo>
                  <a:lnTo>
                    <a:pt x="1808" y="432"/>
                  </a:lnTo>
                  <a:lnTo>
                    <a:pt x="1784" y="477"/>
                  </a:lnTo>
                  <a:lnTo>
                    <a:pt x="1752" y="524"/>
                  </a:lnTo>
                  <a:lnTo>
                    <a:pt x="1714" y="568"/>
                  </a:lnTo>
                  <a:lnTo>
                    <a:pt x="1667" y="613"/>
                  </a:lnTo>
                  <a:lnTo>
                    <a:pt x="1614" y="657"/>
                  </a:lnTo>
                  <a:lnTo>
                    <a:pt x="1555" y="698"/>
                  </a:lnTo>
                  <a:lnTo>
                    <a:pt x="1489" y="738"/>
                  </a:lnTo>
                  <a:lnTo>
                    <a:pt x="1419" y="774"/>
                  </a:lnTo>
                  <a:lnTo>
                    <a:pt x="1344" y="810"/>
                  </a:lnTo>
                  <a:lnTo>
                    <a:pt x="1263" y="842"/>
                  </a:lnTo>
                  <a:lnTo>
                    <a:pt x="1183" y="869"/>
                  </a:lnTo>
                  <a:lnTo>
                    <a:pt x="1098" y="895"/>
                  </a:lnTo>
                  <a:lnTo>
                    <a:pt x="1010" y="914"/>
                  </a:lnTo>
                  <a:lnTo>
                    <a:pt x="925" y="931"/>
                  </a:lnTo>
                  <a:lnTo>
                    <a:pt x="838" y="946"/>
                  </a:lnTo>
                  <a:lnTo>
                    <a:pt x="751" y="954"/>
                  </a:lnTo>
                  <a:lnTo>
                    <a:pt x="666" y="958"/>
                  </a:lnTo>
                  <a:lnTo>
                    <a:pt x="583" y="958"/>
                  </a:lnTo>
                  <a:lnTo>
                    <a:pt x="504" y="954"/>
                  </a:lnTo>
                  <a:lnTo>
                    <a:pt x="428" y="946"/>
                  </a:lnTo>
                  <a:lnTo>
                    <a:pt x="356" y="933"/>
                  </a:lnTo>
                  <a:lnTo>
                    <a:pt x="290" y="916"/>
                  </a:lnTo>
                  <a:lnTo>
                    <a:pt x="228" y="895"/>
                  </a:lnTo>
                  <a:lnTo>
                    <a:pt x="175" y="869"/>
                  </a:lnTo>
                  <a:lnTo>
                    <a:pt x="126" y="842"/>
                  </a:lnTo>
                  <a:lnTo>
                    <a:pt x="86" y="810"/>
                  </a:lnTo>
                  <a:lnTo>
                    <a:pt x="51" y="776"/>
                  </a:lnTo>
                  <a:lnTo>
                    <a:pt x="26" y="738"/>
                  </a:lnTo>
                  <a:lnTo>
                    <a:pt x="9" y="700"/>
                  </a:lnTo>
                  <a:lnTo>
                    <a:pt x="0" y="657"/>
                  </a:lnTo>
                  <a:lnTo>
                    <a:pt x="0" y="615"/>
                  </a:lnTo>
                  <a:lnTo>
                    <a:pt x="7" y="570"/>
                  </a:lnTo>
                  <a:lnTo>
                    <a:pt x="22" y="524"/>
                  </a:lnTo>
                  <a:lnTo>
                    <a:pt x="47" y="479"/>
                  </a:lnTo>
                  <a:lnTo>
                    <a:pt x="77" y="432"/>
                  </a:lnTo>
                  <a:lnTo>
                    <a:pt x="117" y="388"/>
                  </a:lnTo>
                  <a:lnTo>
                    <a:pt x="164" y="343"/>
                  </a:lnTo>
                  <a:lnTo>
                    <a:pt x="217" y="301"/>
                  </a:lnTo>
                  <a:lnTo>
                    <a:pt x="277" y="259"/>
                  </a:lnTo>
                  <a:lnTo>
                    <a:pt x="341" y="220"/>
                  </a:lnTo>
                  <a:lnTo>
                    <a:pt x="413" y="182"/>
                  </a:lnTo>
                  <a:lnTo>
                    <a:pt x="487" y="148"/>
                  </a:lnTo>
                  <a:lnTo>
                    <a:pt x="566" y="116"/>
                  </a:lnTo>
                  <a:lnTo>
                    <a:pt x="649" y="89"/>
                  </a:lnTo>
                  <a:lnTo>
                    <a:pt x="732" y="63"/>
                  </a:lnTo>
                  <a:lnTo>
                    <a:pt x="819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25" name="Group 91"/>
          <p:cNvGrpSpPr>
            <a:grpSpLocks noChangeAspect="1"/>
          </p:cNvGrpSpPr>
          <p:nvPr/>
        </p:nvGrpSpPr>
        <p:grpSpPr bwMode="auto">
          <a:xfrm>
            <a:off x="1009650" y="1362075"/>
            <a:ext cx="1990725" cy="1806575"/>
            <a:chOff x="471" y="1117"/>
            <a:chExt cx="1935" cy="1755"/>
          </a:xfrm>
        </p:grpSpPr>
        <p:sp>
          <p:nvSpPr>
            <p:cNvPr id="76841" name="Freeform 92"/>
            <p:cNvSpPr>
              <a:spLocks noChangeAspect="1"/>
            </p:cNvSpPr>
            <p:nvPr/>
          </p:nvSpPr>
          <p:spPr bwMode="auto">
            <a:xfrm>
              <a:off x="1072" y="1810"/>
              <a:ext cx="89" cy="87"/>
            </a:xfrm>
            <a:custGeom>
              <a:avLst/>
              <a:gdLst>
                <a:gd name="T0" fmla="*/ 0 w 89"/>
                <a:gd name="T1" fmla="*/ 43 h 87"/>
                <a:gd name="T2" fmla="*/ 4 w 89"/>
                <a:gd name="T3" fmla="*/ 26 h 87"/>
                <a:gd name="T4" fmla="*/ 13 w 89"/>
                <a:gd name="T5" fmla="*/ 11 h 87"/>
                <a:gd name="T6" fmla="*/ 28 w 89"/>
                <a:gd name="T7" fmla="*/ 2 h 87"/>
                <a:gd name="T8" fmla="*/ 43 w 89"/>
                <a:gd name="T9" fmla="*/ 0 h 87"/>
                <a:gd name="T10" fmla="*/ 61 w 89"/>
                <a:gd name="T11" fmla="*/ 2 h 87"/>
                <a:gd name="T12" fmla="*/ 76 w 89"/>
                <a:gd name="T13" fmla="*/ 11 h 87"/>
                <a:gd name="T14" fmla="*/ 84 w 89"/>
                <a:gd name="T15" fmla="*/ 26 h 87"/>
                <a:gd name="T16" fmla="*/ 89 w 89"/>
                <a:gd name="T17" fmla="*/ 43 h 87"/>
                <a:gd name="T18" fmla="*/ 84 w 89"/>
                <a:gd name="T19" fmla="*/ 61 h 87"/>
                <a:gd name="T20" fmla="*/ 76 w 89"/>
                <a:gd name="T21" fmla="*/ 74 h 87"/>
                <a:gd name="T22" fmla="*/ 61 w 89"/>
                <a:gd name="T23" fmla="*/ 84 h 87"/>
                <a:gd name="T24" fmla="*/ 43 w 89"/>
                <a:gd name="T25" fmla="*/ 87 h 87"/>
                <a:gd name="T26" fmla="*/ 28 w 89"/>
                <a:gd name="T27" fmla="*/ 84 h 87"/>
                <a:gd name="T28" fmla="*/ 13 w 89"/>
                <a:gd name="T29" fmla="*/ 74 h 87"/>
                <a:gd name="T30" fmla="*/ 4 w 89"/>
                <a:gd name="T31" fmla="*/ 61 h 87"/>
                <a:gd name="T32" fmla="*/ 0 w 89"/>
                <a:gd name="T33" fmla="*/ 4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7"/>
                <a:gd name="T53" fmla="*/ 89 w 89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7">
                  <a:moveTo>
                    <a:pt x="0" y="43"/>
                  </a:moveTo>
                  <a:lnTo>
                    <a:pt x="4" y="26"/>
                  </a:lnTo>
                  <a:lnTo>
                    <a:pt x="13" y="11"/>
                  </a:lnTo>
                  <a:lnTo>
                    <a:pt x="28" y="2"/>
                  </a:lnTo>
                  <a:lnTo>
                    <a:pt x="43" y="0"/>
                  </a:lnTo>
                  <a:lnTo>
                    <a:pt x="61" y="2"/>
                  </a:lnTo>
                  <a:lnTo>
                    <a:pt x="76" y="11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1"/>
                  </a:lnTo>
                  <a:lnTo>
                    <a:pt x="76" y="74"/>
                  </a:lnTo>
                  <a:lnTo>
                    <a:pt x="61" y="84"/>
                  </a:lnTo>
                  <a:lnTo>
                    <a:pt x="43" y="87"/>
                  </a:lnTo>
                  <a:lnTo>
                    <a:pt x="28" y="84"/>
                  </a:lnTo>
                  <a:lnTo>
                    <a:pt x="13" y="74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Freeform 93"/>
            <p:cNvSpPr>
              <a:spLocks noChangeAspect="1"/>
            </p:cNvSpPr>
            <p:nvPr/>
          </p:nvSpPr>
          <p:spPr bwMode="auto">
            <a:xfrm>
              <a:off x="1894" y="1169"/>
              <a:ext cx="89" cy="86"/>
            </a:xfrm>
            <a:custGeom>
              <a:avLst/>
              <a:gdLst>
                <a:gd name="T0" fmla="*/ 0 w 89"/>
                <a:gd name="T1" fmla="*/ 43 h 86"/>
                <a:gd name="T2" fmla="*/ 4 w 89"/>
                <a:gd name="T3" fmla="*/ 26 h 86"/>
                <a:gd name="T4" fmla="*/ 13 w 89"/>
                <a:gd name="T5" fmla="*/ 13 h 86"/>
                <a:gd name="T6" fmla="*/ 28 w 89"/>
                <a:gd name="T7" fmla="*/ 2 h 86"/>
                <a:gd name="T8" fmla="*/ 45 w 89"/>
                <a:gd name="T9" fmla="*/ 0 h 86"/>
                <a:gd name="T10" fmla="*/ 61 w 89"/>
                <a:gd name="T11" fmla="*/ 2 h 86"/>
                <a:gd name="T12" fmla="*/ 76 w 89"/>
                <a:gd name="T13" fmla="*/ 13 h 86"/>
                <a:gd name="T14" fmla="*/ 84 w 89"/>
                <a:gd name="T15" fmla="*/ 26 h 86"/>
                <a:gd name="T16" fmla="*/ 89 w 89"/>
                <a:gd name="T17" fmla="*/ 43 h 86"/>
                <a:gd name="T18" fmla="*/ 84 w 89"/>
                <a:gd name="T19" fmla="*/ 60 h 86"/>
                <a:gd name="T20" fmla="*/ 76 w 89"/>
                <a:gd name="T21" fmla="*/ 73 h 86"/>
                <a:gd name="T22" fmla="*/ 61 w 89"/>
                <a:gd name="T23" fmla="*/ 84 h 86"/>
                <a:gd name="T24" fmla="*/ 45 w 89"/>
                <a:gd name="T25" fmla="*/ 86 h 86"/>
                <a:gd name="T26" fmla="*/ 28 w 89"/>
                <a:gd name="T27" fmla="*/ 84 h 86"/>
                <a:gd name="T28" fmla="*/ 13 w 89"/>
                <a:gd name="T29" fmla="*/ 73 h 86"/>
                <a:gd name="T30" fmla="*/ 4 w 89"/>
                <a:gd name="T31" fmla="*/ 60 h 86"/>
                <a:gd name="T32" fmla="*/ 0 w 89"/>
                <a:gd name="T33" fmla="*/ 43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6"/>
                <a:gd name="T53" fmla="*/ 89 w 89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6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5" y="0"/>
                  </a:lnTo>
                  <a:lnTo>
                    <a:pt x="61" y="2"/>
                  </a:lnTo>
                  <a:lnTo>
                    <a:pt x="76" y="13"/>
                  </a:lnTo>
                  <a:lnTo>
                    <a:pt x="84" y="26"/>
                  </a:lnTo>
                  <a:lnTo>
                    <a:pt x="89" y="43"/>
                  </a:lnTo>
                  <a:lnTo>
                    <a:pt x="84" y="60"/>
                  </a:lnTo>
                  <a:lnTo>
                    <a:pt x="76" y="73"/>
                  </a:lnTo>
                  <a:lnTo>
                    <a:pt x="61" y="84"/>
                  </a:lnTo>
                  <a:lnTo>
                    <a:pt x="45" y="86"/>
                  </a:lnTo>
                  <a:lnTo>
                    <a:pt x="28" y="84"/>
                  </a:lnTo>
                  <a:lnTo>
                    <a:pt x="13" y="73"/>
                  </a:lnTo>
                  <a:lnTo>
                    <a:pt x="4" y="6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Freeform 94"/>
            <p:cNvSpPr>
              <a:spLocks noChangeAspect="1"/>
            </p:cNvSpPr>
            <p:nvPr/>
          </p:nvSpPr>
          <p:spPr bwMode="auto">
            <a:xfrm>
              <a:off x="1295" y="2683"/>
              <a:ext cx="89" cy="88"/>
            </a:xfrm>
            <a:custGeom>
              <a:avLst/>
              <a:gdLst>
                <a:gd name="T0" fmla="*/ 0 w 89"/>
                <a:gd name="T1" fmla="*/ 45 h 88"/>
                <a:gd name="T2" fmla="*/ 4 w 89"/>
                <a:gd name="T3" fmla="*/ 28 h 88"/>
                <a:gd name="T4" fmla="*/ 13 w 89"/>
                <a:gd name="T5" fmla="*/ 12 h 88"/>
                <a:gd name="T6" fmla="*/ 28 w 89"/>
                <a:gd name="T7" fmla="*/ 4 h 88"/>
                <a:gd name="T8" fmla="*/ 45 w 89"/>
                <a:gd name="T9" fmla="*/ 0 h 88"/>
                <a:gd name="T10" fmla="*/ 60 w 89"/>
                <a:gd name="T11" fmla="*/ 4 h 88"/>
                <a:gd name="T12" fmla="*/ 76 w 89"/>
                <a:gd name="T13" fmla="*/ 12 h 88"/>
                <a:gd name="T14" fmla="*/ 86 w 89"/>
                <a:gd name="T15" fmla="*/ 28 h 88"/>
                <a:gd name="T16" fmla="*/ 89 w 89"/>
                <a:gd name="T17" fmla="*/ 45 h 88"/>
                <a:gd name="T18" fmla="*/ 86 w 89"/>
                <a:gd name="T19" fmla="*/ 62 h 88"/>
                <a:gd name="T20" fmla="*/ 76 w 89"/>
                <a:gd name="T21" fmla="*/ 75 h 88"/>
                <a:gd name="T22" fmla="*/ 60 w 89"/>
                <a:gd name="T23" fmla="*/ 86 h 88"/>
                <a:gd name="T24" fmla="*/ 45 w 89"/>
                <a:gd name="T25" fmla="*/ 88 h 88"/>
                <a:gd name="T26" fmla="*/ 28 w 89"/>
                <a:gd name="T27" fmla="*/ 86 h 88"/>
                <a:gd name="T28" fmla="*/ 13 w 89"/>
                <a:gd name="T29" fmla="*/ 75 h 88"/>
                <a:gd name="T30" fmla="*/ 4 w 89"/>
                <a:gd name="T31" fmla="*/ 62 h 88"/>
                <a:gd name="T32" fmla="*/ 0 w 89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8"/>
                <a:gd name="T53" fmla="*/ 89 w 8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8">
                  <a:moveTo>
                    <a:pt x="0" y="45"/>
                  </a:moveTo>
                  <a:lnTo>
                    <a:pt x="4" y="28"/>
                  </a:lnTo>
                  <a:lnTo>
                    <a:pt x="13" y="12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6" y="12"/>
                  </a:lnTo>
                  <a:lnTo>
                    <a:pt x="86" y="28"/>
                  </a:lnTo>
                  <a:lnTo>
                    <a:pt x="89" y="45"/>
                  </a:lnTo>
                  <a:lnTo>
                    <a:pt x="86" y="62"/>
                  </a:lnTo>
                  <a:lnTo>
                    <a:pt x="76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Freeform 95"/>
            <p:cNvSpPr>
              <a:spLocks noChangeAspect="1"/>
            </p:cNvSpPr>
            <p:nvPr/>
          </p:nvSpPr>
          <p:spPr bwMode="auto">
            <a:xfrm>
              <a:off x="471" y="1683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4 w 88"/>
                <a:gd name="T3" fmla="*/ 28 h 88"/>
                <a:gd name="T4" fmla="*/ 13 w 88"/>
                <a:gd name="T5" fmla="*/ 13 h 88"/>
                <a:gd name="T6" fmla="*/ 28 w 88"/>
                <a:gd name="T7" fmla="*/ 4 h 88"/>
                <a:gd name="T8" fmla="*/ 45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0 h 88"/>
                <a:gd name="T20" fmla="*/ 75 w 88"/>
                <a:gd name="T21" fmla="*/ 75 h 88"/>
                <a:gd name="T22" fmla="*/ 60 w 88"/>
                <a:gd name="T23" fmla="*/ 86 h 88"/>
                <a:gd name="T24" fmla="*/ 45 w 88"/>
                <a:gd name="T25" fmla="*/ 88 h 88"/>
                <a:gd name="T26" fmla="*/ 28 w 88"/>
                <a:gd name="T27" fmla="*/ 86 h 88"/>
                <a:gd name="T28" fmla="*/ 13 w 88"/>
                <a:gd name="T29" fmla="*/ 75 h 88"/>
                <a:gd name="T30" fmla="*/ 4 w 88"/>
                <a:gd name="T31" fmla="*/ 60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4" y="28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0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5" y="88"/>
                  </a:lnTo>
                  <a:lnTo>
                    <a:pt x="28" y="86"/>
                  </a:lnTo>
                  <a:lnTo>
                    <a:pt x="13" y="75"/>
                  </a:lnTo>
                  <a:lnTo>
                    <a:pt x="4" y="6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Freeform 96"/>
            <p:cNvSpPr>
              <a:spLocks noChangeAspect="1"/>
            </p:cNvSpPr>
            <p:nvPr/>
          </p:nvSpPr>
          <p:spPr bwMode="auto">
            <a:xfrm>
              <a:off x="1652" y="2117"/>
              <a:ext cx="88" cy="88"/>
            </a:xfrm>
            <a:custGeom>
              <a:avLst/>
              <a:gdLst>
                <a:gd name="T0" fmla="*/ 0 w 88"/>
                <a:gd name="T1" fmla="*/ 45 h 88"/>
                <a:gd name="T2" fmla="*/ 2 w 88"/>
                <a:gd name="T3" fmla="*/ 28 h 88"/>
                <a:gd name="T4" fmla="*/ 13 w 88"/>
                <a:gd name="T5" fmla="*/ 13 h 88"/>
                <a:gd name="T6" fmla="*/ 26 w 88"/>
                <a:gd name="T7" fmla="*/ 4 h 88"/>
                <a:gd name="T8" fmla="*/ 43 w 88"/>
                <a:gd name="T9" fmla="*/ 0 h 88"/>
                <a:gd name="T10" fmla="*/ 60 w 88"/>
                <a:gd name="T11" fmla="*/ 4 h 88"/>
                <a:gd name="T12" fmla="*/ 75 w 88"/>
                <a:gd name="T13" fmla="*/ 13 h 88"/>
                <a:gd name="T14" fmla="*/ 84 w 88"/>
                <a:gd name="T15" fmla="*/ 28 h 88"/>
                <a:gd name="T16" fmla="*/ 88 w 88"/>
                <a:gd name="T17" fmla="*/ 45 h 88"/>
                <a:gd name="T18" fmla="*/ 84 w 88"/>
                <a:gd name="T19" fmla="*/ 62 h 88"/>
                <a:gd name="T20" fmla="*/ 75 w 88"/>
                <a:gd name="T21" fmla="*/ 75 h 88"/>
                <a:gd name="T22" fmla="*/ 60 w 88"/>
                <a:gd name="T23" fmla="*/ 86 h 88"/>
                <a:gd name="T24" fmla="*/ 43 w 88"/>
                <a:gd name="T25" fmla="*/ 88 h 88"/>
                <a:gd name="T26" fmla="*/ 26 w 88"/>
                <a:gd name="T27" fmla="*/ 86 h 88"/>
                <a:gd name="T28" fmla="*/ 13 w 88"/>
                <a:gd name="T29" fmla="*/ 75 h 88"/>
                <a:gd name="T30" fmla="*/ 2 w 88"/>
                <a:gd name="T31" fmla="*/ 62 h 88"/>
                <a:gd name="T32" fmla="*/ 0 w 88"/>
                <a:gd name="T33" fmla="*/ 45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8"/>
                <a:gd name="T53" fmla="*/ 88 w 88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8">
                  <a:moveTo>
                    <a:pt x="0" y="45"/>
                  </a:moveTo>
                  <a:lnTo>
                    <a:pt x="2" y="28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60" y="4"/>
                  </a:lnTo>
                  <a:lnTo>
                    <a:pt x="75" y="13"/>
                  </a:lnTo>
                  <a:lnTo>
                    <a:pt x="84" y="28"/>
                  </a:lnTo>
                  <a:lnTo>
                    <a:pt x="88" y="45"/>
                  </a:lnTo>
                  <a:lnTo>
                    <a:pt x="84" y="62"/>
                  </a:lnTo>
                  <a:lnTo>
                    <a:pt x="75" y="75"/>
                  </a:lnTo>
                  <a:lnTo>
                    <a:pt x="60" y="86"/>
                  </a:lnTo>
                  <a:lnTo>
                    <a:pt x="43" y="88"/>
                  </a:lnTo>
                  <a:lnTo>
                    <a:pt x="26" y="86"/>
                  </a:lnTo>
                  <a:lnTo>
                    <a:pt x="13" y="75"/>
                  </a:lnTo>
                  <a:lnTo>
                    <a:pt x="2" y="6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Freeform 97"/>
            <p:cNvSpPr>
              <a:spLocks noChangeAspect="1"/>
            </p:cNvSpPr>
            <p:nvPr/>
          </p:nvSpPr>
          <p:spPr bwMode="auto">
            <a:xfrm>
              <a:off x="2134" y="2177"/>
              <a:ext cx="89" cy="89"/>
            </a:xfrm>
            <a:custGeom>
              <a:avLst/>
              <a:gdLst>
                <a:gd name="T0" fmla="*/ 0 w 89"/>
                <a:gd name="T1" fmla="*/ 43 h 89"/>
                <a:gd name="T2" fmla="*/ 4 w 89"/>
                <a:gd name="T3" fmla="*/ 26 h 89"/>
                <a:gd name="T4" fmla="*/ 13 w 89"/>
                <a:gd name="T5" fmla="*/ 13 h 89"/>
                <a:gd name="T6" fmla="*/ 28 w 89"/>
                <a:gd name="T7" fmla="*/ 2 h 89"/>
                <a:gd name="T8" fmla="*/ 46 w 89"/>
                <a:gd name="T9" fmla="*/ 0 h 89"/>
                <a:gd name="T10" fmla="*/ 63 w 89"/>
                <a:gd name="T11" fmla="*/ 2 h 89"/>
                <a:gd name="T12" fmla="*/ 76 w 89"/>
                <a:gd name="T13" fmla="*/ 13 h 89"/>
                <a:gd name="T14" fmla="*/ 87 w 89"/>
                <a:gd name="T15" fmla="*/ 26 h 89"/>
                <a:gd name="T16" fmla="*/ 89 w 89"/>
                <a:gd name="T17" fmla="*/ 43 h 89"/>
                <a:gd name="T18" fmla="*/ 87 w 89"/>
                <a:gd name="T19" fmla="*/ 61 h 89"/>
                <a:gd name="T20" fmla="*/ 76 w 89"/>
                <a:gd name="T21" fmla="*/ 76 h 89"/>
                <a:gd name="T22" fmla="*/ 63 w 89"/>
                <a:gd name="T23" fmla="*/ 84 h 89"/>
                <a:gd name="T24" fmla="*/ 46 w 89"/>
                <a:gd name="T25" fmla="*/ 89 h 89"/>
                <a:gd name="T26" fmla="*/ 28 w 89"/>
                <a:gd name="T27" fmla="*/ 84 h 89"/>
                <a:gd name="T28" fmla="*/ 13 w 89"/>
                <a:gd name="T29" fmla="*/ 76 h 89"/>
                <a:gd name="T30" fmla="*/ 4 w 89"/>
                <a:gd name="T31" fmla="*/ 61 h 89"/>
                <a:gd name="T32" fmla="*/ 0 w 89"/>
                <a:gd name="T33" fmla="*/ 43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9"/>
                <a:gd name="T53" fmla="*/ 89 w 8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9">
                  <a:moveTo>
                    <a:pt x="0" y="43"/>
                  </a:moveTo>
                  <a:lnTo>
                    <a:pt x="4" y="26"/>
                  </a:lnTo>
                  <a:lnTo>
                    <a:pt x="13" y="13"/>
                  </a:lnTo>
                  <a:lnTo>
                    <a:pt x="28" y="2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76" y="13"/>
                  </a:lnTo>
                  <a:lnTo>
                    <a:pt x="87" y="26"/>
                  </a:lnTo>
                  <a:lnTo>
                    <a:pt x="89" y="43"/>
                  </a:lnTo>
                  <a:lnTo>
                    <a:pt x="87" y="61"/>
                  </a:lnTo>
                  <a:lnTo>
                    <a:pt x="76" y="76"/>
                  </a:lnTo>
                  <a:lnTo>
                    <a:pt x="63" y="84"/>
                  </a:lnTo>
                  <a:lnTo>
                    <a:pt x="46" y="89"/>
                  </a:lnTo>
                  <a:lnTo>
                    <a:pt x="28" y="84"/>
                  </a:lnTo>
                  <a:lnTo>
                    <a:pt x="13" y="76"/>
                  </a:lnTo>
                  <a:lnTo>
                    <a:pt x="4" y="6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Rectangle 98"/>
            <p:cNvSpPr>
              <a:spLocks noChangeAspect="1" noChangeArrowheads="1"/>
            </p:cNvSpPr>
            <p:nvPr/>
          </p:nvSpPr>
          <p:spPr bwMode="auto">
            <a:xfrm>
              <a:off x="2033" y="1117"/>
              <a:ext cx="9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600"/>
            </a:p>
          </p:txBody>
        </p:sp>
        <p:sp>
          <p:nvSpPr>
            <p:cNvPr id="76848" name="Rectangle 99"/>
            <p:cNvSpPr>
              <a:spLocks noChangeAspect="1" noChangeArrowheads="1"/>
            </p:cNvSpPr>
            <p:nvPr/>
          </p:nvSpPr>
          <p:spPr bwMode="auto">
            <a:xfrm>
              <a:off x="1256" y="1765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600"/>
            </a:p>
          </p:txBody>
        </p:sp>
        <p:sp>
          <p:nvSpPr>
            <p:cNvPr id="76849" name="Rectangle 100"/>
            <p:cNvSpPr>
              <a:spLocks noChangeAspect="1" noChangeArrowheads="1"/>
            </p:cNvSpPr>
            <p:nvPr/>
          </p:nvSpPr>
          <p:spPr bwMode="auto">
            <a:xfrm>
              <a:off x="1810" y="2069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en-US" sz="1600"/>
            </a:p>
          </p:txBody>
        </p:sp>
        <p:sp>
          <p:nvSpPr>
            <p:cNvPr id="76850" name="Rectangle 101"/>
            <p:cNvSpPr>
              <a:spLocks noChangeAspect="1" noChangeArrowheads="1"/>
            </p:cNvSpPr>
            <p:nvPr/>
          </p:nvSpPr>
          <p:spPr bwMode="auto">
            <a:xfrm>
              <a:off x="1422" y="2635"/>
              <a:ext cx="9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altLang="en-US" sz="1600"/>
            </a:p>
          </p:txBody>
        </p:sp>
        <p:sp>
          <p:nvSpPr>
            <p:cNvPr id="76851" name="Rectangle 102"/>
            <p:cNvSpPr>
              <a:spLocks noChangeAspect="1" noChangeArrowheads="1"/>
            </p:cNvSpPr>
            <p:nvPr/>
          </p:nvSpPr>
          <p:spPr bwMode="auto">
            <a:xfrm>
              <a:off x="648" y="1626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altLang="en-US" sz="1600"/>
            </a:p>
          </p:txBody>
        </p:sp>
        <p:sp>
          <p:nvSpPr>
            <p:cNvPr id="76852" name="Rectangle 103"/>
            <p:cNvSpPr>
              <a:spLocks noChangeAspect="1" noChangeArrowheads="1"/>
            </p:cNvSpPr>
            <p:nvPr/>
          </p:nvSpPr>
          <p:spPr bwMode="auto">
            <a:xfrm>
              <a:off x="2307" y="2126"/>
              <a:ext cx="9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US" altLang="en-US" sz="1600"/>
            </a:p>
          </p:txBody>
        </p:sp>
      </p:grpSp>
      <p:grpSp>
        <p:nvGrpSpPr>
          <p:cNvPr id="21" name="Group 104"/>
          <p:cNvGrpSpPr>
            <a:grpSpLocks noChangeAspect="1"/>
          </p:cNvGrpSpPr>
          <p:nvPr/>
        </p:nvGrpSpPr>
        <p:grpSpPr bwMode="auto">
          <a:xfrm>
            <a:off x="2141538" y="2070100"/>
            <a:ext cx="923925" cy="592138"/>
            <a:chOff x="1572" y="1805"/>
            <a:chExt cx="897" cy="575"/>
          </a:xfrm>
        </p:grpSpPr>
        <p:sp>
          <p:nvSpPr>
            <p:cNvPr id="76839" name="Freeform 105"/>
            <p:cNvSpPr>
              <a:spLocks noChangeAspect="1"/>
            </p:cNvSpPr>
            <p:nvPr/>
          </p:nvSpPr>
          <p:spPr bwMode="auto">
            <a:xfrm>
              <a:off x="1572" y="2005"/>
              <a:ext cx="897" cy="375"/>
            </a:xfrm>
            <a:custGeom>
              <a:avLst/>
              <a:gdLst>
                <a:gd name="T0" fmla="*/ 450 w 897"/>
                <a:gd name="T1" fmla="*/ 0 h 375"/>
                <a:gd name="T2" fmla="*/ 510 w 897"/>
                <a:gd name="T3" fmla="*/ 2 h 375"/>
                <a:gd name="T4" fmla="*/ 571 w 897"/>
                <a:gd name="T5" fmla="*/ 6 h 375"/>
                <a:gd name="T6" fmla="*/ 629 w 897"/>
                <a:gd name="T7" fmla="*/ 15 h 375"/>
                <a:gd name="T8" fmla="*/ 683 w 897"/>
                <a:gd name="T9" fmla="*/ 28 h 375"/>
                <a:gd name="T10" fmla="*/ 733 w 897"/>
                <a:gd name="T11" fmla="*/ 43 h 375"/>
                <a:gd name="T12" fmla="*/ 778 w 897"/>
                <a:gd name="T13" fmla="*/ 60 h 375"/>
                <a:gd name="T14" fmla="*/ 817 w 897"/>
                <a:gd name="T15" fmla="*/ 79 h 375"/>
                <a:gd name="T16" fmla="*/ 850 w 897"/>
                <a:gd name="T17" fmla="*/ 101 h 375"/>
                <a:gd name="T18" fmla="*/ 874 w 897"/>
                <a:gd name="T19" fmla="*/ 125 h 375"/>
                <a:gd name="T20" fmla="*/ 891 w 897"/>
                <a:gd name="T21" fmla="*/ 149 h 375"/>
                <a:gd name="T22" fmla="*/ 897 w 897"/>
                <a:gd name="T23" fmla="*/ 174 h 375"/>
                <a:gd name="T24" fmla="*/ 897 w 897"/>
                <a:gd name="T25" fmla="*/ 200 h 375"/>
                <a:gd name="T26" fmla="*/ 891 w 897"/>
                <a:gd name="T27" fmla="*/ 226 h 375"/>
                <a:gd name="T28" fmla="*/ 874 w 897"/>
                <a:gd name="T29" fmla="*/ 250 h 375"/>
                <a:gd name="T30" fmla="*/ 850 w 897"/>
                <a:gd name="T31" fmla="*/ 274 h 375"/>
                <a:gd name="T32" fmla="*/ 817 w 897"/>
                <a:gd name="T33" fmla="*/ 295 h 375"/>
                <a:gd name="T34" fmla="*/ 778 w 897"/>
                <a:gd name="T35" fmla="*/ 315 h 375"/>
                <a:gd name="T36" fmla="*/ 733 w 897"/>
                <a:gd name="T37" fmla="*/ 332 h 375"/>
                <a:gd name="T38" fmla="*/ 683 w 897"/>
                <a:gd name="T39" fmla="*/ 347 h 375"/>
                <a:gd name="T40" fmla="*/ 629 w 897"/>
                <a:gd name="T41" fmla="*/ 360 h 375"/>
                <a:gd name="T42" fmla="*/ 571 w 897"/>
                <a:gd name="T43" fmla="*/ 369 h 375"/>
                <a:gd name="T44" fmla="*/ 510 w 897"/>
                <a:gd name="T45" fmla="*/ 373 h 375"/>
                <a:gd name="T46" fmla="*/ 450 w 897"/>
                <a:gd name="T47" fmla="*/ 375 h 375"/>
                <a:gd name="T48" fmla="*/ 387 w 897"/>
                <a:gd name="T49" fmla="*/ 373 h 375"/>
                <a:gd name="T50" fmla="*/ 329 w 897"/>
                <a:gd name="T51" fmla="*/ 369 h 375"/>
                <a:gd name="T52" fmla="*/ 270 w 897"/>
                <a:gd name="T53" fmla="*/ 360 h 375"/>
                <a:gd name="T54" fmla="*/ 216 w 897"/>
                <a:gd name="T55" fmla="*/ 347 h 375"/>
                <a:gd name="T56" fmla="*/ 164 w 897"/>
                <a:gd name="T57" fmla="*/ 332 h 375"/>
                <a:gd name="T58" fmla="*/ 121 w 897"/>
                <a:gd name="T59" fmla="*/ 315 h 375"/>
                <a:gd name="T60" fmla="*/ 82 w 897"/>
                <a:gd name="T61" fmla="*/ 295 h 375"/>
                <a:gd name="T62" fmla="*/ 49 w 897"/>
                <a:gd name="T63" fmla="*/ 274 h 375"/>
                <a:gd name="T64" fmla="*/ 26 w 897"/>
                <a:gd name="T65" fmla="*/ 250 h 375"/>
                <a:gd name="T66" fmla="*/ 8 w 897"/>
                <a:gd name="T67" fmla="*/ 226 h 375"/>
                <a:gd name="T68" fmla="*/ 0 w 897"/>
                <a:gd name="T69" fmla="*/ 200 h 375"/>
                <a:gd name="T70" fmla="*/ 0 w 897"/>
                <a:gd name="T71" fmla="*/ 174 h 375"/>
                <a:gd name="T72" fmla="*/ 8 w 897"/>
                <a:gd name="T73" fmla="*/ 149 h 375"/>
                <a:gd name="T74" fmla="*/ 26 w 897"/>
                <a:gd name="T75" fmla="*/ 125 h 375"/>
                <a:gd name="T76" fmla="*/ 49 w 897"/>
                <a:gd name="T77" fmla="*/ 101 h 375"/>
                <a:gd name="T78" fmla="*/ 82 w 897"/>
                <a:gd name="T79" fmla="*/ 79 h 375"/>
                <a:gd name="T80" fmla="*/ 121 w 897"/>
                <a:gd name="T81" fmla="*/ 60 h 375"/>
                <a:gd name="T82" fmla="*/ 164 w 897"/>
                <a:gd name="T83" fmla="*/ 43 h 375"/>
                <a:gd name="T84" fmla="*/ 216 w 897"/>
                <a:gd name="T85" fmla="*/ 28 h 375"/>
                <a:gd name="T86" fmla="*/ 270 w 897"/>
                <a:gd name="T87" fmla="*/ 15 h 375"/>
                <a:gd name="T88" fmla="*/ 329 w 897"/>
                <a:gd name="T89" fmla="*/ 6 h 375"/>
                <a:gd name="T90" fmla="*/ 387 w 897"/>
                <a:gd name="T91" fmla="*/ 2 h 375"/>
                <a:gd name="T92" fmla="*/ 450 w 897"/>
                <a:gd name="T93" fmla="*/ 0 h 3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7"/>
                <a:gd name="T142" fmla="*/ 0 h 375"/>
                <a:gd name="T143" fmla="*/ 897 w 897"/>
                <a:gd name="T144" fmla="*/ 375 h 3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7" h="375">
                  <a:moveTo>
                    <a:pt x="450" y="0"/>
                  </a:moveTo>
                  <a:lnTo>
                    <a:pt x="510" y="2"/>
                  </a:lnTo>
                  <a:lnTo>
                    <a:pt x="571" y="6"/>
                  </a:lnTo>
                  <a:lnTo>
                    <a:pt x="629" y="15"/>
                  </a:lnTo>
                  <a:lnTo>
                    <a:pt x="683" y="28"/>
                  </a:lnTo>
                  <a:lnTo>
                    <a:pt x="733" y="43"/>
                  </a:lnTo>
                  <a:lnTo>
                    <a:pt x="778" y="60"/>
                  </a:lnTo>
                  <a:lnTo>
                    <a:pt x="817" y="79"/>
                  </a:lnTo>
                  <a:lnTo>
                    <a:pt x="850" y="101"/>
                  </a:lnTo>
                  <a:lnTo>
                    <a:pt x="874" y="125"/>
                  </a:lnTo>
                  <a:lnTo>
                    <a:pt x="891" y="149"/>
                  </a:lnTo>
                  <a:lnTo>
                    <a:pt x="897" y="174"/>
                  </a:lnTo>
                  <a:lnTo>
                    <a:pt x="897" y="200"/>
                  </a:lnTo>
                  <a:lnTo>
                    <a:pt x="891" y="226"/>
                  </a:lnTo>
                  <a:lnTo>
                    <a:pt x="874" y="250"/>
                  </a:lnTo>
                  <a:lnTo>
                    <a:pt x="850" y="274"/>
                  </a:lnTo>
                  <a:lnTo>
                    <a:pt x="817" y="295"/>
                  </a:lnTo>
                  <a:lnTo>
                    <a:pt x="778" y="315"/>
                  </a:lnTo>
                  <a:lnTo>
                    <a:pt x="733" y="332"/>
                  </a:lnTo>
                  <a:lnTo>
                    <a:pt x="683" y="347"/>
                  </a:lnTo>
                  <a:lnTo>
                    <a:pt x="629" y="360"/>
                  </a:lnTo>
                  <a:lnTo>
                    <a:pt x="571" y="369"/>
                  </a:lnTo>
                  <a:lnTo>
                    <a:pt x="510" y="373"/>
                  </a:lnTo>
                  <a:lnTo>
                    <a:pt x="450" y="375"/>
                  </a:lnTo>
                  <a:lnTo>
                    <a:pt x="387" y="373"/>
                  </a:lnTo>
                  <a:lnTo>
                    <a:pt x="329" y="369"/>
                  </a:lnTo>
                  <a:lnTo>
                    <a:pt x="270" y="360"/>
                  </a:lnTo>
                  <a:lnTo>
                    <a:pt x="216" y="347"/>
                  </a:lnTo>
                  <a:lnTo>
                    <a:pt x="164" y="332"/>
                  </a:lnTo>
                  <a:lnTo>
                    <a:pt x="121" y="315"/>
                  </a:lnTo>
                  <a:lnTo>
                    <a:pt x="82" y="295"/>
                  </a:lnTo>
                  <a:lnTo>
                    <a:pt x="49" y="274"/>
                  </a:lnTo>
                  <a:lnTo>
                    <a:pt x="26" y="250"/>
                  </a:lnTo>
                  <a:lnTo>
                    <a:pt x="8" y="226"/>
                  </a:lnTo>
                  <a:lnTo>
                    <a:pt x="0" y="200"/>
                  </a:lnTo>
                  <a:lnTo>
                    <a:pt x="0" y="174"/>
                  </a:lnTo>
                  <a:lnTo>
                    <a:pt x="8" y="149"/>
                  </a:lnTo>
                  <a:lnTo>
                    <a:pt x="26" y="125"/>
                  </a:lnTo>
                  <a:lnTo>
                    <a:pt x="49" y="101"/>
                  </a:lnTo>
                  <a:lnTo>
                    <a:pt x="82" y="79"/>
                  </a:lnTo>
                  <a:lnTo>
                    <a:pt x="121" y="60"/>
                  </a:lnTo>
                  <a:lnTo>
                    <a:pt x="164" y="43"/>
                  </a:lnTo>
                  <a:lnTo>
                    <a:pt x="216" y="28"/>
                  </a:lnTo>
                  <a:lnTo>
                    <a:pt x="270" y="15"/>
                  </a:lnTo>
                  <a:lnTo>
                    <a:pt x="329" y="6"/>
                  </a:lnTo>
                  <a:lnTo>
                    <a:pt x="387" y="2"/>
                  </a:lnTo>
                  <a:lnTo>
                    <a:pt x="4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Rectangle 106"/>
            <p:cNvSpPr>
              <a:spLocks noChangeAspect="1" noChangeArrowheads="1"/>
            </p:cNvSpPr>
            <p:nvPr/>
          </p:nvSpPr>
          <p:spPr bwMode="auto">
            <a:xfrm>
              <a:off x="1943" y="1805"/>
              <a:ext cx="11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1</a:t>
              </a:r>
              <a:endParaRPr lang="en-US" altLang="en-US" sz="1600"/>
            </a:p>
          </p:txBody>
        </p:sp>
      </p:grpSp>
      <p:grpSp>
        <p:nvGrpSpPr>
          <p:cNvPr id="22" name="Group 107"/>
          <p:cNvGrpSpPr>
            <a:grpSpLocks noChangeAspect="1"/>
          </p:cNvGrpSpPr>
          <p:nvPr/>
        </p:nvGrpSpPr>
        <p:grpSpPr bwMode="auto">
          <a:xfrm>
            <a:off x="865188" y="1825625"/>
            <a:ext cx="1125537" cy="742950"/>
            <a:chOff x="332" y="1568"/>
            <a:chExt cx="1093" cy="721"/>
          </a:xfrm>
        </p:grpSpPr>
        <p:sp>
          <p:nvSpPr>
            <p:cNvPr id="76837" name="Freeform 108"/>
            <p:cNvSpPr>
              <a:spLocks noChangeAspect="1"/>
            </p:cNvSpPr>
            <p:nvPr/>
          </p:nvSpPr>
          <p:spPr bwMode="auto">
            <a:xfrm>
              <a:off x="332" y="1568"/>
              <a:ext cx="1093" cy="497"/>
            </a:xfrm>
            <a:custGeom>
              <a:avLst/>
              <a:gdLst>
                <a:gd name="T0" fmla="*/ 547 w 1093"/>
                <a:gd name="T1" fmla="*/ 0 h 497"/>
                <a:gd name="T2" fmla="*/ 615 w 1093"/>
                <a:gd name="T3" fmla="*/ 3 h 497"/>
                <a:gd name="T4" fmla="*/ 684 w 1093"/>
                <a:gd name="T5" fmla="*/ 7 h 497"/>
                <a:gd name="T6" fmla="*/ 749 w 1093"/>
                <a:gd name="T7" fmla="*/ 18 h 497"/>
                <a:gd name="T8" fmla="*/ 811 w 1093"/>
                <a:gd name="T9" fmla="*/ 31 h 497"/>
                <a:gd name="T10" fmla="*/ 868 w 1093"/>
                <a:gd name="T11" fmla="*/ 48 h 497"/>
                <a:gd name="T12" fmla="*/ 922 w 1093"/>
                <a:gd name="T13" fmla="*/ 67 h 497"/>
                <a:gd name="T14" fmla="*/ 969 w 1093"/>
                <a:gd name="T15" fmla="*/ 91 h 497"/>
                <a:gd name="T16" fmla="*/ 1008 w 1093"/>
                <a:gd name="T17" fmla="*/ 115 h 497"/>
                <a:gd name="T18" fmla="*/ 1043 w 1093"/>
                <a:gd name="T19" fmla="*/ 143 h 497"/>
                <a:gd name="T20" fmla="*/ 1067 w 1093"/>
                <a:gd name="T21" fmla="*/ 171 h 497"/>
                <a:gd name="T22" fmla="*/ 1084 w 1093"/>
                <a:gd name="T23" fmla="*/ 201 h 497"/>
                <a:gd name="T24" fmla="*/ 1093 w 1093"/>
                <a:gd name="T25" fmla="*/ 234 h 497"/>
                <a:gd name="T26" fmla="*/ 1093 w 1093"/>
                <a:gd name="T27" fmla="*/ 264 h 497"/>
                <a:gd name="T28" fmla="*/ 1084 w 1093"/>
                <a:gd name="T29" fmla="*/ 294 h 497"/>
                <a:gd name="T30" fmla="*/ 1067 w 1093"/>
                <a:gd name="T31" fmla="*/ 324 h 497"/>
                <a:gd name="T32" fmla="*/ 1043 w 1093"/>
                <a:gd name="T33" fmla="*/ 354 h 497"/>
                <a:gd name="T34" fmla="*/ 1008 w 1093"/>
                <a:gd name="T35" fmla="*/ 383 h 497"/>
                <a:gd name="T36" fmla="*/ 969 w 1093"/>
                <a:gd name="T37" fmla="*/ 406 h 497"/>
                <a:gd name="T38" fmla="*/ 922 w 1093"/>
                <a:gd name="T39" fmla="*/ 430 h 497"/>
                <a:gd name="T40" fmla="*/ 868 w 1093"/>
                <a:gd name="T41" fmla="*/ 449 h 497"/>
                <a:gd name="T42" fmla="*/ 811 w 1093"/>
                <a:gd name="T43" fmla="*/ 467 h 497"/>
                <a:gd name="T44" fmla="*/ 749 w 1093"/>
                <a:gd name="T45" fmla="*/ 480 h 497"/>
                <a:gd name="T46" fmla="*/ 684 w 1093"/>
                <a:gd name="T47" fmla="*/ 488 h 497"/>
                <a:gd name="T48" fmla="*/ 615 w 1093"/>
                <a:gd name="T49" fmla="*/ 495 h 497"/>
                <a:gd name="T50" fmla="*/ 547 w 1093"/>
                <a:gd name="T51" fmla="*/ 497 h 497"/>
                <a:gd name="T52" fmla="*/ 478 w 1093"/>
                <a:gd name="T53" fmla="*/ 495 h 497"/>
                <a:gd name="T54" fmla="*/ 411 w 1093"/>
                <a:gd name="T55" fmla="*/ 488 h 497"/>
                <a:gd name="T56" fmla="*/ 346 w 1093"/>
                <a:gd name="T57" fmla="*/ 480 h 497"/>
                <a:gd name="T58" fmla="*/ 284 w 1093"/>
                <a:gd name="T59" fmla="*/ 467 h 497"/>
                <a:gd name="T60" fmla="*/ 225 w 1093"/>
                <a:gd name="T61" fmla="*/ 449 h 497"/>
                <a:gd name="T62" fmla="*/ 173 w 1093"/>
                <a:gd name="T63" fmla="*/ 430 h 497"/>
                <a:gd name="T64" fmla="*/ 126 w 1093"/>
                <a:gd name="T65" fmla="*/ 406 h 497"/>
                <a:gd name="T66" fmla="*/ 85 w 1093"/>
                <a:gd name="T67" fmla="*/ 383 h 497"/>
                <a:gd name="T68" fmla="*/ 52 w 1093"/>
                <a:gd name="T69" fmla="*/ 354 h 497"/>
                <a:gd name="T70" fmla="*/ 26 w 1093"/>
                <a:gd name="T71" fmla="*/ 324 h 497"/>
                <a:gd name="T72" fmla="*/ 9 w 1093"/>
                <a:gd name="T73" fmla="*/ 294 h 497"/>
                <a:gd name="T74" fmla="*/ 0 w 1093"/>
                <a:gd name="T75" fmla="*/ 264 h 497"/>
                <a:gd name="T76" fmla="*/ 0 w 1093"/>
                <a:gd name="T77" fmla="*/ 234 h 497"/>
                <a:gd name="T78" fmla="*/ 9 w 1093"/>
                <a:gd name="T79" fmla="*/ 201 h 497"/>
                <a:gd name="T80" fmla="*/ 26 w 1093"/>
                <a:gd name="T81" fmla="*/ 171 h 497"/>
                <a:gd name="T82" fmla="*/ 52 w 1093"/>
                <a:gd name="T83" fmla="*/ 143 h 497"/>
                <a:gd name="T84" fmla="*/ 85 w 1093"/>
                <a:gd name="T85" fmla="*/ 115 h 497"/>
                <a:gd name="T86" fmla="*/ 126 w 1093"/>
                <a:gd name="T87" fmla="*/ 91 h 497"/>
                <a:gd name="T88" fmla="*/ 173 w 1093"/>
                <a:gd name="T89" fmla="*/ 67 h 497"/>
                <a:gd name="T90" fmla="*/ 225 w 1093"/>
                <a:gd name="T91" fmla="*/ 48 h 497"/>
                <a:gd name="T92" fmla="*/ 284 w 1093"/>
                <a:gd name="T93" fmla="*/ 31 h 497"/>
                <a:gd name="T94" fmla="*/ 346 w 1093"/>
                <a:gd name="T95" fmla="*/ 18 h 497"/>
                <a:gd name="T96" fmla="*/ 411 w 1093"/>
                <a:gd name="T97" fmla="*/ 7 h 497"/>
                <a:gd name="T98" fmla="*/ 478 w 1093"/>
                <a:gd name="T99" fmla="*/ 3 h 497"/>
                <a:gd name="T100" fmla="*/ 547 w 1093"/>
                <a:gd name="T101" fmla="*/ 0 h 4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93"/>
                <a:gd name="T154" fmla="*/ 0 h 497"/>
                <a:gd name="T155" fmla="*/ 1093 w 1093"/>
                <a:gd name="T156" fmla="*/ 497 h 4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93" h="497">
                  <a:moveTo>
                    <a:pt x="547" y="0"/>
                  </a:moveTo>
                  <a:lnTo>
                    <a:pt x="615" y="3"/>
                  </a:lnTo>
                  <a:lnTo>
                    <a:pt x="684" y="7"/>
                  </a:lnTo>
                  <a:lnTo>
                    <a:pt x="749" y="18"/>
                  </a:lnTo>
                  <a:lnTo>
                    <a:pt x="811" y="31"/>
                  </a:lnTo>
                  <a:lnTo>
                    <a:pt x="868" y="48"/>
                  </a:lnTo>
                  <a:lnTo>
                    <a:pt x="922" y="67"/>
                  </a:lnTo>
                  <a:lnTo>
                    <a:pt x="969" y="91"/>
                  </a:lnTo>
                  <a:lnTo>
                    <a:pt x="1008" y="115"/>
                  </a:lnTo>
                  <a:lnTo>
                    <a:pt x="1043" y="143"/>
                  </a:lnTo>
                  <a:lnTo>
                    <a:pt x="1067" y="171"/>
                  </a:lnTo>
                  <a:lnTo>
                    <a:pt x="1084" y="201"/>
                  </a:lnTo>
                  <a:lnTo>
                    <a:pt x="1093" y="234"/>
                  </a:lnTo>
                  <a:lnTo>
                    <a:pt x="1093" y="264"/>
                  </a:lnTo>
                  <a:lnTo>
                    <a:pt x="1084" y="294"/>
                  </a:lnTo>
                  <a:lnTo>
                    <a:pt x="1067" y="324"/>
                  </a:lnTo>
                  <a:lnTo>
                    <a:pt x="1043" y="354"/>
                  </a:lnTo>
                  <a:lnTo>
                    <a:pt x="1008" y="383"/>
                  </a:lnTo>
                  <a:lnTo>
                    <a:pt x="969" y="406"/>
                  </a:lnTo>
                  <a:lnTo>
                    <a:pt x="922" y="430"/>
                  </a:lnTo>
                  <a:lnTo>
                    <a:pt x="868" y="449"/>
                  </a:lnTo>
                  <a:lnTo>
                    <a:pt x="811" y="467"/>
                  </a:lnTo>
                  <a:lnTo>
                    <a:pt x="749" y="480"/>
                  </a:lnTo>
                  <a:lnTo>
                    <a:pt x="684" y="488"/>
                  </a:lnTo>
                  <a:lnTo>
                    <a:pt x="615" y="495"/>
                  </a:lnTo>
                  <a:lnTo>
                    <a:pt x="547" y="497"/>
                  </a:lnTo>
                  <a:lnTo>
                    <a:pt x="478" y="495"/>
                  </a:lnTo>
                  <a:lnTo>
                    <a:pt x="411" y="488"/>
                  </a:lnTo>
                  <a:lnTo>
                    <a:pt x="346" y="480"/>
                  </a:lnTo>
                  <a:lnTo>
                    <a:pt x="284" y="467"/>
                  </a:lnTo>
                  <a:lnTo>
                    <a:pt x="225" y="449"/>
                  </a:lnTo>
                  <a:lnTo>
                    <a:pt x="173" y="430"/>
                  </a:lnTo>
                  <a:lnTo>
                    <a:pt x="126" y="406"/>
                  </a:lnTo>
                  <a:lnTo>
                    <a:pt x="85" y="383"/>
                  </a:lnTo>
                  <a:lnTo>
                    <a:pt x="52" y="354"/>
                  </a:lnTo>
                  <a:lnTo>
                    <a:pt x="26" y="324"/>
                  </a:lnTo>
                  <a:lnTo>
                    <a:pt x="9" y="294"/>
                  </a:lnTo>
                  <a:lnTo>
                    <a:pt x="0" y="264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26" y="171"/>
                  </a:lnTo>
                  <a:lnTo>
                    <a:pt x="52" y="143"/>
                  </a:lnTo>
                  <a:lnTo>
                    <a:pt x="85" y="115"/>
                  </a:lnTo>
                  <a:lnTo>
                    <a:pt x="126" y="91"/>
                  </a:lnTo>
                  <a:lnTo>
                    <a:pt x="173" y="67"/>
                  </a:lnTo>
                  <a:lnTo>
                    <a:pt x="225" y="48"/>
                  </a:lnTo>
                  <a:lnTo>
                    <a:pt x="284" y="31"/>
                  </a:lnTo>
                  <a:lnTo>
                    <a:pt x="346" y="18"/>
                  </a:lnTo>
                  <a:lnTo>
                    <a:pt x="411" y="7"/>
                  </a:lnTo>
                  <a:lnTo>
                    <a:pt x="478" y="3"/>
                  </a:lnTo>
                  <a:lnTo>
                    <a:pt x="5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109"/>
            <p:cNvSpPr>
              <a:spLocks noChangeAspect="1" noChangeArrowheads="1"/>
            </p:cNvSpPr>
            <p:nvPr/>
          </p:nvSpPr>
          <p:spPr bwMode="auto">
            <a:xfrm>
              <a:off x="949" y="2052"/>
              <a:ext cx="10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2</a:t>
              </a:r>
              <a:endParaRPr lang="en-US" altLang="en-US" sz="1600"/>
            </a:p>
          </p:txBody>
        </p:sp>
      </p:grpSp>
      <p:grpSp>
        <p:nvGrpSpPr>
          <p:cNvPr id="23" name="Group 110"/>
          <p:cNvGrpSpPr>
            <a:grpSpLocks noChangeAspect="1"/>
          </p:cNvGrpSpPr>
          <p:nvPr/>
        </p:nvGrpSpPr>
        <p:grpSpPr bwMode="auto">
          <a:xfrm>
            <a:off x="812800" y="1555750"/>
            <a:ext cx="2382838" cy="1358900"/>
            <a:chOff x="280" y="1305"/>
            <a:chExt cx="2315" cy="1321"/>
          </a:xfrm>
        </p:grpSpPr>
        <p:sp>
          <p:nvSpPr>
            <p:cNvPr id="76835" name="Freeform 111"/>
            <p:cNvSpPr>
              <a:spLocks noChangeAspect="1"/>
            </p:cNvSpPr>
            <p:nvPr/>
          </p:nvSpPr>
          <p:spPr bwMode="auto">
            <a:xfrm>
              <a:off x="280" y="1314"/>
              <a:ext cx="2315" cy="1312"/>
            </a:xfrm>
            <a:custGeom>
              <a:avLst/>
              <a:gdLst>
                <a:gd name="T0" fmla="*/ 1326 w 2315"/>
                <a:gd name="T1" fmla="*/ 23 h 1312"/>
                <a:gd name="T2" fmla="*/ 1519 w 2315"/>
                <a:gd name="T3" fmla="*/ 64 h 1312"/>
                <a:gd name="T4" fmla="*/ 1698 w 2315"/>
                <a:gd name="T5" fmla="*/ 121 h 1312"/>
                <a:gd name="T6" fmla="*/ 1865 w 2315"/>
                <a:gd name="T7" fmla="*/ 194 h 1312"/>
                <a:gd name="T8" fmla="*/ 2008 w 2315"/>
                <a:gd name="T9" fmla="*/ 278 h 1312"/>
                <a:gd name="T10" fmla="*/ 2129 w 2315"/>
                <a:gd name="T11" fmla="*/ 375 h 1312"/>
                <a:gd name="T12" fmla="*/ 2222 w 2315"/>
                <a:gd name="T13" fmla="*/ 479 h 1312"/>
                <a:gd name="T14" fmla="*/ 2282 w 2315"/>
                <a:gd name="T15" fmla="*/ 589 h 1312"/>
                <a:gd name="T16" fmla="*/ 2313 w 2315"/>
                <a:gd name="T17" fmla="*/ 699 h 1312"/>
                <a:gd name="T18" fmla="*/ 2308 w 2315"/>
                <a:gd name="T19" fmla="*/ 809 h 1312"/>
                <a:gd name="T20" fmla="*/ 2272 w 2315"/>
                <a:gd name="T21" fmla="*/ 915 h 1312"/>
                <a:gd name="T22" fmla="*/ 2202 w 2315"/>
                <a:gd name="T23" fmla="*/ 1014 h 1312"/>
                <a:gd name="T24" fmla="*/ 2105 w 2315"/>
                <a:gd name="T25" fmla="*/ 1101 h 1312"/>
                <a:gd name="T26" fmla="*/ 1977 w 2315"/>
                <a:gd name="T27" fmla="*/ 1176 h 1312"/>
                <a:gd name="T28" fmla="*/ 1828 w 2315"/>
                <a:gd name="T29" fmla="*/ 1237 h 1312"/>
                <a:gd name="T30" fmla="*/ 1659 w 2315"/>
                <a:gd name="T31" fmla="*/ 1280 h 1312"/>
                <a:gd name="T32" fmla="*/ 1476 w 2315"/>
                <a:gd name="T33" fmla="*/ 1306 h 1312"/>
                <a:gd name="T34" fmla="*/ 1283 w 2315"/>
                <a:gd name="T35" fmla="*/ 1312 h 1312"/>
                <a:gd name="T36" fmla="*/ 1086 w 2315"/>
                <a:gd name="T37" fmla="*/ 1299 h 1312"/>
                <a:gd name="T38" fmla="*/ 894 w 2315"/>
                <a:gd name="T39" fmla="*/ 1269 h 1312"/>
                <a:gd name="T40" fmla="*/ 705 w 2315"/>
                <a:gd name="T41" fmla="*/ 1220 h 1312"/>
                <a:gd name="T42" fmla="*/ 532 w 2315"/>
                <a:gd name="T43" fmla="*/ 1155 h 1312"/>
                <a:gd name="T44" fmla="*/ 377 w 2315"/>
                <a:gd name="T45" fmla="*/ 1077 h 1312"/>
                <a:gd name="T46" fmla="*/ 245 w 2315"/>
                <a:gd name="T47" fmla="*/ 984 h 1312"/>
                <a:gd name="T48" fmla="*/ 137 w 2315"/>
                <a:gd name="T49" fmla="*/ 885 h 1312"/>
                <a:gd name="T50" fmla="*/ 61 w 2315"/>
                <a:gd name="T51" fmla="*/ 777 h 1312"/>
                <a:gd name="T52" fmla="*/ 13 w 2315"/>
                <a:gd name="T53" fmla="*/ 667 h 1312"/>
                <a:gd name="T54" fmla="*/ 0 w 2315"/>
                <a:gd name="T55" fmla="*/ 555 h 1312"/>
                <a:gd name="T56" fmla="*/ 22 w 2315"/>
                <a:gd name="T57" fmla="*/ 447 h 1312"/>
                <a:gd name="T58" fmla="*/ 74 w 2315"/>
                <a:gd name="T59" fmla="*/ 345 h 1312"/>
                <a:gd name="T60" fmla="*/ 158 w 2315"/>
                <a:gd name="T61" fmla="*/ 252 h 1312"/>
                <a:gd name="T62" fmla="*/ 273 w 2315"/>
                <a:gd name="T63" fmla="*/ 170 h 1312"/>
                <a:gd name="T64" fmla="*/ 411 w 2315"/>
                <a:gd name="T65" fmla="*/ 103 h 1312"/>
                <a:gd name="T66" fmla="*/ 571 w 2315"/>
                <a:gd name="T67" fmla="*/ 49 h 1312"/>
                <a:gd name="T68" fmla="*/ 747 w 2315"/>
                <a:gd name="T69" fmla="*/ 17 h 1312"/>
                <a:gd name="T70" fmla="*/ 937 w 2315"/>
                <a:gd name="T71" fmla="*/ 0 h 1312"/>
                <a:gd name="T72" fmla="*/ 1132 w 2315"/>
                <a:gd name="T73" fmla="*/ 2 h 1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15"/>
                <a:gd name="T112" fmla="*/ 0 h 1312"/>
                <a:gd name="T113" fmla="*/ 2315 w 2315"/>
                <a:gd name="T114" fmla="*/ 1312 h 1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15" h="1312">
                  <a:moveTo>
                    <a:pt x="1229" y="10"/>
                  </a:moveTo>
                  <a:lnTo>
                    <a:pt x="1326" y="23"/>
                  </a:lnTo>
                  <a:lnTo>
                    <a:pt x="1424" y="43"/>
                  </a:lnTo>
                  <a:lnTo>
                    <a:pt x="1519" y="64"/>
                  </a:lnTo>
                  <a:lnTo>
                    <a:pt x="1610" y="90"/>
                  </a:lnTo>
                  <a:lnTo>
                    <a:pt x="1698" y="121"/>
                  </a:lnTo>
                  <a:lnTo>
                    <a:pt x="1783" y="155"/>
                  </a:lnTo>
                  <a:lnTo>
                    <a:pt x="1865" y="194"/>
                  </a:lnTo>
                  <a:lnTo>
                    <a:pt x="1938" y="235"/>
                  </a:lnTo>
                  <a:lnTo>
                    <a:pt x="2008" y="278"/>
                  </a:lnTo>
                  <a:lnTo>
                    <a:pt x="2073" y="326"/>
                  </a:lnTo>
                  <a:lnTo>
                    <a:pt x="2129" y="375"/>
                  </a:lnTo>
                  <a:lnTo>
                    <a:pt x="2179" y="425"/>
                  </a:lnTo>
                  <a:lnTo>
                    <a:pt x="2222" y="479"/>
                  </a:lnTo>
                  <a:lnTo>
                    <a:pt x="2256" y="533"/>
                  </a:lnTo>
                  <a:lnTo>
                    <a:pt x="2282" y="589"/>
                  </a:lnTo>
                  <a:lnTo>
                    <a:pt x="2302" y="643"/>
                  </a:lnTo>
                  <a:lnTo>
                    <a:pt x="2313" y="699"/>
                  </a:lnTo>
                  <a:lnTo>
                    <a:pt x="2315" y="755"/>
                  </a:lnTo>
                  <a:lnTo>
                    <a:pt x="2308" y="809"/>
                  </a:lnTo>
                  <a:lnTo>
                    <a:pt x="2295" y="863"/>
                  </a:lnTo>
                  <a:lnTo>
                    <a:pt x="2272" y="915"/>
                  </a:lnTo>
                  <a:lnTo>
                    <a:pt x="2241" y="965"/>
                  </a:lnTo>
                  <a:lnTo>
                    <a:pt x="2202" y="1014"/>
                  </a:lnTo>
                  <a:lnTo>
                    <a:pt x="2157" y="1060"/>
                  </a:lnTo>
                  <a:lnTo>
                    <a:pt x="2105" y="1101"/>
                  </a:lnTo>
                  <a:lnTo>
                    <a:pt x="2044" y="1140"/>
                  </a:lnTo>
                  <a:lnTo>
                    <a:pt x="1977" y="1176"/>
                  </a:lnTo>
                  <a:lnTo>
                    <a:pt x="1906" y="1209"/>
                  </a:lnTo>
                  <a:lnTo>
                    <a:pt x="1828" y="1237"/>
                  </a:lnTo>
                  <a:lnTo>
                    <a:pt x="1746" y="1261"/>
                  </a:lnTo>
                  <a:lnTo>
                    <a:pt x="1659" y="1280"/>
                  </a:lnTo>
                  <a:lnTo>
                    <a:pt x="1569" y="1295"/>
                  </a:lnTo>
                  <a:lnTo>
                    <a:pt x="1476" y="1306"/>
                  </a:lnTo>
                  <a:lnTo>
                    <a:pt x="1380" y="1310"/>
                  </a:lnTo>
                  <a:lnTo>
                    <a:pt x="1283" y="1312"/>
                  </a:lnTo>
                  <a:lnTo>
                    <a:pt x="1186" y="1308"/>
                  </a:lnTo>
                  <a:lnTo>
                    <a:pt x="1086" y="1299"/>
                  </a:lnTo>
                  <a:lnTo>
                    <a:pt x="989" y="1286"/>
                  </a:lnTo>
                  <a:lnTo>
                    <a:pt x="894" y="1269"/>
                  </a:lnTo>
                  <a:lnTo>
                    <a:pt x="798" y="1245"/>
                  </a:lnTo>
                  <a:lnTo>
                    <a:pt x="705" y="1220"/>
                  </a:lnTo>
                  <a:lnTo>
                    <a:pt x="617" y="1189"/>
                  </a:lnTo>
                  <a:lnTo>
                    <a:pt x="532" y="1155"/>
                  </a:lnTo>
                  <a:lnTo>
                    <a:pt x="452" y="1118"/>
                  </a:lnTo>
                  <a:lnTo>
                    <a:pt x="377" y="1077"/>
                  </a:lnTo>
                  <a:lnTo>
                    <a:pt x="307" y="1032"/>
                  </a:lnTo>
                  <a:lnTo>
                    <a:pt x="245" y="984"/>
                  </a:lnTo>
                  <a:lnTo>
                    <a:pt x="186" y="937"/>
                  </a:lnTo>
                  <a:lnTo>
                    <a:pt x="137" y="885"/>
                  </a:lnTo>
                  <a:lnTo>
                    <a:pt x="95" y="831"/>
                  </a:lnTo>
                  <a:lnTo>
                    <a:pt x="61" y="777"/>
                  </a:lnTo>
                  <a:lnTo>
                    <a:pt x="33" y="723"/>
                  </a:lnTo>
                  <a:lnTo>
                    <a:pt x="13" y="667"/>
                  </a:lnTo>
                  <a:lnTo>
                    <a:pt x="5" y="611"/>
                  </a:lnTo>
                  <a:lnTo>
                    <a:pt x="0" y="555"/>
                  </a:lnTo>
                  <a:lnTo>
                    <a:pt x="7" y="501"/>
                  </a:lnTo>
                  <a:lnTo>
                    <a:pt x="22" y="447"/>
                  </a:lnTo>
                  <a:lnTo>
                    <a:pt x="44" y="395"/>
                  </a:lnTo>
                  <a:lnTo>
                    <a:pt x="74" y="345"/>
                  </a:lnTo>
                  <a:lnTo>
                    <a:pt x="113" y="298"/>
                  </a:lnTo>
                  <a:lnTo>
                    <a:pt x="158" y="252"/>
                  </a:lnTo>
                  <a:lnTo>
                    <a:pt x="212" y="209"/>
                  </a:lnTo>
                  <a:lnTo>
                    <a:pt x="273" y="170"/>
                  </a:lnTo>
                  <a:lnTo>
                    <a:pt x="338" y="133"/>
                  </a:lnTo>
                  <a:lnTo>
                    <a:pt x="411" y="103"/>
                  </a:lnTo>
                  <a:lnTo>
                    <a:pt x="489" y="75"/>
                  </a:lnTo>
                  <a:lnTo>
                    <a:pt x="571" y="49"/>
                  </a:lnTo>
                  <a:lnTo>
                    <a:pt x="658" y="30"/>
                  </a:lnTo>
                  <a:lnTo>
                    <a:pt x="747" y="17"/>
                  </a:lnTo>
                  <a:lnTo>
                    <a:pt x="840" y="6"/>
                  </a:lnTo>
                  <a:lnTo>
                    <a:pt x="937" y="0"/>
                  </a:lnTo>
                  <a:lnTo>
                    <a:pt x="1034" y="0"/>
                  </a:lnTo>
                  <a:lnTo>
                    <a:pt x="1132" y="2"/>
                  </a:lnTo>
                  <a:lnTo>
                    <a:pt x="1229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Rectangle 112"/>
            <p:cNvSpPr>
              <a:spLocks noChangeAspect="1" noChangeArrowheads="1"/>
            </p:cNvSpPr>
            <p:nvPr/>
          </p:nvSpPr>
          <p:spPr bwMode="auto">
            <a:xfrm>
              <a:off x="1390" y="1305"/>
              <a:ext cx="11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3</a:t>
              </a:r>
              <a:endParaRPr lang="en-US" altLang="en-US" sz="1600"/>
            </a:p>
          </p:txBody>
        </p:sp>
      </p:grpSp>
      <p:grpSp>
        <p:nvGrpSpPr>
          <p:cNvPr id="24" name="Group 113"/>
          <p:cNvGrpSpPr>
            <a:grpSpLocks noChangeAspect="1"/>
          </p:cNvGrpSpPr>
          <p:nvPr/>
        </p:nvGrpSpPr>
        <p:grpSpPr bwMode="auto">
          <a:xfrm>
            <a:off x="771525" y="1477963"/>
            <a:ext cx="2462213" cy="1887537"/>
            <a:chOff x="241" y="1229"/>
            <a:chExt cx="2391" cy="1834"/>
          </a:xfrm>
        </p:grpSpPr>
        <p:sp>
          <p:nvSpPr>
            <p:cNvPr id="76833" name="Freeform 114"/>
            <p:cNvSpPr>
              <a:spLocks noChangeAspect="1"/>
            </p:cNvSpPr>
            <p:nvPr/>
          </p:nvSpPr>
          <p:spPr bwMode="auto">
            <a:xfrm>
              <a:off x="241" y="1229"/>
              <a:ext cx="2391" cy="1611"/>
            </a:xfrm>
            <a:custGeom>
              <a:avLst/>
              <a:gdLst>
                <a:gd name="T0" fmla="*/ 1385 w 2391"/>
                <a:gd name="T1" fmla="*/ 24 h 1611"/>
                <a:gd name="T2" fmla="*/ 1582 w 2391"/>
                <a:gd name="T3" fmla="*/ 69 h 1611"/>
                <a:gd name="T4" fmla="*/ 1768 w 2391"/>
                <a:gd name="T5" fmla="*/ 136 h 1611"/>
                <a:gd name="T6" fmla="*/ 1936 w 2391"/>
                <a:gd name="T7" fmla="*/ 221 h 1611"/>
                <a:gd name="T8" fmla="*/ 2083 w 2391"/>
                <a:gd name="T9" fmla="*/ 322 h 1611"/>
                <a:gd name="T10" fmla="*/ 2207 w 2391"/>
                <a:gd name="T11" fmla="*/ 439 h 1611"/>
                <a:gd name="T12" fmla="*/ 2300 w 2391"/>
                <a:gd name="T13" fmla="*/ 566 h 1611"/>
                <a:gd name="T14" fmla="*/ 2360 w 2391"/>
                <a:gd name="T15" fmla="*/ 698 h 1611"/>
                <a:gd name="T16" fmla="*/ 2388 w 2391"/>
                <a:gd name="T17" fmla="*/ 836 h 1611"/>
                <a:gd name="T18" fmla="*/ 2382 w 2391"/>
                <a:gd name="T19" fmla="*/ 970 h 1611"/>
                <a:gd name="T20" fmla="*/ 2343 w 2391"/>
                <a:gd name="T21" fmla="*/ 1102 h 1611"/>
                <a:gd name="T22" fmla="*/ 2270 w 2391"/>
                <a:gd name="T23" fmla="*/ 1225 h 1611"/>
                <a:gd name="T24" fmla="*/ 2166 w 2391"/>
                <a:gd name="T25" fmla="*/ 1335 h 1611"/>
                <a:gd name="T26" fmla="*/ 2032 w 2391"/>
                <a:gd name="T27" fmla="*/ 1430 h 1611"/>
                <a:gd name="T28" fmla="*/ 1876 w 2391"/>
                <a:gd name="T29" fmla="*/ 1508 h 1611"/>
                <a:gd name="T30" fmla="*/ 1701 w 2391"/>
                <a:gd name="T31" fmla="*/ 1564 h 1611"/>
                <a:gd name="T32" fmla="*/ 1510 w 2391"/>
                <a:gd name="T33" fmla="*/ 1598 h 1611"/>
                <a:gd name="T34" fmla="*/ 1311 w 2391"/>
                <a:gd name="T35" fmla="*/ 1611 h 1611"/>
                <a:gd name="T36" fmla="*/ 1108 w 2391"/>
                <a:gd name="T37" fmla="*/ 1600 h 1611"/>
                <a:gd name="T38" fmla="*/ 907 w 2391"/>
                <a:gd name="T39" fmla="*/ 1568 h 1611"/>
                <a:gd name="T40" fmla="*/ 716 w 2391"/>
                <a:gd name="T41" fmla="*/ 1512 h 1611"/>
                <a:gd name="T42" fmla="*/ 537 w 2391"/>
                <a:gd name="T43" fmla="*/ 1436 h 1611"/>
                <a:gd name="T44" fmla="*/ 379 w 2391"/>
                <a:gd name="T45" fmla="*/ 1341 h 1611"/>
                <a:gd name="T46" fmla="*/ 243 w 2391"/>
                <a:gd name="T47" fmla="*/ 1233 h 1611"/>
                <a:gd name="T48" fmla="*/ 134 w 2391"/>
                <a:gd name="T49" fmla="*/ 1110 h 1611"/>
                <a:gd name="T50" fmla="*/ 57 w 2391"/>
                <a:gd name="T51" fmla="*/ 981 h 1611"/>
                <a:gd name="T52" fmla="*/ 11 w 2391"/>
                <a:gd name="T53" fmla="*/ 845 h 1611"/>
                <a:gd name="T54" fmla="*/ 0 w 2391"/>
                <a:gd name="T55" fmla="*/ 709 h 1611"/>
                <a:gd name="T56" fmla="*/ 24 w 2391"/>
                <a:gd name="T57" fmla="*/ 575 h 1611"/>
                <a:gd name="T58" fmla="*/ 83 w 2391"/>
                <a:gd name="T59" fmla="*/ 447 h 1611"/>
                <a:gd name="T60" fmla="*/ 171 w 2391"/>
                <a:gd name="T61" fmla="*/ 331 h 1611"/>
                <a:gd name="T62" fmla="*/ 290 w 2391"/>
                <a:gd name="T63" fmla="*/ 227 h 1611"/>
                <a:gd name="T64" fmla="*/ 435 w 2391"/>
                <a:gd name="T65" fmla="*/ 141 h 1611"/>
                <a:gd name="T66" fmla="*/ 602 w 2391"/>
                <a:gd name="T67" fmla="*/ 74 h 1611"/>
                <a:gd name="T68" fmla="*/ 786 w 2391"/>
                <a:gd name="T69" fmla="*/ 28 h 1611"/>
                <a:gd name="T70" fmla="*/ 980 w 2391"/>
                <a:gd name="T71" fmla="*/ 3 h 1611"/>
                <a:gd name="T72" fmla="*/ 1181 w 2391"/>
                <a:gd name="T73" fmla="*/ 3 h 16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91"/>
                <a:gd name="T112" fmla="*/ 0 h 1611"/>
                <a:gd name="T113" fmla="*/ 2391 w 2391"/>
                <a:gd name="T114" fmla="*/ 1611 h 16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91" h="1611">
                  <a:moveTo>
                    <a:pt x="1283" y="11"/>
                  </a:moveTo>
                  <a:lnTo>
                    <a:pt x="1385" y="24"/>
                  </a:lnTo>
                  <a:lnTo>
                    <a:pt x="1484" y="46"/>
                  </a:lnTo>
                  <a:lnTo>
                    <a:pt x="1582" y="69"/>
                  </a:lnTo>
                  <a:lnTo>
                    <a:pt x="1675" y="100"/>
                  </a:lnTo>
                  <a:lnTo>
                    <a:pt x="1768" y="136"/>
                  </a:lnTo>
                  <a:lnTo>
                    <a:pt x="1854" y="175"/>
                  </a:lnTo>
                  <a:lnTo>
                    <a:pt x="1936" y="221"/>
                  </a:lnTo>
                  <a:lnTo>
                    <a:pt x="2012" y="270"/>
                  </a:lnTo>
                  <a:lnTo>
                    <a:pt x="2083" y="322"/>
                  </a:lnTo>
                  <a:lnTo>
                    <a:pt x="2148" y="380"/>
                  </a:lnTo>
                  <a:lnTo>
                    <a:pt x="2207" y="439"/>
                  </a:lnTo>
                  <a:lnTo>
                    <a:pt x="2257" y="501"/>
                  </a:lnTo>
                  <a:lnTo>
                    <a:pt x="2300" y="566"/>
                  </a:lnTo>
                  <a:lnTo>
                    <a:pt x="2334" y="631"/>
                  </a:lnTo>
                  <a:lnTo>
                    <a:pt x="2360" y="698"/>
                  </a:lnTo>
                  <a:lnTo>
                    <a:pt x="2380" y="767"/>
                  </a:lnTo>
                  <a:lnTo>
                    <a:pt x="2388" y="836"/>
                  </a:lnTo>
                  <a:lnTo>
                    <a:pt x="2391" y="903"/>
                  </a:lnTo>
                  <a:lnTo>
                    <a:pt x="2382" y="970"/>
                  </a:lnTo>
                  <a:lnTo>
                    <a:pt x="2367" y="1037"/>
                  </a:lnTo>
                  <a:lnTo>
                    <a:pt x="2343" y="1102"/>
                  </a:lnTo>
                  <a:lnTo>
                    <a:pt x="2311" y="1164"/>
                  </a:lnTo>
                  <a:lnTo>
                    <a:pt x="2270" y="1225"/>
                  </a:lnTo>
                  <a:lnTo>
                    <a:pt x="2220" y="1281"/>
                  </a:lnTo>
                  <a:lnTo>
                    <a:pt x="2166" y="1335"/>
                  </a:lnTo>
                  <a:lnTo>
                    <a:pt x="2101" y="1384"/>
                  </a:lnTo>
                  <a:lnTo>
                    <a:pt x="2032" y="1430"/>
                  </a:lnTo>
                  <a:lnTo>
                    <a:pt x="1958" y="1471"/>
                  </a:lnTo>
                  <a:lnTo>
                    <a:pt x="1876" y="1508"/>
                  </a:lnTo>
                  <a:lnTo>
                    <a:pt x="1789" y="1538"/>
                  </a:lnTo>
                  <a:lnTo>
                    <a:pt x="1701" y="1564"/>
                  </a:lnTo>
                  <a:lnTo>
                    <a:pt x="1608" y="1585"/>
                  </a:lnTo>
                  <a:lnTo>
                    <a:pt x="1510" y="1598"/>
                  </a:lnTo>
                  <a:lnTo>
                    <a:pt x="1411" y="1609"/>
                  </a:lnTo>
                  <a:lnTo>
                    <a:pt x="1311" y="1611"/>
                  </a:lnTo>
                  <a:lnTo>
                    <a:pt x="1210" y="1609"/>
                  </a:lnTo>
                  <a:lnTo>
                    <a:pt x="1108" y="1600"/>
                  </a:lnTo>
                  <a:lnTo>
                    <a:pt x="1006" y="1587"/>
                  </a:lnTo>
                  <a:lnTo>
                    <a:pt x="907" y="1568"/>
                  </a:lnTo>
                  <a:lnTo>
                    <a:pt x="809" y="1542"/>
                  </a:lnTo>
                  <a:lnTo>
                    <a:pt x="716" y="1512"/>
                  </a:lnTo>
                  <a:lnTo>
                    <a:pt x="626" y="1475"/>
                  </a:lnTo>
                  <a:lnTo>
                    <a:pt x="537" y="1436"/>
                  </a:lnTo>
                  <a:lnTo>
                    <a:pt x="455" y="1391"/>
                  </a:lnTo>
                  <a:lnTo>
                    <a:pt x="379" y="1341"/>
                  </a:lnTo>
                  <a:lnTo>
                    <a:pt x="308" y="1289"/>
                  </a:lnTo>
                  <a:lnTo>
                    <a:pt x="243" y="1233"/>
                  </a:lnTo>
                  <a:lnTo>
                    <a:pt x="184" y="1173"/>
                  </a:lnTo>
                  <a:lnTo>
                    <a:pt x="134" y="1110"/>
                  </a:lnTo>
                  <a:lnTo>
                    <a:pt x="91" y="1045"/>
                  </a:lnTo>
                  <a:lnTo>
                    <a:pt x="57" y="981"/>
                  </a:lnTo>
                  <a:lnTo>
                    <a:pt x="31" y="914"/>
                  </a:lnTo>
                  <a:lnTo>
                    <a:pt x="11" y="845"/>
                  </a:lnTo>
                  <a:lnTo>
                    <a:pt x="3" y="776"/>
                  </a:lnTo>
                  <a:lnTo>
                    <a:pt x="0" y="709"/>
                  </a:lnTo>
                  <a:lnTo>
                    <a:pt x="9" y="642"/>
                  </a:lnTo>
                  <a:lnTo>
                    <a:pt x="24" y="575"/>
                  </a:lnTo>
                  <a:lnTo>
                    <a:pt x="48" y="510"/>
                  </a:lnTo>
                  <a:lnTo>
                    <a:pt x="83" y="447"/>
                  </a:lnTo>
                  <a:lnTo>
                    <a:pt x="121" y="387"/>
                  </a:lnTo>
                  <a:lnTo>
                    <a:pt x="171" y="331"/>
                  </a:lnTo>
                  <a:lnTo>
                    <a:pt x="227" y="277"/>
                  </a:lnTo>
                  <a:lnTo>
                    <a:pt x="290" y="227"/>
                  </a:lnTo>
                  <a:lnTo>
                    <a:pt x="359" y="182"/>
                  </a:lnTo>
                  <a:lnTo>
                    <a:pt x="435" y="141"/>
                  </a:lnTo>
                  <a:lnTo>
                    <a:pt x="515" y="104"/>
                  </a:lnTo>
                  <a:lnTo>
                    <a:pt x="602" y="74"/>
                  </a:lnTo>
                  <a:lnTo>
                    <a:pt x="690" y="48"/>
                  </a:lnTo>
                  <a:lnTo>
                    <a:pt x="786" y="28"/>
                  </a:lnTo>
                  <a:lnTo>
                    <a:pt x="881" y="13"/>
                  </a:lnTo>
                  <a:lnTo>
                    <a:pt x="980" y="3"/>
                  </a:lnTo>
                  <a:lnTo>
                    <a:pt x="1082" y="0"/>
                  </a:lnTo>
                  <a:lnTo>
                    <a:pt x="1181" y="3"/>
                  </a:lnTo>
                  <a:lnTo>
                    <a:pt x="1283" y="1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Rectangle 115"/>
            <p:cNvSpPr>
              <a:spLocks noChangeAspect="1" noChangeArrowheads="1"/>
            </p:cNvSpPr>
            <p:nvPr/>
          </p:nvSpPr>
          <p:spPr bwMode="auto">
            <a:xfrm>
              <a:off x="1238" y="2826"/>
              <a:ext cx="11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4</a:t>
              </a:r>
              <a:endParaRPr lang="en-US" altLang="en-US" sz="1600"/>
            </a:p>
          </p:txBody>
        </p:sp>
      </p:grpSp>
      <p:grpSp>
        <p:nvGrpSpPr>
          <p:cNvPr id="25" name="Group 116"/>
          <p:cNvGrpSpPr>
            <a:grpSpLocks noChangeAspect="1"/>
          </p:cNvGrpSpPr>
          <p:nvPr/>
        </p:nvGrpSpPr>
        <p:grpSpPr bwMode="auto">
          <a:xfrm>
            <a:off x="723900" y="1216025"/>
            <a:ext cx="2595563" cy="2289175"/>
            <a:chOff x="194" y="975"/>
            <a:chExt cx="2522" cy="2224"/>
          </a:xfrm>
        </p:grpSpPr>
        <p:sp>
          <p:nvSpPr>
            <p:cNvPr id="76831" name="Rectangle 117"/>
            <p:cNvSpPr>
              <a:spLocks noChangeAspect="1" noChangeArrowheads="1"/>
            </p:cNvSpPr>
            <p:nvPr/>
          </p:nvSpPr>
          <p:spPr bwMode="auto">
            <a:xfrm>
              <a:off x="2138" y="975"/>
              <a:ext cx="1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5</a:t>
              </a:r>
              <a:endParaRPr lang="en-US" altLang="en-US" sz="1600"/>
            </a:p>
          </p:txBody>
        </p:sp>
        <p:sp>
          <p:nvSpPr>
            <p:cNvPr id="76832" name="Freeform 118"/>
            <p:cNvSpPr>
              <a:spLocks noChangeAspect="1"/>
            </p:cNvSpPr>
            <p:nvPr/>
          </p:nvSpPr>
          <p:spPr bwMode="auto">
            <a:xfrm>
              <a:off x="194" y="988"/>
              <a:ext cx="2522" cy="2211"/>
            </a:xfrm>
            <a:custGeom>
              <a:avLst/>
              <a:gdLst>
                <a:gd name="T0" fmla="*/ 1363 w 2522"/>
                <a:gd name="T1" fmla="*/ 4 h 2211"/>
                <a:gd name="T2" fmla="*/ 1568 w 2522"/>
                <a:gd name="T3" fmla="*/ 34 h 2211"/>
                <a:gd name="T4" fmla="*/ 1765 w 2522"/>
                <a:gd name="T5" fmla="*/ 92 h 2211"/>
                <a:gd name="T6" fmla="*/ 1949 w 2522"/>
                <a:gd name="T7" fmla="*/ 179 h 2211"/>
                <a:gd name="T8" fmla="*/ 2113 w 2522"/>
                <a:gd name="T9" fmla="*/ 291 h 2211"/>
                <a:gd name="T10" fmla="*/ 2254 w 2522"/>
                <a:gd name="T11" fmla="*/ 425 h 2211"/>
                <a:gd name="T12" fmla="*/ 2368 w 2522"/>
                <a:gd name="T13" fmla="*/ 578 h 2211"/>
                <a:gd name="T14" fmla="*/ 2453 w 2522"/>
                <a:gd name="T15" fmla="*/ 744 h 2211"/>
                <a:gd name="T16" fmla="*/ 2505 w 2522"/>
                <a:gd name="T17" fmla="*/ 922 h 2211"/>
                <a:gd name="T18" fmla="*/ 2522 w 2522"/>
                <a:gd name="T19" fmla="*/ 1103 h 2211"/>
                <a:gd name="T20" fmla="*/ 2505 w 2522"/>
                <a:gd name="T21" fmla="*/ 1284 h 2211"/>
                <a:gd name="T22" fmla="*/ 2453 w 2522"/>
                <a:gd name="T23" fmla="*/ 1461 h 2211"/>
                <a:gd name="T24" fmla="*/ 2371 w 2522"/>
                <a:gd name="T25" fmla="*/ 1630 h 2211"/>
                <a:gd name="T26" fmla="*/ 2256 w 2522"/>
                <a:gd name="T27" fmla="*/ 1783 h 2211"/>
                <a:gd name="T28" fmla="*/ 2115 w 2522"/>
                <a:gd name="T29" fmla="*/ 1917 h 2211"/>
                <a:gd name="T30" fmla="*/ 1951 w 2522"/>
                <a:gd name="T31" fmla="*/ 2029 h 2211"/>
                <a:gd name="T32" fmla="*/ 1769 w 2522"/>
                <a:gd name="T33" fmla="*/ 2118 h 2211"/>
                <a:gd name="T34" fmla="*/ 1572 w 2522"/>
                <a:gd name="T35" fmla="*/ 2176 h 2211"/>
                <a:gd name="T36" fmla="*/ 1367 w 2522"/>
                <a:gd name="T37" fmla="*/ 2206 h 2211"/>
                <a:gd name="T38" fmla="*/ 1159 w 2522"/>
                <a:gd name="T39" fmla="*/ 2206 h 2211"/>
                <a:gd name="T40" fmla="*/ 954 w 2522"/>
                <a:gd name="T41" fmla="*/ 2178 h 2211"/>
                <a:gd name="T42" fmla="*/ 755 w 2522"/>
                <a:gd name="T43" fmla="*/ 2118 h 2211"/>
                <a:gd name="T44" fmla="*/ 573 w 2522"/>
                <a:gd name="T45" fmla="*/ 2031 h 2211"/>
                <a:gd name="T46" fmla="*/ 409 w 2522"/>
                <a:gd name="T47" fmla="*/ 1919 h 2211"/>
                <a:gd name="T48" fmla="*/ 266 w 2522"/>
                <a:gd name="T49" fmla="*/ 1785 h 2211"/>
                <a:gd name="T50" fmla="*/ 151 w 2522"/>
                <a:gd name="T51" fmla="*/ 1634 h 2211"/>
                <a:gd name="T52" fmla="*/ 69 w 2522"/>
                <a:gd name="T53" fmla="*/ 1466 h 2211"/>
                <a:gd name="T54" fmla="*/ 17 w 2522"/>
                <a:gd name="T55" fmla="*/ 1289 h 2211"/>
                <a:gd name="T56" fmla="*/ 0 w 2522"/>
                <a:gd name="T57" fmla="*/ 1107 h 2211"/>
                <a:gd name="T58" fmla="*/ 17 w 2522"/>
                <a:gd name="T59" fmla="*/ 926 h 2211"/>
                <a:gd name="T60" fmla="*/ 67 w 2522"/>
                <a:gd name="T61" fmla="*/ 749 h 2211"/>
                <a:gd name="T62" fmla="*/ 151 w 2522"/>
                <a:gd name="T63" fmla="*/ 580 h 2211"/>
                <a:gd name="T64" fmla="*/ 264 w 2522"/>
                <a:gd name="T65" fmla="*/ 429 h 2211"/>
                <a:gd name="T66" fmla="*/ 404 w 2522"/>
                <a:gd name="T67" fmla="*/ 293 h 2211"/>
                <a:gd name="T68" fmla="*/ 569 w 2522"/>
                <a:gd name="T69" fmla="*/ 181 h 2211"/>
                <a:gd name="T70" fmla="*/ 753 w 2522"/>
                <a:gd name="T71" fmla="*/ 95 h 2211"/>
                <a:gd name="T72" fmla="*/ 949 w 2522"/>
                <a:gd name="T73" fmla="*/ 34 h 2211"/>
                <a:gd name="T74" fmla="*/ 1155 w 2522"/>
                <a:gd name="T75" fmla="*/ 4 h 22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2"/>
                <a:gd name="T115" fmla="*/ 0 h 2211"/>
                <a:gd name="T116" fmla="*/ 2522 w 2522"/>
                <a:gd name="T117" fmla="*/ 2211 h 22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2" h="2211">
                  <a:moveTo>
                    <a:pt x="1259" y="0"/>
                  </a:moveTo>
                  <a:lnTo>
                    <a:pt x="1363" y="4"/>
                  </a:lnTo>
                  <a:lnTo>
                    <a:pt x="1466" y="15"/>
                  </a:lnTo>
                  <a:lnTo>
                    <a:pt x="1568" y="34"/>
                  </a:lnTo>
                  <a:lnTo>
                    <a:pt x="1668" y="60"/>
                  </a:lnTo>
                  <a:lnTo>
                    <a:pt x="1765" y="92"/>
                  </a:lnTo>
                  <a:lnTo>
                    <a:pt x="1858" y="131"/>
                  </a:lnTo>
                  <a:lnTo>
                    <a:pt x="1949" y="179"/>
                  </a:lnTo>
                  <a:lnTo>
                    <a:pt x="2033" y="233"/>
                  </a:lnTo>
                  <a:lnTo>
                    <a:pt x="2113" y="291"/>
                  </a:lnTo>
                  <a:lnTo>
                    <a:pt x="2187" y="356"/>
                  </a:lnTo>
                  <a:lnTo>
                    <a:pt x="2254" y="425"/>
                  </a:lnTo>
                  <a:lnTo>
                    <a:pt x="2314" y="498"/>
                  </a:lnTo>
                  <a:lnTo>
                    <a:pt x="2368" y="578"/>
                  </a:lnTo>
                  <a:lnTo>
                    <a:pt x="2414" y="660"/>
                  </a:lnTo>
                  <a:lnTo>
                    <a:pt x="2453" y="744"/>
                  </a:lnTo>
                  <a:lnTo>
                    <a:pt x="2483" y="831"/>
                  </a:lnTo>
                  <a:lnTo>
                    <a:pt x="2505" y="922"/>
                  </a:lnTo>
                  <a:lnTo>
                    <a:pt x="2518" y="1012"/>
                  </a:lnTo>
                  <a:lnTo>
                    <a:pt x="2522" y="1103"/>
                  </a:lnTo>
                  <a:lnTo>
                    <a:pt x="2518" y="1194"/>
                  </a:lnTo>
                  <a:lnTo>
                    <a:pt x="2505" y="1284"/>
                  </a:lnTo>
                  <a:lnTo>
                    <a:pt x="2483" y="1375"/>
                  </a:lnTo>
                  <a:lnTo>
                    <a:pt x="2453" y="1461"/>
                  </a:lnTo>
                  <a:lnTo>
                    <a:pt x="2416" y="1548"/>
                  </a:lnTo>
                  <a:lnTo>
                    <a:pt x="2371" y="1630"/>
                  </a:lnTo>
                  <a:lnTo>
                    <a:pt x="2317" y="1707"/>
                  </a:lnTo>
                  <a:lnTo>
                    <a:pt x="2256" y="1783"/>
                  </a:lnTo>
                  <a:lnTo>
                    <a:pt x="2189" y="1852"/>
                  </a:lnTo>
                  <a:lnTo>
                    <a:pt x="2115" y="1917"/>
                  </a:lnTo>
                  <a:lnTo>
                    <a:pt x="2037" y="1975"/>
                  </a:lnTo>
                  <a:lnTo>
                    <a:pt x="1951" y="2029"/>
                  </a:lnTo>
                  <a:lnTo>
                    <a:pt x="1862" y="2077"/>
                  </a:lnTo>
                  <a:lnTo>
                    <a:pt x="1769" y="2118"/>
                  </a:lnTo>
                  <a:lnTo>
                    <a:pt x="1672" y="2150"/>
                  </a:lnTo>
                  <a:lnTo>
                    <a:pt x="1572" y="2176"/>
                  </a:lnTo>
                  <a:lnTo>
                    <a:pt x="1471" y="2195"/>
                  </a:lnTo>
                  <a:lnTo>
                    <a:pt x="1367" y="2206"/>
                  </a:lnTo>
                  <a:lnTo>
                    <a:pt x="1263" y="2211"/>
                  </a:lnTo>
                  <a:lnTo>
                    <a:pt x="1159" y="2206"/>
                  </a:lnTo>
                  <a:lnTo>
                    <a:pt x="1055" y="2195"/>
                  </a:lnTo>
                  <a:lnTo>
                    <a:pt x="954" y="2178"/>
                  </a:lnTo>
                  <a:lnTo>
                    <a:pt x="852" y="2152"/>
                  </a:lnTo>
                  <a:lnTo>
                    <a:pt x="755" y="2118"/>
                  </a:lnTo>
                  <a:lnTo>
                    <a:pt x="662" y="2079"/>
                  </a:lnTo>
                  <a:lnTo>
                    <a:pt x="573" y="2031"/>
                  </a:lnTo>
                  <a:lnTo>
                    <a:pt x="486" y="1980"/>
                  </a:lnTo>
                  <a:lnTo>
                    <a:pt x="409" y="1919"/>
                  </a:lnTo>
                  <a:lnTo>
                    <a:pt x="333" y="1856"/>
                  </a:lnTo>
                  <a:lnTo>
                    <a:pt x="266" y="1785"/>
                  </a:lnTo>
                  <a:lnTo>
                    <a:pt x="205" y="1712"/>
                  </a:lnTo>
                  <a:lnTo>
                    <a:pt x="151" y="1634"/>
                  </a:lnTo>
                  <a:lnTo>
                    <a:pt x="106" y="1552"/>
                  </a:lnTo>
                  <a:lnTo>
                    <a:pt x="69" y="1466"/>
                  </a:lnTo>
                  <a:lnTo>
                    <a:pt x="39" y="1379"/>
                  </a:lnTo>
                  <a:lnTo>
                    <a:pt x="17" y="1289"/>
                  </a:lnTo>
                  <a:lnTo>
                    <a:pt x="4" y="1198"/>
                  </a:lnTo>
                  <a:lnTo>
                    <a:pt x="0" y="1107"/>
                  </a:lnTo>
                  <a:lnTo>
                    <a:pt x="4" y="1017"/>
                  </a:lnTo>
                  <a:lnTo>
                    <a:pt x="17" y="926"/>
                  </a:lnTo>
                  <a:lnTo>
                    <a:pt x="37" y="835"/>
                  </a:lnTo>
                  <a:lnTo>
                    <a:pt x="67" y="749"/>
                  </a:lnTo>
                  <a:lnTo>
                    <a:pt x="106" y="662"/>
                  </a:lnTo>
                  <a:lnTo>
                    <a:pt x="151" y="580"/>
                  </a:lnTo>
                  <a:lnTo>
                    <a:pt x="203" y="503"/>
                  </a:lnTo>
                  <a:lnTo>
                    <a:pt x="264" y="429"/>
                  </a:lnTo>
                  <a:lnTo>
                    <a:pt x="331" y="358"/>
                  </a:lnTo>
                  <a:lnTo>
                    <a:pt x="404" y="293"/>
                  </a:lnTo>
                  <a:lnTo>
                    <a:pt x="484" y="235"/>
                  </a:lnTo>
                  <a:lnTo>
                    <a:pt x="569" y="181"/>
                  </a:lnTo>
                  <a:lnTo>
                    <a:pt x="660" y="133"/>
                  </a:lnTo>
                  <a:lnTo>
                    <a:pt x="753" y="95"/>
                  </a:lnTo>
                  <a:lnTo>
                    <a:pt x="850" y="60"/>
                  </a:lnTo>
                  <a:lnTo>
                    <a:pt x="949" y="34"/>
                  </a:lnTo>
                  <a:lnTo>
                    <a:pt x="1051" y="15"/>
                  </a:lnTo>
                  <a:lnTo>
                    <a:pt x="1155" y="4"/>
                  </a:lnTo>
                  <a:lnTo>
                    <a:pt x="12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97" y="381000"/>
            <a:ext cx="8280400" cy="533400"/>
          </a:xfrm>
        </p:spPr>
        <p:txBody>
          <a:bodyPr/>
          <a:lstStyle/>
          <a:p>
            <a:r>
              <a:rPr lang="en-US" altLang="en-US" sz="2400" dirty="0"/>
              <a:t>Hierarchical Clustering: </a:t>
            </a:r>
            <a:br>
              <a:rPr lang="en-US" altLang="en-US" sz="2400" dirty="0"/>
            </a:br>
            <a:r>
              <a:rPr lang="en-US" altLang="en-US" sz="2400" dirty="0"/>
              <a:t>Problems and Limitations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Once a decision is made to combine two clusters, it cannot be undone</a:t>
            </a:r>
          </a:p>
          <a:p>
            <a:r>
              <a:rPr lang="en-US" altLang="en-US" dirty="0"/>
              <a:t>It needs much more space AND time</a:t>
            </a:r>
          </a:p>
          <a:p>
            <a:r>
              <a:rPr lang="en-US" altLang="en-US" dirty="0"/>
              <a:t>No global objective function is directly minimized</a:t>
            </a:r>
          </a:p>
          <a:p>
            <a:r>
              <a:rPr lang="en-US" altLang="en-US" dirty="0"/>
              <a:t>Different schemes have problems with one or more of the following:</a:t>
            </a:r>
          </a:p>
          <a:p>
            <a:pPr lvl="1"/>
            <a:r>
              <a:rPr lang="en-US" altLang="en-US" dirty="0"/>
              <a:t>Sensitivity to noise and outliers</a:t>
            </a:r>
          </a:p>
          <a:p>
            <a:pPr lvl="1"/>
            <a:r>
              <a:rPr lang="en-US" altLang="en-US" dirty="0"/>
              <a:t>Difficulty handling clusters of different sizes and non-globular shapes</a:t>
            </a:r>
          </a:p>
          <a:p>
            <a:pPr lvl="1"/>
            <a:r>
              <a:rPr lang="en-US" altLang="en-US" dirty="0"/>
              <a:t>Breaking large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5029200" cy="552450"/>
          </a:xfrm>
        </p:spPr>
        <p:txBody>
          <a:bodyPr/>
          <a:lstStyle/>
          <a:p>
            <a:r>
              <a:rPr lang="en-US" altLang="en-US" sz="3600" dirty="0"/>
              <a:t>DBSCAN</a:t>
            </a:r>
            <a:endParaRPr lang="en-US" altLang="en-US" sz="280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39949"/>
            <a:ext cx="8001000" cy="5181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DBSCAN is a </a:t>
            </a:r>
            <a:r>
              <a:rPr lang="en-US" altLang="en-US" b="1" dirty="0"/>
              <a:t>density-based</a:t>
            </a:r>
            <a:r>
              <a:rPr lang="en-US" altLang="en-US" dirty="0"/>
              <a:t> algorithm.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Density = number of points within a specified radius (</a:t>
            </a:r>
            <a:r>
              <a:rPr lang="en-US" altLang="en-US" sz="2000" b="1" dirty="0" err="1"/>
              <a:t>Eps</a:t>
            </a:r>
            <a:r>
              <a:rPr lang="en-US" altLang="en-US" sz="2000" dirty="0"/>
              <a:t>)</a:t>
            </a:r>
          </a:p>
          <a:p>
            <a:pPr marL="2171700" lvl="4" indent="-342900">
              <a:lnSpc>
                <a:spcPct val="90000"/>
              </a:lnSpc>
            </a:pPr>
            <a:endParaRPr lang="en-US" altLang="en-US" sz="1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point is a </a:t>
            </a:r>
            <a:r>
              <a:rPr lang="en-US" altLang="en-US" sz="2000" dirty="0">
                <a:solidFill>
                  <a:srgbClr val="FF0000"/>
                </a:solidFill>
              </a:rPr>
              <a:t>core point</a:t>
            </a:r>
            <a:r>
              <a:rPr lang="en-US" altLang="en-US" sz="2000" dirty="0"/>
              <a:t> if it has at least a specified number of points (</a:t>
            </a:r>
            <a:r>
              <a:rPr lang="en-US" altLang="en-US" sz="2000" b="1" dirty="0" err="1"/>
              <a:t>MinPts</a:t>
            </a:r>
            <a:r>
              <a:rPr lang="en-US" altLang="en-US" sz="2000" dirty="0"/>
              <a:t>) within Eps</a:t>
            </a:r>
            <a:r>
              <a:rPr lang="en-US" altLang="en-US" dirty="0"/>
              <a:t> </a:t>
            </a:r>
          </a:p>
          <a:p>
            <a:pPr marL="1295400" lvl="2" indent="-381000"/>
            <a:r>
              <a:rPr lang="en-US" altLang="en-US" dirty="0"/>
              <a:t>These are points that are at the interior of a cluster</a:t>
            </a:r>
          </a:p>
          <a:p>
            <a:pPr marL="1295400" lvl="2" indent="-381000"/>
            <a:r>
              <a:rPr lang="en-US" altLang="en-US" dirty="0"/>
              <a:t>Counts the point itself</a:t>
            </a:r>
          </a:p>
          <a:p>
            <a:pPr marL="2171700" lvl="4" indent="-342900"/>
            <a:endParaRPr lang="en-US" altLang="en-US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</a:t>
            </a:r>
            <a:r>
              <a:rPr lang="en-US" altLang="en-US" sz="2000" dirty="0">
                <a:solidFill>
                  <a:srgbClr val="FF0000"/>
                </a:solidFill>
              </a:rPr>
              <a:t>border point</a:t>
            </a:r>
            <a:r>
              <a:rPr lang="en-US" altLang="en-US" sz="2000" dirty="0"/>
              <a:t> is not a core point, but is in the neighborhood of a core point</a:t>
            </a:r>
          </a:p>
          <a:p>
            <a:pPr marL="2171700" lvl="4" indent="-342900">
              <a:lnSpc>
                <a:spcPct val="90000"/>
              </a:lnSpc>
            </a:pPr>
            <a:endParaRPr lang="en-US" altLang="en-US" sz="1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A </a:t>
            </a:r>
            <a:r>
              <a:rPr lang="en-US" altLang="en-US" sz="2000" dirty="0">
                <a:solidFill>
                  <a:srgbClr val="FF0000"/>
                </a:solidFill>
              </a:rPr>
              <a:t>noise point</a:t>
            </a:r>
            <a:r>
              <a:rPr lang="en-US" altLang="en-US" sz="2000" dirty="0"/>
              <a:t> is any point that is not a core point or a border point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18B25-3C49-E845-B588-D827D9501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25695"/>
            <a:ext cx="2743200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0153"/>
            <a:ext cx="8280400" cy="552450"/>
          </a:xfrm>
        </p:spPr>
        <p:txBody>
          <a:bodyPr/>
          <a:lstStyle/>
          <a:p>
            <a:r>
              <a:rPr lang="en-US" altLang="en-US" sz="2400" dirty="0"/>
              <a:t>DBSCAN: Core, Border, Noise Points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019"/>
            <a:ext cx="9144000" cy="4956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57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MinPts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=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BDB5C-080D-FD49-9FDA-5E4D457D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-42308"/>
            <a:ext cx="2209800" cy="159596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DBSCAN Algorithm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1066800"/>
            <a:ext cx="8318500" cy="5181600"/>
          </a:xfrm>
        </p:spPr>
        <p:txBody>
          <a:bodyPr/>
          <a:lstStyle/>
          <a:p>
            <a:r>
              <a:rPr lang="en-US" altLang="en-US" dirty="0"/>
              <a:t>Eliminate noise points</a:t>
            </a:r>
          </a:p>
          <a:p>
            <a:r>
              <a:rPr lang="en-US" altLang="en-US" dirty="0"/>
              <a:t>Perform clustering on the remaining points</a:t>
            </a:r>
          </a:p>
        </p:txBody>
      </p:sp>
      <p:pic>
        <p:nvPicPr>
          <p:cNvPr id="8397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80684"/>
            <a:ext cx="7467600" cy="3992563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DBSCAN: Core, Border and Noise Points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8720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257800" y="51054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Point types: </a:t>
            </a:r>
            <a:r>
              <a:rPr lang="en-US" altLang="en-US" sz="1800">
                <a:solidFill>
                  <a:schemeClr val="hlink"/>
                </a:solidFill>
              </a:rPr>
              <a:t>core</a:t>
            </a:r>
            <a:r>
              <a:rPr lang="en-US" altLang="en-US" sz="1800"/>
              <a:t>, </a:t>
            </a:r>
            <a:r>
              <a:rPr lang="en-US" altLang="en-US" sz="1800">
                <a:solidFill>
                  <a:srgbClr val="003399"/>
                </a:solidFill>
              </a:rPr>
              <a:t>border</a:t>
            </a:r>
            <a:r>
              <a:rPr lang="en-US" altLang="en-US" sz="1800"/>
              <a:t> and </a:t>
            </a:r>
            <a:r>
              <a:rPr lang="en-US" altLang="en-US" sz="1800">
                <a:solidFill>
                  <a:srgbClr val="FF0000"/>
                </a:solidFill>
              </a:rPr>
              <a:t>noise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720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743200" y="59436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Eps = 10, MinPts = 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0EDB-7E85-4345-BA9E-DA428B321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533400"/>
          </a:xfrm>
        </p:spPr>
        <p:txBody>
          <a:bodyPr/>
          <a:lstStyle/>
          <a:p>
            <a:r>
              <a:rPr lang="en-US" dirty="0"/>
              <a:t>Examples of clustering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FC769-AADF-FB4C-AA35-C86E5ABE1EB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19881" y="1295400"/>
            <a:ext cx="8504237" cy="5181600"/>
          </a:xfrm>
        </p:spPr>
        <p:txBody>
          <a:bodyPr/>
          <a:lstStyle/>
          <a:p>
            <a:r>
              <a:rPr lang="en-US" dirty="0"/>
              <a:t>Information retrieval: Document clustering</a:t>
            </a:r>
          </a:p>
          <a:p>
            <a:r>
              <a:rPr lang="en-US" dirty="0"/>
              <a:t>Marketing: Discover distinct groups in customer bases (e.g. </a:t>
            </a:r>
            <a:r>
              <a:rPr lang="en-US" dirty="0" err="1"/>
              <a:t>facebook</a:t>
            </a:r>
            <a:r>
              <a:rPr lang="en-US" dirty="0"/>
              <a:t> grouping: “People established adult life”)</a:t>
            </a:r>
          </a:p>
          <a:p>
            <a:r>
              <a:rPr lang="en-US" dirty="0"/>
              <a:t>Land use: Areas of similar land use in earth observation database</a:t>
            </a:r>
          </a:p>
          <a:p>
            <a:r>
              <a:rPr lang="en-US" dirty="0"/>
              <a:t>Insurance: Groups of policy holders with a high average claim cost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90743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When DBSCAN Works Well</a:t>
            </a:r>
          </a:p>
        </p:txBody>
      </p:sp>
      <p:pic>
        <p:nvPicPr>
          <p:cNvPr id="86019" name="Picture 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088"/>
            <a:ext cx="48720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2052"/>
          <p:cNvSpPr txBox="1">
            <a:spLocks noChangeArrowheads="1"/>
          </p:cNvSpPr>
          <p:nvPr/>
        </p:nvSpPr>
        <p:spPr bwMode="auto">
          <a:xfrm>
            <a:off x="990600" y="4433888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grpSp>
        <p:nvGrpSpPr>
          <p:cNvPr id="2" name="Group 2053"/>
          <p:cNvGrpSpPr>
            <a:grpSpLocks/>
          </p:cNvGrpSpPr>
          <p:nvPr/>
        </p:nvGrpSpPr>
        <p:grpSpPr bwMode="auto">
          <a:xfrm>
            <a:off x="4271963" y="1004888"/>
            <a:ext cx="4872037" cy="3871912"/>
            <a:chOff x="2691" y="633"/>
            <a:chExt cx="3069" cy="2439"/>
          </a:xfrm>
        </p:grpSpPr>
        <p:pic>
          <p:nvPicPr>
            <p:cNvPr id="86023" name="Picture 20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" y="633"/>
              <a:ext cx="3069" cy="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4" name="Text Box 2055"/>
            <p:cNvSpPr txBox="1">
              <a:spLocks noChangeArrowheads="1"/>
            </p:cNvSpPr>
            <p:nvPr/>
          </p:nvSpPr>
          <p:spPr bwMode="auto">
            <a:xfrm>
              <a:off x="3312" y="2841"/>
              <a:ext cx="15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/>
                <a:t>Clusters</a:t>
              </a:r>
            </a:p>
          </p:txBody>
        </p:sp>
      </p:grpSp>
      <p:sp>
        <p:nvSpPr>
          <p:cNvPr id="1653768" name="Text Box 2056"/>
          <p:cNvSpPr txBox="1">
            <a:spLocks noChangeArrowheads="1"/>
          </p:cNvSpPr>
          <p:nvPr/>
        </p:nvSpPr>
        <p:spPr bwMode="auto">
          <a:xfrm>
            <a:off x="609600" y="5392738"/>
            <a:ext cx="6629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Resistant to Noise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Can handle clusters of different shapes and sizes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When DBSCAN Does NOT Work Well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66800" y="3886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Original Points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48000" y="2228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87045" name="Picture 5" descr="fish_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048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87047" name="Object 0"/>
          <p:cNvGraphicFramePr>
            <a:graphicFrameLocks noChangeAspect="1"/>
          </p:cNvGraphicFramePr>
          <p:nvPr/>
        </p:nvGraphicFramePr>
        <p:xfrm>
          <a:off x="4648200" y="1066800"/>
          <a:ext cx="3363913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14" r:id="rId4" imgW="4686706" imgH="3177815" progId="MSPhotoEd.3">
                  <p:embed/>
                </p:oleObj>
              </mc:Choice>
              <mc:Fallback>
                <p:oleObj r:id="rId4" imgW="4686706" imgH="3177815" progId="MSPhotoEd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066800"/>
                        <a:ext cx="3363913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4800600" y="33528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0">
                <a:latin typeface="Times New Roman" pitchFamily="18" charset="0"/>
                <a:cs typeface="Times New Roman" pitchFamily="18" charset="0"/>
              </a:rPr>
              <a:t>(MinPts=4, Eps=9.75).</a:t>
            </a:r>
            <a:r>
              <a:rPr lang="en-US" altLang="en-US" sz="900" b="0">
                <a:latin typeface="Times New Roman" pitchFamily="18" charset="0"/>
              </a:rPr>
              <a:t> 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36306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87050" name="Object 1"/>
          <p:cNvGraphicFramePr>
            <a:graphicFrameLocks noChangeAspect="1"/>
          </p:cNvGraphicFramePr>
          <p:nvPr/>
        </p:nvGraphicFramePr>
        <p:xfrm>
          <a:off x="4724400" y="3733800"/>
          <a:ext cx="336391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15" r:id="rId6" imgW="4686706" imgH="3177815" progId="MSPhotoEd.3">
                  <p:embed/>
                </p:oleObj>
              </mc:Choice>
              <mc:Fallback>
                <p:oleObj r:id="rId6" imgW="4686706" imgH="3177815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733800"/>
                        <a:ext cx="3363913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4724400" y="60198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0">
                <a:latin typeface="Times New Roman" pitchFamily="18" charset="0"/>
                <a:cs typeface="Times New Roman" pitchFamily="18" charset="0"/>
              </a:rPr>
              <a:t> (MinPts=4, Eps=9.92)</a:t>
            </a:r>
          </a:p>
        </p:txBody>
      </p:sp>
      <p:sp>
        <p:nvSpPr>
          <p:cNvPr id="1654796" name="Text Box 12"/>
          <p:cNvSpPr txBox="1">
            <a:spLocks noChangeArrowheads="1"/>
          </p:cNvSpPr>
          <p:nvPr/>
        </p:nvSpPr>
        <p:spPr bwMode="auto">
          <a:xfrm>
            <a:off x="609600" y="5392738"/>
            <a:ext cx="3505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Varying densities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/>
              <a:t> High-dimensional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79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DBSCAN: Determining EPS and MinPts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143000"/>
            <a:ext cx="8001000" cy="5181600"/>
          </a:xfrm>
          <a:noFill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Idea is that for points in a cluster, their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neighbors are at roughly the same distance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Noise points have the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 at further distance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/>
              <a:t>So, plot sorted distance of every point to its k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nearest neighbor</a:t>
            </a:r>
            <a:endParaRPr lang="en-US" altLang="en-US" dirty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643F-E391-E043-8D5C-8915949D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Cluster Validity </a:t>
            </a:r>
            <a:endParaRPr lang="en-US" dirty="0"/>
          </a:p>
        </p:txBody>
      </p:sp>
      <p:pic>
        <p:nvPicPr>
          <p:cNvPr id="7" name="Picture 6" descr="A person sitting in a dark room&#10;&#10;Description automatically generated">
            <a:extLst>
              <a:ext uri="{FF2B5EF4-FFF2-40B4-BE49-F238E27FC236}">
                <a16:creationId xmlns:a16="http://schemas.microsoft.com/office/drawing/2014/main" id="{BFE009DC-2C7D-BB41-9E44-E0677D5FB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7" y="1822780"/>
            <a:ext cx="3352800" cy="3177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91E60F-748C-1F44-8B1F-221B8120E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62" y="1828035"/>
            <a:ext cx="3352800" cy="317785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4540FB0-617C-914F-99D6-8B9FF2A9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62" y="1822779"/>
            <a:ext cx="3111500" cy="31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4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Cluster Validity </a:t>
            </a:r>
          </a:p>
        </p:txBody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2" y="1143000"/>
            <a:ext cx="8428037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For supervised classification we have a variety of measures to evaluate how good our model is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Accuracy, precision, recall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For cluster analysis, the analogous question is how to evaluate the “goodness” of the resulting clusters?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But “clusters are in the eye of the beholder”! 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Evaluation is really important here: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avoid finding patterns in noise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clustering algorithms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two sets of clusters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To compare two clusters</a:t>
            </a:r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AE73F75-FC0C-FC42-9EE0-07D6BFAE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39055"/>
            <a:ext cx="2057400" cy="1534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977117" cy="533400"/>
          </a:xfrm>
        </p:spPr>
        <p:txBody>
          <a:bodyPr/>
          <a:lstStyle/>
          <a:p>
            <a:r>
              <a:rPr lang="en-US" altLang="en-US" sz="2800" dirty="0"/>
              <a:t>Clusters found in Random Data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7" y="1450428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2917" y="2364828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Random Points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917" y="4117428"/>
            <a:ext cx="4113213" cy="2743200"/>
            <a:chOff x="96" y="2304"/>
            <a:chExt cx="2591" cy="1728"/>
          </a:xfrm>
        </p:grpSpPr>
        <p:pic>
          <p:nvPicPr>
            <p:cNvPr id="9012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0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5" name="Text Box 7"/>
            <p:cNvSpPr txBox="1">
              <a:spLocks noChangeArrowheads="1"/>
            </p:cNvSpPr>
            <p:nvPr/>
          </p:nvSpPr>
          <p:spPr bwMode="auto">
            <a:xfrm>
              <a:off x="96" y="264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K-means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006905" y="1450428"/>
            <a:ext cx="4341812" cy="2743200"/>
            <a:chOff x="2593" y="624"/>
            <a:chExt cx="2735" cy="1728"/>
          </a:xfrm>
        </p:grpSpPr>
        <p:pic>
          <p:nvPicPr>
            <p:cNvPr id="9012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" y="62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3" name="Text Box 10"/>
            <p:cNvSpPr txBox="1">
              <a:spLocks noChangeArrowheads="1"/>
            </p:cNvSpPr>
            <p:nvPr/>
          </p:nvSpPr>
          <p:spPr bwMode="auto">
            <a:xfrm>
              <a:off x="4704" y="120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DBSCAN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06905" y="4117428"/>
            <a:ext cx="4646612" cy="2743200"/>
            <a:chOff x="2593" y="2304"/>
            <a:chExt cx="2927" cy="1728"/>
          </a:xfrm>
        </p:grpSpPr>
        <p:pic>
          <p:nvPicPr>
            <p:cNvPr id="9012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" y="2304"/>
              <a:ext cx="2303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1" name="Text Box 13"/>
            <p:cNvSpPr txBox="1">
              <a:spLocks noChangeArrowheads="1"/>
            </p:cNvSpPr>
            <p:nvPr/>
          </p:nvSpPr>
          <p:spPr bwMode="auto">
            <a:xfrm>
              <a:off x="4800" y="2640"/>
              <a:ext cx="7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Complete Link</a:t>
              </a:r>
            </a:p>
          </p:txBody>
        </p:sp>
      </p:grp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E01AB9A-910F-E74A-930B-4998B3817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09" y="-10510"/>
            <a:ext cx="1863670" cy="1553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486400"/>
          </a:xfrm>
        </p:spPr>
        <p:txBody>
          <a:bodyPr/>
          <a:lstStyle/>
          <a:p>
            <a:pPr marL="342900" indent="-342900"/>
            <a:r>
              <a:rPr lang="en-US" altLang="en-US" sz="2400" b="1" dirty="0"/>
              <a:t>Numerical measures </a:t>
            </a:r>
            <a:r>
              <a:rPr lang="en-US" altLang="en-US" sz="2400" dirty="0"/>
              <a:t>that are applied to judge various aspects of cluster validity, are classified into the following three types.</a:t>
            </a:r>
          </a:p>
          <a:p>
            <a:pPr marL="742950" lvl="1" indent="-285750"/>
            <a:r>
              <a:rPr lang="en-US" altLang="en-US" dirty="0">
                <a:solidFill>
                  <a:srgbClr val="FF0000"/>
                </a:solidFill>
              </a:rPr>
              <a:t>External Index:</a:t>
            </a:r>
            <a:r>
              <a:rPr lang="en-US" altLang="en-US" dirty="0"/>
              <a:t> Used to measure the extent to which cluster labels match externally supplied class labels.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800" dirty="0"/>
              <a:t>Entropy or Purity</a:t>
            </a:r>
          </a:p>
          <a:p>
            <a:pPr marL="742950" lvl="1" indent="-285750"/>
            <a:r>
              <a:rPr lang="en-US" altLang="en-US" dirty="0">
                <a:solidFill>
                  <a:srgbClr val="FF0000"/>
                </a:solidFill>
              </a:rPr>
              <a:t>Internal Index:</a:t>
            </a:r>
            <a:r>
              <a:rPr lang="en-US" altLang="en-US" dirty="0"/>
              <a:t>  Used to measure the goodness of a clustering structure </a:t>
            </a:r>
            <a:r>
              <a:rPr lang="en-US" altLang="en-US" i="1" dirty="0"/>
              <a:t>without</a:t>
            </a:r>
            <a:r>
              <a:rPr lang="en-US" altLang="en-US" dirty="0"/>
              <a:t> respect to external information. 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800" dirty="0"/>
              <a:t>Sum of Squared Error (SSE)</a:t>
            </a:r>
          </a:p>
          <a:p>
            <a:pPr marL="742950" lvl="1" indent="-285750"/>
            <a:r>
              <a:rPr lang="en-US" altLang="en-US" dirty="0">
                <a:solidFill>
                  <a:srgbClr val="FF0000"/>
                </a:solidFill>
              </a:rPr>
              <a:t>Relative Index:</a:t>
            </a:r>
            <a:r>
              <a:rPr lang="en-US" altLang="en-US" dirty="0"/>
              <a:t> Used to compare two different </a:t>
            </a:r>
            <a:r>
              <a:rPr lang="en-US" altLang="en-US" dirty="0" err="1"/>
              <a:t>clusterings</a:t>
            </a:r>
            <a:r>
              <a:rPr lang="en-US" altLang="en-US" dirty="0"/>
              <a:t> or clusters. 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altLang="en-US" sz="1800" dirty="0"/>
              <a:t>Often an external or internal index is used for this function, e.g., SSE or entropy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Measures of Cluster Validity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7786" y="1142206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600" b="1" dirty="0"/>
              <a:t>Order</a:t>
            </a:r>
            <a:r>
              <a:rPr lang="en-US" altLang="en-US" sz="2600" dirty="0"/>
              <a:t> the similarity matrix with respect to cluster labels and inspect visually. </a:t>
            </a:r>
          </a:p>
          <a:p>
            <a:pPr marL="342900" indent="-342900"/>
            <a:endParaRPr lang="en-US" altLang="en-US" sz="2600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419100"/>
            <a:ext cx="8686800" cy="533400"/>
          </a:xfrm>
        </p:spPr>
        <p:txBody>
          <a:bodyPr/>
          <a:lstStyle/>
          <a:p>
            <a:r>
              <a:rPr lang="en-US" altLang="en-US" sz="2800" dirty="0"/>
              <a:t>Cluster Validity: Similarity Matrix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4413"/>
            <a:ext cx="42687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8213"/>
            <a:ext cx="42687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Clusters in random data are not so crisp</a:t>
            </a:r>
          </a:p>
          <a:p>
            <a:endParaRPr lang="en-US" altLang="en-US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87563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429000" y="5287963"/>
            <a:ext cx="2895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DBSCAN</a:t>
            </a:r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87563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BD668D-1E27-514D-87E2-D47A45E89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9100"/>
            <a:ext cx="8686800" cy="533400"/>
          </a:xfrm>
        </p:spPr>
        <p:txBody>
          <a:bodyPr/>
          <a:lstStyle/>
          <a:p>
            <a:r>
              <a:rPr lang="en-US" altLang="en-US" sz="2800" dirty="0"/>
              <a:t>Cluster Validity: Similarity Matrix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81200"/>
            <a:ext cx="36560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Clusters in random data are not so crisp</a:t>
            </a:r>
          </a:p>
          <a:p>
            <a:endParaRPr lang="en-US" altLang="en-US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505200" y="5211763"/>
            <a:ext cx="2895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K-means</a:t>
            </a: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006600"/>
            <a:ext cx="36560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CFE470C-17BE-7547-80CF-E75FC3442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9100"/>
            <a:ext cx="8686800" cy="533400"/>
          </a:xfrm>
        </p:spPr>
        <p:txBody>
          <a:bodyPr/>
          <a:lstStyle/>
          <a:p>
            <a:r>
              <a:rPr lang="en-US" altLang="en-US" sz="2800" dirty="0"/>
              <a:t>Cluster Validity: Similarity Matrix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do it?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60350" y="1550581"/>
            <a:ext cx="4083050" cy="51816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400" b="1" dirty="0"/>
              <a:t>Understanding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Group related documents for browsing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Group genes and proteins that have similar functionality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Group stocks with similar price fluctuations</a:t>
            </a:r>
            <a:endParaRPr lang="en-US" altLang="en-US" sz="2000" b="1" dirty="0"/>
          </a:p>
          <a:p>
            <a:pPr>
              <a:spcBef>
                <a:spcPct val="20000"/>
              </a:spcBef>
            </a:pPr>
            <a:endParaRPr lang="en-US" altLang="en-US" sz="2400" b="1" dirty="0"/>
          </a:p>
          <a:p>
            <a:pPr>
              <a:spcBef>
                <a:spcPct val="20000"/>
              </a:spcBef>
            </a:pPr>
            <a:r>
              <a:rPr lang="en-US" altLang="en-US" sz="2400" b="1" dirty="0"/>
              <a:t>Summarization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Reduce the size of large data sets</a:t>
            </a:r>
          </a:p>
          <a:p>
            <a:endParaRPr lang="en-US" altLang="en-US" sz="2400" dirty="0"/>
          </a:p>
        </p:txBody>
      </p:sp>
      <p:graphicFrame>
        <p:nvGraphicFramePr>
          <p:cNvPr id="4100" name="Object 102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92595737"/>
              </p:ext>
            </p:extLst>
          </p:nvPr>
        </p:nvGraphicFramePr>
        <p:xfrm>
          <a:off x="4343399" y="1673556"/>
          <a:ext cx="4800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" name="Document" r:id="rId3" imgW="5620181" imgH="3122232" progId="Word.Document.8">
                  <p:embed/>
                </p:oleObj>
              </mc:Choice>
              <mc:Fallback>
                <p:oleObj name="Document" r:id="rId3" imgW="5620181" imgH="3122232" progId="Word.Document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399" y="1673556"/>
                        <a:ext cx="4800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1030" descr="precip_aus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2122" r="11072" b="18182"/>
          <a:stretch>
            <a:fillRect/>
          </a:stretch>
        </p:blipFill>
        <p:spPr>
          <a:xfrm>
            <a:off x="4800602" y="4267901"/>
            <a:ext cx="3657600" cy="2474913"/>
          </a:xfrm>
          <a:noFill/>
        </p:spPr>
      </p:pic>
      <p:sp>
        <p:nvSpPr>
          <p:cNvPr id="4102" name="Text Box 1032"/>
          <p:cNvSpPr txBox="1">
            <a:spLocks noChangeArrowheads="1"/>
          </p:cNvSpPr>
          <p:nvPr/>
        </p:nvSpPr>
        <p:spPr bwMode="auto">
          <a:xfrm>
            <a:off x="4673895" y="6188075"/>
            <a:ext cx="220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Clustering precipitation in Australia</a:t>
            </a:r>
          </a:p>
        </p:txBody>
      </p:sp>
      <p:pic>
        <p:nvPicPr>
          <p:cNvPr id="3" name="Picture 2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97907F8D-BD02-0743-A7AD-EEB377ED5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85" y="-60574"/>
            <a:ext cx="2646715" cy="149274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Clusters in random data are not so crisp</a:t>
            </a:r>
          </a:p>
          <a:p>
            <a:endParaRPr lang="en-US" altLang="en-US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082800"/>
            <a:ext cx="36560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082800"/>
            <a:ext cx="36560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505200" y="5287963"/>
            <a:ext cx="2895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Complete Link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5713FB4-D09C-6446-A129-A89D467E3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9100"/>
            <a:ext cx="8686800" cy="533400"/>
          </a:xfrm>
        </p:spPr>
        <p:txBody>
          <a:bodyPr/>
          <a:lstStyle/>
          <a:p>
            <a:r>
              <a:rPr lang="en-US" altLang="en-US" sz="2800" dirty="0"/>
              <a:t>Cluster Validity: Similarity Matrix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18518" r="12798" b="20370"/>
          <a:stretch>
            <a:fillRect/>
          </a:stretch>
        </p:blipFill>
        <p:spPr bwMode="auto">
          <a:xfrm>
            <a:off x="228600" y="1905000"/>
            <a:ext cx="4800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429000" y="4876800"/>
            <a:ext cx="2895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/>
              <a:t>DBSCAN</a:t>
            </a: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259263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F1A974B-4862-3949-A5E9-2DBC55B38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9100"/>
            <a:ext cx="8686800" cy="533400"/>
          </a:xfrm>
        </p:spPr>
        <p:txBody>
          <a:bodyPr/>
          <a:lstStyle/>
          <a:p>
            <a:r>
              <a:rPr lang="en-US" altLang="en-US" sz="2800" dirty="0"/>
              <a:t>Cluster Validity: Similarity Matrix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/>
            <a:r>
              <a:rPr lang="en-US" altLang="en-US" sz="2400"/>
              <a:t>Clusters in more complicated figures aren’t well separated</a:t>
            </a:r>
          </a:p>
          <a:p>
            <a:pPr marL="342900" indent="-342900"/>
            <a:r>
              <a:rPr lang="en-US" altLang="en-US" sz="2200"/>
              <a:t>Internal Index:  Used to measure the goodness of a clustering structure without respect to external information</a:t>
            </a:r>
          </a:p>
          <a:p>
            <a:pPr marL="742950" lvl="1" indent="-285750"/>
            <a:r>
              <a:rPr lang="en-US" altLang="en-US" sz="2000"/>
              <a:t>SSE</a:t>
            </a:r>
          </a:p>
          <a:p>
            <a:pPr marL="342900" indent="-342900"/>
            <a:r>
              <a:rPr lang="en-US" altLang="en-US" sz="2400"/>
              <a:t>SSE is good for comparing two clusterings or two clusters (average SSE).</a:t>
            </a:r>
          </a:p>
          <a:p>
            <a:pPr marL="342900" indent="-342900"/>
            <a:r>
              <a:rPr lang="en-US" altLang="en-US" sz="2400"/>
              <a:t>Can also be used to estimate the number of clusters</a:t>
            </a:r>
          </a:p>
          <a:p>
            <a:pPr marL="342900" indent="-342900">
              <a:buFont typeface="Monotype Sorts" pitchFamily="2" charset="2"/>
              <a:buNone/>
            </a:pPr>
            <a:endParaRPr lang="en-US" altLang="en-US" sz="2400"/>
          </a:p>
          <a:p>
            <a:pPr marL="342900" indent="-342900"/>
            <a:endParaRPr lang="en-US" altLang="en-US" sz="240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Internal Measures: SSE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5030788" y="3810000"/>
            <a:ext cx="36560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 bwMode="auto">
          <a:xfrm>
            <a:off x="762000" y="3886200"/>
            <a:ext cx="36560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Internal Measures: SSE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SSE curve for a more complicated data set</a:t>
            </a:r>
          </a:p>
          <a:p>
            <a:endParaRPr lang="en-US" altLang="en-US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18518" r="12798" b="20370"/>
          <a:stretch>
            <a:fillRect/>
          </a:stretch>
        </p:blipFill>
        <p:spPr bwMode="auto">
          <a:xfrm>
            <a:off x="533400" y="2528888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495800" y="5424488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SSE of clusters found using K-means</a:t>
            </a:r>
          </a:p>
        </p:txBody>
      </p:sp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47888"/>
            <a:ext cx="4259263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>
              <a:spcBef>
                <a:spcPct val="0"/>
              </a:spcBef>
            </a:pPr>
            <a:r>
              <a:rPr lang="en-US" altLang="en-US" sz="2200"/>
              <a:t>A proximity graph based approach can also be used for cohesion and separation.</a:t>
            </a:r>
          </a:p>
          <a:p>
            <a:pPr marL="742950" lvl="1" indent="-285750"/>
            <a:r>
              <a:rPr lang="en-US" altLang="en-US" sz="1800"/>
              <a:t>Cluster cohesion is the sum of the weight of all links within a cluster.</a:t>
            </a:r>
          </a:p>
          <a:p>
            <a:pPr marL="742950" lvl="1" indent="-285750"/>
            <a:r>
              <a:rPr lang="en-US" altLang="en-US" sz="1800"/>
              <a:t>Cluster separation is the sum of the weights between nodes in the cluster and nodes outside the cluster.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Internal Measures: Cohesion and Separation</a:t>
            </a:r>
          </a:p>
        </p:txBody>
      </p:sp>
      <p:sp>
        <p:nvSpPr>
          <p:cNvPr id="107524" name="Freeform 4" descr="5%"/>
          <p:cNvSpPr>
            <a:spLocks/>
          </p:cNvSpPr>
          <p:nvPr/>
        </p:nvSpPr>
        <p:spPr bwMode="auto">
          <a:xfrm rot="-5400000">
            <a:off x="3663157" y="35758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Oval 5"/>
          <p:cNvSpPr>
            <a:spLocks noChangeArrowheads="1"/>
          </p:cNvSpPr>
          <p:nvPr/>
        </p:nvSpPr>
        <p:spPr bwMode="auto">
          <a:xfrm rot="-5400000">
            <a:off x="4953000" y="4495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6" name="Oval 6"/>
          <p:cNvSpPr>
            <a:spLocks noChangeArrowheads="1"/>
          </p:cNvSpPr>
          <p:nvPr/>
        </p:nvSpPr>
        <p:spPr bwMode="auto">
          <a:xfrm rot="-5400000">
            <a:off x="4876800" y="3733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7" name="Oval 7"/>
          <p:cNvSpPr>
            <a:spLocks noChangeArrowheads="1"/>
          </p:cNvSpPr>
          <p:nvPr/>
        </p:nvSpPr>
        <p:spPr bwMode="auto">
          <a:xfrm rot="-5400000">
            <a:off x="4038600" y="41910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8" name="Oval 8"/>
          <p:cNvSpPr>
            <a:spLocks noChangeArrowheads="1"/>
          </p:cNvSpPr>
          <p:nvPr/>
        </p:nvSpPr>
        <p:spPr bwMode="auto">
          <a:xfrm rot="-5400000">
            <a:off x="5103813" y="40370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29" name="Freeform 9" descr="5%"/>
          <p:cNvSpPr>
            <a:spLocks/>
          </p:cNvSpPr>
          <p:nvPr/>
        </p:nvSpPr>
        <p:spPr bwMode="auto">
          <a:xfrm rot="5400000" flipV="1">
            <a:off x="6553200" y="3429000"/>
            <a:ext cx="1828800" cy="1676400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0" name="Oval 10"/>
          <p:cNvSpPr>
            <a:spLocks noChangeArrowheads="1"/>
          </p:cNvSpPr>
          <p:nvPr/>
        </p:nvSpPr>
        <p:spPr bwMode="auto">
          <a:xfrm rot="5400000" flipV="1">
            <a:off x="8077200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1" name="Oval 11"/>
          <p:cNvSpPr>
            <a:spLocks noChangeArrowheads="1"/>
          </p:cNvSpPr>
          <p:nvPr/>
        </p:nvSpPr>
        <p:spPr bwMode="auto">
          <a:xfrm rot="5400000" flipV="1">
            <a:off x="6716713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2" name="Oval 12"/>
          <p:cNvSpPr>
            <a:spLocks noChangeArrowheads="1"/>
          </p:cNvSpPr>
          <p:nvPr/>
        </p:nvSpPr>
        <p:spPr bwMode="auto">
          <a:xfrm rot="5400000" flipV="1">
            <a:off x="7239000" y="4495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3" name="Oval 13"/>
          <p:cNvSpPr>
            <a:spLocks noChangeArrowheads="1"/>
          </p:cNvSpPr>
          <p:nvPr/>
        </p:nvSpPr>
        <p:spPr bwMode="auto">
          <a:xfrm rot="5400000" flipV="1">
            <a:off x="7239000" y="3505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5029200" y="4495800"/>
            <a:ext cx="22098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 flipV="1">
            <a:off x="5029200" y="3962400"/>
            <a:ext cx="1676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 flipV="1">
            <a:off x="5029200" y="3581400"/>
            <a:ext cx="2209800" cy="914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 flipV="1">
            <a:off x="5029200" y="3962400"/>
            <a:ext cx="30480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>
            <a:off x="5181600" y="4114800"/>
            <a:ext cx="2057400" cy="457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 flipV="1">
            <a:off x="5181600" y="3962400"/>
            <a:ext cx="1524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Line 20"/>
          <p:cNvSpPr>
            <a:spLocks noChangeShapeType="1"/>
          </p:cNvSpPr>
          <p:nvPr/>
        </p:nvSpPr>
        <p:spPr bwMode="auto">
          <a:xfrm flipV="1">
            <a:off x="5181600" y="3581400"/>
            <a:ext cx="2057400" cy="533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1" name="Line 21"/>
          <p:cNvSpPr>
            <a:spLocks noChangeShapeType="1"/>
          </p:cNvSpPr>
          <p:nvPr/>
        </p:nvSpPr>
        <p:spPr bwMode="auto">
          <a:xfrm flipV="1">
            <a:off x="5181600" y="3962400"/>
            <a:ext cx="28956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>
            <a:off x="4114800" y="4191000"/>
            <a:ext cx="31242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 flipV="1">
            <a:off x="4114800" y="3962400"/>
            <a:ext cx="39624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 flipV="1">
            <a:off x="4114800" y="3581400"/>
            <a:ext cx="3124200" cy="609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 flipV="1">
            <a:off x="4114800" y="3962400"/>
            <a:ext cx="25908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4953000" y="3733800"/>
            <a:ext cx="2286000" cy="838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>
            <a:off x="4953000" y="3733800"/>
            <a:ext cx="17526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V="1">
            <a:off x="4953000" y="3581400"/>
            <a:ext cx="2286000" cy="1524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4953000" y="3733800"/>
            <a:ext cx="3124200" cy="2286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0" name="Freeform 30" descr="5%"/>
          <p:cNvSpPr>
            <a:spLocks/>
          </p:cNvSpPr>
          <p:nvPr/>
        </p:nvSpPr>
        <p:spPr bwMode="auto">
          <a:xfrm rot="-5400000">
            <a:off x="691357" y="3728243"/>
            <a:ext cx="1828800" cy="1382713"/>
          </a:xfrm>
          <a:custGeom>
            <a:avLst/>
            <a:gdLst>
              <a:gd name="T0" fmla="*/ 2147483647 w 598"/>
              <a:gd name="T1" fmla="*/ 2147483647 h 652"/>
              <a:gd name="T2" fmla="*/ 2147483647 w 598"/>
              <a:gd name="T3" fmla="*/ 0 h 652"/>
              <a:gd name="T4" fmla="*/ 2147483647 w 598"/>
              <a:gd name="T5" fmla="*/ 2147483647 h 652"/>
              <a:gd name="T6" fmla="*/ 2147483647 w 598"/>
              <a:gd name="T7" fmla="*/ 2147483647 h 652"/>
              <a:gd name="T8" fmla="*/ 2147483647 w 598"/>
              <a:gd name="T9" fmla="*/ 2147483647 h 652"/>
              <a:gd name="T10" fmla="*/ 2147483647 w 598"/>
              <a:gd name="T11" fmla="*/ 2147483647 h 652"/>
              <a:gd name="T12" fmla="*/ 2147483647 w 598"/>
              <a:gd name="T13" fmla="*/ 2147483647 h 652"/>
              <a:gd name="T14" fmla="*/ 2147483647 w 598"/>
              <a:gd name="T15" fmla="*/ 2147483647 h 652"/>
              <a:gd name="T16" fmla="*/ 2147483647 w 598"/>
              <a:gd name="T17" fmla="*/ 2147483647 h 652"/>
              <a:gd name="T18" fmla="*/ 2147483647 w 598"/>
              <a:gd name="T19" fmla="*/ 2147483647 h 652"/>
              <a:gd name="T20" fmla="*/ 2147483647 w 598"/>
              <a:gd name="T21" fmla="*/ 2147483647 h 652"/>
              <a:gd name="T22" fmla="*/ 2147483647 w 598"/>
              <a:gd name="T23" fmla="*/ 2147483647 h 652"/>
              <a:gd name="T24" fmla="*/ 2147483647 w 598"/>
              <a:gd name="T25" fmla="*/ 2147483647 h 652"/>
              <a:gd name="T26" fmla="*/ 2147483647 w 598"/>
              <a:gd name="T27" fmla="*/ 2147483647 h 652"/>
              <a:gd name="T28" fmla="*/ 2147483647 w 598"/>
              <a:gd name="T29" fmla="*/ 2147483647 h 652"/>
              <a:gd name="T30" fmla="*/ 2147483647 w 598"/>
              <a:gd name="T31" fmla="*/ 2147483647 h 652"/>
              <a:gd name="T32" fmla="*/ 2147483647 w 598"/>
              <a:gd name="T33" fmla="*/ 2147483647 h 652"/>
              <a:gd name="T34" fmla="*/ 2147483647 w 598"/>
              <a:gd name="T35" fmla="*/ 2147483647 h 652"/>
              <a:gd name="T36" fmla="*/ 2147483647 w 598"/>
              <a:gd name="T37" fmla="*/ 2147483647 h 652"/>
              <a:gd name="T38" fmla="*/ 2147483647 w 598"/>
              <a:gd name="T39" fmla="*/ 2147483647 h 652"/>
              <a:gd name="T40" fmla="*/ 2147483647 w 598"/>
              <a:gd name="T41" fmla="*/ 2147483647 h 652"/>
              <a:gd name="T42" fmla="*/ 2147483647 w 598"/>
              <a:gd name="T43" fmla="*/ 2147483647 h 652"/>
              <a:gd name="T44" fmla="*/ 2147483647 w 598"/>
              <a:gd name="T45" fmla="*/ 2147483647 h 652"/>
              <a:gd name="T46" fmla="*/ 2147483647 w 598"/>
              <a:gd name="T47" fmla="*/ 2147483647 h 652"/>
              <a:gd name="T48" fmla="*/ 2147483647 w 598"/>
              <a:gd name="T49" fmla="*/ 2147483647 h 6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8"/>
              <a:gd name="T76" fmla="*/ 0 h 652"/>
              <a:gd name="T77" fmla="*/ 598 w 598"/>
              <a:gd name="T78" fmla="*/ 652 h 6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8" h="652">
                <a:moveTo>
                  <a:pt x="433" y="69"/>
                </a:moveTo>
                <a:cubicBezTo>
                  <a:pt x="379" y="31"/>
                  <a:pt x="310" y="21"/>
                  <a:pt x="248" y="0"/>
                </a:cubicBezTo>
                <a:cubicBezTo>
                  <a:pt x="195" y="7"/>
                  <a:pt x="192" y="10"/>
                  <a:pt x="152" y="34"/>
                </a:cubicBezTo>
                <a:cubicBezTo>
                  <a:pt x="144" y="57"/>
                  <a:pt x="132" y="73"/>
                  <a:pt x="125" y="96"/>
                </a:cubicBezTo>
                <a:cubicBezTo>
                  <a:pt x="133" y="189"/>
                  <a:pt x="154" y="159"/>
                  <a:pt x="70" y="172"/>
                </a:cubicBezTo>
                <a:cubicBezTo>
                  <a:pt x="63" y="173"/>
                  <a:pt x="56" y="176"/>
                  <a:pt x="49" y="178"/>
                </a:cubicBezTo>
                <a:cubicBezTo>
                  <a:pt x="29" y="209"/>
                  <a:pt x="39" y="188"/>
                  <a:pt x="29" y="220"/>
                </a:cubicBezTo>
                <a:cubicBezTo>
                  <a:pt x="25" y="234"/>
                  <a:pt x="15" y="261"/>
                  <a:pt x="15" y="261"/>
                </a:cubicBezTo>
                <a:cubicBezTo>
                  <a:pt x="18" y="302"/>
                  <a:pt x="0" y="355"/>
                  <a:pt x="29" y="384"/>
                </a:cubicBezTo>
                <a:cubicBezTo>
                  <a:pt x="46" y="401"/>
                  <a:pt x="97" y="412"/>
                  <a:pt x="97" y="412"/>
                </a:cubicBezTo>
                <a:cubicBezTo>
                  <a:pt x="92" y="438"/>
                  <a:pt x="84" y="462"/>
                  <a:pt x="77" y="487"/>
                </a:cubicBezTo>
                <a:cubicBezTo>
                  <a:pt x="79" y="523"/>
                  <a:pt x="71" y="585"/>
                  <a:pt x="104" y="617"/>
                </a:cubicBezTo>
                <a:cubicBezTo>
                  <a:pt x="121" y="634"/>
                  <a:pt x="144" y="638"/>
                  <a:pt x="166" y="645"/>
                </a:cubicBezTo>
                <a:cubicBezTo>
                  <a:pt x="173" y="647"/>
                  <a:pt x="186" y="652"/>
                  <a:pt x="186" y="652"/>
                </a:cubicBezTo>
                <a:cubicBezTo>
                  <a:pt x="214" y="643"/>
                  <a:pt x="224" y="628"/>
                  <a:pt x="241" y="604"/>
                </a:cubicBezTo>
                <a:cubicBezTo>
                  <a:pt x="276" y="626"/>
                  <a:pt x="311" y="642"/>
                  <a:pt x="351" y="652"/>
                </a:cubicBezTo>
                <a:cubicBezTo>
                  <a:pt x="400" y="644"/>
                  <a:pt x="419" y="631"/>
                  <a:pt x="447" y="590"/>
                </a:cubicBezTo>
                <a:cubicBezTo>
                  <a:pt x="467" y="531"/>
                  <a:pt x="403" y="553"/>
                  <a:pt x="522" y="542"/>
                </a:cubicBezTo>
                <a:cubicBezTo>
                  <a:pt x="555" y="520"/>
                  <a:pt x="557" y="482"/>
                  <a:pt x="570" y="446"/>
                </a:cubicBezTo>
                <a:cubicBezTo>
                  <a:pt x="561" y="418"/>
                  <a:pt x="562" y="408"/>
                  <a:pt x="536" y="391"/>
                </a:cubicBezTo>
                <a:cubicBezTo>
                  <a:pt x="512" y="355"/>
                  <a:pt x="529" y="362"/>
                  <a:pt x="563" y="350"/>
                </a:cubicBezTo>
                <a:cubicBezTo>
                  <a:pt x="595" y="303"/>
                  <a:pt x="586" y="325"/>
                  <a:pt x="598" y="288"/>
                </a:cubicBezTo>
                <a:cubicBezTo>
                  <a:pt x="596" y="271"/>
                  <a:pt x="597" y="218"/>
                  <a:pt x="584" y="192"/>
                </a:cubicBezTo>
                <a:cubicBezTo>
                  <a:pt x="560" y="146"/>
                  <a:pt x="494" y="112"/>
                  <a:pt x="447" y="96"/>
                </a:cubicBezTo>
                <a:cubicBezTo>
                  <a:pt x="437" y="93"/>
                  <a:pt x="438" y="78"/>
                  <a:pt x="433" y="6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1" name="Oval 31"/>
          <p:cNvSpPr>
            <a:spLocks noChangeArrowheads="1"/>
          </p:cNvSpPr>
          <p:nvPr/>
        </p:nvSpPr>
        <p:spPr bwMode="auto">
          <a:xfrm rot="-5400000">
            <a:off x="1981200" y="4648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2" name="Oval 32"/>
          <p:cNvSpPr>
            <a:spLocks noChangeArrowheads="1"/>
          </p:cNvSpPr>
          <p:nvPr/>
        </p:nvSpPr>
        <p:spPr bwMode="auto">
          <a:xfrm rot="-5400000">
            <a:off x="1905000" y="3886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3" name="Oval 33"/>
          <p:cNvSpPr>
            <a:spLocks noChangeArrowheads="1"/>
          </p:cNvSpPr>
          <p:nvPr/>
        </p:nvSpPr>
        <p:spPr bwMode="auto">
          <a:xfrm rot="-5400000">
            <a:off x="1066800" y="4343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4" name="Oval 34"/>
          <p:cNvSpPr>
            <a:spLocks noChangeArrowheads="1"/>
          </p:cNvSpPr>
          <p:nvPr/>
        </p:nvSpPr>
        <p:spPr bwMode="auto">
          <a:xfrm rot="-5400000">
            <a:off x="2132013" y="418941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7555" name="Line 35"/>
          <p:cNvSpPr>
            <a:spLocks noChangeShapeType="1"/>
          </p:cNvSpPr>
          <p:nvPr/>
        </p:nvSpPr>
        <p:spPr bwMode="auto">
          <a:xfrm flipV="1">
            <a:off x="1143000" y="3962400"/>
            <a:ext cx="7620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 flipH="1" flipV="1">
            <a:off x="1905000" y="3962400"/>
            <a:ext cx="76200" cy="685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>
            <a:off x="1143000" y="4343400"/>
            <a:ext cx="838200" cy="304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 flipH="1" flipV="1">
            <a:off x="1905000" y="3962400"/>
            <a:ext cx="228600" cy="3048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 flipH="1">
            <a:off x="1143000" y="4267200"/>
            <a:ext cx="990600" cy="762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Line 40"/>
          <p:cNvSpPr>
            <a:spLocks noChangeShapeType="1"/>
          </p:cNvSpPr>
          <p:nvPr/>
        </p:nvSpPr>
        <p:spPr bwMode="auto">
          <a:xfrm flipH="1">
            <a:off x="1981200" y="4267200"/>
            <a:ext cx="152400" cy="381000"/>
          </a:xfrm>
          <a:prstGeom prst="line">
            <a:avLst/>
          </a:prstGeom>
          <a:noFill/>
          <a:ln w="63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1" name="Rectangle 41"/>
          <p:cNvSpPr>
            <a:spLocks noChangeArrowheads="1"/>
          </p:cNvSpPr>
          <p:nvPr/>
        </p:nvSpPr>
        <p:spPr bwMode="auto">
          <a:xfrm>
            <a:off x="990600" y="5486400"/>
            <a:ext cx="1201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0"/>
              <a:t>cohesion</a:t>
            </a:r>
          </a:p>
        </p:txBody>
      </p:sp>
      <p:sp>
        <p:nvSpPr>
          <p:cNvPr id="107562" name="Rectangle 42"/>
          <p:cNvSpPr>
            <a:spLocks noChangeArrowheads="1"/>
          </p:cNvSpPr>
          <p:nvPr/>
        </p:nvSpPr>
        <p:spPr bwMode="auto">
          <a:xfrm>
            <a:off x="5029200" y="5486400"/>
            <a:ext cx="1370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0"/>
              <a:t>separation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334000"/>
          </a:xfrm>
        </p:spPr>
        <p:txBody>
          <a:bodyPr/>
          <a:lstStyle/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Silhouette coefficient combines ideas of both cohesion and separation, but for individual points, as well as clusters and </a:t>
            </a:r>
            <a:r>
              <a:rPr lang="en-US" altLang="en-US" sz="2000" dirty="0" err="1"/>
              <a:t>clusterings</a:t>
            </a:r>
            <a:endParaRPr lang="en-US" altLang="en-US" sz="20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For an individual point,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en-US" altLang="en-US" sz="1800" dirty="0"/>
              <a:t>Calculate </a:t>
            </a:r>
            <a:r>
              <a:rPr lang="en-US" altLang="en-US" sz="1800" b="1" i="1" dirty="0"/>
              <a:t>a</a:t>
            </a:r>
            <a:r>
              <a:rPr lang="en-US" altLang="en-US" sz="1800" dirty="0"/>
              <a:t> = average distance of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dirty="0"/>
              <a:t> to the points in its cluster</a:t>
            </a:r>
          </a:p>
          <a:p>
            <a:pPr marL="742950" lvl="1" indent="-285750"/>
            <a:r>
              <a:rPr lang="en-US" altLang="en-US" sz="1800" dirty="0"/>
              <a:t>Calculate </a:t>
            </a:r>
            <a:r>
              <a:rPr lang="en-US" altLang="en-US" sz="1800" b="1" i="1" dirty="0"/>
              <a:t>b</a:t>
            </a:r>
            <a:r>
              <a:rPr lang="en-US" altLang="en-US" sz="1800" dirty="0"/>
              <a:t> = min (average distance of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i="1" dirty="0"/>
              <a:t> </a:t>
            </a:r>
            <a:r>
              <a:rPr lang="en-US" altLang="en-US" sz="1800" dirty="0"/>
              <a:t> to points in another cluster)</a:t>
            </a:r>
          </a:p>
          <a:p>
            <a:pPr marL="742950" lvl="1" indent="-285750"/>
            <a:r>
              <a:rPr lang="en-US" altLang="en-US" sz="1800" dirty="0"/>
              <a:t>The silhouette coefficient for a point is then given by </a:t>
            </a:r>
            <a:br>
              <a:rPr lang="en-US" altLang="en-US" sz="1800" dirty="0"/>
            </a:br>
            <a:br>
              <a:rPr lang="en-US" altLang="en-US" sz="1800" dirty="0"/>
            </a:br>
            <a:r>
              <a:rPr lang="en-US" altLang="en-US" sz="1800" dirty="0"/>
              <a:t>s = (b – a) / max(</a:t>
            </a:r>
            <a:r>
              <a:rPr lang="en-US" altLang="en-US" sz="1800" dirty="0" err="1"/>
              <a:t>a,b</a:t>
            </a:r>
            <a:r>
              <a:rPr lang="en-US" altLang="en-US" sz="1800" dirty="0"/>
              <a:t>)   </a:t>
            </a:r>
          </a:p>
          <a:p>
            <a:pPr marL="742950" lvl="1" indent="-285750">
              <a:buFont typeface="Arial" charset="0"/>
              <a:buNone/>
            </a:pPr>
            <a:endParaRPr lang="en-US" altLang="en-US" sz="1800" dirty="0"/>
          </a:p>
          <a:p>
            <a:pPr marL="742950" lvl="1" indent="-285750"/>
            <a:r>
              <a:rPr lang="en-US" altLang="en-US" sz="1800" dirty="0"/>
              <a:t>Typically between 0 and 1. </a:t>
            </a:r>
          </a:p>
          <a:p>
            <a:pPr marL="742950" lvl="1" indent="-285750"/>
            <a:r>
              <a:rPr lang="en-US" altLang="en-US" sz="1800" dirty="0"/>
              <a:t>The closer to 1 the better.</a:t>
            </a:r>
          </a:p>
          <a:p>
            <a:pPr marL="342900" indent="-342900">
              <a:spcBef>
                <a:spcPct val="0"/>
              </a:spcBef>
            </a:pPr>
            <a:endParaRPr lang="en-US" altLang="en-US" sz="2200" dirty="0"/>
          </a:p>
          <a:p>
            <a:pPr marL="342900" indent="-342900">
              <a:spcBef>
                <a:spcPct val="0"/>
              </a:spcBef>
            </a:pPr>
            <a:endParaRPr lang="en-US" altLang="en-US" sz="2200" dirty="0"/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/>
              <a:t>Can calculate the average silhouette coefficient for a cluster or a clustering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Internal Measures: Silhouette Coefficient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018875"/>
              </p:ext>
            </p:extLst>
          </p:nvPr>
        </p:nvGraphicFramePr>
        <p:xfrm>
          <a:off x="4267200" y="3276600"/>
          <a:ext cx="3679825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84" name="Visio" r:id="rId3" imgW="3680406" imgH="1440180" progId="Visio.Drawing.15">
                  <p:embed/>
                </p:oleObj>
              </mc:Choice>
              <mc:Fallback>
                <p:oleObj name="Visio" r:id="rId3" imgW="3680406" imgH="144018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276600"/>
                        <a:ext cx="3679825" cy="143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320675"/>
            <a:ext cx="9220200" cy="609600"/>
          </a:xfrm>
          <a:noFill/>
        </p:spPr>
        <p:txBody>
          <a:bodyPr>
            <a:normAutofit fontScale="90000"/>
          </a:bodyPr>
          <a:lstStyle/>
          <a:p>
            <a:r>
              <a:rPr lang="en-US" altLang="nl-NL" dirty="0"/>
              <a:t>External Measures of Cluster Validity: Entropy and Purity</a:t>
            </a:r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19200"/>
            <a:ext cx="77533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506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935" y="914400"/>
            <a:ext cx="8458200" cy="5334000"/>
          </a:xfrm>
        </p:spPr>
        <p:txBody>
          <a:bodyPr/>
          <a:lstStyle/>
          <a:p>
            <a:pPr marL="342900" indent="-34290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  <a:buSzPct val="85000"/>
              <a:buFont typeface="Monotype Sorts" pitchFamily="2" charset="2"/>
              <a:buNone/>
            </a:pPr>
            <a:r>
              <a:rPr lang="en-US" altLang="en-US" dirty="0"/>
              <a:t>   “The validation of clustering structures is the most difficult and frustrating part of cluster analysis. </a:t>
            </a:r>
          </a:p>
          <a:p>
            <a:pPr marL="342900" indent="-34290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  <a:buSzPct val="85000"/>
              <a:buFont typeface="Monotype Sorts" pitchFamily="2" charset="2"/>
              <a:buNone/>
            </a:pPr>
            <a:r>
              <a:rPr lang="en-US" altLang="en-US" dirty="0"/>
              <a:t>   Without a strong effort in this direction, cluster analysis will remain a black art accessible only to those true believers who have experience and great courage.”</a:t>
            </a:r>
          </a:p>
          <a:p>
            <a:pPr marL="342900" indent="-342900">
              <a:spcBef>
                <a:spcPct val="0"/>
              </a:spcBef>
              <a:buSzPct val="85000"/>
            </a:pPr>
            <a:endParaRPr lang="en-US" altLang="en-US" dirty="0"/>
          </a:p>
          <a:p>
            <a:pPr marL="342900" indent="-342900">
              <a:spcBef>
                <a:spcPct val="0"/>
              </a:spcBef>
              <a:buSzPct val="85000"/>
              <a:buFont typeface="Monotype Sorts" pitchFamily="2" charset="2"/>
              <a:buNone/>
            </a:pPr>
            <a:r>
              <a:rPr lang="en-US" altLang="en-US" sz="2400" i="1" dirty="0"/>
              <a:t>Algorithms for Clustering Data</a:t>
            </a:r>
            <a:r>
              <a:rPr lang="en-US" altLang="en-US" sz="2400" dirty="0"/>
              <a:t>, Jain and </a:t>
            </a:r>
            <a:r>
              <a:rPr lang="en-US" altLang="en-US" sz="2400" dirty="0" err="1"/>
              <a:t>Dubes</a:t>
            </a:r>
            <a:endParaRPr lang="en-US" altLang="en-US" sz="2400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Final Comment on Cluster Validity</a:t>
            </a:r>
          </a:p>
        </p:txBody>
      </p:sp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C3EAE88F-DA00-274A-BBF5-BE7AF2937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35" y="4652040"/>
            <a:ext cx="3302000" cy="21971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036F-AA4E-6544-A09A-835B89C2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summarize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5D67-58FA-7349-87EB-F0C701C6C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143000"/>
            <a:ext cx="8318500" cy="5181600"/>
          </a:xfrm>
        </p:spPr>
        <p:txBody>
          <a:bodyPr/>
          <a:lstStyle/>
          <a:p>
            <a:r>
              <a:rPr lang="en-US" dirty="0"/>
              <a:t>Clustering is the most basic unsupervised technique</a:t>
            </a:r>
          </a:p>
          <a:p>
            <a:r>
              <a:rPr lang="en-US" dirty="0"/>
              <a:t>Different algorithms might raise different results for what is the “optimal” clustering</a:t>
            </a:r>
          </a:p>
          <a:p>
            <a:r>
              <a:rPr lang="en-US" dirty="0"/>
              <a:t>It is important to properly evaluate the results and justify any conclusion/decision using numbers</a:t>
            </a:r>
          </a:p>
        </p:txBody>
      </p:sp>
      <p:pic>
        <p:nvPicPr>
          <p:cNvPr id="9" name="Picture 8" descr="A person wearing a costume&#10;&#10;Description automatically generated">
            <a:extLst>
              <a:ext uri="{FF2B5EF4-FFF2-40B4-BE49-F238E27FC236}">
                <a16:creationId xmlns:a16="http://schemas.microsoft.com/office/drawing/2014/main" id="{7EA60FAD-27B5-1D4C-8570-2CA42972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14800"/>
            <a:ext cx="4451771" cy="2776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38C5C-314F-774D-B2F3-83EFFE74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" y="4114800"/>
            <a:ext cx="4805916" cy="27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90649-A381-DD41-9B4A-63EEED64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it (again)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1B1AE-1D58-514B-8542-6A1F97F8ECC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1162" y="1143000"/>
            <a:ext cx="8428037" cy="5181600"/>
          </a:xfrm>
        </p:spPr>
        <p:txBody>
          <a:bodyPr/>
          <a:lstStyle/>
          <a:p>
            <a:r>
              <a:rPr lang="en-US" dirty="0"/>
              <a:t>“The revolution (in AI) will not be supervised”</a:t>
            </a:r>
          </a:p>
          <a:p>
            <a:r>
              <a:rPr lang="en-US" dirty="0"/>
              <a:t>We need to have models that understand the world, like humans do</a:t>
            </a:r>
          </a:p>
          <a:p>
            <a:pPr lvl="1"/>
            <a:r>
              <a:rPr lang="en-US" dirty="0"/>
              <a:t>We don’t give many “labels” to humans</a:t>
            </a:r>
          </a:p>
          <a:p>
            <a:pPr lvl="1"/>
            <a:r>
              <a:rPr lang="en-US" dirty="0"/>
              <a:t>They just learn by observing the world</a:t>
            </a:r>
          </a:p>
        </p:txBody>
      </p:sp>
      <p:pic>
        <p:nvPicPr>
          <p:cNvPr id="9" name="Picture 8" descr="A picture containing person, building, girl, holding&#10;&#10;Description automatically generated">
            <a:extLst>
              <a:ext uri="{FF2B5EF4-FFF2-40B4-BE49-F238E27FC236}">
                <a16:creationId xmlns:a16="http://schemas.microsoft.com/office/drawing/2014/main" id="{B7A4CA76-842F-1B43-93D5-76DD0960A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12" y="5029200"/>
            <a:ext cx="3265713" cy="1828800"/>
          </a:xfrm>
          <a:prstGeom prst="rect">
            <a:avLst/>
          </a:prstGeom>
        </p:spPr>
      </p:pic>
      <p:pic>
        <p:nvPicPr>
          <p:cNvPr id="11" name="Picture 10" descr="A tray of food on a table&#10;&#10;Description automatically generated">
            <a:extLst>
              <a:ext uri="{FF2B5EF4-FFF2-40B4-BE49-F238E27FC236}">
                <a16:creationId xmlns:a16="http://schemas.microsoft.com/office/drawing/2014/main" id="{29F440EB-6D71-C347-B167-BB8CD6BCA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0" y="3701902"/>
            <a:ext cx="3149600" cy="2362200"/>
          </a:xfrm>
          <a:prstGeom prst="rect">
            <a:avLst/>
          </a:prstGeom>
        </p:spPr>
      </p:pic>
      <p:pic>
        <p:nvPicPr>
          <p:cNvPr id="13" name="Picture 12" descr="A picture containing person, child, baby, sitting&#10;&#10;Description automatically generated">
            <a:extLst>
              <a:ext uri="{FF2B5EF4-FFF2-40B4-BE49-F238E27FC236}">
                <a16:creationId xmlns:a16="http://schemas.microsoft.com/office/drawing/2014/main" id="{801D4485-D574-7A41-B169-939835D6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415862"/>
            <a:ext cx="1656444" cy="16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2168" y="333841"/>
            <a:ext cx="8712200" cy="1057495"/>
          </a:xfrm>
        </p:spPr>
        <p:txBody>
          <a:bodyPr/>
          <a:lstStyle/>
          <a:p>
            <a:r>
              <a:rPr lang="en-US" altLang="en-US" dirty="0"/>
              <a:t>Clustering IS</a:t>
            </a:r>
            <a:br>
              <a:rPr lang="en-US" altLang="en-US" dirty="0"/>
            </a:br>
            <a:r>
              <a:rPr lang="en-US" altLang="en-US" dirty="0"/>
              <a:t>Ambiguous</a:t>
            </a:r>
          </a:p>
        </p:txBody>
      </p:sp>
      <p:grpSp>
        <p:nvGrpSpPr>
          <p:cNvPr id="6147" name="Group 91"/>
          <p:cNvGrpSpPr>
            <a:grpSpLocks/>
          </p:cNvGrpSpPr>
          <p:nvPr/>
        </p:nvGrpSpPr>
        <p:grpSpPr bwMode="auto">
          <a:xfrm>
            <a:off x="762000" y="2674143"/>
            <a:ext cx="3344863" cy="1509713"/>
            <a:chOff x="432" y="1200"/>
            <a:chExt cx="2107" cy="951"/>
          </a:xfrm>
        </p:grpSpPr>
        <p:grpSp>
          <p:nvGrpSpPr>
            <p:cNvPr id="6217" name="Group 3"/>
            <p:cNvGrpSpPr>
              <a:grpSpLocks noChangeAspect="1"/>
            </p:cNvGrpSpPr>
            <p:nvPr/>
          </p:nvGrpSpPr>
          <p:grpSpPr bwMode="auto">
            <a:xfrm>
              <a:off x="432" y="1200"/>
              <a:ext cx="2107" cy="516"/>
              <a:chOff x="2464" y="2296"/>
              <a:chExt cx="2634" cy="646"/>
            </a:xfrm>
          </p:grpSpPr>
          <p:sp>
            <p:nvSpPr>
              <p:cNvPr id="6219" name="Oval 4"/>
              <p:cNvSpPr>
                <a:spLocks noChangeAspect="1" noChangeArrowheads="1"/>
              </p:cNvSpPr>
              <p:nvPr/>
            </p:nvSpPr>
            <p:spPr bwMode="auto">
              <a:xfrm>
                <a:off x="45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0" name="Oval 5"/>
              <p:cNvSpPr>
                <a:spLocks noChangeAspect="1" noChangeArrowheads="1"/>
              </p:cNvSpPr>
              <p:nvPr/>
            </p:nvSpPr>
            <p:spPr bwMode="auto">
              <a:xfrm>
                <a:off x="4312" y="284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1" name="Oval 6"/>
              <p:cNvSpPr>
                <a:spLocks noChangeAspect="1" noChangeArrowheads="1"/>
              </p:cNvSpPr>
              <p:nvPr/>
            </p:nvSpPr>
            <p:spPr bwMode="auto">
              <a:xfrm>
                <a:off x="4466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2" name="Oval 7"/>
              <p:cNvSpPr>
                <a:spLocks noChangeAspect="1" noChangeArrowheads="1"/>
              </p:cNvSpPr>
              <p:nvPr/>
            </p:nvSpPr>
            <p:spPr bwMode="auto">
              <a:xfrm>
                <a:off x="4410" y="274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3" name="Oval 8"/>
              <p:cNvSpPr>
                <a:spLocks noChangeAspect="1" noChangeArrowheads="1"/>
              </p:cNvSpPr>
              <p:nvPr/>
            </p:nvSpPr>
            <p:spPr bwMode="auto">
              <a:xfrm>
                <a:off x="4326" y="247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4" name="Oval 9"/>
              <p:cNvSpPr>
                <a:spLocks noChangeAspect="1" noChangeArrowheads="1"/>
              </p:cNvSpPr>
              <p:nvPr/>
            </p:nvSpPr>
            <p:spPr bwMode="auto">
              <a:xfrm>
                <a:off x="4158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5" name="Oval 10"/>
              <p:cNvSpPr>
                <a:spLocks noChangeAspect="1" noChangeArrowheads="1"/>
              </p:cNvSpPr>
              <p:nvPr/>
            </p:nvSpPr>
            <p:spPr bwMode="auto">
              <a:xfrm>
                <a:off x="424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6" name="Oval 11"/>
              <p:cNvSpPr>
                <a:spLocks noChangeAspect="1" noChangeArrowheads="1"/>
              </p:cNvSpPr>
              <p:nvPr/>
            </p:nvSpPr>
            <p:spPr bwMode="auto">
              <a:xfrm>
                <a:off x="4788" y="271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7" name="Oval 12"/>
              <p:cNvSpPr>
                <a:spLocks noChangeAspect="1" noChangeArrowheads="1"/>
              </p:cNvSpPr>
              <p:nvPr/>
            </p:nvSpPr>
            <p:spPr bwMode="auto">
              <a:xfrm>
                <a:off x="5012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8" name="Oval 13"/>
              <p:cNvSpPr>
                <a:spLocks noChangeAspect="1" noChangeArrowheads="1"/>
              </p:cNvSpPr>
              <p:nvPr/>
            </p:nvSpPr>
            <p:spPr bwMode="auto">
              <a:xfrm>
                <a:off x="478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29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2870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0" name="Oval 15"/>
              <p:cNvSpPr>
                <a:spLocks noChangeAspect="1" noChangeArrowheads="1"/>
              </p:cNvSpPr>
              <p:nvPr/>
            </p:nvSpPr>
            <p:spPr bwMode="auto">
              <a:xfrm flipV="1">
                <a:off x="2618" y="231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1" name="Oval 16"/>
              <p:cNvSpPr>
                <a:spLocks noChangeAspect="1" noChangeArrowheads="1"/>
              </p:cNvSpPr>
              <p:nvPr/>
            </p:nvSpPr>
            <p:spPr bwMode="auto">
              <a:xfrm flipV="1">
                <a:off x="277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2" name="Oval 17"/>
              <p:cNvSpPr>
                <a:spLocks noChangeAspect="1" noChangeArrowheads="1"/>
              </p:cNvSpPr>
              <p:nvPr/>
            </p:nvSpPr>
            <p:spPr bwMode="auto">
              <a:xfrm flipV="1">
                <a:off x="2716" y="240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3" name="Oval 18"/>
              <p:cNvSpPr>
                <a:spLocks noChangeAspect="1" noChangeArrowheads="1"/>
              </p:cNvSpPr>
              <p:nvPr/>
            </p:nvSpPr>
            <p:spPr bwMode="auto">
              <a:xfrm flipV="1">
                <a:off x="2632" y="267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4" name="Oval 19"/>
              <p:cNvSpPr>
                <a:spLocks noChangeAspect="1" noChangeArrowheads="1"/>
              </p:cNvSpPr>
              <p:nvPr/>
            </p:nvSpPr>
            <p:spPr bwMode="auto">
              <a:xfrm flipV="1">
                <a:off x="24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5" name="Oval 20"/>
              <p:cNvSpPr>
                <a:spLocks noChangeAspect="1" noChangeArrowheads="1"/>
              </p:cNvSpPr>
              <p:nvPr/>
            </p:nvSpPr>
            <p:spPr bwMode="auto">
              <a:xfrm flipV="1">
                <a:off x="2548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6" name="Oval 21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3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7" name="Oval 22"/>
              <p:cNvSpPr>
                <a:spLocks noChangeAspect="1" noChangeArrowheads="1"/>
              </p:cNvSpPr>
              <p:nvPr/>
            </p:nvSpPr>
            <p:spPr bwMode="auto">
              <a:xfrm flipV="1">
                <a:off x="331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38" name="Oval 23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218" name="Rectangle 87"/>
            <p:cNvSpPr>
              <a:spLocks noChangeArrowheads="1"/>
            </p:cNvSpPr>
            <p:nvPr/>
          </p:nvSpPr>
          <p:spPr bwMode="auto">
            <a:xfrm>
              <a:off x="624" y="1920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How many clusters?</a:t>
              </a:r>
              <a:endParaRPr lang="en-US" altLang="en-US" sz="1800" b="0"/>
            </a:p>
          </p:txBody>
        </p: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5037138" y="4883943"/>
            <a:ext cx="3344862" cy="1401763"/>
            <a:chOff x="3125" y="2592"/>
            <a:chExt cx="2107" cy="883"/>
          </a:xfrm>
        </p:grpSpPr>
        <p:grpSp>
          <p:nvGrpSpPr>
            <p:cNvPr id="6195" name="Group 66"/>
            <p:cNvGrpSpPr>
              <a:grpSpLocks/>
            </p:cNvGrpSpPr>
            <p:nvPr/>
          </p:nvGrpSpPr>
          <p:grpSpPr bwMode="auto">
            <a:xfrm>
              <a:off x="3125" y="2592"/>
              <a:ext cx="2107" cy="518"/>
              <a:chOff x="3125" y="2592"/>
              <a:chExt cx="2107" cy="518"/>
            </a:xfrm>
          </p:grpSpPr>
          <p:sp>
            <p:nvSpPr>
              <p:cNvPr id="6197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4805" y="294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8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603" y="303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9" name="AutoShape 69"/>
              <p:cNvSpPr>
                <a:spLocks noChangeAspect="1" noChangeArrowheads="1"/>
              </p:cNvSpPr>
              <p:nvPr/>
            </p:nvSpPr>
            <p:spPr bwMode="auto">
              <a:xfrm>
                <a:off x="4726" y="3041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0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4682" y="2951"/>
                <a:ext cx="68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7095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4614" y="2738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96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4480" y="2693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97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4547" y="2592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04" name="AutoShape 74"/>
              <p:cNvSpPr>
                <a:spLocks noChangeAspect="1" noChangeArrowheads="1"/>
              </p:cNvSpPr>
              <p:nvPr/>
            </p:nvSpPr>
            <p:spPr bwMode="auto">
              <a:xfrm>
                <a:off x="4984" y="2929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5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5163" y="285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6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4984" y="2783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7" name="AutoShape 77"/>
              <p:cNvSpPr>
                <a:spLocks noChangeAspect="1" noChangeArrowheads="1"/>
              </p:cNvSpPr>
              <p:nvPr/>
            </p:nvSpPr>
            <p:spPr bwMode="auto">
              <a:xfrm flipV="1">
                <a:off x="3450" y="269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8" name="AutoShape 78"/>
              <p:cNvSpPr>
                <a:spLocks noChangeAspect="1" noChangeArrowheads="1"/>
              </p:cNvSpPr>
              <p:nvPr/>
            </p:nvSpPr>
            <p:spPr bwMode="auto">
              <a:xfrm flipV="1">
                <a:off x="3248" y="260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9" name="AutoShape 79"/>
              <p:cNvSpPr>
                <a:spLocks noChangeAspect="1" noChangeArrowheads="1"/>
              </p:cNvSpPr>
              <p:nvPr/>
            </p:nvSpPr>
            <p:spPr bwMode="auto">
              <a:xfrm flipV="1">
                <a:off x="3371" y="2592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0" name="AutoShape 80"/>
              <p:cNvSpPr>
                <a:spLocks noChangeAspect="1" noChangeArrowheads="1"/>
              </p:cNvSpPr>
              <p:nvPr/>
            </p:nvSpPr>
            <p:spPr bwMode="auto">
              <a:xfrm flipV="1">
                <a:off x="3327" y="2682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1" name="AutoShape 81"/>
              <p:cNvSpPr>
                <a:spLocks noChangeAspect="1" noChangeArrowheads="1"/>
              </p:cNvSpPr>
              <p:nvPr/>
            </p:nvSpPr>
            <p:spPr bwMode="auto">
              <a:xfrm flipV="1">
                <a:off x="3259" y="2895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2" name="AutoShape 82"/>
              <p:cNvSpPr>
                <a:spLocks noChangeAspect="1" noChangeArrowheads="1"/>
              </p:cNvSpPr>
              <p:nvPr/>
            </p:nvSpPr>
            <p:spPr bwMode="auto">
              <a:xfrm flipV="1">
                <a:off x="3125" y="2940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3" name="AutoShape 83"/>
              <p:cNvSpPr>
                <a:spLocks noChangeAspect="1" noChangeArrowheads="1"/>
              </p:cNvSpPr>
              <p:nvPr/>
            </p:nvSpPr>
            <p:spPr bwMode="auto">
              <a:xfrm flipV="1">
                <a:off x="3192" y="3041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4" name="AutoShape 8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704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5" name="AutoShape 85"/>
              <p:cNvSpPr>
                <a:spLocks noChangeAspect="1" noChangeArrowheads="1"/>
              </p:cNvSpPr>
              <p:nvPr/>
            </p:nvSpPr>
            <p:spPr bwMode="auto">
              <a:xfrm flipV="1">
                <a:off x="3808" y="278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6" name="AutoShape 86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85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96" name="Rectangle 88"/>
            <p:cNvSpPr>
              <a:spLocks noChangeArrowheads="1"/>
            </p:cNvSpPr>
            <p:nvPr/>
          </p:nvSpPr>
          <p:spPr bwMode="auto">
            <a:xfrm>
              <a:off x="3413" y="3244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Four Clusters</a:t>
              </a:r>
              <a:r>
                <a:rPr lang="en-US" altLang="en-US" sz="1800" b="0"/>
                <a:t> </a:t>
              </a:r>
            </a:p>
          </p:txBody>
        </p:sp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762000" y="4883943"/>
            <a:ext cx="3344863" cy="1401763"/>
            <a:chOff x="432" y="2592"/>
            <a:chExt cx="2107" cy="883"/>
          </a:xfrm>
        </p:grpSpPr>
        <p:grpSp>
          <p:nvGrpSpPr>
            <p:cNvPr id="6173" name="Group 45"/>
            <p:cNvGrpSpPr>
              <a:grpSpLocks/>
            </p:cNvGrpSpPr>
            <p:nvPr/>
          </p:nvGrpSpPr>
          <p:grpSpPr bwMode="auto">
            <a:xfrm>
              <a:off x="432" y="2592"/>
              <a:ext cx="2107" cy="516"/>
              <a:chOff x="432" y="2592"/>
              <a:chExt cx="2107" cy="516"/>
            </a:xfrm>
          </p:grpSpPr>
          <p:sp>
            <p:nvSpPr>
              <p:cNvPr id="6175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112" y="2939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6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910" y="302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7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033" y="303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8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989" y="2950"/>
                <a:ext cx="68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9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1921" y="273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0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1787" y="2693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1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1854" y="259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2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2291" y="292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3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470" y="28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4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2291" y="278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757" y="2693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555" y="2603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7" name="Rectangle 58"/>
              <p:cNvSpPr>
                <a:spLocks noChangeAspect="1" noChangeArrowheads="1"/>
              </p:cNvSpPr>
              <p:nvPr/>
            </p:nvSpPr>
            <p:spPr bwMode="auto">
              <a:xfrm flipV="1">
                <a:off x="678" y="259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8" name="Rectangle 59"/>
              <p:cNvSpPr>
                <a:spLocks noChangeAspect="1" noChangeArrowheads="1"/>
              </p:cNvSpPr>
              <p:nvPr/>
            </p:nvSpPr>
            <p:spPr bwMode="auto">
              <a:xfrm flipV="1">
                <a:off x="634" y="2681"/>
                <a:ext cx="68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9" name="Rectangle 60"/>
              <p:cNvSpPr>
                <a:spLocks noChangeAspect="1" noChangeArrowheads="1"/>
              </p:cNvSpPr>
              <p:nvPr/>
            </p:nvSpPr>
            <p:spPr bwMode="auto">
              <a:xfrm flipV="1">
                <a:off x="566" y="289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0" name="Rectangle 61"/>
              <p:cNvSpPr>
                <a:spLocks noChangeAspect="1" noChangeArrowheads="1"/>
              </p:cNvSpPr>
              <p:nvPr/>
            </p:nvSpPr>
            <p:spPr bwMode="auto">
              <a:xfrm flipV="1">
                <a:off x="432" y="2939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1" name="Rectangle 62"/>
              <p:cNvSpPr>
                <a:spLocks noChangeAspect="1" noChangeArrowheads="1"/>
              </p:cNvSpPr>
              <p:nvPr/>
            </p:nvSpPr>
            <p:spPr bwMode="auto">
              <a:xfrm flipV="1">
                <a:off x="499" y="303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2" name="Rectangle 63"/>
              <p:cNvSpPr>
                <a:spLocks noChangeAspect="1" noChangeArrowheads="1"/>
              </p:cNvSpPr>
              <p:nvPr/>
            </p:nvSpPr>
            <p:spPr bwMode="auto">
              <a:xfrm flipV="1">
                <a:off x="936" y="270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3" name="Rectangle 64"/>
              <p:cNvSpPr>
                <a:spLocks noChangeAspect="1" noChangeArrowheads="1"/>
              </p:cNvSpPr>
              <p:nvPr/>
            </p:nvSpPr>
            <p:spPr bwMode="auto">
              <a:xfrm flipV="1">
                <a:off x="1115" y="278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4" name="Rectangle 65"/>
              <p:cNvSpPr>
                <a:spLocks noChangeAspect="1" noChangeArrowheads="1"/>
              </p:cNvSpPr>
              <p:nvPr/>
            </p:nvSpPr>
            <p:spPr bwMode="auto">
              <a:xfrm flipV="1">
                <a:off x="936" y="284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74" name="Rectangle 89"/>
            <p:cNvSpPr>
              <a:spLocks noChangeArrowheads="1"/>
            </p:cNvSpPr>
            <p:nvPr/>
          </p:nvSpPr>
          <p:spPr bwMode="auto">
            <a:xfrm>
              <a:off x="624" y="3244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Two Clusters</a:t>
              </a:r>
              <a:r>
                <a:rPr lang="en-US" altLang="en-US" sz="1800" b="0"/>
                <a:t> </a:t>
              </a:r>
            </a:p>
          </p:txBody>
        </p:sp>
      </p:grpSp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5037138" y="2674143"/>
            <a:ext cx="3344862" cy="1509713"/>
            <a:chOff x="3125" y="1200"/>
            <a:chExt cx="2107" cy="951"/>
          </a:xfrm>
        </p:grpSpPr>
        <p:grpSp>
          <p:nvGrpSpPr>
            <p:cNvPr id="6151" name="Group 24"/>
            <p:cNvGrpSpPr>
              <a:grpSpLocks/>
            </p:cNvGrpSpPr>
            <p:nvPr/>
          </p:nvGrpSpPr>
          <p:grpSpPr bwMode="auto">
            <a:xfrm>
              <a:off x="3125" y="1200"/>
              <a:ext cx="2107" cy="518"/>
              <a:chOff x="3125" y="1200"/>
              <a:chExt cx="2107" cy="518"/>
            </a:xfrm>
          </p:grpSpPr>
          <p:sp>
            <p:nvSpPr>
              <p:cNvPr id="6153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4805" y="154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4" name="AutoShape 26"/>
              <p:cNvSpPr>
                <a:spLocks noChangeAspect="1" noChangeArrowheads="1"/>
              </p:cNvSpPr>
              <p:nvPr/>
            </p:nvSpPr>
            <p:spPr bwMode="auto">
              <a:xfrm>
                <a:off x="4603" y="163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5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4726" y="1649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6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4682" y="1559"/>
                <a:ext cx="68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7053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4614" y="1346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54" name="AutoShape 30"/>
              <p:cNvSpPr>
                <a:spLocks noChangeAspect="1" noChangeArrowheads="1"/>
              </p:cNvSpPr>
              <p:nvPr/>
            </p:nvSpPr>
            <p:spPr bwMode="auto">
              <a:xfrm>
                <a:off x="4480" y="1301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7055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4547" y="1200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60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984" y="1537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1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5163" y="1458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2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984" y="1391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3" name="AutoShape 35"/>
              <p:cNvSpPr>
                <a:spLocks noChangeAspect="1" noChangeArrowheads="1"/>
              </p:cNvSpPr>
              <p:nvPr/>
            </p:nvSpPr>
            <p:spPr bwMode="auto">
              <a:xfrm flipV="1">
                <a:off x="3450" y="130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4" name="AutoShape 36"/>
              <p:cNvSpPr>
                <a:spLocks noChangeAspect="1" noChangeArrowheads="1"/>
              </p:cNvSpPr>
              <p:nvPr/>
            </p:nvSpPr>
            <p:spPr bwMode="auto">
              <a:xfrm flipV="1">
                <a:off x="3248" y="121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5" name="AutoShape 37"/>
              <p:cNvSpPr>
                <a:spLocks noChangeAspect="1" noChangeArrowheads="1"/>
              </p:cNvSpPr>
              <p:nvPr/>
            </p:nvSpPr>
            <p:spPr bwMode="auto">
              <a:xfrm flipV="1">
                <a:off x="3371" y="120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6" name="AutoShape 38"/>
              <p:cNvSpPr>
                <a:spLocks noChangeAspect="1" noChangeArrowheads="1"/>
              </p:cNvSpPr>
              <p:nvPr/>
            </p:nvSpPr>
            <p:spPr bwMode="auto">
              <a:xfrm flipV="1">
                <a:off x="3327" y="1290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7" name="AutoShape 39"/>
              <p:cNvSpPr>
                <a:spLocks noChangeAspect="1" noChangeArrowheads="1"/>
              </p:cNvSpPr>
              <p:nvPr/>
            </p:nvSpPr>
            <p:spPr bwMode="auto">
              <a:xfrm flipV="1">
                <a:off x="3259" y="1503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8" name="AutoShape 40"/>
              <p:cNvSpPr>
                <a:spLocks noChangeAspect="1" noChangeArrowheads="1"/>
              </p:cNvSpPr>
              <p:nvPr/>
            </p:nvSpPr>
            <p:spPr bwMode="auto">
              <a:xfrm flipV="1">
                <a:off x="3125" y="154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69" name="AutoShape 41"/>
              <p:cNvSpPr>
                <a:spLocks noChangeAspect="1" noChangeArrowheads="1"/>
              </p:cNvSpPr>
              <p:nvPr/>
            </p:nvSpPr>
            <p:spPr bwMode="auto">
              <a:xfrm flipV="1">
                <a:off x="3192" y="16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0" name="Oval 42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312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1" name="Oval 43"/>
              <p:cNvSpPr>
                <a:spLocks noChangeAspect="1" noChangeArrowheads="1"/>
              </p:cNvSpPr>
              <p:nvPr/>
            </p:nvSpPr>
            <p:spPr bwMode="auto">
              <a:xfrm flipV="1">
                <a:off x="3808" y="1391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2" name="Oval 4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458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152" name="Rectangle 90"/>
            <p:cNvSpPr>
              <a:spLocks noChangeArrowheads="1"/>
            </p:cNvSpPr>
            <p:nvPr/>
          </p:nvSpPr>
          <p:spPr bwMode="auto">
            <a:xfrm>
              <a:off x="3413" y="1920"/>
              <a:ext cx="14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0">
                  <a:cs typeface="Times New Roman" pitchFamily="18" charset="0"/>
                </a:rPr>
                <a:t>Six Clusters</a:t>
              </a:r>
              <a:r>
                <a:rPr lang="en-US" altLang="en-US" sz="1600" b="0">
                  <a:latin typeface="Times New Roman" pitchFamily="18" charset="0"/>
                </a:rPr>
                <a:t> </a:t>
              </a:r>
            </a:p>
          </p:txBody>
        </p:sp>
      </p:grpSp>
      <p:pic>
        <p:nvPicPr>
          <p:cNvPr id="5" name="Picture 4" descr="A picture containing person, indoor, holding, looking&#10;&#10;Description automatically generated">
            <a:extLst>
              <a:ext uri="{FF2B5EF4-FFF2-40B4-BE49-F238E27FC236}">
                <a16:creationId xmlns:a16="http://schemas.microsoft.com/office/drawing/2014/main" id="{5C03F27A-DE81-3A4B-883F-55414024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01" y="-7761"/>
            <a:ext cx="3439114" cy="193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C.BRev.FY97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146484072</TotalTime>
  <Pages>3</Pages>
  <Words>2485</Words>
  <Application>Microsoft Macintosh PowerPoint</Application>
  <PresentationFormat>On-screen Show (4:3)</PresentationFormat>
  <Paragraphs>630</Paragraphs>
  <Slides>78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Arial</vt:lpstr>
      <vt:lpstr>Chalkduster</vt:lpstr>
      <vt:lpstr>CMU Bright Roman</vt:lpstr>
      <vt:lpstr>Monotype Sorts</vt:lpstr>
      <vt:lpstr>Tahoma</vt:lpstr>
      <vt:lpstr>Times New Roman</vt:lpstr>
      <vt:lpstr>Wingdings</vt:lpstr>
      <vt:lpstr>LC.BRev.FY97</vt:lpstr>
      <vt:lpstr>Document</vt:lpstr>
      <vt:lpstr>Bitmap Image</vt:lpstr>
      <vt:lpstr>Equation</vt:lpstr>
      <vt:lpstr>VISIO</vt:lpstr>
      <vt:lpstr>Visio</vt:lpstr>
      <vt:lpstr>MSPhotoEd.3</vt:lpstr>
      <vt:lpstr>12th Summer School on Data Science  </vt:lpstr>
      <vt:lpstr>Agenda</vt:lpstr>
      <vt:lpstr>What is clustering?</vt:lpstr>
      <vt:lpstr>Easy, peasy, right?</vt:lpstr>
      <vt:lpstr>PowerPoint Presentation</vt:lpstr>
      <vt:lpstr>Examples of clustering applications</vt:lpstr>
      <vt:lpstr>Why do it?</vt:lpstr>
      <vt:lpstr>Why do it (again)</vt:lpstr>
      <vt:lpstr>Clustering IS Ambiguous</vt:lpstr>
      <vt:lpstr>What is a good clustering?</vt:lpstr>
      <vt:lpstr>Input data matters</vt:lpstr>
      <vt:lpstr>Major Clustering Approaches</vt:lpstr>
      <vt:lpstr>K-means Clustering</vt:lpstr>
      <vt:lpstr>Example of K-means Clustering</vt:lpstr>
      <vt:lpstr>Example of K-means Clustering</vt:lpstr>
      <vt:lpstr>K-means Clustering – Facts</vt:lpstr>
      <vt:lpstr>Evaluating K-means Clusters</vt:lpstr>
      <vt:lpstr>Limitations of K-means</vt:lpstr>
      <vt:lpstr>Limitations of K-means: Differing Sizes</vt:lpstr>
      <vt:lpstr>Limitations of K-means: Differing Density</vt:lpstr>
      <vt:lpstr>Limitations of K-means: (Non-globular) Shapes</vt:lpstr>
      <vt:lpstr>Overcoming K-means Limitations</vt:lpstr>
      <vt:lpstr>Overcoming K-means Limitations</vt:lpstr>
      <vt:lpstr>Overcoming K-means Limitations</vt:lpstr>
      <vt:lpstr>Hold on… Another issue</vt:lpstr>
      <vt:lpstr>Importance of Choosing Initial Centroids</vt:lpstr>
      <vt:lpstr>Importance of Choosing Initial Centroids …</vt:lpstr>
      <vt:lpstr>Importance of Choosing Initial Centroids …</vt:lpstr>
      <vt:lpstr>Solutions to Initial Centroids Problem</vt:lpstr>
      <vt:lpstr>Hierarchical Clustering </vt:lpstr>
      <vt:lpstr>Strengths of Hierarchical Clustering</vt:lpstr>
      <vt:lpstr>Agglomerative Clustering Algorithm</vt:lpstr>
      <vt:lpstr>Starting Situation </vt:lpstr>
      <vt:lpstr>Intermediate Situation</vt:lpstr>
      <vt:lpstr>Intermediate Situation</vt:lpstr>
      <vt:lpstr>After Merging</vt:lpstr>
      <vt:lpstr>How to Define Inter-Cluster Distance</vt:lpstr>
      <vt:lpstr>How to Define Inter-Cluster Similarity</vt:lpstr>
      <vt:lpstr>How to Define Inter-Cluster Similarity</vt:lpstr>
      <vt:lpstr>How to Define Inter-Cluster Similarity</vt:lpstr>
      <vt:lpstr>How to Define Inter-Cluster Similarity</vt:lpstr>
      <vt:lpstr>MIN or Single Link </vt:lpstr>
      <vt:lpstr>Hierarchical Clustering: MIN</vt:lpstr>
      <vt:lpstr>Strength of MIN</vt:lpstr>
      <vt:lpstr>Limitations of MIN</vt:lpstr>
      <vt:lpstr>MAX or Complete Linkage</vt:lpstr>
      <vt:lpstr>Hierarchical Clustering: MAX</vt:lpstr>
      <vt:lpstr>Strength of MAX</vt:lpstr>
      <vt:lpstr>Limitations of MAX</vt:lpstr>
      <vt:lpstr>Group Average</vt:lpstr>
      <vt:lpstr>Hierarchical Clustering: Group Average</vt:lpstr>
      <vt:lpstr>Hierarchical Clustering: Group Average</vt:lpstr>
      <vt:lpstr>Cluster Similarity: Ward’s Method</vt:lpstr>
      <vt:lpstr>Hierarchical Clustering: Comparison</vt:lpstr>
      <vt:lpstr>Hierarchical Clustering:  Problems and Limitations</vt:lpstr>
      <vt:lpstr>DBSCAN</vt:lpstr>
      <vt:lpstr>DBSCAN: Core, Border, Noise Points</vt:lpstr>
      <vt:lpstr>DBSCAN Algorithm</vt:lpstr>
      <vt:lpstr>DBSCAN: Core, Border and Noise Points</vt:lpstr>
      <vt:lpstr>When DBSCAN Works Well</vt:lpstr>
      <vt:lpstr>When DBSCAN Does NOT Work Well</vt:lpstr>
      <vt:lpstr>DBSCAN: Determining EPS and MinPts</vt:lpstr>
      <vt:lpstr>Cluster Validity </vt:lpstr>
      <vt:lpstr>Cluster Validity </vt:lpstr>
      <vt:lpstr>Clusters found in Random Data</vt:lpstr>
      <vt:lpstr>Measures of Cluster Validity</vt:lpstr>
      <vt:lpstr>Cluster Validity: Similarity Matrix</vt:lpstr>
      <vt:lpstr>Cluster Validity: Similarity Matrix</vt:lpstr>
      <vt:lpstr>Cluster Validity: Similarity Matrix</vt:lpstr>
      <vt:lpstr>Cluster Validity: Similarity Matrix</vt:lpstr>
      <vt:lpstr>Cluster Validity: Similarity Matrix</vt:lpstr>
      <vt:lpstr>Internal Measures: SSE</vt:lpstr>
      <vt:lpstr>Internal Measures: SSE</vt:lpstr>
      <vt:lpstr>Internal Measures: Cohesion and Separation</vt:lpstr>
      <vt:lpstr>Internal Measures: Silhouette Coefficient</vt:lpstr>
      <vt:lpstr>External Measures of Cluster Validity: Entropy and Purity</vt:lpstr>
      <vt:lpstr>Final Comment on Cluster Validity</vt:lpstr>
      <vt:lpstr>To summarize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creator>Computations</dc:creator>
  <cp:lastModifiedBy>Spanakis, Jerry (DKE)</cp:lastModifiedBy>
  <cp:revision>666</cp:revision>
  <cp:lastPrinted>2011-11-07T17:05:43Z</cp:lastPrinted>
  <dcterms:created xsi:type="dcterms:W3CDTF">1998-03-18T13:44:31Z</dcterms:created>
  <dcterms:modified xsi:type="dcterms:W3CDTF">2019-06-26T19:59:02Z</dcterms:modified>
</cp:coreProperties>
</file>