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Lst>
  <p:sldSz cy="6858000" cx="9144000"/>
  <p:notesSz cx="6858000" cy="931385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2D200454-40CA-4A62-9FC3-DE9A4176ACB9}">
      <p15:notesGuideLst>
        <p15:guide id="1" orient="horz" pos="2933">
          <p15:clr>
            <a:srgbClr val="A4A3A4"/>
          </p15:clr>
        </p15:guide>
        <p15:guide id="2" pos="2160">
          <p15:clr>
            <a:srgbClr val="A4A3A4"/>
          </p15:clr>
        </p15:guide>
      </p15:notesGuideLst>
    </p:ext>
    <p:ext uri="http://customooxmlschemas.google.com/">
      <go:slidesCustomData xmlns:go="http://customooxmlschemas.google.com/" r:id="rId39" roundtripDataSignature="AMtx7mjdvC4q8CzJVLAtoIQTOpWKqmgi9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6415187-39C1-43E8-AC3A-213BF352CD24}">
  <a:tblStyle styleId="{16415187-39C1-43E8-AC3A-213BF352CD24}"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notesViewPr>
    <p:cSldViewPr snapToGrid="0">
      <p:cViewPr varScale="1">
        <p:scale>
          <a:sx n="100" d="100"/>
          <a:sy n="100" d="100"/>
        </p:scale>
        <p:origin x="0" y="0"/>
      </p:cViewPr>
      <p:guideLst>
        <p:guide pos="2933" orient="horz"/>
        <p:guide pos="2160"/>
      </p:guideLst>
    </p:cSldViewPr>
  </p:notes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slide" Target="slides/slide27.xml"/><Relationship Id="rId10" Type="http://schemas.openxmlformats.org/officeDocument/2006/relationships/slide" Target="slides/slide4.xml"/><Relationship Id="rId32" Type="http://schemas.openxmlformats.org/officeDocument/2006/relationships/slide" Target="slides/slide26.xml"/><Relationship Id="rId13" Type="http://schemas.openxmlformats.org/officeDocument/2006/relationships/slide" Target="slides/slide7.xml"/><Relationship Id="rId35" Type="http://schemas.openxmlformats.org/officeDocument/2006/relationships/slide" Target="slides/slide29.xml"/><Relationship Id="rId12" Type="http://schemas.openxmlformats.org/officeDocument/2006/relationships/slide" Target="slides/slide6.xml"/><Relationship Id="rId34" Type="http://schemas.openxmlformats.org/officeDocument/2006/relationships/slide" Target="slides/slide28.xml"/><Relationship Id="rId15" Type="http://schemas.openxmlformats.org/officeDocument/2006/relationships/slide" Target="slides/slide9.xml"/><Relationship Id="rId37" Type="http://schemas.openxmlformats.org/officeDocument/2006/relationships/slide" Target="slides/slide31.xml"/><Relationship Id="rId14" Type="http://schemas.openxmlformats.org/officeDocument/2006/relationships/slide" Target="slides/slide8.xml"/><Relationship Id="rId36" Type="http://schemas.openxmlformats.org/officeDocument/2006/relationships/slide" Target="slides/slide30.xml"/><Relationship Id="rId17" Type="http://schemas.openxmlformats.org/officeDocument/2006/relationships/slide" Target="slides/slide11.xml"/><Relationship Id="rId39" Type="http://customschemas.google.com/relationships/presentationmetadata" Target="metadata"/><Relationship Id="rId16" Type="http://schemas.openxmlformats.org/officeDocument/2006/relationships/slide" Target="slides/slide10.xml"/><Relationship Id="rId38" Type="http://schemas.openxmlformats.org/officeDocument/2006/relationships/slide" Target="slides/slide32.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65694"/>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65694"/>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01725" y="700088"/>
            <a:ext cx="4654550" cy="3490912"/>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24086"/>
            <a:ext cx="5486400" cy="4191239"/>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846554"/>
            <a:ext cx="2971800" cy="465694"/>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846554"/>
            <a:ext cx="2971800" cy="465694"/>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nl-NL"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p1:notes"/>
          <p:cNvSpPr txBox="1"/>
          <p:nvPr>
            <p:ph idx="1" type="body"/>
          </p:nvPr>
        </p:nvSpPr>
        <p:spPr>
          <a:xfrm>
            <a:off x="685800" y="4424086"/>
            <a:ext cx="5486400" cy="4191239"/>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1" name="Google Shape;61;p1:notes"/>
          <p:cNvSpPr/>
          <p:nvPr>
            <p:ph idx="2" type="sldImg"/>
          </p:nvPr>
        </p:nvSpPr>
        <p:spPr>
          <a:xfrm>
            <a:off x="1101725" y="700088"/>
            <a:ext cx="4654550" cy="349091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a03aca4b66_0_24:notes"/>
          <p:cNvSpPr txBox="1"/>
          <p:nvPr>
            <p:ph idx="1" type="body"/>
          </p:nvPr>
        </p:nvSpPr>
        <p:spPr>
          <a:xfrm>
            <a:off x="685800" y="4424086"/>
            <a:ext cx="5486400" cy="41913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nl-NL"/>
              <a:t>Ik zou bij de definitie van token ook leesteken vernoemen (i.p.v. symbool). I.t.t. het CHN zijn worden leestekens als token beschouwd hier en meegeteld. Het zijn dus niet 540 miljoen woorden die in het corpus zitten.</a:t>
            </a:r>
            <a:endParaRPr/>
          </a:p>
        </p:txBody>
      </p:sp>
      <p:sp>
        <p:nvSpPr>
          <p:cNvPr id="142" name="Google Shape;142;ga03aca4b66_0_24:notes"/>
          <p:cNvSpPr/>
          <p:nvPr>
            <p:ph idx="2" type="sldImg"/>
          </p:nvPr>
        </p:nvSpPr>
        <p:spPr>
          <a:xfrm>
            <a:off x="1101725" y="700088"/>
            <a:ext cx="4654500" cy="34908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p5:notes"/>
          <p:cNvSpPr txBox="1"/>
          <p:nvPr>
            <p:ph idx="1" type="body"/>
          </p:nvPr>
        </p:nvSpPr>
        <p:spPr>
          <a:xfrm>
            <a:off x="685800" y="4424086"/>
            <a:ext cx="5486400" cy="4191239"/>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nl-NL"/>
              <a:t>Ik zou bij de definitie van token ook leesteken vernoemen (i.p.v. symbool). I.t.t. het CHN zijn worden leestekens als token beschouwd hier en meegeteld. Het zijn dus niet 540 miljoen woorden die in het corpus zitten.</a:t>
            </a:r>
            <a:endParaRPr/>
          </a:p>
        </p:txBody>
      </p:sp>
      <p:sp>
        <p:nvSpPr>
          <p:cNvPr id="151" name="Google Shape;151;p5:notes"/>
          <p:cNvSpPr/>
          <p:nvPr>
            <p:ph idx="2" type="sldImg"/>
          </p:nvPr>
        </p:nvSpPr>
        <p:spPr>
          <a:xfrm>
            <a:off x="1101725" y="700088"/>
            <a:ext cx="4654550" cy="349091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6:notes"/>
          <p:cNvSpPr txBox="1"/>
          <p:nvPr>
            <p:ph idx="1" type="body"/>
          </p:nvPr>
        </p:nvSpPr>
        <p:spPr>
          <a:xfrm>
            <a:off x="685800" y="4424086"/>
            <a:ext cx="5486400" cy="4191239"/>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nl-NL"/>
              <a:t>De balans is moeilijk te realiseren voor hedendaags Nederlands, vanwege de rechten die er op allerlei data zitten.</a:t>
            </a:r>
            <a:endParaRPr/>
          </a:p>
        </p:txBody>
      </p:sp>
      <p:sp>
        <p:nvSpPr>
          <p:cNvPr id="160" name="Google Shape;160;p6:notes"/>
          <p:cNvSpPr/>
          <p:nvPr>
            <p:ph idx="2" type="sldImg"/>
          </p:nvPr>
        </p:nvSpPr>
        <p:spPr>
          <a:xfrm>
            <a:off x="1101725" y="700088"/>
            <a:ext cx="4654550" cy="349091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p7:notes"/>
          <p:cNvSpPr txBox="1"/>
          <p:nvPr>
            <p:ph idx="1" type="body"/>
          </p:nvPr>
        </p:nvSpPr>
        <p:spPr>
          <a:xfrm>
            <a:off x="685800" y="4424086"/>
            <a:ext cx="5486400" cy="4191239"/>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nl-NL"/>
              <a:t>bedoel je met ongespecificeerd niet ingevuld? </a:t>
            </a:r>
            <a:endParaRPr/>
          </a:p>
        </p:txBody>
      </p:sp>
      <p:sp>
        <p:nvSpPr>
          <p:cNvPr id="169" name="Google Shape;169;p7:notes"/>
          <p:cNvSpPr/>
          <p:nvPr>
            <p:ph idx="2" type="sldImg"/>
          </p:nvPr>
        </p:nvSpPr>
        <p:spPr>
          <a:xfrm>
            <a:off x="1101725" y="700088"/>
            <a:ext cx="4654550" cy="349091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8:notes"/>
          <p:cNvSpPr txBox="1"/>
          <p:nvPr>
            <p:ph idx="1" type="body"/>
          </p:nvPr>
        </p:nvSpPr>
        <p:spPr>
          <a:xfrm>
            <a:off x="685800" y="4424086"/>
            <a:ext cx="5486400" cy="4191239"/>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8" name="Google Shape;178;p8:notes"/>
          <p:cNvSpPr/>
          <p:nvPr>
            <p:ph idx="2" type="sldImg"/>
          </p:nvPr>
        </p:nvSpPr>
        <p:spPr>
          <a:xfrm>
            <a:off x="1101725" y="700088"/>
            <a:ext cx="4654550" cy="349091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p9:notes"/>
          <p:cNvSpPr txBox="1"/>
          <p:nvPr>
            <p:ph idx="1" type="body"/>
          </p:nvPr>
        </p:nvSpPr>
        <p:spPr>
          <a:xfrm>
            <a:off x="685800" y="4424086"/>
            <a:ext cx="5486400" cy="4191239"/>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7" name="Google Shape;187;p9:notes"/>
          <p:cNvSpPr/>
          <p:nvPr>
            <p:ph idx="2" type="sldImg"/>
          </p:nvPr>
        </p:nvSpPr>
        <p:spPr>
          <a:xfrm>
            <a:off x="1101725" y="700088"/>
            <a:ext cx="4654550" cy="349091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p10:notes"/>
          <p:cNvSpPr txBox="1"/>
          <p:nvPr>
            <p:ph idx="1" type="body"/>
          </p:nvPr>
        </p:nvSpPr>
        <p:spPr>
          <a:xfrm>
            <a:off x="685800" y="4424086"/>
            <a:ext cx="5486400" cy="4191239"/>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6" name="Google Shape;196;p10:notes"/>
          <p:cNvSpPr/>
          <p:nvPr>
            <p:ph idx="2" type="sldImg"/>
          </p:nvPr>
        </p:nvSpPr>
        <p:spPr>
          <a:xfrm>
            <a:off x="1101725" y="700088"/>
            <a:ext cx="4654550" cy="349091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995ab3cf09_1_0:notes"/>
          <p:cNvSpPr txBox="1"/>
          <p:nvPr>
            <p:ph idx="1" type="body"/>
          </p:nvPr>
        </p:nvSpPr>
        <p:spPr>
          <a:xfrm>
            <a:off x="685800" y="4424086"/>
            <a:ext cx="5486400" cy="41913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5" name="Google Shape;205;g995ab3cf09_1_0:notes"/>
          <p:cNvSpPr/>
          <p:nvPr>
            <p:ph idx="2" type="sldImg"/>
          </p:nvPr>
        </p:nvSpPr>
        <p:spPr>
          <a:xfrm>
            <a:off x="1101725" y="700088"/>
            <a:ext cx="4654500" cy="34908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p11:notes"/>
          <p:cNvSpPr txBox="1"/>
          <p:nvPr>
            <p:ph idx="1" type="body"/>
          </p:nvPr>
        </p:nvSpPr>
        <p:spPr>
          <a:xfrm>
            <a:off x="685800" y="4424086"/>
            <a:ext cx="5486400" cy="4191239"/>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4" name="Google Shape;214;p11:notes"/>
          <p:cNvSpPr/>
          <p:nvPr>
            <p:ph idx="2" type="sldImg"/>
          </p:nvPr>
        </p:nvSpPr>
        <p:spPr>
          <a:xfrm>
            <a:off x="1101725" y="700088"/>
            <a:ext cx="4654550" cy="349091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g995ab3cf09_1_7:notes"/>
          <p:cNvSpPr txBox="1"/>
          <p:nvPr>
            <p:ph idx="1" type="body"/>
          </p:nvPr>
        </p:nvSpPr>
        <p:spPr>
          <a:xfrm>
            <a:off x="685800" y="4424086"/>
            <a:ext cx="5486400" cy="41913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3" name="Google Shape;223;g995ab3cf09_1_7:notes"/>
          <p:cNvSpPr/>
          <p:nvPr>
            <p:ph idx="2" type="sldImg"/>
          </p:nvPr>
        </p:nvSpPr>
        <p:spPr>
          <a:xfrm>
            <a:off x="1101725" y="700088"/>
            <a:ext cx="4654500" cy="34908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p2:notes"/>
          <p:cNvSpPr txBox="1"/>
          <p:nvPr>
            <p:ph idx="1" type="body"/>
          </p:nvPr>
        </p:nvSpPr>
        <p:spPr>
          <a:xfrm>
            <a:off x="685800" y="4424086"/>
            <a:ext cx="5486400" cy="4191239"/>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0" name="Google Shape;70;p2:notes"/>
          <p:cNvSpPr/>
          <p:nvPr>
            <p:ph idx="2" type="sldImg"/>
          </p:nvPr>
        </p:nvSpPr>
        <p:spPr>
          <a:xfrm>
            <a:off x="1101725" y="700088"/>
            <a:ext cx="4654550" cy="349091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p13:notes"/>
          <p:cNvSpPr txBox="1"/>
          <p:nvPr>
            <p:ph idx="1" type="body"/>
          </p:nvPr>
        </p:nvSpPr>
        <p:spPr>
          <a:xfrm>
            <a:off x="685800" y="4424086"/>
            <a:ext cx="5486400" cy="4191239"/>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nl-NL"/>
              <a:t>? gaat het niet te snel om het hier al over alternatieven te hebben voor het zoeken naar grammaticale relaties? En we moeten checken of we dat in de scenario’s of in ieder geval in de oefeningen zit</a:t>
            </a:r>
            <a:endParaRPr/>
          </a:p>
        </p:txBody>
      </p:sp>
      <p:sp>
        <p:nvSpPr>
          <p:cNvPr id="232" name="Google Shape;232;p13:notes"/>
          <p:cNvSpPr/>
          <p:nvPr>
            <p:ph idx="2" type="sldImg"/>
          </p:nvPr>
        </p:nvSpPr>
        <p:spPr>
          <a:xfrm>
            <a:off x="1101725" y="700088"/>
            <a:ext cx="4654550" cy="349091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p14:notes"/>
          <p:cNvSpPr txBox="1"/>
          <p:nvPr>
            <p:ph idx="1" type="body"/>
          </p:nvPr>
        </p:nvSpPr>
        <p:spPr>
          <a:xfrm>
            <a:off x="685800" y="4424086"/>
            <a:ext cx="5486400" cy="4191239"/>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1" name="Google Shape;241;p14:notes"/>
          <p:cNvSpPr/>
          <p:nvPr>
            <p:ph idx="2" type="sldImg"/>
          </p:nvPr>
        </p:nvSpPr>
        <p:spPr>
          <a:xfrm>
            <a:off x="1101725" y="700088"/>
            <a:ext cx="4654550" cy="349091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g995ab3cf09_1_15:notes"/>
          <p:cNvSpPr txBox="1"/>
          <p:nvPr>
            <p:ph idx="1" type="body"/>
          </p:nvPr>
        </p:nvSpPr>
        <p:spPr>
          <a:xfrm>
            <a:off x="685800" y="4424086"/>
            <a:ext cx="5486400" cy="41913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0" name="Google Shape;250;g995ab3cf09_1_15:notes"/>
          <p:cNvSpPr/>
          <p:nvPr>
            <p:ph idx="2" type="sldImg"/>
          </p:nvPr>
        </p:nvSpPr>
        <p:spPr>
          <a:xfrm>
            <a:off x="1101725" y="700088"/>
            <a:ext cx="4654500" cy="34908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p15:notes"/>
          <p:cNvSpPr txBox="1"/>
          <p:nvPr>
            <p:ph idx="1" type="body"/>
          </p:nvPr>
        </p:nvSpPr>
        <p:spPr>
          <a:xfrm>
            <a:off x="685800" y="4424086"/>
            <a:ext cx="5486400" cy="4191239"/>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9" name="Google Shape;259;p15:notes"/>
          <p:cNvSpPr/>
          <p:nvPr>
            <p:ph idx="2" type="sldImg"/>
          </p:nvPr>
        </p:nvSpPr>
        <p:spPr>
          <a:xfrm>
            <a:off x="1101725" y="700088"/>
            <a:ext cx="4654550" cy="349091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16:notes"/>
          <p:cNvSpPr txBox="1"/>
          <p:nvPr>
            <p:ph idx="1" type="body"/>
          </p:nvPr>
        </p:nvSpPr>
        <p:spPr>
          <a:xfrm>
            <a:off x="685800" y="4424086"/>
            <a:ext cx="5486400" cy="4191239"/>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6" name="Google Shape;266;p16:notes"/>
          <p:cNvSpPr/>
          <p:nvPr>
            <p:ph idx="2" type="sldImg"/>
          </p:nvPr>
        </p:nvSpPr>
        <p:spPr>
          <a:xfrm>
            <a:off x="1101725" y="700088"/>
            <a:ext cx="4654550" cy="349091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p17:notes"/>
          <p:cNvSpPr txBox="1"/>
          <p:nvPr>
            <p:ph idx="1" type="body"/>
          </p:nvPr>
        </p:nvSpPr>
        <p:spPr>
          <a:xfrm>
            <a:off x="685800" y="4424086"/>
            <a:ext cx="5486400" cy="4191239"/>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3" name="Google Shape;273;p17:notes"/>
          <p:cNvSpPr/>
          <p:nvPr>
            <p:ph idx="2" type="sldImg"/>
          </p:nvPr>
        </p:nvSpPr>
        <p:spPr>
          <a:xfrm>
            <a:off x="1101725" y="700088"/>
            <a:ext cx="4654550" cy="349091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p18:notes"/>
          <p:cNvSpPr txBox="1"/>
          <p:nvPr>
            <p:ph idx="1" type="body"/>
          </p:nvPr>
        </p:nvSpPr>
        <p:spPr>
          <a:xfrm>
            <a:off x="685800" y="4424086"/>
            <a:ext cx="5486400" cy="4191239"/>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0" name="Google Shape;280;p18:notes"/>
          <p:cNvSpPr/>
          <p:nvPr>
            <p:ph idx="2" type="sldImg"/>
          </p:nvPr>
        </p:nvSpPr>
        <p:spPr>
          <a:xfrm>
            <a:off x="1101725" y="700088"/>
            <a:ext cx="4654550" cy="349091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p19:notes"/>
          <p:cNvSpPr txBox="1"/>
          <p:nvPr>
            <p:ph idx="1" type="body"/>
          </p:nvPr>
        </p:nvSpPr>
        <p:spPr>
          <a:xfrm>
            <a:off x="685800" y="4424086"/>
            <a:ext cx="5486400" cy="4191239"/>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7" name="Google Shape;287;p19:notes"/>
          <p:cNvSpPr/>
          <p:nvPr>
            <p:ph idx="2" type="sldImg"/>
          </p:nvPr>
        </p:nvSpPr>
        <p:spPr>
          <a:xfrm>
            <a:off x="1101725" y="700088"/>
            <a:ext cx="4654550" cy="349091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p20:notes"/>
          <p:cNvSpPr txBox="1"/>
          <p:nvPr>
            <p:ph idx="1" type="body"/>
          </p:nvPr>
        </p:nvSpPr>
        <p:spPr>
          <a:xfrm>
            <a:off x="685800" y="4424086"/>
            <a:ext cx="5486400" cy="4191239"/>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6" name="Google Shape;296;p20:notes"/>
          <p:cNvSpPr/>
          <p:nvPr>
            <p:ph idx="2" type="sldImg"/>
          </p:nvPr>
        </p:nvSpPr>
        <p:spPr>
          <a:xfrm>
            <a:off x="1101725" y="700088"/>
            <a:ext cx="4654550" cy="349091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3" name="Shape 303"/>
        <p:cNvGrpSpPr/>
        <p:nvPr/>
      </p:nvGrpSpPr>
      <p:grpSpPr>
        <a:xfrm>
          <a:off x="0" y="0"/>
          <a:ext cx="0" cy="0"/>
          <a:chOff x="0" y="0"/>
          <a:chExt cx="0" cy="0"/>
        </a:xfrm>
      </p:grpSpPr>
      <p:sp>
        <p:nvSpPr>
          <p:cNvPr id="304" name="Google Shape;304;p21:notes"/>
          <p:cNvSpPr txBox="1"/>
          <p:nvPr>
            <p:ph idx="1" type="body"/>
          </p:nvPr>
        </p:nvSpPr>
        <p:spPr>
          <a:xfrm>
            <a:off x="685800" y="4424086"/>
            <a:ext cx="5486400" cy="4191239"/>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5" name="Google Shape;305;p21:notes"/>
          <p:cNvSpPr/>
          <p:nvPr>
            <p:ph idx="2" type="sldImg"/>
          </p:nvPr>
        </p:nvSpPr>
        <p:spPr>
          <a:xfrm>
            <a:off x="1101725" y="700088"/>
            <a:ext cx="4654550" cy="349091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p3:notes"/>
          <p:cNvSpPr txBox="1"/>
          <p:nvPr>
            <p:ph idx="1" type="body"/>
          </p:nvPr>
        </p:nvSpPr>
        <p:spPr>
          <a:xfrm>
            <a:off x="685800" y="4424086"/>
            <a:ext cx="5486400" cy="4191239"/>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9" name="Google Shape;79;p3:notes"/>
          <p:cNvSpPr/>
          <p:nvPr>
            <p:ph idx="2" type="sldImg"/>
          </p:nvPr>
        </p:nvSpPr>
        <p:spPr>
          <a:xfrm>
            <a:off x="1101725" y="700088"/>
            <a:ext cx="4654550" cy="349091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2" name="Shape 312"/>
        <p:cNvGrpSpPr/>
        <p:nvPr/>
      </p:nvGrpSpPr>
      <p:grpSpPr>
        <a:xfrm>
          <a:off x="0" y="0"/>
          <a:ext cx="0" cy="0"/>
          <a:chOff x="0" y="0"/>
          <a:chExt cx="0" cy="0"/>
        </a:xfrm>
      </p:grpSpPr>
      <p:sp>
        <p:nvSpPr>
          <p:cNvPr id="313" name="Google Shape;313;g9e472e2c72_0_0:notes"/>
          <p:cNvSpPr txBox="1"/>
          <p:nvPr>
            <p:ph idx="1" type="body"/>
          </p:nvPr>
        </p:nvSpPr>
        <p:spPr>
          <a:xfrm>
            <a:off x="685800" y="4424086"/>
            <a:ext cx="5486400" cy="41913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nl-NL"/>
              <a:t>ELEXIS is volledig met hoofdletters.</a:t>
            </a:r>
            <a:endParaRPr/>
          </a:p>
        </p:txBody>
      </p:sp>
      <p:sp>
        <p:nvSpPr>
          <p:cNvPr id="314" name="Google Shape;314;g9e472e2c72_0_0:notes"/>
          <p:cNvSpPr/>
          <p:nvPr>
            <p:ph idx="2" type="sldImg"/>
          </p:nvPr>
        </p:nvSpPr>
        <p:spPr>
          <a:xfrm>
            <a:off x="1101725" y="700088"/>
            <a:ext cx="4654500" cy="34908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1" name="Shape 321"/>
        <p:cNvGrpSpPr/>
        <p:nvPr/>
      </p:nvGrpSpPr>
      <p:grpSpPr>
        <a:xfrm>
          <a:off x="0" y="0"/>
          <a:ext cx="0" cy="0"/>
          <a:chOff x="0" y="0"/>
          <a:chExt cx="0" cy="0"/>
        </a:xfrm>
      </p:grpSpPr>
      <p:sp>
        <p:nvSpPr>
          <p:cNvPr id="322" name="Google Shape;322;p22:notes"/>
          <p:cNvSpPr txBox="1"/>
          <p:nvPr>
            <p:ph idx="1" type="body"/>
          </p:nvPr>
        </p:nvSpPr>
        <p:spPr>
          <a:xfrm>
            <a:off x="685800" y="4424086"/>
            <a:ext cx="5486400" cy="4191239"/>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3" name="Google Shape;323;p22:notes"/>
          <p:cNvSpPr/>
          <p:nvPr>
            <p:ph idx="2" type="sldImg"/>
          </p:nvPr>
        </p:nvSpPr>
        <p:spPr>
          <a:xfrm>
            <a:off x="1101725" y="700088"/>
            <a:ext cx="4654550" cy="349091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p23:notes"/>
          <p:cNvSpPr txBox="1"/>
          <p:nvPr>
            <p:ph idx="1" type="body"/>
          </p:nvPr>
        </p:nvSpPr>
        <p:spPr>
          <a:xfrm>
            <a:off x="685800" y="4424086"/>
            <a:ext cx="5486400" cy="4191239"/>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2" name="Google Shape;332;p23:notes"/>
          <p:cNvSpPr/>
          <p:nvPr>
            <p:ph idx="2" type="sldImg"/>
          </p:nvPr>
        </p:nvSpPr>
        <p:spPr>
          <a:xfrm>
            <a:off x="1101725" y="700088"/>
            <a:ext cx="4654550" cy="349091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a03aca4b66_0_40:notes"/>
          <p:cNvSpPr txBox="1"/>
          <p:nvPr>
            <p:ph idx="1" type="body"/>
          </p:nvPr>
        </p:nvSpPr>
        <p:spPr>
          <a:xfrm>
            <a:off x="685800" y="4424086"/>
            <a:ext cx="5486400" cy="41913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8" name="Google Shape;88;ga03aca4b66_0_40:notes"/>
          <p:cNvSpPr/>
          <p:nvPr>
            <p:ph idx="2" type="sldImg"/>
          </p:nvPr>
        </p:nvSpPr>
        <p:spPr>
          <a:xfrm>
            <a:off x="1101725" y="700088"/>
            <a:ext cx="4654500" cy="34908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4:notes"/>
          <p:cNvSpPr txBox="1"/>
          <p:nvPr>
            <p:ph idx="1" type="body"/>
          </p:nvPr>
        </p:nvSpPr>
        <p:spPr>
          <a:xfrm>
            <a:off x="685800" y="4424086"/>
            <a:ext cx="5486400" cy="4191239"/>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97" name="Google Shape;97;p4:notes"/>
          <p:cNvSpPr/>
          <p:nvPr>
            <p:ph idx="2" type="sldImg"/>
          </p:nvPr>
        </p:nvSpPr>
        <p:spPr>
          <a:xfrm>
            <a:off x="1101725" y="700088"/>
            <a:ext cx="4654550" cy="3490912"/>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a03aca4b66_0_0:notes"/>
          <p:cNvSpPr txBox="1"/>
          <p:nvPr>
            <p:ph idx="1" type="body"/>
          </p:nvPr>
        </p:nvSpPr>
        <p:spPr>
          <a:xfrm>
            <a:off x="685800" y="4424086"/>
            <a:ext cx="5486400" cy="41913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6" name="Google Shape;106;ga03aca4b66_0_0:notes"/>
          <p:cNvSpPr/>
          <p:nvPr>
            <p:ph idx="2" type="sldImg"/>
          </p:nvPr>
        </p:nvSpPr>
        <p:spPr>
          <a:xfrm>
            <a:off x="1101725" y="700088"/>
            <a:ext cx="4654500" cy="34908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a03aca4b66_0_8:notes"/>
          <p:cNvSpPr txBox="1"/>
          <p:nvPr>
            <p:ph idx="1" type="body"/>
          </p:nvPr>
        </p:nvSpPr>
        <p:spPr>
          <a:xfrm>
            <a:off x="685800" y="4424086"/>
            <a:ext cx="5486400" cy="41913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nl-NL"/>
              <a:t>Ik zou bij de definitie van token ook leesteken vernoemen (i.p.v. symbool). I.t.t. het CHN zijn worden leestekens als token beschouwd hier en meegeteld. Het zijn dus niet 540 miljoen woorden die in het corpus zitten.</a:t>
            </a:r>
            <a:endParaRPr/>
          </a:p>
        </p:txBody>
      </p:sp>
      <p:sp>
        <p:nvSpPr>
          <p:cNvPr id="115" name="Google Shape;115;ga03aca4b66_0_8:notes"/>
          <p:cNvSpPr/>
          <p:nvPr>
            <p:ph idx="2" type="sldImg"/>
          </p:nvPr>
        </p:nvSpPr>
        <p:spPr>
          <a:xfrm>
            <a:off x="1101725" y="700088"/>
            <a:ext cx="4654500" cy="34908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a03aca4b66_0_16:notes"/>
          <p:cNvSpPr txBox="1"/>
          <p:nvPr>
            <p:ph idx="1" type="body"/>
          </p:nvPr>
        </p:nvSpPr>
        <p:spPr>
          <a:xfrm>
            <a:off x="685800" y="4424086"/>
            <a:ext cx="5486400" cy="41913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nl-NL"/>
              <a:t>Ik zou bij de definitie van token ook leesteken vernoemen (i.p.v. symbool). I.t.t. het CHN zijn worden leestekens als token beschouwd hier en meegeteld. Het zijn dus niet 540 miljoen woorden die in het corpus zitten.</a:t>
            </a:r>
            <a:endParaRPr/>
          </a:p>
        </p:txBody>
      </p:sp>
      <p:sp>
        <p:nvSpPr>
          <p:cNvPr id="124" name="Google Shape;124;ga03aca4b66_0_16:notes"/>
          <p:cNvSpPr/>
          <p:nvPr>
            <p:ph idx="2" type="sldImg"/>
          </p:nvPr>
        </p:nvSpPr>
        <p:spPr>
          <a:xfrm>
            <a:off x="1101725" y="700088"/>
            <a:ext cx="4654500" cy="34908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a03aca4b66_0_32:notes"/>
          <p:cNvSpPr txBox="1"/>
          <p:nvPr>
            <p:ph idx="1" type="body"/>
          </p:nvPr>
        </p:nvSpPr>
        <p:spPr>
          <a:xfrm>
            <a:off x="685800" y="4424086"/>
            <a:ext cx="5486400" cy="41913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nl-NL"/>
              <a:t>Ik zou bij de definitie van token ook leesteken vernoemen (i.p.v. symbool). I.t.t. het CHN zijn worden leestekens als token beschouwd hier en meegeteld. Het zijn dus niet 540 miljoen woorden die in het corpus zitten.</a:t>
            </a:r>
            <a:endParaRPr/>
          </a:p>
        </p:txBody>
      </p:sp>
      <p:sp>
        <p:nvSpPr>
          <p:cNvPr id="133" name="Google Shape;133;ga03aca4b66_0_32:notes"/>
          <p:cNvSpPr/>
          <p:nvPr>
            <p:ph idx="2" type="sldImg"/>
          </p:nvPr>
        </p:nvSpPr>
        <p:spPr>
          <a:xfrm>
            <a:off x="1101725" y="700088"/>
            <a:ext cx="4654500" cy="34908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dia" showMasterSp="0" type="title">
  <p:cSld name="TITLE">
    <p:spTree>
      <p:nvGrpSpPr>
        <p:cNvPr id="15" name="Shape 15"/>
        <p:cNvGrpSpPr/>
        <p:nvPr/>
      </p:nvGrpSpPr>
      <p:grpSpPr>
        <a:xfrm>
          <a:off x="0" y="0"/>
          <a:ext cx="0" cy="0"/>
          <a:chOff x="0" y="0"/>
          <a:chExt cx="0" cy="0"/>
        </a:xfrm>
      </p:grpSpPr>
      <p:sp>
        <p:nvSpPr>
          <p:cNvPr id="16" name="Google Shape;16;p25"/>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25"/>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25"/>
          <p:cNvSpPr txBox="1"/>
          <p:nvPr>
            <p:ph idx="12" type="sldNum"/>
          </p:nvPr>
        </p:nvSpPr>
        <p:spPr>
          <a:xfrm>
            <a:off x="8172400" y="6492875"/>
            <a:ext cx="971600" cy="365125"/>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b="0" i="0" sz="1800" u="none" cap="none" strike="noStrike">
                <a:solidFill>
                  <a:schemeClr val="dk1"/>
                </a:solidFill>
                <a:latin typeface="Calibri"/>
                <a:ea typeface="Calibri"/>
                <a:cs typeface="Calibri"/>
                <a:sym typeface="Calibri"/>
              </a:defRPr>
            </a:lvl1pPr>
            <a:lvl2pPr indent="0" lvl="1" marL="0" algn="r">
              <a:spcBef>
                <a:spcPts val="0"/>
              </a:spcBef>
              <a:buNone/>
              <a:defRPr b="0" i="0" sz="1800" u="none" cap="none" strike="noStrike">
                <a:solidFill>
                  <a:schemeClr val="dk1"/>
                </a:solidFill>
                <a:latin typeface="Calibri"/>
                <a:ea typeface="Calibri"/>
                <a:cs typeface="Calibri"/>
                <a:sym typeface="Calibri"/>
              </a:defRPr>
            </a:lvl2pPr>
            <a:lvl3pPr indent="0" lvl="2" marL="0" algn="r">
              <a:spcBef>
                <a:spcPts val="0"/>
              </a:spcBef>
              <a:buNone/>
              <a:defRPr b="0" i="0" sz="1800" u="none" cap="none" strike="noStrike">
                <a:solidFill>
                  <a:schemeClr val="dk1"/>
                </a:solidFill>
                <a:latin typeface="Calibri"/>
                <a:ea typeface="Calibri"/>
                <a:cs typeface="Calibri"/>
                <a:sym typeface="Calibri"/>
              </a:defRPr>
            </a:lvl3pPr>
            <a:lvl4pPr indent="0" lvl="3" marL="0" algn="r">
              <a:spcBef>
                <a:spcPts val="0"/>
              </a:spcBef>
              <a:buNone/>
              <a:defRPr b="0" i="0" sz="1800" u="none" cap="none" strike="noStrike">
                <a:solidFill>
                  <a:schemeClr val="dk1"/>
                </a:solidFill>
                <a:latin typeface="Calibri"/>
                <a:ea typeface="Calibri"/>
                <a:cs typeface="Calibri"/>
                <a:sym typeface="Calibri"/>
              </a:defRPr>
            </a:lvl4pPr>
            <a:lvl5pPr indent="0" lvl="4" marL="0" algn="r">
              <a:spcBef>
                <a:spcPts val="0"/>
              </a:spcBef>
              <a:buNone/>
              <a:defRPr b="0" i="0" sz="1800" u="none" cap="none" strike="noStrike">
                <a:solidFill>
                  <a:schemeClr val="dk1"/>
                </a:solidFill>
                <a:latin typeface="Calibri"/>
                <a:ea typeface="Calibri"/>
                <a:cs typeface="Calibri"/>
                <a:sym typeface="Calibri"/>
              </a:defRPr>
            </a:lvl5pPr>
            <a:lvl6pPr indent="0" lvl="5" marL="0" algn="r">
              <a:spcBef>
                <a:spcPts val="0"/>
              </a:spcBef>
              <a:buNone/>
              <a:defRPr b="0" i="0" sz="1800" u="none" cap="none" strike="noStrike">
                <a:solidFill>
                  <a:schemeClr val="dk1"/>
                </a:solidFill>
                <a:latin typeface="Calibri"/>
                <a:ea typeface="Calibri"/>
                <a:cs typeface="Calibri"/>
                <a:sym typeface="Calibri"/>
              </a:defRPr>
            </a:lvl6pPr>
            <a:lvl7pPr indent="0" lvl="6" marL="0" algn="r">
              <a:spcBef>
                <a:spcPts val="0"/>
              </a:spcBef>
              <a:buNone/>
              <a:defRPr b="0" i="0" sz="1800" u="none" cap="none" strike="noStrike">
                <a:solidFill>
                  <a:schemeClr val="dk1"/>
                </a:solidFill>
                <a:latin typeface="Calibri"/>
                <a:ea typeface="Calibri"/>
                <a:cs typeface="Calibri"/>
                <a:sym typeface="Calibri"/>
              </a:defRPr>
            </a:lvl7pPr>
            <a:lvl8pPr indent="0" lvl="7" marL="0" algn="r">
              <a:spcBef>
                <a:spcPts val="0"/>
              </a:spcBef>
              <a:buNone/>
              <a:defRPr b="0" i="0" sz="1800" u="none" cap="none" strike="noStrike">
                <a:solidFill>
                  <a:schemeClr val="dk1"/>
                </a:solidFill>
                <a:latin typeface="Calibri"/>
                <a:ea typeface="Calibri"/>
                <a:cs typeface="Calibri"/>
                <a:sym typeface="Calibri"/>
              </a:defRPr>
            </a:lvl8pPr>
            <a:lvl9pPr indent="0" lvl="8" marL="0" algn="r">
              <a:spcBef>
                <a:spcPts val="0"/>
              </a:spcBef>
              <a:buNone/>
              <a:defRPr b="0" i="0" sz="1800" u="none" cap="none" strike="noStrike">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nl-NL"/>
              <a:t>‹#›</a:t>
            </a:fld>
            <a:endParaRPr/>
          </a:p>
        </p:txBody>
      </p:sp>
      <p:pic>
        <p:nvPicPr>
          <p:cNvPr id="19" name="Google Shape;19;p25"/>
          <p:cNvPicPr preferRelativeResize="0"/>
          <p:nvPr/>
        </p:nvPicPr>
        <p:blipFill rotWithShape="1">
          <a:blip r:embed="rId2">
            <a:alphaModFix/>
          </a:blip>
          <a:srcRect b="0" l="0" r="0" t="0"/>
          <a:stretch/>
        </p:blipFill>
        <p:spPr>
          <a:xfrm>
            <a:off x="0" y="260649"/>
            <a:ext cx="8604272" cy="1800200"/>
          </a:xfrm>
          <a:prstGeom prst="rect">
            <a:avLst/>
          </a:prstGeom>
          <a:noFill/>
          <a:ln>
            <a:noFill/>
          </a:ln>
        </p:spPr>
      </p:pic>
      <p:sp>
        <p:nvSpPr>
          <p:cNvPr id="20" name="Google Shape;20;p25"/>
          <p:cNvSpPr txBox="1"/>
          <p:nvPr/>
        </p:nvSpPr>
        <p:spPr>
          <a:xfrm>
            <a:off x="0" y="6477000"/>
            <a:ext cx="30000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nl-NL">
                <a:solidFill>
                  <a:schemeClr val="dk1"/>
                </a:solidFill>
              </a:rPr>
              <a:t>/instituut voor de Nederlandse taal/</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 en object" showMasterSp="0" type="obj">
  <p:cSld name="OBJECT">
    <p:spTree>
      <p:nvGrpSpPr>
        <p:cNvPr id="21" name="Shape 21"/>
        <p:cNvGrpSpPr/>
        <p:nvPr/>
      </p:nvGrpSpPr>
      <p:grpSpPr>
        <a:xfrm>
          <a:off x="0" y="0"/>
          <a:ext cx="0" cy="0"/>
          <a:chOff x="0" y="0"/>
          <a:chExt cx="0" cy="0"/>
        </a:xfrm>
      </p:grpSpPr>
      <p:sp>
        <p:nvSpPr>
          <p:cNvPr id="22" name="Google Shape;22;p26"/>
          <p:cNvSpPr txBox="1"/>
          <p:nvPr>
            <p:ph type="title"/>
          </p:nvPr>
        </p:nvSpPr>
        <p:spPr>
          <a:xfrm>
            <a:off x="1691680" y="0"/>
            <a:ext cx="7452320" cy="836712"/>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26"/>
          <p:cNvSpPr txBox="1"/>
          <p:nvPr>
            <p:ph idx="1" type="body"/>
          </p:nvPr>
        </p:nvSpPr>
        <p:spPr>
          <a:xfrm>
            <a:off x="457200" y="1600200"/>
            <a:ext cx="8229600" cy="470912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26"/>
          <p:cNvSpPr txBox="1"/>
          <p:nvPr>
            <p:ph idx="12" type="sldNum"/>
          </p:nvPr>
        </p:nvSpPr>
        <p:spPr>
          <a:xfrm>
            <a:off x="8172400" y="6492875"/>
            <a:ext cx="971600" cy="365125"/>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b="0" i="0" sz="1800" u="none" cap="none" strike="noStrike">
                <a:solidFill>
                  <a:schemeClr val="dk1"/>
                </a:solidFill>
                <a:latin typeface="Calibri"/>
                <a:ea typeface="Calibri"/>
                <a:cs typeface="Calibri"/>
                <a:sym typeface="Calibri"/>
              </a:defRPr>
            </a:lvl1pPr>
            <a:lvl2pPr indent="0" lvl="1" marL="0" algn="r">
              <a:spcBef>
                <a:spcPts val="0"/>
              </a:spcBef>
              <a:buNone/>
              <a:defRPr b="0" i="0" sz="1800" u="none" cap="none" strike="noStrike">
                <a:solidFill>
                  <a:schemeClr val="dk1"/>
                </a:solidFill>
                <a:latin typeface="Calibri"/>
                <a:ea typeface="Calibri"/>
                <a:cs typeface="Calibri"/>
                <a:sym typeface="Calibri"/>
              </a:defRPr>
            </a:lvl2pPr>
            <a:lvl3pPr indent="0" lvl="2" marL="0" algn="r">
              <a:spcBef>
                <a:spcPts val="0"/>
              </a:spcBef>
              <a:buNone/>
              <a:defRPr b="0" i="0" sz="1800" u="none" cap="none" strike="noStrike">
                <a:solidFill>
                  <a:schemeClr val="dk1"/>
                </a:solidFill>
                <a:latin typeface="Calibri"/>
                <a:ea typeface="Calibri"/>
                <a:cs typeface="Calibri"/>
                <a:sym typeface="Calibri"/>
              </a:defRPr>
            </a:lvl3pPr>
            <a:lvl4pPr indent="0" lvl="3" marL="0" algn="r">
              <a:spcBef>
                <a:spcPts val="0"/>
              </a:spcBef>
              <a:buNone/>
              <a:defRPr b="0" i="0" sz="1800" u="none" cap="none" strike="noStrike">
                <a:solidFill>
                  <a:schemeClr val="dk1"/>
                </a:solidFill>
                <a:latin typeface="Calibri"/>
                <a:ea typeface="Calibri"/>
                <a:cs typeface="Calibri"/>
                <a:sym typeface="Calibri"/>
              </a:defRPr>
            </a:lvl4pPr>
            <a:lvl5pPr indent="0" lvl="4" marL="0" algn="r">
              <a:spcBef>
                <a:spcPts val="0"/>
              </a:spcBef>
              <a:buNone/>
              <a:defRPr b="0" i="0" sz="1800" u="none" cap="none" strike="noStrike">
                <a:solidFill>
                  <a:schemeClr val="dk1"/>
                </a:solidFill>
                <a:latin typeface="Calibri"/>
                <a:ea typeface="Calibri"/>
                <a:cs typeface="Calibri"/>
                <a:sym typeface="Calibri"/>
              </a:defRPr>
            </a:lvl5pPr>
            <a:lvl6pPr indent="0" lvl="5" marL="0" algn="r">
              <a:spcBef>
                <a:spcPts val="0"/>
              </a:spcBef>
              <a:buNone/>
              <a:defRPr b="0" i="0" sz="1800" u="none" cap="none" strike="noStrike">
                <a:solidFill>
                  <a:schemeClr val="dk1"/>
                </a:solidFill>
                <a:latin typeface="Calibri"/>
                <a:ea typeface="Calibri"/>
                <a:cs typeface="Calibri"/>
                <a:sym typeface="Calibri"/>
              </a:defRPr>
            </a:lvl6pPr>
            <a:lvl7pPr indent="0" lvl="6" marL="0" algn="r">
              <a:spcBef>
                <a:spcPts val="0"/>
              </a:spcBef>
              <a:buNone/>
              <a:defRPr b="0" i="0" sz="1800" u="none" cap="none" strike="noStrike">
                <a:solidFill>
                  <a:schemeClr val="dk1"/>
                </a:solidFill>
                <a:latin typeface="Calibri"/>
                <a:ea typeface="Calibri"/>
                <a:cs typeface="Calibri"/>
                <a:sym typeface="Calibri"/>
              </a:defRPr>
            </a:lvl7pPr>
            <a:lvl8pPr indent="0" lvl="7" marL="0" algn="r">
              <a:spcBef>
                <a:spcPts val="0"/>
              </a:spcBef>
              <a:buNone/>
              <a:defRPr b="0" i="0" sz="1800" u="none" cap="none" strike="noStrike">
                <a:solidFill>
                  <a:schemeClr val="dk1"/>
                </a:solidFill>
                <a:latin typeface="Calibri"/>
                <a:ea typeface="Calibri"/>
                <a:cs typeface="Calibri"/>
                <a:sym typeface="Calibri"/>
              </a:defRPr>
            </a:lvl8pPr>
            <a:lvl9pPr indent="0" lvl="8" marL="0" algn="r">
              <a:spcBef>
                <a:spcPts val="0"/>
              </a:spcBef>
              <a:buNone/>
              <a:defRPr b="0" i="0" sz="1800" u="none" cap="none" strike="noStrike">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nl-NL"/>
              <a:t>‹#›</a:t>
            </a:fld>
            <a:endParaRPr/>
          </a:p>
        </p:txBody>
      </p:sp>
      <p:pic>
        <p:nvPicPr>
          <p:cNvPr id="25" name="Google Shape;25;p26"/>
          <p:cNvPicPr preferRelativeResize="0"/>
          <p:nvPr/>
        </p:nvPicPr>
        <p:blipFill rotWithShape="1">
          <a:blip r:embed="rId2">
            <a:alphaModFix/>
          </a:blip>
          <a:srcRect b="0" l="0" r="0" t="0"/>
          <a:stretch/>
        </p:blipFill>
        <p:spPr>
          <a:xfrm>
            <a:off x="0" y="0"/>
            <a:ext cx="1584175" cy="836712"/>
          </a:xfrm>
          <a:prstGeom prst="rect">
            <a:avLst/>
          </a:prstGeom>
          <a:noFill/>
          <a:ln>
            <a:noFill/>
          </a:ln>
        </p:spPr>
      </p:pic>
      <p:sp>
        <p:nvSpPr>
          <p:cNvPr id="26" name="Google Shape;26;p26"/>
          <p:cNvSpPr txBox="1"/>
          <p:nvPr/>
        </p:nvSpPr>
        <p:spPr>
          <a:xfrm>
            <a:off x="0" y="6477000"/>
            <a:ext cx="30000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nl-NL">
                <a:solidFill>
                  <a:schemeClr val="dk1"/>
                </a:solidFill>
              </a:rPr>
              <a:t>/instituut voor de Nederlandse taal/</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ekop" showMasterSp="0" type="secHead">
  <p:cSld name="SECTION_HEADER">
    <p:spTree>
      <p:nvGrpSpPr>
        <p:cNvPr id="27" name="Shape 27"/>
        <p:cNvGrpSpPr/>
        <p:nvPr/>
      </p:nvGrpSpPr>
      <p:grpSpPr>
        <a:xfrm>
          <a:off x="0" y="0"/>
          <a:ext cx="0" cy="0"/>
          <a:chOff x="0" y="0"/>
          <a:chExt cx="0" cy="0"/>
        </a:xfrm>
      </p:grpSpPr>
      <p:sp>
        <p:nvSpPr>
          <p:cNvPr id="28" name="Google Shape;28;p27"/>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Clr>
                <a:schemeClr val="dk1"/>
              </a:buClr>
              <a:buSzPts val="4000"/>
              <a:buFont typeface="Balthazar"/>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27"/>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0" name="Google Shape;30;p27"/>
          <p:cNvSpPr txBox="1"/>
          <p:nvPr>
            <p:ph idx="12" type="sldNum"/>
          </p:nvPr>
        </p:nvSpPr>
        <p:spPr>
          <a:xfrm>
            <a:off x="8172400" y="6492875"/>
            <a:ext cx="971600" cy="365125"/>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b="0" i="0" sz="1800" u="none" cap="none" strike="noStrike">
                <a:solidFill>
                  <a:schemeClr val="dk1"/>
                </a:solidFill>
                <a:latin typeface="Calibri"/>
                <a:ea typeface="Calibri"/>
                <a:cs typeface="Calibri"/>
                <a:sym typeface="Calibri"/>
              </a:defRPr>
            </a:lvl1pPr>
            <a:lvl2pPr indent="0" lvl="1" marL="0" algn="r">
              <a:spcBef>
                <a:spcPts val="0"/>
              </a:spcBef>
              <a:buNone/>
              <a:defRPr b="0" i="0" sz="1800" u="none" cap="none" strike="noStrike">
                <a:solidFill>
                  <a:schemeClr val="dk1"/>
                </a:solidFill>
                <a:latin typeface="Calibri"/>
                <a:ea typeface="Calibri"/>
                <a:cs typeface="Calibri"/>
                <a:sym typeface="Calibri"/>
              </a:defRPr>
            </a:lvl2pPr>
            <a:lvl3pPr indent="0" lvl="2" marL="0" algn="r">
              <a:spcBef>
                <a:spcPts val="0"/>
              </a:spcBef>
              <a:buNone/>
              <a:defRPr b="0" i="0" sz="1800" u="none" cap="none" strike="noStrike">
                <a:solidFill>
                  <a:schemeClr val="dk1"/>
                </a:solidFill>
                <a:latin typeface="Calibri"/>
                <a:ea typeface="Calibri"/>
                <a:cs typeface="Calibri"/>
                <a:sym typeface="Calibri"/>
              </a:defRPr>
            </a:lvl3pPr>
            <a:lvl4pPr indent="0" lvl="3" marL="0" algn="r">
              <a:spcBef>
                <a:spcPts val="0"/>
              </a:spcBef>
              <a:buNone/>
              <a:defRPr b="0" i="0" sz="1800" u="none" cap="none" strike="noStrike">
                <a:solidFill>
                  <a:schemeClr val="dk1"/>
                </a:solidFill>
                <a:latin typeface="Calibri"/>
                <a:ea typeface="Calibri"/>
                <a:cs typeface="Calibri"/>
                <a:sym typeface="Calibri"/>
              </a:defRPr>
            </a:lvl4pPr>
            <a:lvl5pPr indent="0" lvl="4" marL="0" algn="r">
              <a:spcBef>
                <a:spcPts val="0"/>
              </a:spcBef>
              <a:buNone/>
              <a:defRPr b="0" i="0" sz="1800" u="none" cap="none" strike="noStrike">
                <a:solidFill>
                  <a:schemeClr val="dk1"/>
                </a:solidFill>
                <a:latin typeface="Calibri"/>
                <a:ea typeface="Calibri"/>
                <a:cs typeface="Calibri"/>
                <a:sym typeface="Calibri"/>
              </a:defRPr>
            </a:lvl5pPr>
            <a:lvl6pPr indent="0" lvl="5" marL="0" algn="r">
              <a:spcBef>
                <a:spcPts val="0"/>
              </a:spcBef>
              <a:buNone/>
              <a:defRPr b="0" i="0" sz="1800" u="none" cap="none" strike="noStrike">
                <a:solidFill>
                  <a:schemeClr val="dk1"/>
                </a:solidFill>
                <a:latin typeface="Calibri"/>
                <a:ea typeface="Calibri"/>
                <a:cs typeface="Calibri"/>
                <a:sym typeface="Calibri"/>
              </a:defRPr>
            </a:lvl6pPr>
            <a:lvl7pPr indent="0" lvl="6" marL="0" algn="r">
              <a:spcBef>
                <a:spcPts val="0"/>
              </a:spcBef>
              <a:buNone/>
              <a:defRPr b="0" i="0" sz="1800" u="none" cap="none" strike="noStrike">
                <a:solidFill>
                  <a:schemeClr val="dk1"/>
                </a:solidFill>
                <a:latin typeface="Calibri"/>
                <a:ea typeface="Calibri"/>
                <a:cs typeface="Calibri"/>
                <a:sym typeface="Calibri"/>
              </a:defRPr>
            </a:lvl7pPr>
            <a:lvl8pPr indent="0" lvl="7" marL="0" algn="r">
              <a:spcBef>
                <a:spcPts val="0"/>
              </a:spcBef>
              <a:buNone/>
              <a:defRPr b="0" i="0" sz="1800" u="none" cap="none" strike="noStrike">
                <a:solidFill>
                  <a:schemeClr val="dk1"/>
                </a:solidFill>
                <a:latin typeface="Calibri"/>
                <a:ea typeface="Calibri"/>
                <a:cs typeface="Calibri"/>
                <a:sym typeface="Calibri"/>
              </a:defRPr>
            </a:lvl8pPr>
            <a:lvl9pPr indent="0" lvl="8" marL="0" algn="r">
              <a:spcBef>
                <a:spcPts val="0"/>
              </a:spcBef>
              <a:buNone/>
              <a:defRPr b="0" i="0" sz="1800" u="none" cap="none" strike="noStrike">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nl-NL"/>
              <a:t>‹#›</a:t>
            </a:fld>
            <a:endParaRPr/>
          </a:p>
        </p:txBody>
      </p:sp>
      <p:sp>
        <p:nvSpPr>
          <p:cNvPr id="31" name="Google Shape;31;p27"/>
          <p:cNvSpPr txBox="1"/>
          <p:nvPr/>
        </p:nvSpPr>
        <p:spPr>
          <a:xfrm>
            <a:off x="0" y="6477000"/>
            <a:ext cx="30000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nl-NL">
                <a:solidFill>
                  <a:schemeClr val="dk1"/>
                </a:solidFill>
              </a:rPr>
              <a:t>/instituut voor de Nederlandse taal/</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houd van twee" showMasterSp="0" type="twoObj">
  <p:cSld name="TWO_OBJECTS">
    <p:spTree>
      <p:nvGrpSpPr>
        <p:cNvPr id="32" name="Shape 32"/>
        <p:cNvGrpSpPr/>
        <p:nvPr/>
      </p:nvGrpSpPr>
      <p:grpSpPr>
        <a:xfrm>
          <a:off x="0" y="0"/>
          <a:ext cx="0" cy="0"/>
          <a:chOff x="0" y="0"/>
          <a:chExt cx="0" cy="0"/>
        </a:xfrm>
      </p:grpSpPr>
      <p:sp>
        <p:nvSpPr>
          <p:cNvPr id="33" name="Google Shape;33;p28"/>
          <p:cNvSpPr txBox="1"/>
          <p:nvPr>
            <p:ph type="title"/>
          </p:nvPr>
        </p:nvSpPr>
        <p:spPr>
          <a:xfrm>
            <a:off x="1691680" y="0"/>
            <a:ext cx="7452320" cy="836712"/>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4" name="Google Shape;34;p28"/>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5" name="Google Shape;35;p28"/>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6" name="Google Shape;36;p28"/>
          <p:cNvSpPr txBox="1"/>
          <p:nvPr>
            <p:ph idx="12" type="sldNum"/>
          </p:nvPr>
        </p:nvSpPr>
        <p:spPr>
          <a:xfrm>
            <a:off x="8172400" y="6492875"/>
            <a:ext cx="971600" cy="365125"/>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b="0" i="0" sz="1800" u="none" cap="none" strike="noStrike">
                <a:solidFill>
                  <a:schemeClr val="dk1"/>
                </a:solidFill>
                <a:latin typeface="Calibri"/>
                <a:ea typeface="Calibri"/>
                <a:cs typeface="Calibri"/>
                <a:sym typeface="Calibri"/>
              </a:defRPr>
            </a:lvl1pPr>
            <a:lvl2pPr indent="0" lvl="1" marL="0" algn="r">
              <a:spcBef>
                <a:spcPts val="0"/>
              </a:spcBef>
              <a:buNone/>
              <a:defRPr b="0" i="0" sz="1800" u="none" cap="none" strike="noStrike">
                <a:solidFill>
                  <a:schemeClr val="dk1"/>
                </a:solidFill>
                <a:latin typeface="Calibri"/>
                <a:ea typeface="Calibri"/>
                <a:cs typeface="Calibri"/>
                <a:sym typeface="Calibri"/>
              </a:defRPr>
            </a:lvl2pPr>
            <a:lvl3pPr indent="0" lvl="2" marL="0" algn="r">
              <a:spcBef>
                <a:spcPts val="0"/>
              </a:spcBef>
              <a:buNone/>
              <a:defRPr b="0" i="0" sz="1800" u="none" cap="none" strike="noStrike">
                <a:solidFill>
                  <a:schemeClr val="dk1"/>
                </a:solidFill>
                <a:latin typeface="Calibri"/>
                <a:ea typeface="Calibri"/>
                <a:cs typeface="Calibri"/>
                <a:sym typeface="Calibri"/>
              </a:defRPr>
            </a:lvl3pPr>
            <a:lvl4pPr indent="0" lvl="3" marL="0" algn="r">
              <a:spcBef>
                <a:spcPts val="0"/>
              </a:spcBef>
              <a:buNone/>
              <a:defRPr b="0" i="0" sz="1800" u="none" cap="none" strike="noStrike">
                <a:solidFill>
                  <a:schemeClr val="dk1"/>
                </a:solidFill>
                <a:latin typeface="Calibri"/>
                <a:ea typeface="Calibri"/>
                <a:cs typeface="Calibri"/>
                <a:sym typeface="Calibri"/>
              </a:defRPr>
            </a:lvl4pPr>
            <a:lvl5pPr indent="0" lvl="4" marL="0" algn="r">
              <a:spcBef>
                <a:spcPts val="0"/>
              </a:spcBef>
              <a:buNone/>
              <a:defRPr b="0" i="0" sz="1800" u="none" cap="none" strike="noStrike">
                <a:solidFill>
                  <a:schemeClr val="dk1"/>
                </a:solidFill>
                <a:latin typeface="Calibri"/>
                <a:ea typeface="Calibri"/>
                <a:cs typeface="Calibri"/>
                <a:sym typeface="Calibri"/>
              </a:defRPr>
            </a:lvl5pPr>
            <a:lvl6pPr indent="0" lvl="5" marL="0" algn="r">
              <a:spcBef>
                <a:spcPts val="0"/>
              </a:spcBef>
              <a:buNone/>
              <a:defRPr b="0" i="0" sz="1800" u="none" cap="none" strike="noStrike">
                <a:solidFill>
                  <a:schemeClr val="dk1"/>
                </a:solidFill>
                <a:latin typeface="Calibri"/>
                <a:ea typeface="Calibri"/>
                <a:cs typeface="Calibri"/>
                <a:sym typeface="Calibri"/>
              </a:defRPr>
            </a:lvl6pPr>
            <a:lvl7pPr indent="0" lvl="6" marL="0" algn="r">
              <a:spcBef>
                <a:spcPts val="0"/>
              </a:spcBef>
              <a:buNone/>
              <a:defRPr b="0" i="0" sz="1800" u="none" cap="none" strike="noStrike">
                <a:solidFill>
                  <a:schemeClr val="dk1"/>
                </a:solidFill>
                <a:latin typeface="Calibri"/>
                <a:ea typeface="Calibri"/>
                <a:cs typeface="Calibri"/>
                <a:sym typeface="Calibri"/>
              </a:defRPr>
            </a:lvl7pPr>
            <a:lvl8pPr indent="0" lvl="7" marL="0" algn="r">
              <a:spcBef>
                <a:spcPts val="0"/>
              </a:spcBef>
              <a:buNone/>
              <a:defRPr b="0" i="0" sz="1800" u="none" cap="none" strike="noStrike">
                <a:solidFill>
                  <a:schemeClr val="dk1"/>
                </a:solidFill>
                <a:latin typeface="Calibri"/>
                <a:ea typeface="Calibri"/>
                <a:cs typeface="Calibri"/>
                <a:sym typeface="Calibri"/>
              </a:defRPr>
            </a:lvl8pPr>
            <a:lvl9pPr indent="0" lvl="8" marL="0" algn="r">
              <a:spcBef>
                <a:spcPts val="0"/>
              </a:spcBef>
              <a:buNone/>
              <a:defRPr b="0" i="0" sz="1800" u="none" cap="none" strike="noStrike">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nl-NL"/>
              <a:t>‹#›</a:t>
            </a:fld>
            <a:endParaRPr/>
          </a:p>
        </p:txBody>
      </p:sp>
      <p:sp>
        <p:nvSpPr>
          <p:cNvPr id="37" name="Google Shape;37;p28"/>
          <p:cNvSpPr txBox="1"/>
          <p:nvPr/>
        </p:nvSpPr>
        <p:spPr>
          <a:xfrm>
            <a:off x="0" y="6477000"/>
            <a:ext cx="30000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nl-NL">
                <a:solidFill>
                  <a:schemeClr val="dk1"/>
                </a:solidFill>
              </a:rPr>
              <a:t>/instituut voor de Nederlandse taal/</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gelijking" showMasterSp="0" type="twoTxTwoObj">
  <p:cSld name="TWO_OBJECTS_WITH_TEXT">
    <p:spTree>
      <p:nvGrpSpPr>
        <p:cNvPr id="38" name="Shape 38"/>
        <p:cNvGrpSpPr/>
        <p:nvPr/>
      </p:nvGrpSpPr>
      <p:grpSpPr>
        <a:xfrm>
          <a:off x="0" y="0"/>
          <a:ext cx="0" cy="0"/>
          <a:chOff x="0" y="0"/>
          <a:chExt cx="0" cy="0"/>
        </a:xfrm>
      </p:grpSpPr>
      <p:sp>
        <p:nvSpPr>
          <p:cNvPr id="39" name="Google Shape;39;p29"/>
          <p:cNvSpPr txBox="1"/>
          <p:nvPr>
            <p:ph type="title"/>
          </p:nvPr>
        </p:nvSpPr>
        <p:spPr>
          <a:xfrm>
            <a:off x="1691680" y="0"/>
            <a:ext cx="7452320" cy="836712"/>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Clr>
                <a:schemeClr val="dk1"/>
              </a:buClr>
              <a:buSzPts val="3600"/>
              <a:buFont typeface="Balthazar"/>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0" name="Google Shape;40;p29"/>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1" name="Google Shape;41;p29"/>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2" name="Google Shape;42;p29"/>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3" name="Google Shape;43;p29"/>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4" name="Google Shape;44;p29"/>
          <p:cNvSpPr txBox="1"/>
          <p:nvPr>
            <p:ph idx="12" type="sldNum"/>
          </p:nvPr>
        </p:nvSpPr>
        <p:spPr>
          <a:xfrm>
            <a:off x="8172400" y="6492875"/>
            <a:ext cx="971600" cy="365125"/>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b="0" i="0" sz="1800" u="none" cap="none" strike="noStrike">
                <a:solidFill>
                  <a:schemeClr val="dk1"/>
                </a:solidFill>
                <a:latin typeface="Calibri"/>
                <a:ea typeface="Calibri"/>
                <a:cs typeface="Calibri"/>
                <a:sym typeface="Calibri"/>
              </a:defRPr>
            </a:lvl1pPr>
            <a:lvl2pPr indent="0" lvl="1" marL="0" algn="r">
              <a:spcBef>
                <a:spcPts val="0"/>
              </a:spcBef>
              <a:buNone/>
              <a:defRPr b="0" i="0" sz="1800" u="none" cap="none" strike="noStrike">
                <a:solidFill>
                  <a:schemeClr val="dk1"/>
                </a:solidFill>
                <a:latin typeface="Calibri"/>
                <a:ea typeface="Calibri"/>
                <a:cs typeface="Calibri"/>
                <a:sym typeface="Calibri"/>
              </a:defRPr>
            </a:lvl2pPr>
            <a:lvl3pPr indent="0" lvl="2" marL="0" algn="r">
              <a:spcBef>
                <a:spcPts val="0"/>
              </a:spcBef>
              <a:buNone/>
              <a:defRPr b="0" i="0" sz="1800" u="none" cap="none" strike="noStrike">
                <a:solidFill>
                  <a:schemeClr val="dk1"/>
                </a:solidFill>
                <a:latin typeface="Calibri"/>
                <a:ea typeface="Calibri"/>
                <a:cs typeface="Calibri"/>
                <a:sym typeface="Calibri"/>
              </a:defRPr>
            </a:lvl3pPr>
            <a:lvl4pPr indent="0" lvl="3" marL="0" algn="r">
              <a:spcBef>
                <a:spcPts val="0"/>
              </a:spcBef>
              <a:buNone/>
              <a:defRPr b="0" i="0" sz="1800" u="none" cap="none" strike="noStrike">
                <a:solidFill>
                  <a:schemeClr val="dk1"/>
                </a:solidFill>
                <a:latin typeface="Calibri"/>
                <a:ea typeface="Calibri"/>
                <a:cs typeface="Calibri"/>
                <a:sym typeface="Calibri"/>
              </a:defRPr>
            </a:lvl4pPr>
            <a:lvl5pPr indent="0" lvl="4" marL="0" algn="r">
              <a:spcBef>
                <a:spcPts val="0"/>
              </a:spcBef>
              <a:buNone/>
              <a:defRPr b="0" i="0" sz="1800" u="none" cap="none" strike="noStrike">
                <a:solidFill>
                  <a:schemeClr val="dk1"/>
                </a:solidFill>
                <a:latin typeface="Calibri"/>
                <a:ea typeface="Calibri"/>
                <a:cs typeface="Calibri"/>
                <a:sym typeface="Calibri"/>
              </a:defRPr>
            </a:lvl5pPr>
            <a:lvl6pPr indent="0" lvl="5" marL="0" algn="r">
              <a:spcBef>
                <a:spcPts val="0"/>
              </a:spcBef>
              <a:buNone/>
              <a:defRPr b="0" i="0" sz="1800" u="none" cap="none" strike="noStrike">
                <a:solidFill>
                  <a:schemeClr val="dk1"/>
                </a:solidFill>
                <a:latin typeface="Calibri"/>
                <a:ea typeface="Calibri"/>
                <a:cs typeface="Calibri"/>
                <a:sym typeface="Calibri"/>
              </a:defRPr>
            </a:lvl6pPr>
            <a:lvl7pPr indent="0" lvl="6" marL="0" algn="r">
              <a:spcBef>
                <a:spcPts val="0"/>
              </a:spcBef>
              <a:buNone/>
              <a:defRPr b="0" i="0" sz="1800" u="none" cap="none" strike="noStrike">
                <a:solidFill>
                  <a:schemeClr val="dk1"/>
                </a:solidFill>
                <a:latin typeface="Calibri"/>
                <a:ea typeface="Calibri"/>
                <a:cs typeface="Calibri"/>
                <a:sym typeface="Calibri"/>
              </a:defRPr>
            </a:lvl7pPr>
            <a:lvl8pPr indent="0" lvl="7" marL="0" algn="r">
              <a:spcBef>
                <a:spcPts val="0"/>
              </a:spcBef>
              <a:buNone/>
              <a:defRPr b="0" i="0" sz="1800" u="none" cap="none" strike="noStrike">
                <a:solidFill>
                  <a:schemeClr val="dk1"/>
                </a:solidFill>
                <a:latin typeface="Calibri"/>
                <a:ea typeface="Calibri"/>
                <a:cs typeface="Calibri"/>
                <a:sym typeface="Calibri"/>
              </a:defRPr>
            </a:lvl8pPr>
            <a:lvl9pPr indent="0" lvl="8" marL="0" algn="r">
              <a:spcBef>
                <a:spcPts val="0"/>
              </a:spcBef>
              <a:buNone/>
              <a:defRPr b="0" i="0" sz="1800" u="none" cap="none" strike="noStrike">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nl-NL"/>
              <a:t>‹#›</a:t>
            </a:fld>
            <a:endParaRPr/>
          </a:p>
        </p:txBody>
      </p:sp>
      <p:sp>
        <p:nvSpPr>
          <p:cNvPr id="45" name="Google Shape;45;p29"/>
          <p:cNvSpPr txBox="1"/>
          <p:nvPr/>
        </p:nvSpPr>
        <p:spPr>
          <a:xfrm>
            <a:off x="0" y="6477000"/>
            <a:ext cx="30000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nl-NL">
                <a:solidFill>
                  <a:schemeClr val="dk1"/>
                </a:solidFill>
              </a:rPr>
              <a:t>/instituut voor de Nederlandse taal/</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lleen titel" showMasterSp="0" type="titleOnly">
  <p:cSld name="TITLE_ONLY">
    <p:spTree>
      <p:nvGrpSpPr>
        <p:cNvPr id="46" name="Shape 46"/>
        <p:cNvGrpSpPr/>
        <p:nvPr/>
      </p:nvGrpSpPr>
      <p:grpSpPr>
        <a:xfrm>
          <a:off x="0" y="0"/>
          <a:ext cx="0" cy="0"/>
          <a:chOff x="0" y="0"/>
          <a:chExt cx="0" cy="0"/>
        </a:xfrm>
      </p:grpSpPr>
      <p:sp>
        <p:nvSpPr>
          <p:cNvPr id="47" name="Google Shape;47;p30"/>
          <p:cNvSpPr txBox="1"/>
          <p:nvPr>
            <p:ph type="title"/>
          </p:nvPr>
        </p:nvSpPr>
        <p:spPr>
          <a:xfrm>
            <a:off x="1691680" y="0"/>
            <a:ext cx="7452320" cy="836712"/>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8" name="Google Shape;48;p30"/>
          <p:cNvSpPr txBox="1"/>
          <p:nvPr>
            <p:ph idx="12" type="sldNum"/>
          </p:nvPr>
        </p:nvSpPr>
        <p:spPr>
          <a:xfrm>
            <a:off x="8172400" y="6492875"/>
            <a:ext cx="971600" cy="365125"/>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b="0" i="0" sz="1800" u="none" cap="none" strike="noStrike">
                <a:solidFill>
                  <a:schemeClr val="dk1"/>
                </a:solidFill>
                <a:latin typeface="Calibri"/>
                <a:ea typeface="Calibri"/>
                <a:cs typeface="Calibri"/>
                <a:sym typeface="Calibri"/>
              </a:defRPr>
            </a:lvl1pPr>
            <a:lvl2pPr indent="0" lvl="1" marL="0" algn="r">
              <a:spcBef>
                <a:spcPts val="0"/>
              </a:spcBef>
              <a:buNone/>
              <a:defRPr b="0" i="0" sz="1800" u="none" cap="none" strike="noStrike">
                <a:solidFill>
                  <a:schemeClr val="dk1"/>
                </a:solidFill>
                <a:latin typeface="Calibri"/>
                <a:ea typeface="Calibri"/>
                <a:cs typeface="Calibri"/>
                <a:sym typeface="Calibri"/>
              </a:defRPr>
            </a:lvl2pPr>
            <a:lvl3pPr indent="0" lvl="2" marL="0" algn="r">
              <a:spcBef>
                <a:spcPts val="0"/>
              </a:spcBef>
              <a:buNone/>
              <a:defRPr b="0" i="0" sz="1800" u="none" cap="none" strike="noStrike">
                <a:solidFill>
                  <a:schemeClr val="dk1"/>
                </a:solidFill>
                <a:latin typeface="Calibri"/>
                <a:ea typeface="Calibri"/>
                <a:cs typeface="Calibri"/>
                <a:sym typeface="Calibri"/>
              </a:defRPr>
            </a:lvl3pPr>
            <a:lvl4pPr indent="0" lvl="3" marL="0" algn="r">
              <a:spcBef>
                <a:spcPts val="0"/>
              </a:spcBef>
              <a:buNone/>
              <a:defRPr b="0" i="0" sz="1800" u="none" cap="none" strike="noStrike">
                <a:solidFill>
                  <a:schemeClr val="dk1"/>
                </a:solidFill>
                <a:latin typeface="Calibri"/>
                <a:ea typeface="Calibri"/>
                <a:cs typeface="Calibri"/>
                <a:sym typeface="Calibri"/>
              </a:defRPr>
            </a:lvl4pPr>
            <a:lvl5pPr indent="0" lvl="4" marL="0" algn="r">
              <a:spcBef>
                <a:spcPts val="0"/>
              </a:spcBef>
              <a:buNone/>
              <a:defRPr b="0" i="0" sz="1800" u="none" cap="none" strike="noStrike">
                <a:solidFill>
                  <a:schemeClr val="dk1"/>
                </a:solidFill>
                <a:latin typeface="Calibri"/>
                <a:ea typeface="Calibri"/>
                <a:cs typeface="Calibri"/>
                <a:sym typeface="Calibri"/>
              </a:defRPr>
            </a:lvl5pPr>
            <a:lvl6pPr indent="0" lvl="5" marL="0" algn="r">
              <a:spcBef>
                <a:spcPts val="0"/>
              </a:spcBef>
              <a:buNone/>
              <a:defRPr b="0" i="0" sz="1800" u="none" cap="none" strike="noStrike">
                <a:solidFill>
                  <a:schemeClr val="dk1"/>
                </a:solidFill>
                <a:latin typeface="Calibri"/>
                <a:ea typeface="Calibri"/>
                <a:cs typeface="Calibri"/>
                <a:sym typeface="Calibri"/>
              </a:defRPr>
            </a:lvl6pPr>
            <a:lvl7pPr indent="0" lvl="6" marL="0" algn="r">
              <a:spcBef>
                <a:spcPts val="0"/>
              </a:spcBef>
              <a:buNone/>
              <a:defRPr b="0" i="0" sz="1800" u="none" cap="none" strike="noStrike">
                <a:solidFill>
                  <a:schemeClr val="dk1"/>
                </a:solidFill>
                <a:latin typeface="Calibri"/>
                <a:ea typeface="Calibri"/>
                <a:cs typeface="Calibri"/>
                <a:sym typeface="Calibri"/>
              </a:defRPr>
            </a:lvl7pPr>
            <a:lvl8pPr indent="0" lvl="7" marL="0" algn="r">
              <a:spcBef>
                <a:spcPts val="0"/>
              </a:spcBef>
              <a:buNone/>
              <a:defRPr b="0" i="0" sz="1800" u="none" cap="none" strike="noStrike">
                <a:solidFill>
                  <a:schemeClr val="dk1"/>
                </a:solidFill>
                <a:latin typeface="Calibri"/>
                <a:ea typeface="Calibri"/>
                <a:cs typeface="Calibri"/>
                <a:sym typeface="Calibri"/>
              </a:defRPr>
            </a:lvl8pPr>
            <a:lvl9pPr indent="0" lvl="8" marL="0" algn="r">
              <a:spcBef>
                <a:spcPts val="0"/>
              </a:spcBef>
              <a:buNone/>
              <a:defRPr b="0" i="0" sz="1800" u="none" cap="none" strike="noStrike">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nl-NL"/>
              <a:t>‹#›</a:t>
            </a:fld>
            <a:endParaRPr/>
          </a:p>
        </p:txBody>
      </p:sp>
      <p:sp>
        <p:nvSpPr>
          <p:cNvPr id="49" name="Google Shape;49;p30"/>
          <p:cNvSpPr txBox="1"/>
          <p:nvPr/>
        </p:nvSpPr>
        <p:spPr>
          <a:xfrm>
            <a:off x="0" y="6477000"/>
            <a:ext cx="30000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nl-NL">
                <a:solidFill>
                  <a:schemeClr val="dk1"/>
                </a:solidFill>
              </a:rPr>
              <a:t>/instituut voor de Nederlandse taal/</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eg" showMasterSp="0" type="blank">
  <p:cSld name="BLANK">
    <p:spTree>
      <p:nvGrpSpPr>
        <p:cNvPr id="50" name="Shape 50"/>
        <p:cNvGrpSpPr/>
        <p:nvPr/>
      </p:nvGrpSpPr>
      <p:grpSpPr>
        <a:xfrm>
          <a:off x="0" y="0"/>
          <a:ext cx="0" cy="0"/>
          <a:chOff x="0" y="0"/>
          <a:chExt cx="0" cy="0"/>
        </a:xfrm>
      </p:grpSpPr>
      <p:sp>
        <p:nvSpPr>
          <p:cNvPr id="51" name="Google Shape;51;p31"/>
          <p:cNvSpPr txBox="1"/>
          <p:nvPr>
            <p:ph idx="12" type="sldNum"/>
          </p:nvPr>
        </p:nvSpPr>
        <p:spPr>
          <a:xfrm>
            <a:off x="8172400" y="6492875"/>
            <a:ext cx="971600" cy="365125"/>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b="0" i="0" sz="1800" u="none" cap="none" strike="noStrike">
                <a:solidFill>
                  <a:schemeClr val="dk1"/>
                </a:solidFill>
                <a:latin typeface="Calibri"/>
                <a:ea typeface="Calibri"/>
                <a:cs typeface="Calibri"/>
                <a:sym typeface="Calibri"/>
              </a:defRPr>
            </a:lvl1pPr>
            <a:lvl2pPr indent="0" lvl="1" marL="0" algn="r">
              <a:spcBef>
                <a:spcPts val="0"/>
              </a:spcBef>
              <a:buNone/>
              <a:defRPr b="0" i="0" sz="1800" u="none" cap="none" strike="noStrike">
                <a:solidFill>
                  <a:schemeClr val="dk1"/>
                </a:solidFill>
                <a:latin typeface="Calibri"/>
                <a:ea typeface="Calibri"/>
                <a:cs typeface="Calibri"/>
                <a:sym typeface="Calibri"/>
              </a:defRPr>
            </a:lvl2pPr>
            <a:lvl3pPr indent="0" lvl="2" marL="0" algn="r">
              <a:spcBef>
                <a:spcPts val="0"/>
              </a:spcBef>
              <a:buNone/>
              <a:defRPr b="0" i="0" sz="1800" u="none" cap="none" strike="noStrike">
                <a:solidFill>
                  <a:schemeClr val="dk1"/>
                </a:solidFill>
                <a:latin typeface="Calibri"/>
                <a:ea typeface="Calibri"/>
                <a:cs typeface="Calibri"/>
                <a:sym typeface="Calibri"/>
              </a:defRPr>
            </a:lvl3pPr>
            <a:lvl4pPr indent="0" lvl="3" marL="0" algn="r">
              <a:spcBef>
                <a:spcPts val="0"/>
              </a:spcBef>
              <a:buNone/>
              <a:defRPr b="0" i="0" sz="1800" u="none" cap="none" strike="noStrike">
                <a:solidFill>
                  <a:schemeClr val="dk1"/>
                </a:solidFill>
                <a:latin typeface="Calibri"/>
                <a:ea typeface="Calibri"/>
                <a:cs typeface="Calibri"/>
                <a:sym typeface="Calibri"/>
              </a:defRPr>
            </a:lvl4pPr>
            <a:lvl5pPr indent="0" lvl="4" marL="0" algn="r">
              <a:spcBef>
                <a:spcPts val="0"/>
              </a:spcBef>
              <a:buNone/>
              <a:defRPr b="0" i="0" sz="1800" u="none" cap="none" strike="noStrike">
                <a:solidFill>
                  <a:schemeClr val="dk1"/>
                </a:solidFill>
                <a:latin typeface="Calibri"/>
                <a:ea typeface="Calibri"/>
                <a:cs typeface="Calibri"/>
                <a:sym typeface="Calibri"/>
              </a:defRPr>
            </a:lvl5pPr>
            <a:lvl6pPr indent="0" lvl="5" marL="0" algn="r">
              <a:spcBef>
                <a:spcPts val="0"/>
              </a:spcBef>
              <a:buNone/>
              <a:defRPr b="0" i="0" sz="1800" u="none" cap="none" strike="noStrike">
                <a:solidFill>
                  <a:schemeClr val="dk1"/>
                </a:solidFill>
                <a:latin typeface="Calibri"/>
                <a:ea typeface="Calibri"/>
                <a:cs typeface="Calibri"/>
                <a:sym typeface="Calibri"/>
              </a:defRPr>
            </a:lvl6pPr>
            <a:lvl7pPr indent="0" lvl="6" marL="0" algn="r">
              <a:spcBef>
                <a:spcPts val="0"/>
              </a:spcBef>
              <a:buNone/>
              <a:defRPr b="0" i="0" sz="1800" u="none" cap="none" strike="noStrike">
                <a:solidFill>
                  <a:schemeClr val="dk1"/>
                </a:solidFill>
                <a:latin typeface="Calibri"/>
                <a:ea typeface="Calibri"/>
                <a:cs typeface="Calibri"/>
                <a:sym typeface="Calibri"/>
              </a:defRPr>
            </a:lvl7pPr>
            <a:lvl8pPr indent="0" lvl="7" marL="0" algn="r">
              <a:spcBef>
                <a:spcPts val="0"/>
              </a:spcBef>
              <a:buNone/>
              <a:defRPr b="0" i="0" sz="1800" u="none" cap="none" strike="noStrike">
                <a:solidFill>
                  <a:schemeClr val="dk1"/>
                </a:solidFill>
                <a:latin typeface="Calibri"/>
                <a:ea typeface="Calibri"/>
                <a:cs typeface="Calibri"/>
                <a:sym typeface="Calibri"/>
              </a:defRPr>
            </a:lvl8pPr>
            <a:lvl9pPr indent="0" lvl="8" marL="0" algn="r">
              <a:spcBef>
                <a:spcPts val="0"/>
              </a:spcBef>
              <a:buNone/>
              <a:defRPr b="0" i="0" sz="1800" u="none" cap="none" strike="noStrike">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nl-NL"/>
              <a:t>‹#›</a:t>
            </a:fld>
            <a:endParaRPr/>
          </a:p>
        </p:txBody>
      </p:sp>
      <p:sp>
        <p:nvSpPr>
          <p:cNvPr id="52" name="Google Shape;52;p31"/>
          <p:cNvSpPr txBox="1"/>
          <p:nvPr/>
        </p:nvSpPr>
        <p:spPr>
          <a:xfrm>
            <a:off x="0" y="6477000"/>
            <a:ext cx="30000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nl-NL">
                <a:solidFill>
                  <a:schemeClr val="dk1"/>
                </a:solidFill>
              </a:rPr>
              <a:t>/instituut voor de Nederlandse taal/</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fbeelding met bijschrift" showMasterSp="0" type="picTx">
  <p:cSld name="PICTURE_WITH_CAPTION_TEXT">
    <p:spTree>
      <p:nvGrpSpPr>
        <p:cNvPr id="53" name="Shape 53"/>
        <p:cNvGrpSpPr/>
        <p:nvPr/>
      </p:nvGrpSpPr>
      <p:grpSpPr>
        <a:xfrm>
          <a:off x="0" y="0"/>
          <a:ext cx="0" cy="0"/>
          <a:chOff x="0" y="0"/>
          <a:chExt cx="0" cy="0"/>
        </a:xfrm>
      </p:grpSpPr>
      <p:sp>
        <p:nvSpPr>
          <p:cNvPr id="54" name="Google Shape;54;p32"/>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Clr>
                <a:schemeClr val="dk1"/>
              </a:buClr>
              <a:buSzPts val="2000"/>
              <a:buFont typeface="Balthazar"/>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5" name="Google Shape;55;p32"/>
          <p:cNvSpPr/>
          <p:nvPr>
            <p:ph idx="2" type="pic"/>
          </p:nvPr>
        </p:nvSpPr>
        <p:spPr>
          <a:xfrm>
            <a:off x="1792288" y="612775"/>
            <a:ext cx="5486400" cy="4114800"/>
          </a:xfrm>
          <a:prstGeom prst="rect">
            <a:avLst/>
          </a:prstGeom>
          <a:noFill/>
          <a:ln>
            <a:noFill/>
          </a:ln>
        </p:spPr>
        <p:txBody>
          <a:bodyPr anchorCtr="0" anchor="t" bIns="45700" lIns="91425" spcFirstLastPara="1" rIns="91425" wrap="square" tIns="45700">
            <a:normAutofit/>
          </a:bodyPr>
          <a:lstStyle>
            <a:lvl1pPr lvl="0" marR="0" rtl="0" algn="l">
              <a:spcBef>
                <a:spcPts val="64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56" name="Google Shape;56;p32"/>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7" name="Google Shape;57;p32"/>
          <p:cNvSpPr txBox="1"/>
          <p:nvPr>
            <p:ph idx="12" type="sldNum"/>
          </p:nvPr>
        </p:nvSpPr>
        <p:spPr>
          <a:xfrm>
            <a:off x="8172400" y="6492875"/>
            <a:ext cx="971600" cy="365125"/>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b="0" i="0" sz="1800" u="none" cap="none" strike="noStrike">
                <a:solidFill>
                  <a:schemeClr val="dk1"/>
                </a:solidFill>
                <a:latin typeface="Calibri"/>
                <a:ea typeface="Calibri"/>
                <a:cs typeface="Calibri"/>
                <a:sym typeface="Calibri"/>
              </a:defRPr>
            </a:lvl1pPr>
            <a:lvl2pPr indent="0" lvl="1" marL="0" algn="r">
              <a:spcBef>
                <a:spcPts val="0"/>
              </a:spcBef>
              <a:buNone/>
              <a:defRPr b="0" i="0" sz="1800" u="none" cap="none" strike="noStrike">
                <a:solidFill>
                  <a:schemeClr val="dk1"/>
                </a:solidFill>
                <a:latin typeface="Calibri"/>
                <a:ea typeface="Calibri"/>
                <a:cs typeface="Calibri"/>
                <a:sym typeface="Calibri"/>
              </a:defRPr>
            </a:lvl2pPr>
            <a:lvl3pPr indent="0" lvl="2" marL="0" algn="r">
              <a:spcBef>
                <a:spcPts val="0"/>
              </a:spcBef>
              <a:buNone/>
              <a:defRPr b="0" i="0" sz="1800" u="none" cap="none" strike="noStrike">
                <a:solidFill>
                  <a:schemeClr val="dk1"/>
                </a:solidFill>
                <a:latin typeface="Calibri"/>
                <a:ea typeface="Calibri"/>
                <a:cs typeface="Calibri"/>
                <a:sym typeface="Calibri"/>
              </a:defRPr>
            </a:lvl3pPr>
            <a:lvl4pPr indent="0" lvl="3" marL="0" algn="r">
              <a:spcBef>
                <a:spcPts val="0"/>
              </a:spcBef>
              <a:buNone/>
              <a:defRPr b="0" i="0" sz="1800" u="none" cap="none" strike="noStrike">
                <a:solidFill>
                  <a:schemeClr val="dk1"/>
                </a:solidFill>
                <a:latin typeface="Calibri"/>
                <a:ea typeface="Calibri"/>
                <a:cs typeface="Calibri"/>
                <a:sym typeface="Calibri"/>
              </a:defRPr>
            </a:lvl4pPr>
            <a:lvl5pPr indent="0" lvl="4" marL="0" algn="r">
              <a:spcBef>
                <a:spcPts val="0"/>
              </a:spcBef>
              <a:buNone/>
              <a:defRPr b="0" i="0" sz="1800" u="none" cap="none" strike="noStrike">
                <a:solidFill>
                  <a:schemeClr val="dk1"/>
                </a:solidFill>
                <a:latin typeface="Calibri"/>
                <a:ea typeface="Calibri"/>
                <a:cs typeface="Calibri"/>
                <a:sym typeface="Calibri"/>
              </a:defRPr>
            </a:lvl5pPr>
            <a:lvl6pPr indent="0" lvl="5" marL="0" algn="r">
              <a:spcBef>
                <a:spcPts val="0"/>
              </a:spcBef>
              <a:buNone/>
              <a:defRPr b="0" i="0" sz="1800" u="none" cap="none" strike="noStrike">
                <a:solidFill>
                  <a:schemeClr val="dk1"/>
                </a:solidFill>
                <a:latin typeface="Calibri"/>
                <a:ea typeface="Calibri"/>
                <a:cs typeface="Calibri"/>
                <a:sym typeface="Calibri"/>
              </a:defRPr>
            </a:lvl6pPr>
            <a:lvl7pPr indent="0" lvl="6" marL="0" algn="r">
              <a:spcBef>
                <a:spcPts val="0"/>
              </a:spcBef>
              <a:buNone/>
              <a:defRPr b="0" i="0" sz="1800" u="none" cap="none" strike="noStrike">
                <a:solidFill>
                  <a:schemeClr val="dk1"/>
                </a:solidFill>
                <a:latin typeface="Calibri"/>
                <a:ea typeface="Calibri"/>
                <a:cs typeface="Calibri"/>
                <a:sym typeface="Calibri"/>
              </a:defRPr>
            </a:lvl7pPr>
            <a:lvl8pPr indent="0" lvl="7" marL="0" algn="r">
              <a:spcBef>
                <a:spcPts val="0"/>
              </a:spcBef>
              <a:buNone/>
              <a:defRPr b="0" i="0" sz="1800" u="none" cap="none" strike="noStrike">
                <a:solidFill>
                  <a:schemeClr val="dk1"/>
                </a:solidFill>
                <a:latin typeface="Calibri"/>
                <a:ea typeface="Calibri"/>
                <a:cs typeface="Calibri"/>
                <a:sym typeface="Calibri"/>
              </a:defRPr>
            </a:lvl8pPr>
            <a:lvl9pPr indent="0" lvl="8" marL="0" algn="r">
              <a:spcBef>
                <a:spcPts val="0"/>
              </a:spcBef>
              <a:buNone/>
              <a:defRPr b="0" i="0" sz="1800" u="none" cap="none" strike="noStrike">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nl-NL"/>
              <a:t>‹#›</a:t>
            </a:fld>
            <a:endParaRPr/>
          </a:p>
        </p:txBody>
      </p:sp>
      <p:sp>
        <p:nvSpPr>
          <p:cNvPr id="58" name="Google Shape;58;p32"/>
          <p:cNvSpPr txBox="1"/>
          <p:nvPr/>
        </p:nvSpPr>
        <p:spPr>
          <a:xfrm>
            <a:off x="0" y="6477000"/>
            <a:ext cx="30000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nl-NL">
                <a:solidFill>
                  <a:schemeClr val="dk1"/>
                </a:solidFill>
              </a:rPr>
              <a:t>/instituut voor de Nederlandse taal/</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2.png"/><Relationship Id="rId2" Type="http://schemas.openxmlformats.org/officeDocument/2006/relationships/image" Target="../media/image6.png"/><Relationship Id="rId3" Type="http://schemas.openxmlformats.org/officeDocument/2006/relationships/slideLayout" Target="../slideLayouts/slideLayout1.xml"/><Relationship Id="rId4" Type="http://schemas.openxmlformats.org/officeDocument/2006/relationships/slideLayout" Target="../slideLayouts/slideLayout2.xml"/><Relationship Id="rId11" Type="http://schemas.openxmlformats.org/officeDocument/2006/relationships/theme" Target="../theme/theme2.xml"/><Relationship Id="rId10" Type="http://schemas.openxmlformats.org/officeDocument/2006/relationships/slideLayout" Target="../slideLayouts/slideLayout8.xml"/><Relationship Id="rId9" Type="http://schemas.openxmlformats.org/officeDocument/2006/relationships/slideLayout" Target="../slideLayouts/slideLayout7.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9" name="Shape 9"/>
        <p:cNvGrpSpPr/>
        <p:nvPr/>
      </p:nvGrpSpPr>
      <p:grpSpPr>
        <a:xfrm>
          <a:off x="0" y="0"/>
          <a:ext cx="0" cy="0"/>
          <a:chOff x="0" y="0"/>
          <a:chExt cx="0" cy="0"/>
        </a:xfrm>
      </p:grpSpPr>
      <p:sp>
        <p:nvSpPr>
          <p:cNvPr id="10" name="Google Shape;10;p24"/>
          <p:cNvSpPr txBox="1"/>
          <p:nvPr>
            <p:ph type="title"/>
          </p:nvPr>
        </p:nvSpPr>
        <p:spPr>
          <a:xfrm>
            <a:off x="1691680" y="0"/>
            <a:ext cx="7452320" cy="836712"/>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Clr>
                <a:schemeClr val="dk1"/>
              </a:buClr>
              <a:buSzPts val="3600"/>
              <a:buFont typeface="Balthazar"/>
              <a:buNone/>
              <a:defRPr b="1" i="0" sz="3600" u="none" cap="none" strike="noStrike">
                <a:solidFill>
                  <a:schemeClr val="dk1"/>
                </a:solidFill>
                <a:latin typeface="Balthazar"/>
                <a:ea typeface="Balthazar"/>
                <a:cs typeface="Balthazar"/>
                <a:sym typeface="Balthazar"/>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24"/>
          <p:cNvSpPr txBox="1"/>
          <p:nvPr>
            <p:ph idx="1" type="body"/>
          </p:nvPr>
        </p:nvSpPr>
        <p:spPr>
          <a:xfrm>
            <a:off x="457200" y="1600200"/>
            <a:ext cx="8229600" cy="4709120"/>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pic>
        <p:nvPicPr>
          <p:cNvPr descr="E:\Documents\Utrecht\Projecten\Clarin\Website\Nieuwe website\clarin-logo.png" id="12" name="Google Shape;12;p24"/>
          <p:cNvPicPr preferRelativeResize="0"/>
          <p:nvPr/>
        </p:nvPicPr>
        <p:blipFill rotWithShape="1">
          <a:blip r:embed="rId2">
            <a:alphaModFix/>
          </a:blip>
          <a:srcRect b="0" l="0" r="0" t="0"/>
          <a:stretch/>
        </p:blipFill>
        <p:spPr>
          <a:xfrm>
            <a:off x="0" y="-348"/>
            <a:ext cx="1552575" cy="981076"/>
          </a:xfrm>
          <a:prstGeom prst="rect">
            <a:avLst/>
          </a:prstGeom>
          <a:noFill/>
          <a:ln>
            <a:noFill/>
          </a:ln>
        </p:spPr>
      </p:pic>
      <p:sp>
        <p:nvSpPr>
          <p:cNvPr id="13" name="Google Shape;13;p24"/>
          <p:cNvSpPr txBox="1"/>
          <p:nvPr>
            <p:ph idx="12" type="sldNum"/>
          </p:nvPr>
        </p:nvSpPr>
        <p:spPr>
          <a:xfrm>
            <a:off x="8172400" y="6492875"/>
            <a:ext cx="971600" cy="365125"/>
          </a:xfrm>
          <a:prstGeom prst="rect">
            <a:avLst/>
          </a:prstGeom>
          <a:noFill/>
          <a:ln>
            <a:noFill/>
          </a:ln>
        </p:spPr>
        <p:txBody>
          <a:bodyPr anchorCtr="0" anchor="t" bIns="45700" lIns="91425" spcFirstLastPara="1" rIns="91425" wrap="square" tIns="45700">
            <a:noAutofit/>
          </a:bodyPr>
          <a:lstStyle>
            <a:lvl1pPr indent="0" lvl="0" marL="0" marR="0" rtl="0" algn="r">
              <a:spcBef>
                <a:spcPts val="0"/>
              </a:spcBef>
              <a:buNone/>
              <a:defRPr b="0" i="0" sz="1800" u="none" cap="none" strike="noStrike">
                <a:solidFill>
                  <a:schemeClr val="dk1"/>
                </a:solidFill>
                <a:latin typeface="Calibri"/>
                <a:ea typeface="Calibri"/>
                <a:cs typeface="Calibri"/>
                <a:sym typeface="Calibri"/>
              </a:defRPr>
            </a:lvl1pPr>
            <a:lvl2pPr indent="0" lvl="1" marL="0" marR="0" rtl="0" algn="r">
              <a:spcBef>
                <a:spcPts val="0"/>
              </a:spcBef>
              <a:buNone/>
              <a:defRPr b="0" i="0" sz="1800" u="none" cap="none" strike="noStrike">
                <a:solidFill>
                  <a:schemeClr val="dk1"/>
                </a:solidFill>
                <a:latin typeface="Calibri"/>
                <a:ea typeface="Calibri"/>
                <a:cs typeface="Calibri"/>
                <a:sym typeface="Calibri"/>
              </a:defRPr>
            </a:lvl2pPr>
            <a:lvl3pPr indent="0" lvl="2" marL="0" marR="0" rtl="0" algn="r">
              <a:spcBef>
                <a:spcPts val="0"/>
              </a:spcBef>
              <a:buNone/>
              <a:defRPr b="0" i="0" sz="1800" u="none" cap="none" strike="noStrike">
                <a:solidFill>
                  <a:schemeClr val="dk1"/>
                </a:solidFill>
                <a:latin typeface="Calibri"/>
                <a:ea typeface="Calibri"/>
                <a:cs typeface="Calibri"/>
                <a:sym typeface="Calibri"/>
              </a:defRPr>
            </a:lvl3pPr>
            <a:lvl4pPr indent="0" lvl="3" marL="0" marR="0" rtl="0" algn="r">
              <a:spcBef>
                <a:spcPts val="0"/>
              </a:spcBef>
              <a:buNone/>
              <a:defRPr b="0" i="0" sz="1800" u="none" cap="none" strike="noStrike">
                <a:solidFill>
                  <a:schemeClr val="dk1"/>
                </a:solidFill>
                <a:latin typeface="Calibri"/>
                <a:ea typeface="Calibri"/>
                <a:cs typeface="Calibri"/>
                <a:sym typeface="Calibri"/>
              </a:defRPr>
            </a:lvl4pPr>
            <a:lvl5pPr indent="0" lvl="4" marL="0" marR="0" rtl="0" algn="r">
              <a:spcBef>
                <a:spcPts val="0"/>
              </a:spcBef>
              <a:buNone/>
              <a:defRPr b="0" i="0" sz="1800" u="none" cap="none" strike="noStrike">
                <a:solidFill>
                  <a:schemeClr val="dk1"/>
                </a:solidFill>
                <a:latin typeface="Calibri"/>
                <a:ea typeface="Calibri"/>
                <a:cs typeface="Calibri"/>
                <a:sym typeface="Calibri"/>
              </a:defRPr>
            </a:lvl5pPr>
            <a:lvl6pPr indent="0" lvl="5" marL="0" marR="0" rtl="0" algn="r">
              <a:spcBef>
                <a:spcPts val="0"/>
              </a:spcBef>
              <a:buNone/>
              <a:defRPr b="0" i="0" sz="1800" u="none" cap="none" strike="noStrike">
                <a:solidFill>
                  <a:schemeClr val="dk1"/>
                </a:solidFill>
                <a:latin typeface="Calibri"/>
                <a:ea typeface="Calibri"/>
                <a:cs typeface="Calibri"/>
                <a:sym typeface="Calibri"/>
              </a:defRPr>
            </a:lvl6pPr>
            <a:lvl7pPr indent="0" lvl="6" marL="0" marR="0" rtl="0" algn="r">
              <a:spcBef>
                <a:spcPts val="0"/>
              </a:spcBef>
              <a:buNone/>
              <a:defRPr b="0" i="0" sz="1800" u="none" cap="none" strike="noStrike">
                <a:solidFill>
                  <a:schemeClr val="dk1"/>
                </a:solidFill>
                <a:latin typeface="Calibri"/>
                <a:ea typeface="Calibri"/>
                <a:cs typeface="Calibri"/>
                <a:sym typeface="Calibri"/>
              </a:defRPr>
            </a:lvl7pPr>
            <a:lvl8pPr indent="0" lvl="7" marL="0" marR="0" rtl="0" algn="r">
              <a:spcBef>
                <a:spcPts val="0"/>
              </a:spcBef>
              <a:buNone/>
              <a:defRPr b="0" i="0" sz="1800" u="none" cap="none" strike="noStrike">
                <a:solidFill>
                  <a:schemeClr val="dk1"/>
                </a:solidFill>
                <a:latin typeface="Calibri"/>
                <a:ea typeface="Calibri"/>
                <a:cs typeface="Calibri"/>
                <a:sym typeface="Calibri"/>
              </a:defRPr>
            </a:lvl8pPr>
            <a:lvl9pPr indent="0" lvl="8" marL="0" marR="0" rtl="0" algn="r">
              <a:spcBef>
                <a:spcPts val="0"/>
              </a:spcBef>
              <a:buNone/>
              <a:defRPr b="0" i="0" sz="1800" u="none" cap="none" strike="noStrike">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nl-NL"/>
              <a:t>‹#›</a:t>
            </a:fld>
            <a:endParaRPr/>
          </a:p>
        </p:txBody>
      </p:sp>
      <p:sp>
        <p:nvSpPr>
          <p:cNvPr id="14" name="Google Shape;14;p24"/>
          <p:cNvSpPr txBox="1"/>
          <p:nvPr/>
        </p:nvSpPr>
        <p:spPr>
          <a:xfrm>
            <a:off x="0" y="6477000"/>
            <a:ext cx="30000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nl-NL">
                <a:solidFill>
                  <a:schemeClr val="dk1"/>
                </a:solidFill>
              </a:rPr>
              <a:t>/instituut voor de Nederlandse taal/</a:t>
            </a:r>
            <a:endParaRPr/>
          </a:p>
        </p:txBody>
      </p:sp>
    </p:spTree>
  </p:cSld>
  <p:clrMap accent1="accent1" accent2="accent2" accent3="accent3" accent4="accent4" accent5="accent5" accent6="accent6" bg1="lt1" bg2="dk2" tx1="dk1" tx2="lt2" folHlink="folHlink" hlink="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hyperlink" Target="https://portal.clarin.inl.nl/opensonar_frontend/opensonar/search/docs?filter=Corpus_title%3A%28%22SoNaR%22%29&amp;first=0&amp;group=field%3ACountry%3Ai&amp;number=20&amp;interface=%7B%22form%22%3A%22explore%22%2C%22exploreMode%22%3A%22corpora%22%7D&amp;groupDisplayMode=table" TargetMode="Externa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hyperlink" Target="https://portal.clarin.inl.nl/opensonar_frontend/opensonar/search/docs?filter=Corpus_title%3A%28%22CGN%22%29&amp;first=0&amp;group=field%3ACountry%3Ai&amp;number=20&amp;interface=%7B%22form%22%3A%22explore%22%2C%22exploreMode%22%3A%22corpora%22%7D&amp;groupDisplayMode=table" TargetMode="Externa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hyperlink" Target="https://portal.clarin.inl.nl/opensonar_frontend/opensonar/search/hits?first=0&amp;number=20&amp;patt=%5Bword%3D%22COVID%5C-19%22%5D&amp;interface=%7B%22form%22%3A%22search%22%2C%22patternMode%22%3A%22simple%22%7D" TargetMode="External"/><Relationship Id="rId4" Type="http://schemas.openxmlformats.org/officeDocument/2006/relationships/hyperlink" Target="https://portal.clarin.inl.nl/opensonar_frontend/opensonar/search/hits?first=0&amp;group=field%3ATitleSearch%3Ai&amp;number=20&amp;patt=%5Bword%3D%22coronavirus%22%5D&amp;interface=%7B%22form%22%3A%22search%22%2C%22patternMode%22%3A%22simple%22%7D" TargetMode="External"/><Relationship Id="rId5" Type="http://schemas.openxmlformats.org/officeDocument/2006/relationships/image" Target="../media/image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hyperlink" Target="https://portal.clarin.inl.nl/opensonar_frontend/opensonar/search/docs?filter=Corpus_title%3A%28%22SoNaR%22%29&amp;first=0&amp;group=field%3ATextType%3Ai&amp;number=20&amp;interface=%7B%22form%22%3A%22explore%22%2C%22exploreMode%22%3A%22corpora%22%7D&amp;groupDisplayMode=table" TargetMode="External"/><Relationship Id="rId4" Type="http://schemas.openxmlformats.org/officeDocument/2006/relationships/hyperlink" Target="https://portal.clarin.inl.nl/opensonar_frontend/opensonar/search/hits?filter=Corpus_title%3A%28%22SoNaR%22%29&amp;first=0&amp;group=hit%3Aword%3Ai&amp;number=20&amp;patt=%5B%5D%5Bword%3D%22virus%22%5D&amp;interface=%7B%22form%22%3A%22explore%22%2C%22exploreMode%22%3A%22ngram%22%7D" TargetMode="External"/><Relationship Id="rId5" Type="http://schemas.openxmlformats.org/officeDocument/2006/relationships/hyperlink" Target="https://portal.clarin.inl.nl/opensonar_frontend/opensonar/search/hits?filter=Corpus_title%3A%28%22SoNaR%22%29&amp;first=0&amp;group=hit%3Aword%3Ai&amp;number=20&amp;patt=%5B%5D%5Bword%3D%22virus%22%5D&amp;interface=%7B%22form%22%3A%22explore%22%2C%22exploreMode%22%3A%22ngram%22%7D" TargetMode="External"/><Relationship Id="rId6" Type="http://schemas.openxmlformats.org/officeDocument/2006/relationships/hyperlink" Target="https://portal.clarin.inl.nl/opensonar_frontend/opensonar/search/hits?filter=Corpus_title%3A%28%22CGN%22%29+AND+Sex%3A%28%22Female%22%29&amp;first=0&amp;group=hit%3Aword%3Ai&amp;number=20&amp;patt=%5B%5D&amp;interface=%7B%22form%22%3A%22explore%22%2C%22exploreMode%22%3A%22frequency%22%7D" TargetMode="External"/><Relationship Id="rId7" Type="http://schemas.openxmlformats.org/officeDocument/2006/relationships/hyperlink" Target="https://portal.clarin.inl.nl/opensonar_frontend/opensonar/search/hits?filter=Corpus_title%3A%28%22CGN%22%29+AND+Sex%3A%28%22Male%22%29&amp;first=0&amp;group=hit%3Aword%3Ai&amp;number=20&amp;patt=%5B%5D&amp;interface=%7B%22form%22%3A%22explore%22%2C%22exploreMode%22%3A%22frequency%22%7D"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hyperlink" Target="https://portal.clarin.inl.nl/opensonar_frontend/opensonar/help" TargetMode="External"/><Relationship Id="rId4" Type="http://schemas.openxmlformats.org/officeDocument/2006/relationships/hyperlink" Target="http://www.ccl.kuleuven.be/Papers/POSmanual_febr2004.pdf" TargetMode="External"/><Relationship Id="rId5" Type="http://schemas.openxmlformats.org/officeDocument/2006/relationships/hyperlink" Target="http://www.ccl.kuleuven.be/Papers/DCOIpos.pdf"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hyperlink" Target="https://portal.clarin.inl.nl/autocorp/" TargetMode="External"/><Relationship Id="rId4" Type="http://schemas.openxmlformats.org/officeDocument/2006/relationships/hyperlink" Target="https://webservices-lst.science.ru.nl/frog" TargetMode="External"/><Relationship Id="rId9" Type="http://schemas.openxmlformats.org/officeDocument/2006/relationships/image" Target="../media/image4.png"/><Relationship Id="rId5" Type="http://schemas.openxmlformats.org/officeDocument/2006/relationships/hyperlink" Target="https://portal.clarin.inl.nl/autocorp/" TargetMode="External"/><Relationship Id="rId6" Type="http://schemas.openxmlformats.org/officeDocument/2006/relationships/hyperlink" Target="https://paqu.let.rug.nl:8068/" TargetMode="External"/><Relationship Id="rId7" Type="http://schemas.openxmlformats.org/officeDocument/2006/relationships/hyperlink" Target="http://gretel.hum.uu.nl/gretel4/ng/home" TargetMode="External"/><Relationship Id="rId8" Type="http://schemas.openxmlformats.org/officeDocument/2006/relationships/hyperlink" Target="http://gretel.ivdnt.org/ng/home"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hyperlink" Target="https://paqu.let.rug.nl:8068/" TargetMode="External"/><Relationship Id="rId4" Type="http://schemas.openxmlformats.org/officeDocument/2006/relationships/hyperlink" Target="http://gretel.hum.uu.nl/gretel4/ng/home" TargetMode="External"/><Relationship Id="rId5" Type="http://schemas.openxmlformats.org/officeDocument/2006/relationships/hyperlink" Target="https://webservices-lst.science.ru.nl/tscan" TargetMode="External"/><Relationship Id="rId6" Type="http://schemas.openxmlformats.org/officeDocument/2006/relationships/hyperlink" Target="https://paqu.let.rug.nl:8068/spod" TargetMode="External"/><Relationship Id="rId7" Type="http://schemas.openxmlformats.org/officeDocument/2006/relationships/hyperlink" Target="https://sasta.hum.uu.nl/home" TargetMode="External"/><Relationship Id="rId8"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http://opensonar.ivdnt.org/" TargetMode="External"/><Relationship Id="rId4" Type="http://schemas.openxmlformats.org/officeDocument/2006/relationships/hyperlink" Target="http://www.clarin.eu/" TargetMode="External"/><Relationship Id="rId5" Type="http://schemas.openxmlformats.org/officeDocument/2006/relationships/hyperlink" Target="https://idm.clarin.eu/unitygw/pub#!registration-CLARIN%20Identity%20Registration" TargetMode="External"/><Relationship Id="rId6"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hyperlink" Target="https://www.sketchengine.eu/" TargetMode="External"/><Relationship Id="rId4" Type="http://schemas.openxmlformats.org/officeDocument/2006/relationships/hyperlink" Target="https://elex.is/" TargetMode="External"/><Relationship Id="rId5" Type="http://schemas.openxmlformats.org/officeDocument/2006/relationships/hyperlink" Target="http://gretel.ccl.kuleuven.be/poly-gretel/" TargetMode="External"/><Relationship Id="rId6" Type="http://schemas.openxmlformats.org/officeDocument/2006/relationships/hyperlink" Target="http://opus.nlpl.eu/" TargetMode="External"/><Relationship Id="rId7" Type="http://schemas.openxmlformats.org/officeDocument/2006/relationships/image" Target="../media/image4.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4.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hyperlink" Target="https://www.clariah.nl/" TargetMode="External"/><Relationship Id="rId4" Type="http://schemas.openxmlformats.org/officeDocument/2006/relationships/hyperlink" Target="https://www.clarin.eu/" TargetMode="External"/><Relationship Id="rId5"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62" name="Shape 62"/>
        <p:cNvGrpSpPr/>
        <p:nvPr/>
      </p:nvGrpSpPr>
      <p:grpSpPr>
        <a:xfrm>
          <a:off x="0" y="0"/>
          <a:ext cx="0" cy="0"/>
          <a:chOff x="0" y="0"/>
          <a:chExt cx="0" cy="0"/>
        </a:xfrm>
      </p:grpSpPr>
      <p:sp>
        <p:nvSpPr>
          <p:cNvPr id="63" name="Google Shape;63;p1"/>
          <p:cNvSpPr txBox="1"/>
          <p:nvPr>
            <p:ph type="ctrTitle"/>
          </p:nvPr>
        </p:nvSpPr>
        <p:spPr>
          <a:xfrm>
            <a:off x="685800" y="2130425"/>
            <a:ext cx="7772400" cy="14700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3600"/>
              <a:buFont typeface="Balthazar"/>
              <a:buNone/>
            </a:pPr>
            <a:r>
              <a:rPr lang="nl-NL"/>
              <a:t>OpenSoNaR Tutorial</a:t>
            </a:r>
            <a:br>
              <a:rPr lang="nl-NL"/>
            </a:br>
            <a:r>
              <a:rPr lang="nl-NL"/>
              <a:t>Inleiding</a:t>
            </a:r>
            <a:endParaRPr/>
          </a:p>
        </p:txBody>
      </p:sp>
      <p:sp>
        <p:nvSpPr>
          <p:cNvPr id="64" name="Google Shape;64;p1"/>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rgbClr val="888888"/>
              </a:buClr>
              <a:buSzPts val="3200"/>
              <a:buNone/>
            </a:pPr>
            <a:r>
              <a:rPr lang="nl-NL"/>
              <a:t>Jan Odijk</a:t>
            </a:r>
            <a:endParaRPr/>
          </a:p>
          <a:p>
            <a:pPr indent="0" lvl="0" marL="0" rtl="0" algn="ctr">
              <a:spcBef>
                <a:spcPts val="640"/>
              </a:spcBef>
              <a:spcAft>
                <a:spcPts val="0"/>
              </a:spcAft>
              <a:buClr>
                <a:srgbClr val="888888"/>
              </a:buClr>
              <a:buSzPts val="3200"/>
              <a:buNone/>
            </a:pPr>
            <a:r>
              <a:rPr lang="nl-NL"/>
              <a:t>2020-10-09</a:t>
            </a:r>
            <a:endParaRPr/>
          </a:p>
          <a:p>
            <a:pPr indent="0" lvl="0" marL="0" rtl="0" algn="ctr">
              <a:spcBef>
                <a:spcPts val="640"/>
              </a:spcBef>
              <a:spcAft>
                <a:spcPts val="0"/>
              </a:spcAft>
              <a:buClr>
                <a:srgbClr val="888888"/>
              </a:buClr>
              <a:buSzPts val="3200"/>
              <a:buNone/>
            </a:pPr>
            <a:r>
              <a:t/>
            </a:r>
            <a:endParaRPr/>
          </a:p>
        </p:txBody>
      </p:sp>
      <p:sp>
        <p:nvSpPr>
          <p:cNvPr id="65" name="Google Shape;65;p1"/>
          <p:cNvSpPr txBox="1"/>
          <p:nvPr>
            <p:ph idx="12" type="sldNum"/>
          </p:nvPr>
        </p:nvSpPr>
        <p:spPr>
          <a:xfrm>
            <a:off x="8172400" y="6492875"/>
            <a:ext cx="971600" cy="365125"/>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nl-NL"/>
              <a:t>‹#›</a:t>
            </a:fld>
            <a:endParaRPr/>
          </a:p>
        </p:txBody>
      </p:sp>
      <p:pic>
        <p:nvPicPr>
          <p:cNvPr id="66" name="Google Shape;66;p1"/>
          <p:cNvPicPr preferRelativeResize="0"/>
          <p:nvPr/>
        </p:nvPicPr>
        <p:blipFill rotWithShape="1">
          <a:blip r:embed="rId3">
            <a:alphaModFix/>
          </a:blip>
          <a:srcRect b="0" l="0" r="0" t="0"/>
          <a:stretch/>
        </p:blipFill>
        <p:spPr>
          <a:xfrm>
            <a:off x="0" y="332656"/>
            <a:ext cx="8604272" cy="2016224"/>
          </a:xfrm>
          <a:prstGeom prst="rect">
            <a:avLst/>
          </a:prstGeom>
          <a:noFill/>
          <a:ln>
            <a:noFill/>
          </a:ln>
        </p:spPr>
      </p:pic>
      <p:sp>
        <p:nvSpPr>
          <p:cNvPr id="67" name="Google Shape;67;p1"/>
          <p:cNvSpPr txBox="1"/>
          <p:nvPr/>
        </p:nvSpPr>
        <p:spPr>
          <a:xfrm>
            <a:off x="53175" y="6453750"/>
            <a:ext cx="6412800" cy="748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nl-NL"/>
              <a:t>/instituut voor de Nederlandse taal/</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143" name="Shape 143"/>
        <p:cNvGrpSpPr/>
        <p:nvPr/>
      </p:nvGrpSpPr>
      <p:grpSpPr>
        <a:xfrm>
          <a:off x="0" y="0"/>
          <a:ext cx="0" cy="0"/>
          <a:chOff x="0" y="0"/>
          <a:chExt cx="0" cy="0"/>
        </a:xfrm>
      </p:grpSpPr>
      <p:sp>
        <p:nvSpPr>
          <p:cNvPr id="144" name="Google Shape;144;ga03aca4b66_0_24"/>
          <p:cNvSpPr txBox="1"/>
          <p:nvPr>
            <p:ph type="title"/>
          </p:nvPr>
        </p:nvSpPr>
        <p:spPr>
          <a:xfrm>
            <a:off x="1691680" y="0"/>
            <a:ext cx="7452300" cy="8367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3600"/>
              <a:buFont typeface="Balthazar"/>
              <a:buNone/>
            </a:pPr>
            <a:r>
              <a:rPr lang="nl-NL"/>
              <a:t>Voorbeelden</a:t>
            </a:r>
            <a:endParaRPr/>
          </a:p>
        </p:txBody>
      </p:sp>
      <p:sp>
        <p:nvSpPr>
          <p:cNvPr id="145" name="Google Shape;145;ga03aca4b66_0_24"/>
          <p:cNvSpPr txBox="1"/>
          <p:nvPr>
            <p:ph idx="1" type="body"/>
          </p:nvPr>
        </p:nvSpPr>
        <p:spPr>
          <a:xfrm>
            <a:off x="457200" y="1600200"/>
            <a:ext cx="8229600" cy="4709100"/>
          </a:xfrm>
          <a:prstGeom prst="rect">
            <a:avLst/>
          </a:prstGeom>
          <a:noFill/>
          <a:ln>
            <a:noFill/>
          </a:ln>
        </p:spPr>
        <p:txBody>
          <a:bodyPr anchorCtr="0" anchor="t" bIns="45700" lIns="91425" spcFirstLastPara="1" rIns="91425" wrap="square" tIns="45700">
            <a:noAutofit/>
          </a:bodyPr>
          <a:lstStyle/>
          <a:p>
            <a:pPr indent="-254000" lvl="0" marL="342900" rtl="0" algn="l">
              <a:spcBef>
                <a:spcPts val="640"/>
              </a:spcBef>
              <a:spcAft>
                <a:spcPts val="0"/>
              </a:spcAft>
              <a:buClr>
                <a:srgbClr val="000000"/>
              </a:buClr>
              <a:buSzPts val="1800"/>
              <a:buChar char="•"/>
            </a:pPr>
            <a:r>
              <a:rPr i="1" lang="nl-NL">
                <a:solidFill>
                  <a:srgbClr val="000000"/>
                </a:solidFill>
              </a:rPr>
              <a:t>Een roos is een roos, en zal altijd een roos zijn!</a:t>
            </a:r>
            <a:endParaRPr i="1">
              <a:solidFill>
                <a:srgbClr val="000000"/>
              </a:solidFill>
            </a:endParaRPr>
          </a:p>
          <a:p>
            <a:pPr indent="-285750" lvl="1" marL="742950" rtl="0" algn="l">
              <a:spcBef>
                <a:spcPts val="640"/>
              </a:spcBef>
              <a:spcAft>
                <a:spcPts val="0"/>
              </a:spcAft>
              <a:buClr>
                <a:srgbClr val="000000"/>
              </a:buClr>
              <a:buSzPts val="1800"/>
              <a:buChar char="–"/>
            </a:pPr>
            <a:r>
              <a:rPr lang="nl-NL">
                <a:solidFill>
                  <a:srgbClr val="000000"/>
                </a:solidFill>
              </a:rPr>
              <a:t>13 tokens: </a:t>
            </a:r>
            <a:r>
              <a:rPr i="1" lang="nl-NL">
                <a:solidFill>
                  <a:srgbClr val="000000"/>
                </a:solidFill>
              </a:rPr>
              <a:t>een; roos; is; een; roos; ,; en; zal; altijd; een; roos; zijn; !</a:t>
            </a:r>
            <a:endParaRPr i="1">
              <a:solidFill>
                <a:srgbClr val="000000"/>
              </a:solidFill>
            </a:endParaRPr>
          </a:p>
          <a:p>
            <a:pPr indent="-285750" lvl="1" marL="742950" rtl="0" algn="l">
              <a:spcBef>
                <a:spcPts val="640"/>
              </a:spcBef>
              <a:spcAft>
                <a:spcPts val="0"/>
              </a:spcAft>
              <a:buClr>
                <a:srgbClr val="000000"/>
              </a:buClr>
              <a:buSzPts val="1800"/>
              <a:buChar char="–"/>
            </a:pPr>
            <a:r>
              <a:rPr lang="nl-NL">
                <a:solidFill>
                  <a:srgbClr val="000000"/>
                </a:solidFill>
              </a:rPr>
              <a:t>9 types: </a:t>
            </a:r>
            <a:r>
              <a:rPr i="1" lang="nl-NL">
                <a:solidFill>
                  <a:srgbClr val="000000"/>
                </a:solidFill>
              </a:rPr>
              <a:t>een; roos; is; ,; en; zal; altijd; zijn; !</a:t>
            </a:r>
            <a:endParaRPr i="1">
              <a:solidFill>
                <a:srgbClr val="000000"/>
              </a:solidFill>
            </a:endParaRPr>
          </a:p>
          <a:p>
            <a:pPr indent="-285750" lvl="1" marL="742950" rtl="0" algn="l">
              <a:spcBef>
                <a:spcPts val="640"/>
              </a:spcBef>
              <a:spcAft>
                <a:spcPts val="0"/>
              </a:spcAft>
              <a:buClr>
                <a:srgbClr val="000000"/>
              </a:buClr>
              <a:buSzPts val="1800"/>
              <a:buChar char="–"/>
            </a:pPr>
            <a:r>
              <a:rPr lang="nl-NL">
                <a:solidFill>
                  <a:srgbClr val="000000"/>
                </a:solidFill>
              </a:rPr>
              <a:t>13 lemma tokens: </a:t>
            </a:r>
            <a:r>
              <a:rPr i="1" lang="nl-NL">
                <a:solidFill>
                  <a:srgbClr val="000000"/>
                </a:solidFill>
              </a:rPr>
              <a:t>een; roos; zijn; een; roos; ,; en; zullen; altijd; een; roos; zijn; !</a:t>
            </a:r>
            <a:endParaRPr i="1">
              <a:solidFill>
                <a:srgbClr val="000000"/>
              </a:solidFill>
            </a:endParaRPr>
          </a:p>
          <a:p>
            <a:pPr indent="-285750" lvl="1" marL="742950" rtl="0" algn="l">
              <a:spcBef>
                <a:spcPts val="640"/>
              </a:spcBef>
              <a:spcAft>
                <a:spcPts val="0"/>
              </a:spcAft>
              <a:buClr>
                <a:srgbClr val="000000"/>
              </a:buClr>
              <a:buSzPts val="1800"/>
              <a:buChar char="–"/>
            </a:pPr>
            <a:r>
              <a:rPr lang="nl-NL">
                <a:solidFill>
                  <a:srgbClr val="000000"/>
                </a:solidFill>
              </a:rPr>
              <a:t>8 lemma types: </a:t>
            </a:r>
            <a:r>
              <a:rPr i="1" lang="nl-NL"/>
              <a:t>een; roos; zijn; ,; en; zullen; altijd;  !</a:t>
            </a:r>
            <a:endParaRPr>
              <a:solidFill>
                <a:srgbClr val="000000"/>
              </a:solidFill>
            </a:endParaRPr>
          </a:p>
          <a:p>
            <a:pPr indent="-107950" lvl="1" marL="742950" rtl="0" algn="l">
              <a:lnSpc>
                <a:spcPct val="80000"/>
              </a:lnSpc>
              <a:spcBef>
                <a:spcPts val="560"/>
              </a:spcBef>
              <a:spcAft>
                <a:spcPts val="0"/>
              </a:spcAft>
              <a:buClr>
                <a:schemeClr val="dk1"/>
              </a:buClr>
              <a:buSzPts val="2800"/>
              <a:buNone/>
            </a:pPr>
            <a:r>
              <a:t/>
            </a:r>
            <a:endParaRPr>
              <a:solidFill>
                <a:srgbClr val="000000"/>
              </a:solidFill>
            </a:endParaRPr>
          </a:p>
          <a:p>
            <a:pPr indent="-139700" lvl="0" marL="342900" rtl="0" algn="l">
              <a:spcBef>
                <a:spcPts val="640"/>
              </a:spcBef>
              <a:spcAft>
                <a:spcPts val="0"/>
              </a:spcAft>
              <a:buClr>
                <a:schemeClr val="dk1"/>
              </a:buClr>
              <a:buSzPts val="3200"/>
              <a:buNone/>
            </a:pPr>
            <a:r>
              <a:t/>
            </a:r>
            <a:endParaRPr/>
          </a:p>
        </p:txBody>
      </p:sp>
      <p:sp>
        <p:nvSpPr>
          <p:cNvPr id="146" name="Google Shape;146;ga03aca4b66_0_24"/>
          <p:cNvSpPr txBox="1"/>
          <p:nvPr>
            <p:ph idx="12" type="sldNum"/>
          </p:nvPr>
        </p:nvSpPr>
        <p:spPr>
          <a:xfrm>
            <a:off x="8172400" y="6492875"/>
            <a:ext cx="971700" cy="3651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nl-NL"/>
              <a:t>‹#›</a:t>
            </a:fld>
            <a:endParaRPr/>
          </a:p>
        </p:txBody>
      </p:sp>
      <p:pic>
        <p:nvPicPr>
          <p:cNvPr id="147" name="Google Shape;147;ga03aca4b66_0_24"/>
          <p:cNvPicPr preferRelativeResize="0"/>
          <p:nvPr/>
        </p:nvPicPr>
        <p:blipFill rotWithShape="1">
          <a:blip r:embed="rId3">
            <a:alphaModFix/>
          </a:blip>
          <a:srcRect b="0" l="0" r="0" t="0"/>
          <a:stretch/>
        </p:blipFill>
        <p:spPr>
          <a:xfrm>
            <a:off x="179512" y="228560"/>
            <a:ext cx="2000281" cy="680160"/>
          </a:xfrm>
          <a:prstGeom prst="rect">
            <a:avLst/>
          </a:prstGeom>
          <a:noFill/>
          <a:ln>
            <a:noFill/>
          </a:ln>
        </p:spPr>
      </p:pic>
      <p:sp>
        <p:nvSpPr>
          <p:cNvPr id="148" name="Google Shape;148;ga03aca4b66_0_24"/>
          <p:cNvSpPr txBox="1"/>
          <p:nvPr/>
        </p:nvSpPr>
        <p:spPr>
          <a:xfrm>
            <a:off x="0" y="6477000"/>
            <a:ext cx="30000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nl-NL">
                <a:solidFill>
                  <a:schemeClr val="dk1"/>
                </a:solidFill>
              </a:rPr>
              <a:t>/instituut voor de Nederlandse taal/</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152" name="Shape 152"/>
        <p:cNvGrpSpPr/>
        <p:nvPr/>
      </p:nvGrpSpPr>
      <p:grpSpPr>
        <a:xfrm>
          <a:off x="0" y="0"/>
          <a:ext cx="0" cy="0"/>
          <a:chOff x="0" y="0"/>
          <a:chExt cx="0" cy="0"/>
        </a:xfrm>
      </p:grpSpPr>
      <p:sp>
        <p:nvSpPr>
          <p:cNvPr id="153" name="Google Shape;153;p5"/>
          <p:cNvSpPr txBox="1"/>
          <p:nvPr>
            <p:ph type="title"/>
          </p:nvPr>
        </p:nvSpPr>
        <p:spPr>
          <a:xfrm>
            <a:off x="1691680" y="0"/>
            <a:ext cx="7452300" cy="8367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3600"/>
              <a:buFont typeface="Balthazar"/>
              <a:buNone/>
            </a:pPr>
            <a:r>
              <a:rPr lang="nl-NL"/>
              <a:t>SoNaR</a:t>
            </a:r>
            <a:endParaRPr/>
          </a:p>
        </p:txBody>
      </p:sp>
      <p:sp>
        <p:nvSpPr>
          <p:cNvPr id="154" name="Google Shape;154;p5"/>
          <p:cNvSpPr txBox="1"/>
          <p:nvPr>
            <p:ph idx="1" type="body"/>
          </p:nvPr>
        </p:nvSpPr>
        <p:spPr>
          <a:xfrm>
            <a:off x="457200" y="1600200"/>
            <a:ext cx="8229600" cy="4709120"/>
          </a:xfrm>
          <a:prstGeom prst="rect">
            <a:avLst/>
          </a:prstGeom>
          <a:noFill/>
          <a:ln>
            <a:noFill/>
          </a:ln>
        </p:spPr>
        <p:txBody>
          <a:bodyPr anchorCtr="0" anchor="t" bIns="45700" lIns="91425" spcFirstLastPara="1" rIns="91425" wrap="square" tIns="45700">
            <a:normAutofit/>
          </a:bodyPr>
          <a:lstStyle/>
          <a:p>
            <a:pPr indent="-342900" lvl="0" marL="342900" rtl="0" algn="l">
              <a:lnSpc>
                <a:spcPct val="80000"/>
              </a:lnSpc>
              <a:spcBef>
                <a:spcPts val="0"/>
              </a:spcBef>
              <a:spcAft>
                <a:spcPts val="0"/>
              </a:spcAft>
              <a:buClr>
                <a:srgbClr val="000000"/>
              </a:buClr>
              <a:buSzPts val="3200"/>
              <a:buChar char="•"/>
            </a:pPr>
            <a:r>
              <a:rPr lang="nl-NL">
                <a:solidFill>
                  <a:srgbClr val="000000"/>
                </a:solidFill>
              </a:rPr>
              <a:t>Corpus voor </a:t>
            </a:r>
            <a:r>
              <a:rPr b="1" lang="nl-NL">
                <a:solidFill>
                  <a:srgbClr val="000000"/>
                </a:solidFill>
              </a:rPr>
              <a:t>geschreven</a:t>
            </a:r>
            <a:r>
              <a:rPr lang="nl-NL">
                <a:solidFill>
                  <a:srgbClr val="000000"/>
                </a:solidFill>
              </a:rPr>
              <a:t> Nederlands</a:t>
            </a:r>
            <a:endParaRPr/>
          </a:p>
          <a:p>
            <a:pPr indent="-285750" lvl="1" marL="742950" rtl="0" algn="l">
              <a:lnSpc>
                <a:spcPct val="80000"/>
              </a:lnSpc>
              <a:spcBef>
                <a:spcPts val="560"/>
              </a:spcBef>
              <a:spcAft>
                <a:spcPts val="0"/>
              </a:spcAft>
              <a:buClr>
                <a:srgbClr val="000000"/>
              </a:buClr>
              <a:buSzPts val="2800"/>
              <a:buChar char="–"/>
            </a:pPr>
            <a:r>
              <a:rPr lang="nl-NL">
                <a:solidFill>
                  <a:srgbClr val="000000"/>
                </a:solidFill>
              </a:rPr>
              <a:t> &gt; 2 miljoen documenten</a:t>
            </a:r>
            <a:endParaRPr/>
          </a:p>
          <a:p>
            <a:pPr indent="-285750" lvl="1" marL="742950" rtl="0" algn="l">
              <a:lnSpc>
                <a:spcPct val="80000"/>
              </a:lnSpc>
              <a:spcBef>
                <a:spcPts val="560"/>
              </a:spcBef>
              <a:spcAft>
                <a:spcPts val="0"/>
              </a:spcAft>
              <a:buClr>
                <a:srgbClr val="000000"/>
              </a:buClr>
              <a:buSzPts val="2800"/>
              <a:buChar char="–"/>
            </a:pPr>
            <a:r>
              <a:rPr lang="nl-NL">
                <a:solidFill>
                  <a:srgbClr val="000000"/>
                </a:solidFill>
              </a:rPr>
              <a:t>Documenten / zinnen / tokensequenties</a:t>
            </a:r>
            <a:endParaRPr/>
          </a:p>
          <a:p>
            <a:pPr indent="-285750" lvl="1" marL="742950" rtl="0" algn="l">
              <a:lnSpc>
                <a:spcPct val="80000"/>
              </a:lnSpc>
              <a:spcBef>
                <a:spcPts val="560"/>
              </a:spcBef>
              <a:spcAft>
                <a:spcPts val="0"/>
              </a:spcAft>
              <a:buClr>
                <a:srgbClr val="000000"/>
              </a:buClr>
              <a:buSzPts val="2800"/>
              <a:buChar char="–"/>
            </a:pPr>
            <a:r>
              <a:rPr lang="nl-NL">
                <a:solidFill>
                  <a:srgbClr val="000000"/>
                </a:solidFill>
              </a:rPr>
              <a:t>&gt; 540 miljoen tokens</a:t>
            </a:r>
            <a:endParaRPr>
              <a:solidFill>
                <a:srgbClr val="000000"/>
              </a:solidFill>
            </a:endParaRPr>
          </a:p>
          <a:p>
            <a:pPr indent="-222250" lvl="1" marL="742950" rtl="0" algn="l">
              <a:lnSpc>
                <a:spcPct val="80000"/>
              </a:lnSpc>
              <a:spcBef>
                <a:spcPts val="560"/>
              </a:spcBef>
              <a:spcAft>
                <a:spcPts val="0"/>
              </a:spcAft>
              <a:buClr>
                <a:srgbClr val="000000"/>
              </a:buClr>
              <a:buSzPts val="1800"/>
              <a:buChar char="–"/>
            </a:pPr>
            <a:r>
              <a:rPr lang="nl-NL">
                <a:solidFill>
                  <a:srgbClr val="000000"/>
                </a:solidFill>
              </a:rPr>
              <a:t>1979-2011</a:t>
            </a:r>
            <a:endParaRPr>
              <a:solidFill>
                <a:srgbClr val="000000"/>
              </a:solidFill>
            </a:endParaRPr>
          </a:p>
          <a:p>
            <a:pPr indent="0" lvl="0" marL="342900" rtl="0" algn="l">
              <a:spcBef>
                <a:spcPts val="640"/>
              </a:spcBef>
              <a:spcAft>
                <a:spcPts val="0"/>
              </a:spcAft>
              <a:buNone/>
            </a:pPr>
            <a:r>
              <a:t/>
            </a:r>
            <a:endParaRPr/>
          </a:p>
          <a:p>
            <a:pPr indent="-107950" lvl="1" marL="742950" rtl="0" algn="l">
              <a:lnSpc>
                <a:spcPct val="80000"/>
              </a:lnSpc>
              <a:spcBef>
                <a:spcPts val="560"/>
              </a:spcBef>
              <a:spcAft>
                <a:spcPts val="0"/>
              </a:spcAft>
              <a:buClr>
                <a:schemeClr val="dk1"/>
              </a:buClr>
              <a:buSzPts val="2800"/>
              <a:buNone/>
            </a:pPr>
            <a:r>
              <a:t/>
            </a:r>
            <a:endParaRPr>
              <a:solidFill>
                <a:srgbClr val="000000"/>
              </a:solidFill>
            </a:endParaRPr>
          </a:p>
          <a:p>
            <a:pPr indent="-139700" lvl="0" marL="342900" rtl="0" algn="l">
              <a:spcBef>
                <a:spcPts val="640"/>
              </a:spcBef>
              <a:spcAft>
                <a:spcPts val="0"/>
              </a:spcAft>
              <a:buClr>
                <a:schemeClr val="dk1"/>
              </a:buClr>
              <a:buSzPts val="3200"/>
              <a:buNone/>
            </a:pPr>
            <a:r>
              <a:t/>
            </a:r>
            <a:endParaRPr/>
          </a:p>
        </p:txBody>
      </p:sp>
      <p:sp>
        <p:nvSpPr>
          <p:cNvPr id="155" name="Google Shape;155;p5"/>
          <p:cNvSpPr txBox="1"/>
          <p:nvPr>
            <p:ph idx="12" type="sldNum"/>
          </p:nvPr>
        </p:nvSpPr>
        <p:spPr>
          <a:xfrm>
            <a:off x="8172400" y="6492875"/>
            <a:ext cx="971600" cy="365125"/>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nl-NL"/>
              <a:t>‹#›</a:t>
            </a:fld>
            <a:endParaRPr/>
          </a:p>
        </p:txBody>
      </p:sp>
      <p:pic>
        <p:nvPicPr>
          <p:cNvPr id="156" name="Google Shape;156;p5"/>
          <p:cNvPicPr preferRelativeResize="0"/>
          <p:nvPr/>
        </p:nvPicPr>
        <p:blipFill rotWithShape="1">
          <a:blip r:embed="rId3">
            <a:alphaModFix/>
          </a:blip>
          <a:srcRect b="0" l="0" r="0" t="0"/>
          <a:stretch/>
        </p:blipFill>
        <p:spPr>
          <a:xfrm>
            <a:off x="179512" y="228560"/>
            <a:ext cx="2000282" cy="680160"/>
          </a:xfrm>
          <a:prstGeom prst="rect">
            <a:avLst/>
          </a:prstGeom>
          <a:noFill/>
          <a:ln>
            <a:noFill/>
          </a:ln>
        </p:spPr>
      </p:pic>
      <p:sp>
        <p:nvSpPr>
          <p:cNvPr id="157" name="Google Shape;157;p5"/>
          <p:cNvSpPr txBox="1"/>
          <p:nvPr/>
        </p:nvSpPr>
        <p:spPr>
          <a:xfrm>
            <a:off x="0" y="6477000"/>
            <a:ext cx="30000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nl-NL">
                <a:solidFill>
                  <a:schemeClr val="dk1"/>
                </a:solidFill>
              </a:rPr>
              <a:t>/instituut voor de Nederlandse taal/</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161" name="Shape 161"/>
        <p:cNvGrpSpPr/>
        <p:nvPr/>
      </p:nvGrpSpPr>
      <p:grpSpPr>
        <a:xfrm>
          <a:off x="0" y="0"/>
          <a:ext cx="0" cy="0"/>
          <a:chOff x="0" y="0"/>
          <a:chExt cx="0" cy="0"/>
        </a:xfrm>
      </p:grpSpPr>
      <p:sp>
        <p:nvSpPr>
          <p:cNvPr id="162" name="Google Shape;162;p6"/>
          <p:cNvSpPr txBox="1"/>
          <p:nvPr>
            <p:ph type="title"/>
          </p:nvPr>
        </p:nvSpPr>
        <p:spPr>
          <a:xfrm>
            <a:off x="1691680" y="0"/>
            <a:ext cx="7452300" cy="8367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3600"/>
              <a:buFont typeface="Balthazar"/>
              <a:buNone/>
            </a:pPr>
            <a:r>
              <a:rPr lang="nl-NL"/>
              <a:t>SoNaR</a:t>
            </a:r>
            <a:endParaRPr/>
          </a:p>
        </p:txBody>
      </p:sp>
      <p:sp>
        <p:nvSpPr>
          <p:cNvPr id="163" name="Google Shape;163;p6"/>
          <p:cNvSpPr txBox="1"/>
          <p:nvPr>
            <p:ph idx="1" type="body"/>
          </p:nvPr>
        </p:nvSpPr>
        <p:spPr>
          <a:xfrm>
            <a:off x="457200" y="1600200"/>
            <a:ext cx="8229600" cy="4709120"/>
          </a:xfrm>
          <a:prstGeom prst="rect">
            <a:avLst/>
          </a:prstGeom>
          <a:noFill/>
          <a:ln>
            <a:noFill/>
          </a:ln>
        </p:spPr>
        <p:txBody>
          <a:bodyPr anchorCtr="0" anchor="t" bIns="45700" lIns="91425" spcFirstLastPara="1" rIns="91425" wrap="square" tIns="45700">
            <a:normAutofit/>
          </a:bodyPr>
          <a:lstStyle/>
          <a:p>
            <a:pPr indent="-342900" lvl="0" marL="342900" rtl="0" algn="l">
              <a:lnSpc>
                <a:spcPct val="70000"/>
              </a:lnSpc>
              <a:spcBef>
                <a:spcPts val="0"/>
              </a:spcBef>
              <a:spcAft>
                <a:spcPts val="0"/>
              </a:spcAft>
              <a:buClr>
                <a:srgbClr val="000000"/>
              </a:buClr>
              <a:buSzPts val="3200"/>
              <a:buChar char="•"/>
            </a:pPr>
            <a:r>
              <a:rPr lang="nl-NL">
                <a:solidFill>
                  <a:srgbClr val="000000"/>
                </a:solidFill>
              </a:rPr>
              <a:t>Veel verschillende tekstgenres:</a:t>
            </a:r>
            <a:endParaRPr/>
          </a:p>
          <a:p>
            <a:pPr indent="-285750" lvl="1" marL="742950" rtl="0" algn="l">
              <a:lnSpc>
                <a:spcPct val="70000"/>
              </a:lnSpc>
              <a:spcBef>
                <a:spcPts val="440"/>
              </a:spcBef>
              <a:spcAft>
                <a:spcPts val="0"/>
              </a:spcAft>
              <a:buClr>
                <a:srgbClr val="000000"/>
              </a:buClr>
              <a:buSzPts val="2200"/>
              <a:buChar char="–"/>
            </a:pPr>
            <a:r>
              <a:rPr lang="nl-NL" sz="2200">
                <a:solidFill>
                  <a:srgbClr val="000000"/>
                </a:solidFill>
              </a:rPr>
              <a:t>Autocues, Subtitles</a:t>
            </a:r>
            <a:endParaRPr sz="2200">
              <a:solidFill>
                <a:srgbClr val="000000"/>
              </a:solidFill>
            </a:endParaRPr>
          </a:p>
          <a:p>
            <a:pPr indent="-285750" lvl="1" marL="742950" rtl="0" algn="l">
              <a:lnSpc>
                <a:spcPct val="70000"/>
              </a:lnSpc>
              <a:spcBef>
                <a:spcPts val="440"/>
              </a:spcBef>
              <a:spcAft>
                <a:spcPts val="0"/>
              </a:spcAft>
              <a:buClr>
                <a:srgbClr val="000000"/>
              </a:buClr>
              <a:buSzPts val="2200"/>
              <a:buChar char="–"/>
            </a:pPr>
            <a:r>
              <a:rPr lang="nl-NL" sz="2200">
                <a:solidFill>
                  <a:srgbClr val="000000"/>
                </a:solidFill>
              </a:rPr>
              <a:t>Discussion lists, Web sites, Wikipedia</a:t>
            </a:r>
            <a:endParaRPr/>
          </a:p>
          <a:p>
            <a:pPr indent="-285750" lvl="1" marL="742950" rtl="0" algn="l">
              <a:lnSpc>
                <a:spcPct val="70000"/>
              </a:lnSpc>
              <a:spcBef>
                <a:spcPts val="440"/>
              </a:spcBef>
              <a:spcAft>
                <a:spcPts val="0"/>
              </a:spcAft>
              <a:buClr>
                <a:srgbClr val="000000"/>
              </a:buClr>
              <a:buSzPts val="2200"/>
              <a:buChar char="–"/>
            </a:pPr>
            <a:r>
              <a:rPr lang="nl-NL" sz="2200">
                <a:solidFill>
                  <a:srgbClr val="000000"/>
                </a:solidFill>
              </a:rPr>
              <a:t>Books, Brochures, </a:t>
            </a:r>
            <a:endParaRPr/>
          </a:p>
          <a:p>
            <a:pPr indent="-285750" lvl="1" marL="742950" rtl="0" algn="l">
              <a:lnSpc>
                <a:spcPct val="70000"/>
              </a:lnSpc>
              <a:spcBef>
                <a:spcPts val="440"/>
              </a:spcBef>
              <a:spcAft>
                <a:spcPts val="0"/>
              </a:spcAft>
              <a:buClr>
                <a:srgbClr val="000000"/>
              </a:buClr>
              <a:buSzPts val="2200"/>
              <a:buChar char="–"/>
            </a:pPr>
            <a:r>
              <a:rPr lang="nl-NL" sz="2200">
                <a:solidFill>
                  <a:srgbClr val="000000"/>
                </a:solidFill>
              </a:rPr>
              <a:t>Guides/manuals, Legal texts, reports</a:t>
            </a:r>
            <a:endParaRPr sz="2200">
              <a:solidFill>
                <a:srgbClr val="000000"/>
              </a:solidFill>
            </a:endParaRPr>
          </a:p>
          <a:p>
            <a:pPr indent="-285750" lvl="1" marL="742950" rtl="0" algn="l">
              <a:lnSpc>
                <a:spcPct val="70000"/>
              </a:lnSpc>
              <a:spcBef>
                <a:spcPts val="440"/>
              </a:spcBef>
              <a:spcAft>
                <a:spcPts val="0"/>
              </a:spcAft>
              <a:buClr>
                <a:srgbClr val="000000"/>
              </a:buClr>
              <a:buSzPts val="2200"/>
              <a:buChar char="–"/>
            </a:pPr>
            <a:r>
              <a:rPr lang="nl-NL" sz="2200">
                <a:solidFill>
                  <a:srgbClr val="000000"/>
                </a:solidFill>
              </a:rPr>
              <a:t>Magazines, Newsletters, Newspapers, Periodicals</a:t>
            </a:r>
            <a:endParaRPr sz="2200">
              <a:solidFill>
                <a:srgbClr val="000000"/>
              </a:solidFill>
            </a:endParaRPr>
          </a:p>
          <a:p>
            <a:pPr indent="-285750" lvl="1" marL="742950" rtl="0" algn="l">
              <a:lnSpc>
                <a:spcPct val="70000"/>
              </a:lnSpc>
              <a:spcBef>
                <a:spcPts val="440"/>
              </a:spcBef>
              <a:spcAft>
                <a:spcPts val="0"/>
              </a:spcAft>
              <a:buClr>
                <a:srgbClr val="000000"/>
              </a:buClr>
              <a:buSzPts val="2200"/>
              <a:buChar char="–"/>
            </a:pPr>
            <a:r>
              <a:rPr lang="nl-NL" sz="2200">
                <a:solidFill>
                  <a:srgbClr val="000000"/>
                </a:solidFill>
              </a:rPr>
              <a:t>Policy documents, Press releases, Proceedings</a:t>
            </a:r>
            <a:endParaRPr sz="2200">
              <a:solidFill>
                <a:srgbClr val="000000"/>
              </a:solidFill>
            </a:endParaRPr>
          </a:p>
          <a:p>
            <a:pPr indent="-285750" lvl="1" marL="742950" rtl="0" algn="l">
              <a:lnSpc>
                <a:spcPct val="70000"/>
              </a:lnSpc>
              <a:spcBef>
                <a:spcPts val="440"/>
              </a:spcBef>
              <a:spcAft>
                <a:spcPts val="0"/>
              </a:spcAft>
              <a:buClr>
                <a:srgbClr val="000000"/>
              </a:buClr>
              <a:buSzPts val="2200"/>
              <a:buChar char="–"/>
            </a:pPr>
            <a:r>
              <a:rPr lang="nl-NL" sz="2200">
                <a:solidFill>
                  <a:srgbClr val="000000"/>
                </a:solidFill>
              </a:rPr>
              <a:t>Teletext pages, Texts for the visually impaired</a:t>
            </a:r>
            <a:endParaRPr sz="2200">
              <a:solidFill>
                <a:srgbClr val="000000"/>
              </a:solidFill>
            </a:endParaRPr>
          </a:p>
          <a:p>
            <a:pPr indent="-285750" lvl="1" marL="742950" rtl="0" algn="l">
              <a:lnSpc>
                <a:spcPct val="70000"/>
              </a:lnSpc>
              <a:spcBef>
                <a:spcPts val="440"/>
              </a:spcBef>
              <a:spcAft>
                <a:spcPts val="0"/>
              </a:spcAft>
              <a:buClr>
                <a:srgbClr val="000000"/>
              </a:buClr>
              <a:buSzPts val="2200"/>
              <a:buChar char="–"/>
            </a:pPr>
            <a:r>
              <a:rPr lang="nl-NL" sz="2200">
                <a:solidFill>
                  <a:srgbClr val="000000"/>
                </a:solidFill>
              </a:rPr>
              <a:t>Written assignments</a:t>
            </a:r>
            <a:endParaRPr sz="2200">
              <a:solidFill>
                <a:srgbClr val="000000"/>
              </a:solidFill>
            </a:endParaRPr>
          </a:p>
          <a:p>
            <a:pPr indent="-285750" lvl="1" marL="742950" rtl="0" algn="l">
              <a:lnSpc>
                <a:spcPct val="70000"/>
              </a:lnSpc>
              <a:spcBef>
                <a:spcPts val="440"/>
              </a:spcBef>
              <a:spcAft>
                <a:spcPts val="0"/>
              </a:spcAft>
              <a:buClr>
                <a:srgbClr val="000000"/>
              </a:buClr>
              <a:buSzPts val="2200"/>
              <a:buChar char="–"/>
            </a:pPr>
            <a:r>
              <a:rPr lang="nl-NL" sz="2200">
                <a:solidFill>
                  <a:srgbClr val="000000"/>
                </a:solidFill>
              </a:rPr>
              <a:t>Unspecified</a:t>
            </a:r>
            <a:endParaRPr sz="2400">
              <a:solidFill>
                <a:srgbClr val="000000"/>
              </a:solidFill>
            </a:endParaRPr>
          </a:p>
          <a:p>
            <a:pPr indent="-342900" lvl="0" marL="342900" rtl="0" algn="l">
              <a:lnSpc>
                <a:spcPct val="70000"/>
              </a:lnSpc>
              <a:spcBef>
                <a:spcPts val="560"/>
              </a:spcBef>
              <a:spcAft>
                <a:spcPts val="0"/>
              </a:spcAft>
              <a:buClr>
                <a:srgbClr val="000000"/>
              </a:buClr>
              <a:buSzPts val="2800"/>
              <a:buChar char="•"/>
            </a:pPr>
            <a:r>
              <a:rPr lang="nl-NL" sz="2800">
                <a:solidFill>
                  <a:srgbClr val="000000"/>
                </a:solidFill>
              </a:rPr>
              <a:t>`Nieuwe media’ (Chats, SMS, Tweets, Blogs)</a:t>
            </a:r>
            <a:endParaRPr/>
          </a:p>
          <a:p>
            <a:pPr indent="-342900" lvl="0" marL="342900" rtl="0" algn="l">
              <a:lnSpc>
                <a:spcPct val="70000"/>
              </a:lnSpc>
              <a:spcBef>
                <a:spcPts val="640"/>
              </a:spcBef>
              <a:spcAft>
                <a:spcPts val="0"/>
              </a:spcAft>
              <a:buClr>
                <a:srgbClr val="000000"/>
              </a:buClr>
              <a:buSzPts val="3200"/>
              <a:buChar char="•"/>
            </a:pPr>
            <a:r>
              <a:rPr lang="nl-NL">
                <a:solidFill>
                  <a:srgbClr val="000000"/>
                </a:solidFill>
              </a:rPr>
              <a:t>Slecht gebalanceerd</a:t>
            </a:r>
            <a:endParaRPr/>
          </a:p>
          <a:p>
            <a:pPr indent="-285750" lvl="1" marL="742950" rtl="0" algn="l">
              <a:lnSpc>
                <a:spcPct val="70000"/>
              </a:lnSpc>
              <a:spcBef>
                <a:spcPts val="560"/>
              </a:spcBef>
              <a:spcAft>
                <a:spcPts val="0"/>
              </a:spcAft>
              <a:buClr>
                <a:srgbClr val="000000"/>
              </a:buClr>
              <a:buSzPts val="2800"/>
              <a:buChar char="–"/>
            </a:pPr>
            <a:r>
              <a:rPr lang="nl-NL">
                <a:solidFill>
                  <a:srgbClr val="000000"/>
                </a:solidFill>
              </a:rPr>
              <a:t>Bijv. </a:t>
            </a:r>
            <a:r>
              <a:rPr lang="nl-NL" u="sng">
                <a:solidFill>
                  <a:schemeClr val="hlink"/>
                </a:solidFill>
                <a:hlinkClick r:id="rId3"/>
              </a:rPr>
              <a:t>Meer tekst uit Vlaanderen dan uit Nederland</a:t>
            </a:r>
            <a:endParaRPr/>
          </a:p>
          <a:p>
            <a:pPr indent="-139700" lvl="0" marL="342900" rtl="0" algn="l">
              <a:lnSpc>
                <a:spcPct val="90000"/>
              </a:lnSpc>
              <a:spcBef>
                <a:spcPts val="640"/>
              </a:spcBef>
              <a:spcAft>
                <a:spcPts val="0"/>
              </a:spcAft>
              <a:buClr>
                <a:schemeClr val="dk1"/>
              </a:buClr>
              <a:buSzPts val="3200"/>
              <a:buNone/>
            </a:pPr>
            <a:r>
              <a:t/>
            </a:r>
            <a:endParaRPr/>
          </a:p>
        </p:txBody>
      </p:sp>
      <p:sp>
        <p:nvSpPr>
          <p:cNvPr id="164" name="Google Shape;164;p6"/>
          <p:cNvSpPr txBox="1"/>
          <p:nvPr>
            <p:ph idx="12" type="sldNum"/>
          </p:nvPr>
        </p:nvSpPr>
        <p:spPr>
          <a:xfrm>
            <a:off x="8172400" y="6492875"/>
            <a:ext cx="971600" cy="365125"/>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nl-NL"/>
              <a:t>‹#›</a:t>
            </a:fld>
            <a:endParaRPr/>
          </a:p>
        </p:txBody>
      </p:sp>
      <p:pic>
        <p:nvPicPr>
          <p:cNvPr id="165" name="Google Shape;165;p6"/>
          <p:cNvPicPr preferRelativeResize="0"/>
          <p:nvPr/>
        </p:nvPicPr>
        <p:blipFill rotWithShape="1">
          <a:blip r:embed="rId4">
            <a:alphaModFix/>
          </a:blip>
          <a:srcRect b="0" l="0" r="0" t="0"/>
          <a:stretch/>
        </p:blipFill>
        <p:spPr>
          <a:xfrm>
            <a:off x="179512" y="228560"/>
            <a:ext cx="2000282" cy="680160"/>
          </a:xfrm>
          <a:prstGeom prst="rect">
            <a:avLst/>
          </a:prstGeom>
          <a:noFill/>
          <a:ln>
            <a:noFill/>
          </a:ln>
        </p:spPr>
      </p:pic>
      <p:sp>
        <p:nvSpPr>
          <p:cNvPr id="166" name="Google Shape;166;p6"/>
          <p:cNvSpPr txBox="1"/>
          <p:nvPr/>
        </p:nvSpPr>
        <p:spPr>
          <a:xfrm>
            <a:off x="0" y="6477000"/>
            <a:ext cx="30000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nl-NL">
                <a:solidFill>
                  <a:schemeClr val="dk1"/>
                </a:solidFill>
              </a:rPr>
              <a:t>/instituut voor de Nederlandse taal/</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170" name="Shape 170"/>
        <p:cNvGrpSpPr/>
        <p:nvPr/>
      </p:nvGrpSpPr>
      <p:grpSpPr>
        <a:xfrm>
          <a:off x="0" y="0"/>
          <a:ext cx="0" cy="0"/>
          <a:chOff x="0" y="0"/>
          <a:chExt cx="0" cy="0"/>
        </a:xfrm>
      </p:grpSpPr>
      <p:sp>
        <p:nvSpPr>
          <p:cNvPr id="171" name="Google Shape;171;p7"/>
          <p:cNvSpPr txBox="1"/>
          <p:nvPr>
            <p:ph type="title"/>
          </p:nvPr>
        </p:nvSpPr>
        <p:spPr>
          <a:xfrm>
            <a:off x="1691680" y="0"/>
            <a:ext cx="7452300" cy="8367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3600"/>
              <a:buFont typeface="Balthazar"/>
              <a:buNone/>
            </a:pPr>
            <a:r>
              <a:rPr lang="nl-NL"/>
              <a:t>SoNaR</a:t>
            </a:r>
            <a:endParaRPr/>
          </a:p>
        </p:txBody>
      </p:sp>
      <p:sp>
        <p:nvSpPr>
          <p:cNvPr id="172" name="Google Shape;172;p7"/>
          <p:cNvSpPr txBox="1"/>
          <p:nvPr>
            <p:ph idx="1" type="body"/>
          </p:nvPr>
        </p:nvSpPr>
        <p:spPr>
          <a:xfrm>
            <a:off x="457200" y="1600200"/>
            <a:ext cx="8229600" cy="4709120"/>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lang="nl-NL"/>
              <a:t>Metadata klassen</a:t>
            </a:r>
            <a:endParaRPr/>
          </a:p>
          <a:p>
            <a:pPr indent="-285750" lvl="1" marL="742950" rtl="0" algn="l">
              <a:spcBef>
                <a:spcPts val="560"/>
              </a:spcBef>
              <a:spcAft>
                <a:spcPts val="0"/>
              </a:spcAft>
              <a:buClr>
                <a:schemeClr val="dk1"/>
              </a:buClr>
              <a:buSzPts val="2800"/>
              <a:buChar char="–"/>
            </a:pPr>
            <a:r>
              <a:rPr lang="nl-NL"/>
              <a:t>Corpus / Collectie (Collection)</a:t>
            </a:r>
            <a:endParaRPr/>
          </a:p>
          <a:p>
            <a:pPr indent="-228600" lvl="2" marL="1143000" rtl="0" algn="l">
              <a:spcBef>
                <a:spcPts val="480"/>
              </a:spcBef>
              <a:spcAft>
                <a:spcPts val="0"/>
              </a:spcAft>
              <a:buClr>
                <a:schemeClr val="dk1"/>
              </a:buClr>
              <a:buSzPts val="2400"/>
              <a:buChar char="•"/>
            </a:pPr>
            <a:r>
              <a:rPr lang="nl-NL"/>
              <a:t>Corpus, collection, country</a:t>
            </a:r>
            <a:endParaRPr/>
          </a:p>
          <a:p>
            <a:pPr indent="-285750" lvl="1" marL="742950" rtl="0" algn="l">
              <a:spcBef>
                <a:spcPts val="560"/>
              </a:spcBef>
              <a:spcAft>
                <a:spcPts val="0"/>
              </a:spcAft>
              <a:buClr>
                <a:schemeClr val="dk1"/>
              </a:buClr>
              <a:buSzPts val="2800"/>
              <a:buChar char="–"/>
            </a:pPr>
            <a:r>
              <a:rPr lang="nl-NL"/>
              <a:t>Document</a:t>
            </a:r>
            <a:endParaRPr/>
          </a:p>
          <a:p>
            <a:pPr indent="-228600" lvl="2" marL="1143000" rtl="0" algn="l">
              <a:spcBef>
                <a:spcPts val="480"/>
              </a:spcBef>
              <a:spcAft>
                <a:spcPts val="0"/>
              </a:spcAft>
              <a:buClr>
                <a:schemeClr val="dk1"/>
              </a:buClr>
              <a:buSzPts val="2400"/>
              <a:buChar char="•"/>
            </a:pPr>
            <a:r>
              <a:rPr lang="nl-NL"/>
              <a:t>Title, text class, text type</a:t>
            </a:r>
            <a:endParaRPr/>
          </a:p>
          <a:p>
            <a:pPr indent="-285750" lvl="1" marL="742950" rtl="0" algn="l">
              <a:spcBef>
                <a:spcPts val="560"/>
              </a:spcBef>
              <a:spcAft>
                <a:spcPts val="0"/>
              </a:spcAft>
              <a:buClr>
                <a:schemeClr val="dk1"/>
              </a:buClr>
              <a:buSzPts val="2800"/>
              <a:buChar char="–"/>
            </a:pPr>
            <a:r>
              <a:rPr lang="nl-NL"/>
              <a:t>Auteur (Author)</a:t>
            </a:r>
            <a:endParaRPr/>
          </a:p>
          <a:p>
            <a:pPr indent="-228600" lvl="2" marL="1143000" rtl="0" algn="l">
              <a:spcBef>
                <a:spcPts val="480"/>
              </a:spcBef>
              <a:spcAft>
                <a:spcPts val="0"/>
              </a:spcAft>
              <a:buClr>
                <a:schemeClr val="dk1"/>
              </a:buClr>
              <a:buSzPts val="2400"/>
              <a:buChar char="•"/>
            </a:pPr>
            <a:r>
              <a:rPr lang="nl-NL"/>
              <a:t>Author name, gender, ..</a:t>
            </a:r>
            <a:endParaRPr/>
          </a:p>
          <a:p>
            <a:pPr indent="-285750" lvl="1" marL="742950" rtl="0" algn="l">
              <a:spcBef>
                <a:spcPts val="560"/>
              </a:spcBef>
              <a:spcAft>
                <a:spcPts val="0"/>
              </a:spcAft>
              <a:buClr>
                <a:schemeClr val="dk1"/>
              </a:buClr>
              <a:buSzPts val="2800"/>
              <a:buChar char="–"/>
            </a:pPr>
            <a:r>
              <a:rPr lang="nl-NL"/>
              <a:t>Licentie</a:t>
            </a:r>
            <a:endParaRPr/>
          </a:p>
          <a:p>
            <a:pPr indent="-342900" lvl="0" marL="342900" rtl="0" algn="l">
              <a:spcBef>
                <a:spcPts val="640"/>
              </a:spcBef>
              <a:spcAft>
                <a:spcPts val="0"/>
              </a:spcAft>
              <a:buClr>
                <a:schemeClr val="dk1"/>
              </a:buClr>
              <a:buSzPts val="3200"/>
              <a:buChar char="•"/>
            </a:pPr>
            <a:r>
              <a:rPr lang="nl-NL"/>
              <a:t>Vaak metadata ongespecificeerd</a:t>
            </a:r>
            <a:endParaRPr/>
          </a:p>
          <a:p>
            <a:pPr indent="0" lvl="0" marL="0" rtl="0" algn="l">
              <a:spcBef>
                <a:spcPts val="640"/>
              </a:spcBef>
              <a:spcAft>
                <a:spcPts val="0"/>
              </a:spcAft>
              <a:buClr>
                <a:schemeClr val="dk1"/>
              </a:buClr>
              <a:buSzPts val="3200"/>
              <a:buNone/>
            </a:pPr>
            <a:r>
              <a:t/>
            </a:r>
            <a:endParaRPr/>
          </a:p>
        </p:txBody>
      </p:sp>
      <p:sp>
        <p:nvSpPr>
          <p:cNvPr id="173" name="Google Shape;173;p7"/>
          <p:cNvSpPr txBox="1"/>
          <p:nvPr>
            <p:ph idx="12" type="sldNum"/>
          </p:nvPr>
        </p:nvSpPr>
        <p:spPr>
          <a:xfrm>
            <a:off x="8172400" y="6492875"/>
            <a:ext cx="971600" cy="365125"/>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nl-NL"/>
              <a:t>‹#›</a:t>
            </a:fld>
            <a:endParaRPr/>
          </a:p>
        </p:txBody>
      </p:sp>
      <p:pic>
        <p:nvPicPr>
          <p:cNvPr id="174" name="Google Shape;174;p7"/>
          <p:cNvPicPr preferRelativeResize="0"/>
          <p:nvPr/>
        </p:nvPicPr>
        <p:blipFill rotWithShape="1">
          <a:blip r:embed="rId3">
            <a:alphaModFix/>
          </a:blip>
          <a:srcRect b="0" l="0" r="0" t="0"/>
          <a:stretch/>
        </p:blipFill>
        <p:spPr>
          <a:xfrm>
            <a:off x="179512" y="228560"/>
            <a:ext cx="2000282" cy="680160"/>
          </a:xfrm>
          <a:prstGeom prst="rect">
            <a:avLst/>
          </a:prstGeom>
          <a:noFill/>
          <a:ln>
            <a:noFill/>
          </a:ln>
        </p:spPr>
      </p:pic>
      <p:sp>
        <p:nvSpPr>
          <p:cNvPr id="175" name="Google Shape;175;p7"/>
          <p:cNvSpPr txBox="1"/>
          <p:nvPr/>
        </p:nvSpPr>
        <p:spPr>
          <a:xfrm>
            <a:off x="0" y="6477000"/>
            <a:ext cx="30000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nl-NL">
                <a:solidFill>
                  <a:schemeClr val="dk1"/>
                </a:solidFill>
              </a:rPr>
              <a:t>/instituut voor de Nederlandse taal/</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179" name="Shape 179"/>
        <p:cNvGrpSpPr/>
        <p:nvPr/>
      </p:nvGrpSpPr>
      <p:grpSpPr>
        <a:xfrm>
          <a:off x="0" y="0"/>
          <a:ext cx="0" cy="0"/>
          <a:chOff x="0" y="0"/>
          <a:chExt cx="0" cy="0"/>
        </a:xfrm>
      </p:grpSpPr>
      <p:sp>
        <p:nvSpPr>
          <p:cNvPr id="180" name="Google Shape;180;p8"/>
          <p:cNvSpPr txBox="1"/>
          <p:nvPr>
            <p:ph type="title"/>
          </p:nvPr>
        </p:nvSpPr>
        <p:spPr>
          <a:xfrm>
            <a:off x="1691680" y="0"/>
            <a:ext cx="7452300" cy="8367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3600"/>
              <a:buFont typeface="Balthazar"/>
              <a:buNone/>
            </a:pPr>
            <a:r>
              <a:rPr lang="nl-NL"/>
              <a:t>CGN</a:t>
            </a:r>
            <a:endParaRPr/>
          </a:p>
        </p:txBody>
      </p:sp>
      <p:sp>
        <p:nvSpPr>
          <p:cNvPr id="181" name="Google Shape;181;p8"/>
          <p:cNvSpPr txBox="1"/>
          <p:nvPr>
            <p:ph idx="1" type="body"/>
          </p:nvPr>
        </p:nvSpPr>
        <p:spPr>
          <a:xfrm>
            <a:off x="457200" y="1600200"/>
            <a:ext cx="8229600" cy="4709120"/>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lang="nl-NL"/>
              <a:t>Corpus voor </a:t>
            </a:r>
            <a:r>
              <a:rPr b="1" lang="nl-NL"/>
              <a:t>Gesproken</a:t>
            </a:r>
            <a:r>
              <a:rPr lang="nl-NL"/>
              <a:t> Nederlands</a:t>
            </a:r>
            <a:endParaRPr/>
          </a:p>
          <a:p>
            <a:pPr indent="-285750" lvl="1" marL="742950" rtl="0" algn="l">
              <a:spcBef>
                <a:spcPts val="560"/>
              </a:spcBef>
              <a:spcAft>
                <a:spcPts val="0"/>
              </a:spcAft>
              <a:buClr>
                <a:schemeClr val="dk1"/>
              </a:buClr>
              <a:buSzPts val="2800"/>
              <a:buChar char="–"/>
            </a:pPr>
            <a:r>
              <a:rPr lang="nl-NL"/>
              <a:t>&gt;12k opnamesessies</a:t>
            </a:r>
            <a:endParaRPr/>
          </a:p>
          <a:p>
            <a:pPr indent="-285750" lvl="1" marL="742950" rtl="0" algn="l">
              <a:spcBef>
                <a:spcPts val="560"/>
              </a:spcBef>
              <a:spcAft>
                <a:spcPts val="0"/>
              </a:spcAft>
              <a:buClr>
                <a:schemeClr val="dk1"/>
              </a:buClr>
              <a:buSzPts val="2800"/>
              <a:buChar char="–"/>
            </a:pPr>
            <a:r>
              <a:rPr lang="nl-NL"/>
              <a:t>Sessie / uitingen / tokens</a:t>
            </a:r>
            <a:endParaRPr/>
          </a:p>
          <a:p>
            <a:pPr indent="-285750" lvl="1" marL="742950" rtl="0" algn="l">
              <a:spcBef>
                <a:spcPts val="560"/>
              </a:spcBef>
              <a:spcAft>
                <a:spcPts val="0"/>
              </a:spcAft>
              <a:buClr>
                <a:schemeClr val="dk1"/>
              </a:buClr>
              <a:buSzPts val="2800"/>
              <a:buChar char="–"/>
            </a:pPr>
            <a:r>
              <a:rPr lang="nl-NL"/>
              <a:t>&gt; 10 miljoen tokens</a:t>
            </a:r>
            <a:endParaRPr/>
          </a:p>
          <a:p>
            <a:pPr indent="-222250" lvl="1" marL="742950" rtl="0" algn="l">
              <a:spcBef>
                <a:spcPts val="560"/>
              </a:spcBef>
              <a:spcAft>
                <a:spcPts val="0"/>
              </a:spcAft>
              <a:buSzPts val="1800"/>
              <a:buChar char="–"/>
            </a:pPr>
            <a:r>
              <a:rPr lang="nl-NL"/>
              <a:t>1991-2003</a:t>
            </a:r>
            <a:endParaRPr/>
          </a:p>
          <a:p>
            <a:pPr indent="-342900" lvl="0" marL="342900" rtl="0" algn="l">
              <a:spcBef>
                <a:spcPts val="640"/>
              </a:spcBef>
              <a:spcAft>
                <a:spcPts val="0"/>
              </a:spcAft>
              <a:buClr>
                <a:schemeClr val="dk1"/>
              </a:buClr>
              <a:buSzPts val="3200"/>
              <a:buChar char="•"/>
            </a:pPr>
            <a:r>
              <a:rPr lang="nl-NL"/>
              <a:t>Link naar de audio</a:t>
            </a:r>
            <a:endParaRPr/>
          </a:p>
          <a:p>
            <a:pPr indent="-285750" lvl="1" marL="742950" rtl="0" algn="l">
              <a:spcBef>
                <a:spcPts val="560"/>
              </a:spcBef>
              <a:spcAft>
                <a:spcPts val="0"/>
              </a:spcAft>
              <a:buClr>
                <a:schemeClr val="dk1"/>
              </a:buClr>
              <a:buSzPts val="2800"/>
              <a:buChar char="–"/>
            </a:pPr>
            <a:r>
              <a:rPr lang="nl-NL"/>
              <a:t>Te beluisteren vanuit OpenSoNaR</a:t>
            </a:r>
            <a:endParaRPr/>
          </a:p>
          <a:p>
            <a:pPr indent="-342900" lvl="0" marL="342900" rtl="0" algn="l">
              <a:spcBef>
                <a:spcPts val="560"/>
              </a:spcBef>
              <a:spcAft>
                <a:spcPts val="0"/>
              </a:spcAft>
              <a:buSzPts val="1800"/>
              <a:buChar char="•"/>
            </a:pPr>
            <a:r>
              <a:rPr lang="nl-NL" u="sng">
                <a:solidFill>
                  <a:schemeClr val="hlink"/>
                </a:solidFill>
                <a:hlinkClick r:id="rId3"/>
              </a:rPr>
              <a:t>Gebalanceerd naar land (63/37 verhouding)</a:t>
            </a:r>
            <a:endParaRPr/>
          </a:p>
        </p:txBody>
      </p:sp>
      <p:sp>
        <p:nvSpPr>
          <p:cNvPr id="182" name="Google Shape;182;p8"/>
          <p:cNvSpPr txBox="1"/>
          <p:nvPr>
            <p:ph idx="12" type="sldNum"/>
          </p:nvPr>
        </p:nvSpPr>
        <p:spPr>
          <a:xfrm>
            <a:off x="8172400" y="6492875"/>
            <a:ext cx="971600" cy="365125"/>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nl-NL"/>
              <a:t>‹#›</a:t>
            </a:fld>
            <a:endParaRPr/>
          </a:p>
        </p:txBody>
      </p:sp>
      <p:pic>
        <p:nvPicPr>
          <p:cNvPr id="183" name="Google Shape;183;p8"/>
          <p:cNvPicPr preferRelativeResize="0"/>
          <p:nvPr/>
        </p:nvPicPr>
        <p:blipFill rotWithShape="1">
          <a:blip r:embed="rId4">
            <a:alphaModFix/>
          </a:blip>
          <a:srcRect b="0" l="0" r="0" t="0"/>
          <a:stretch/>
        </p:blipFill>
        <p:spPr>
          <a:xfrm>
            <a:off x="179512" y="228560"/>
            <a:ext cx="2000282" cy="680160"/>
          </a:xfrm>
          <a:prstGeom prst="rect">
            <a:avLst/>
          </a:prstGeom>
          <a:noFill/>
          <a:ln>
            <a:noFill/>
          </a:ln>
        </p:spPr>
      </p:pic>
      <p:sp>
        <p:nvSpPr>
          <p:cNvPr id="184" name="Google Shape;184;p8"/>
          <p:cNvSpPr txBox="1"/>
          <p:nvPr/>
        </p:nvSpPr>
        <p:spPr>
          <a:xfrm>
            <a:off x="0" y="6477000"/>
            <a:ext cx="30000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nl-NL">
                <a:solidFill>
                  <a:schemeClr val="dk1"/>
                </a:solidFill>
              </a:rPr>
              <a:t>/instituut voor de Nederlandse taal/</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188" name="Shape 188"/>
        <p:cNvGrpSpPr/>
        <p:nvPr/>
      </p:nvGrpSpPr>
      <p:grpSpPr>
        <a:xfrm>
          <a:off x="0" y="0"/>
          <a:ext cx="0" cy="0"/>
          <a:chOff x="0" y="0"/>
          <a:chExt cx="0" cy="0"/>
        </a:xfrm>
      </p:grpSpPr>
      <p:sp>
        <p:nvSpPr>
          <p:cNvPr id="189" name="Google Shape;189;p9"/>
          <p:cNvSpPr txBox="1"/>
          <p:nvPr>
            <p:ph type="title"/>
          </p:nvPr>
        </p:nvSpPr>
        <p:spPr>
          <a:xfrm>
            <a:off x="1691680" y="0"/>
            <a:ext cx="7452300" cy="8367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3600"/>
              <a:buFont typeface="Balthazar"/>
              <a:buNone/>
            </a:pPr>
            <a:r>
              <a:rPr lang="nl-NL"/>
              <a:t>CGN</a:t>
            </a:r>
            <a:endParaRPr/>
          </a:p>
        </p:txBody>
      </p:sp>
      <p:sp>
        <p:nvSpPr>
          <p:cNvPr id="190" name="Google Shape;190;p9"/>
          <p:cNvSpPr txBox="1"/>
          <p:nvPr>
            <p:ph idx="1" type="body"/>
          </p:nvPr>
        </p:nvSpPr>
        <p:spPr>
          <a:xfrm>
            <a:off x="457200" y="1600200"/>
            <a:ext cx="8229600" cy="4709120"/>
          </a:xfrm>
          <a:prstGeom prst="rect">
            <a:avLst/>
          </a:prstGeom>
          <a:noFill/>
          <a:ln>
            <a:noFill/>
          </a:ln>
        </p:spPr>
        <p:txBody>
          <a:bodyPr anchorCtr="0" anchor="t" bIns="45700" lIns="91425" spcFirstLastPara="1" rIns="91425" wrap="square" tIns="45700">
            <a:noAutofit/>
          </a:bodyPr>
          <a:lstStyle/>
          <a:p>
            <a:pPr indent="-342900" lvl="0" marL="342900" rtl="0" algn="l">
              <a:spcBef>
                <a:spcPts val="0"/>
              </a:spcBef>
              <a:spcAft>
                <a:spcPts val="0"/>
              </a:spcAft>
              <a:buClr>
                <a:schemeClr val="dk1"/>
              </a:buClr>
              <a:buSzPts val="1600"/>
              <a:buChar char="•"/>
            </a:pPr>
            <a:r>
              <a:rPr lang="nl-NL" sz="1600"/>
              <a:t>Verschillende subcorpora</a:t>
            </a:r>
            <a:endParaRPr sz="1600"/>
          </a:p>
          <a:p>
            <a:pPr indent="-285750" lvl="1" marL="742950" rtl="0" algn="l">
              <a:spcBef>
                <a:spcPts val="320"/>
              </a:spcBef>
              <a:spcAft>
                <a:spcPts val="0"/>
              </a:spcAft>
              <a:buClr>
                <a:schemeClr val="dk1"/>
              </a:buClr>
              <a:buSzPts val="1600"/>
              <a:buChar char="–"/>
            </a:pPr>
            <a:r>
              <a:rPr lang="nl-NL" sz="1600"/>
              <a:t>a. Spontane conversaties ('face-to-face') 	</a:t>
            </a:r>
            <a:endParaRPr/>
          </a:p>
          <a:p>
            <a:pPr indent="-285750" lvl="1" marL="742950" rtl="0" algn="l">
              <a:spcBef>
                <a:spcPts val="320"/>
              </a:spcBef>
              <a:spcAft>
                <a:spcPts val="0"/>
              </a:spcAft>
              <a:buClr>
                <a:schemeClr val="dk1"/>
              </a:buClr>
              <a:buSzPts val="1600"/>
              <a:buChar char="–"/>
            </a:pPr>
            <a:r>
              <a:rPr lang="nl-NL" sz="1600"/>
              <a:t>b. Interviews met leraren Nederlands 	</a:t>
            </a:r>
            <a:endParaRPr/>
          </a:p>
          <a:p>
            <a:pPr indent="-285750" lvl="1" marL="742950" rtl="0" algn="l">
              <a:spcBef>
                <a:spcPts val="320"/>
              </a:spcBef>
              <a:spcAft>
                <a:spcPts val="0"/>
              </a:spcAft>
              <a:buClr>
                <a:schemeClr val="dk1"/>
              </a:buClr>
              <a:buSzPts val="1600"/>
              <a:buChar char="–"/>
            </a:pPr>
            <a:r>
              <a:rPr lang="nl-NL" sz="1600"/>
              <a:t>c. Telefoondialogen opgenomen m.b.v. platform 	</a:t>
            </a:r>
            <a:endParaRPr/>
          </a:p>
          <a:p>
            <a:pPr indent="-285750" lvl="1" marL="742950" rtl="0" algn="l">
              <a:spcBef>
                <a:spcPts val="320"/>
              </a:spcBef>
              <a:spcAft>
                <a:spcPts val="0"/>
              </a:spcAft>
              <a:buClr>
                <a:schemeClr val="dk1"/>
              </a:buClr>
              <a:buSzPts val="1600"/>
              <a:buChar char="–"/>
            </a:pPr>
            <a:r>
              <a:rPr lang="nl-NL" sz="1600"/>
              <a:t>d. Telefoondialogen opgenomen m.b.v. minidisc recorder 	</a:t>
            </a:r>
            <a:endParaRPr/>
          </a:p>
          <a:p>
            <a:pPr indent="-285750" lvl="1" marL="742950" rtl="0" algn="l">
              <a:spcBef>
                <a:spcPts val="320"/>
              </a:spcBef>
              <a:spcAft>
                <a:spcPts val="0"/>
              </a:spcAft>
              <a:buClr>
                <a:schemeClr val="dk1"/>
              </a:buClr>
              <a:buSzPts val="1600"/>
              <a:buChar char="–"/>
            </a:pPr>
            <a:r>
              <a:rPr lang="nl-NL" sz="1600"/>
              <a:t>e. Zakelijke onderhandelingen 	</a:t>
            </a:r>
            <a:endParaRPr/>
          </a:p>
          <a:p>
            <a:pPr indent="-285750" lvl="1" marL="742950" rtl="0" algn="l">
              <a:spcBef>
                <a:spcPts val="320"/>
              </a:spcBef>
              <a:spcAft>
                <a:spcPts val="0"/>
              </a:spcAft>
              <a:buClr>
                <a:schemeClr val="dk1"/>
              </a:buClr>
              <a:buSzPts val="1600"/>
              <a:buChar char="–"/>
            </a:pPr>
            <a:r>
              <a:rPr lang="nl-NL" sz="1600"/>
              <a:t>f. Interviews en discussie uitgezonden op radio en televisie 	</a:t>
            </a:r>
            <a:endParaRPr/>
          </a:p>
          <a:p>
            <a:pPr indent="-285750" lvl="1" marL="742950" rtl="0" algn="l">
              <a:spcBef>
                <a:spcPts val="320"/>
              </a:spcBef>
              <a:spcAft>
                <a:spcPts val="0"/>
              </a:spcAft>
              <a:buClr>
                <a:schemeClr val="dk1"/>
              </a:buClr>
              <a:buSzPts val="1600"/>
              <a:buChar char="–"/>
            </a:pPr>
            <a:r>
              <a:rPr lang="nl-NL" sz="1600"/>
              <a:t>g. Discussie, debatten, vergaderingen (m.n. politieke) 	</a:t>
            </a:r>
            <a:endParaRPr/>
          </a:p>
          <a:p>
            <a:pPr indent="-285750" lvl="1" marL="742950" rtl="0" algn="l">
              <a:spcBef>
                <a:spcPts val="320"/>
              </a:spcBef>
              <a:spcAft>
                <a:spcPts val="0"/>
              </a:spcAft>
              <a:buClr>
                <a:schemeClr val="dk1"/>
              </a:buClr>
              <a:buSzPts val="1600"/>
              <a:buChar char="–"/>
            </a:pPr>
            <a:r>
              <a:rPr lang="nl-NL" sz="1600"/>
              <a:t>h. Lessen 	</a:t>
            </a:r>
            <a:endParaRPr/>
          </a:p>
          <a:p>
            <a:pPr indent="-285750" lvl="1" marL="742950" rtl="0" algn="l">
              <a:spcBef>
                <a:spcPts val="320"/>
              </a:spcBef>
              <a:spcAft>
                <a:spcPts val="0"/>
              </a:spcAft>
              <a:buClr>
                <a:schemeClr val="dk1"/>
              </a:buClr>
              <a:buSzPts val="1600"/>
              <a:buChar char="–"/>
            </a:pPr>
            <a:r>
              <a:rPr lang="nl-NL" sz="1600"/>
              <a:t>i. Spontane commentaren (o.a. sport) uitgezonden op radio en televisie 	</a:t>
            </a:r>
            <a:endParaRPr/>
          </a:p>
          <a:p>
            <a:pPr indent="-285750" lvl="1" marL="742950" rtl="0" algn="l">
              <a:spcBef>
                <a:spcPts val="320"/>
              </a:spcBef>
              <a:spcAft>
                <a:spcPts val="0"/>
              </a:spcAft>
              <a:buClr>
                <a:schemeClr val="dk1"/>
              </a:buClr>
              <a:buSzPts val="1600"/>
              <a:buChar char="–"/>
            </a:pPr>
            <a:r>
              <a:rPr lang="nl-NL" sz="1600"/>
              <a:t>j. Actualiteitenrubrieken en reportages uitgezonden op radio en televisie 	</a:t>
            </a:r>
            <a:endParaRPr/>
          </a:p>
          <a:p>
            <a:pPr indent="-285750" lvl="1" marL="742950" rtl="0" algn="l">
              <a:spcBef>
                <a:spcPts val="320"/>
              </a:spcBef>
              <a:spcAft>
                <a:spcPts val="0"/>
              </a:spcAft>
              <a:buClr>
                <a:schemeClr val="dk1"/>
              </a:buClr>
              <a:buSzPts val="1600"/>
              <a:buChar char="–"/>
            </a:pPr>
            <a:r>
              <a:rPr lang="nl-NL" sz="1600"/>
              <a:t>k. Nieuwsbulletins uitgezonden op radio en televisie 	</a:t>
            </a:r>
            <a:endParaRPr/>
          </a:p>
          <a:p>
            <a:pPr indent="-285750" lvl="1" marL="742950" rtl="0" algn="l">
              <a:spcBef>
                <a:spcPts val="320"/>
              </a:spcBef>
              <a:spcAft>
                <a:spcPts val="0"/>
              </a:spcAft>
              <a:buClr>
                <a:schemeClr val="dk1"/>
              </a:buClr>
              <a:buSzPts val="1600"/>
              <a:buChar char="–"/>
            </a:pPr>
            <a:r>
              <a:rPr lang="nl-NL" sz="1600"/>
              <a:t>l. Beschouwingen en commentaren uitgezonden op radio en televisie 	</a:t>
            </a:r>
            <a:endParaRPr/>
          </a:p>
          <a:p>
            <a:pPr indent="-285750" lvl="1" marL="742950" rtl="0" algn="l">
              <a:spcBef>
                <a:spcPts val="320"/>
              </a:spcBef>
              <a:spcAft>
                <a:spcPts val="0"/>
              </a:spcAft>
              <a:buClr>
                <a:schemeClr val="dk1"/>
              </a:buClr>
              <a:buSzPts val="1600"/>
              <a:buChar char="–"/>
            </a:pPr>
            <a:r>
              <a:rPr lang="nl-NL" sz="1600"/>
              <a:t>m. Missen, lezingen, plechtige toespraken 	</a:t>
            </a:r>
            <a:endParaRPr/>
          </a:p>
          <a:p>
            <a:pPr indent="-285750" lvl="1" marL="742950" rtl="0" algn="l">
              <a:spcBef>
                <a:spcPts val="320"/>
              </a:spcBef>
              <a:spcAft>
                <a:spcPts val="0"/>
              </a:spcAft>
              <a:buClr>
                <a:schemeClr val="dk1"/>
              </a:buClr>
              <a:buSzPts val="1600"/>
              <a:buChar char="–"/>
            </a:pPr>
            <a:r>
              <a:rPr lang="nl-NL" sz="1600"/>
              <a:t>n. Colleges, voordrachten, lezingen 	</a:t>
            </a:r>
            <a:endParaRPr/>
          </a:p>
          <a:p>
            <a:pPr indent="-285750" lvl="1" marL="742950" rtl="0" algn="l">
              <a:spcBef>
                <a:spcPts val="320"/>
              </a:spcBef>
              <a:spcAft>
                <a:spcPts val="0"/>
              </a:spcAft>
              <a:buClr>
                <a:schemeClr val="dk1"/>
              </a:buClr>
              <a:buSzPts val="1600"/>
              <a:buChar char="–"/>
            </a:pPr>
            <a:r>
              <a:rPr lang="nl-NL" sz="1600"/>
              <a:t>o. Voorgelezen teksten</a:t>
            </a:r>
            <a:endParaRPr sz="1600"/>
          </a:p>
        </p:txBody>
      </p:sp>
      <p:sp>
        <p:nvSpPr>
          <p:cNvPr id="191" name="Google Shape;191;p9"/>
          <p:cNvSpPr txBox="1"/>
          <p:nvPr>
            <p:ph idx="12" type="sldNum"/>
          </p:nvPr>
        </p:nvSpPr>
        <p:spPr>
          <a:xfrm>
            <a:off x="8172400" y="6492875"/>
            <a:ext cx="971600" cy="365125"/>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nl-NL"/>
              <a:t>‹#›</a:t>
            </a:fld>
            <a:endParaRPr/>
          </a:p>
        </p:txBody>
      </p:sp>
      <p:pic>
        <p:nvPicPr>
          <p:cNvPr id="192" name="Google Shape;192;p9"/>
          <p:cNvPicPr preferRelativeResize="0"/>
          <p:nvPr/>
        </p:nvPicPr>
        <p:blipFill rotWithShape="1">
          <a:blip r:embed="rId3">
            <a:alphaModFix/>
          </a:blip>
          <a:srcRect b="0" l="0" r="0" t="0"/>
          <a:stretch/>
        </p:blipFill>
        <p:spPr>
          <a:xfrm>
            <a:off x="179512" y="228560"/>
            <a:ext cx="2000282" cy="680160"/>
          </a:xfrm>
          <a:prstGeom prst="rect">
            <a:avLst/>
          </a:prstGeom>
          <a:noFill/>
          <a:ln>
            <a:noFill/>
          </a:ln>
        </p:spPr>
      </p:pic>
      <p:sp>
        <p:nvSpPr>
          <p:cNvPr id="193" name="Google Shape;193;p9"/>
          <p:cNvSpPr txBox="1"/>
          <p:nvPr/>
        </p:nvSpPr>
        <p:spPr>
          <a:xfrm>
            <a:off x="0" y="6477000"/>
            <a:ext cx="30000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nl-NL">
                <a:solidFill>
                  <a:schemeClr val="dk1"/>
                </a:solidFill>
              </a:rPr>
              <a:t>/instituut voor de Nederlandse taal/</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197" name="Shape 197"/>
        <p:cNvGrpSpPr/>
        <p:nvPr/>
      </p:nvGrpSpPr>
      <p:grpSpPr>
        <a:xfrm>
          <a:off x="0" y="0"/>
          <a:ext cx="0" cy="0"/>
          <a:chOff x="0" y="0"/>
          <a:chExt cx="0" cy="0"/>
        </a:xfrm>
      </p:grpSpPr>
      <p:sp>
        <p:nvSpPr>
          <p:cNvPr id="198" name="Google Shape;198;p10"/>
          <p:cNvSpPr txBox="1"/>
          <p:nvPr>
            <p:ph type="title"/>
          </p:nvPr>
        </p:nvSpPr>
        <p:spPr>
          <a:xfrm>
            <a:off x="1691680" y="0"/>
            <a:ext cx="7452300" cy="8367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3600"/>
              <a:buFont typeface="Balthazar"/>
              <a:buNone/>
            </a:pPr>
            <a:r>
              <a:rPr lang="nl-NL"/>
              <a:t>CGN</a:t>
            </a:r>
            <a:endParaRPr/>
          </a:p>
        </p:txBody>
      </p:sp>
      <p:sp>
        <p:nvSpPr>
          <p:cNvPr id="199" name="Google Shape;199;p10"/>
          <p:cNvSpPr txBox="1"/>
          <p:nvPr>
            <p:ph idx="1" type="body"/>
          </p:nvPr>
        </p:nvSpPr>
        <p:spPr>
          <a:xfrm>
            <a:off x="457200" y="1600200"/>
            <a:ext cx="8229600" cy="4709120"/>
          </a:xfrm>
          <a:prstGeom prst="rect">
            <a:avLst/>
          </a:prstGeom>
          <a:noFill/>
          <a:ln>
            <a:noFill/>
          </a:ln>
        </p:spPr>
        <p:txBody>
          <a:bodyPr anchorCtr="0" anchor="t" bIns="45700" lIns="91425" spcFirstLastPara="1" rIns="91425" wrap="square" tIns="45700">
            <a:noAutofit/>
          </a:bodyPr>
          <a:lstStyle/>
          <a:p>
            <a:pPr indent="-342900" lvl="0" marL="342900" rtl="0" algn="l">
              <a:spcBef>
                <a:spcPts val="0"/>
              </a:spcBef>
              <a:spcAft>
                <a:spcPts val="0"/>
              </a:spcAft>
              <a:buClr>
                <a:schemeClr val="dk1"/>
              </a:buClr>
              <a:buSzPts val="3200"/>
              <a:buChar char="•"/>
            </a:pPr>
            <a:r>
              <a:rPr lang="nl-NL"/>
              <a:t>Metadata klassen</a:t>
            </a:r>
            <a:endParaRPr/>
          </a:p>
          <a:p>
            <a:pPr indent="-285750" lvl="1" marL="742950" rtl="0" algn="l">
              <a:spcBef>
                <a:spcPts val="560"/>
              </a:spcBef>
              <a:spcAft>
                <a:spcPts val="0"/>
              </a:spcAft>
              <a:buClr>
                <a:schemeClr val="dk1"/>
              </a:buClr>
              <a:buSzPts val="2800"/>
              <a:buChar char="–"/>
            </a:pPr>
            <a:r>
              <a:rPr lang="nl-NL"/>
              <a:t>Corpus / Collectie (Collection)</a:t>
            </a:r>
            <a:endParaRPr/>
          </a:p>
          <a:p>
            <a:pPr indent="-228600" lvl="2" marL="1143000" rtl="0" algn="l">
              <a:spcBef>
                <a:spcPts val="480"/>
              </a:spcBef>
              <a:spcAft>
                <a:spcPts val="0"/>
              </a:spcAft>
              <a:buClr>
                <a:schemeClr val="dk1"/>
              </a:buClr>
              <a:buSzPts val="2400"/>
              <a:buChar char="•"/>
            </a:pPr>
            <a:r>
              <a:rPr lang="nl-NL"/>
              <a:t>Corpus, collection, country</a:t>
            </a:r>
            <a:endParaRPr/>
          </a:p>
          <a:p>
            <a:pPr indent="-285750" lvl="1" marL="742950" rtl="0" algn="l">
              <a:spcBef>
                <a:spcPts val="560"/>
              </a:spcBef>
              <a:spcAft>
                <a:spcPts val="0"/>
              </a:spcAft>
              <a:buClr>
                <a:schemeClr val="dk1"/>
              </a:buClr>
              <a:buSzPts val="2800"/>
              <a:buChar char="–"/>
            </a:pPr>
            <a:r>
              <a:rPr lang="nl-NL"/>
              <a:t>Opname sessie (Recording)</a:t>
            </a:r>
            <a:endParaRPr/>
          </a:p>
          <a:p>
            <a:pPr indent="-228600" lvl="2" marL="1143000" rtl="0" algn="l">
              <a:spcBef>
                <a:spcPts val="480"/>
              </a:spcBef>
              <a:spcAft>
                <a:spcPts val="0"/>
              </a:spcAft>
              <a:buClr>
                <a:schemeClr val="dk1"/>
              </a:buClr>
              <a:buSzPts val="2400"/>
              <a:buChar char="•"/>
            </a:pPr>
            <a:r>
              <a:rPr lang="nl-NL"/>
              <a:t>Date, location, …</a:t>
            </a:r>
            <a:endParaRPr/>
          </a:p>
          <a:p>
            <a:pPr indent="-285750" lvl="1" marL="742950" rtl="0" algn="l">
              <a:spcBef>
                <a:spcPts val="560"/>
              </a:spcBef>
              <a:spcAft>
                <a:spcPts val="0"/>
              </a:spcAft>
              <a:buClr>
                <a:schemeClr val="dk1"/>
              </a:buClr>
              <a:buSzPts val="2800"/>
              <a:buChar char="–"/>
            </a:pPr>
            <a:r>
              <a:rPr lang="nl-NL"/>
              <a:t>Spreker (Speaker)</a:t>
            </a:r>
            <a:endParaRPr/>
          </a:p>
          <a:p>
            <a:pPr indent="-228600" lvl="2" marL="1143000" rtl="0" algn="l">
              <a:spcBef>
                <a:spcPts val="480"/>
              </a:spcBef>
              <a:spcAft>
                <a:spcPts val="0"/>
              </a:spcAft>
              <a:buClr>
                <a:schemeClr val="dk1"/>
              </a:buClr>
              <a:buSzPts val="2400"/>
              <a:buChar char="•"/>
            </a:pPr>
            <a:r>
              <a:rPr lang="nl-NL"/>
              <a:t>Gender, age, country of residence, ..</a:t>
            </a:r>
            <a:endParaRPr/>
          </a:p>
          <a:p>
            <a:pPr indent="-285750" lvl="1" marL="742950" rtl="0" algn="l">
              <a:spcBef>
                <a:spcPts val="560"/>
              </a:spcBef>
              <a:spcAft>
                <a:spcPts val="0"/>
              </a:spcAft>
              <a:buClr>
                <a:schemeClr val="dk1"/>
              </a:buClr>
              <a:buSzPts val="2800"/>
              <a:buChar char="–"/>
            </a:pPr>
            <a:r>
              <a:rPr lang="nl-NL"/>
              <a:t>Licentie / Anonimisatie</a:t>
            </a:r>
            <a:endParaRPr/>
          </a:p>
          <a:p>
            <a:pPr indent="-139700" lvl="0" marL="342900" rtl="0" algn="l">
              <a:spcBef>
                <a:spcPts val="640"/>
              </a:spcBef>
              <a:spcAft>
                <a:spcPts val="0"/>
              </a:spcAft>
              <a:buClr>
                <a:schemeClr val="dk1"/>
              </a:buClr>
              <a:buSzPts val="3200"/>
              <a:buNone/>
            </a:pPr>
            <a:r>
              <a:t/>
            </a:r>
            <a:endParaRPr/>
          </a:p>
        </p:txBody>
      </p:sp>
      <p:sp>
        <p:nvSpPr>
          <p:cNvPr id="200" name="Google Shape;200;p10"/>
          <p:cNvSpPr txBox="1"/>
          <p:nvPr>
            <p:ph idx="12" type="sldNum"/>
          </p:nvPr>
        </p:nvSpPr>
        <p:spPr>
          <a:xfrm>
            <a:off x="8172400" y="6492875"/>
            <a:ext cx="971600" cy="365125"/>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nl-NL"/>
              <a:t>‹#›</a:t>
            </a:fld>
            <a:endParaRPr/>
          </a:p>
        </p:txBody>
      </p:sp>
      <p:pic>
        <p:nvPicPr>
          <p:cNvPr id="201" name="Google Shape;201;p10"/>
          <p:cNvPicPr preferRelativeResize="0"/>
          <p:nvPr/>
        </p:nvPicPr>
        <p:blipFill rotWithShape="1">
          <a:blip r:embed="rId3">
            <a:alphaModFix/>
          </a:blip>
          <a:srcRect b="0" l="0" r="0" t="0"/>
          <a:stretch/>
        </p:blipFill>
        <p:spPr>
          <a:xfrm>
            <a:off x="179512" y="228560"/>
            <a:ext cx="2000282" cy="680160"/>
          </a:xfrm>
          <a:prstGeom prst="rect">
            <a:avLst/>
          </a:prstGeom>
          <a:noFill/>
          <a:ln>
            <a:noFill/>
          </a:ln>
        </p:spPr>
      </p:pic>
      <p:sp>
        <p:nvSpPr>
          <p:cNvPr id="202" name="Google Shape;202;p10"/>
          <p:cNvSpPr txBox="1"/>
          <p:nvPr/>
        </p:nvSpPr>
        <p:spPr>
          <a:xfrm>
            <a:off x="0" y="6477000"/>
            <a:ext cx="30000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nl-NL">
                <a:solidFill>
                  <a:schemeClr val="dk1"/>
                </a:solidFill>
              </a:rPr>
              <a:t>/instituut voor de Nederlandse taal/</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206" name="Shape 206"/>
        <p:cNvGrpSpPr/>
        <p:nvPr/>
      </p:nvGrpSpPr>
      <p:grpSpPr>
        <a:xfrm>
          <a:off x="0" y="0"/>
          <a:ext cx="0" cy="0"/>
          <a:chOff x="0" y="0"/>
          <a:chExt cx="0" cy="0"/>
        </a:xfrm>
      </p:grpSpPr>
      <p:sp>
        <p:nvSpPr>
          <p:cNvPr id="207" name="Google Shape;207;g995ab3cf09_1_0"/>
          <p:cNvSpPr txBox="1"/>
          <p:nvPr>
            <p:ph type="title"/>
          </p:nvPr>
        </p:nvSpPr>
        <p:spPr>
          <a:xfrm>
            <a:off x="1691680" y="0"/>
            <a:ext cx="7452300" cy="8367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3600"/>
              <a:buFont typeface="Balthazar"/>
              <a:buNone/>
            </a:pPr>
            <a:r>
              <a:rPr lang="nl-NL"/>
              <a:t>Amuse</a:t>
            </a:r>
            <a:endParaRPr/>
          </a:p>
        </p:txBody>
      </p:sp>
      <p:sp>
        <p:nvSpPr>
          <p:cNvPr id="208" name="Google Shape;208;g995ab3cf09_1_0"/>
          <p:cNvSpPr txBox="1"/>
          <p:nvPr>
            <p:ph idx="1" type="body"/>
          </p:nvPr>
        </p:nvSpPr>
        <p:spPr>
          <a:xfrm>
            <a:off x="457200" y="1600200"/>
            <a:ext cx="8229600" cy="4709100"/>
          </a:xfrm>
          <a:prstGeom prst="rect">
            <a:avLst/>
          </a:prstGeom>
          <a:noFill/>
          <a:ln>
            <a:noFill/>
          </a:ln>
        </p:spPr>
        <p:txBody>
          <a:bodyPr anchorCtr="0" anchor="t" bIns="45700" lIns="91425" spcFirstLastPara="1" rIns="91425" wrap="square" tIns="45700">
            <a:noAutofit/>
          </a:bodyPr>
          <a:lstStyle/>
          <a:p>
            <a:pPr indent="-342900" lvl="0" marL="342900" rtl="0" algn="l">
              <a:spcBef>
                <a:spcPts val="0"/>
              </a:spcBef>
              <a:spcAft>
                <a:spcPts val="0"/>
              </a:spcAft>
              <a:buClr>
                <a:schemeClr val="dk1"/>
              </a:buClr>
              <a:buSzPts val="3200"/>
              <a:buChar char="•"/>
            </a:pPr>
            <a:r>
              <a:rPr lang="nl-NL"/>
              <a:t>CGN loopt tot 2003, OpenSoNaR tot 2011</a:t>
            </a:r>
            <a:endParaRPr/>
          </a:p>
          <a:p>
            <a:pPr indent="0" lvl="0" marL="0" rtl="0" algn="l">
              <a:spcBef>
                <a:spcPts val="0"/>
              </a:spcBef>
              <a:spcAft>
                <a:spcPts val="0"/>
              </a:spcAft>
              <a:buNone/>
            </a:pPr>
            <a:r>
              <a:t/>
            </a:r>
            <a:endParaRPr/>
          </a:p>
          <a:p>
            <a:pPr indent="-254000" lvl="0" marL="342900" rtl="0" algn="l">
              <a:spcBef>
                <a:spcPts val="0"/>
              </a:spcBef>
              <a:spcAft>
                <a:spcPts val="0"/>
              </a:spcAft>
              <a:buSzPts val="1800"/>
              <a:buChar char="•"/>
            </a:pPr>
            <a:r>
              <a:rPr lang="nl-NL"/>
              <a:t>Zou </a:t>
            </a:r>
            <a:r>
              <a:rPr i="1" lang="nl-NL"/>
              <a:t>COVID-19</a:t>
            </a:r>
            <a:r>
              <a:rPr lang="nl-NL"/>
              <a:t> voorkomen?</a:t>
            </a:r>
            <a:endParaRPr/>
          </a:p>
          <a:p>
            <a:pPr indent="-285750" lvl="1" marL="742950" rtl="0" algn="l">
              <a:spcBef>
                <a:spcPts val="0"/>
              </a:spcBef>
              <a:spcAft>
                <a:spcPts val="0"/>
              </a:spcAft>
              <a:buSzPts val="1800"/>
              <a:buChar char="–"/>
            </a:pPr>
            <a:r>
              <a:rPr lang="nl-NL"/>
              <a:t>Zoeken naar </a:t>
            </a:r>
            <a:r>
              <a:rPr lang="nl-NL" u="sng">
                <a:solidFill>
                  <a:schemeClr val="hlink"/>
                </a:solidFill>
                <a:hlinkClick r:id="rId3"/>
              </a:rPr>
              <a:t>COVID-19</a:t>
            </a:r>
            <a:endParaRPr/>
          </a:p>
          <a:p>
            <a:pPr indent="0" lvl="0" marL="0" rtl="0" algn="l">
              <a:spcBef>
                <a:spcPts val="0"/>
              </a:spcBef>
              <a:spcAft>
                <a:spcPts val="0"/>
              </a:spcAft>
              <a:buNone/>
            </a:pPr>
            <a:r>
              <a:t/>
            </a:r>
            <a:endParaRPr/>
          </a:p>
          <a:p>
            <a:pPr indent="-342900" lvl="0" marL="457200" rtl="0" algn="l">
              <a:spcBef>
                <a:spcPts val="0"/>
              </a:spcBef>
              <a:spcAft>
                <a:spcPts val="0"/>
              </a:spcAft>
              <a:buSzPts val="1800"/>
              <a:buChar char="•"/>
            </a:pPr>
            <a:r>
              <a:rPr lang="nl-NL"/>
              <a:t>Zou </a:t>
            </a:r>
            <a:r>
              <a:rPr i="1" lang="nl-NL"/>
              <a:t>coronavirus</a:t>
            </a:r>
            <a:r>
              <a:rPr lang="nl-NL"/>
              <a:t> voorkomen?</a:t>
            </a:r>
            <a:endParaRPr/>
          </a:p>
          <a:p>
            <a:pPr indent="-342900" lvl="1" marL="914400" rtl="0" algn="l">
              <a:spcBef>
                <a:spcPts val="0"/>
              </a:spcBef>
              <a:spcAft>
                <a:spcPts val="0"/>
              </a:spcAft>
              <a:buSzPts val="1800"/>
              <a:buChar char="–"/>
            </a:pPr>
            <a:r>
              <a:rPr lang="nl-NL"/>
              <a:t>Zoeken naar </a:t>
            </a:r>
            <a:r>
              <a:rPr lang="nl-NL" u="sng">
                <a:solidFill>
                  <a:schemeClr val="hlink"/>
                </a:solidFill>
                <a:hlinkClick r:id="rId4"/>
              </a:rPr>
              <a:t>coronavirus</a:t>
            </a:r>
            <a:endParaRPr/>
          </a:p>
          <a:p>
            <a:pPr indent="-139700" lvl="0" marL="342900" rtl="0" algn="l">
              <a:spcBef>
                <a:spcPts val="640"/>
              </a:spcBef>
              <a:spcAft>
                <a:spcPts val="0"/>
              </a:spcAft>
              <a:buClr>
                <a:schemeClr val="dk1"/>
              </a:buClr>
              <a:buSzPts val="3200"/>
              <a:buNone/>
            </a:pPr>
            <a:r>
              <a:t/>
            </a:r>
            <a:endParaRPr/>
          </a:p>
        </p:txBody>
      </p:sp>
      <p:sp>
        <p:nvSpPr>
          <p:cNvPr id="209" name="Google Shape;209;g995ab3cf09_1_0"/>
          <p:cNvSpPr txBox="1"/>
          <p:nvPr>
            <p:ph idx="12" type="sldNum"/>
          </p:nvPr>
        </p:nvSpPr>
        <p:spPr>
          <a:xfrm>
            <a:off x="8172400" y="6492875"/>
            <a:ext cx="971700" cy="3651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nl-NL"/>
              <a:t>‹#›</a:t>
            </a:fld>
            <a:endParaRPr/>
          </a:p>
        </p:txBody>
      </p:sp>
      <p:pic>
        <p:nvPicPr>
          <p:cNvPr id="210" name="Google Shape;210;g995ab3cf09_1_0"/>
          <p:cNvPicPr preferRelativeResize="0"/>
          <p:nvPr/>
        </p:nvPicPr>
        <p:blipFill rotWithShape="1">
          <a:blip r:embed="rId5">
            <a:alphaModFix/>
          </a:blip>
          <a:srcRect b="0" l="0" r="0" t="0"/>
          <a:stretch/>
        </p:blipFill>
        <p:spPr>
          <a:xfrm>
            <a:off x="179512" y="228560"/>
            <a:ext cx="2000281" cy="680160"/>
          </a:xfrm>
          <a:prstGeom prst="rect">
            <a:avLst/>
          </a:prstGeom>
          <a:noFill/>
          <a:ln>
            <a:noFill/>
          </a:ln>
        </p:spPr>
      </p:pic>
      <p:sp>
        <p:nvSpPr>
          <p:cNvPr id="211" name="Google Shape;211;g995ab3cf09_1_0"/>
          <p:cNvSpPr txBox="1"/>
          <p:nvPr/>
        </p:nvSpPr>
        <p:spPr>
          <a:xfrm>
            <a:off x="0" y="6477000"/>
            <a:ext cx="30000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nl-NL">
                <a:solidFill>
                  <a:schemeClr val="dk1"/>
                </a:solidFill>
              </a:rPr>
              <a:t>/instituut voor de Nederlandse taal/</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215" name="Shape 215"/>
        <p:cNvGrpSpPr/>
        <p:nvPr/>
      </p:nvGrpSpPr>
      <p:grpSpPr>
        <a:xfrm>
          <a:off x="0" y="0"/>
          <a:ext cx="0" cy="0"/>
          <a:chOff x="0" y="0"/>
          <a:chExt cx="0" cy="0"/>
        </a:xfrm>
      </p:grpSpPr>
      <p:sp>
        <p:nvSpPr>
          <p:cNvPr id="216" name="Google Shape;216;p11"/>
          <p:cNvSpPr txBox="1"/>
          <p:nvPr>
            <p:ph type="title"/>
          </p:nvPr>
        </p:nvSpPr>
        <p:spPr>
          <a:xfrm>
            <a:off x="1691680" y="0"/>
            <a:ext cx="7452300" cy="8367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3600"/>
              <a:buFont typeface="Balthazar"/>
              <a:buNone/>
            </a:pPr>
            <a:r>
              <a:rPr lang="nl-NL"/>
              <a:t>SoNaR &amp; CGN</a:t>
            </a:r>
            <a:endParaRPr/>
          </a:p>
        </p:txBody>
      </p:sp>
      <p:sp>
        <p:nvSpPr>
          <p:cNvPr id="217" name="Google Shape;217;p11"/>
          <p:cNvSpPr txBox="1"/>
          <p:nvPr>
            <p:ph idx="1" type="body"/>
          </p:nvPr>
        </p:nvSpPr>
        <p:spPr>
          <a:xfrm>
            <a:off x="457200" y="1600200"/>
            <a:ext cx="8229600" cy="4709120"/>
          </a:xfrm>
          <a:prstGeom prst="rect">
            <a:avLst/>
          </a:prstGeom>
          <a:noFill/>
          <a:ln>
            <a:noFill/>
          </a:ln>
        </p:spPr>
        <p:txBody>
          <a:bodyPr anchorCtr="0" anchor="t" bIns="45700" lIns="91425" spcFirstLastPara="1" rIns="91425" wrap="square" tIns="45700">
            <a:normAutofit/>
          </a:bodyPr>
          <a:lstStyle/>
          <a:p>
            <a:pPr indent="-342900" lvl="0" marL="342900" rtl="0" algn="l">
              <a:lnSpc>
                <a:spcPct val="80000"/>
              </a:lnSpc>
              <a:spcBef>
                <a:spcPts val="0"/>
              </a:spcBef>
              <a:spcAft>
                <a:spcPts val="0"/>
              </a:spcAft>
              <a:buClr>
                <a:srgbClr val="000000"/>
              </a:buClr>
              <a:buSzPts val="3200"/>
              <a:buChar char="•"/>
            </a:pPr>
            <a:r>
              <a:rPr lang="nl-NL">
                <a:solidFill>
                  <a:srgbClr val="000000"/>
                </a:solidFill>
              </a:rPr>
              <a:t>Annotaties op de tokens</a:t>
            </a:r>
            <a:endParaRPr/>
          </a:p>
          <a:p>
            <a:pPr indent="-285750" lvl="1" marL="742950" rtl="0" algn="l">
              <a:lnSpc>
                <a:spcPct val="80000"/>
              </a:lnSpc>
              <a:spcBef>
                <a:spcPts val="560"/>
              </a:spcBef>
              <a:spcAft>
                <a:spcPts val="0"/>
              </a:spcAft>
              <a:buClr>
                <a:srgbClr val="000000"/>
              </a:buClr>
              <a:buSzPts val="2800"/>
              <a:buChar char="–"/>
            </a:pPr>
            <a:r>
              <a:rPr lang="nl-NL">
                <a:solidFill>
                  <a:srgbClr val="000000"/>
                </a:solidFill>
              </a:rPr>
              <a:t>Woord (word): de woordvorm zoals die in de tekst voorkomt</a:t>
            </a:r>
            <a:endParaRPr/>
          </a:p>
          <a:p>
            <a:pPr indent="-285750" lvl="1" marL="742950" rtl="0" algn="l">
              <a:lnSpc>
                <a:spcPct val="80000"/>
              </a:lnSpc>
              <a:spcBef>
                <a:spcPts val="560"/>
              </a:spcBef>
              <a:spcAft>
                <a:spcPts val="0"/>
              </a:spcAft>
              <a:buClr>
                <a:srgbClr val="000000"/>
              </a:buClr>
              <a:buSzPts val="2800"/>
              <a:buChar char="–"/>
            </a:pPr>
            <a:r>
              <a:rPr lang="nl-NL">
                <a:solidFill>
                  <a:srgbClr val="000000"/>
                </a:solidFill>
              </a:rPr>
              <a:t>Lemma: lemma van de woordvorm</a:t>
            </a:r>
            <a:endParaRPr/>
          </a:p>
          <a:p>
            <a:pPr indent="-228600" lvl="2" marL="1143000" rtl="0" algn="l">
              <a:lnSpc>
                <a:spcPct val="80000"/>
              </a:lnSpc>
              <a:spcBef>
                <a:spcPts val="480"/>
              </a:spcBef>
              <a:spcAft>
                <a:spcPts val="0"/>
              </a:spcAft>
              <a:buClr>
                <a:srgbClr val="000000"/>
              </a:buClr>
              <a:buSzPts val="2400"/>
              <a:buChar char="•"/>
            </a:pPr>
            <a:r>
              <a:rPr lang="nl-NL">
                <a:solidFill>
                  <a:srgbClr val="000000"/>
                </a:solidFill>
              </a:rPr>
              <a:t>Lemma= de vorm die je in een woordenboek vindt</a:t>
            </a:r>
            <a:endParaRPr/>
          </a:p>
          <a:p>
            <a:pPr indent="-285750" lvl="1" marL="742950" rtl="0" algn="l">
              <a:lnSpc>
                <a:spcPct val="80000"/>
              </a:lnSpc>
              <a:spcBef>
                <a:spcPts val="560"/>
              </a:spcBef>
              <a:spcAft>
                <a:spcPts val="0"/>
              </a:spcAft>
              <a:buClr>
                <a:srgbClr val="000000"/>
              </a:buClr>
              <a:buSzPts val="2800"/>
              <a:buChar char="–"/>
            </a:pPr>
            <a:r>
              <a:rPr lang="nl-NL">
                <a:solidFill>
                  <a:srgbClr val="000000"/>
                </a:solidFill>
              </a:rPr>
              <a:t>Part of Speech (pos_head): woordsoort</a:t>
            </a:r>
            <a:endParaRPr/>
          </a:p>
          <a:p>
            <a:pPr indent="-285750" lvl="1" marL="742950" rtl="0" algn="l">
              <a:lnSpc>
                <a:spcPct val="80000"/>
              </a:lnSpc>
              <a:spcBef>
                <a:spcPts val="560"/>
              </a:spcBef>
              <a:spcAft>
                <a:spcPts val="0"/>
              </a:spcAft>
              <a:buClr>
                <a:srgbClr val="000000"/>
              </a:buClr>
              <a:buSzPts val="2800"/>
              <a:buChar char="–"/>
            </a:pPr>
            <a:r>
              <a:rPr lang="nl-NL">
                <a:solidFill>
                  <a:srgbClr val="000000"/>
                </a:solidFill>
              </a:rPr>
              <a:t>Part of Speech with Features (pos): </a:t>
            </a:r>
            <a:endParaRPr/>
          </a:p>
          <a:p>
            <a:pPr indent="-228600" lvl="2" marL="1143000" rtl="0" algn="l">
              <a:lnSpc>
                <a:spcPct val="80000"/>
              </a:lnSpc>
              <a:spcBef>
                <a:spcPts val="480"/>
              </a:spcBef>
              <a:spcAft>
                <a:spcPts val="0"/>
              </a:spcAft>
              <a:buClr>
                <a:srgbClr val="000000"/>
              </a:buClr>
              <a:buSzPts val="2400"/>
              <a:buChar char="•"/>
            </a:pPr>
            <a:r>
              <a:rPr lang="nl-NL">
                <a:solidFill>
                  <a:srgbClr val="000000"/>
                </a:solidFill>
              </a:rPr>
              <a:t>woordsoort + morfosyntactische eigenschappen</a:t>
            </a:r>
            <a:endParaRPr/>
          </a:p>
          <a:p>
            <a:pPr indent="-285750" lvl="1" marL="742950" rtl="0" algn="l">
              <a:lnSpc>
                <a:spcPct val="80000"/>
              </a:lnSpc>
              <a:spcBef>
                <a:spcPts val="560"/>
              </a:spcBef>
              <a:spcAft>
                <a:spcPts val="0"/>
              </a:spcAft>
              <a:buClr>
                <a:srgbClr val="000000"/>
              </a:buClr>
              <a:buSzPts val="2800"/>
              <a:buChar char="–"/>
            </a:pPr>
            <a:r>
              <a:rPr lang="nl-NL">
                <a:solidFill>
                  <a:srgbClr val="000000"/>
                </a:solidFill>
              </a:rPr>
              <a:t>Allerlei morfosyntactische eigenschappen</a:t>
            </a:r>
            <a:endParaRPr/>
          </a:p>
          <a:p>
            <a:pPr indent="-342900" lvl="0" marL="342900" rtl="0" algn="l">
              <a:lnSpc>
                <a:spcPct val="80000"/>
              </a:lnSpc>
              <a:spcBef>
                <a:spcPts val="640"/>
              </a:spcBef>
              <a:spcAft>
                <a:spcPts val="0"/>
              </a:spcAft>
              <a:buClr>
                <a:srgbClr val="000000"/>
              </a:buClr>
              <a:buSzPts val="3200"/>
              <a:buChar char="•"/>
            </a:pPr>
            <a:r>
              <a:rPr lang="nl-NL">
                <a:solidFill>
                  <a:srgbClr val="000000"/>
                </a:solidFill>
              </a:rPr>
              <a:t>`Token-geannoteerde corpora’</a:t>
            </a:r>
            <a:endParaRPr/>
          </a:p>
          <a:p>
            <a:pPr indent="0" lvl="0" marL="0" rtl="0" algn="l">
              <a:lnSpc>
                <a:spcPct val="80000"/>
              </a:lnSpc>
              <a:spcBef>
                <a:spcPts val="640"/>
              </a:spcBef>
              <a:spcAft>
                <a:spcPts val="0"/>
              </a:spcAft>
              <a:buClr>
                <a:schemeClr val="dk1"/>
              </a:buClr>
              <a:buSzPts val="3200"/>
              <a:buNone/>
            </a:pPr>
            <a:r>
              <a:t/>
            </a:r>
            <a:endParaRPr>
              <a:solidFill>
                <a:srgbClr val="000000"/>
              </a:solidFill>
            </a:endParaRPr>
          </a:p>
          <a:p>
            <a:pPr indent="-107950" lvl="1" marL="742950" rtl="0" algn="l">
              <a:lnSpc>
                <a:spcPct val="80000"/>
              </a:lnSpc>
              <a:spcBef>
                <a:spcPts val="560"/>
              </a:spcBef>
              <a:spcAft>
                <a:spcPts val="0"/>
              </a:spcAft>
              <a:buClr>
                <a:schemeClr val="dk1"/>
              </a:buClr>
              <a:buSzPts val="2800"/>
              <a:buNone/>
            </a:pPr>
            <a:r>
              <a:t/>
            </a:r>
            <a:endParaRPr>
              <a:solidFill>
                <a:srgbClr val="000000"/>
              </a:solidFill>
            </a:endParaRPr>
          </a:p>
          <a:p>
            <a:pPr indent="-139700" lvl="0" marL="342900" rtl="0" algn="l">
              <a:spcBef>
                <a:spcPts val="640"/>
              </a:spcBef>
              <a:spcAft>
                <a:spcPts val="0"/>
              </a:spcAft>
              <a:buClr>
                <a:schemeClr val="dk1"/>
              </a:buClr>
              <a:buSzPts val="3200"/>
              <a:buNone/>
            </a:pPr>
            <a:r>
              <a:t/>
            </a:r>
            <a:endParaRPr/>
          </a:p>
        </p:txBody>
      </p:sp>
      <p:sp>
        <p:nvSpPr>
          <p:cNvPr id="218" name="Google Shape;218;p11"/>
          <p:cNvSpPr txBox="1"/>
          <p:nvPr>
            <p:ph idx="12" type="sldNum"/>
          </p:nvPr>
        </p:nvSpPr>
        <p:spPr>
          <a:xfrm>
            <a:off x="8172400" y="6492875"/>
            <a:ext cx="971600" cy="365125"/>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nl-NL"/>
              <a:t>‹#›</a:t>
            </a:fld>
            <a:endParaRPr/>
          </a:p>
        </p:txBody>
      </p:sp>
      <p:pic>
        <p:nvPicPr>
          <p:cNvPr id="219" name="Google Shape;219;p11"/>
          <p:cNvPicPr preferRelativeResize="0"/>
          <p:nvPr/>
        </p:nvPicPr>
        <p:blipFill rotWithShape="1">
          <a:blip r:embed="rId3">
            <a:alphaModFix/>
          </a:blip>
          <a:srcRect b="0" l="0" r="0" t="0"/>
          <a:stretch/>
        </p:blipFill>
        <p:spPr>
          <a:xfrm>
            <a:off x="179512" y="228560"/>
            <a:ext cx="2000282" cy="680160"/>
          </a:xfrm>
          <a:prstGeom prst="rect">
            <a:avLst/>
          </a:prstGeom>
          <a:noFill/>
          <a:ln>
            <a:noFill/>
          </a:ln>
        </p:spPr>
      </p:pic>
      <p:sp>
        <p:nvSpPr>
          <p:cNvPr id="220" name="Google Shape;220;p11"/>
          <p:cNvSpPr txBox="1"/>
          <p:nvPr/>
        </p:nvSpPr>
        <p:spPr>
          <a:xfrm>
            <a:off x="0" y="6477000"/>
            <a:ext cx="30000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nl-NL">
                <a:solidFill>
                  <a:schemeClr val="dk1"/>
                </a:solidFill>
              </a:rPr>
              <a:t>/instituut voor de Nederlandse taal/</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224" name="Shape 224"/>
        <p:cNvGrpSpPr/>
        <p:nvPr/>
      </p:nvGrpSpPr>
      <p:grpSpPr>
        <a:xfrm>
          <a:off x="0" y="0"/>
          <a:ext cx="0" cy="0"/>
          <a:chOff x="0" y="0"/>
          <a:chExt cx="0" cy="0"/>
        </a:xfrm>
      </p:grpSpPr>
      <p:sp>
        <p:nvSpPr>
          <p:cNvPr id="225" name="Google Shape;225;g995ab3cf09_1_7"/>
          <p:cNvSpPr txBox="1"/>
          <p:nvPr>
            <p:ph type="title"/>
          </p:nvPr>
        </p:nvSpPr>
        <p:spPr>
          <a:xfrm>
            <a:off x="1691680" y="0"/>
            <a:ext cx="7452300" cy="8367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3600"/>
              <a:buFont typeface="Balthazar"/>
              <a:buNone/>
            </a:pPr>
            <a:r>
              <a:rPr lang="nl-NL"/>
              <a:t>SoNaR &amp; CGN: POS</a:t>
            </a:r>
            <a:endParaRPr/>
          </a:p>
        </p:txBody>
      </p:sp>
      <p:sp>
        <p:nvSpPr>
          <p:cNvPr id="226" name="Google Shape;226;g995ab3cf09_1_7"/>
          <p:cNvSpPr txBox="1"/>
          <p:nvPr>
            <p:ph idx="1" type="body"/>
          </p:nvPr>
        </p:nvSpPr>
        <p:spPr>
          <a:xfrm>
            <a:off x="457200" y="1600200"/>
            <a:ext cx="8229600" cy="4709100"/>
          </a:xfrm>
          <a:prstGeom prst="rect">
            <a:avLst/>
          </a:prstGeom>
          <a:noFill/>
          <a:ln>
            <a:noFill/>
          </a:ln>
        </p:spPr>
        <p:txBody>
          <a:bodyPr anchorCtr="0" anchor="t" bIns="45700" lIns="91425" spcFirstLastPara="1" rIns="91425" wrap="square" tIns="45700">
            <a:noAutofit/>
          </a:bodyPr>
          <a:lstStyle/>
          <a:p>
            <a:pPr indent="-121284" lvl="1" marL="742950" rtl="0" algn="l">
              <a:lnSpc>
                <a:spcPct val="70000"/>
              </a:lnSpc>
              <a:spcBef>
                <a:spcPts val="518"/>
              </a:spcBef>
              <a:spcAft>
                <a:spcPts val="0"/>
              </a:spcAft>
              <a:buClr>
                <a:schemeClr val="dk1"/>
              </a:buClr>
              <a:buSzPts val="2590"/>
              <a:buNone/>
            </a:pPr>
            <a:r>
              <a:t/>
            </a:r>
            <a:endParaRPr sz="2590">
              <a:solidFill>
                <a:srgbClr val="000000"/>
              </a:solidFill>
            </a:endParaRPr>
          </a:p>
          <a:p>
            <a:pPr indent="-154940" lvl="0" marL="342900" rtl="0" algn="l">
              <a:lnSpc>
                <a:spcPct val="90000"/>
              </a:lnSpc>
              <a:spcBef>
                <a:spcPts val="592"/>
              </a:spcBef>
              <a:spcAft>
                <a:spcPts val="0"/>
              </a:spcAft>
              <a:buClr>
                <a:schemeClr val="dk1"/>
              </a:buClr>
              <a:buSzPts val="2960"/>
              <a:buNone/>
            </a:pPr>
            <a:r>
              <a:t/>
            </a:r>
            <a:endParaRPr sz="2960"/>
          </a:p>
        </p:txBody>
      </p:sp>
      <p:sp>
        <p:nvSpPr>
          <p:cNvPr id="227" name="Google Shape;227;g995ab3cf09_1_7"/>
          <p:cNvSpPr txBox="1"/>
          <p:nvPr>
            <p:ph idx="12" type="sldNum"/>
          </p:nvPr>
        </p:nvSpPr>
        <p:spPr>
          <a:xfrm>
            <a:off x="8172400" y="6492875"/>
            <a:ext cx="971700" cy="3651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nl-NL"/>
              <a:t>‹#›</a:t>
            </a:fld>
            <a:endParaRPr/>
          </a:p>
        </p:txBody>
      </p:sp>
      <p:pic>
        <p:nvPicPr>
          <p:cNvPr id="228" name="Google Shape;228;g995ab3cf09_1_7"/>
          <p:cNvPicPr preferRelativeResize="0"/>
          <p:nvPr/>
        </p:nvPicPr>
        <p:blipFill rotWithShape="1">
          <a:blip r:embed="rId3">
            <a:alphaModFix/>
          </a:blip>
          <a:srcRect b="0" l="0" r="0" t="0"/>
          <a:stretch/>
        </p:blipFill>
        <p:spPr>
          <a:xfrm>
            <a:off x="179512" y="228560"/>
            <a:ext cx="2000281" cy="680160"/>
          </a:xfrm>
          <a:prstGeom prst="rect">
            <a:avLst/>
          </a:prstGeom>
          <a:noFill/>
          <a:ln>
            <a:noFill/>
          </a:ln>
        </p:spPr>
      </p:pic>
      <p:graphicFrame>
        <p:nvGraphicFramePr>
          <p:cNvPr id="229" name="Google Shape;229;g995ab3cf09_1_7"/>
          <p:cNvGraphicFramePr/>
          <p:nvPr/>
        </p:nvGraphicFramePr>
        <p:xfrm>
          <a:off x="667875" y="996200"/>
          <a:ext cx="3000000" cy="3000000"/>
        </p:xfrm>
        <a:graphic>
          <a:graphicData uri="http://schemas.openxmlformats.org/drawingml/2006/table">
            <a:tbl>
              <a:tblPr>
                <a:noFill/>
                <a:tableStyleId>{16415187-39C1-43E8-AC3A-213BF352CD24}</a:tableStyleId>
              </a:tblPr>
              <a:tblGrid>
                <a:gridCol w="1342525"/>
                <a:gridCol w="5896475"/>
              </a:tblGrid>
              <a:tr h="439550">
                <a:tc>
                  <a:txBody>
                    <a:bodyPr/>
                    <a:lstStyle/>
                    <a:p>
                      <a:pPr indent="0" lvl="0" marL="0" rtl="0" algn="l">
                        <a:spcBef>
                          <a:spcPts val="0"/>
                        </a:spcBef>
                        <a:spcAft>
                          <a:spcPts val="0"/>
                        </a:spcAft>
                        <a:buNone/>
                      </a:pPr>
                      <a:r>
                        <a:rPr b="1" lang="nl-NL" sz="1800">
                          <a:latin typeface="Calibri"/>
                          <a:ea typeface="Calibri"/>
                          <a:cs typeface="Calibri"/>
                          <a:sym typeface="Calibri"/>
                        </a:rPr>
                        <a:t>Tag</a:t>
                      </a:r>
                      <a:endParaRPr b="1" sz="1800">
                        <a:latin typeface="Calibri"/>
                        <a:ea typeface="Calibri"/>
                        <a:cs typeface="Calibri"/>
                        <a:sym typeface="Calibri"/>
                      </a:endParaRPr>
                    </a:p>
                  </a:txBody>
                  <a:tcPr marT="91425" marB="91425" marR="91425" marL="91425"/>
                </a:tc>
                <a:tc>
                  <a:txBody>
                    <a:bodyPr/>
                    <a:lstStyle/>
                    <a:p>
                      <a:pPr indent="0" lvl="0" marL="0" rtl="0" algn="l">
                        <a:spcBef>
                          <a:spcPts val="0"/>
                        </a:spcBef>
                        <a:spcAft>
                          <a:spcPts val="0"/>
                        </a:spcAft>
                        <a:buNone/>
                      </a:pPr>
                      <a:r>
                        <a:rPr b="1" lang="nl-NL" sz="1800">
                          <a:latin typeface="Calibri"/>
                          <a:ea typeface="Calibri"/>
                          <a:cs typeface="Calibri"/>
                          <a:sym typeface="Calibri"/>
                        </a:rPr>
                        <a:t>Betekenis</a:t>
                      </a:r>
                      <a:endParaRPr b="1" sz="1800">
                        <a:latin typeface="Calibri"/>
                        <a:ea typeface="Calibri"/>
                        <a:cs typeface="Calibri"/>
                        <a:sym typeface="Calibri"/>
                      </a:endParaRPr>
                    </a:p>
                  </a:txBody>
                  <a:tcPr marT="91425" marB="91425" marR="91425" marL="91425"/>
                </a:tc>
              </a:tr>
              <a:tr h="425525">
                <a:tc>
                  <a:txBody>
                    <a:bodyPr/>
                    <a:lstStyle/>
                    <a:p>
                      <a:pPr indent="0" lvl="0" marL="0" rtl="0" algn="l">
                        <a:spcBef>
                          <a:spcPts val="0"/>
                        </a:spcBef>
                        <a:spcAft>
                          <a:spcPts val="0"/>
                        </a:spcAft>
                        <a:buNone/>
                      </a:pPr>
                      <a:r>
                        <a:rPr lang="nl-NL" sz="1800">
                          <a:latin typeface="Calibri"/>
                          <a:ea typeface="Calibri"/>
                          <a:cs typeface="Calibri"/>
                          <a:sym typeface="Calibri"/>
                        </a:rPr>
                        <a:t>ADJ</a:t>
                      </a:r>
                      <a:endParaRPr sz="1800">
                        <a:latin typeface="Calibri"/>
                        <a:ea typeface="Calibri"/>
                        <a:cs typeface="Calibri"/>
                        <a:sym typeface="Calibri"/>
                      </a:endParaRPr>
                    </a:p>
                  </a:txBody>
                  <a:tcPr marT="91425" marB="91425" marR="91425" marL="91425"/>
                </a:tc>
                <a:tc>
                  <a:txBody>
                    <a:bodyPr/>
                    <a:lstStyle/>
                    <a:p>
                      <a:pPr indent="0" lvl="0" marL="0" rtl="0" algn="l">
                        <a:lnSpc>
                          <a:spcPct val="70000"/>
                        </a:lnSpc>
                        <a:spcBef>
                          <a:spcPts val="518"/>
                        </a:spcBef>
                        <a:spcAft>
                          <a:spcPts val="0"/>
                        </a:spcAft>
                        <a:buNone/>
                      </a:pPr>
                      <a:r>
                        <a:rPr lang="nl-NL" sz="1800">
                          <a:solidFill>
                            <a:schemeClr val="dk1"/>
                          </a:solidFill>
                          <a:latin typeface="Calibri"/>
                          <a:ea typeface="Calibri"/>
                          <a:cs typeface="Calibri"/>
                          <a:sym typeface="Calibri"/>
                        </a:rPr>
                        <a:t>bijvoeglijk naamwoord</a:t>
                      </a:r>
                      <a:endParaRPr sz="1800">
                        <a:latin typeface="Calibri"/>
                        <a:ea typeface="Calibri"/>
                        <a:cs typeface="Calibri"/>
                        <a:sym typeface="Calibri"/>
                      </a:endParaRPr>
                    </a:p>
                  </a:txBody>
                  <a:tcPr marT="91425" marB="91425" marR="91425" marL="91425"/>
                </a:tc>
              </a:tr>
              <a:tr h="425525">
                <a:tc>
                  <a:txBody>
                    <a:bodyPr/>
                    <a:lstStyle/>
                    <a:p>
                      <a:pPr indent="0" lvl="0" marL="0" rtl="0" algn="l">
                        <a:lnSpc>
                          <a:spcPct val="70000"/>
                        </a:lnSpc>
                        <a:spcBef>
                          <a:spcPts val="518"/>
                        </a:spcBef>
                        <a:spcAft>
                          <a:spcPts val="0"/>
                        </a:spcAft>
                        <a:buNone/>
                      </a:pPr>
                      <a:r>
                        <a:rPr lang="nl-NL" sz="1800">
                          <a:solidFill>
                            <a:schemeClr val="dk1"/>
                          </a:solidFill>
                          <a:latin typeface="Calibri"/>
                          <a:ea typeface="Calibri"/>
                          <a:cs typeface="Calibri"/>
                          <a:sym typeface="Calibri"/>
                        </a:rPr>
                        <a:t>BW	</a:t>
                      </a:r>
                      <a:endParaRPr sz="1800">
                        <a:latin typeface="Calibri"/>
                        <a:ea typeface="Calibri"/>
                        <a:cs typeface="Calibri"/>
                        <a:sym typeface="Calibri"/>
                      </a:endParaRPr>
                    </a:p>
                  </a:txBody>
                  <a:tcPr marT="91425" marB="91425" marR="91425" marL="91425"/>
                </a:tc>
                <a:tc>
                  <a:txBody>
                    <a:bodyPr/>
                    <a:lstStyle/>
                    <a:p>
                      <a:pPr indent="0" lvl="0" marL="0" rtl="0" algn="l">
                        <a:lnSpc>
                          <a:spcPct val="70000"/>
                        </a:lnSpc>
                        <a:spcBef>
                          <a:spcPts val="518"/>
                        </a:spcBef>
                        <a:spcAft>
                          <a:spcPts val="0"/>
                        </a:spcAft>
                        <a:buNone/>
                      </a:pPr>
                      <a:r>
                        <a:rPr lang="nl-NL" sz="1800">
                          <a:solidFill>
                            <a:schemeClr val="dk1"/>
                          </a:solidFill>
                          <a:latin typeface="Calibri"/>
                          <a:ea typeface="Calibri"/>
                          <a:cs typeface="Calibri"/>
                          <a:sym typeface="Calibri"/>
                        </a:rPr>
                        <a:t>bijwoord</a:t>
                      </a:r>
                      <a:endParaRPr sz="1800">
                        <a:latin typeface="Calibri"/>
                        <a:ea typeface="Calibri"/>
                        <a:cs typeface="Calibri"/>
                        <a:sym typeface="Calibri"/>
                      </a:endParaRPr>
                    </a:p>
                  </a:txBody>
                  <a:tcPr marT="91425" marB="91425" marR="91425" marL="91425"/>
                </a:tc>
              </a:tr>
              <a:tr h="425525">
                <a:tc>
                  <a:txBody>
                    <a:bodyPr/>
                    <a:lstStyle/>
                    <a:p>
                      <a:pPr indent="0" lvl="0" marL="0" rtl="0" algn="l">
                        <a:lnSpc>
                          <a:spcPct val="70000"/>
                        </a:lnSpc>
                        <a:spcBef>
                          <a:spcPts val="518"/>
                        </a:spcBef>
                        <a:spcAft>
                          <a:spcPts val="0"/>
                        </a:spcAft>
                        <a:buNone/>
                      </a:pPr>
                      <a:r>
                        <a:rPr lang="nl-NL" sz="1800">
                          <a:solidFill>
                            <a:schemeClr val="dk1"/>
                          </a:solidFill>
                          <a:latin typeface="Calibri"/>
                          <a:ea typeface="Calibri"/>
                          <a:cs typeface="Calibri"/>
                          <a:sym typeface="Calibri"/>
                        </a:rPr>
                        <a:t>LET	</a:t>
                      </a:r>
                      <a:endParaRPr sz="1800">
                        <a:latin typeface="Calibri"/>
                        <a:ea typeface="Calibri"/>
                        <a:cs typeface="Calibri"/>
                        <a:sym typeface="Calibri"/>
                      </a:endParaRPr>
                    </a:p>
                  </a:txBody>
                  <a:tcPr marT="91425" marB="91425" marR="91425" marL="91425"/>
                </a:tc>
                <a:tc>
                  <a:txBody>
                    <a:bodyPr/>
                    <a:lstStyle/>
                    <a:p>
                      <a:pPr indent="0" lvl="0" marL="0" rtl="0" algn="l">
                        <a:lnSpc>
                          <a:spcPct val="70000"/>
                        </a:lnSpc>
                        <a:spcBef>
                          <a:spcPts val="518"/>
                        </a:spcBef>
                        <a:spcAft>
                          <a:spcPts val="0"/>
                        </a:spcAft>
                        <a:buNone/>
                      </a:pPr>
                      <a:r>
                        <a:rPr lang="nl-NL" sz="1800">
                          <a:solidFill>
                            <a:schemeClr val="dk1"/>
                          </a:solidFill>
                          <a:latin typeface="Calibri"/>
                          <a:ea typeface="Calibri"/>
                          <a:cs typeface="Calibri"/>
                          <a:sym typeface="Calibri"/>
                        </a:rPr>
                        <a:t>interpunctie</a:t>
                      </a:r>
                      <a:endParaRPr sz="1800">
                        <a:latin typeface="Calibri"/>
                        <a:ea typeface="Calibri"/>
                        <a:cs typeface="Calibri"/>
                        <a:sym typeface="Calibri"/>
                      </a:endParaRPr>
                    </a:p>
                  </a:txBody>
                  <a:tcPr marT="91425" marB="91425" marR="91425" marL="91425"/>
                </a:tc>
              </a:tr>
              <a:tr h="425525">
                <a:tc>
                  <a:txBody>
                    <a:bodyPr/>
                    <a:lstStyle/>
                    <a:p>
                      <a:pPr indent="0" lvl="0" marL="0" rtl="0" algn="l">
                        <a:spcBef>
                          <a:spcPts val="0"/>
                        </a:spcBef>
                        <a:spcAft>
                          <a:spcPts val="0"/>
                        </a:spcAft>
                        <a:buNone/>
                      </a:pPr>
                      <a:r>
                        <a:rPr lang="nl-NL" sz="1800">
                          <a:latin typeface="Calibri"/>
                          <a:ea typeface="Calibri"/>
                          <a:cs typeface="Calibri"/>
                          <a:sym typeface="Calibri"/>
                        </a:rPr>
                        <a:t>LID</a:t>
                      </a:r>
                      <a:endParaRPr sz="1800">
                        <a:latin typeface="Calibri"/>
                        <a:ea typeface="Calibri"/>
                        <a:cs typeface="Calibri"/>
                        <a:sym typeface="Calibri"/>
                      </a:endParaRPr>
                    </a:p>
                  </a:txBody>
                  <a:tcPr marT="91425" marB="91425" marR="91425" marL="91425"/>
                </a:tc>
                <a:tc>
                  <a:txBody>
                    <a:bodyPr/>
                    <a:lstStyle/>
                    <a:p>
                      <a:pPr indent="0" lvl="0" marL="0" rtl="0" algn="l">
                        <a:lnSpc>
                          <a:spcPct val="70000"/>
                        </a:lnSpc>
                        <a:spcBef>
                          <a:spcPts val="518"/>
                        </a:spcBef>
                        <a:spcAft>
                          <a:spcPts val="0"/>
                        </a:spcAft>
                        <a:buNone/>
                      </a:pPr>
                      <a:r>
                        <a:rPr lang="nl-NL" sz="1800">
                          <a:solidFill>
                            <a:schemeClr val="dk1"/>
                          </a:solidFill>
                          <a:latin typeface="Calibri"/>
                          <a:ea typeface="Calibri"/>
                          <a:cs typeface="Calibri"/>
                          <a:sym typeface="Calibri"/>
                        </a:rPr>
                        <a:t>lidwoord</a:t>
                      </a:r>
                      <a:endParaRPr sz="1800">
                        <a:solidFill>
                          <a:schemeClr val="dk1"/>
                        </a:solidFill>
                        <a:latin typeface="Calibri"/>
                        <a:ea typeface="Calibri"/>
                        <a:cs typeface="Calibri"/>
                        <a:sym typeface="Calibri"/>
                      </a:endParaRPr>
                    </a:p>
                  </a:txBody>
                  <a:tcPr marT="91425" marB="91425" marR="91425" marL="91425"/>
                </a:tc>
              </a:tr>
              <a:tr h="425525">
                <a:tc>
                  <a:txBody>
                    <a:bodyPr/>
                    <a:lstStyle/>
                    <a:p>
                      <a:pPr indent="0" lvl="0" marL="0" rtl="0" algn="l">
                        <a:spcBef>
                          <a:spcPts val="0"/>
                        </a:spcBef>
                        <a:spcAft>
                          <a:spcPts val="0"/>
                        </a:spcAft>
                        <a:buNone/>
                      </a:pPr>
                      <a:r>
                        <a:rPr lang="nl-NL" sz="1800">
                          <a:latin typeface="Calibri"/>
                          <a:ea typeface="Calibri"/>
                          <a:cs typeface="Calibri"/>
                          <a:sym typeface="Calibri"/>
                        </a:rPr>
                        <a:t>N</a:t>
                      </a:r>
                      <a:endParaRPr sz="1800">
                        <a:latin typeface="Calibri"/>
                        <a:ea typeface="Calibri"/>
                        <a:cs typeface="Calibri"/>
                        <a:sym typeface="Calibri"/>
                      </a:endParaRPr>
                    </a:p>
                  </a:txBody>
                  <a:tcPr marT="91425" marB="91425" marR="91425" marL="91425"/>
                </a:tc>
                <a:tc>
                  <a:txBody>
                    <a:bodyPr/>
                    <a:lstStyle/>
                    <a:p>
                      <a:pPr indent="0" lvl="0" marL="0" rtl="0" algn="l">
                        <a:lnSpc>
                          <a:spcPct val="70000"/>
                        </a:lnSpc>
                        <a:spcBef>
                          <a:spcPts val="518"/>
                        </a:spcBef>
                        <a:spcAft>
                          <a:spcPts val="0"/>
                        </a:spcAft>
                        <a:buNone/>
                      </a:pPr>
                      <a:r>
                        <a:rPr lang="nl-NL" sz="1800">
                          <a:solidFill>
                            <a:schemeClr val="dk1"/>
                          </a:solidFill>
                          <a:latin typeface="Calibri"/>
                          <a:ea typeface="Calibri"/>
                          <a:cs typeface="Calibri"/>
                          <a:sym typeface="Calibri"/>
                        </a:rPr>
                        <a:t>zelfstandig naamwoord</a:t>
                      </a:r>
                      <a:endParaRPr sz="1800">
                        <a:latin typeface="Calibri"/>
                        <a:ea typeface="Calibri"/>
                        <a:cs typeface="Calibri"/>
                        <a:sym typeface="Calibri"/>
                      </a:endParaRPr>
                    </a:p>
                  </a:txBody>
                  <a:tcPr marT="91425" marB="91425" marR="91425" marL="91425"/>
                </a:tc>
              </a:tr>
              <a:tr h="425525">
                <a:tc>
                  <a:txBody>
                    <a:bodyPr/>
                    <a:lstStyle/>
                    <a:p>
                      <a:pPr indent="0" lvl="0" marL="0" rtl="0" algn="l">
                        <a:spcBef>
                          <a:spcPts val="0"/>
                        </a:spcBef>
                        <a:spcAft>
                          <a:spcPts val="0"/>
                        </a:spcAft>
                        <a:buNone/>
                      </a:pPr>
                      <a:r>
                        <a:rPr lang="nl-NL" sz="1800">
                          <a:latin typeface="Calibri"/>
                          <a:ea typeface="Calibri"/>
                          <a:cs typeface="Calibri"/>
                          <a:sym typeface="Calibri"/>
                        </a:rPr>
                        <a:t>SPEC</a:t>
                      </a:r>
                      <a:endParaRPr sz="1800">
                        <a:latin typeface="Calibri"/>
                        <a:ea typeface="Calibri"/>
                        <a:cs typeface="Calibri"/>
                        <a:sym typeface="Calibri"/>
                      </a:endParaRPr>
                    </a:p>
                  </a:txBody>
                  <a:tcPr marT="91425" marB="91425" marR="91425" marL="91425"/>
                </a:tc>
                <a:tc>
                  <a:txBody>
                    <a:bodyPr/>
                    <a:lstStyle/>
                    <a:p>
                      <a:pPr indent="0" lvl="0" marL="0" rtl="0" algn="l">
                        <a:lnSpc>
                          <a:spcPct val="70000"/>
                        </a:lnSpc>
                        <a:spcBef>
                          <a:spcPts val="518"/>
                        </a:spcBef>
                        <a:spcAft>
                          <a:spcPts val="0"/>
                        </a:spcAft>
                        <a:buNone/>
                      </a:pPr>
                      <a:r>
                        <a:rPr lang="nl-NL" sz="1800">
                          <a:solidFill>
                            <a:schemeClr val="dk1"/>
                          </a:solidFill>
                          <a:latin typeface="Calibri"/>
                          <a:ea typeface="Calibri"/>
                          <a:cs typeface="Calibri"/>
                          <a:sym typeface="Calibri"/>
                        </a:rPr>
                        <a:t>speciaal</a:t>
                      </a:r>
                      <a:endParaRPr sz="1800">
                        <a:latin typeface="Calibri"/>
                        <a:ea typeface="Calibri"/>
                        <a:cs typeface="Calibri"/>
                        <a:sym typeface="Calibri"/>
                      </a:endParaRPr>
                    </a:p>
                  </a:txBody>
                  <a:tcPr marT="91425" marB="91425" marR="91425" marL="91425"/>
                </a:tc>
              </a:tr>
              <a:tr h="425525">
                <a:tc>
                  <a:txBody>
                    <a:bodyPr/>
                    <a:lstStyle/>
                    <a:p>
                      <a:pPr indent="0" lvl="0" marL="0" rtl="0" algn="l">
                        <a:spcBef>
                          <a:spcPts val="0"/>
                        </a:spcBef>
                        <a:spcAft>
                          <a:spcPts val="0"/>
                        </a:spcAft>
                        <a:buNone/>
                      </a:pPr>
                      <a:r>
                        <a:rPr lang="nl-NL" sz="1800">
                          <a:latin typeface="Calibri"/>
                          <a:ea typeface="Calibri"/>
                          <a:cs typeface="Calibri"/>
                          <a:sym typeface="Calibri"/>
                        </a:rPr>
                        <a:t>TSW</a:t>
                      </a:r>
                      <a:endParaRPr sz="1800">
                        <a:latin typeface="Calibri"/>
                        <a:ea typeface="Calibri"/>
                        <a:cs typeface="Calibri"/>
                        <a:sym typeface="Calibri"/>
                      </a:endParaRPr>
                    </a:p>
                  </a:txBody>
                  <a:tcPr marT="91425" marB="91425" marR="91425" marL="91425"/>
                </a:tc>
                <a:tc>
                  <a:txBody>
                    <a:bodyPr/>
                    <a:lstStyle/>
                    <a:p>
                      <a:pPr indent="0" lvl="0" marL="0" rtl="0" algn="l">
                        <a:lnSpc>
                          <a:spcPct val="70000"/>
                        </a:lnSpc>
                        <a:spcBef>
                          <a:spcPts val="518"/>
                        </a:spcBef>
                        <a:spcAft>
                          <a:spcPts val="0"/>
                        </a:spcAft>
                        <a:buNone/>
                      </a:pPr>
                      <a:r>
                        <a:rPr lang="nl-NL" sz="1800">
                          <a:solidFill>
                            <a:schemeClr val="dk1"/>
                          </a:solidFill>
                          <a:latin typeface="Calibri"/>
                          <a:ea typeface="Calibri"/>
                          <a:cs typeface="Calibri"/>
                          <a:sym typeface="Calibri"/>
                        </a:rPr>
                        <a:t>tussenwerpsel</a:t>
                      </a:r>
                      <a:endParaRPr sz="1800">
                        <a:latin typeface="Calibri"/>
                        <a:ea typeface="Calibri"/>
                        <a:cs typeface="Calibri"/>
                        <a:sym typeface="Calibri"/>
                      </a:endParaRPr>
                    </a:p>
                  </a:txBody>
                  <a:tcPr marT="91425" marB="91425" marR="91425" marL="91425"/>
                </a:tc>
              </a:tr>
              <a:tr h="425525">
                <a:tc>
                  <a:txBody>
                    <a:bodyPr/>
                    <a:lstStyle/>
                    <a:p>
                      <a:pPr indent="0" lvl="0" marL="0" rtl="0" algn="l">
                        <a:spcBef>
                          <a:spcPts val="0"/>
                        </a:spcBef>
                        <a:spcAft>
                          <a:spcPts val="0"/>
                        </a:spcAft>
                        <a:buNone/>
                      </a:pPr>
                      <a:r>
                        <a:rPr lang="nl-NL" sz="1800">
                          <a:latin typeface="Calibri"/>
                          <a:ea typeface="Calibri"/>
                          <a:cs typeface="Calibri"/>
                          <a:sym typeface="Calibri"/>
                        </a:rPr>
                        <a:t>TW</a:t>
                      </a:r>
                      <a:endParaRPr sz="1800">
                        <a:latin typeface="Calibri"/>
                        <a:ea typeface="Calibri"/>
                        <a:cs typeface="Calibri"/>
                        <a:sym typeface="Calibri"/>
                      </a:endParaRPr>
                    </a:p>
                  </a:txBody>
                  <a:tcPr marT="91425" marB="91425" marR="91425" marL="91425"/>
                </a:tc>
                <a:tc>
                  <a:txBody>
                    <a:bodyPr/>
                    <a:lstStyle/>
                    <a:p>
                      <a:pPr indent="0" lvl="0" marL="0" rtl="0" algn="l">
                        <a:lnSpc>
                          <a:spcPct val="70000"/>
                        </a:lnSpc>
                        <a:spcBef>
                          <a:spcPts val="518"/>
                        </a:spcBef>
                        <a:spcAft>
                          <a:spcPts val="0"/>
                        </a:spcAft>
                        <a:buNone/>
                      </a:pPr>
                      <a:r>
                        <a:rPr lang="nl-NL" sz="1800">
                          <a:solidFill>
                            <a:schemeClr val="dk1"/>
                          </a:solidFill>
                          <a:latin typeface="Calibri"/>
                          <a:ea typeface="Calibri"/>
                          <a:cs typeface="Calibri"/>
                          <a:sym typeface="Calibri"/>
                        </a:rPr>
                        <a:t>telwoord</a:t>
                      </a:r>
                      <a:endParaRPr sz="1800">
                        <a:solidFill>
                          <a:schemeClr val="dk1"/>
                        </a:solidFill>
                        <a:latin typeface="Calibri"/>
                        <a:ea typeface="Calibri"/>
                        <a:cs typeface="Calibri"/>
                        <a:sym typeface="Calibri"/>
                      </a:endParaRPr>
                    </a:p>
                  </a:txBody>
                  <a:tcPr marT="91425" marB="91425" marR="91425" marL="91425"/>
                </a:tc>
              </a:tr>
              <a:tr h="425525">
                <a:tc>
                  <a:txBody>
                    <a:bodyPr/>
                    <a:lstStyle/>
                    <a:p>
                      <a:pPr indent="0" lvl="0" marL="0" rtl="0" algn="l">
                        <a:spcBef>
                          <a:spcPts val="0"/>
                        </a:spcBef>
                        <a:spcAft>
                          <a:spcPts val="0"/>
                        </a:spcAft>
                        <a:buNone/>
                      </a:pPr>
                      <a:r>
                        <a:rPr lang="nl-NL" sz="1800">
                          <a:latin typeface="Calibri"/>
                          <a:ea typeface="Calibri"/>
                          <a:cs typeface="Calibri"/>
                          <a:sym typeface="Calibri"/>
                        </a:rPr>
                        <a:t>VG</a:t>
                      </a:r>
                      <a:endParaRPr sz="1800">
                        <a:latin typeface="Calibri"/>
                        <a:ea typeface="Calibri"/>
                        <a:cs typeface="Calibri"/>
                        <a:sym typeface="Calibri"/>
                      </a:endParaRPr>
                    </a:p>
                  </a:txBody>
                  <a:tcPr marT="91425" marB="91425" marR="91425" marL="91425"/>
                </a:tc>
                <a:tc>
                  <a:txBody>
                    <a:bodyPr/>
                    <a:lstStyle/>
                    <a:p>
                      <a:pPr indent="0" lvl="0" marL="0" rtl="0" algn="l">
                        <a:lnSpc>
                          <a:spcPct val="70000"/>
                        </a:lnSpc>
                        <a:spcBef>
                          <a:spcPts val="518"/>
                        </a:spcBef>
                        <a:spcAft>
                          <a:spcPts val="0"/>
                        </a:spcAft>
                        <a:buNone/>
                      </a:pPr>
                      <a:r>
                        <a:rPr lang="nl-NL" sz="1800">
                          <a:solidFill>
                            <a:schemeClr val="dk1"/>
                          </a:solidFill>
                          <a:latin typeface="Calibri"/>
                          <a:ea typeface="Calibri"/>
                          <a:cs typeface="Calibri"/>
                          <a:sym typeface="Calibri"/>
                        </a:rPr>
                        <a:t>voeg</a:t>
                      </a:r>
                      <a:r>
                        <a:rPr lang="nl-NL" sz="1800">
                          <a:solidFill>
                            <a:schemeClr val="dk1"/>
                          </a:solidFill>
                          <a:latin typeface="Calibri"/>
                          <a:ea typeface="Calibri"/>
                          <a:cs typeface="Calibri"/>
                          <a:sym typeface="Calibri"/>
                          <a:extLst>
                            <a:ext uri="http://customooxmlschemas.google.com/">
                              <go:slidesCustomData xmlns:go="http://customooxmlschemas.google.com/" textRoundtripDataId="0"/>
                            </a:ext>
                          </a:extLst>
                        </a:rPr>
                        <a:t>woord</a:t>
                      </a:r>
                      <a:endParaRPr sz="1800">
                        <a:latin typeface="Calibri"/>
                        <a:ea typeface="Calibri"/>
                        <a:cs typeface="Calibri"/>
                        <a:sym typeface="Calibri"/>
                      </a:endParaRPr>
                    </a:p>
                  </a:txBody>
                  <a:tcPr marT="91425" marB="91425" marR="91425" marL="91425"/>
                </a:tc>
              </a:tr>
              <a:tr h="425525">
                <a:tc>
                  <a:txBody>
                    <a:bodyPr/>
                    <a:lstStyle/>
                    <a:p>
                      <a:pPr indent="0" lvl="0" marL="0" rtl="0" algn="l">
                        <a:spcBef>
                          <a:spcPts val="0"/>
                        </a:spcBef>
                        <a:spcAft>
                          <a:spcPts val="0"/>
                        </a:spcAft>
                        <a:buNone/>
                      </a:pPr>
                      <a:r>
                        <a:rPr lang="nl-NL" sz="1800">
                          <a:latin typeface="Calibri"/>
                          <a:ea typeface="Calibri"/>
                          <a:cs typeface="Calibri"/>
                          <a:sym typeface="Calibri"/>
                        </a:rPr>
                        <a:t>VNW</a:t>
                      </a:r>
                      <a:endParaRPr sz="1800">
                        <a:latin typeface="Calibri"/>
                        <a:ea typeface="Calibri"/>
                        <a:cs typeface="Calibri"/>
                        <a:sym typeface="Calibri"/>
                      </a:endParaRPr>
                    </a:p>
                  </a:txBody>
                  <a:tcPr marT="91425" marB="91425" marR="91425" marL="91425"/>
                </a:tc>
                <a:tc>
                  <a:txBody>
                    <a:bodyPr/>
                    <a:lstStyle/>
                    <a:p>
                      <a:pPr indent="0" lvl="0" marL="0" rtl="0" algn="l">
                        <a:lnSpc>
                          <a:spcPct val="70000"/>
                        </a:lnSpc>
                        <a:spcBef>
                          <a:spcPts val="518"/>
                        </a:spcBef>
                        <a:spcAft>
                          <a:spcPts val="0"/>
                        </a:spcAft>
                        <a:buNone/>
                      </a:pPr>
                      <a:r>
                        <a:rPr lang="nl-NL" sz="1800">
                          <a:solidFill>
                            <a:schemeClr val="dk1"/>
                          </a:solidFill>
                          <a:latin typeface="Calibri"/>
                          <a:ea typeface="Calibri"/>
                          <a:cs typeface="Calibri"/>
                          <a:sym typeface="Calibri"/>
                        </a:rPr>
                        <a:t>voornaamwoord</a:t>
                      </a:r>
                      <a:endParaRPr sz="1800">
                        <a:latin typeface="Calibri"/>
                        <a:ea typeface="Calibri"/>
                        <a:cs typeface="Calibri"/>
                        <a:sym typeface="Calibri"/>
                      </a:endParaRPr>
                    </a:p>
                  </a:txBody>
                  <a:tcPr marT="91425" marB="91425" marR="91425" marL="91425"/>
                </a:tc>
              </a:tr>
              <a:tr h="425525">
                <a:tc>
                  <a:txBody>
                    <a:bodyPr/>
                    <a:lstStyle/>
                    <a:p>
                      <a:pPr indent="0" lvl="0" marL="0" rtl="0" algn="l">
                        <a:spcBef>
                          <a:spcPts val="0"/>
                        </a:spcBef>
                        <a:spcAft>
                          <a:spcPts val="0"/>
                        </a:spcAft>
                        <a:buNone/>
                      </a:pPr>
                      <a:r>
                        <a:rPr lang="nl-NL" sz="1800">
                          <a:latin typeface="Calibri"/>
                          <a:ea typeface="Calibri"/>
                          <a:cs typeface="Calibri"/>
                          <a:sym typeface="Calibri"/>
                        </a:rPr>
                        <a:t>VZ</a:t>
                      </a:r>
                      <a:endParaRPr sz="1800">
                        <a:latin typeface="Calibri"/>
                        <a:ea typeface="Calibri"/>
                        <a:cs typeface="Calibri"/>
                        <a:sym typeface="Calibri"/>
                      </a:endParaRPr>
                    </a:p>
                  </a:txBody>
                  <a:tcPr marT="91425" marB="91425" marR="91425" marL="91425"/>
                </a:tc>
                <a:tc>
                  <a:txBody>
                    <a:bodyPr/>
                    <a:lstStyle/>
                    <a:p>
                      <a:pPr indent="0" lvl="0" marL="0" rtl="0" algn="l">
                        <a:lnSpc>
                          <a:spcPct val="70000"/>
                        </a:lnSpc>
                        <a:spcBef>
                          <a:spcPts val="518"/>
                        </a:spcBef>
                        <a:spcAft>
                          <a:spcPts val="0"/>
                        </a:spcAft>
                        <a:buNone/>
                      </a:pPr>
                      <a:r>
                        <a:rPr lang="nl-NL" sz="1800">
                          <a:solidFill>
                            <a:schemeClr val="dk1"/>
                          </a:solidFill>
                          <a:latin typeface="Calibri"/>
                          <a:ea typeface="Calibri"/>
                          <a:cs typeface="Calibri"/>
                          <a:sym typeface="Calibri"/>
                        </a:rPr>
                        <a:t>voorzetsel / achterzetsel</a:t>
                      </a:r>
                      <a:endParaRPr sz="1800">
                        <a:latin typeface="Calibri"/>
                        <a:ea typeface="Calibri"/>
                        <a:cs typeface="Calibri"/>
                        <a:sym typeface="Calibri"/>
                      </a:endParaRPr>
                    </a:p>
                  </a:txBody>
                  <a:tcPr marT="91425" marB="91425" marR="91425" marL="91425"/>
                </a:tc>
              </a:tr>
              <a:tr h="425525">
                <a:tc>
                  <a:txBody>
                    <a:bodyPr/>
                    <a:lstStyle/>
                    <a:p>
                      <a:pPr indent="0" lvl="0" marL="0" rtl="0" algn="l">
                        <a:spcBef>
                          <a:spcPts val="0"/>
                        </a:spcBef>
                        <a:spcAft>
                          <a:spcPts val="0"/>
                        </a:spcAft>
                        <a:buNone/>
                      </a:pPr>
                      <a:r>
                        <a:rPr lang="nl-NL" sz="1800">
                          <a:latin typeface="Calibri"/>
                          <a:ea typeface="Calibri"/>
                          <a:cs typeface="Calibri"/>
                          <a:sym typeface="Calibri"/>
                        </a:rPr>
                        <a:t>WW</a:t>
                      </a:r>
                      <a:endParaRPr sz="1800">
                        <a:latin typeface="Calibri"/>
                        <a:ea typeface="Calibri"/>
                        <a:cs typeface="Calibri"/>
                        <a:sym typeface="Calibri"/>
                      </a:endParaRPr>
                    </a:p>
                  </a:txBody>
                  <a:tcPr marT="91425" marB="91425" marR="91425" marL="91425"/>
                </a:tc>
                <a:tc>
                  <a:txBody>
                    <a:bodyPr/>
                    <a:lstStyle/>
                    <a:p>
                      <a:pPr indent="0" lvl="0" marL="0" rtl="0" algn="l">
                        <a:lnSpc>
                          <a:spcPct val="70000"/>
                        </a:lnSpc>
                        <a:spcBef>
                          <a:spcPts val="518"/>
                        </a:spcBef>
                        <a:spcAft>
                          <a:spcPts val="0"/>
                        </a:spcAft>
                        <a:buNone/>
                      </a:pPr>
                      <a:r>
                        <a:rPr lang="nl-NL" sz="1800">
                          <a:solidFill>
                            <a:schemeClr val="dk1"/>
                          </a:solidFill>
                          <a:latin typeface="Calibri"/>
                          <a:ea typeface="Calibri"/>
                          <a:cs typeface="Calibri"/>
                          <a:sym typeface="Calibri"/>
                        </a:rPr>
                        <a:t>werkwoord</a:t>
                      </a:r>
                      <a:endParaRPr sz="1800">
                        <a:latin typeface="Calibri"/>
                        <a:ea typeface="Calibri"/>
                        <a:cs typeface="Calibri"/>
                        <a:sym typeface="Calibri"/>
                      </a:endParaRPr>
                    </a:p>
                  </a:txBody>
                  <a:tcPr marT="91425" marB="91425" marR="91425" marL="91425"/>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71" name="Shape 71"/>
        <p:cNvGrpSpPr/>
        <p:nvPr/>
      </p:nvGrpSpPr>
      <p:grpSpPr>
        <a:xfrm>
          <a:off x="0" y="0"/>
          <a:ext cx="0" cy="0"/>
          <a:chOff x="0" y="0"/>
          <a:chExt cx="0" cy="0"/>
        </a:xfrm>
      </p:grpSpPr>
      <p:sp>
        <p:nvSpPr>
          <p:cNvPr id="72" name="Google Shape;72;p2"/>
          <p:cNvSpPr txBox="1"/>
          <p:nvPr>
            <p:ph type="title"/>
          </p:nvPr>
        </p:nvSpPr>
        <p:spPr>
          <a:xfrm>
            <a:off x="1691680" y="0"/>
            <a:ext cx="7452300" cy="8367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3600"/>
              <a:buFont typeface="Balthazar"/>
              <a:buNone/>
            </a:pPr>
            <a:r>
              <a:rPr lang="nl-NL"/>
              <a:t>Overzicht</a:t>
            </a:r>
            <a:endParaRPr/>
          </a:p>
        </p:txBody>
      </p:sp>
      <p:sp>
        <p:nvSpPr>
          <p:cNvPr id="73" name="Google Shape;73;p2"/>
          <p:cNvSpPr txBox="1"/>
          <p:nvPr>
            <p:ph idx="1" type="body"/>
          </p:nvPr>
        </p:nvSpPr>
        <p:spPr>
          <a:xfrm>
            <a:off x="457200" y="1600200"/>
            <a:ext cx="8229600" cy="4709120"/>
          </a:xfrm>
          <a:prstGeom prst="rect">
            <a:avLst/>
          </a:prstGeom>
          <a:noFill/>
          <a:ln>
            <a:noFill/>
          </a:ln>
        </p:spPr>
        <p:txBody>
          <a:bodyPr anchorCtr="0" anchor="t" bIns="45700" lIns="91425" spcFirstLastPara="1" rIns="91425" wrap="square" tIns="45700">
            <a:normAutofit/>
          </a:bodyPr>
          <a:lstStyle/>
          <a:p>
            <a:pPr indent="-342900" lvl="0" marL="457200" rtl="0" algn="l">
              <a:spcBef>
                <a:spcPts val="0"/>
              </a:spcBef>
              <a:spcAft>
                <a:spcPts val="0"/>
              </a:spcAft>
              <a:buSzPts val="1800"/>
              <a:buChar char="•"/>
            </a:pPr>
            <a:r>
              <a:rPr lang="nl-NL"/>
              <a:t>OpenSoNaR</a:t>
            </a:r>
            <a:endParaRPr/>
          </a:p>
          <a:p>
            <a:pPr indent="-342900" lvl="0" marL="457200" rtl="0" algn="l">
              <a:spcBef>
                <a:spcPts val="0"/>
              </a:spcBef>
              <a:spcAft>
                <a:spcPts val="0"/>
              </a:spcAft>
              <a:buSzPts val="1800"/>
              <a:buChar char="•"/>
            </a:pPr>
            <a:r>
              <a:rPr lang="nl-NL"/>
              <a:t>Basisterminologie</a:t>
            </a:r>
            <a:endParaRPr/>
          </a:p>
          <a:p>
            <a:pPr indent="-342900" lvl="0" marL="457200" rtl="0" algn="l">
              <a:spcBef>
                <a:spcPts val="0"/>
              </a:spcBef>
              <a:spcAft>
                <a:spcPts val="0"/>
              </a:spcAft>
              <a:buSzPts val="1800"/>
              <a:buChar char="•"/>
            </a:pPr>
            <a:r>
              <a:rPr lang="nl-NL"/>
              <a:t>SoNaR &amp; CGN</a:t>
            </a:r>
            <a:endParaRPr/>
          </a:p>
          <a:p>
            <a:pPr indent="-342900" lvl="0" marL="457200" rtl="0" algn="l">
              <a:spcBef>
                <a:spcPts val="0"/>
              </a:spcBef>
              <a:spcAft>
                <a:spcPts val="0"/>
              </a:spcAft>
              <a:buSzPts val="1800"/>
              <a:buChar char="•"/>
            </a:pPr>
            <a:r>
              <a:rPr lang="nl-NL"/>
              <a:t>OpenSoNaR functionaliteit</a:t>
            </a:r>
            <a:endParaRPr/>
          </a:p>
          <a:p>
            <a:pPr indent="-342900" lvl="0" marL="457200" rtl="0" algn="l">
              <a:spcBef>
                <a:spcPts val="0"/>
              </a:spcBef>
              <a:spcAft>
                <a:spcPts val="0"/>
              </a:spcAft>
              <a:buSzPts val="1800"/>
              <a:buChar char="•"/>
            </a:pPr>
            <a:r>
              <a:rPr lang="nl-NL"/>
              <a:t>Andere opties</a:t>
            </a:r>
            <a:endParaRPr/>
          </a:p>
        </p:txBody>
      </p:sp>
      <p:sp>
        <p:nvSpPr>
          <p:cNvPr id="74" name="Google Shape;74;p2"/>
          <p:cNvSpPr txBox="1"/>
          <p:nvPr>
            <p:ph idx="12" type="sldNum"/>
          </p:nvPr>
        </p:nvSpPr>
        <p:spPr>
          <a:xfrm>
            <a:off x="8172400" y="6492875"/>
            <a:ext cx="971600" cy="365125"/>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nl-NL"/>
              <a:t>‹#›</a:t>
            </a:fld>
            <a:endParaRPr/>
          </a:p>
        </p:txBody>
      </p:sp>
      <p:pic>
        <p:nvPicPr>
          <p:cNvPr id="75" name="Google Shape;75;p2"/>
          <p:cNvPicPr preferRelativeResize="0"/>
          <p:nvPr/>
        </p:nvPicPr>
        <p:blipFill rotWithShape="1">
          <a:blip r:embed="rId3">
            <a:alphaModFix/>
          </a:blip>
          <a:srcRect b="0" l="0" r="0" t="0"/>
          <a:stretch/>
        </p:blipFill>
        <p:spPr>
          <a:xfrm>
            <a:off x="179512" y="228560"/>
            <a:ext cx="2000282" cy="680160"/>
          </a:xfrm>
          <a:prstGeom prst="rect">
            <a:avLst/>
          </a:prstGeom>
          <a:noFill/>
          <a:ln>
            <a:noFill/>
          </a:ln>
        </p:spPr>
      </p:pic>
      <p:sp>
        <p:nvSpPr>
          <p:cNvPr id="76" name="Google Shape;76;p2"/>
          <p:cNvSpPr txBox="1"/>
          <p:nvPr/>
        </p:nvSpPr>
        <p:spPr>
          <a:xfrm>
            <a:off x="0" y="6477000"/>
            <a:ext cx="30000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nl-NL">
                <a:solidFill>
                  <a:schemeClr val="dk1"/>
                </a:solidFill>
              </a:rPr>
              <a:t>/instituut voor de Nederlandse taal/</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233" name="Shape 233"/>
        <p:cNvGrpSpPr/>
        <p:nvPr/>
      </p:nvGrpSpPr>
      <p:grpSpPr>
        <a:xfrm>
          <a:off x="0" y="0"/>
          <a:ext cx="0" cy="0"/>
          <a:chOff x="0" y="0"/>
          <a:chExt cx="0" cy="0"/>
        </a:xfrm>
      </p:grpSpPr>
      <p:sp>
        <p:nvSpPr>
          <p:cNvPr id="234" name="Google Shape;234;p13"/>
          <p:cNvSpPr txBox="1"/>
          <p:nvPr>
            <p:ph type="title"/>
          </p:nvPr>
        </p:nvSpPr>
        <p:spPr>
          <a:xfrm>
            <a:off x="1691680" y="0"/>
            <a:ext cx="7452300" cy="8367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3600"/>
              <a:buFont typeface="Balthazar"/>
              <a:buNone/>
            </a:pPr>
            <a:r>
              <a:rPr lang="nl-NL"/>
              <a:t>SoNaR &amp; CGN</a:t>
            </a:r>
            <a:endParaRPr/>
          </a:p>
        </p:txBody>
      </p:sp>
      <p:sp>
        <p:nvSpPr>
          <p:cNvPr id="235" name="Google Shape;235;p13"/>
          <p:cNvSpPr txBox="1"/>
          <p:nvPr>
            <p:ph idx="1" type="body"/>
          </p:nvPr>
        </p:nvSpPr>
        <p:spPr>
          <a:xfrm>
            <a:off x="457200" y="1600200"/>
            <a:ext cx="8229600" cy="4709120"/>
          </a:xfrm>
          <a:prstGeom prst="rect">
            <a:avLst/>
          </a:prstGeom>
          <a:noFill/>
          <a:ln>
            <a:noFill/>
          </a:ln>
        </p:spPr>
        <p:txBody>
          <a:bodyPr anchorCtr="0" anchor="t" bIns="45700" lIns="91425" spcFirstLastPara="1" rIns="91425" wrap="square" tIns="45700">
            <a:normAutofit/>
          </a:bodyPr>
          <a:lstStyle/>
          <a:p>
            <a:pPr indent="-342900" lvl="0" marL="342900" rtl="0" algn="l">
              <a:lnSpc>
                <a:spcPct val="80000"/>
              </a:lnSpc>
              <a:spcBef>
                <a:spcPts val="0"/>
              </a:spcBef>
              <a:spcAft>
                <a:spcPts val="0"/>
              </a:spcAft>
              <a:buClr>
                <a:srgbClr val="000000"/>
              </a:buClr>
              <a:buSzPts val="3200"/>
              <a:buChar char="•"/>
            </a:pPr>
            <a:r>
              <a:rPr lang="nl-NL">
                <a:solidFill>
                  <a:srgbClr val="000000"/>
                </a:solidFill>
              </a:rPr>
              <a:t>NIET in deze corpora</a:t>
            </a:r>
            <a:endParaRPr/>
          </a:p>
          <a:p>
            <a:pPr indent="-285750" lvl="1" marL="742950" rtl="0" algn="l">
              <a:lnSpc>
                <a:spcPct val="80000"/>
              </a:lnSpc>
              <a:spcBef>
                <a:spcPts val="560"/>
              </a:spcBef>
              <a:spcAft>
                <a:spcPts val="0"/>
              </a:spcAft>
              <a:buClr>
                <a:srgbClr val="000000"/>
              </a:buClr>
              <a:buSzPts val="2800"/>
              <a:buChar char="–"/>
            </a:pPr>
            <a:r>
              <a:rPr lang="nl-NL">
                <a:solidFill>
                  <a:srgbClr val="000000"/>
                </a:solidFill>
              </a:rPr>
              <a:t>Morfologie</a:t>
            </a:r>
            <a:endParaRPr/>
          </a:p>
          <a:p>
            <a:pPr indent="-228600" lvl="2" marL="1143000" rtl="0" algn="l">
              <a:lnSpc>
                <a:spcPct val="80000"/>
              </a:lnSpc>
              <a:spcBef>
                <a:spcPts val="480"/>
              </a:spcBef>
              <a:spcAft>
                <a:spcPts val="0"/>
              </a:spcAft>
              <a:buClr>
                <a:srgbClr val="000000"/>
              </a:buClr>
              <a:buSzPts val="2400"/>
              <a:buChar char="•"/>
            </a:pPr>
            <a:r>
              <a:rPr lang="nl-NL">
                <a:solidFill>
                  <a:srgbClr val="000000"/>
                </a:solidFill>
              </a:rPr>
              <a:t>Afleidings- en samenstellingsinformatie</a:t>
            </a:r>
            <a:endParaRPr>
              <a:solidFill>
                <a:srgbClr val="000000"/>
              </a:solidFill>
            </a:endParaRPr>
          </a:p>
          <a:p>
            <a:pPr indent="-190500" lvl="2" marL="1143000" rtl="0" algn="l">
              <a:lnSpc>
                <a:spcPct val="80000"/>
              </a:lnSpc>
              <a:spcBef>
                <a:spcPts val="480"/>
              </a:spcBef>
              <a:spcAft>
                <a:spcPts val="0"/>
              </a:spcAft>
              <a:buClr>
                <a:srgbClr val="000000"/>
              </a:buClr>
              <a:buSzPts val="1800"/>
              <a:buChar char="•"/>
            </a:pPr>
            <a:r>
              <a:rPr lang="nl-NL">
                <a:solidFill>
                  <a:srgbClr val="000000"/>
                </a:solidFill>
              </a:rPr>
              <a:t>gedeeltelijk benaderbaar via reguliere expressies</a:t>
            </a:r>
            <a:endParaRPr>
              <a:solidFill>
                <a:srgbClr val="000000"/>
              </a:solidFill>
            </a:endParaRPr>
          </a:p>
          <a:p>
            <a:pPr indent="-285750" lvl="1" marL="742950" rtl="0" algn="l">
              <a:lnSpc>
                <a:spcPct val="80000"/>
              </a:lnSpc>
              <a:spcBef>
                <a:spcPts val="560"/>
              </a:spcBef>
              <a:spcAft>
                <a:spcPts val="0"/>
              </a:spcAft>
              <a:buClr>
                <a:srgbClr val="000000"/>
              </a:buClr>
              <a:buSzPts val="2800"/>
              <a:buChar char="–"/>
            </a:pPr>
            <a:r>
              <a:rPr lang="nl-NL">
                <a:solidFill>
                  <a:srgbClr val="000000"/>
                </a:solidFill>
              </a:rPr>
              <a:t>Syntaxis</a:t>
            </a:r>
            <a:endParaRPr/>
          </a:p>
          <a:p>
            <a:pPr indent="-228600" lvl="2" marL="1143000" rtl="0" algn="l">
              <a:lnSpc>
                <a:spcPct val="80000"/>
              </a:lnSpc>
              <a:spcBef>
                <a:spcPts val="480"/>
              </a:spcBef>
              <a:spcAft>
                <a:spcPts val="0"/>
              </a:spcAft>
              <a:buClr>
                <a:srgbClr val="000000"/>
              </a:buClr>
              <a:buSzPts val="2400"/>
              <a:buChar char="•"/>
            </a:pPr>
            <a:r>
              <a:rPr lang="nl-NL">
                <a:solidFill>
                  <a:srgbClr val="000000"/>
                </a:solidFill>
              </a:rPr>
              <a:t>Grammaticale relaties</a:t>
            </a:r>
            <a:endParaRPr/>
          </a:p>
          <a:p>
            <a:pPr indent="-228600" lvl="2" marL="1143000" rtl="0" algn="l">
              <a:lnSpc>
                <a:spcPct val="80000"/>
              </a:lnSpc>
              <a:spcBef>
                <a:spcPts val="480"/>
              </a:spcBef>
              <a:spcAft>
                <a:spcPts val="0"/>
              </a:spcAft>
              <a:buClr>
                <a:srgbClr val="000000"/>
              </a:buClr>
              <a:buSzPts val="2400"/>
              <a:buChar char="•"/>
            </a:pPr>
            <a:r>
              <a:rPr lang="nl-NL">
                <a:solidFill>
                  <a:srgbClr val="000000"/>
                </a:solidFill>
              </a:rPr>
              <a:t>Constituentenstructuur</a:t>
            </a:r>
            <a:endParaRPr/>
          </a:p>
          <a:p>
            <a:pPr indent="-285750" lvl="1" marL="742950" rtl="0" algn="l">
              <a:lnSpc>
                <a:spcPct val="80000"/>
              </a:lnSpc>
              <a:spcBef>
                <a:spcPts val="560"/>
              </a:spcBef>
              <a:spcAft>
                <a:spcPts val="0"/>
              </a:spcAft>
              <a:buClr>
                <a:srgbClr val="000000"/>
              </a:buClr>
              <a:buSzPts val="2800"/>
              <a:buChar char="–"/>
            </a:pPr>
            <a:r>
              <a:rPr lang="nl-NL">
                <a:solidFill>
                  <a:srgbClr val="000000"/>
                </a:solidFill>
              </a:rPr>
              <a:t>Semantiek</a:t>
            </a:r>
            <a:endParaRPr/>
          </a:p>
          <a:p>
            <a:pPr indent="-342900" lvl="0" marL="342900" rtl="0" algn="l">
              <a:lnSpc>
                <a:spcPct val="80000"/>
              </a:lnSpc>
              <a:spcBef>
                <a:spcPts val="640"/>
              </a:spcBef>
              <a:spcAft>
                <a:spcPts val="0"/>
              </a:spcAft>
              <a:buClr>
                <a:srgbClr val="000000"/>
              </a:buClr>
              <a:buSzPts val="3200"/>
              <a:buChar char="•"/>
            </a:pPr>
            <a:r>
              <a:rPr lang="nl-NL">
                <a:solidFill>
                  <a:srgbClr val="000000"/>
                </a:solidFill>
              </a:rPr>
              <a:t>Grammaticale relaties:</a:t>
            </a:r>
            <a:endParaRPr/>
          </a:p>
          <a:p>
            <a:pPr indent="-285750" lvl="1" marL="742950" rtl="0" algn="l">
              <a:lnSpc>
                <a:spcPct val="80000"/>
              </a:lnSpc>
              <a:spcBef>
                <a:spcPts val="560"/>
              </a:spcBef>
              <a:spcAft>
                <a:spcPts val="0"/>
              </a:spcAft>
              <a:buClr>
                <a:srgbClr val="000000"/>
              </a:buClr>
              <a:buSzPts val="2800"/>
              <a:buChar char="–"/>
            </a:pPr>
            <a:r>
              <a:rPr lang="nl-NL">
                <a:solidFill>
                  <a:srgbClr val="000000"/>
                </a:solidFill>
              </a:rPr>
              <a:t>Benaderen door nabijheid / adjacentie</a:t>
            </a:r>
            <a:endParaRPr>
              <a:solidFill>
                <a:srgbClr val="000000"/>
              </a:solidFill>
            </a:endParaRPr>
          </a:p>
          <a:p>
            <a:pPr indent="-285750" lvl="1" marL="742950" rtl="0" algn="l">
              <a:lnSpc>
                <a:spcPct val="80000"/>
              </a:lnSpc>
              <a:spcBef>
                <a:spcPts val="560"/>
              </a:spcBef>
              <a:spcAft>
                <a:spcPts val="0"/>
              </a:spcAft>
              <a:buClr>
                <a:srgbClr val="000000"/>
              </a:buClr>
              <a:buSzPts val="2800"/>
              <a:buChar char="–"/>
            </a:pPr>
            <a:r>
              <a:rPr lang="nl-NL">
                <a:solidFill>
                  <a:srgbClr val="000000"/>
                </a:solidFill>
              </a:rPr>
              <a:t>Er zal altijd ‘ruis’ in zitten</a:t>
            </a:r>
            <a:endParaRPr/>
          </a:p>
          <a:p>
            <a:pPr indent="-285750" lvl="1" marL="742950" rtl="0" algn="l">
              <a:lnSpc>
                <a:spcPct val="80000"/>
              </a:lnSpc>
              <a:spcBef>
                <a:spcPts val="560"/>
              </a:spcBef>
              <a:spcAft>
                <a:spcPts val="0"/>
              </a:spcAft>
              <a:buClr>
                <a:srgbClr val="000000"/>
              </a:buClr>
              <a:buSzPts val="2800"/>
              <a:buChar char="–"/>
            </a:pPr>
            <a:r>
              <a:rPr lang="nl-NL">
                <a:solidFill>
                  <a:srgbClr val="000000"/>
                </a:solidFill>
              </a:rPr>
              <a:t>‘ruis’ vaak laag frequent: Sortering op frequentie   </a:t>
            </a:r>
            <a:endParaRPr/>
          </a:p>
          <a:p>
            <a:pPr indent="0" lvl="0" marL="0" rtl="0" algn="l">
              <a:lnSpc>
                <a:spcPct val="80000"/>
              </a:lnSpc>
              <a:spcBef>
                <a:spcPts val="640"/>
              </a:spcBef>
              <a:spcAft>
                <a:spcPts val="0"/>
              </a:spcAft>
              <a:buClr>
                <a:schemeClr val="dk1"/>
              </a:buClr>
              <a:buSzPts val="3200"/>
              <a:buNone/>
            </a:pPr>
            <a:r>
              <a:t/>
            </a:r>
            <a:endParaRPr>
              <a:solidFill>
                <a:srgbClr val="000000"/>
              </a:solidFill>
            </a:endParaRPr>
          </a:p>
          <a:p>
            <a:pPr indent="0" lvl="0" marL="0" rtl="0" algn="l">
              <a:lnSpc>
                <a:spcPct val="80000"/>
              </a:lnSpc>
              <a:spcBef>
                <a:spcPts val="640"/>
              </a:spcBef>
              <a:spcAft>
                <a:spcPts val="0"/>
              </a:spcAft>
              <a:buClr>
                <a:schemeClr val="dk1"/>
              </a:buClr>
              <a:buSzPts val="3200"/>
              <a:buNone/>
            </a:pPr>
            <a:r>
              <a:t/>
            </a:r>
            <a:endParaRPr>
              <a:solidFill>
                <a:srgbClr val="000000"/>
              </a:solidFill>
            </a:endParaRPr>
          </a:p>
          <a:p>
            <a:pPr indent="-107950" lvl="1" marL="742950" rtl="0" algn="l">
              <a:lnSpc>
                <a:spcPct val="80000"/>
              </a:lnSpc>
              <a:spcBef>
                <a:spcPts val="560"/>
              </a:spcBef>
              <a:spcAft>
                <a:spcPts val="0"/>
              </a:spcAft>
              <a:buClr>
                <a:schemeClr val="dk1"/>
              </a:buClr>
              <a:buSzPts val="2800"/>
              <a:buNone/>
            </a:pPr>
            <a:r>
              <a:t/>
            </a:r>
            <a:endParaRPr>
              <a:solidFill>
                <a:srgbClr val="000000"/>
              </a:solidFill>
            </a:endParaRPr>
          </a:p>
          <a:p>
            <a:pPr indent="-139700" lvl="0" marL="342900" rtl="0" algn="l">
              <a:spcBef>
                <a:spcPts val="640"/>
              </a:spcBef>
              <a:spcAft>
                <a:spcPts val="0"/>
              </a:spcAft>
              <a:buClr>
                <a:schemeClr val="dk1"/>
              </a:buClr>
              <a:buSzPts val="3200"/>
              <a:buNone/>
            </a:pPr>
            <a:r>
              <a:t/>
            </a:r>
            <a:endParaRPr/>
          </a:p>
        </p:txBody>
      </p:sp>
      <p:sp>
        <p:nvSpPr>
          <p:cNvPr id="236" name="Google Shape;236;p13"/>
          <p:cNvSpPr txBox="1"/>
          <p:nvPr>
            <p:ph idx="12" type="sldNum"/>
          </p:nvPr>
        </p:nvSpPr>
        <p:spPr>
          <a:xfrm>
            <a:off x="8172400" y="6492875"/>
            <a:ext cx="971600" cy="365125"/>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nl-NL"/>
              <a:t>‹#›</a:t>
            </a:fld>
            <a:endParaRPr/>
          </a:p>
        </p:txBody>
      </p:sp>
      <p:pic>
        <p:nvPicPr>
          <p:cNvPr id="237" name="Google Shape;237;p13"/>
          <p:cNvPicPr preferRelativeResize="0"/>
          <p:nvPr/>
        </p:nvPicPr>
        <p:blipFill rotWithShape="1">
          <a:blip r:embed="rId3">
            <a:alphaModFix/>
          </a:blip>
          <a:srcRect b="0" l="0" r="0" t="0"/>
          <a:stretch/>
        </p:blipFill>
        <p:spPr>
          <a:xfrm>
            <a:off x="179512" y="228560"/>
            <a:ext cx="2000282" cy="680160"/>
          </a:xfrm>
          <a:prstGeom prst="rect">
            <a:avLst/>
          </a:prstGeom>
          <a:noFill/>
          <a:ln>
            <a:noFill/>
          </a:ln>
        </p:spPr>
      </p:pic>
      <p:sp>
        <p:nvSpPr>
          <p:cNvPr id="238" name="Google Shape;238;p13"/>
          <p:cNvSpPr txBox="1"/>
          <p:nvPr/>
        </p:nvSpPr>
        <p:spPr>
          <a:xfrm>
            <a:off x="0" y="6477000"/>
            <a:ext cx="30000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nl-NL">
                <a:solidFill>
                  <a:schemeClr val="dk1"/>
                </a:solidFill>
              </a:rPr>
              <a:t>/instituut voor de Nederlandse taal/</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242" name="Shape 242"/>
        <p:cNvGrpSpPr/>
        <p:nvPr/>
      </p:nvGrpSpPr>
      <p:grpSpPr>
        <a:xfrm>
          <a:off x="0" y="0"/>
          <a:ext cx="0" cy="0"/>
          <a:chOff x="0" y="0"/>
          <a:chExt cx="0" cy="0"/>
        </a:xfrm>
      </p:grpSpPr>
      <p:sp>
        <p:nvSpPr>
          <p:cNvPr id="243" name="Google Shape;243;p14"/>
          <p:cNvSpPr txBox="1"/>
          <p:nvPr>
            <p:ph type="title"/>
          </p:nvPr>
        </p:nvSpPr>
        <p:spPr>
          <a:xfrm>
            <a:off x="1691680" y="0"/>
            <a:ext cx="7452300" cy="8367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3600"/>
              <a:buFont typeface="Balthazar"/>
              <a:buNone/>
            </a:pPr>
            <a:r>
              <a:rPr lang="nl-NL"/>
              <a:t>SoNaR &amp; CGN</a:t>
            </a:r>
            <a:endParaRPr/>
          </a:p>
        </p:txBody>
      </p:sp>
      <p:sp>
        <p:nvSpPr>
          <p:cNvPr id="244" name="Google Shape;244;p14"/>
          <p:cNvSpPr txBox="1"/>
          <p:nvPr>
            <p:ph idx="1" type="body"/>
          </p:nvPr>
        </p:nvSpPr>
        <p:spPr>
          <a:xfrm>
            <a:off x="457200" y="1600200"/>
            <a:ext cx="8229600" cy="4709120"/>
          </a:xfrm>
          <a:prstGeom prst="rect">
            <a:avLst/>
          </a:prstGeom>
          <a:noFill/>
          <a:ln>
            <a:noFill/>
          </a:ln>
        </p:spPr>
        <p:txBody>
          <a:bodyPr anchorCtr="0" anchor="t" bIns="45700" lIns="91425" spcFirstLastPara="1" rIns="91425" wrap="square" tIns="45700">
            <a:normAutofit/>
          </a:bodyPr>
          <a:lstStyle/>
          <a:p>
            <a:pPr indent="-342900" lvl="0" marL="342900" rtl="0" algn="l">
              <a:lnSpc>
                <a:spcPct val="80000"/>
              </a:lnSpc>
              <a:spcBef>
                <a:spcPts val="0"/>
              </a:spcBef>
              <a:spcAft>
                <a:spcPts val="0"/>
              </a:spcAft>
              <a:buClr>
                <a:srgbClr val="000000"/>
              </a:buClr>
              <a:buSzPts val="3200"/>
              <a:buChar char="•"/>
            </a:pPr>
            <a:r>
              <a:rPr lang="nl-NL">
                <a:solidFill>
                  <a:srgbClr val="000000"/>
                </a:solidFill>
              </a:rPr>
              <a:t>Annotaties SoNaR</a:t>
            </a:r>
            <a:endParaRPr/>
          </a:p>
          <a:p>
            <a:pPr indent="-285750" lvl="1" marL="742950" rtl="0" algn="l">
              <a:lnSpc>
                <a:spcPct val="80000"/>
              </a:lnSpc>
              <a:spcBef>
                <a:spcPts val="560"/>
              </a:spcBef>
              <a:spcAft>
                <a:spcPts val="0"/>
              </a:spcAft>
              <a:buClr>
                <a:srgbClr val="000000"/>
              </a:buClr>
              <a:buSzPts val="2800"/>
              <a:buChar char="–"/>
            </a:pPr>
            <a:r>
              <a:rPr lang="nl-NL">
                <a:solidFill>
                  <a:srgbClr val="000000"/>
                </a:solidFill>
              </a:rPr>
              <a:t>Automatisch gegenereerd</a:t>
            </a:r>
            <a:endParaRPr/>
          </a:p>
          <a:p>
            <a:pPr indent="-285750" lvl="1" marL="742950" rtl="0" algn="l">
              <a:lnSpc>
                <a:spcPct val="80000"/>
              </a:lnSpc>
              <a:spcBef>
                <a:spcPts val="560"/>
              </a:spcBef>
              <a:spcAft>
                <a:spcPts val="0"/>
              </a:spcAft>
              <a:buClr>
                <a:srgbClr val="000000"/>
              </a:buClr>
              <a:buSzPts val="2800"/>
              <a:buChar char="–"/>
            </a:pPr>
            <a:r>
              <a:rPr lang="nl-NL">
                <a:solidFill>
                  <a:srgbClr val="000000"/>
                </a:solidFill>
              </a:rPr>
              <a:t>🡺 er zullen fouten in zitten</a:t>
            </a:r>
            <a:endParaRPr/>
          </a:p>
          <a:p>
            <a:pPr indent="-342900" lvl="0" marL="342900" rtl="0" algn="l">
              <a:lnSpc>
                <a:spcPct val="80000"/>
              </a:lnSpc>
              <a:spcBef>
                <a:spcPts val="640"/>
              </a:spcBef>
              <a:spcAft>
                <a:spcPts val="0"/>
              </a:spcAft>
              <a:buClr>
                <a:srgbClr val="000000"/>
              </a:buClr>
              <a:buSzPts val="3200"/>
              <a:buChar char="•"/>
            </a:pPr>
            <a:r>
              <a:rPr lang="nl-NL">
                <a:solidFill>
                  <a:srgbClr val="000000"/>
                </a:solidFill>
              </a:rPr>
              <a:t>Annotaties CGN</a:t>
            </a:r>
            <a:endParaRPr/>
          </a:p>
          <a:p>
            <a:pPr indent="-285750" lvl="1" marL="742950" rtl="0" algn="l">
              <a:lnSpc>
                <a:spcPct val="80000"/>
              </a:lnSpc>
              <a:spcBef>
                <a:spcPts val="560"/>
              </a:spcBef>
              <a:spcAft>
                <a:spcPts val="0"/>
              </a:spcAft>
              <a:buClr>
                <a:srgbClr val="000000"/>
              </a:buClr>
              <a:buSzPts val="2800"/>
              <a:buChar char="–"/>
            </a:pPr>
            <a:r>
              <a:rPr lang="nl-NL">
                <a:solidFill>
                  <a:srgbClr val="000000"/>
                </a:solidFill>
              </a:rPr>
              <a:t>Handmatig gecontroleerd</a:t>
            </a:r>
            <a:endParaRPr/>
          </a:p>
          <a:p>
            <a:pPr indent="-285750" lvl="1" marL="742950" rtl="0" algn="l">
              <a:lnSpc>
                <a:spcPct val="80000"/>
              </a:lnSpc>
              <a:spcBef>
                <a:spcPts val="560"/>
              </a:spcBef>
              <a:spcAft>
                <a:spcPts val="0"/>
              </a:spcAft>
              <a:buClr>
                <a:srgbClr val="000000"/>
              </a:buClr>
              <a:buSzPts val="2800"/>
              <a:buChar char="–"/>
            </a:pPr>
            <a:r>
              <a:rPr lang="nl-NL">
                <a:solidFill>
                  <a:srgbClr val="000000"/>
                </a:solidFill>
              </a:rPr>
              <a:t>🡺 er zitten toch ook fouten in</a:t>
            </a:r>
            <a:endParaRPr/>
          </a:p>
          <a:p>
            <a:pPr indent="-342900" lvl="0" marL="342900" rtl="0" algn="l">
              <a:lnSpc>
                <a:spcPct val="80000"/>
              </a:lnSpc>
              <a:spcBef>
                <a:spcPts val="640"/>
              </a:spcBef>
              <a:spcAft>
                <a:spcPts val="0"/>
              </a:spcAft>
              <a:buClr>
                <a:srgbClr val="000000"/>
              </a:buClr>
              <a:buSzPts val="3200"/>
              <a:buChar char="•"/>
            </a:pPr>
            <a:r>
              <a:rPr lang="nl-NL">
                <a:solidFill>
                  <a:srgbClr val="000000"/>
                </a:solidFill>
              </a:rPr>
              <a:t>Wees je hier bewust van en check erop!</a:t>
            </a:r>
            <a:endParaRPr>
              <a:solidFill>
                <a:srgbClr val="000000"/>
              </a:solidFill>
            </a:endParaRPr>
          </a:p>
          <a:p>
            <a:pPr indent="0" lvl="0" marL="0" rtl="0" algn="l">
              <a:lnSpc>
                <a:spcPct val="80000"/>
              </a:lnSpc>
              <a:spcBef>
                <a:spcPts val="640"/>
              </a:spcBef>
              <a:spcAft>
                <a:spcPts val="0"/>
              </a:spcAft>
              <a:buClr>
                <a:schemeClr val="dk1"/>
              </a:buClr>
              <a:buSzPts val="3200"/>
              <a:buNone/>
            </a:pPr>
            <a:r>
              <a:t/>
            </a:r>
            <a:endParaRPr>
              <a:solidFill>
                <a:srgbClr val="000000"/>
              </a:solidFill>
            </a:endParaRPr>
          </a:p>
          <a:p>
            <a:pPr indent="-107950" lvl="1" marL="742950" rtl="0" algn="l">
              <a:lnSpc>
                <a:spcPct val="80000"/>
              </a:lnSpc>
              <a:spcBef>
                <a:spcPts val="560"/>
              </a:spcBef>
              <a:spcAft>
                <a:spcPts val="0"/>
              </a:spcAft>
              <a:buClr>
                <a:schemeClr val="dk1"/>
              </a:buClr>
              <a:buSzPts val="2800"/>
              <a:buNone/>
            </a:pPr>
            <a:r>
              <a:t/>
            </a:r>
            <a:endParaRPr>
              <a:solidFill>
                <a:srgbClr val="000000"/>
              </a:solidFill>
            </a:endParaRPr>
          </a:p>
          <a:p>
            <a:pPr indent="-139700" lvl="0" marL="342900" rtl="0" algn="l">
              <a:spcBef>
                <a:spcPts val="640"/>
              </a:spcBef>
              <a:spcAft>
                <a:spcPts val="0"/>
              </a:spcAft>
              <a:buClr>
                <a:schemeClr val="dk1"/>
              </a:buClr>
              <a:buSzPts val="3200"/>
              <a:buNone/>
            </a:pPr>
            <a:r>
              <a:t/>
            </a:r>
            <a:endParaRPr/>
          </a:p>
        </p:txBody>
      </p:sp>
      <p:sp>
        <p:nvSpPr>
          <p:cNvPr id="245" name="Google Shape;245;p14"/>
          <p:cNvSpPr txBox="1"/>
          <p:nvPr>
            <p:ph idx="12" type="sldNum"/>
          </p:nvPr>
        </p:nvSpPr>
        <p:spPr>
          <a:xfrm>
            <a:off x="8172400" y="6492875"/>
            <a:ext cx="971600" cy="365125"/>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nl-NL"/>
              <a:t>‹#›</a:t>
            </a:fld>
            <a:endParaRPr/>
          </a:p>
        </p:txBody>
      </p:sp>
      <p:pic>
        <p:nvPicPr>
          <p:cNvPr id="246" name="Google Shape;246;p14"/>
          <p:cNvPicPr preferRelativeResize="0"/>
          <p:nvPr/>
        </p:nvPicPr>
        <p:blipFill rotWithShape="1">
          <a:blip r:embed="rId3">
            <a:alphaModFix/>
          </a:blip>
          <a:srcRect b="0" l="0" r="0" t="0"/>
          <a:stretch/>
        </p:blipFill>
        <p:spPr>
          <a:xfrm>
            <a:off x="179512" y="228560"/>
            <a:ext cx="2000282" cy="680160"/>
          </a:xfrm>
          <a:prstGeom prst="rect">
            <a:avLst/>
          </a:prstGeom>
          <a:noFill/>
          <a:ln>
            <a:noFill/>
          </a:ln>
        </p:spPr>
      </p:pic>
      <p:sp>
        <p:nvSpPr>
          <p:cNvPr id="247" name="Google Shape;247;p14"/>
          <p:cNvSpPr txBox="1"/>
          <p:nvPr/>
        </p:nvSpPr>
        <p:spPr>
          <a:xfrm>
            <a:off x="0" y="6477000"/>
            <a:ext cx="30000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nl-NL">
                <a:solidFill>
                  <a:schemeClr val="dk1"/>
                </a:solidFill>
              </a:rPr>
              <a:t>/instituut voor de Nederlandse taal/</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251" name="Shape 251"/>
        <p:cNvGrpSpPr/>
        <p:nvPr/>
      </p:nvGrpSpPr>
      <p:grpSpPr>
        <a:xfrm>
          <a:off x="0" y="0"/>
          <a:ext cx="0" cy="0"/>
          <a:chOff x="0" y="0"/>
          <a:chExt cx="0" cy="0"/>
        </a:xfrm>
      </p:grpSpPr>
      <p:sp>
        <p:nvSpPr>
          <p:cNvPr id="252" name="Google Shape;252;g995ab3cf09_1_15"/>
          <p:cNvSpPr txBox="1"/>
          <p:nvPr>
            <p:ph type="title"/>
          </p:nvPr>
        </p:nvSpPr>
        <p:spPr>
          <a:xfrm>
            <a:off x="1691680" y="0"/>
            <a:ext cx="7452300" cy="8367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3600"/>
              <a:buFont typeface="Balthazar"/>
              <a:buNone/>
            </a:pPr>
            <a:r>
              <a:rPr lang="nl-NL"/>
              <a:t>SoNaR &amp; CGN</a:t>
            </a:r>
            <a:endParaRPr/>
          </a:p>
        </p:txBody>
      </p:sp>
      <p:sp>
        <p:nvSpPr>
          <p:cNvPr id="253" name="Google Shape;253;g995ab3cf09_1_15"/>
          <p:cNvSpPr txBox="1"/>
          <p:nvPr>
            <p:ph idx="1" type="body"/>
          </p:nvPr>
        </p:nvSpPr>
        <p:spPr>
          <a:xfrm>
            <a:off x="457200" y="1600200"/>
            <a:ext cx="8229600" cy="4709100"/>
          </a:xfrm>
          <a:prstGeom prst="rect">
            <a:avLst/>
          </a:prstGeom>
          <a:noFill/>
          <a:ln>
            <a:noFill/>
          </a:ln>
        </p:spPr>
        <p:txBody>
          <a:bodyPr anchorCtr="0" anchor="t" bIns="45700" lIns="91425" spcFirstLastPara="1" rIns="91425" wrap="square" tIns="45700">
            <a:noAutofit/>
          </a:bodyPr>
          <a:lstStyle/>
          <a:p>
            <a:pPr indent="-342900" lvl="0" marL="342900" rtl="0" algn="l">
              <a:lnSpc>
                <a:spcPct val="80000"/>
              </a:lnSpc>
              <a:spcBef>
                <a:spcPts val="0"/>
              </a:spcBef>
              <a:spcAft>
                <a:spcPts val="0"/>
              </a:spcAft>
              <a:buClr>
                <a:srgbClr val="000000"/>
              </a:buClr>
              <a:buSzPts val="3200"/>
              <a:buChar char="•"/>
            </a:pPr>
            <a:r>
              <a:rPr lang="nl-NL">
                <a:solidFill>
                  <a:srgbClr val="000000"/>
                </a:solidFill>
              </a:rPr>
              <a:t>Bij vergelijkingen: hou rekening met eventueel onbalans</a:t>
            </a:r>
            <a:endParaRPr>
              <a:solidFill>
                <a:srgbClr val="000000"/>
              </a:solidFill>
            </a:endParaRPr>
          </a:p>
          <a:p>
            <a:pPr indent="0" lvl="0" marL="342900" rtl="0" algn="l">
              <a:lnSpc>
                <a:spcPct val="80000"/>
              </a:lnSpc>
              <a:spcBef>
                <a:spcPts val="0"/>
              </a:spcBef>
              <a:spcAft>
                <a:spcPts val="0"/>
              </a:spcAft>
              <a:buNone/>
            </a:pPr>
            <a:r>
              <a:t/>
            </a:r>
            <a:endParaRPr>
              <a:solidFill>
                <a:srgbClr val="000000"/>
              </a:solidFill>
            </a:endParaRPr>
          </a:p>
          <a:p>
            <a:pPr indent="-342900" lvl="0" marL="342900" rtl="0" algn="l">
              <a:lnSpc>
                <a:spcPct val="80000"/>
              </a:lnSpc>
              <a:spcBef>
                <a:spcPts val="0"/>
              </a:spcBef>
              <a:spcAft>
                <a:spcPts val="0"/>
              </a:spcAft>
              <a:buClr>
                <a:srgbClr val="000000"/>
              </a:buClr>
              <a:buSzPts val="3200"/>
              <a:buChar char="•"/>
            </a:pPr>
            <a:r>
              <a:rPr lang="nl-NL">
                <a:solidFill>
                  <a:srgbClr val="000000"/>
                </a:solidFill>
              </a:rPr>
              <a:t>Vergelijkingen NL / B (grove benadering):</a:t>
            </a:r>
            <a:endParaRPr>
              <a:solidFill>
                <a:srgbClr val="000000"/>
              </a:solidFill>
            </a:endParaRPr>
          </a:p>
          <a:p>
            <a:pPr indent="-285750" lvl="1" marL="742950" rtl="0" algn="l">
              <a:lnSpc>
                <a:spcPct val="80000"/>
              </a:lnSpc>
              <a:spcBef>
                <a:spcPts val="0"/>
              </a:spcBef>
              <a:spcAft>
                <a:spcPts val="0"/>
              </a:spcAft>
              <a:buClr>
                <a:srgbClr val="000000"/>
              </a:buClr>
              <a:buSzPts val="1800"/>
              <a:buChar char="–"/>
            </a:pPr>
            <a:r>
              <a:rPr lang="nl-NL">
                <a:solidFill>
                  <a:srgbClr val="000000"/>
                </a:solidFill>
              </a:rPr>
              <a:t>CGN: tellingen B: * 1,6</a:t>
            </a:r>
            <a:endParaRPr>
              <a:solidFill>
                <a:srgbClr val="000000"/>
              </a:solidFill>
            </a:endParaRPr>
          </a:p>
          <a:p>
            <a:pPr indent="-285750" lvl="1" marL="742950" rtl="0" algn="l">
              <a:lnSpc>
                <a:spcPct val="80000"/>
              </a:lnSpc>
              <a:spcBef>
                <a:spcPts val="0"/>
              </a:spcBef>
              <a:spcAft>
                <a:spcPts val="0"/>
              </a:spcAft>
              <a:buClr>
                <a:srgbClr val="000000"/>
              </a:buClr>
              <a:buSzPts val="1800"/>
              <a:buChar char="–"/>
            </a:pPr>
            <a:r>
              <a:rPr lang="nl-NL">
                <a:solidFill>
                  <a:srgbClr val="000000"/>
                </a:solidFill>
              </a:rPr>
              <a:t>SoNaR: tellingen NL: * 2,4</a:t>
            </a:r>
            <a:endParaRPr>
              <a:solidFill>
                <a:srgbClr val="000000"/>
              </a:solidFill>
            </a:endParaRPr>
          </a:p>
          <a:p>
            <a:pPr indent="-285750" lvl="1" marL="742950" rtl="0" algn="l">
              <a:lnSpc>
                <a:spcPct val="80000"/>
              </a:lnSpc>
              <a:spcBef>
                <a:spcPts val="0"/>
              </a:spcBef>
              <a:spcAft>
                <a:spcPts val="0"/>
              </a:spcAft>
              <a:buClr>
                <a:srgbClr val="000000"/>
              </a:buClr>
              <a:buSzPts val="1800"/>
              <a:buChar char="–"/>
            </a:pPr>
            <a:r>
              <a:rPr lang="nl-NL">
                <a:solidFill>
                  <a:srgbClr val="000000"/>
                </a:solidFill>
              </a:rPr>
              <a:t>CGN+SoNaR: tellingen NL: * 2,4</a:t>
            </a:r>
            <a:endParaRPr>
              <a:solidFill>
                <a:srgbClr val="000000"/>
              </a:solidFill>
            </a:endParaRPr>
          </a:p>
          <a:p>
            <a:pPr indent="0" lvl="0" marL="0" rtl="0" algn="l">
              <a:lnSpc>
                <a:spcPct val="80000"/>
              </a:lnSpc>
              <a:spcBef>
                <a:spcPts val="0"/>
              </a:spcBef>
              <a:spcAft>
                <a:spcPts val="0"/>
              </a:spcAft>
              <a:buNone/>
            </a:pPr>
            <a:r>
              <a:t/>
            </a:r>
            <a:endParaRPr>
              <a:solidFill>
                <a:srgbClr val="000000"/>
              </a:solidFill>
            </a:endParaRPr>
          </a:p>
          <a:p>
            <a:pPr indent="0" lvl="0" marL="0" rtl="0" algn="l">
              <a:lnSpc>
                <a:spcPct val="80000"/>
              </a:lnSpc>
              <a:spcBef>
                <a:spcPts val="640"/>
              </a:spcBef>
              <a:spcAft>
                <a:spcPts val="0"/>
              </a:spcAft>
              <a:buClr>
                <a:schemeClr val="dk1"/>
              </a:buClr>
              <a:buSzPts val="3200"/>
              <a:buNone/>
            </a:pPr>
            <a:r>
              <a:t/>
            </a:r>
            <a:endParaRPr>
              <a:solidFill>
                <a:srgbClr val="000000"/>
              </a:solidFill>
            </a:endParaRPr>
          </a:p>
          <a:p>
            <a:pPr indent="-107950" lvl="1" marL="742950" rtl="0" algn="l">
              <a:lnSpc>
                <a:spcPct val="80000"/>
              </a:lnSpc>
              <a:spcBef>
                <a:spcPts val="560"/>
              </a:spcBef>
              <a:spcAft>
                <a:spcPts val="0"/>
              </a:spcAft>
              <a:buClr>
                <a:schemeClr val="dk1"/>
              </a:buClr>
              <a:buSzPts val="2800"/>
              <a:buNone/>
            </a:pPr>
            <a:r>
              <a:t/>
            </a:r>
            <a:endParaRPr>
              <a:solidFill>
                <a:srgbClr val="000000"/>
              </a:solidFill>
            </a:endParaRPr>
          </a:p>
          <a:p>
            <a:pPr indent="-139700" lvl="0" marL="342900" rtl="0" algn="l">
              <a:spcBef>
                <a:spcPts val="640"/>
              </a:spcBef>
              <a:spcAft>
                <a:spcPts val="0"/>
              </a:spcAft>
              <a:buClr>
                <a:schemeClr val="dk1"/>
              </a:buClr>
              <a:buSzPts val="3200"/>
              <a:buNone/>
            </a:pPr>
            <a:r>
              <a:t/>
            </a:r>
            <a:endParaRPr/>
          </a:p>
        </p:txBody>
      </p:sp>
      <p:sp>
        <p:nvSpPr>
          <p:cNvPr id="254" name="Google Shape;254;g995ab3cf09_1_15"/>
          <p:cNvSpPr txBox="1"/>
          <p:nvPr>
            <p:ph idx="12" type="sldNum"/>
          </p:nvPr>
        </p:nvSpPr>
        <p:spPr>
          <a:xfrm>
            <a:off x="8172400" y="6492875"/>
            <a:ext cx="971700" cy="3651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nl-NL"/>
              <a:t>‹#›</a:t>
            </a:fld>
            <a:endParaRPr/>
          </a:p>
        </p:txBody>
      </p:sp>
      <p:pic>
        <p:nvPicPr>
          <p:cNvPr id="255" name="Google Shape;255;g995ab3cf09_1_15"/>
          <p:cNvPicPr preferRelativeResize="0"/>
          <p:nvPr/>
        </p:nvPicPr>
        <p:blipFill rotWithShape="1">
          <a:blip r:embed="rId3">
            <a:alphaModFix/>
          </a:blip>
          <a:srcRect b="0" l="0" r="0" t="0"/>
          <a:stretch/>
        </p:blipFill>
        <p:spPr>
          <a:xfrm>
            <a:off x="179512" y="228560"/>
            <a:ext cx="2000281" cy="680160"/>
          </a:xfrm>
          <a:prstGeom prst="rect">
            <a:avLst/>
          </a:prstGeom>
          <a:noFill/>
          <a:ln>
            <a:noFill/>
          </a:ln>
        </p:spPr>
      </p:pic>
      <p:sp>
        <p:nvSpPr>
          <p:cNvPr id="256" name="Google Shape;256;g995ab3cf09_1_15"/>
          <p:cNvSpPr txBox="1"/>
          <p:nvPr/>
        </p:nvSpPr>
        <p:spPr>
          <a:xfrm>
            <a:off x="0" y="6477000"/>
            <a:ext cx="30000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nl-NL">
                <a:solidFill>
                  <a:schemeClr val="dk1"/>
                </a:solidFill>
              </a:rPr>
              <a:t>/instituut voor de Nederlandse taal/</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15"/>
          <p:cNvSpPr txBox="1"/>
          <p:nvPr>
            <p:ph type="title"/>
          </p:nvPr>
        </p:nvSpPr>
        <p:spPr>
          <a:xfrm>
            <a:off x="1691680" y="0"/>
            <a:ext cx="7452300" cy="8367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3600"/>
              <a:buFont typeface="Balthazar"/>
              <a:buNone/>
            </a:pPr>
            <a:r>
              <a:rPr lang="nl-NL"/>
              <a:t>OpenSoNaR</a:t>
            </a:r>
            <a:endParaRPr/>
          </a:p>
        </p:txBody>
      </p:sp>
      <p:sp>
        <p:nvSpPr>
          <p:cNvPr id="262" name="Google Shape;262;p15"/>
          <p:cNvSpPr txBox="1"/>
          <p:nvPr>
            <p:ph idx="1" type="body"/>
          </p:nvPr>
        </p:nvSpPr>
        <p:spPr>
          <a:xfrm>
            <a:off x="457200" y="1600200"/>
            <a:ext cx="8229600" cy="4709120"/>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lang="nl-NL"/>
              <a:t>Exploreren</a:t>
            </a:r>
            <a:endParaRPr/>
          </a:p>
          <a:p>
            <a:pPr indent="-285750" lvl="1" marL="742950" rtl="0" algn="l">
              <a:spcBef>
                <a:spcPts val="560"/>
              </a:spcBef>
              <a:spcAft>
                <a:spcPts val="0"/>
              </a:spcAft>
              <a:buClr>
                <a:schemeClr val="dk1"/>
              </a:buClr>
              <a:buSzPts val="2800"/>
              <a:buChar char="–"/>
            </a:pPr>
            <a:r>
              <a:rPr lang="nl-NL"/>
              <a:t>Corpora: bijv. </a:t>
            </a:r>
            <a:r>
              <a:rPr lang="nl-NL" u="sng">
                <a:solidFill>
                  <a:schemeClr val="hlink"/>
                </a:solidFill>
                <a:hlinkClick r:id="rId3"/>
              </a:rPr>
              <a:t>SoNaR, per text type</a:t>
            </a:r>
            <a:endParaRPr/>
          </a:p>
          <a:p>
            <a:pPr indent="-285750" lvl="1" marL="742950" rtl="0" algn="l">
              <a:spcBef>
                <a:spcPts val="560"/>
              </a:spcBef>
              <a:spcAft>
                <a:spcPts val="0"/>
              </a:spcAft>
              <a:buClr>
                <a:schemeClr val="dk1"/>
              </a:buClr>
              <a:buSzPts val="2800"/>
              <a:buChar char="–"/>
            </a:pPr>
            <a:r>
              <a:rPr lang="nl-NL"/>
              <a:t>N-grammen: bijv. bigram </a:t>
            </a:r>
            <a:r>
              <a:rPr lang="nl-NL" u="sng">
                <a:solidFill>
                  <a:schemeClr val="hlink"/>
                </a:solidFill>
                <a:hlinkClick r:id="rId4"/>
              </a:rPr>
              <a:t>woord+</a:t>
            </a:r>
            <a:r>
              <a:rPr i="1" lang="nl-NL" u="sng">
                <a:solidFill>
                  <a:schemeClr val="hlink"/>
                </a:solidFill>
                <a:hlinkClick r:id="rId5"/>
              </a:rPr>
              <a:t>virus</a:t>
            </a:r>
            <a:endParaRPr i="1"/>
          </a:p>
          <a:p>
            <a:pPr indent="-285750" lvl="1" marL="742950" rtl="0" algn="l">
              <a:spcBef>
                <a:spcPts val="560"/>
              </a:spcBef>
              <a:spcAft>
                <a:spcPts val="0"/>
              </a:spcAft>
              <a:buClr>
                <a:schemeClr val="dk1"/>
              </a:buClr>
              <a:buSzPts val="2800"/>
              <a:buChar char="–"/>
            </a:pPr>
            <a:r>
              <a:rPr lang="nl-NL"/>
              <a:t>Statistieken: bijv. # tokens / CGN sprekers:</a:t>
            </a:r>
            <a:endParaRPr/>
          </a:p>
          <a:p>
            <a:pPr indent="-292100" lvl="2" marL="1143000" rtl="0" algn="l">
              <a:spcBef>
                <a:spcPts val="560"/>
              </a:spcBef>
              <a:spcAft>
                <a:spcPts val="0"/>
              </a:spcAft>
              <a:buClr>
                <a:schemeClr val="dk1"/>
              </a:buClr>
              <a:buSzPts val="2800"/>
              <a:buChar char="•"/>
            </a:pPr>
            <a:r>
              <a:rPr lang="nl-NL" u="sng">
                <a:solidFill>
                  <a:schemeClr val="hlink"/>
                </a:solidFill>
                <a:hlinkClick r:id="rId6"/>
              </a:rPr>
              <a:t>Vrouwen</a:t>
            </a:r>
            <a:r>
              <a:rPr lang="nl-NL"/>
              <a:t> = 4.809.643</a:t>
            </a:r>
            <a:endParaRPr/>
          </a:p>
          <a:p>
            <a:pPr indent="-292100" lvl="2" marL="1143000" rtl="0" algn="l">
              <a:spcBef>
                <a:spcPts val="560"/>
              </a:spcBef>
              <a:spcAft>
                <a:spcPts val="0"/>
              </a:spcAft>
              <a:buClr>
                <a:schemeClr val="dk1"/>
              </a:buClr>
              <a:buSzPts val="2800"/>
              <a:buChar char="•"/>
            </a:pPr>
            <a:r>
              <a:rPr lang="nl-NL" u="sng">
                <a:solidFill>
                  <a:schemeClr val="hlink"/>
                </a:solidFill>
                <a:hlinkClick r:id="rId7"/>
              </a:rPr>
              <a:t>Mannen</a:t>
            </a:r>
            <a:r>
              <a:rPr lang="nl-NL"/>
              <a:t>  = 5.275.526</a:t>
            </a:r>
            <a:endParaRPr/>
          </a:p>
          <a:p>
            <a:pPr indent="-285750" lvl="1" marL="742950" rtl="0" algn="l">
              <a:spcBef>
                <a:spcPts val="560"/>
              </a:spcBef>
              <a:spcAft>
                <a:spcPts val="0"/>
              </a:spcAft>
              <a:buClr>
                <a:schemeClr val="dk1"/>
              </a:buClr>
              <a:buSzPts val="2800"/>
              <a:buChar char="–"/>
            </a:pPr>
            <a:r>
              <a:rPr lang="nl-NL"/>
              <a:t>Licenties / Privacy</a:t>
            </a:r>
            <a:endParaRPr/>
          </a:p>
          <a:p>
            <a:pPr indent="-139700" lvl="0" marL="342900" rtl="0" algn="l">
              <a:spcBef>
                <a:spcPts val="640"/>
              </a:spcBef>
              <a:spcAft>
                <a:spcPts val="0"/>
              </a:spcAft>
              <a:buClr>
                <a:schemeClr val="dk1"/>
              </a:buClr>
              <a:buSzPts val="3200"/>
              <a:buNone/>
            </a:pPr>
            <a:r>
              <a:t/>
            </a:r>
            <a:endParaRPr/>
          </a:p>
        </p:txBody>
      </p:sp>
      <p:sp>
        <p:nvSpPr>
          <p:cNvPr id="263" name="Google Shape;263;p15"/>
          <p:cNvSpPr txBox="1"/>
          <p:nvPr>
            <p:ph idx="12" type="sldNum"/>
          </p:nvPr>
        </p:nvSpPr>
        <p:spPr>
          <a:xfrm>
            <a:off x="8172400" y="6492875"/>
            <a:ext cx="971600" cy="365125"/>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nl-NL"/>
              <a:t>‹#›</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p16"/>
          <p:cNvSpPr txBox="1"/>
          <p:nvPr>
            <p:ph type="title"/>
          </p:nvPr>
        </p:nvSpPr>
        <p:spPr>
          <a:xfrm>
            <a:off x="1691680" y="0"/>
            <a:ext cx="7452300" cy="8367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3600"/>
              <a:buFont typeface="Balthazar"/>
              <a:buNone/>
            </a:pPr>
            <a:r>
              <a:rPr lang="nl-NL"/>
              <a:t>OpenSoNaR: Help</a:t>
            </a:r>
            <a:endParaRPr/>
          </a:p>
        </p:txBody>
      </p:sp>
      <p:sp>
        <p:nvSpPr>
          <p:cNvPr id="269" name="Google Shape;269;p16"/>
          <p:cNvSpPr txBox="1"/>
          <p:nvPr>
            <p:ph idx="1" type="body"/>
          </p:nvPr>
        </p:nvSpPr>
        <p:spPr>
          <a:xfrm>
            <a:off x="457200" y="1600200"/>
            <a:ext cx="8229600" cy="4709120"/>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lang="nl-NL"/>
              <a:t>Manual: </a:t>
            </a:r>
            <a:r>
              <a:rPr lang="nl-NL" u="sng">
                <a:solidFill>
                  <a:schemeClr val="hlink"/>
                </a:solidFill>
                <a:hlinkClick r:id="rId3"/>
              </a:rPr>
              <a:t>https://portal.clarin.inl.nl/opensonar_frontend/opensonar/help</a:t>
            </a:r>
            <a:r>
              <a:rPr lang="nl-NL"/>
              <a:t> </a:t>
            </a:r>
            <a:endParaRPr/>
          </a:p>
          <a:p>
            <a:pPr indent="-342900" lvl="0" marL="342900" rtl="0" algn="l">
              <a:spcBef>
                <a:spcPts val="640"/>
              </a:spcBef>
              <a:spcAft>
                <a:spcPts val="0"/>
              </a:spcAft>
              <a:buClr>
                <a:schemeClr val="dk1"/>
              </a:buClr>
              <a:buSzPts val="3200"/>
              <a:buChar char="•"/>
            </a:pPr>
            <a:r>
              <a:rPr lang="nl-NL"/>
              <a:t>Page guides: (rechts bovenaan)</a:t>
            </a:r>
            <a:endParaRPr/>
          </a:p>
          <a:p>
            <a:pPr indent="-342900" lvl="0" marL="342900" rtl="0" algn="l">
              <a:spcBef>
                <a:spcPts val="640"/>
              </a:spcBef>
              <a:spcAft>
                <a:spcPts val="0"/>
              </a:spcAft>
              <a:buClr>
                <a:schemeClr val="dk1"/>
              </a:buClr>
              <a:buSzPts val="3200"/>
              <a:buChar char="•"/>
            </a:pPr>
            <a:r>
              <a:rPr lang="nl-NL"/>
              <a:t>Pos-tags (links ook in het manual):</a:t>
            </a:r>
            <a:endParaRPr/>
          </a:p>
          <a:p>
            <a:pPr indent="-285750" lvl="1" marL="742950" rtl="0" algn="l">
              <a:spcBef>
                <a:spcPts val="560"/>
              </a:spcBef>
              <a:spcAft>
                <a:spcPts val="0"/>
              </a:spcAft>
              <a:buClr>
                <a:schemeClr val="dk1"/>
              </a:buClr>
              <a:buSzPts val="2800"/>
              <a:buChar char="–"/>
            </a:pPr>
            <a:r>
              <a:rPr lang="nl-NL"/>
              <a:t>CGN:  </a:t>
            </a:r>
            <a:r>
              <a:rPr lang="nl-NL" u="sng">
                <a:solidFill>
                  <a:schemeClr val="hlink"/>
                </a:solidFill>
                <a:hlinkClick r:id="rId4"/>
              </a:rPr>
              <a:t>Van Eynde(2004)</a:t>
            </a:r>
            <a:endParaRPr/>
          </a:p>
          <a:p>
            <a:pPr indent="-285750" lvl="1" marL="742950" rtl="0" algn="l">
              <a:spcBef>
                <a:spcPts val="560"/>
              </a:spcBef>
              <a:spcAft>
                <a:spcPts val="0"/>
              </a:spcAft>
              <a:buClr>
                <a:schemeClr val="dk1"/>
              </a:buClr>
              <a:buSzPts val="2800"/>
              <a:buChar char="–"/>
            </a:pPr>
            <a:r>
              <a:rPr lang="nl-NL"/>
              <a:t>SoNaR: </a:t>
            </a:r>
            <a:r>
              <a:rPr lang="nl-NL" u="sng">
                <a:solidFill>
                  <a:schemeClr val="hlink"/>
                </a:solidFill>
                <a:hlinkClick r:id="rId5"/>
              </a:rPr>
              <a:t>Van Eynde (2005)</a:t>
            </a:r>
            <a:endParaRPr/>
          </a:p>
          <a:p>
            <a:pPr indent="-139700" lvl="0" marL="342900" rtl="0" algn="l">
              <a:spcBef>
                <a:spcPts val="640"/>
              </a:spcBef>
              <a:spcAft>
                <a:spcPts val="0"/>
              </a:spcAft>
              <a:buClr>
                <a:schemeClr val="dk1"/>
              </a:buClr>
              <a:buSzPts val="3200"/>
              <a:buNone/>
            </a:pPr>
            <a:r>
              <a:t/>
            </a:r>
            <a:endParaRPr/>
          </a:p>
        </p:txBody>
      </p:sp>
      <p:sp>
        <p:nvSpPr>
          <p:cNvPr id="270" name="Google Shape;270;p16"/>
          <p:cNvSpPr txBox="1"/>
          <p:nvPr>
            <p:ph idx="12" type="sldNum"/>
          </p:nvPr>
        </p:nvSpPr>
        <p:spPr>
          <a:xfrm>
            <a:off x="8172400" y="6492875"/>
            <a:ext cx="971600" cy="365125"/>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nl-NL"/>
              <a:t>‹#›</a:t>
            </a:fld>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 name="Shape 274"/>
        <p:cNvGrpSpPr/>
        <p:nvPr/>
      </p:nvGrpSpPr>
      <p:grpSpPr>
        <a:xfrm>
          <a:off x="0" y="0"/>
          <a:ext cx="0" cy="0"/>
          <a:chOff x="0" y="0"/>
          <a:chExt cx="0" cy="0"/>
        </a:xfrm>
      </p:grpSpPr>
      <p:sp>
        <p:nvSpPr>
          <p:cNvPr id="275" name="Google Shape;275;p17"/>
          <p:cNvSpPr txBox="1"/>
          <p:nvPr>
            <p:ph type="title"/>
          </p:nvPr>
        </p:nvSpPr>
        <p:spPr>
          <a:xfrm>
            <a:off x="1691680" y="0"/>
            <a:ext cx="7452300" cy="8367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3600"/>
              <a:buFont typeface="Balthazar"/>
              <a:buNone/>
            </a:pPr>
            <a:r>
              <a:rPr lang="nl-NL"/>
              <a:t>OpenSoNaR</a:t>
            </a:r>
            <a:endParaRPr/>
          </a:p>
        </p:txBody>
      </p:sp>
      <p:sp>
        <p:nvSpPr>
          <p:cNvPr id="276" name="Google Shape;276;p17"/>
          <p:cNvSpPr txBox="1"/>
          <p:nvPr>
            <p:ph idx="1" type="body"/>
          </p:nvPr>
        </p:nvSpPr>
        <p:spPr>
          <a:xfrm>
            <a:off x="457200" y="1600200"/>
            <a:ext cx="8229600" cy="4709120"/>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lang="nl-NL"/>
              <a:t>Zoeken </a:t>
            </a:r>
            <a:endParaRPr/>
          </a:p>
          <a:p>
            <a:pPr indent="-285750" lvl="1" marL="742950" rtl="0" algn="l">
              <a:spcBef>
                <a:spcPts val="560"/>
              </a:spcBef>
              <a:spcAft>
                <a:spcPts val="0"/>
              </a:spcAft>
              <a:buClr>
                <a:schemeClr val="dk1"/>
              </a:buClr>
              <a:buSzPts val="2800"/>
              <a:buChar char="–"/>
            </a:pPr>
            <a:r>
              <a:rPr lang="nl-NL"/>
              <a:t>op</a:t>
            </a:r>
            <a:endParaRPr/>
          </a:p>
          <a:p>
            <a:pPr indent="-228600" lvl="2" marL="1143000" rtl="0" algn="l">
              <a:spcBef>
                <a:spcPts val="480"/>
              </a:spcBef>
              <a:spcAft>
                <a:spcPts val="0"/>
              </a:spcAft>
              <a:buClr>
                <a:schemeClr val="dk1"/>
              </a:buClr>
              <a:buSzPts val="2400"/>
              <a:buChar char="•"/>
            </a:pPr>
            <a:r>
              <a:rPr lang="nl-NL"/>
              <a:t>woorden, woordcombinaties en hun eigenschappen</a:t>
            </a:r>
            <a:endParaRPr/>
          </a:p>
          <a:p>
            <a:pPr indent="-228600" lvl="2" marL="1143000" rtl="0" algn="l">
              <a:spcBef>
                <a:spcPts val="480"/>
              </a:spcBef>
              <a:spcAft>
                <a:spcPts val="0"/>
              </a:spcAft>
              <a:buClr>
                <a:schemeClr val="dk1"/>
              </a:buClr>
              <a:buSzPts val="2400"/>
              <a:buChar char="•"/>
            </a:pPr>
            <a:r>
              <a:rPr lang="nl-NL"/>
              <a:t>Context (begin/eind van een zin)</a:t>
            </a:r>
            <a:endParaRPr/>
          </a:p>
          <a:p>
            <a:pPr indent="-228600" lvl="2" marL="1143000" rtl="0" algn="l">
              <a:spcBef>
                <a:spcPts val="480"/>
              </a:spcBef>
              <a:spcAft>
                <a:spcPts val="0"/>
              </a:spcAft>
              <a:buClr>
                <a:schemeClr val="dk1"/>
              </a:buClr>
              <a:buSzPts val="2400"/>
              <a:buChar char="•"/>
            </a:pPr>
            <a:r>
              <a:rPr lang="nl-NL"/>
              <a:t>metadata (eigenschappen van documenten, auteurs, …)</a:t>
            </a:r>
            <a:endParaRPr/>
          </a:p>
          <a:p>
            <a:pPr indent="-228600" lvl="2" marL="1143000" rtl="0" algn="l">
              <a:spcBef>
                <a:spcPts val="480"/>
              </a:spcBef>
              <a:spcAft>
                <a:spcPts val="0"/>
              </a:spcAft>
              <a:buClr>
                <a:schemeClr val="dk1"/>
              </a:buClr>
              <a:buSzPts val="2400"/>
              <a:buChar char="•"/>
            </a:pPr>
            <a:r>
              <a:rPr lang="nl-NL"/>
              <a:t>En combinaties hiervan</a:t>
            </a:r>
            <a:endParaRPr/>
          </a:p>
          <a:p>
            <a:pPr indent="-285750" lvl="1" marL="742950" rtl="0" algn="l">
              <a:spcBef>
                <a:spcPts val="560"/>
              </a:spcBef>
              <a:spcAft>
                <a:spcPts val="0"/>
              </a:spcAft>
              <a:buClr>
                <a:schemeClr val="dk1"/>
              </a:buClr>
              <a:buSzPts val="2800"/>
              <a:buChar char="–"/>
            </a:pPr>
            <a:r>
              <a:rPr lang="nl-NL"/>
              <a:t>Meerdere zoekinterfaces</a:t>
            </a:r>
            <a:endParaRPr/>
          </a:p>
          <a:p>
            <a:pPr indent="-228600" lvl="2" marL="1143000" rtl="0" algn="l">
              <a:spcBef>
                <a:spcPts val="480"/>
              </a:spcBef>
              <a:spcAft>
                <a:spcPts val="0"/>
              </a:spcAft>
              <a:buClr>
                <a:schemeClr val="dk1"/>
              </a:buClr>
              <a:buSzPts val="2400"/>
              <a:buChar char="•"/>
            </a:pPr>
            <a:r>
              <a:rPr lang="nl-NL"/>
              <a:t>Simple, extended, advanced, expert</a:t>
            </a:r>
            <a:endParaRPr/>
          </a:p>
        </p:txBody>
      </p:sp>
      <p:sp>
        <p:nvSpPr>
          <p:cNvPr id="277" name="Google Shape;277;p17"/>
          <p:cNvSpPr txBox="1"/>
          <p:nvPr>
            <p:ph idx="12" type="sldNum"/>
          </p:nvPr>
        </p:nvSpPr>
        <p:spPr>
          <a:xfrm>
            <a:off x="8172400" y="6492875"/>
            <a:ext cx="971600" cy="365125"/>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nl-NL"/>
              <a:t>‹#›</a:t>
            </a:fld>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 name="Shape 281"/>
        <p:cNvGrpSpPr/>
        <p:nvPr/>
      </p:nvGrpSpPr>
      <p:grpSpPr>
        <a:xfrm>
          <a:off x="0" y="0"/>
          <a:ext cx="0" cy="0"/>
          <a:chOff x="0" y="0"/>
          <a:chExt cx="0" cy="0"/>
        </a:xfrm>
      </p:grpSpPr>
      <p:sp>
        <p:nvSpPr>
          <p:cNvPr id="282" name="Google Shape;282;p18"/>
          <p:cNvSpPr txBox="1"/>
          <p:nvPr>
            <p:ph type="title"/>
          </p:nvPr>
        </p:nvSpPr>
        <p:spPr>
          <a:xfrm>
            <a:off x="1691680" y="0"/>
            <a:ext cx="7452300" cy="8367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3600"/>
              <a:buFont typeface="Balthazar"/>
              <a:buNone/>
            </a:pPr>
            <a:r>
              <a:rPr lang="nl-NL"/>
              <a:t>OpenSoNaR</a:t>
            </a:r>
            <a:endParaRPr/>
          </a:p>
        </p:txBody>
      </p:sp>
      <p:sp>
        <p:nvSpPr>
          <p:cNvPr id="283" name="Google Shape;283;p18"/>
          <p:cNvSpPr txBox="1"/>
          <p:nvPr>
            <p:ph idx="1" type="body"/>
          </p:nvPr>
        </p:nvSpPr>
        <p:spPr>
          <a:xfrm>
            <a:off x="457200" y="1600200"/>
            <a:ext cx="8229600" cy="4709120"/>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lang="nl-NL"/>
              <a:t>Groeperen van zoekresultaten </a:t>
            </a:r>
            <a:endParaRPr/>
          </a:p>
          <a:p>
            <a:pPr indent="-285750" lvl="1" marL="742950" rtl="0" algn="l">
              <a:spcBef>
                <a:spcPts val="560"/>
              </a:spcBef>
              <a:spcAft>
                <a:spcPts val="0"/>
              </a:spcAft>
              <a:buClr>
                <a:schemeClr val="dk1"/>
              </a:buClr>
              <a:buSzPts val="2800"/>
              <a:buChar char="–"/>
            </a:pPr>
            <a:r>
              <a:rPr lang="nl-NL"/>
              <a:t>naar</a:t>
            </a:r>
            <a:endParaRPr/>
          </a:p>
          <a:p>
            <a:pPr indent="-228600" lvl="2" marL="1143000" rtl="0" algn="l">
              <a:spcBef>
                <a:spcPts val="480"/>
              </a:spcBef>
              <a:spcAft>
                <a:spcPts val="0"/>
              </a:spcAft>
              <a:buClr>
                <a:schemeClr val="dk1"/>
              </a:buClr>
              <a:buSzPts val="2400"/>
              <a:buChar char="•"/>
            </a:pPr>
            <a:r>
              <a:rPr lang="nl-NL"/>
              <a:t>Woord, lemma, pos, morfosyntactische eigenschappen</a:t>
            </a:r>
            <a:endParaRPr/>
          </a:p>
          <a:p>
            <a:pPr indent="-228600" lvl="2" marL="1143000" rtl="0" algn="l">
              <a:spcBef>
                <a:spcPts val="480"/>
              </a:spcBef>
              <a:spcAft>
                <a:spcPts val="0"/>
              </a:spcAft>
              <a:buClr>
                <a:schemeClr val="dk1"/>
              </a:buClr>
              <a:buSzPts val="2400"/>
              <a:buChar char="•"/>
            </a:pPr>
            <a:r>
              <a:rPr lang="nl-NL"/>
              <a:t>Geavanceerd: gemengde groepering</a:t>
            </a:r>
            <a:endParaRPr/>
          </a:p>
          <a:p>
            <a:pPr indent="-228600" lvl="2" marL="1143000" rtl="0" algn="l">
              <a:spcBef>
                <a:spcPts val="480"/>
              </a:spcBef>
              <a:spcAft>
                <a:spcPts val="0"/>
              </a:spcAft>
              <a:buClr>
                <a:schemeClr val="dk1"/>
              </a:buClr>
              <a:buSzPts val="2400"/>
              <a:buChar char="•"/>
            </a:pPr>
            <a:r>
              <a:rPr lang="nl-NL"/>
              <a:t>Context (tokens ervoor en/of erna)</a:t>
            </a:r>
            <a:endParaRPr/>
          </a:p>
          <a:p>
            <a:pPr indent="-228600" lvl="2" marL="1143000" rtl="0" algn="l">
              <a:spcBef>
                <a:spcPts val="480"/>
              </a:spcBef>
              <a:spcAft>
                <a:spcPts val="0"/>
              </a:spcAft>
              <a:buClr>
                <a:schemeClr val="dk1"/>
              </a:buClr>
              <a:buSzPts val="2400"/>
              <a:buChar char="•"/>
            </a:pPr>
            <a:r>
              <a:rPr lang="nl-NL"/>
              <a:t>metadata (eigenschappen van documenten, auteurs, …)</a:t>
            </a:r>
            <a:endParaRPr/>
          </a:p>
          <a:p>
            <a:pPr indent="-342900" lvl="0" marL="342900" rtl="0" algn="l">
              <a:spcBef>
                <a:spcPts val="640"/>
              </a:spcBef>
              <a:spcAft>
                <a:spcPts val="0"/>
              </a:spcAft>
              <a:buClr>
                <a:schemeClr val="dk1"/>
              </a:buClr>
              <a:buSzPts val="3200"/>
              <a:buChar char="•"/>
            </a:pPr>
            <a:r>
              <a:rPr lang="nl-NL"/>
              <a:t>Downloaden van resultaten</a:t>
            </a:r>
            <a:endParaRPr/>
          </a:p>
          <a:p>
            <a:pPr indent="-285750" lvl="1" marL="742950" rtl="0" algn="l">
              <a:spcBef>
                <a:spcPts val="560"/>
              </a:spcBef>
              <a:spcAft>
                <a:spcPts val="0"/>
              </a:spcAft>
              <a:buClr>
                <a:schemeClr val="dk1"/>
              </a:buClr>
              <a:buSzPts val="2800"/>
              <a:buChar char="–"/>
            </a:pPr>
            <a:r>
              <a:rPr lang="nl-NL"/>
              <a:t>Voor verdere analyse buiten OpenSoNaR</a:t>
            </a:r>
            <a:endParaRPr/>
          </a:p>
        </p:txBody>
      </p:sp>
      <p:sp>
        <p:nvSpPr>
          <p:cNvPr id="284" name="Google Shape;284;p18"/>
          <p:cNvSpPr txBox="1"/>
          <p:nvPr>
            <p:ph idx="12" type="sldNum"/>
          </p:nvPr>
        </p:nvSpPr>
        <p:spPr>
          <a:xfrm>
            <a:off x="8172400" y="6492875"/>
            <a:ext cx="971600" cy="365125"/>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nl-NL"/>
              <a:t>‹#›</a:t>
            </a:fld>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288" name="Shape 288"/>
        <p:cNvGrpSpPr/>
        <p:nvPr/>
      </p:nvGrpSpPr>
      <p:grpSpPr>
        <a:xfrm>
          <a:off x="0" y="0"/>
          <a:ext cx="0" cy="0"/>
          <a:chOff x="0" y="0"/>
          <a:chExt cx="0" cy="0"/>
        </a:xfrm>
      </p:grpSpPr>
      <p:sp>
        <p:nvSpPr>
          <p:cNvPr id="289" name="Google Shape;289;p19"/>
          <p:cNvSpPr txBox="1"/>
          <p:nvPr>
            <p:ph type="title"/>
          </p:nvPr>
        </p:nvSpPr>
        <p:spPr>
          <a:xfrm>
            <a:off x="1691680" y="0"/>
            <a:ext cx="7452300" cy="8367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3600"/>
              <a:buFont typeface="Balthazar"/>
              <a:buNone/>
            </a:pPr>
            <a:r>
              <a:rPr lang="nl-NL"/>
              <a:t>Token-geannoteerde Corpora</a:t>
            </a:r>
            <a:endParaRPr/>
          </a:p>
        </p:txBody>
      </p:sp>
      <p:sp>
        <p:nvSpPr>
          <p:cNvPr id="290" name="Google Shape;290;p19"/>
          <p:cNvSpPr txBox="1"/>
          <p:nvPr>
            <p:ph idx="1" type="body"/>
          </p:nvPr>
        </p:nvSpPr>
        <p:spPr>
          <a:xfrm>
            <a:off x="457200" y="1600200"/>
            <a:ext cx="8229600" cy="4709120"/>
          </a:xfrm>
          <a:prstGeom prst="rect">
            <a:avLst/>
          </a:prstGeom>
          <a:noFill/>
          <a:ln>
            <a:noFill/>
          </a:ln>
        </p:spPr>
        <p:txBody>
          <a:bodyPr anchorCtr="0" anchor="t" bIns="45700" lIns="91425" spcFirstLastPara="1" rIns="91425" wrap="square" tIns="45700">
            <a:normAutofit/>
          </a:bodyPr>
          <a:lstStyle/>
          <a:p>
            <a:pPr indent="-342900" lvl="0" marL="342900" rtl="0" algn="l">
              <a:lnSpc>
                <a:spcPct val="80000"/>
              </a:lnSpc>
              <a:spcBef>
                <a:spcPts val="0"/>
              </a:spcBef>
              <a:spcAft>
                <a:spcPts val="0"/>
              </a:spcAft>
              <a:buClr>
                <a:srgbClr val="000000"/>
              </a:buClr>
              <a:buSzPts val="3200"/>
              <a:buChar char="•"/>
            </a:pPr>
            <a:r>
              <a:rPr lang="nl-NL">
                <a:solidFill>
                  <a:srgbClr val="000000"/>
                </a:solidFill>
              </a:rPr>
              <a:t>Goed geschikt voor zoeken naar</a:t>
            </a:r>
            <a:endParaRPr/>
          </a:p>
          <a:p>
            <a:pPr indent="-285750" lvl="1" marL="742950" rtl="0" algn="l">
              <a:lnSpc>
                <a:spcPct val="80000"/>
              </a:lnSpc>
              <a:spcBef>
                <a:spcPts val="560"/>
              </a:spcBef>
              <a:spcAft>
                <a:spcPts val="0"/>
              </a:spcAft>
              <a:buClr>
                <a:srgbClr val="000000"/>
              </a:buClr>
              <a:buSzPts val="2800"/>
              <a:buChar char="–"/>
            </a:pPr>
            <a:r>
              <a:rPr lang="nl-NL">
                <a:solidFill>
                  <a:srgbClr val="000000"/>
                </a:solidFill>
              </a:rPr>
              <a:t>Individuele woorden</a:t>
            </a:r>
            <a:endParaRPr/>
          </a:p>
          <a:p>
            <a:pPr indent="-285750" lvl="1" marL="742950" rtl="0" algn="l">
              <a:lnSpc>
                <a:spcPct val="80000"/>
              </a:lnSpc>
              <a:spcBef>
                <a:spcPts val="560"/>
              </a:spcBef>
              <a:spcAft>
                <a:spcPts val="0"/>
              </a:spcAft>
              <a:buClr>
                <a:srgbClr val="000000"/>
              </a:buClr>
              <a:buSzPts val="2800"/>
              <a:buChar char="–"/>
            </a:pPr>
            <a:r>
              <a:rPr lang="nl-NL">
                <a:solidFill>
                  <a:srgbClr val="000000"/>
                </a:solidFill>
              </a:rPr>
              <a:t>Woordcombinaties (collocaties, uitdrukkingen)</a:t>
            </a:r>
            <a:endParaRPr/>
          </a:p>
          <a:p>
            <a:pPr indent="-342900" lvl="0" marL="342900" rtl="0" algn="l">
              <a:lnSpc>
                <a:spcPct val="80000"/>
              </a:lnSpc>
              <a:spcBef>
                <a:spcPts val="640"/>
              </a:spcBef>
              <a:spcAft>
                <a:spcPts val="0"/>
              </a:spcAft>
              <a:buClr>
                <a:srgbClr val="000000"/>
              </a:buClr>
              <a:buSzPts val="3200"/>
              <a:buChar char="•"/>
            </a:pPr>
            <a:r>
              <a:rPr lang="nl-NL">
                <a:solidFill>
                  <a:srgbClr val="000000"/>
                </a:solidFill>
              </a:rPr>
              <a:t>Redelijk geschikt voor zoeken naar</a:t>
            </a:r>
            <a:endParaRPr/>
          </a:p>
          <a:p>
            <a:pPr indent="-285750" lvl="1" marL="742950" rtl="0" algn="l">
              <a:lnSpc>
                <a:spcPct val="80000"/>
              </a:lnSpc>
              <a:spcBef>
                <a:spcPts val="560"/>
              </a:spcBef>
              <a:spcAft>
                <a:spcPts val="0"/>
              </a:spcAft>
              <a:buClr>
                <a:srgbClr val="000000"/>
              </a:buClr>
              <a:buSzPts val="2800"/>
              <a:buChar char="–"/>
            </a:pPr>
            <a:r>
              <a:rPr lang="nl-NL">
                <a:solidFill>
                  <a:srgbClr val="000000"/>
                </a:solidFill>
              </a:rPr>
              <a:t>Lokale Grammaticale relaties</a:t>
            </a:r>
            <a:endParaRPr/>
          </a:p>
          <a:p>
            <a:pPr indent="-285750" lvl="1" marL="742950" rtl="0" algn="l">
              <a:lnSpc>
                <a:spcPct val="80000"/>
              </a:lnSpc>
              <a:spcBef>
                <a:spcPts val="560"/>
              </a:spcBef>
              <a:spcAft>
                <a:spcPts val="0"/>
              </a:spcAft>
              <a:buClr>
                <a:srgbClr val="000000"/>
              </a:buClr>
              <a:buSzPts val="2800"/>
              <a:buChar char="–"/>
            </a:pPr>
            <a:r>
              <a:rPr lang="nl-NL">
                <a:solidFill>
                  <a:srgbClr val="000000"/>
                </a:solidFill>
              </a:rPr>
              <a:t>Te benaderen door een context te specificeren</a:t>
            </a:r>
            <a:endParaRPr/>
          </a:p>
          <a:p>
            <a:pPr indent="-285750" lvl="1" marL="742950" rtl="0" algn="l">
              <a:lnSpc>
                <a:spcPct val="80000"/>
              </a:lnSpc>
              <a:spcBef>
                <a:spcPts val="560"/>
              </a:spcBef>
              <a:spcAft>
                <a:spcPts val="0"/>
              </a:spcAft>
              <a:buClr>
                <a:srgbClr val="000000"/>
              </a:buClr>
              <a:buSzPts val="2800"/>
              <a:buChar char="–"/>
            </a:pPr>
            <a:r>
              <a:rPr lang="nl-NL">
                <a:solidFill>
                  <a:srgbClr val="000000"/>
                </a:solidFill>
              </a:rPr>
              <a:t>Maar zal altijd ruis bevatten!</a:t>
            </a:r>
            <a:endParaRPr/>
          </a:p>
          <a:p>
            <a:pPr indent="-342900" lvl="0" marL="342900" rtl="0" algn="l">
              <a:lnSpc>
                <a:spcPct val="80000"/>
              </a:lnSpc>
              <a:spcBef>
                <a:spcPts val="640"/>
              </a:spcBef>
              <a:spcAft>
                <a:spcPts val="0"/>
              </a:spcAft>
              <a:buClr>
                <a:srgbClr val="000000"/>
              </a:buClr>
              <a:buSzPts val="3200"/>
              <a:buChar char="•"/>
            </a:pPr>
            <a:r>
              <a:rPr lang="nl-NL">
                <a:solidFill>
                  <a:srgbClr val="000000"/>
                </a:solidFill>
              </a:rPr>
              <a:t>Goed geschikt voor zoeken in</a:t>
            </a:r>
            <a:endParaRPr/>
          </a:p>
          <a:p>
            <a:pPr indent="-285750" lvl="1" marL="742950" rtl="0" algn="l">
              <a:lnSpc>
                <a:spcPct val="80000"/>
              </a:lnSpc>
              <a:spcBef>
                <a:spcPts val="560"/>
              </a:spcBef>
              <a:spcAft>
                <a:spcPts val="0"/>
              </a:spcAft>
              <a:buClr>
                <a:srgbClr val="000000"/>
              </a:buClr>
              <a:buSzPts val="2800"/>
              <a:buChar char="–"/>
            </a:pPr>
            <a:r>
              <a:rPr lang="nl-NL">
                <a:solidFill>
                  <a:srgbClr val="000000"/>
                </a:solidFill>
              </a:rPr>
              <a:t>Heel grote corpora</a:t>
            </a:r>
            <a:endParaRPr/>
          </a:p>
          <a:p>
            <a:pPr indent="-107950" lvl="1" marL="742950" rtl="0" algn="l">
              <a:lnSpc>
                <a:spcPct val="80000"/>
              </a:lnSpc>
              <a:spcBef>
                <a:spcPts val="560"/>
              </a:spcBef>
              <a:spcAft>
                <a:spcPts val="0"/>
              </a:spcAft>
              <a:buClr>
                <a:schemeClr val="dk1"/>
              </a:buClr>
              <a:buSzPts val="2800"/>
              <a:buNone/>
            </a:pPr>
            <a:r>
              <a:t/>
            </a:r>
            <a:endParaRPr>
              <a:solidFill>
                <a:srgbClr val="000000"/>
              </a:solidFill>
            </a:endParaRPr>
          </a:p>
          <a:p>
            <a:pPr indent="-139700" lvl="0" marL="342900" rtl="0" algn="l">
              <a:spcBef>
                <a:spcPts val="640"/>
              </a:spcBef>
              <a:spcAft>
                <a:spcPts val="0"/>
              </a:spcAft>
              <a:buClr>
                <a:schemeClr val="dk1"/>
              </a:buClr>
              <a:buSzPts val="3200"/>
              <a:buNone/>
            </a:pPr>
            <a:r>
              <a:t/>
            </a:r>
            <a:endParaRPr/>
          </a:p>
        </p:txBody>
      </p:sp>
      <p:sp>
        <p:nvSpPr>
          <p:cNvPr id="291" name="Google Shape;291;p19"/>
          <p:cNvSpPr txBox="1"/>
          <p:nvPr>
            <p:ph idx="12" type="sldNum"/>
          </p:nvPr>
        </p:nvSpPr>
        <p:spPr>
          <a:xfrm>
            <a:off x="8172400" y="6492875"/>
            <a:ext cx="971600" cy="365125"/>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nl-NL"/>
              <a:t>‹#›</a:t>
            </a:fld>
            <a:endParaRPr/>
          </a:p>
        </p:txBody>
      </p:sp>
      <p:pic>
        <p:nvPicPr>
          <p:cNvPr id="292" name="Google Shape;292;p19"/>
          <p:cNvPicPr preferRelativeResize="0"/>
          <p:nvPr/>
        </p:nvPicPr>
        <p:blipFill rotWithShape="1">
          <a:blip r:embed="rId3">
            <a:alphaModFix/>
          </a:blip>
          <a:srcRect b="0" l="0" r="0" t="0"/>
          <a:stretch/>
        </p:blipFill>
        <p:spPr>
          <a:xfrm>
            <a:off x="179512" y="228560"/>
            <a:ext cx="2000282" cy="680160"/>
          </a:xfrm>
          <a:prstGeom prst="rect">
            <a:avLst/>
          </a:prstGeom>
          <a:noFill/>
          <a:ln>
            <a:noFill/>
          </a:ln>
        </p:spPr>
      </p:pic>
      <p:sp>
        <p:nvSpPr>
          <p:cNvPr id="293" name="Google Shape;293;p19"/>
          <p:cNvSpPr txBox="1"/>
          <p:nvPr/>
        </p:nvSpPr>
        <p:spPr>
          <a:xfrm>
            <a:off x="0" y="6477000"/>
            <a:ext cx="30000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nl-NL">
                <a:solidFill>
                  <a:schemeClr val="dk1"/>
                </a:solidFill>
              </a:rPr>
              <a:t>/instituut voor de Nederlandse taal/</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297" name="Shape 297"/>
        <p:cNvGrpSpPr/>
        <p:nvPr/>
      </p:nvGrpSpPr>
      <p:grpSpPr>
        <a:xfrm>
          <a:off x="0" y="0"/>
          <a:ext cx="0" cy="0"/>
          <a:chOff x="0" y="0"/>
          <a:chExt cx="0" cy="0"/>
        </a:xfrm>
      </p:grpSpPr>
      <p:sp>
        <p:nvSpPr>
          <p:cNvPr id="298" name="Google Shape;298;p20"/>
          <p:cNvSpPr txBox="1"/>
          <p:nvPr>
            <p:ph type="title"/>
          </p:nvPr>
        </p:nvSpPr>
        <p:spPr>
          <a:xfrm>
            <a:off x="1691680" y="0"/>
            <a:ext cx="7452300" cy="8367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3600"/>
              <a:buFont typeface="Balthazar"/>
              <a:buNone/>
            </a:pPr>
            <a:r>
              <a:rPr lang="nl-NL"/>
              <a:t>Andere Opties</a:t>
            </a:r>
            <a:endParaRPr/>
          </a:p>
        </p:txBody>
      </p:sp>
      <p:sp>
        <p:nvSpPr>
          <p:cNvPr id="299" name="Google Shape;299;p20"/>
          <p:cNvSpPr txBox="1"/>
          <p:nvPr>
            <p:ph idx="1" type="body"/>
          </p:nvPr>
        </p:nvSpPr>
        <p:spPr>
          <a:xfrm>
            <a:off x="457200" y="1600200"/>
            <a:ext cx="8229600" cy="4709120"/>
          </a:xfrm>
          <a:prstGeom prst="rect">
            <a:avLst/>
          </a:prstGeom>
          <a:noFill/>
          <a:ln>
            <a:noFill/>
          </a:ln>
        </p:spPr>
        <p:txBody>
          <a:bodyPr anchorCtr="0" anchor="t" bIns="45700" lIns="91425" spcFirstLastPara="1" rIns="91425" wrap="square" tIns="45700">
            <a:normAutofit/>
          </a:bodyPr>
          <a:lstStyle/>
          <a:p>
            <a:pPr indent="-342900" lvl="0" marL="342900" rtl="0" algn="l">
              <a:lnSpc>
                <a:spcPct val="80000"/>
              </a:lnSpc>
              <a:spcBef>
                <a:spcPts val="0"/>
              </a:spcBef>
              <a:spcAft>
                <a:spcPts val="0"/>
              </a:spcAft>
              <a:buClr>
                <a:srgbClr val="000000"/>
              </a:buClr>
              <a:buSzPts val="3200"/>
              <a:buChar char="•"/>
            </a:pPr>
            <a:r>
              <a:rPr lang="nl-NL">
                <a:solidFill>
                  <a:srgbClr val="000000"/>
                </a:solidFill>
              </a:rPr>
              <a:t>Zoeken in je eigen corpus?</a:t>
            </a:r>
            <a:endParaRPr/>
          </a:p>
          <a:p>
            <a:pPr indent="-285750" lvl="1" marL="742950" rtl="0" algn="l">
              <a:lnSpc>
                <a:spcPct val="80000"/>
              </a:lnSpc>
              <a:spcBef>
                <a:spcPts val="560"/>
              </a:spcBef>
              <a:spcAft>
                <a:spcPts val="0"/>
              </a:spcAft>
              <a:buClr>
                <a:srgbClr val="000000"/>
              </a:buClr>
              <a:buSzPts val="2800"/>
              <a:buChar char="–"/>
            </a:pPr>
            <a:r>
              <a:rPr lang="nl-NL" u="sng">
                <a:solidFill>
                  <a:srgbClr val="000000"/>
                </a:solidFill>
                <a:hlinkClick r:id="rId3">
                  <a:extLst>
                    <a:ext uri="{A12FA001-AC4F-418D-AE19-62706E023703}">
                      <ahyp:hlinkClr val="tx"/>
                    </a:ext>
                  </a:extLst>
                </a:hlinkClick>
              </a:rPr>
              <a:t>AutoSearch</a:t>
            </a:r>
            <a:endParaRPr>
              <a:solidFill>
                <a:srgbClr val="000000"/>
              </a:solidFill>
            </a:endParaRPr>
          </a:p>
          <a:p>
            <a:pPr indent="-342900" lvl="0" marL="342900" rtl="0" algn="l">
              <a:lnSpc>
                <a:spcPct val="80000"/>
              </a:lnSpc>
              <a:spcBef>
                <a:spcPts val="640"/>
              </a:spcBef>
              <a:spcAft>
                <a:spcPts val="0"/>
              </a:spcAft>
              <a:buClr>
                <a:srgbClr val="000000"/>
              </a:buClr>
              <a:buSzPts val="3200"/>
              <a:buChar char="•"/>
            </a:pPr>
            <a:r>
              <a:rPr lang="nl-NL">
                <a:solidFill>
                  <a:srgbClr val="000000"/>
                </a:solidFill>
              </a:rPr>
              <a:t>Eigen corpus verrijken en er dan in zoeken?</a:t>
            </a:r>
            <a:endParaRPr/>
          </a:p>
          <a:p>
            <a:pPr indent="-285750" lvl="1" marL="742950" rtl="0" algn="l">
              <a:lnSpc>
                <a:spcPct val="80000"/>
              </a:lnSpc>
              <a:spcBef>
                <a:spcPts val="560"/>
              </a:spcBef>
              <a:spcAft>
                <a:spcPts val="0"/>
              </a:spcAft>
              <a:buClr>
                <a:srgbClr val="000000"/>
              </a:buClr>
              <a:buSzPts val="2800"/>
              <a:buChar char="–"/>
            </a:pPr>
            <a:r>
              <a:rPr lang="nl-NL" u="sng">
                <a:solidFill>
                  <a:srgbClr val="000000"/>
                </a:solidFill>
                <a:hlinkClick r:id="rId4">
                  <a:extLst>
                    <a:ext uri="{A12FA001-AC4F-418D-AE19-62706E023703}">
                      <ahyp:hlinkClr val="tx"/>
                    </a:ext>
                  </a:extLst>
                </a:hlinkClick>
              </a:rPr>
              <a:t>Frog</a:t>
            </a:r>
            <a:r>
              <a:rPr lang="nl-NL">
                <a:solidFill>
                  <a:srgbClr val="000000"/>
                </a:solidFill>
              </a:rPr>
              <a:t> + </a:t>
            </a:r>
            <a:r>
              <a:rPr lang="nl-NL" u="sng">
                <a:solidFill>
                  <a:srgbClr val="000000"/>
                </a:solidFill>
                <a:hlinkClick r:id="rId5">
                  <a:extLst>
                    <a:ext uri="{A12FA001-AC4F-418D-AE19-62706E023703}">
                      <ahyp:hlinkClr val="tx"/>
                    </a:ext>
                  </a:extLst>
                </a:hlinkClick>
              </a:rPr>
              <a:t>AutoSearch</a:t>
            </a:r>
            <a:endParaRPr>
              <a:solidFill>
                <a:srgbClr val="000000"/>
              </a:solidFill>
            </a:endParaRPr>
          </a:p>
          <a:p>
            <a:pPr indent="-342900" lvl="0" marL="342900" rtl="0" algn="l">
              <a:lnSpc>
                <a:spcPct val="80000"/>
              </a:lnSpc>
              <a:spcBef>
                <a:spcPts val="640"/>
              </a:spcBef>
              <a:spcAft>
                <a:spcPts val="0"/>
              </a:spcAft>
              <a:buClr>
                <a:srgbClr val="000000"/>
              </a:buClr>
              <a:buSzPts val="3200"/>
              <a:buChar char="•"/>
            </a:pPr>
            <a:r>
              <a:rPr lang="nl-NL">
                <a:solidFill>
                  <a:srgbClr val="000000"/>
                </a:solidFill>
              </a:rPr>
              <a:t>Zoeken naar grammaticale relaties</a:t>
            </a:r>
            <a:endParaRPr/>
          </a:p>
          <a:p>
            <a:pPr indent="-285750" lvl="1" marL="742950" rtl="0" algn="l">
              <a:lnSpc>
                <a:spcPct val="80000"/>
              </a:lnSpc>
              <a:spcBef>
                <a:spcPts val="560"/>
              </a:spcBef>
              <a:spcAft>
                <a:spcPts val="0"/>
              </a:spcAft>
              <a:buClr>
                <a:srgbClr val="000000"/>
              </a:buClr>
              <a:buSzPts val="2800"/>
              <a:buChar char="–"/>
            </a:pPr>
            <a:r>
              <a:rPr lang="nl-NL" u="sng">
                <a:solidFill>
                  <a:srgbClr val="000000"/>
                </a:solidFill>
                <a:hlinkClick r:id="rId6">
                  <a:extLst>
                    <a:ext uri="{A12FA001-AC4F-418D-AE19-62706E023703}">
                      <ahyp:hlinkClr val="tx"/>
                    </a:ext>
                  </a:extLst>
                </a:hlinkClick>
              </a:rPr>
              <a:t>PaQu</a:t>
            </a:r>
            <a:endParaRPr>
              <a:solidFill>
                <a:srgbClr val="000000"/>
              </a:solidFill>
            </a:endParaRPr>
          </a:p>
          <a:p>
            <a:pPr indent="-342900" lvl="0" marL="342900" rtl="0" algn="l">
              <a:lnSpc>
                <a:spcPct val="80000"/>
              </a:lnSpc>
              <a:spcBef>
                <a:spcPts val="640"/>
              </a:spcBef>
              <a:spcAft>
                <a:spcPts val="0"/>
              </a:spcAft>
              <a:buClr>
                <a:srgbClr val="000000"/>
              </a:buClr>
              <a:buSzPts val="3200"/>
              <a:buChar char="•"/>
            </a:pPr>
            <a:r>
              <a:rPr lang="nl-NL">
                <a:solidFill>
                  <a:srgbClr val="000000"/>
                </a:solidFill>
              </a:rPr>
              <a:t>Zoeken naar grammaticale constructies</a:t>
            </a:r>
            <a:endParaRPr/>
          </a:p>
          <a:p>
            <a:pPr indent="-285750" lvl="1" marL="742950" rtl="0" algn="l">
              <a:lnSpc>
                <a:spcPct val="80000"/>
              </a:lnSpc>
              <a:spcBef>
                <a:spcPts val="560"/>
              </a:spcBef>
              <a:spcAft>
                <a:spcPts val="0"/>
              </a:spcAft>
              <a:buClr>
                <a:srgbClr val="000000"/>
              </a:buClr>
              <a:buSzPts val="2800"/>
              <a:buChar char="–"/>
            </a:pPr>
            <a:r>
              <a:rPr lang="nl-NL" u="sng">
                <a:solidFill>
                  <a:srgbClr val="000000"/>
                </a:solidFill>
                <a:hlinkClick r:id="rId7">
                  <a:extLst>
                    <a:ext uri="{A12FA001-AC4F-418D-AE19-62706E023703}">
                      <ahyp:hlinkClr val="tx"/>
                    </a:ext>
                  </a:extLst>
                </a:hlinkClick>
              </a:rPr>
              <a:t>GrETEL UU</a:t>
            </a:r>
            <a:r>
              <a:rPr lang="nl-NL">
                <a:solidFill>
                  <a:srgbClr val="000000"/>
                </a:solidFill>
              </a:rPr>
              <a:t>, </a:t>
            </a:r>
            <a:r>
              <a:rPr lang="nl-NL" u="sng">
                <a:solidFill>
                  <a:srgbClr val="000000"/>
                </a:solidFill>
                <a:hlinkClick r:id="rId8">
                  <a:extLst>
                    <a:ext uri="{A12FA001-AC4F-418D-AE19-62706E023703}">
                      <ahyp:hlinkClr val="tx"/>
                    </a:ext>
                  </a:extLst>
                </a:hlinkClick>
              </a:rPr>
              <a:t>GrETEL IVDNT</a:t>
            </a:r>
            <a:endParaRPr>
              <a:solidFill>
                <a:srgbClr val="000000"/>
              </a:solidFill>
            </a:endParaRPr>
          </a:p>
          <a:p>
            <a:pPr indent="0" lvl="0" marL="0" rtl="0" algn="l">
              <a:lnSpc>
                <a:spcPct val="80000"/>
              </a:lnSpc>
              <a:spcBef>
                <a:spcPts val="640"/>
              </a:spcBef>
              <a:spcAft>
                <a:spcPts val="0"/>
              </a:spcAft>
              <a:buClr>
                <a:schemeClr val="dk1"/>
              </a:buClr>
              <a:buSzPts val="3200"/>
              <a:buNone/>
            </a:pPr>
            <a:r>
              <a:t/>
            </a:r>
            <a:endParaRPr>
              <a:solidFill>
                <a:srgbClr val="000000"/>
              </a:solidFill>
            </a:endParaRPr>
          </a:p>
          <a:p>
            <a:pPr indent="-139700" lvl="0" marL="342900" rtl="0" algn="l">
              <a:spcBef>
                <a:spcPts val="640"/>
              </a:spcBef>
              <a:spcAft>
                <a:spcPts val="0"/>
              </a:spcAft>
              <a:buClr>
                <a:schemeClr val="dk1"/>
              </a:buClr>
              <a:buSzPts val="3200"/>
              <a:buNone/>
            </a:pPr>
            <a:r>
              <a:t/>
            </a:r>
            <a:endParaRPr/>
          </a:p>
        </p:txBody>
      </p:sp>
      <p:sp>
        <p:nvSpPr>
          <p:cNvPr id="300" name="Google Shape;300;p20"/>
          <p:cNvSpPr txBox="1"/>
          <p:nvPr>
            <p:ph idx="12" type="sldNum"/>
          </p:nvPr>
        </p:nvSpPr>
        <p:spPr>
          <a:xfrm>
            <a:off x="8172400" y="6492875"/>
            <a:ext cx="971600" cy="365125"/>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nl-NL"/>
              <a:t>‹#›</a:t>
            </a:fld>
            <a:endParaRPr/>
          </a:p>
        </p:txBody>
      </p:sp>
      <p:pic>
        <p:nvPicPr>
          <p:cNvPr id="301" name="Google Shape;301;p20"/>
          <p:cNvPicPr preferRelativeResize="0"/>
          <p:nvPr/>
        </p:nvPicPr>
        <p:blipFill rotWithShape="1">
          <a:blip r:embed="rId9">
            <a:alphaModFix/>
          </a:blip>
          <a:srcRect b="0" l="0" r="0" t="0"/>
          <a:stretch/>
        </p:blipFill>
        <p:spPr>
          <a:xfrm>
            <a:off x="179512" y="228560"/>
            <a:ext cx="2000282" cy="680160"/>
          </a:xfrm>
          <a:prstGeom prst="rect">
            <a:avLst/>
          </a:prstGeom>
          <a:noFill/>
          <a:ln>
            <a:noFill/>
          </a:ln>
        </p:spPr>
      </p:pic>
      <p:sp>
        <p:nvSpPr>
          <p:cNvPr id="302" name="Google Shape;302;p20"/>
          <p:cNvSpPr txBox="1"/>
          <p:nvPr/>
        </p:nvSpPr>
        <p:spPr>
          <a:xfrm>
            <a:off x="0" y="6477000"/>
            <a:ext cx="30000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nl-NL">
                <a:solidFill>
                  <a:schemeClr val="dk1"/>
                </a:solidFill>
              </a:rPr>
              <a:t>/instituut voor de Nederlandse taal/</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306" name="Shape 306"/>
        <p:cNvGrpSpPr/>
        <p:nvPr/>
      </p:nvGrpSpPr>
      <p:grpSpPr>
        <a:xfrm>
          <a:off x="0" y="0"/>
          <a:ext cx="0" cy="0"/>
          <a:chOff x="0" y="0"/>
          <a:chExt cx="0" cy="0"/>
        </a:xfrm>
      </p:grpSpPr>
      <p:sp>
        <p:nvSpPr>
          <p:cNvPr id="307" name="Google Shape;307;p21"/>
          <p:cNvSpPr txBox="1"/>
          <p:nvPr>
            <p:ph type="title"/>
          </p:nvPr>
        </p:nvSpPr>
        <p:spPr>
          <a:xfrm>
            <a:off x="1691680" y="0"/>
            <a:ext cx="7452300" cy="8367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3600"/>
              <a:buFont typeface="Balthazar"/>
              <a:buNone/>
            </a:pPr>
            <a:r>
              <a:rPr lang="nl-NL"/>
              <a:t>Andere Opties</a:t>
            </a:r>
            <a:endParaRPr/>
          </a:p>
        </p:txBody>
      </p:sp>
      <p:sp>
        <p:nvSpPr>
          <p:cNvPr id="308" name="Google Shape;308;p21"/>
          <p:cNvSpPr txBox="1"/>
          <p:nvPr>
            <p:ph idx="1" type="body"/>
          </p:nvPr>
        </p:nvSpPr>
        <p:spPr>
          <a:xfrm>
            <a:off x="457200" y="1600200"/>
            <a:ext cx="8229600" cy="4709120"/>
          </a:xfrm>
          <a:prstGeom prst="rect">
            <a:avLst/>
          </a:prstGeom>
          <a:noFill/>
          <a:ln>
            <a:noFill/>
          </a:ln>
        </p:spPr>
        <p:txBody>
          <a:bodyPr anchorCtr="0" anchor="t" bIns="45700" lIns="91425" spcFirstLastPara="1" rIns="91425" wrap="square" tIns="45700">
            <a:normAutofit/>
          </a:bodyPr>
          <a:lstStyle/>
          <a:p>
            <a:pPr indent="-342900" lvl="0" marL="342900" rtl="0" algn="l">
              <a:lnSpc>
                <a:spcPct val="80000"/>
              </a:lnSpc>
              <a:spcBef>
                <a:spcPts val="0"/>
              </a:spcBef>
              <a:spcAft>
                <a:spcPts val="0"/>
              </a:spcAft>
              <a:buClr>
                <a:srgbClr val="000000"/>
              </a:buClr>
              <a:buSzPts val="3200"/>
              <a:buChar char="•"/>
            </a:pPr>
            <a:r>
              <a:rPr lang="nl-NL">
                <a:solidFill>
                  <a:srgbClr val="000000"/>
                </a:solidFill>
              </a:rPr>
              <a:t>Eigen corpus omzetten in een treebank en er dan in zoeken</a:t>
            </a:r>
            <a:endParaRPr/>
          </a:p>
          <a:p>
            <a:pPr indent="-285750" lvl="1" marL="742950" rtl="0" algn="l">
              <a:lnSpc>
                <a:spcPct val="80000"/>
              </a:lnSpc>
              <a:spcBef>
                <a:spcPts val="560"/>
              </a:spcBef>
              <a:spcAft>
                <a:spcPts val="0"/>
              </a:spcAft>
              <a:buClr>
                <a:srgbClr val="000000"/>
              </a:buClr>
              <a:buSzPts val="2800"/>
              <a:buChar char="–"/>
            </a:pPr>
            <a:r>
              <a:rPr lang="nl-NL" u="sng">
                <a:solidFill>
                  <a:srgbClr val="000000"/>
                </a:solidFill>
                <a:hlinkClick r:id="rId3">
                  <a:extLst>
                    <a:ext uri="{A12FA001-AC4F-418D-AE19-62706E023703}">
                      <ahyp:hlinkClr val="tx"/>
                    </a:ext>
                  </a:extLst>
                </a:hlinkClick>
              </a:rPr>
              <a:t>PaQu</a:t>
            </a:r>
            <a:r>
              <a:rPr lang="nl-NL">
                <a:solidFill>
                  <a:srgbClr val="000000"/>
                </a:solidFill>
              </a:rPr>
              <a:t> en </a:t>
            </a:r>
            <a:r>
              <a:rPr lang="nl-NL" u="sng">
                <a:solidFill>
                  <a:srgbClr val="000000"/>
                </a:solidFill>
                <a:hlinkClick r:id="rId4">
                  <a:extLst>
                    <a:ext uri="{A12FA001-AC4F-418D-AE19-62706E023703}">
                      <ahyp:hlinkClr val="tx"/>
                    </a:ext>
                  </a:extLst>
                </a:hlinkClick>
              </a:rPr>
              <a:t>GrETEL UU</a:t>
            </a:r>
            <a:endParaRPr>
              <a:solidFill>
                <a:srgbClr val="000000"/>
              </a:solidFill>
            </a:endParaRPr>
          </a:p>
          <a:p>
            <a:pPr indent="-342900" lvl="0" marL="342900" rtl="0" algn="l">
              <a:lnSpc>
                <a:spcPct val="80000"/>
              </a:lnSpc>
              <a:spcBef>
                <a:spcPts val="640"/>
              </a:spcBef>
              <a:spcAft>
                <a:spcPts val="0"/>
              </a:spcAft>
              <a:buClr>
                <a:srgbClr val="000000"/>
              </a:buClr>
              <a:buSzPts val="3200"/>
              <a:buChar char="•"/>
            </a:pPr>
            <a:r>
              <a:rPr lang="nl-NL">
                <a:solidFill>
                  <a:srgbClr val="000000"/>
                </a:solidFill>
              </a:rPr>
              <a:t>Corpus syntactisch profileren?</a:t>
            </a:r>
            <a:endParaRPr/>
          </a:p>
          <a:p>
            <a:pPr indent="-285750" lvl="1" marL="742950" rtl="0" algn="l">
              <a:lnSpc>
                <a:spcPct val="80000"/>
              </a:lnSpc>
              <a:spcBef>
                <a:spcPts val="560"/>
              </a:spcBef>
              <a:spcAft>
                <a:spcPts val="0"/>
              </a:spcAft>
              <a:buClr>
                <a:srgbClr val="000000"/>
              </a:buClr>
              <a:buSzPts val="2800"/>
              <a:buChar char="–"/>
            </a:pPr>
            <a:r>
              <a:rPr lang="nl-NL" u="sng">
                <a:solidFill>
                  <a:srgbClr val="000000"/>
                </a:solidFill>
                <a:hlinkClick r:id="rId5">
                  <a:extLst>
                    <a:ext uri="{A12FA001-AC4F-418D-AE19-62706E023703}">
                      <ahyp:hlinkClr val="tx"/>
                    </a:ext>
                  </a:extLst>
                </a:hlinkClick>
              </a:rPr>
              <a:t>Tscan</a:t>
            </a:r>
            <a:r>
              <a:rPr lang="nl-NL">
                <a:solidFill>
                  <a:srgbClr val="000000"/>
                </a:solidFill>
              </a:rPr>
              <a:t>, </a:t>
            </a:r>
            <a:r>
              <a:rPr lang="nl-NL" u="sng">
                <a:solidFill>
                  <a:srgbClr val="000000"/>
                </a:solidFill>
                <a:hlinkClick r:id="rId6">
                  <a:extLst>
                    <a:ext uri="{A12FA001-AC4F-418D-AE19-62706E023703}">
                      <ahyp:hlinkClr val="tx"/>
                    </a:ext>
                  </a:extLst>
                </a:hlinkClick>
              </a:rPr>
              <a:t>SPOD</a:t>
            </a:r>
            <a:endParaRPr>
              <a:solidFill>
                <a:srgbClr val="000000"/>
              </a:solidFill>
            </a:endParaRPr>
          </a:p>
          <a:p>
            <a:pPr indent="-342900" lvl="0" marL="342900" rtl="0" algn="l">
              <a:lnSpc>
                <a:spcPct val="80000"/>
              </a:lnSpc>
              <a:spcBef>
                <a:spcPts val="640"/>
              </a:spcBef>
              <a:spcAft>
                <a:spcPts val="0"/>
              </a:spcAft>
              <a:buClr>
                <a:srgbClr val="000000"/>
              </a:buClr>
              <a:buSzPts val="3200"/>
              <a:buChar char="•"/>
            </a:pPr>
            <a:r>
              <a:rPr lang="nl-NL">
                <a:solidFill>
                  <a:srgbClr val="000000"/>
                </a:solidFill>
              </a:rPr>
              <a:t>Corpus analyseren volgens TARSP, STAP, ASTA?</a:t>
            </a:r>
            <a:endParaRPr/>
          </a:p>
          <a:p>
            <a:pPr indent="-285750" lvl="1" marL="742950" rtl="0" algn="l">
              <a:lnSpc>
                <a:spcPct val="80000"/>
              </a:lnSpc>
              <a:spcBef>
                <a:spcPts val="560"/>
              </a:spcBef>
              <a:spcAft>
                <a:spcPts val="0"/>
              </a:spcAft>
              <a:buClr>
                <a:srgbClr val="000000"/>
              </a:buClr>
              <a:buSzPts val="2800"/>
              <a:buChar char="–"/>
            </a:pPr>
            <a:r>
              <a:rPr lang="nl-NL" u="sng">
                <a:solidFill>
                  <a:srgbClr val="000000"/>
                </a:solidFill>
                <a:hlinkClick r:id="rId7">
                  <a:extLst>
                    <a:ext uri="{A12FA001-AC4F-418D-AE19-62706E023703}">
                      <ahyp:hlinkClr val="tx"/>
                    </a:ext>
                  </a:extLst>
                </a:hlinkClick>
              </a:rPr>
              <a:t>SASTA</a:t>
            </a:r>
            <a:r>
              <a:rPr lang="nl-NL">
                <a:solidFill>
                  <a:srgbClr val="000000"/>
                </a:solidFill>
              </a:rPr>
              <a:t> (in ontwikkeling)</a:t>
            </a:r>
            <a:endParaRPr>
              <a:solidFill>
                <a:srgbClr val="000000"/>
              </a:solidFill>
            </a:endParaRPr>
          </a:p>
          <a:p>
            <a:pPr indent="0" lvl="0" marL="0" rtl="0" algn="l">
              <a:lnSpc>
                <a:spcPct val="80000"/>
              </a:lnSpc>
              <a:spcBef>
                <a:spcPts val="640"/>
              </a:spcBef>
              <a:spcAft>
                <a:spcPts val="0"/>
              </a:spcAft>
              <a:buClr>
                <a:schemeClr val="dk1"/>
              </a:buClr>
              <a:buSzPts val="3200"/>
              <a:buNone/>
            </a:pPr>
            <a:r>
              <a:t/>
            </a:r>
            <a:endParaRPr>
              <a:solidFill>
                <a:srgbClr val="000000"/>
              </a:solidFill>
            </a:endParaRPr>
          </a:p>
          <a:p>
            <a:pPr indent="-139700" lvl="0" marL="342900" rtl="0" algn="l">
              <a:spcBef>
                <a:spcPts val="640"/>
              </a:spcBef>
              <a:spcAft>
                <a:spcPts val="0"/>
              </a:spcAft>
              <a:buClr>
                <a:schemeClr val="dk1"/>
              </a:buClr>
              <a:buSzPts val="3200"/>
              <a:buNone/>
            </a:pPr>
            <a:r>
              <a:t/>
            </a:r>
            <a:endParaRPr/>
          </a:p>
        </p:txBody>
      </p:sp>
      <p:sp>
        <p:nvSpPr>
          <p:cNvPr id="309" name="Google Shape;309;p21"/>
          <p:cNvSpPr txBox="1"/>
          <p:nvPr>
            <p:ph idx="12" type="sldNum"/>
          </p:nvPr>
        </p:nvSpPr>
        <p:spPr>
          <a:xfrm>
            <a:off x="8172400" y="6492875"/>
            <a:ext cx="971600" cy="365125"/>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nl-NL"/>
              <a:t>‹#›</a:t>
            </a:fld>
            <a:endParaRPr/>
          </a:p>
        </p:txBody>
      </p:sp>
      <p:pic>
        <p:nvPicPr>
          <p:cNvPr id="310" name="Google Shape;310;p21"/>
          <p:cNvPicPr preferRelativeResize="0"/>
          <p:nvPr/>
        </p:nvPicPr>
        <p:blipFill rotWithShape="1">
          <a:blip r:embed="rId8">
            <a:alphaModFix/>
          </a:blip>
          <a:srcRect b="0" l="0" r="0" t="0"/>
          <a:stretch/>
        </p:blipFill>
        <p:spPr>
          <a:xfrm>
            <a:off x="179512" y="228560"/>
            <a:ext cx="2000282" cy="680160"/>
          </a:xfrm>
          <a:prstGeom prst="rect">
            <a:avLst/>
          </a:prstGeom>
          <a:noFill/>
          <a:ln>
            <a:noFill/>
          </a:ln>
        </p:spPr>
      </p:pic>
      <p:sp>
        <p:nvSpPr>
          <p:cNvPr id="311" name="Google Shape;311;p21"/>
          <p:cNvSpPr txBox="1"/>
          <p:nvPr/>
        </p:nvSpPr>
        <p:spPr>
          <a:xfrm>
            <a:off x="0" y="6477000"/>
            <a:ext cx="30000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nl-NL">
                <a:solidFill>
                  <a:schemeClr val="dk1"/>
                </a:solidFill>
              </a:rPr>
              <a:t>/instituut voor de Nederlandse taal/</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80" name="Shape 80"/>
        <p:cNvGrpSpPr/>
        <p:nvPr/>
      </p:nvGrpSpPr>
      <p:grpSpPr>
        <a:xfrm>
          <a:off x="0" y="0"/>
          <a:ext cx="0" cy="0"/>
          <a:chOff x="0" y="0"/>
          <a:chExt cx="0" cy="0"/>
        </a:xfrm>
      </p:grpSpPr>
      <p:sp>
        <p:nvSpPr>
          <p:cNvPr id="81" name="Google Shape;81;p3"/>
          <p:cNvSpPr txBox="1"/>
          <p:nvPr>
            <p:ph type="title"/>
          </p:nvPr>
        </p:nvSpPr>
        <p:spPr>
          <a:xfrm>
            <a:off x="1691680" y="0"/>
            <a:ext cx="7452300" cy="8367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3600"/>
              <a:buFont typeface="Balthazar"/>
              <a:buNone/>
            </a:pPr>
            <a:r>
              <a:rPr lang="nl-NL"/>
              <a:t>OpenSoNaR</a:t>
            </a:r>
            <a:endParaRPr/>
          </a:p>
        </p:txBody>
      </p:sp>
      <p:sp>
        <p:nvSpPr>
          <p:cNvPr id="82" name="Google Shape;82;p3"/>
          <p:cNvSpPr txBox="1"/>
          <p:nvPr>
            <p:ph idx="1" type="body"/>
          </p:nvPr>
        </p:nvSpPr>
        <p:spPr>
          <a:xfrm>
            <a:off x="457200" y="1600200"/>
            <a:ext cx="8229600" cy="4709120"/>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lang="nl-NL"/>
              <a:t>Web applicatie</a:t>
            </a:r>
            <a:endParaRPr/>
          </a:p>
          <a:p>
            <a:pPr indent="-285750" lvl="1" marL="742950" rtl="0" algn="l">
              <a:spcBef>
                <a:spcPts val="560"/>
              </a:spcBef>
              <a:spcAft>
                <a:spcPts val="0"/>
              </a:spcAft>
              <a:buClr>
                <a:schemeClr val="dk1"/>
              </a:buClr>
              <a:buSzPts val="2800"/>
              <a:buChar char="–"/>
            </a:pPr>
            <a:r>
              <a:rPr lang="nl-NL"/>
              <a:t>Geen software download en installatie nodig</a:t>
            </a:r>
            <a:endParaRPr/>
          </a:p>
          <a:p>
            <a:pPr indent="-285750" lvl="1" marL="742950" rtl="0" algn="l">
              <a:spcBef>
                <a:spcPts val="560"/>
              </a:spcBef>
              <a:spcAft>
                <a:spcPts val="0"/>
              </a:spcAft>
              <a:buClr>
                <a:schemeClr val="dk1"/>
              </a:buClr>
              <a:buSzPts val="2800"/>
              <a:buChar char="–"/>
            </a:pPr>
            <a:r>
              <a:rPr lang="nl-NL"/>
              <a:t>Geen download en aanpassing van data nodig</a:t>
            </a:r>
            <a:endParaRPr/>
          </a:p>
          <a:p>
            <a:pPr indent="-285750" lvl="1" marL="742950" rtl="0" algn="l">
              <a:spcBef>
                <a:spcPts val="560"/>
              </a:spcBef>
              <a:spcAft>
                <a:spcPts val="0"/>
              </a:spcAft>
              <a:buClr>
                <a:schemeClr val="dk1"/>
              </a:buClr>
              <a:buSzPts val="2800"/>
              <a:buChar char="–"/>
            </a:pPr>
            <a:r>
              <a:rPr lang="nl-NL"/>
              <a:t>URL: </a:t>
            </a:r>
            <a:r>
              <a:rPr lang="nl-NL" u="sng">
                <a:solidFill>
                  <a:schemeClr val="hlink"/>
                </a:solidFill>
                <a:hlinkClick r:id="rId3"/>
              </a:rPr>
              <a:t>http://opensonar.ivdnt.org/</a:t>
            </a:r>
            <a:endParaRPr/>
          </a:p>
          <a:p>
            <a:pPr indent="-292100" lvl="2" marL="1143000" rtl="0" algn="l">
              <a:spcBef>
                <a:spcPts val="560"/>
              </a:spcBef>
              <a:spcAft>
                <a:spcPts val="0"/>
              </a:spcAft>
              <a:buClr>
                <a:schemeClr val="dk1"/>
              </a:buClr>
              <a:buSzPts val="2800"/>
              <a:buChar char="•"/>
            </a:pPr>
            <a:r>
              <a:rPr lang="nl-NL"/>
              <a:t>vandaag: gebruik de toegewezen URL</a:t>
            </a:r>
            <a:r>
              <a:rPr lang="nl-NL"/>
              <a:t> </a:t>
            </a:r>
            <a:endParaRPr/>
          </a:p>
          <a:p>
            <a:pPr indent="-285750" lvl="1" marL="742950" rtl="0" algn="l">
              <a:spcBef>
                <a:spcPts val="560"/>
              </a:spcBef>
              <a:spcAft>
                <a:spcPts val="0"/>
              </a:spcAft>
              <a:buClr>
                <a:schemeClr val="dk1"/>
              </a:buClr>
              <a:buSzPts val="2800"/>
              <a:buChar char="–"/>
            </a:pPr>
            <a:r>
              <a:rPr lang="nl-NL"/>
              <a:t>Login via je eigen instituutsaccount </a:t>
            </a:r>
            <a:endParaRPr/>
          </a:p>
          <a:p>
            <a:pPr indent="-228600" lvl="2" marL="1143000" rtl="0" algn="l">
              <a:spcBef>
                <a:spcPts val="480"/>
              </a:spcBef>
              <a:spcAft>
                <a:spcPts val="0"/>
              </a:spcAft>
              <a:buClr>
                <a:schemeClr val="dk1"/>
              </a:buClr>
              <a:buSzPts val="2400"/>
              <a:buChar char="•"/>
            </a:pPr>
            <a:r>
              <a:rPr lang="nl-NL"/>
              <a:t>dankzij CLARIN </a:t>
            </a:r>
            <a:r>
              <a:rPr lang="nl-NL" u="sng">
                <a:solidFill>
                  <a:schemeClr val="hlink"/>
                </a:solidFill>
                <a:hlinkClick r:id="rId4"/>
              </a:rPr>
              <a:t>http://www.clarin.eu</a:t>
            </a:r>
            <a:r>
              <a:rPr lang="nl-NL"/>
              <a:t> </a:t>
            </a:r>
            <a:endParaRPr/>
          </a:p>
          <a:p>
            <a:pPr indent="-285750" lvl="1" marL="742950" rtl="0" algn="l">
              <a:spcBef>
                <a:spcPts val="560"/>
              </a:spcBef>
              <a:spcAft>
                <a:spcPts val="0"/>
              </a:spcAft>
              <a:buClr>
                <a:schemeClr val="dk1"/>
              </a:buClr>
              <a:buSzPts val="2800"/>
              <a:buChar char="–"/>
            </a:pPr>
            <a:r>
              <a:rPr lang="nl-NL"/>
              <a:t>Of via an account bij CLARIN</a:t>
            </a:r>
            <a:endParaRPr/>
          </a:p>
          <a:p>
            <a:pPr indent="-228600" lvl="2" marL="1143000" rtl="0" algn="l">
              <a:spcBef>
                <a:spcPts val="480"/>
              </a:spcBef>
              <a:spcAft>
                <a:spcPts val="0"/>
              </a:spcAft>
              <a:buClr>
                <a:schemeClr val="dk1"/>
              </a:buClr>
              <a:buSzPts val="2400"/>
              <a:buChar char="•"/>
            </a:pPr>
            <a:r>
              <a:rPr lang="nl-NL" u="sng">
                <a:solidFill>
                  <a:schemeClr val="hlink"/>
                </a:solidFill>
                <a:hlinkClick r:id="rId5"/>
              </a:rPr>
              <a:t>Registreer hier</a:t>
            </a:r>
            <a:endParaRPr/>
          </a:p>
        </p:txBody>
      </p:sp>
      <p:sp>
        <p:nvSpPr>
          <p:cNvPr id="83" name="Google Shape;83;p3"/>
          <p:cNvSpPr txBox="1"/>
          <p:nvPr>
            <p:ph idx="12" type="sldNum"/>
          </p:nvPr>
        </p:nvSpPr>
        <p:spPr>
          <a:xfrm>
            <a:off x="8172400" y="6492875"/>
            <a:ext cx="971600" cy="365125"/>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nl-NL"/>
              <a:t>‹#›</a:t>
            </a:fld>
            <a:endParaRPr/>
          </a:p>
        </p:txBody>
      </p:sp>
      <p:pic>
        <p:nvPicPr>
          <p:cNvPr id="84" name="Google Shape;84;p3"/>
          <p:cNvPicPr preferRelativeResize="0"/>
          <p:nvPr/>
        </p:nvPicPr>
        <p:blipFill rotWithShape="1">
          <a:blip r:embed="rId6">
            <a:alphaModFix/>
          </a:blip>
          <a:srcRect b="0" l="0" r="0" t="0"/>
          <a:stretch/>
        </p:blipFill>
        <p:spPr>
          <a:xfrm>
            <a:off x="179512" y="228560"/>
            <a:ext cx="2000282" cy="680160"/>
          </a:xfrm>
          <a:prstGeom prst="rect">
            <a:avLst/>
          </a:prstGeom>
          <a:noFill/>
          <a:ln>
            <a:noFill/>
          </a:ln>
        </p:spPr>
      </p:pic>
      <p:sp>
        <p:nvSpPr>
          <p:cNvPr id="85" name="Google Shape;85;p3"/>
          <p:cNvSpPr txBox="1"/>
          <p:nvPr/>
        </p:nvSpPr>
        <p:spPr>
          <a:xfrm>
            <a:off x="0" y="6477000"/>
            <a:ext cx="30000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nl-NL">
                <a:solidFill>
                  <a:schemeClr val="dk1"/>
                </a:solidFill>
              </a:rPr>
              <a:t>/instituut voor de Nederlandse taal/</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315" name="Shape 315"/>
        <p:cNvGrpSpPr/>
        <p:nvPr/>
      </p:nvGrpSpPr>
      <p:grpSpPr>
        <a:xfrm>
          <a:off x="0" y="0"/>
          <a:ext cx="0" cy="0"/>
          <a:chOff x="0" y="0"/>
          <a:chExt cx="0" cy="0"/>
        </a:xfrm>
      </p:grpSpPr>
      <p:sp>
        <p:nvSpPr>
          <p:cNvPr id="316" name="Google Shape;316;g9e472e2c72_0_0"/>
          <p:cNvSpPr txBox="1"/>
          <p:nvPr>
            <p:ph type="title"/>
          </p:nvPr>
        </p:nvSpPr>
        <p:spPr>
          <a:xfrm>
            <a:off x="1691680" y="0"/>
            <a:ext cx="7452300" cy="8367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3600"/>
              <a:buFont typeface="Balthazar"/>
              <a:buNone/>
            </a:pPr>
            <a:r>
              <a:rPr lang="nl-NL"/>
              <a:t>Andere Opties</a:t>
            </a:r>
            <a:endParaRPr/>
          </a:p>
        </p:txBody>
      </p:sp>
      <p:sp>
        <p:nvSpPr>
          <p:cNvPr id="317" name="Google Shape;317;g9e472e2c72_0_0"/>
          <p:cNvSpPr txBox="1"/>
          <p:nvPr>
            <p:ph idx="1" type="body"/>
          </p:nvPr>
        </p:nvSpPr>
        <p:spPr>
          <a:xfrm>
            <a:off x="457200" y="1600200"/>
            <a:ext cx="8229600" cy="4709100"/>
          </a:xfrm>
          <a:prstGeom prst="rect">
            <a:avLst/>
          </a:prstGeom>
          <a:noFill/>
          <a:ln>
            <a:noFill/>
          </a:ln>
        </p:spPr>
        <p:txBody>
          <a:bodyPr anchorCtr="0" anchor="t" bIns="45700" lIns="91425" spcFirstLastPara="1" rIns="91425" wrap="square" tIns="45700">
            <a:noAutofit/>
          </a:bodyPr>
          <a:lstStyle/>
          <a:p>
            <a:pPr indent="-406400" lvl="0" marL="342900" rtl="0" algn="l">
              <a:lnSpc>
                <a:spcPct val="80000"/>
              </a:lnSpc>
              <a:spcBef>
                <a:spcPts val="560"/>
              </a:spcBef>
              <a:spcAft>
                <a:spcPts val="0"/>
              </a:spcAft>
              <a:buClr>
                <a:srgbClr val="000000"/>
              </a:buClr>
              <a:buSzPts val="2800"/>
              <a:buChar char="•"/>
            </a:pPr>
            <a:r>
              <a:rPr lang="nl-NL">
                <a:solidFill>
                  <a:srgbClr val="000000"/>
                </a:solidFill>
              </a:rPr>
              <a:t>Parallelle Corpora?</a:t>
            </a:r>
            <a:endParaRPr>
              <a:solidFill>
                <a:srgbClr val="000000"/>
              </a:solidFill>
            </a:endParaRPr>
          </a:p>
          <a:p>
            <a:pPr indent="-285750" lvl="1" marL="742950" rtl="0" algn="l">
              <a:lnSpc>
                <a:spcPct val="80000"/>
              </a:lnSpc>
              <a:spcBef>
                <a:spcPts val="560"/>
              </a:spcBef>
              <a:spcAft>
                <a:spcPts val="0"/>
              </a:spcAft>
              <a:buClr>
                <a:srgbClr val="000000"/>
              </a:buClr>
              <a:buSzPts val="1800"/>
              <a:buChar char="–"/>
            </a:pPr>
            <a:r>
              <a:rPr lang="nl-NL" u="sng">
                <a:solidFill>
                  <a:schemeClr val="hlink"/>
                </a:solidFill>
                <a:hlinkClick r:id="rId3"/>
              </a:rPr>
              <a:t>Sketch Engine</a:t>
            </a:r>
            <a:r>
              <a:rPr lang="nl-NL">
                <a:solidFill>
                  <a:srgbClr val="000000"/>
                </a:solidFill>
              </a:rPr>
              <a:t> (toegang dankzij </a:t>
            </a:r>
            <a:r>
              <a:rPr lang="nl-NL" u="sng">
                <a:solidFill>
                  <a:schemeClr val="hlink"/>
                </a:solidFill>
                <a:hlinkClick r:id="rId4"/>
              </a:rPr>
              <a:t>ELEXIS</a:t>
            </a:r>
            <a:r>
              <a:rPr lang="nl-NL">
                <a:solidFill>
                  <a:srgbClr val="000000"/>
                </a:solidFill>
              </a:rPr>
              <a:t>)</a:t>
            </a:r>
            <a:endParaRPr>
              <a:solidFill>
                <a:srgbClr val="000000"/>
              </a:solidFill>
            </a:endParaRPr>
          </a:p>
          <a:p>
            <a:pPr indent="-349250" lvl="1" marL="742950" rtl="0" algn="l">
              <a:lnSpc>
                <a:spcPct val="80000"/>
              </a:lnSpc>
              <a:spcBef>
                <a:spcPts val="560"/>
              </a:spcBef>
              <a:spcAft>
                <a:spcPts val="0"/>
              </a:spcAft>
              <a:buClr>
                <a:srgbClr val="000000"/>
              </a:buClr>
              <a:buSzPts val="2800"/>
              <a:buChar char="–"/>
            </a:pPr>
            <a:r>
              <a:rPr lang="nl-NL" u="sng">
                <a:solidFill>
                  <a:schemeClr val="hlink"/>
                </a:solidFill>
                <a:hlinkClick r:id="rId5"/>
              </a:rPr>
              <a:t>Poly-GrETEL</a:t>
            </a:r>
            <a:r>
              <a:rPr lang="nl-NL">
                <a:solidFill>
                  <a:srgbClr val="000000"/>
                </a:solidFill>
              </a:rPr>
              <a:t> (parallelle treebanks)</a:t>
            </a:r>
            <a:endParaRPr>
              <a:solidFill>
                <a:srgbClr val="000000"/>
              </a:solidFill>
            </a:endParaRPr>
          </a:p>
          <a:p>
            <a:pPr indent="-285750" lvl="1" marL="742950" rtl="0" algn="l">
              <a:lnSpc>
                <a:spcPct val="80000"/>
              </a:lnSpc>
              <a:spcBef>
                <a:spcPts val="560"/>
              </a:spcBef>
              <a:spcAft>
                <a:spcPts val="0"/>
              </a:spcAft>
              <a:buClr>
                <a:srgbClr val="000000"/>
              </a:buClr>
              <a:buSzPts val="1800"/>
              <a:buChar char="–"/>
            </a:pPr>
            <a:r>
              <a:rPr lang="nl-NL" u="sng">
                <a:solidFill>
                  <a:schemeClr val="hlink"/>
                </a:solidFill>
                <a:hlinkClick r:id="rId6"/>
              </a:rPr>
              <a:t>Opus</a:t>
            </a:r>
            <a:r>
              <a:rPr lang="nl-NL">
                <a:solidFill>
                  <a:srgbClr val="000000"/>
                </a:solidFill>
              </a:rPr>
              <a:t> (veel corpora, geen zoekapplicaties)</a:t>
            </a:r>
            <a:endParaRPr>
              <a:solidFill>
                <a:srgbClr val="000000"/>
              </a:solidFill>
            </a:endParaRPr>
          </a:p>
          <a:p>
            <a:pPr indent="-349250" lvl="1" marL="742950" rtl="0" algn="l">
              <a:lnSpc>
                <a:spcPct val="80000"/>
              </a:lnSpc>
              <a:spcBef>
                <a:spcPts val="560"/>
              </a:spcBef>
              <a:spcAft>
                <a:spcPts val="0"/>
              </a:spcAft>
              <a:buClr>
                <a:srgbClr val="000000"/>
              </a:buClr>
              <a:buSzPts val="2800"/>
              <a:buChar char="–"/>
            </a:pPr>
            <a:r>
              <a:rPr lang="nl-NL">
                <a:solidFill>
                  <a:srgbClr val="000000"/>
                </a:solidFill>
              </a:rPr>
              <a:t>Ontwikkeling aan BlackLab  gepland (gebruikersgroep?) </a:t>
            </a:r>
            <a:endParaRPr/>
          </a:p>
          <a:p>
            <a:pPr indent="0" lvl="0" marL="0" rtl="0" algn="l">
              <a:lnSpc>
                <a:spcPct val="80000"/>
              </a:lnSpc>
              <a:spcBef>
                <a:spcPts val="640"/>
              </a:spcBef>
              <a:spcAft>
                <a:spcPts val="0"/>
              </a:spcAft>
              <a:buClr>
                <a:schemeClr val="dk1"/>
              </a:buClr>
              <a:buSzPts val="3200"/>
              <a:buNone/>
            </a:pPr>
            <a:r>
              <a:t/>
            </a:r>
            <a:endParaRPr>
              <a:solidFill>
                <a:srgbClr val="000000"/>
              </a:solidFill>
            </a:endParaRPr>
          </a:p>
          <a:p>
            <a:pPr indent="-139700" lvl="0" marL="342900" rtl="0" algn="l">
              <a:spcBef>
                <a:spcPts val="640"/>
              </a:spcBef>
              <a:spcAft>
                <a:spcPts val="0"/>
              </a:spcAft>
              <a:buClr>
                <a:schemeClr val="dk1"/>
              </a:buClr>
              <a:buSzPts val="3200"/>
              <a:buNone/>
            </a:pPr>
            <a:r>
              <a:t/>
            </a:r>
            <a:endParaRPr/>
          </a:p>
        </p:txBody>
      </p:sp>
      <p:sp>
        <p:nvSpPr>
          <p:cNvPr id="318" name="Google Shape;318;g9e472e2c72_0_0"/>
          <p:cNvSpPr txBox="1"/>
          <p:nvPr>
            <p:ph idx="12" type="sldNum"/>
          </p:nvPr>
        </p:nvSpPr>
        <p:spPr>
          <a:xfrm>
            <a:off x="8172400" y="6492875"/>
            <a:ext cx="971700" cy="3651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nl-NL"/>
              <a:t>‹#›</a:t>
            </a:fld>
            <a:endParaRPr/>
          </a:p>
        </p:txBody>
      </p:sp>
      <p:pic>
        <p:nvPicPr>
          <p:cNvPr id="319" name="Google Shape;319;g9e472e2c72_0_0"/>
          <p:cNvPicPr preferRelativeResize="0"/>
          <p:nvPr/>
        </p:nvPicPr>
        <p:blipFill rotWithShape="1">
          <a:blip r:embed="rId7">
            <a:alphaModFix/>
          </a:blip>
          <a:srcRect b="0" l="0" r="0" t="0"/>
          <a:stretch/>
        </p:blipFill>
        <p:spPr>
          <a:xfrm>
            <a:off x="179512" y="228560"/>
            <a:ext cx="2000281" cy="680160"/>
          </a:xfrm>
          <a:prstGeom prst="rect">
            <a:avLst/>
          </a:prstGeom>
          <a:noFill/>
          <a:ln>
            <a:noFill/>
          </a:ln>
        </p:spPr>
      </p:pic>
      <p:sp>
        <p:nvSpPr>
          <p:cNvPr id="320" name="Google Shape;320;g9e472e2c72_0_0"/>
          <p:cNvSpPr txBox="1"/>
          <p:nvPr/>
        </p:nvSpPr>
        <p:spPr>
          <a:xfrm>
            <a:off x="0" y="6477000"/>
            <a:ext cx="30000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nl-NL">
                <a:solidFill>
                  <a:schemeClr val="dk1"/>
                </a:solidFill>
              </a:rPr>
              <a:t>/instituut voor de Nederlandse taal/</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324" name="Shape 324"/>
        <p:cNvGrpSpPr/>
        <p:nvPr/>
      </p:nvGrpSpPr>
      <p:grpSpPr>
        <a:xfrm>
          <a:off x="0" y="0"/>
          <a:ext cx="0" cy="0"/>
          <a:chOff x="0" y="0"/>
          <a:chExt cx="0" cy="0"/>
        </a:xfrm>
      </p:grpSpPr>
      <p:sp>
        <p:nvSpPr>
          <p:cNvPr id="325" name="Google Shape;325;p22"/>
          <p:cNvSpPr txBox="1"/>
          <p:nvPr>
            <p:ph type="title"/>
          </p:nvPr>
        </p:nvSpPr>
        <p:spPr>
          <a:xfrm>
            <a:off x="1691680" y="0"/>
            <a:ext cx="7452300" cy="8367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3600"/>
              <a:buFont typeface="Balthazar"/>
              <a:buNone/>
            </a:pPr>
            <a:r>
              <a:rPr lang="nl-NL"/>
              <a:t>Waar zoeken?</a:t>
            </a:r>
            <a:endParaRPr/>
          </a:p>
        </p:txBody>
      </p:sp>
      <p:sp>
        <p:nvSpPr>
          <p:cNvPr id="326" name="Google Shape;326;p22"/>
          <p:cNvSpPr txBox="1"/>
          <p:nvPr>
            <p:ph idx="1" type="body"/>
          </p:nvPr>
        </p:nvSpPr>
        <p:spPr>
          <a:xfrm>
            <a:off x="457200" y="1600200"/>
            <a:ext cx="8229600" cy="4709120"/>
          </a:xfrm>
          <a:prstGeom prst="rect">
            <a:avLst/>
          </a:prstGeom>
          <a:noFill/>
          <a:ln>
            <a:noFill/>
          </a:ln>
        </p:spPr>
        <p:txBody>
          <a:bodyPr anchorCtr="0" anchor="t" bIns="45700" lIns="91425" spcFirstLastPara="1" rIns="91425" wrap="square" tIns="45700">
            <a:normAutofit/>
          </a:bodyPr>
          <a:lstStyle/>
          <a:p>
            <a:pPr indent="-342900" lvl="0" marL="342900" rtl="0" algn="l">
              <a:lnSpc>
                <a:spcPct val="80000"/>
              </a:lnSpc>
              <a:spcBef>
                <a:spcPts val="0"/>
              </a:spcBef>
              <a:spcAft>
                <a:spcPts val="0"/>
              </a:spcAft>
              <a:buClr>
                <a:srgbClr val="000000"/>
              </a:buClr>
              <a:buSzPts val="3200"/>
              <a:buChar char="•"/>
            </a:pPr>
            <a:r>
              <a:rPr lang="nl-NL">
                <a:solidFill>
                  <a:srgbClr val="000000"/>
                </a:solidFill>
              </a:rPr>
              <a:t>In een treebank of in een token-geannoteerd corpus?</a:t>
            </a:r>
            <a:endParaRPr/>
          </a:p>
          <a:p>
            <a:pPr indent="-342900" lvl="0" marL="342900" rtl="0" algn="l">
              <a:lnSpc>
                <a:spcPct val="80000"/>
              </a:lnSpc>
              <a:spcBef>
                <a:spcPts val="640"/>
              </a:spcBef>
              <a:spcAft>
                <a:spcPts val="0"/>
              </a:spcAft>
              <a:buClr>
                <a:srgbClr val="000000"/>
              </a:buClr>
              <a:buSzPts val="3200"/>
              <a:buChar char="•"/>
            </a:pPr>
            <a:r>
              <a:rPr lang="nl-NL">
                <a:solidFill>
                  <a:srgbClr val="000000"/>
                </a:solidFill>
              </a:rPr>
              <a:t>Hangt af van je probleem</a:t>
            </a:r>
            <a:endParaRPr/>
          </a:p>
          <a:p>
            <a:pPr indent="-342900" lvl="0" marL="342900" rtl="0" algn="l">
              <a:lnSpc>
                <a:spcPct val="80000"/>
              </a:lnSpc>
              <a:spcBef>
                <a:spcPts val="640"/>
              </a:spcBef>
              <a:spcAft>
                <a:spcPts val="0"/>
              </a:spcAft>
              <a:buClr>
                <a:srgbClr val="000000"/>
              </a:buClr>
              <a:buSzPts val="3200"/>
              <a:buChar char="•"/>
            </a:pPr>
            <a:r>
              <a:rPr lang="nl-NL">
                <a:solidFill>
                  <a:srgbClr val="000000"/>
                </a:solidFill>
              </a:rPr>
              <a:t>In het algemeen</a:t>
            </a:r>
            <a:endParaRPr/>
          </a:p>
          <a:p>
            <a:pPr indent="-285750" lvl="1" marL="742950" rtl="0" algn="l">
              <a:lnSpc>
                <a:spcPct val="80000"/>
              </a:lnSpc>
              <a:spcBef>
                <a:spcPts val="560"/>
              </a:spcBef>
              <a:spcAft>
                <a:spcPts val="0"/>
              </a:spcAft>
              <a:buClr>
                <a:srgbClr val="000000"/>
              </a:buClr>
              <a:buSzPts val="2800"/>
              <a:buChar char="–"/>
            </a:pPr>
            <a:r>
              <a:rPr lang="nl-NL">
                <a:solidFill>
                  <a:srgbClr val="000000"/>
                </a:solidFill>
              </a:rPr>
              <a:t>Token-geannoteerde corpora zijn meestal groter dan treebanks</a:t>
            </a:r>
            <a:endParaRPr/>
          </a:p>
          <a:p>
            <a:pPr indent="-285750" lvl="1" marL="742950" rtl="0" algn="l">
              <a:lnSpc>
                <a:spcPct val="80000"/>
              </a:lnSpc>
              <a:spcBef>
                <a:spcPts val="560"/>
              </a:spcBef>
              <a:spcAft>
                <a:spcPts val="0"/>
              </a:spcAft>
              <a:buClr>
                <a:srgbClr val="000000"/>
              </a:buClr>
              <a:buSzPts val="2800"/>
              <a:buChar char="–"/>
            </a:pPr>
            <a:r>
              <a:rPr lang="nl-NL">
                <a:solidFill>
                  <a:srgbClr val="000000"/>
                </a:solidFill>
              </a:rPr>
              <a:t>De automatische annotaties in treebanks zijn rijker maar minder betrouwbaar dan die in token-geannoteerde corpora.</a:t>
            </a:r>
            <a:endParaRPr/>
          </a:p>
          <a:p>
            <a:pPr indent="-285750" lvl="1" marL="742950" rtl="0" algn="l">
              <a:lnSpc>
                <a:spcPct val="80000"/>
              </a:lnSpc>
              <a:spcBef>
                <a:spcPts val="560"/>
              </a:spcBef>
              <a:spcAft>
                <a:spcPts val="0"/>
              </a:spcAft>
              <a:buClr>
                <a:srgbClr val="000000"/>
              </a:buClr>
              <a:buSzPts val="2800"/>
              <a:buChar char="–"/>
            </a:pPr>
            <a:r>
              <a:rPr lang="nl-NL">
                <a:solidFill>
                  <a:srgbClr val="000000"/>
                </a:solidFill>
              </a:rPr>
              <a:t>Als recall belangrijk is: token-annotated corpora </a:t>
            </a:r>
            <a:endParaRPr/>
          </a:p>
          <a:p>
            <a:pPr indent="-139700" lvl="0" marL="342900" rtl="0" algn="l">
              <a:spcBef>
                <a:spcPts val="640"/>
              </a:spcBef>
              <a:spcAft>
                <a:spcPts val="0"/>
              </a:spcAft>
              <a:buClr>
                <a:schemeClr val="dk1"/>
              </a:buClr>
              <a:buSzPts val="3200"/>
              <a:buNone/>
            </a:pPr>
            <a:r>
              <a:t/>
            </a:r>
            <a:endParaRPr/>
          </a:p>
        </p:txBody>
      </p:sp>
      <p:sp>
        <p:nvSpPr>
          <p:cNvPr id="327" name="Google Shape;327;p22"/>
          <p:cNvSpPr txBox="1"/>
          <p:nvPr>
            <p:ph idx="12" type="sldNum"/>
          </p:nvPr>
        </p:nvSpPr>
        <p:spPr>
          <a:xfrm>
            <a:off x="8172400" y="6492875"/>
            <a:ext cx="971600" cy="365125"/>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nl-NL"/>
              <a:t>‹#›</a:t>
            </a:fld>
            <a:endParaRPr/>
          </a:p>
        </p:txBody>
      </p:sp>
      <p:pic>
        <p:nvPicPr>
          <p:cNvPr id="328" name="Google Shape;328;p22"/>
          <p:cNvPicPr preferRelativeResize="0"/>
          <p:nvPr/>
        </p:nvPicPr>
        <p:blipFill rotWithShape="1">
          <a:blip r:embed="rId3">
            <a:alphaModFix/>
          </a:blip>
          <a:srcRect b="0" l="0" r="0" t="0"/>
          <a:stretch/>
        </p:blipFill>
        <p:spPr>
          <a:xfrm>
            <a:off x="179512" y="228560"/>
            <a:ext cx="2000282" cy="680160"/>
          </a:xfrm>
          <a:prstGeom prst="rect">
            <a:avLst/>
          </a:prstGeom>
          <a:noFill/>
          <a:ln>
            <a:noFill/>
          </a:ln>
        </p:spPr>
      </p:pic>
      <p:sp>
        <p:nvSpPr>
          <p:cNvPr id="329" name="Google Shape;329;p22"/>
          <p:cNvSpPr txBox="1"/>
          <p:nvPr/>
        </p:nvSpPr>
        <p:spPr>
          <a:xfrm>
            <a:off x="0" y="6477000"/>
            <a:ext cx="30000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nl-NL">
                <a:solidFill>
                  <a:schemeClr val="dk1"/>
                </a:solidFill>
              </a:rPr>
              <a:t>/instituut voor de Nederlandse taal/</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3" name="Shape 333"/>
        <p:cNvGrpSpPr/>
        <p:nvPr/>
      </p:nvGrpSpPr>
      <p:grpSpPr>
        <a:xfrm>
          <a:off x="0" y="0"/>
          <a:ext cx="0" cy="0"/>
          <a:chOff x="0" y="0"/>
          <a:chExt cx="0" cy="0"/>
        </a:xfrm>
      </p:grpSpPr>
      <p:sp>
        <p:nvSpPr>
          <p:cNvPr id="334" name="Google Shape;334;p23"/>
          <p:cNvSpPr txBox="1"/>
          <p:nvPr>
            <p:ph type="title"/>
          </p:nvPr>
        </p:nvSpPr>
        <p:spPr>
          <a:xfrm>
            <a:off x="1691680" y="0"/>
            <a:ext cx="7452300" cy="8367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3600"/>
              <a:buFont typeface="Balthazar"/>
              <a:buNone/>
            </a:pPr>
            <a:r>
              <a:t/>
            </a:r>
            <a:endParaRPr/>
          </a:p>
        </p:txBody>
      </p:sp>
      <p:sp>
        <p:nvSpPr>
          <p:cNvPr id="335" name="Google Shape;335;p23"/>
          <p:cNvSpPr txBox="1"/>
          <p:nvPr>
            <p:ph idx="1" type="body"/>
          </p:nvPr>
        </p:nvSpPr>
        <p:spPr>
          <a:xfrm>
            <a:off x="457200" y="1600200"/>
            <a:ext cx="8229600" cy="470912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3200"/>
              <a:buNone/>
            </a:pPr>
            <a:r>
              <a:t/>
            </a:r>
            <a:endParaRPr/>
          </a:p>
          <a:p>
            <a:pPr indent="0" lvl="0" marL="0" rtl="0" algn="l">
              <a:spcBef>
                <a:spcPts val="640"/>
              </a:spcBef>
              <a:spcAft>
                <a:spcPts val="0"/>
              </a:spcAft>
              <a:buClr>
                <a:schemeClr val="dk1"/>
              </a:buClr>
              <a:buSzPts val="3200"/>
              <a:buNone/>
            </a:pPr>
            <a:r>
              <a:t/>
            </a:r>
            <a:endParaRPr/>
          </a:p>
          <a:p>
            <a:pPr indent="0" lvl="0" marL="0" rtl="0" algn="l">
              <a:spcBef>
                <a:spcPts val="640"/>
              </a:spcBef>
              <a:spcAft>
                <a:spcPts val="0"/>
              </a:spcAft>
              <a:buClr>
                <a:schemeClr val="dk1"/>
              </a:buClr>
              <a:buSzPts val="3200"/>
              <a:buNone/>
            </a:pPr>
            <a:r>
              <a:t/>
            </a:r>
            <a:endParaRPr/>
          </a:p>
          <a:p>
            <a:pPr indent="0" lvl="0" marL="0" rtl="0" algn="ctr">
              <a:spcBef>
                <a:spcPts val="960"/>
              </a:spcBef>
              <a:spcAft>
                <a:spcPts val="0"/>
              </a:spcAft>
              <a:buClr>
                <a:schemeClr val="dk1"/>
              </a:buClr>
              <a:buSzPts val="4800"/>
              <a:buNone/>
            </a:pPr>
            <a:r>
              <a:rPr lang="nl-NL" sz="4800"/>
              <a:t>Dank voor uw aandacht!</a:t>
            </a:r>
            <a:endParaRPr sz="4800"/>
          </a:p>
        </p:txBody>
      </p:sp>
      <p:sp>
        <p:nvSpPr>
          <p:cNvPr id="336" name="Google Shape;336;p23"/>
          <p:cNvSpPr txBox="1"/>
          <p:nvPr>
            <p:ph idx="12" type="sldNum"/>
          </p:nvPr>
        </p:nvSpPr>
        <p:spPr>
          <a:xfrm>
            <a:off x="8172400" y="6492875"/>
            <a:ext cx="971600" cy="365125"/>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nl-NL"/>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89" name="Shape 89"/>
        <p:cNvGrpSpPr/>
        <p:nvPr/>
      </p:nvGrpSpPr>
      <p:grpSpPr>
        <a:xfrm>
          <a:off x="0" y="0"/>
          <a:ext cx="0" cy="0"/>
          <a:chOff x="0" y="0"/>
          <a:chExt cx="0" cy="0"/>
        </a:xfrm>
      </p:grpSpPr>
      <p:sp>
        <p:nvSpPr>
          <p:cNvPr id="90" name="Google Shape;90;ga03aca4b66_0_40"/>
          <p:cNvSpPr txBox="1"/>
          <p:nvPr>
            <p:ph type="title"/>
          </p:nvPr>
        </p:nvSpPr>
        <p:spPr>
          <a:xfrm>
            <a:off x="1691680" y="0"/>
            <a:ext cx="7452300" cy="8367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3600"/>
              <a:buFont typeface="Balthazar"/>
              <a:buNone/>
            </a:pPr>
            <a:r>
              <a:rPr lang="nl-NL"/>
              <a:t>OpenSoNaR</a:t>
            </a:r>
            <a:endParaRPr/>
          </a:p>
        </p:txBody>
      </p:sp>
      <p:sp>
        <p:nvSpPr>
          <p:cNvPr id="91" name="Google Shape;91;ga03aca4b66_0_40"/>
          <p:cNvSpPr txBox="1"/>
          <p:nvPr>
            <p:ph idx="1" type="body"/>
          </p:nvPr>
        </p:nvSpPr>
        <p:spPr>
          <a:xfrm>
            <a:off x="457200" y="1600200"/>
            <a:ext cx="8229600" cy="4709100"/>
          </a:xfrm>
          <a:prstGeom prst="rect">
            <a:avLst/>
          </a:prstGeom>
          <a:noFill/>
          <a:ln>
            <a:noFill/>
          </a:ln>
        </p:spPr>
        <p:txBody>
          <a:bodyPr anchorCtr="0" anchor="t" bIns="45700" lIns="91425" spcFirstLastPara="1" rIns="91425" wrap="square" tIns="45700">
            <a:noAutofit/>
          </a:bodyPr>
          <a:lstStyle/>
          <a:p>
            <a:pPr indent="0" lvl="0" marL="457200" rtl="0" algn="l">
              <a:spcBef>
                <a:spcPts val="0"/>
              </a:spcBef>
              <a:spcAft>
                <a:spcPts val="0"/>
              </a:spcAft>
              <a:buNone/>
            </a:pPr>
            <a:r>
              <a:rPr lang="nl-NL"/>
              <a:t>Resultaat van</a:t>
            </a:r>
            <a:endParaRPr/>
          </a:p>
          <a:p>
            <a:pPr indent="-342900" lvl="0" marL="457200" rtl="0" algn="l">
              <a:spcBef>
                <a:spcPts val="0"/>
              </a:spcBef>
              <a:spcAft>
                <a:spcPts val="0"/>
              </a:spcAft>
              <a:buSzPts val="1800"/>
              <a:buChar char="•"/>
            </a:pPr>
            <a:r>
              <a:rPr lang="nl-NL"/>
              <a:t>CLARIN-NL, </a:t>
            </a:r>
            <a:r>
              <a:rPr lang="nl-NL" u="sng">
                <a:solidFill>
                  <a:schemeClr val="hlink"/>
                </a:solidFill>
                <a:hlinkClick r:id="rId3"/>
              </a:rPr>
              <a:t>CLARIAH-CORE</a:t>
            </a:r>
            <a:endParaRPr/>
          </a:p>
          <a:p>
            <a:pPr indent="-342900" lvl="1" marL="914400" rtl="0" algn="l">
              <a:spcBef>
                <a:spcPts val="0"/>
              </a:spcBef>
              <a:spcAft>
                <a:spcPts val="0"/>
              </a:spcAft>
              <a:buSzPts val="1800"/>
              <a:buChar char="–"/>
            </a:pPr>
            <a:r>
              <a:rPr lang="nl-NL"/>
              <a:t>projecten op de NL nationale roadmap voor grootschalige onderzoeksfaciliteiten</a:t>
            </a:r>
            <a:endParaRPr/>
          </a:p>
          <a:p>
            <a:pPr indent="-342900" lvl="1" marL="914400" rtl="0" algn="l">
              <a:spcBef>
                <a:spcPts val="0"/>
              </a:spcBef>
              <a:spcAft>
                <a:spcPts val="0"/>
              </a:spcAft>
              <a:buSzPts val="1800"/>
              <a:buChar char="–"/>
            </a:pPr>
            <a:r>
              <a:rPr lang="nl-NL"/>
              <a:t>dragen bij aan de internationale </a:t>
            </a:r>
            <a:r>
              <a:rPr lang="nl-NL" u="sng">
                <a:solidFill>
                  <a:schemeClr val="hlink"/>
                </a:solidFill>
                <a:hlinkClick r:id="rId4"/>
              </a:rPr>
              <a:t>CLARIN</a:t>
            </a:r>
            <a:r>
              <a:rPr lang="nl-NL"/>
              <a:t> onderzoeksinfrastructuur</a:t>
            </a:r>
            <a:endParaRPr/>
          </a:p>
          <a:p>
            <a:pPr indent="-342900" lvl="0" marL="457200" rtl="0" algn="l">
              <a:spcBef>
                <a:spcPts val="0"/>
              </a:spcBef>
              <a:spcAft>
                <a:spcPts val="0"/>
              </a:spcAft>
              <a:buSzPts val="1800"/>
              <a:buChar char="•"/>
            </a:pPr>
            <a:r>
              <a:rPr lang="nl-NL"/>
              <a:t>(OpenSoNaR+)</a:t>
            </a:r>
            <a:endParaRPr/>
          </a:p>
          <a:p>
            <a:pPr indent="0" lvl="0" marL="0" rtl="0" algn="l">
              <a:spcBef>
                <a:spcPts val="0"/>
              </a:spcBef>
              <a:spcAft>
                <a:spcPts val="0"/>
              </a:spcAft>
              <a:buNone/>
            </a:pPr>
            <a:r>
              <a:t/>
            </a:r>
            <a:endParaRPr/>
          </a:p>
        </p:txBody>
      </p:sp>
      <p:sp>
        <p:nvSpPr>
          <p:cNvPr id="92" name="Google Shape;92;ga03aca4b66_0_40"/>
          <p:cNvSpPr txBox="1"/>
          <p:nvPr>
            <p:ph idx="12" type="sldNum"/>
          </p:nvPr>
        </p:nvSpPr>
        <p:spPr>
          <a:xfrm>
            <a:off x="8172400" y="6492875"/>
            <a:ext cx="971700" cy="3651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nl-NL"/>
              <a:t>‹#›</a:t>
            </a:fld>
            <a:endParaRPr/>
          </a:p>
        </p:txBody>
      </p:sp>
      <p:pic>
        <p:nvPicPr>
          <p:cNvPr id="93" name="Google Shape;93;ga03aca4b66_0_40"/>
          <p:cNvPicPr preferRelativeResize="0"/>
          <p:nvPr/>
        </p:nvPicPr>
        <p:blipFill rotWithShape="1">
          <a:blip r:embed="rId5">
            <a:alphaModFix/>
          </a:blip>
          <a:srcRect b="0" l="0" r="0" t="0"/>
          <a:stretch/>
        </p:blipFill>
        <p:spPr>
          <a:xfrm>
            <a:off x="179512" y="228560"/>
            <a:ext cx="2000281" cy="680160"/>
          </a:xfrm>
          <a:prstGeom prst="rect">
            <a:avLst/>
          </a:prstGeom>
          <a:noFill/>
          <a:ln>
            <a:noFill/>
          </a:ln>
        </p:spPr>
      </p:pic>
      <p:sp>
        <p:nvSpPr>
          <p:cNvPr id="94" name="Google Shape;94;ga03aca4b66_0_40"/>
          <p:cNvSpPr txBox="1"/>
          <p:nvPr/>
        </p:nvSpPr>
        <p:spPr>
          <a:xfrm>
            <a:off x="0" y="6477000"/>
            <a:ext cx="30000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nl-NL">
                <a:solidFill>
                  <a:schemeClr val="dk1"/>
                </a:solidFill>
              </a:rPr>
              <a:t>/instituut voor de Nederlandse taal/</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98" name="Shape 98"/>
        <p:cNvGrpSpPr/>
        <p:nvPr/>
      </p:nvGrpSpPr>
      <p:grpSpPr>
        <a:xfrm>
          <a:off x="0" y="0"/>
          <a:ext cx="0" cy="0"/>
          <a:chOff x="0" y="0"/>
          <a:chExt cx="0" cy="0"/>
        </a:xfrm>
      </p:grpSpPr>
      <p:sp>
        <p:nvSpPr>
          <p:cNvPr id="99" name="Google Shape;99;p4"/>
          <p:cNvSpPr txBox="1"/>
          <p:nvPr>
            <p:ph type="title"/>
          </p:nvPr>
        </p:nvSpPr>
        <p:spPr>
          <a:xfrm>
            <a:off x="1691680" y="0"/>
            <a:ext cx="7452300" cy="8367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3600"/>
              <a:buFont typeface="Balthazar"/>
              <a:buNone/>
            </a:pPr>
            <a:r>
              <a:rPr lang="nl-NL"/>
              <a:t>OpenSoNaR</a:t>
            </a:r>
            <a:endParaRPr/>
          </a:p>
        </p:txBody>
      </p:sp>
      <p:sp>
        <p:nvSpPr>
          <p:cNvPr id="100" name="Google Shape;100;p4"/>
          <p:cNvSpPr txBox="1"/>
          <p:nvPr>
            <p:ph idx="1" type="body"/>
          </p:nvPr>
        </p:nvSpPr>
        <p:spPr>
          <a:xfrm>
            <a:off x="457200" y="1600200"/>
            <a:ext cx="8229600" cy="4709120"/>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lang="nl-NL"/>
              <a:t>Corpora </a:t>
            </a:r>
            <a:endParaRPr/>
          </a:p>
          <a:p>
            <a:pPr indent="-285750" lvl="1" marL="742950" rtl="0" algn="l">
              <a:spcBef>
                <a:spcPts val="560"/>
              </a:spcBef>
              <a:spcAft>
                <a:spcPts val="0"/>
              </a:spcAft>
              <a:buClr>
                <a:schemeClr val="dk1"/>
              </a:buClr>
              <a:buSzPts val="2800"/>
              <a:buChar char="–"/>
            </a:pPr>
            <a:r>
              <a:rPr lang="nl-NL"/>
              <a:t>SoNaR Corpus</a:t>
            </a:r>
            <a:endParaRPr/>
          </a:p>
          <a:p>
            <a:pPr indent="-285750" lvl="1" marL="742950" rtl="0" algn="l">
              <a:spcBef>
                <a:spcPts val="560"/>
              </a:spcBef>
              <a:spcAft>
                <a:spcPts val="0"/>
              </a:spcAft>
              <a:buClr>
                <a:schemeClr val="dk1"/>
              </a:buClr>
              <a:buSzPts val="2800"/>
              <a:buChar char="–"/>
            </a:pPr>
            <a:r>
              <a:rPr lang="nl-NL"/>
              <a:t>Corpus Gesproken Nederlands (CGN)</a:t>
            </a:r>
            <a:endParaRPr/>
          </a:p>
          <a:p>
            <a:pPr indent="-342900" lvl="0" marL="342900" rtl="0" algn="l">
              <a:spcBef>
                <a:spcPts val="640"/>
              </a:spcBef>
              <a:spcAft>
                <a:spcPts val="0"/>
              </a:spcAft>
              <a:buClr>
                <a:schemeClr val="dk1"/>
              </a:buClr>
              <a:buSzPts val="3200"/>
              <a:buChar char="•"/>
            </a:pPr>
            <a:r>
              <a:rPr lang="nl-NL"/>
              <a:t>Corpus</a:t>
            </a:r>
            <a:endParaRPr/>
          </a:p>
          <a:p>
            <a:pPr indent="-374650" lvl="1" marL="742950" rtl="0" algn="l">
              <a:spcBef>
                <a:spcPts val="640"/>
              </a:spcBef>
              <a:spcAft>
                <a:spcPts val="0"/>
              </a:spcAft>
              <a:buClr>
                <a:schemeClr val="dk1"/>
              </a:buClr>
              <a:buSzPts val="3200"/>
              <a:buChar char="–"/>
            </a:pPr>
            <a:r>
              <a:rPr lang="nl-NL"/>
              <a:t>representatieve en gebalanceerde collectie (tekst)data </a:t>
            </a:r>
            <a:endParaRPr/>
          </a:p>
          <a:p>
            <a:pPr indent="0" lvl="0" marL="342900" rtl="0" algn="l">
              <a:spcBef>
                <a:spcPts val="640"/>
              </a:spcBef>
              <a:spcAft>
                <a:spcPts val="0"/>
              </a:spcAft>
              <a:buNone/>
            </a:pPr>
            <a:r>
              <a:t/>
            </a:r>
            <a:endParaRPr/>
          </a:p>
        </p:txBody>
      </p:sp>
      <p:sp>
        <p:nvSpPr>
          <p:cNvPr id="101" name="Google Shape;101;p4"/>
          <p:cNvSpPr txBox="1"/>
          <p:nvPr>
            <p:ph idx="12" type="sldNum"/>
          </p:nvPr>
        </p:nvSpPr>
        <p:spPr>
          <a:xfrm>
            <a:off x="8172400" y="6492875"/>
            <a:ext cx="971600" cy="365125"/>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nl-NL"/>
              <a:t>‹#›</a:t>
            </a:fld>
            <a:endParaRPr/>
          </a:p>
        </p:txBody>
      </p:sp>
      <p:pic>
        <p:nvPicPr>
          <p:cNvPr id="102" name="Google Shape;102;p4"/>
          <p:cNvPicPr preferRelativeResize="0"/>
          <p:nvPr/>
        </p:nvPicPr>
        <p:blipFill rotWithShape="1">
          <a:blip r:embed="rId3">
            <a:alphaModFix/>
          </a:blip>
          <a:srcRect b="0" l="0" r="0" t="0"/>
          <a:stretch/>
        </p:blipFill>
        <p:spPr>
          <a:xfrm>
            <a:off x="179512" y="228560"/>
            <a:ext cx="2000282" cy="680160"/>
          </a:xfrm>
          <a:prstGeom prst="rect">
            <a:avLst/>
          </a:prstGeom>
          <a:noFill/>
          <a:ln>
            <a:noFill/>
          </a:ln>
        </p:spPr>
      </p:pic>
      <p:sp>
        <p:nvSpPr>
          <p:cNvPr id="103" name="Google Shape;103;p4"/>
          <p:cNvSpPr txBox="1"/>
          <p:nvPr/>
        </p:nvSpPr>
        <p:spPr>
          <a:xfrm>
            <a:off x="0" y="6477000"/>
            <a:ext cx="30000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nl-NL">
                <a:solidFill>
                  <a:schemeClr val="dk1"/>
                </a:solidFill>
              </a:rPr>
              <a:t>/instituut voor de Nederlandse taal/</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107" name="Shape 107"/>
        <p:cNvGrpSpPr/>
        <p:nvPr/>
      </p:nvGrpSpPr>
      <p:grpSpPr>
        <a:xfrm>
          <a:off x="0" y="0"/>
          <a:ext cx="0" cy="0"/>
          <a:chOff x="0" y="0"/>
          <a:chExt cx="0" cy="0"/>
        </a:xfrm>
      </p:grpSpPr>
      <p:sp>
        <p:nvSpPr>
          <p:cNvPr id="108" name="Google Shape;108;ga03aca4b66_0_0"/>
          <p:cNvSpPr txBox="1"/>
          <p:nvPr>
            <p:ph type="title"/>
          </p:nvPr>
        </p:nvSpPr>
        <p:spPr>
          <a:xfrm>
            <a:off x="1691680" y="0"/>
            <a:ext cx="7452300" cy="8367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3600"/>
              <a:buFont typeface="Balthazar"/>
              <a:buNone/>
            </a:pPr>
            <a:r>
              <a:rPr lang="nl-NL"/>
              <a:t>OpenSoNaR</a:t>
            </a:r>
            <a:endParaRPr/>
          </a:p>
        </p:txBody>
      </p:sp>
      <p:sp>
        <p:nvSpPr>
          <p:cNvPr id="109" name="Google Shape;109;ga03aca4b66_0_0"/>
          <p:cNvSpPr txBox="1"/>
          <p:nvPr>
            <p:ph idx="1" type="body"/>
          </p:nvPr>
        </p:nvSpPr>
        <p:spPr>
          <a:xfrm>
            <a:off x="457200" y="1600200"/>
            <a:ext cx="8229600" cy="4709100"/>
          </a:xfrm>
          <a:prstGeom prst="rect">
            <a:avLst/>
          </a:prstGeom>
          <a:noFill/>
          <a:ln>
            <a:noFill/>
          </a:ln>
        </p:spPr>
        <p:txBody>
          <a:bodyPr anchorCtr="0" anchor="t" bIns="45700" lIns="91425" spcFirstLastPara="1" rIns="91425" wrap="square" tIns="45700">
            <a:noAutofit/>
          </a:bodyPr>
          <a:lstStyle/>
          <a:p>
            <a:pPr indent="-342900" lvl="0" marL="342900" rtl="0" algn="l">
              <a:spcBef>
                <a:spcPts val="640"/>
              </a:spcBef>
              <a:spcAft>
                <a:spcPts val="0"/>
              </a:spcAft>
              <a:buClr>
                <a:schemeClr val="dk1"/>
              </a:buClr>
              <a:buSzPts val="3200"/>
              <a:buChar char="•"/>
            </a:pPr>
            <a:r>
              <a:rPr lang="nl-NL"/>
              <a:t>Functionaliteit</a:t>
            </a:r>
            <a:endParaRPr/>
          </a:p>
          <a:p>
            <a:pPr indent="-285750" lvl="1" marL="742950" rtl="0" algn="l">
              <a:spcBef>
                <a:spcPts val="560"/>
              </a:spcBef>
              <a:spcAft>
                <a:spcPts val="0"/>
              </a:spcAft>
              <a:buClr>
                <a:schemeClr val="dk1"/>
              </a:buClr>
              <a:buSzPts val="2800"/>
              <a:buChar char="–"/>
            </a:pPr>
            <a:r>
              <a:rPr lang="nl-NL"/>
              <a:t>Exploreren</a:t>
            </a:r>
            <a:endParaRPr/>
          </a:p>
          <a:p>
            <a:pPr indent="-285750" lvl="1" marL="742950" rtl="0" algn="l">
              <a:spcBef>
                <a:spcPts val="560"/>
              </a:spcBef>
              <a:spcAft>
                <a:spcPts val="0"/>
              </a:spcAft>
              <a:buClr>
                <a:schemeClr val="dk1"/>
              </a:buClr>
              <a:buSzPts val="2800"/>
              <a:buChar char="–"/>
            </a:pPr>
            <a:r>
              <a:rPr lang="nl-NL"/>
              <a:t>Zoeken via meerdere interfaces</a:t>
            </a:r>
            <a:endParaRPr/>
          </a:p>
          <a:p>
            <a:pPr indent="-285750" lvl="1" marL="742950" rtl="0" algn="l">
              <a:spcBef>
                <a:spcPts val="560"/>
              </a:spcBef>
              <a:spcAft>
                <a:spcPts val="0"/>
              </a:spcAft>
              <a:buClr>
                <a:schemeClr val="dk1"/>
              </a:buClr>
              <a:buSzPts val="2800"/>
              <a:buChar char="–"/>
            </a:pPr>
            <a:r>
              <a:rPr lang="nl-NL"/>
              <a:t>Groeperen van zoekresultaten</a:t>
            </a:r>
            <a:endParaRPr/>
          </a:p>
          <a:p>
            <a:pPr indent="-285750" lvl="1" marL="742950" rtl="0" algn="l">
              <a:spcBef>
                <a:spcPts val="560"/>
              </a:spcBef>
              <a:spcAft>
                <a:spcPts val="0"/>
              </a:spcAft>
              <a:buClr>
                <a:schemeClr val="dk1"/>
              </a:buClr>
              <a:buSzPts val="2800"/>
              <a:buChar char="–"/>
            </a:pPr>
            <a:r>
              <a:rPr lang="nl-NL"/>
              <a:t>Downloaden zoekresultaten</a:t>
            </a:r>
            <a:endParaRPr/>
          </a:p>
        </p:txBody>
      </p:sp>
      <p:sp>
        <p:nvSpPr>
          <p:cNvPr id="110" name="Google Shape;110;ga03aca4b66_0_0"/>
          <p:cNvSpPr txBox="1"/>
          <p:nvPr>
            <p:ph idx="12" type="sldNum"/>
          </p:nvPr>
        </p:nvSpPr>
        <p:spPr>
          <a:xfrm>
            <a:off x="8172400" y="6492875"/>
            <a:ext cx="971700" cy="3651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nl-NL"/>
              <a:t>‹#›</a:t>
            </a:fld>
            <a:endParaRPr/>
          </a:p>
        </p:txBody>
      </p:sp>
      <p:pic>
        <p:nvPicPr>
          <p:cNvPr id="111" name="Google Shape;111;ga03aca4b66_0_0"/>
          <p:cNvPicPr preferRelativeResize="0"/>
          <p:nvPr/>
        </p:nvPicPr>
        <p:blipFill rotWithShape="1">
          <a:blip r:embed="rId3">
            <a:alphaModFix/>
          </a:blip>
          <a:srcRect b="0" l="0" r="0" t="0"/>
          <a:stretch/>
        </p:blipFill>
        <p:spPr>
          <a:xfrm>
            <a:off x="179512" y="228560"/>
            <a:ext cx="2000281" cy="680160"/>
          </a:xfrm>
          <a:prstGeom prst="rect">
            <a:avLst/>
          </a:prstGeom>
          <a:noFill/>
          <a:ln>
            <a:noFill/>
          </a:ln>
        </p:spPr>
      </p:pic>
      <p:sp>
        <p:nvSpPr>
          <p:cNvPr id="112" name="Google Shape;112;ga03aca4b66_0_0"/>
          <p:cNvSpPr txBox="1"/>
          <p:nvPr/>
        </p:nvSpPr>
        <p:spPr>
          <a:xfrm>
            <a:off x="0" y="6477000"/>
            <a:ext cx="30000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nl-NL">
                <a:solidFill>
                  <a:schemeClr val="dk1"/>
                </a:solidFill>
              </a:rPr>
              <a:t>/instituut voor de Nederlandse taal/</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116" name="Shape 116"/>
        <p:cNvGrpSpPr/>
        <p:nvPr/>
      </p:nvGrpSpPr>
      <p:grpSpPr>
        <a:xfrm>
          <a:off x="0" y="0"/>
          <a:ext cx="0" cy="0"/>
          <a:chOff x="0" y="0"/>
          <a:chExt cx="0" cy="0"/>
        </a:xfrm>
      </p:grpSpPr>
      <p:sp>
        <p:nvSpPr>
          <p:cNvPr id="117" name="Google Shape;117;ga03aca4b66_0_8"/>
          <p:cNvSpPr txBox="1"/>
          <p:nvPr>
            <p:ph type="title"/>
          </p:nvPr>
        </p:nvSpPr>
        <p:spPr>
          <a:xfrm>
            <a:off x="1691680" y="0"/>
            <a:ext cx="7452300" cy="8367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3600"/>
              <a:buFont typeface="Balthazar"/>
              <a:buNone/>
            </a:pPr>
            <a:r>
              <a:rPr lang="nl-NL"/>
              <a:t>Type / Token </a:t>
            </a:r>
            <a:endParaRPr/>
          </a:p>
        </p:txBody>
      </p:sp>
      <p:sp>
        <p:nvSpPr>
          <p:cNvPr id="118" name="Google Shape;118;ga03aca4b66_0_8"/>
          <p:cNvSpPr txBox="1"/>
          <p:nvPr>
            <p:ph idx="1" type="body"/>
          </p:nvPr>
        </p:nvSpPr>
        <p:spPr>
          <a:xfrm>
            <a:off x="457200" y="1600200"/>
            <a:ext cx="8229600" cy="4709100"/>
          </a:xfrm>
          <a:prstGeom prst="rect">
            <a:avLst/>
          </a:prstGeom>
          <a:noFill/>
          <a:ln>
            <a:noFill/>
          </a:ln>
        </p:spPr>
        <p:txBody>
          <a:bodyPr anchorCtr="0" anchor="t" bIns="45700" lIns="91425" spcFirstLastPara="1" rIns="91425" wrap="square" tIns="45700">
            <a:noAutofit/>
          </a:bodyPr>
          <a:lstStyle/>
          <a:p>
            <a:pPr indent="-342900" lvl="0" marL="342900" rtl="0" algn="l">
              <a:spcBef>
                <a:spcPts val="640"/>
              </a:spcBef>
              <a:spcAft>
                <a:spcPts val="0"/>
              </a:spcAft>
              <a:buClr>
                <a:srgbClr val="000000"/>
              </a:buClr>
              <a:buSzPts val="1800"/>
              <a:buChar char="•"/>
            </a:pPr>
            <a:r>
              <a:rPr lang="nl-NL">
                <a:solidFill>
                  <a:srgbClr val="000000"/>
                </a:solidFill>
              </a:rPr>
              <a:t>Corpus</a:t>
            </a:r>
            <a:endParaRPr>
              <a:solidFill>
                <a:srgbClr val="000000"/>
              </a:solidFill>
            </a:endParaRPr>
          </a:p>
          <a:p>
            <a:pPr indent="-285750" lvl="1" marL="742950" rtl="0" algn="l">
              <a:spcBef>
                <a:spcPts val="0"/>
              </a:spcBef>
              <a:spcAft>
                <a:spcPts val="0"/>
              </a:spcAft>
              <a:buClr>
                <a:srgbClr val="000000"/>
              </a:buClr>
              <a:buSzPts val="1800"/>
              <a:buChar char="–"/>
            </a:pPr>
            <a:r>
              <a:rPr lang="nl-NL">
                <a:solidFill>
                  <a:srgbClr val="000000"/>
                </a:solidFill>
              </a:rPr>
              <a:t>collectie van teksten</a:t>
            </a:r>
            <a:endParaRPr>
              <a:solidFill>
                <a:srgbClr val="000000"/>
              </a:solidFill>
            </a:endParaRPr>
          </a:p>
          <a:p>
            <a:pPr indent="-285750" lvl="1" marL="742950" rtl="0" algn="l">
              <a:spcBef>
                <a:spcPts val="0"/>
              </a:spcBef>
              <a:spcAft>
                <a:spcPts val="0"/>
              </a:spcAft>
              <a:buClr>
                <a:srgbClr val="000000"/>
              </a:buClr>
              <a:buSzPts val="1800"/>
              <a:buChar char="–"/>
            </a:pPr>
            <a:r>
              <a:rPr lang="nl-NL">
                <a:solidFill>
                  <a:srgbClr val="000000"/>
                </a:solidFill>
              </a:rPr>
              <a:t>tekst (hier): sequentie van tokens</a:t>
            </a:r>
            <a:endParaRPr>
              <a:solidFill>
                <a:srgbClr val="000000"/>
              </a:solidFill>
            </a:endParaRPr>
          </a:p>
          <a:p>
            <a:pPr indent="-342900" lvl="0" marL="342900" rtl="0" algn="l">
              <a:spcBef>
                <a:spcPts val="0"/>
              </a:spcBef>
              <a:spcAft>
                <a:spcPts val="0"/>
              </a:spcAft>
              <a:buClr>
                <a:srgbClr val="000000"/>
              </a:buClr>
              <a:buSzPts val="1800"/>
              <a:buChar char="•"/>
            </a:pPr>
            <a:r>
              <a:rPr lang="nl-NL">
                <a:solidFill>
                  <a:srgbClr val="000000"/>
                </a:solidFill>
              </a:rPr>
              <a:t>Token</a:t>
            </a:r>
            <a:endParaRPr>
              <a:solidFill>
                <a:srgbClr val="000000"/>
              </a:solidFill>
            </a:endParaRPr>
          </a:p>
          <a:p>
            <a:pPr indent="-285750" lvl="1" marL="742950" rtl="0" algn="l">
              <a:spcBef>
                <a:spcPts val="0"/>
              </a:spcBef>
              <a:spcAft>
                <a:spcPts val="0"/>
              </a:spcAft>
              <a:buClr>
                <a:srgbClr val="000000"/>
              </a:buClr>
              <a:buSzPts val="1800"/>
              <a:buChar char="–"/>
            </a:pPr>
            <a:r>
              <a:rPr lang="nl-NL">
                <a:solidFill>
                  <a:srgbClr val="000000"/>
                </a:solidFill>
              </a:rPr>
              <a:t>voorkomen van een woord, symbool (waaronder leestekens), of  symboolsequentie</a:t>
            </a:r>
            <a:endParaRPr>
              <a:solidFill>
                <a:srgbClr val="000000"/>
              </a:solidFill>
            </a:endParaRPr>
          </a:p>
          <a:p>
            <a:pPr indent="-254000" lvl="0" marL="342900" rtl="0" algn="l">
              <a:spcBef>
                <a:spcPts val="640"/>
              </a:spcBef>
              <a:spcAft>
                <a:spcPts val="0"/>
              </a:spcAft>
              <a:buClr>
                <a:srgbClr val="000000"/>
              </a:buClr>
              <a:buSzPts val="1800"/>
              <a:buChar char="•"/>
            </a:pPr>
            <a:r>
              <a:rPr lang="nl-NL">
                <a:solidFill>
                  <a:srgbClr val="000000"/>
                </a:solidFill>
              </a:rPr>
              <a:t>Type</a:t>
            </a:r>
            <a:endParaRPr>
              <a:solidFill>
                <a:srgbClr val="000000"/>
              </a:solidFill>
            </a:endParaRPr>
          </a:p>
          <a:p>
            <a:pPr indent="-285750" lvl="1" marL="742950" rtl="0" algn="l">
              <a:spcBef>
                <a:spcPts val="640"/>
              </a:spcBef>
              <a:spcAft>
                <a:spcPts val="0"/>
              </a:spcAft>
              <a:buClr>
                <a:srgbClr val="000000"/>
              </a:buClr>
              <a:buSzPts val="1800"/>
              <a:buChar char="–"/>
            </a:pPr>
            <a:r>
              <a:rPr lang="nl-NL">
                <a:solidFill>
                  <a:srgbClr val="000000"/>
                </a:solidFill>
              </a:rPr>
              <a:t>woord / symbool / symboolsequentie onder abstractie van locatie / tijd</a:t>
            </a:r>
            <a:endParaRPr>
              <a:solidFill>
                <a:srgbClr val="000000"/>
              </a:solidFill>
            </a:endParaRPr>
          </a:p>
          <a:p>
            <a:pPr indent="0" lvl="0" marL="342900" rtl="0" algn="l">
              <a:spcBef>
                <a:spcPts val="640"/>
              </a:spcBef>
              <a:spcAft>
                <a:spcPts val="0"/>
              </a:spcAft>
              <a:buNone/>
            </a:pPr>
            <a:r>
              <a:t/>
            </a:r>
            <a:endParaRPr>
              <a:solidFill>
                <a:srgbClr val="000000"/>
              </a:solidFill>
            </a:endParaRPr>
          </a:p>
          <a:p>
            <a:pPr indent="-107950" lvl="1" marL="742950" rtl="0" algn="l">
              <a:lnSpc>
                <a:spcPct val="80000"/>
              </a:lnSpc>
              <a:spcBef>
                <a:spcPts val="560"/>
              </a:spcBef>
              <a:spcAft>
                <a:spcPts val="0"/>
              </a:spcAft>
              <a:buClr>
                <a:schemeClr val="dk1"/>
              </a:buClr>
              <a:buSzPts val="2800"/>
              <a:buNone/>
            </a:pPr>
            <a:r>
              <a:t/>
            </a:r>
            <a:endParaRPr>
              <a:solidFill>
                <a:srgbClr val="000000"/>
              </a:solidFill>
            </a:endParaRPr>
          </a:p>
          <a:p>
            <a:pPr indent="-139700" lvl="0" marL="342900" rtl="0" algn="l">
              <a:spcBef>
                <a:spcPts val="640"/>
              </a:spcBef>
              <a:spcAft>
                <a:spcPts val="0"/>
              </a:spcAft>
              <a:buClr>
                <a:schemeClr val="dk1"/>
              </a:buClr>
              <a:buSzPts val="3200"/>
              <a:buNone/>
            </a:pPr>
            <a:r>
              <a:t/>
            </a:r>
            <a:endParaRPr/>
          </a:p>
        </p:txBody>
      </p:sp>
      <p:sp>
        <p:nvSpPr>
          <p:cNvPr id="119" name="Google Shape;119;ga03aca4b66_0_8"/>
          <p:cNvSpPr txBox="1"/>
          <p:nvPr>
            <p:ph idx="12" type="sldNum"/>
          </p:nvPr>
        </p:nvSpPr>
        <p:spPr>
          <a:xfrm>
            <a:off x="8172400" y="6492875"/>
            <a:ext cx="971700" cy="3651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nl-NL"/>
              <a:t>‹#›</a:t>
            </a:fld>
            <a:endParaRPr/>
          </a:p>
        </p:txBody>
      </p:sp>
      <p:pic>
        <p:nvPicPr>
          <p:cNvPr id="120" name="Google Shape;120;ga03aca4b66_0_8"/>
          <p:cNvPicPr preferRelativeResize="0"/>
          <p:nvPr/>
        </p:nvPicPr>
        <p:blipFill rotWithShape="1">
          <a:blip r:embed="rId3">
            <a:alphaModFix/>
          </a:blip>
          <a:srcRect b="0" l="0" r="0" t="0"/>
          <a:stretch/>
        </p:blipFill>
        <p:spPr>
          <a:xfrm>
            <a:off x="179512" y="228560"/>
            <a:ext cx="2000281" cy="680160"/>
          </a:xfrm>
          <a:prstGeom prst="rect">
            <a:avLst/>
          </a:prstGeom>
          <a:noFill/>
          <a:ln>
            <a:noFill/>
          </a:ln>
        </p:spPr>
      </p:pic>
      <p:sp>
        <p:nvSpPr>
          <p:cNvPr id="121" name="Google Shape;121;ga03aca4b66_0_8"/>
          <p:cNvSpPr txBox="1"/>
          <p:nvPr/>
        </p:nvSpPr>
        <p:spPr>
          <a:xfrm>
            <a:off x="0" y="6477000"/>
            <a:ext cx="30000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nl-NL">
                <a:solidFill>
                  <a:schemeClr val="dk1"/>
                </a:solidFill>
              </a:rPr>
              <a:t>/instituut voor de Nederlandse taal/</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125" name="Shape 125"/>
        <p:cNvGrpSpPr/>
        <p:nvPr/>
      </p:nvGrpSpPr>
      <p:grpSpPr>
        <a:xfrm>
          <a:off x="0" y="0"/>
          <a:ext cx="0" cy="0"/>
          <a:chOff x="0" y="0"/>
          <a:chExt cx="0" cy="0"/>
        </a:xfrm>
      </p:grpSpPr>
      <p:sp>
        <p:nvSpPr>
          <p:cNvPr id="126" name="Google Shape;126;ga03aca4b66_0_16"/>
          <p:cNvSpPr txBox="1"/>
          <p:nvPr>
            <p:ph type="title"/>
          </p:nvPr>
        </p:nvSpPr>
        <p:spPr>
          <a:xfrm>
            <a:off x="1691680" y="0"/>
            <a:ext cx="7452300" cy="8367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3600"/>
              <a:buFont typeface="Balthazar"/>
              <a:buNone/>
            </a:pPr>
            <a:r>
              <a:rPr lang="nl-NL"/>
              <a:t>Lemma / Woordvorm</a:t>
            </a:r>
            <a:endParaRPr/>
          </a:p>
        </p:txBody>
      </p:sp>
      <p:sp>
        <p:nvSpPr>
          <p:cNvPr id="127" name="Google Shape;127;ga03aca4b66_0_16"/>
          <p:cNvSpPr txBox="1"/>
          <p:nvPr>
            <p:ph idx="1" type="body"/>
          </p:nvPr>
        </p:nvSpPr>
        <p:spPr>
          <a:xfrm>
            <a:off x="457200" y="1600200"/>
            <a:ext cx="8229600" cy="4709100"/>
          </a:xfrm>
          <a:prstGeom prst="rect">
            <a:avLst/>
          </a:prstGeom>
          <a:noFill/>
          <a:ln>
            <a:noFill/>
          </a:ln>
        </p:spPr>
        <p:txBody>
          <a:bodyPr anchorCtr="0" anchor="t" bIns="45700" lIns="91425" spcFirstLastPara="1" rIns="91425" wrap="square" tIns="45700">
            <a:noAutofit/>
          </a:bodyPr>
          <a:lstStyle/>
          <a:p>
            <a:pPr indent="-254000" lvl="0" marL="342900" rtl="0" algn="l">
              <a:spcBef>
                <a:spcPts val="640"/>
              </a:spcBef>
              <a:spcAft>
                <a:spcPts val="0"/>
              </a:spcAft>
              <a:buClr>
                <a:srgbClr val="000000"/>
              </a:buClr>
              <a:buSzPts val="1800"/>
              <a:buChar char="•"/>
            </a:pPr>
            <a:r>
              <a:rPr lang="nl-NL">
                <a:solidFill>
                  <a:srgbClr val="000000"/>
                </a:solidFill>
              </a:rPr>
              <a:t>inflectieparadigma: </a:t>
            </a:r>
            <a:endParaRPr>
              <a:solidFill>
                <a:srgbClr val="000000"/>
              </a:solidFill>
            </a:endParaRPr>
          </a:p>
          <a:p>
            <a:pPr indent="-285750" lvl="1" marL="742950" rtl="0" algn="l">
              <a:spcBef>
                <a:spcPts val="640"/>
              </a:spcBef>
              <a:spcAft>
                <a:spcPts val="0"/>
              </a:spcAft>
              <a:buClr>
                <a:srgbClr val="000000"/>
              </a:buClr>
              <a:buSzPts val="1800"/>
              <a:buChar char="–"/>
            </a:pPr>
            <a:r>
              <a:rPr lang="nl-NL">
                <a:solidFill>
                  <a:srgbClr val="000000"/>
                </a:solidFill>
              </a:rPr>
              <a:t>de maximale set woordvormen die alleen grammaticaal van elkaar verschillen</a:t>
            </a:r>
            <a:endParaRPr>
              <a:solidFill>
                <a:srgbClr val="000000"/>
              </a:solidFill>
            </a:endParaRPr>
          </a:p>
          <a:p>
            <a:pPr indent="-342900" lvl="0" marL="342900" rtl="0" algn="l">
              <a:spcBef>
                <a:spcPts val="640"/>
              </a:spcBef>
              <a:spcAft>
                <a:spcPts val="0"/>
              </a:spcAft>
              <a:buClr>
                <a:srgbClr val="000000"/>
              </a:buClr>
              <a:buSzPts val="1800"/>
              <a:buChar char="•"/>
            </a:pPr>
            <a:r>
              <a:rPr lang="nl-NL">
                <a:solidFill>
                  <a:srgbClr val="000000"/>
                </a:solidFill>
              </a:rPr>
              <a:t>(geïnflecteerde) woordvorm</a:t>
            </a:r>
            <a:endParaRPr>
              <a:solidFill>
                <a:srgbClr val="000000"/>
              </a:solidFill>
            </a:endParaRPr>
          </a:p>
          <a:p>
            <a:pPr indent="-285750" lvl="1" marL="742950" rtl="0" algn="l">
              <a:spcBef>
                <a:spcPts val="640"/>
              </a:spcBef>
              <a:spcAft>
                <a:spcPts val="0"/>
              </a:spcAft>
              <a:buClr>
                <a:srgbClr val="000000"/>
              </a:buClr>
              <a:buSzPts val="1800"/>
              <a:buChar char="–"/>
            </a:pPr>
            <a:r>
              <a:rPr lang="nl-NL">
                <a:solidFill>
                  <a:srgbClr val="000000"/>
                </a:solidFill>
              </a:rPr>
              <a:t>woord inclusief grammaticale affixen</a:t>
            </a:r>
            <a:endParaRPr>
              <a:solidFill>
                <a:srgbClr val="000000"/>
              </a:solidFill>
            </a:endParaRPr>
          </a:p>
          <a:p>
            <a:pPr indent="-254000" lvl="0" marL="342900" rtl="0" algn="l">
              <a:spcBef>
                <a:spcPts val="640"/>
              </a:spcBef>
              <a:spcAft>
                <a:spcPts val="0"/>
              </a:spcAft>
              <a:buClr>
                <a:srgbClr val="000000"/>
              </a:buClr>
              <a:buSzPts val="1800"/>
              <a:buChar char="•"/>
            </a:pPr>
            <a:r>
              <a:rPr lang="nl-NL">
                <a:solidFill>
                  <a:srgbClr val="000000"/>
                </a:solidFill>
              </a:rPr>
              <a:t>lemma</a:t>
            </a:r>
            <a:endParaRPr>
              <a:solidFill>
                <a:srgbClr val="000000"/>
              </a:solidFill>
            </a:endParaRPr>
          </a:p>
          <a:p>
            <a:pPr indent="-285750" lvl="1" marL="742950" rtl="0" algn="l">
              <a:spcBef>
                <a:spcPts val="640"/>
              </a:spcBef>
              <a:spcAft>
                <a:spcPts val="0"/>
              </a:spcAft>
              <a:buClr>
                <a:srgbClr val="000000"/>
              </a:buClr>
              <a:buSzPts val="1800"/>
              <a:buChar char="–"/>
            </a:pPr>
            <a:r>
              <a:rPr lang="nl-NL">
                <a:solidFill>
                  <a:srgbClr val="000000"/>
                </a:solidFill>
              </a:rPr>
              <a:t>een woordvorm die gebruikt wordt als representant van het hele inflectieparadigma</a:t>
            </a:r>
            <a:endParaRPr>
              <a:solidFill>
                <a:srgbClr val="000000"/>
              </a:solidFill>
            </a:endParaRPr>
          </a:p>
          <a:p>
            <a:pPr indent="-285750" lvl="1" marL="742950" rtl="0" algn="l">
              <a:spcBef>
                <a:spcPts val="640"/>
              </a:spcBef>
              <a:spcAft>
                <a:spcPts val="0"/>
              </a:spcAft>
              <a:buClr>
                <a:srgbClr val="000000"/>
              </a:buClr>
              <a:buSzPts val="1800"/>
              <a:buChar char="–"/>
            </a:pPr>
            <a:r>
              <a:rPr lang="nl-NL">
                <a:solidFill>
                  <a:srgbClr val="000000"/>
                </a:solidFill>
              </a:rPr>
              <a:t>gebruikt als hoofdwoord van een lexicale entry </a:t>
            </a:r>
            <a:endParaRPr>
              <a:solidFill>
                <a:srgbClr val="000000"/>
              </a:solidFill>
            </a:endParaRPr>
          </a:p>
          <a:p>
            <a:pPr indent="-107950" lvl="1" marL="742950" rtl="0" algn="l">
              <a:lnSpc>
                <a:spcPct val="80000"/>
              </a:lnSpc>
              <a:spcBef>
                <a:spcPts val="560"/>
              </a:spcBef>
              <a:spcAft>
                <a:spcPts val="0"/>
              </a:spcAft>
              <a:buClr>
                <a:schemeClr val="dk1"/>
              </a:buClr>
              <a:buSzPts val="2800"/>
              <a:buNone/>
            </a:pPr>
            <a:r>
              <a:t/>
            </a:r>
            <a:endParaRPr>
              <a:solidFill>
                <a:srgbClr val="000000"/>
              </a:solidFill>
            </a:endParaRPr>
          </a:p>
          <a:p>
            <a:pPr indent="-139700" lvl="0" marL="342900" rtl="0" algn="l">
              <a:spcBef>
                <a:spcPts val="640"/>
              </a:spcBef>
              <a:spcAft>
                <a:spcPts val="0"/>
              </a:spcAft>
              <a:buClr>
                <a:schemeClr val="dk1"/>
              </a:buClr>
              <a:buSzPts val="3200"/>
              <a:buNone/>
            </a:pPr>
            <a:r>
              <a:t/>
            </a:r>
            <a:endParaRPr/>
          </a:p>
        </p:txBody>
      </p:sp>
      <p:sp>
        <p:nvSpPr>
          <p:cNvPr id="128" name="Google Shape;128;ga03aca4b66_0_16"/>
          <p:cNvSpPr txBox="1"/>
          <p:nvPr>
            <p:ph idx="12" type="sldNum"/>
          </p:nvPr>
        </p:nvSpPr>
        <p:spPr>
          <a:xfrm>
            <a:off x="8172400" y="6492875"/>
            <a:ext cx="971700" cy="3651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nl-NL"/>
              <a:t>‹#›</a:t>
            </a:fld>
            <a:endParaRPr/>
          </a:p>
        </p:txBody>
      </p:sp>
      <p:pic>
        <p:nvPicPr>
          <p:cNvPr id="129" name="Google Shape;129;ga03aca4b66_0_16"/>
          <p:cNvPicPr preferRelativeResize="0"/>
          <p:nvPr/>
        </p:nvPicPr>
        <p:blipFill rotWithShape="1">
          <a:blip r:embed="rId3">
            <a:alphaModFix/>
          </a:blip>
          <a:srcRect b="0" l="0" r="0" t="0"/>
          <a:stretch/>
        </p:blipFill>
        <p:spPr>
          <a:xfrm>
            <a:off x="179512" y="228560"/>
            <a:ext cx="2000281" cy="680160"/>
          </a:xfrm>
          <a:prstGeom prst="rect">
            <a:avLst/>
          </a:prstGeom>
          <a:noFill/>
          <a:ln>
            <a:noFill/>
          </a:ln>
        </p:spPr>
      </p:pic>
      <p:sp>
        <p:nvSpPr>
          <p:cNvPr id="130" name="Google Shape;130;ga03aca4b66_0_16"/>
          <p:cNvSpPr txBox="1"/>
          <p:nvPr/>
        </p:nvSpPr>
        <p:spPr>
          <a:xfrm>
            <a:off x="0" y="6477000"/>
            <a:ext cx="30000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nl-NL">
                <a:solidFill>
                  <a:schemeClr val="dk1"/>
                </a:solidFill>
              </a:rPr>
              <a:t>/instituut voor de Nederlandse taal/</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134" name="Shape 134"/>
        <p:cNvGrpSpPr/>
        <p:nvPr/>
      </p:nvGrpSpPr>
      <p:grpSpPr>
        <a:xfrm>
          <a:off x="0" y="0"/>
          <a:ext cx="0" cy="0"/>
          <a:chOff x="0" y="0"/>
          <a:chExt cx="0" cy="0"/>
        </a:xfrm>
      </p:grpSpPr>
      <p:sp>
        <p:nvSpPr>
          <p:cNvPr id="135" name="Google Shape;135;ga03aca4b66_0_32"/>
          <p:cNvSpPr txBox="1"/>
          <p:nvPr>
            <p:ph type="title"/>
          </p:nvPr>
        </p:nvSpPr>
        <p:spPr>
          <a:xfrm>
            <a:off x="1691680" y="0"/>
            <a:ext cx="7452300" cy="8367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3600"/>
              <a:buFont typeface="Balthazar"/>
              <a:buNone/>
            </a:pPr>
            <a:r>
              <a:rPr lang="nl-NL"/>
              <a:t>Voorbeelden</a:t>
            </a:r>
            <a:endParaRPr/>
          </a:p>
        </p:txBody>
      </p:sp>
      <p:sp>
        <p:nvSpPr>
          <p:cNvPr id="136" name="Google Shape;136;ga03aca4b66_0_32"/>
          <p:cNvSpPr txBox="1"/>
          <p:nvPr>
            <p:ph idx="1" type="body"/>
          </p:nvPr>
        </p:nvSpPr>
        <p:spPr>
          <a:xfrm>
            <a:off x="457200" y="1600200"/>
            <a:ext cx="8229600" cy="4709100"/>
          </a:xfrm>
          <a:prstGeom prst="rect">
            <a:avLst/>
          </a:prstGeom>
          <a:noFill/>
          <a:ln>
            <a:noFill/>
          </a:ln>
        </p:spPr>
        <p:txBody>
          <a:bodyPr anchorCtr="0" anchor="t" bIns="45700" lIns="91425" spcFirstLastPara="1" rIns="91425" wrap="square" tIns="45700">
            <a:noAutofit/>
          </a:bodyPr>
          <a:lstStyle/>
          <a:p>
            <a:pPr indent="-254000" lvl="0" marL="342900" rtl="0" algn="l">
              <a:spcBef>
                <a:spcPts val="640"/>
              </a:spcBef>
              <a:spcAft>
                <a:spcPts val="0"/>
              </a:spcAft>
              <a:buClr>
                <a:srgbClr val="000000"/>
              </a:buClr>
              <a:buSzPts val="1800"/>
              <a:buChar char="•"/>
            </a:pPr>
            <a:r>
              <a:rPr lang="nl-NL">
                <a:solidFill>
                  <a:srgbClr val="000000"/>
                </a:solidFill>
              </a:rPr>
              <a:t>inflectieparadigma: </a:t>
            </a:r>
            <a:endParaRPr>
              <a:solidFill>
                <a:srgbClr val="000000"/>
              </a:solidFill>
            </a:endParaRPr>
          </a:p>
          <a:p>
            <a:pPr indent="-285750" lvl="1" marL="742950" rtl="0" algn="l">
              <a:spcBef>
                <a:spcPts val="640"/>
              </a:spcBef>
              <a:spcAft>
                <a:spcPts val="0"/>
              </a:spcAft>
              <a:buClr>
                <a:srgbClr val="000000"/>
              </a:buClr>
              <a:buSzPts val="1800"/>
              <a:buChar char="–"/>
            </a:pPr>
            <a:r>
              <a:rPr i="1" lang="nl-NL" sz="2400"/>
              <a:t>doos, dozen, doosje, doosjes</a:t>
            </a:r>
            <a:endParaRPr>
              <a:solidFill>
                <a:srgbClr val="000000"/>
              </a:solidFill>
            </a:endParaRPr>
          </a:p>
          <a:p>
            <a:pPr indent="-285750" lvl="1" marL="742950" rtl="0" algn="l">
              <a:spcBef>
                <a:spcPts val="640"/>
              </a:spcBef>
              <a:spcAft>
                <a:spcPts val="0"/>
              </a:spcAft>
              <a:buClr>
                <a:srgbClr val="000000"/>
              </a:buClr>
              <a:buSzPts val="1800"/>
              <a:buChar char="–"/>
            </a:pPr>
            <a:r>
              <a:rPr i="1" lang="nl-NL">
                <a:solidFill>
                  <a:srgbClr val="000000"/>
                </a:solidFill>
              </a:rPr>
              <a:t>gaan ga gaat ging gingen gegaan gegane gaand gaande gane</a:t>
            </a:r>
            <a:endParaRPr>
              <a:solidFill>
                <a:srgbClr val="000000"/>
              </a:solidFill>
            </a:endParaRPr>
          </a:p>
          <a:p>
            <a:pPr indent="-254000" lvl="0" marL="342900" rtl="0" algn="l">
              <a:spcBef>
                <a:spcPts val="640"/>
              </a:spcBef>
              <a:spcAft>
                <a:spcPts val="0"/>
              </a:spcAft>
              <a:buClr>
                <a:srgbClr val="000000"/>
              </a:buClr>
              <a:buSzPts val="1800"/>
              <a:buChar char="•"/>
            </a:pPr>
            <a:r>
              <a:rPr lang="nl-NL">
                <a:solidFill>
                  <a:srgbClr val="000000"/>
                </a:solidFill>
              </a:rPr>
              <a:t>lemma</a:t>
            </a:r>
            <a:endParaRPr>
              <a:solidFill>
                <a:srgbClr val="000000"/>
              </a:solidFill>
            </a:endParaRPr>
          </a:p>
          <a:p>
            <a:pPr indent="-285750" lvl="1" marL="742950" rtl="0" algn="l">
              <a:spcBef>
                <a:spcPts val="640"/>
              </a:spcBef>
              <a:spcAft>
                <a:spcPts val="0"/>
              </a:spcAft>
              <a:buClr>
                <a:srgbClr val="000000"/>
              </a:buClr>
              <a:buSzPts val="1800"/>
              <a:buChar char="–"/>
            </a:pPr>
            <a:r>
              <a:rPr lang="nl-NL">
                <a:solidFill>
                  <a:srgbClr val="000000"/>
                </a:solidFill>
              </a:rPr>
              <a:t>N: ev positief: </a:t>
            </a:r>
            <a:r>
              <a:rPr i="1" lang="nl-NL">
                <a:solidFill>
                  <a:srgbClr val="000000"/>
                </a:solidFill>
              </a:rPr>
              <a:t>doos</a:t>
            </a:r>
            <a:r>
              <a:rPr lang="nl-NL">
                <a:solidFill>
                  <a:srgbClr val="000000"/>
                </a:solidFill>
              </a:rPr>
              <a:t> </a:t>
            </a:r>
            <a:endParaRPr>
              <a:solidFill>
                <a:srgbClr val="000000"/>
              </a:solidFill>
            </a:endParaRPr>
          </a:p>
          <a:p>
            <a:pPr indent="-285750" lvl="1" marL="742950" rtl="0" algn="l">
              <a:spcBef>
                <a:spcPts val="640"/>
              </a:spcBef>
              <a:spcAft>
                <a:spcPts val="0"/>
              </a:spcAft>
              <a:buClr>
                <a:srgbClr val="000000"/>
              </a:buClr>
              <a:buSzPts val="1800"/>
              <a:buChar char="–"/>
            </a:pPr>
            <a:r>
              <a:rPr lang="nl-NL">
                <a:solidFill>
                  <a:srgbClr val="000000"/>
                </a:solidFill>
              </a:rPr>
              <a:t>WW: infinitief: </a:t>
            </a:r>
            <a:r>
              <a:rPr i="1" lang="nl-NL">
                <a:solidFill>
                  <a:srgbClr val="000000"/>
                </a:solidFill>
              </a:rPr>
              <a:t>gaan</a:t>
            </a:r>
            <a:endParaRPr i="1">
              <a:solidFill>
                <a:srgbClr val="000000"/>
              </a:solidFill>
            </a:endParaRPr>
          </a:p>
          <a:p>
            <a:pPr indent="0" lvl="0" marL="0" rtl="0" algn="l">
              <a:spcBef>
                <a:spcPts val="640"/>
              </a:spcBef>
              <a:spcAft>
                <a:spcPts val="0"/>
              </a:spcAft>
              <a:buNone/>
            </a:pPr>
            <a:r>
              <a:t/>
            </a:r>
            <a:endParaRPr>
              <a:solidFill>
                <a:srgbClr val="000000"/>
              </a:solidFill>
            </a:endParaRPr>
          </a:p>
          <a:p>
            <a:pPr indent="-139700" lvl="0" marL="342900" rtl="0" algn="l">
              <a:spcBef>
                <a:spcPts val="640"/>
              </a:spcBef>
              <a:spcAft>
                <a:spcPts val="0"/>
              </a:spcAft>
              <a:buClr>
                <a:schemeClr val="dk1"/>
              </a:buClr>
              <a:buSzPts val="3200"/>
              <a:buNone/>
            </a:pPr>
            <a:r>
              <a:t/>
            </a:r>
            <a:endParaRPr/>
          </a:p>
        </p:txBody>
      </p:sp>
      <p:sp>
        <p:nvSpPr>
          <p:cNvPr id="137" name="Google Shape;137;ga03aca4b66_0_32"/>
          <p:cNvSpPr txBox="1"/>
          <p:nvPr>
            <p:ph idx="12" type="sldNum"/>
          </p:nvPr>
        </p:nvSpPr>
        <p:spPr>
          <a:xfrm>
            <a:off x="8172400" y="6492875"/>
            <a:ext cx="971700" cy="3651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nl-NL"/>
              <a:t>‹#›</a:t>
            </a:fld>
            <a:endParaRPr/>
          </a:p>
        </p:txBody>
      </p:sp>
      <p:pic>
        <p:nvPicPr>
          <p:cNvPr id="138" name="Google Shape;138;ga03aca4b66_0_32"/>
          <p:cNvPicPr preferRelativeResize="0"/>
          <p:nvPr/>
        </p:nvPicPr>
        <p:blipFill rotWithShape="1">
          <a:blip r:embed="rId3">
            <a:alphaModFix/>
          </a:blip>
          <a:srcRect b="0" l="0" r="0" t="0"/>
          <a:stretch/>
        </p:blipFill>
        <p:spPr>
          <a:xfrm>
            <a:off x="179512" y="228560"/>
            <a:ext cx="2000281" cy="680160"/>
          </a:xfrm>
          <a:prstGeom prst="rect">
            <a:avLst/>
          </a:prstGeom>
          <a:noFill/>
          <a:ln>
            <a:noFill/>
          </a:ln>
        </p:spPr>
      </p:pic>
      <p:sp>
        <p:nvSpPr>
          <p:cNvPr id="139" name="Google Shape;139;ga03aca4b66_0_32"/>
          <p:cNvSpPr txBox="1"/>
          <p:nvPr/>
        </p:nvSpPr>
        <p:spPr>
          <a:xfrm>
            <a:off x="0" y="6477000"/>
            <a:ext cx="30000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nl-NL">
                <a:solidFill>
                  <a:schemeClr val="dk1"/>
                </a:solidFill>
              </a:rPr>
              <a:t>/instituut voor de Nederlandse taal/</a:t>
            </a:r>
            <a:endParaRPr/>
          </a:p>
        </p:txBody>
      </p:sp>
    </p:spTree>
  </p:cSld>
  <p:clrMapOvr>
    <a:masterClrMapping/>
  </p:clrMapOvr>
</p:sld>
</file>

<file path=ppt/theme/theme1.xml><?xml version="1.0" encoding="utf-8"?>
<a:theme xmlns:a="http://schemas.openxmlformats.org/drawingml/2006/main" xmlns:r="http://schemas.openxmlformats.org/officeDocument/2006/relationships" name="Kantoorthema">
  <a:themeElements>
    <a:clrScheme name="Kantoor">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dijk LREC  2012">
  <a:themeElements>
    <a:clrScheme name="Kantoor">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2020-04-23T18:49:06Z</dcterms:created>
  <dc:creator>Odijk, J.E.J.M. (Jan)</dc:creator>
</cp:coreProperties>
</file>