
<file path=[Content_Types].xml><?xml version="1.0" encoding="utf-8"?>
<Types xmlns="http://schemas.openxmlformats.org/package/2006/content-types">
  <Default Extension="gif" ContentType="image/gif"/>
  <Default Extension="jfif" ContentType="image/jpeg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796" r:id="rId2"/>
    <p:sldId id="834" r:id="rId3"/>
    <p:sldId id="859" r:id="rId4"/>
    <p:sldId id="855" r:id="rId5"/>
    <p:sldId id="807" r:id="rId6"/>
    <p:sldId id="837" r:id="rId7"/>
    <p:sldId id="836" r:id="rId8"/>
    <p:sldId id="840" r:id="rId9"/>
    <p:sldId id="842" r:id="rId10"/>
    <p:sldId id="846" r:id="rId11"/>
    <p:sldId id="847" r:id="rId12"/>
    <p:sldId id="848" r:id="rId13"/>
    <p:sldId id="858" r:id="rId14"/>
    <p:sldId id="856" r:id="rId15"/>
    <p:sldId id="857" r:id="rId16"/>
    <p:sldId id="263" r:id="rId17"/>
    <p:sldId id="838" r:id="rId18"/>
    <p:sldId id="841" r:id="rId19"/>
    <p:sldId id="860" r:id="rId20"/>
    <p:sldId id="851" r:id="rId21"/>
    <p:sldId id="850" r:id="rId22"/>
    <p:sldId id="853" r:id="rId23"/>
    <p:sldId id="849" r:id="rId24"/>
    <p:sldId id="852" r:id="rId25"/>
    <p:sldId id="854" r:id="rId26"/>
  </p:sldIdLst>
  <p:sldSz cx="12192000" cy="6858000"/>
  <p:notesSz cx="6797675" cy="9872663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90AE"/>
    <a:srgbClr val="5590AE"/>
    <a:srgbClr val="000066"/>
    <a:srgbClr val="FFFFFF"/>
    <a:srgbClr val="000000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0398" autoAdjust="0"/>
  </p:normalViewPr>
  <p:slideViewPr>
    <p:cSldViewPr snapToGrid="0">
      <p:cViewPr varScale="1">
        <p:scale>
          <a:sx n="114" d="100"/>
          <a:sy n="114" d="100"/>
        </p:scale>
        <p:origin x="414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FFF80D-6028-4AB4-AEF4-9F24B4E6F9A4}" type="datetimeFigureOut">
              <a:rPr lang="nl-NL" smtClean="0"/>
              <a:t>18-3-2021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35075"/>
            <a:ext cx="592137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79768" y="4751219"/>
            <a:ext cx="543814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377318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50443" y="9377318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E04090-62D6-474A-B7B4-9CFB7DE5F44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92016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EEE025-A028-4221-8584-193AB707DA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2ADBDF9A-676C-474A-9FFF-F56C9CBBF0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66CDE72-CED6-402E-9AD5-C4169C962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901D4-5803-4F6A-A1D2-76B57F37050C}" type="datetimeFigureOut">
              <a:rPr lang="nl-NL" smtClean="0"/>
              <a:t>18-3-2021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9BE31F1-C711-41C7-B1D1-7FC284371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C57B73D-882D-4487-9F1B-861B3125F0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46C7A-851C-4812-B77B-FFF263F1517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27766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66FF8DD-0CFA-43EF-A801-FD10BEC36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676DF790-C1D0-4ADB-9E8A-72E3E68FD5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041EB76-32AC-432E-BC57-B7CBAE0418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901D4-5803-4F6A-A1D2-76B57F37050C}" type="datetimeFigureOut">
              <a:rPr lang="nl-NL" smtClean="0"/>
              <a:t>18-3-2021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97B0458-9932-454C-AAAC-11753EC4F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3360B83-336E-494E-9B2A-5F86BA422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46C7A-851C-4812-B77B-FFF263F1517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39095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55E8B9EB-E093-4677-AF4A-E05C232047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01A8AF6-3DC4-4A9F-8FD1-BD42DA5DEF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7D0DD86-1D75-448B-A2FC-9703A4B4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901D4-5803-4F6A-A1D2-76B57F37050C}" type="datetimeFigureOut">
              <a:rPr lang="nl-NL" smtClean="0"/>
              <a:t>18-3-2021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D410BDC-8CA6-4592-8EA0-3E84C06BBA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3557AFF-8B16-476B-868D-5B91C5E7B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46C7A-851C-4812-B77B-FFF263F1517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32020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A95FBA-FCC8-4D22-AC74-8309BF64FC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FE4E898-4A35-4F4E-8FA5-AC4A3ACBF2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8821D0A-2374-47A8-8B50-90067DB4D1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901D4-5803-4F6A-A1D2-76B57F37050C}" type="datetimeFigureOut">
              <a:rPr lang="nl-NL" smtClean="0"/>
              <a:t>18-3-2021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8AEDF46-22FB-44ED-84F8-E5F808ECF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3D87FF4-98ED-4A41-BE2F-EEC3CED8F9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46C7A-851C-4812-B77B-FFF263F1517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643032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1F1144F-E58D-4658-AF26-F248CC391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944BA22-E808-4335-9BC9-13C3192903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9E79F42-0905-4286-950D-657E55306F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901D4-5803-4F6A-A1D2-76B57F37050C}" type="datetimeFigureOut">
              <a:rPr lang="nl-NL" smtClean="0"/>
              <a:t>18-3-2021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2191B36-0BF6-4BAB-B10A-5C8CBDB055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EA7131A-6084-4669-9CCC-B8C1BADCC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46C7A-851C-4812-B77B-FFF263F1517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36190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AB381D-B090-4373-92B7-E69CFA92E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08B0B90-2009-4E7E-82FF-49913ACAE1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2330FAC5-E2D3-494F-857B-3DD4A12ED5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1E112716-8173-48CA-9C45-C0B1EEF99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901D4-5803-4F6A-A1D2-76B57F37050C}" type="datetimeFigureOut">
              <a:rPr lang="nl-NL" smtClean="0"/>
              <a:t>18-3-2021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ADC84C74-19B8-48F8-8B6F-25B8266D7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962E4BE0-706C-4065-A987-9F60FCE8C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46C7A-851C-4812-B77B-FFF263F1517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59608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A152A6-3964-4647-BD14-38C8403111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074C1A9-8F2F-43C2-92CF-466A506034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079979D9-FB70-473C-A774-500A37952C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FE4D6373-928E-4105-B5BA-CB5D56426F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8EF85656-5AC2-447A-8289-CB540F620A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ACFDC024-C740-42EB-9A16-1C2FE8387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901D4-5803-4F6A-A1D2-76B57F37050C}" type="datetimeFigureOut">
              <a:rPr lang="nl-NL" smtClean="0"/>
              <a:t>18-3-2021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146409FA-C158-4251-9522-3D4802D2B5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7688048B-C041-4C27-A8A1-B2B5CC05C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46C7A-851C-4812-B77B-FFF263F1517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10996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0EF403-0DC4-4F92-BB7B-E52753A428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E098E21E-4F03-4175-BD33-EC73E193B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901D4-5803-4F6A-A1D2-76B57F37050C}" type="datetimeFigureOut">
              <a:rPr lang="nl-NL" smtClean="0"/>
              <a:t>18-3-2021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D024848A-3A3C-4D61-A348-C84CDAAC0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74842351-941C-4E49-AAEF-D82C318A4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46C7A-851C-4812-B77B-FFF263F1517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29509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0FF9B12E-ECA5-41B4-9934-ACD9A8C85C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901D4-5803-4F6A-A1D2-76B57F37050C}" type="datetimeFigureOut">
              <a:rPr lang="nl-NL" smtClean="0"/>
              <a:t>18-3-2021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1C09AE5A-81F6-41CD-8362-0EC2E5FBF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DAA3B19-B982-4036-8FC3-683F56048A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46C7A-851C-4812-B77B-FFF263F1517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3108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5929C7-63A6-4CAF-9D37-B7116BAD5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55715AD-CD3C-47BE-823A-B509A3F0F8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E41E1DEA-CBB4-4681-AFFB-3EFF952310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13AFEE0-AD0C-4110-9048-5527F203D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901D4-5803-4F6A-A1D2-76B57F37050C}" type="datetimeFigureOut">
              <a:rPr lang="nl-NL" smtClean="0"/>
              <a:t>18-3-2021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7D7FEA84-936E-4EED-A6B4-059761CFCA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88A6A677-10DF-4643-AFC9-D9AFBB7C6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46C7A-851C-4812-B77B-FFF263F1517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55915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C604BF7-DB41-48A1-B645-8CEA6000B5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1ECA0B7E-D20F-4FB9-9007-0E44F0171F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A9363A28-24E1-4454-8D35-2AAF31197C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759793B-81E4-4044-AA9D-35622D36AB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901D4-5803-4F6A-A1D2-76B57F37050C}" type="datetimeFigureOut">
              <a:rPr lang="nl-NL" smtClean="0"/>
              <a:t>18-3-2021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3FFAEB7F-7645-401A-8800-93AAEB610D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2C5D654E-B638-47EB-A203-111399561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46C7A-851C-4812-B77B-FFF263F1517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50493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C1AF00DB-381F-409A-9FFD-5881FC7ACC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A8E990B-ABE5-4DD7-9147-054F874D8A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6637124-AC92-4E9D-980F-C77F160BE1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9901D4-5803-4F6A-A1D2-76B57F37050C}" type="datetimeFigureOut">
              <a:rPr lang="nl-NL" smtClean="0"/>
              <a:t>18-3-2021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C5232FD-1769-4FC0-883A-0FD064B692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7B8E866-6034-4EB5-808E-20FB1731F3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46C7A-851C-4812-B77B-FFF263F1517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30701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0.gif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12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3.jfif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11" Type="http://schemas.openxmlformats.org/officeDocument/2006/relationships/image" Target="../media/image8.jpeg"/><Relationship Id="rId5" Type="http://schemas.openxmlformats.org/officeDocument/2006/relationships/image" Target="../media/image3.jpeg"/><Relationship Id="rId15" Type="http://schemas.openxmlformats.org/officeDocument/2006/relationships/image" Target="../media/image12.jpe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jpeg"/><Relationship Id="rId1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f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f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11" Type="http://schemas.openxmlformats.org/officeDocument/2006/relationships/image" Target="../media/image47.jpe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eforum.org/agenda/2020/10/3-factors-african-continent-beat-covid-19-predictions-who-drones/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5" Type="http://schemas.openxmlformats.org/officeDocument/2006/relationships/hyperlink" Target="https://blogs.worldbank.org/opendata/tracking-socioeconomic-impacts-pandemic-nigeria-results-first-three-rounds-nigeria-covid" TargetMode="External"/><Relationship Id="rId4" Type="http://schemas.openxmlformats.org/officeDocument/2006/relationships/hyperlink" Target="https://theconversation.com/getting-to-grips-with-the-covid-19-outbreak-in-nigeria-143943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4" Type="http://schemas.openxmlformats.org/officeDocument/2006/relationships/image" Target="../media/image5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image" Target="../media/image5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20.xml"/><Relationship Id="rId5" Type="http://schemas.openxmlformats.org/officeDocument/2006/relationships/image" Target="../media/image57.png"/><Relationship Id="rId4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ij-healthgeographics.biomedcentral.com/articles/10.1186/s12942-020-00202-8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6" Type="http://schemas.openxmlformats.org/officeDocument/2006/relationships/image" Target="../media/image11.png"/><Relationship Id="rId5" Type="http://schemas.openxmlformats.org/officeDocument/2006/relationships/image" Target="../media/image58.png"/><Relationship Id="rId4" Type="http://schemas.openxmlformats.org/officeDocument/2006/relationships/hyperlink" Target="https://insights.abnamro.nl/2020/07/nederland-na-corona-in-vier-scenarios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D6B21ACF-65FA-404C-AC59-6F574B2AB5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028" y="3193206"/>
            <a:ext cx="1792169" cy="1269453"/>
          </a:xfrm>
          <a:prstGeom prst="rect">
            <a:avLst/>
          </a:prstGeom>
        </p:spPr>
      </p:pic>
      <p:pic>
        <p:nvPicPr>
          <p:cNvPr id="26" name="Picture 2" descr="Afbeelding">
            <a:extLst>
              <a:ext uri="{FF2B5EF4-FFF2-40B4-BE49-F238E27FC236}">
                <a16:creationId xmlns:a16="http://schemas.microsoft.com/office/drawing/2014/main" id="{F291F8BB-2D83-4853-9F40-A9CF1860B0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599" y="4756496"/>
            <a:ext cx="2633419" cy="2027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hthoek 14">
            <a:extLst>
              <a:ext uri="{FF2B5EF4-FFF2-40B4-BE49-F238E27FC236}">
                <a16:creationId xmlns:a16="http://schemas.microsoft.com/office/drawing/2014/main" id="{61DA6364-8844-462E-A79F-CCFE873ECD91}"/>
              </a:ext>
            </a:extLst>
          </p:cNvPr>
          <p:cNvSpPr/>
          <p:nvPr/>
        </p:nvSpPr>
        <p:spPr>
          <a:xfrm>
            <a:off x="555625" y="103188"/>
            <a:ext cx="352425" cy="6754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l-NL"/>
          </a:p>
        </p:txBody>
      </p:sp>
      <p:sp>
        <p:nvSpPr>
          <p:cNvPr id="5130" name="Tijdelijke aanduiding voor inhoud 2">
            <a:extLst>
              <a:ext uri="{FF2B5EF4-FFF2-40B4-BE49-F238E27FC236}">
                <a16:creationId xmlns:a16="http://schemas.microsoft.com/office/drawing/2014/main" id="{C017FA24-284F-43E1-89A2-551DBD82257D}"/>
              </a:ext>
            </a:extLst>
          </p:cNvPr>
          <p:cNvSpPr txBox="1">
            <a:spLocks/>
          </p:cNvSpPr>
          <p:nvPr/>
        </p:nvSpPr>
        <p:spPr bwMode="auto">
          <a:xfrm>
            <a:off x="0" y="171450"/>
            <a:ext cx="758825" cy="109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nl-NL" sz="400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11C02A-4D22-4523-861D-E93467185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9480CB-11C3-4622-ACA3-28C1377E727D}" type="slidenum">
              <a:rPr lang="nl-NL" smtClean="0"/>
              <a:pPr>
                <a:defRPr/>
              </a:pPr>
              <a:t>1</a:t>
            </a:fld>
            <a:endParaRPr lang="nl-NL"/>
          </a:p>
        </p:txBody>
      </p:sp>
      <p:sp>
        <p:nvSpPr>
          <p:cNvPr id="21" name="SMARTInkShape-4"/>
          <p:cNvSpPr/>
          <p:nvPr>
            <p:custDataLst>
              <p:tags r:id="rId1"/>
            </p:custDataLst>
          </p:nvPr>
        </p:nvSpPr>
        <p:spPr>
          <a:xfrm>
            <a:off x="8399810" y="6444320"/>
            <a:ext cx="1241" cy="4106"/>
          </a:xfrm>
          <a:custGeom>
            <a:avLst/>
            <a:gdLst/>
            <a:ahLst/>
            <a:cxnLst/>
            <a:rect l="0" t="0" r="0" b="0"/>
            <a:pathLst>
              <a:path w="1241" h="4106">
                <a:moveTo>
                  <a:pt x="0" y="0"/>
                </a:moveTo>
                <a:lnTo>
                  <a:pt x="0" y="0"/>
                </a:lnTo>
                <a:lnTo>
                  <a:pt x="1240" y="4105"/>
                </a:lnTo>
              </a:path>
            </a:pathLst>
          </a:cu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1" name="Picture 2" descr="Afbeelding">
            <a:extLst>
              <a:ext uri="{FF2B5EF4-FFF2-40B4-BE49-F238E27FC236}">
                <a16:creationId xmlns:a16="http://schemas.microsoft.com/office/drawing/2014/main" id="{4FD86909-2F4B-4777-83B6-CD468A4E47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0514" y="4193884"/>
            <a:ext cx="2909515" cy="2628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Afbeelding">
            <a:extLst>
              <a:ext uri="{FF2B5EF4-FFF2-40B4-BE49-F238E27FC236}">
                <a16:creationId xmlns:a16="http://schemas.microsoft.com/office/drawing/2014/main" id="{59C7F68E-8446-40E8-B3BA-76D763654B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9726" y="4190843"/>
            <a:ext cx="2343455" cy="2530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Content Placeholder 3">
            <a:extLst>
              <a:ext uri="{FF2B5EF4-FFF2-40B4-BE49-F238E27FC236}">
                <a16:creationId xmlns:a16="http://schemas.microsoft.com/office/drawing/2014/main" id="{B7575004-341A-4FB4-90B2-CE55F24594A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EDECEC"/>
              </a:clrFrom>
              <a:clrTo>
                <a:srgbClr val="EDECEC">
                  <a:alpha val="0"/>
                </a:srgbClr>
              </a:clrTo>
            </a:clrChange>
            <a:biLevel thresh="7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708" b="17496"/>
          <a:stretch/>
        </p:blipFill>
        <p:spPr>
          <a:xfrm>
            <a:off x="-116227" y="4151583"/>
            <a:ext cx="2131104" cy="2530632"/>
          </a:xfrm>
          <a:prstGeom prst="rect">
            <a:avLst/>
          </a:prstGeom>
        </p:spPr>
      </p:pic>
      <p:sp>
        <p:nvSpPr>
          <p:cNvPr id="19" name="Tijdelijke aanduiding voor inhoud 2">
            <a:extLst>
              <a:ext uri="{FF2B5EF4-FFF2-40B4-BE49-F238E27FC236}">
                <a16:creationId xmlns:a16="http://schemas.microsoft.com/office/drawing/2014/main" id="{4CC10417-8D4F-42AC-B58A-110C4D3D18B4}"/>
              </a:ext>
            </a:extLst>
          </p:cNvPr>
          <p:cNvSpPr txBox="1">
            <a:spLocks/>
          </p:cNvSpPr>
          <p:nvPr/>
        </p:nvSpPr>
        <p:spPr bwMode="auto">
          <a:xfrm>
            <a:off x="1701146" y="4833834"/>
            <a:ext cx="11242675" cy="503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nl-NL" sz="1500" b="1" dirty="0">
                <a:latin typeface="Century Schoolbook" panose="02040604050505020304" pitchFamily="18" charset="0"/>
              </a:rPr>
              <a:t>Tim Schuring</a:t>
            </a:r>
            <a:br>
              <a:rPr lang="en-US" altLang="nl-NL" sz="1500" b="1" dirty="0">
                <a:latin typeface="Century Schoolbook" panose="02040604050505020304" pitchFamily="18" charset="0"/>
              </a:rPr>
            </a:br>
            <a:r>
              <a:rPr lang="en-US" altLang="nl-NL" sz="1500" b="1" dirty="0">
                <a:latin typeface="Century Schoolbook" panose="02040604050505020304" pitchFamily="18" charset="0"/>
              </a:rPr>
              <a:t>St. </a:t>
            </a:r>
            <a:r>
              <a:rPr lang="en-US" altLang="nl-NL" sz="1500" b="1" dirty="0" err="1">
                <a:latin typeface="Century Schoolbook" panose="02040604050505020304" pitchFamily="18" charset="0"/>
              </a:rPr>
              <a:t>Bonifatiuscollege</a:t>
            </a:r>
            <a:r>
              <a:rPr lang="en-US" altLang="nl-NL" sz="1500" b="1" dirty="0">
                <a:latin typeface="Century Schoolbook" panose="02040604050505020304" pitchFamily="18" charset="0"/>
              </a:rPr>
              <a:t> Utrecht</a:t>
            </a:r>
            <a:br>
              <a:rPr lang="en-US" altLang="nl-NL" sz="1500" dirty="0">
                <a:latin typeface="Century Schoolbook" panose="02040604050505020304" pitchFamily="18" charset="0"/>
              </a:rPr>
            </a:br>
            <a:r>
              <a:rPr lang="en-US" altLang="nl-NL" sz="1500" dirty="0" err="1">
                <a:latin typeface="Century Schoolbook" panose="02040604050505020304" pitchFamily="18" charset="0"/>
              </a:rPr>
              <a:t>donderdag</a:t>
            </a:r>
            <a:r>
              <a:rPr lang="en-US" altLang="nl-NL" sz="1500" dirty="0">
                <a:latin typeface="Century Schoolbook" panose="02040604050505020304" pitchFamily="18" charset="0"/>
              </a:rPr>
              <a:t> 18 </a:t>
            </a:r>
            <a:r>
              <a:rPr lang="en-US" altLang="nl-NL" sz="1500" dirty="0" err="1">
                <a:latin typeface="Century Schoolbook" panose="02040604050505020304" pitchFamily="18" charset="0"/>
              </a:rPr>
              <a:t>maart</a:t>
            </a:r>
            <a:r>
              <a:rPr lang="en-US" altLang="nl-NL" sz="1500" dirty="0">
                <a:latin typeface="Century Schoolbook" panose="02040604050505020304" pitchFamily="18" charset="0"/>
              </a:rPr>
              <a:t> 2021</a:t>
            </a:r>
            <a:br>
              <a:rPr lang="en-US" altLang="nl-NL" sz="1500" dirty="0">
                <a:latin typeface="Century Schoolbook" panose="02040604050505020304" pitchFamily="18" charset="0"/>
              </a:rPr>
            </a:br>
            <a:r>
              <a:rPr lang="en-US" altLang="nl-NL" sz="1500" dirty="0">
                <a:latin typeface="Century Schoolbook" panose="02040604050505020304" pitchFamily="18" charset="0"/>
              </a:rPr>
              <a:t>       @tim_schuring</a:t>
            </a:r>
            <a:br>
              <a:rPr lang="en-US" altLang="nl-NL" sz="1500" dirty="0">
                <a:latin typeface="Century Schoolbook" panose="02040604050505020304" pitchFamily="18" charset="0"/>
              </a:rPr>
            </a:br>
            <a:r>
              <a:rPr lang="en-US" altLang="nl-NL" sz="1500" dirty="0">
                <a:latin typeface="Century Schoolbook" panose="02040604050505020304" pitchFamily="18" charset="0"/>
              </a:rPr>
              <a:t>       </a:t>
            </a:r>
            <a:r>
              <a:rPr lang="en-US" altLang="nl-NL" sz="1500" dirty="0" err="1">
                <a:latin typeface="Century Schoolbook" panose="02040604050505020304" pitchFamily="18" charset="0"/>
              </a:rPr>
              <a:t>meneer.schuring</a:t>
            </a:r>
            <a:endParaRPr lang="en-US" altLang="nl-NL" sz="1500" dirty="0">
              <a:latin typeface="Century Schoolbook" panose="02040604050505020304" pitchFamily="18" charset="0"/>
            </a:endParaRPr>
          </a:p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nl-NL" sz="1500" dirty="0">
                <a:solidFill>
                  <a:srgbClr val="806246"/>
                </a:solidFill>
                <a:latin typeface="Century Schoolbook" panose="02040604050505020304" pitchFamily="18" charset="0"/>
              </a:rPr>
              <a:t> </a:t>
            </a:r>
            <a:endParaRPr lang="en-US" altLang="nl-NL" sz="1000" dirty="0">
              <a:solidFill>
                <a:srgbClr val="806246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20" name="Picture 10" descr="Regenerative Medicine Utrecht | logo twitter">
            <a:extLst>
              <a:ext uri="{FF2B5EF4-FFF2-40B4-BE49-F238E27FC236}">
                <a16:creationId xmlns:a16="http://schemas.microsoft.com/office/drawing/2014/main" id="{FA6CCD01-BDEC-43BE-9BA6-4A5A977255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6597" y="5870464"/>
            <a:ext cx="275593" cy="275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2" descr="Instagram - Wikipedia">
            <a:extLst>
              <a:ext uri="{FF2B5EF4-FFF2-40B4-BE49-F238E27FC236}">
                <a16:creationId xmlns:a16="http://schemas.microsoft.com/office/drawing/2014/main" id="{CE2F733D-9072-459E-BC44-E0505DCF51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6597" y="6234361"/>
            <a:ext cx="275593" cy="275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orona goed voor de luchtkwaliteit; effect op klimaat nog beperkt | NOS">
            <a:extLst>
              <a:ext uri="{FF2B5EF4-FFF2-40B4-BE49-F238E27FC236}">
                <a16:creationId xmlns:a16="http://schemas.microsoft.com/office/drawing/2014/main" id="{082C33AB-AE1D-42E2-A5DA-E47CE1EFB1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0172" y="54413"/>
            <a:ext cx="5822636" cy="3260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RRI Tools on Twitter: &quot;Powerful visuals can sometimes tell a story more  effectively than words #FlattenTheCurve 📍#COVID19 📍#Recession 📍# ClimateChange Credits -&gt; Original by @mackaycartoons (without green wave)  -&gt; Edited cartoon by ??">
            <a:extLst>
              <a:ext uri="{FF2B5EF4-FFF2-40B4-BE49-F238E27FC236}">
                <a16:creationId xmlns:a16="http://schemas.microsoft.com/office/drawing/2014/main" id="{4025704A-B278-4F0B-A6CF-7DC0E97B81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78536">
            <a:off x="3435374" y="-118171"/>
            <a:ext cx="3147276" cy="3147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325AFE86-E02F-4611-A86D-976E672BA23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6935" y="129636"/>
            <a:ext cx="5844637" cy="2966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Afbeelding 24">
            <a:extLst>
              <a:ext uri="{FF2B5EF4-FFF2-40B4-BE49-F238E27FC236}">
                <a16:creationId xmlns:a16="http://schemas.microsoft.com/office/drawing/2014/main" id="{CC92407D-9E98-43FB-AF06-343635951C6F}"/>
              </a:ext>
            </a:extLst>
          </p:cNvPr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0124" y="2429438"/>
            <a:ext cx="2914126" cy="1802269"/>
          </a:xfrm>
          <a:prstGeom prst="rect">
            <a:avLst/>
          </a:prstGeom>
        </p:spPr>
      </p:pic>
      <p:pic>
        <p:nvPicPr>
          <p:cNvPr id="4098" name="Picture 2" descr="Amazon.com: Fashion Comfortable Windproof mask,Map Of The World Geography  Continents And Countries Physical Cartography Image,Printed Facial  decorations for Unisex M: Beauty">
            <a:extLst>
              <a:ext uri="{FF2B5EF4-FFF2-40B4-BE49-F238E27FC236}">
                <a16:creationId xmlns:a16="http://schemas.microsoft.com/office/drawing/2014/main" id="{5A32DF13-EA4C-4FFA-BB4E-EDCE59D1A8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3306903" y="1038931"/>
            <a:ext cx="5393079" cy="5393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7" name="Tijdelijke aanduiding voor inhoud 2">
            <a:extLst>
              <a:ext uri="{FF2B5EF4-FFF2-40B4-BE49-F238E27FC236}">
                <a16:creationId xmlns:a16="http://schemas.microsoft.com/office/drawing/2014/main" id="{352B2512-CD1A-417D-925C-02DECA28889D}"/>
              </a:ext>
            </a:extLst>
          </p:cNvPr>
          <p:cNvSpPr>
            <a:spLocks noGrp="1"/>
          </p:cNvSpPr>
          <p:nvPr>
            <p:ph idx="1"/>
          </p:nvPr>
        </p:nvSpPr>
        <p:spPr>
          <a:xfrm rot="20919246">
            <a:off x="426006" y="2661397"/>
            <a:ext cx="11242675" cy="1590489"/>
          </a:xfrm>
        </p:spPr>
        <p:txBody>
          <a:bodyPr>
            <a:noAutofit/>
          </a:bodyPr>
          <a:lstStyle/>
          <a:p>
            <a:pPr marL="0" indent="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nl-NL" sz="3600" b="1" dirty="0">
                <a:latin typeface="Century Schoolbook" panose="02040604050505020304" pitchFamily="18" charset="0"/>
              </a:rPr>
              <a:t>De </a:t>
            </a:r>
            <a:r>
              <a:rPr lang="en-US" altLang="nl-NL" sz="3600" b="1" dirty="0" err="1">
                <a:latin typeface="Century Schoolbook" panose="02040604050505020304" pitchFamily="18" charset="0"/>
              </a:rPr>
              <a:t>geografie</a:t>
            </a:r>
            <a:r>
              <a:rPr lang="en-US" altLang="nl-NL" sz="3600" b="1" dirty="0">
                <a:latin typeface="Century Schoolbook" panose="02040604050505020304" pitchFamily="18" charset="0"/>
              </a:rPr>
              <a:t> </a:t>
            </a:r>
            <a:br>
              <a:rPr lang="en-US" altLang="nl-NL" sz="3600" b="1" dirty="0">
                <a:latin typeface="Century Schoolbook" panose="02040604050505020304" pitchFamily="18" charset="0"/>
              </a:rPr>
            </a:br>
            <a:r>
              <a:rPr lang="en-US" altLang="nl-NL" sz="3600" b="1" dirty="0">
                <a:latin typeface="Century Schoolbook" panose="02040604050505020304" pitchFamily="18" charset="0"/>
              </a:rPr>
              <a:t>van COVID-19 </a:t>
            </a:r>
            <a:endParaRPr lang="en-US" altLang="nl-NL" sz="3600" dirty="0">
              <a:latin typeface="Century Schoolbook" panose="02040604050505020304" pitchFamily="18" charset="0"/>
            </a:endParaRPr>
          </a:p>
        </p:txBody>
      </p:sp>
      <p:pic>
        <p:nvPicPr>
          <p:cNvPr id="27" name="Tijdelijke aanduiding voor inhoud 5">
            <a:extLst>
              <a:ext uri="{FF2B5EF4-FFF2-40B4-BE49-F238E27FC236}">
                <a16:creationId xmlns:a16="http://schemas.microsoft.com/office/drawing/2014/main" id="{B52D41A6-F774-427B-88CD-B03A62734F9B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50" t="26312" r="3823" b="9464"/>
          <a:stretch/>
        </p:blipFill>
        <p:spPr>
          <a:xfrm>
            <a:off x="11080704" y="2756768"/>
            <a:ext cx="1111341" cy="1454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8914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Tijdelijke aanduiding voor inhoud 2">
            <a:extLst>
              <a:ext uri="{FF2B5EF4-FFF2-40B4-BE49-F238E27FC236}">
                <a16:creationId xmlns:a16="http://schemas.microsoft.com/office/drawing/2014/main" id="{352B2512-CD1A-417D-925C-02DECA2888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9325" y="171450"/>
            <a:ext cx="11242675" cy="1093788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nl-NL" sz="4000" b="1" dirty="0">
                <a:latin typeface="Corbel" panose="020B0503020204020204" pitchFamily="34" charset="0"/>
              </a:rPr>
              <a:t>Wat </a:t>
            </a:r>
            <a:r>
              <a:rPr lang="en-US" altLang="nl-NL" sz="4000" b="1" dirty="0" err="1">
                <a:latin typeface="Corbel" panose="020B0503020204020204" pitchFamily="34" charset="0"/>
              </a:rPr>
              <a:t>bepaalt</a:t>
            </a:r>
            <a:r>
              <a:rPr lang="en-US" altLang="nl-NL" sz="4000" b="1" dirty="0">
                <a:latin typeface="Corbel" panose="020B0503020204020204" pitchFamily="34" charset="0"/>
              </a:rPr>
              <a:t> KANS op </a:t>
            </a:r>
            <a:r>
              <a:rPr lang="en-US" altLang="nl-NL" sz="4000" b="1" dirty="0" err="1">
                <a:latin typeface="Corbel" panose="020B0503020204020204" pitchFamily="34" charset="0"/>
              </a:rPr>
              <a:t>besmetting</a:t>
            </a:r>
            <a:r>
              <a:rPr lang="en-US" altLang="nl-NL" sz="4000" b="1" dirty="0">
                <a:latin typeface="Corbel" panose="020B0503020204020204" pitchFamily="34" charset="0"/>
              </a:rPr>
              <a:t>?</a:t>
            </a:r>
            <a:endParaRPr lang="en-US" altLang="nl-NL" sz="4000" dirty="0"/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61DA6364-8844-462E-A79F-CCFE873ECD91}"/>
              </a:ext>
            </a:extLst>
          </p:cNvPr>
          <p:cNvSpPr/>
          <p:nvPr/>
        </p:nvSpPr>
        <p:spPr>
          <a:xfrm>
            <a:off x="555625" y="103188"/>
            <a:ext cx="352425" cy="6754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l-NL"/>
          </a:p>
        </p:txBody>
      </p:sp>
      <p:sp>
        <p:nvSpPr>
          <p:cNvPr id="5130" name="Tijdelijke aanduiding voor inhoud 2">
            <a:extLst>
              <a:ext uri="{FF2B5EF4-FFF2-40B4-BE49-F238E27FC236}">
                <a16:creationId xmlns:a16="http://schemas.microsoft.com/office/drawing/2014/main" id="{C017FA24-284F-43E1-89A2-551DBD82257D}"/>
              </a:ext>
            </a:extLst>
          </p:cNvPr>
          <p:cNvSpPr txBox="1">
            <a:spLocks/>
          </p:cNvSpPr>
          <p:nvPr/>
        </p:nvSpPr>
        <p:spPr bwMode="auto">
          <a:xfrm>
            <a:off x="0" y="171450"/>
            <a:ext cx="758825" cy="109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nl-NL" sz="400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11C02A-4D22-4523-861D-E93467185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9480CB-11C3-4622-ACA3-28C1377E727D}" type="slidenum">
              <a:rPr lang="nl-NL" smtClean="0"/>
              <a:pPr>
                <a:defRPr/>
              </a:pPr>
              <a:t>10</a:t>
            </a:fld>
            <a:endParaRPr lang="nl-NL"/>
          </a:p>
        </p:txBody>
      </p:sp>
      <p:cxnSp>
        <p:nvCxnSpPr>
          <p:cNvPr id="4" name="Rechte verbindingslijn 3">
            <a:extLst>
              <a:ext uri="{FF2B5EF4-FFF2-40B4-BE49-F238E27FC236}">
                <a16:creationId xmlns:a16="http://schemas.microsoft.com/office/drawing/2014/main" id="{06126E49-55AF-4D12-A1DE-FDAC50F0D4BD}"/>
              </a:ext>
            </a:extLst>
          </p:cNvPr>
          <p:cNvCxnSpPr>
            <a:cxnSpLocks/>
          </p:cNvCxnSpPr>
          <p:nvPr/>
        </p:nvCxnSpPr>
        <p:spPr>
          <a:xfrm>
            <a:off x="1051560" y="1092200"/>
            <a:ext cx="11523797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MARTInkShape-4"/>
          <p:cNvSpPr/>
          <p:nvPr>
            <p:custDataLst>
              <p:tags r:id="rId1"/>
            </p:custDataLst>
          </p:nvPr>
        </p:nvSpPr>
        <p:spPr>
          <a:xfrm>
            <a:off x="8399810" y="6444320"/>
            <a:ext cx="1241" cy="4106"/>
          </a:xfrm>
          <a:custGeom>
            <a:avLst/>
            <a:gdLst/>
            <a:ahLst/>
            <a:cxnLst/>
            <a:rect l="0" t="0" r="0" b="0"/>
            <a:pathLst>
              <a:path w="1241" h="4106">
                <a:moveTo>
                  <a:pt x="0" y="0"/>
                </a:moveTo>
                <a:lnTo>
                  <a:pt x="0" y="0"/>
                </a:lnTo>
                <a:lnTo>
                  <a:pt x="1240" y="4105"/>
                </a:lnTo>
              </a:path>
            </a:pathLst>
          </a:cu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" name="Tijdelijke aanduiding voor inhoud 5">
            <a:extLst>
              <a:ext uri="{FF2B5EF4-FFF2-40B4-BE49-F238E27FC236}">
                <a16:creationId xmlns:a16="http://schemas.microsoft.com/office/drawing/2014/main" id="{F8EDBDF9-87ED-482F-BC0B-011464FC03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35" r="33927" b="32773"/>
          <a:stretch/>
        </p:blipFill>
        <p:spPr>
          <a:xfrm>
            <a:off x="399219" y="1963223"/>
            <a:ext cx="11393561" cy="4481097"/>
          </a:xfrm>
          <a:prstGeom prst="rect">
            <a:avLst/>
          </a:prstGeom>
        </p:spPr>
      </p:pic>
      <p:sp>
        <p:nvSpPr>
          <p:cNvPr id="13" name="Tekstvak 12">
            <a:extLst>
              <a:ext uri="{FF2B5EF4-FFF2-40B4-BE49-F238E27FC236}">
                <a16:creationId xmlns:a16="http://schemas.microsoft.com/office/drawing/2014/main" id="{7A1953C0-AF87-4B93-B892-AE5C31DCE664}"/>
              </a:ext>
            </a:extLst>
          </p:cNvPr>
          <p:cNvSpPr txBox="1"/>
          <p:nvPr/>
        </p:nvSpPr>
        <p:spPr>
          <a:xfrm>
            <a:off x="1064456" y="6410267"/>
            <a:ext cx="90336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 err="1"/>
              <a:t>Bron:</a:t>
            </a:r>
            <a:r>
              <a:rPr lang="nl-NL" dirty="0" err="1"/>
              <a:t>https</a:t>
            </a:r>
            <a:r>
              <a:rPr lang="nl-NL" dirty="0"/>
              <a:t>://fraym.io/machine-learning-to-identify-high-risk-covid-19-populations/ </a:t>
            </a: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68922E99-367E-4098-8D23-500AF5CF9E65}"/>
              </a:ext>
            </a:extLst>
          </p:cNvPr>
          <p:cNvSpPr txBox="1"/>
          <p:nvPr/>
        </p:nvSpPr>
        <p:spPr>
          <a:xfrm>
            <a:off x="908050" y="1370947"/>
            <a:ext cx="90336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dirty="0"/>
              <a:t>input-kaarten voor een bestaand model:</a:t>
            </a:r>
          </a:p>
        </p:txBody>
      </p:sp>
      <p:sp>
        <p:nvSpPr>
          <p:cNvPr id="16" name="Tijdelijke aanduiding voor inhoud 2">
            <a:extLst>
              <a:ext uri="{FF2B5EF4-FFF2-40B4-BE49-F238E27FC236}">
                <a16:creationId xmlns:a16="http://schemas.microsoft.com/office/drawing/2014/main" id="{5515B388-3BD8-49D3-9D09-9FB460C2CC63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-5479257" y="1053227"/>
            <a:ext cx="11242675" cy="470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nl-NL" sz="1500" dirty="0" err="1"/>
              <a:t>TeachMeet</a:t>
            </a:r>
            <a:r>
              <a:rPr lang="en-US" altLang="nl-NL" sz="1500" dirty="0"/>
              <a:t> – </a:t>
            </a:r>
            <a:r>
              <a:rPr lang="en-US" altLang="nl-NL" sz="1500" dirty="0" err="1"/>
              <a:t>Geografie</a:t>
            </a:r>
            <a:r>
              <a:rPr lang="en-US" altLang="nl-NL" sz="1500" dirty="0"/>
              <a:t> van COVID-19</a:t>
            </a:r>
            <a:endParaRPr lang="en-US" altLang="nl-NL" sz="1000" dirty="0"/>
          </a:p>
        </p:txBody>
      </p:sp>
    </p:spTree>
    <p:extLst>
      <p:ext uri="{BB962C8B-B14F-4D97-AF65-F5344CB8AC3E}">
        <p14:creationId xmlns:p14="http://schemas.microsoft.com/office/powerpoint/2010/main" val="2839135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Tijdelijke aanduiding voor inhoud 2">
            <a:extLst>
              <a:ext uri="{FF2B5EF4-FFF2-40B4-BE49-F238E27FC236}">
                <a16:creationId xmlns:a16="http://schemas.microsoft.com/office/drawing/2014/main" id="{352B2512-CD1A-417D-925C-02DECA2888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9325" y="171450"/>
            <a:ext cx="11242675" cy="1093788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nl-NL" sz="4000" b="1" dirty="0">
                <a:latin typeface="Corbel" panose="020B0503020204020204" pitchFamily="34" charset="0"/>
              </a:rPr>
              <a:t>Wat </a:t>
            </a:r>
            <a:r>
              <a:rPr lang="en-US" altLang="nl-NL" sz="4000" b="1" dirty="0" err="1">
                <a:latin typeface="Corbel" panose="020B0503020204020204" pitchFamily="34" charset="0"/>
              </a:rPr>
              <a:t>bepaalt</a:t>
            </a:r>
            <a:r>
              <a:rPr lang="en-US" altLang="nl-NL" sz="4000" b="1" dirty="0">
                <a:latin typeface="Corbel" panose="020B0503020204020204" pitchFamily="34" charset="0"/>
              </a:rPr>
              <a:t> KANS op </a:t>
            </a:r>
            <a:r>
              <a:rPr lang="en-US" altLang="nl-NL" sz="4000" b="1" dirty="0" err="1">
                <a:latin typeface="Corbel" panose="020B0503020204020204" pitchFamily="34" charset="0"/>
              </a:rPr>
              <a:t>besmetting</a:t>
            </a:r>
            <a:r>
              <a:rPr lang="en-US" altLang="nl-NL" sz="4000" b="1" dirty="0">
                <a:latin typeface="Corbel" panose="020B0503020204020204" pitchFamily="34" charset="0"/>
              </a:rPr>
              <a:t>?</a:t>
            </a:r>
            <a:endParaRPr lang="en-US" altLang="nl-NL" sz="4000" dirty="0"/>
          </a:p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nl-NL" sz="4000" dirty="0"/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61DA6364-8844-462E-A79F-CCFE873ECD91}"/>
              </a:ext>
            </a:extLst>
          </p:cNvPr>
          <p:cNvSpPr/>
          <p:nvPr/>
        </p:nvSpPr>
        <p:spPr>
          <a:xfrm>
            <a:off x="555625" y="103188"/>
            <a:ext cx="352425" cy="6754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l-NL"/>
          </a:p>
        </p:txBody>
      </p:sp>
      <p:sp>
        <p:nvSpPr>
          <p:cNvPr id="5130" name="Tijdelijke aanduiding voor inhoud 2">
            <a:extLst>
              <a:ext uri="{FF2B5EF4-FFF2-40B4-BE49-F238E27FC236}">
                <a16:creationId xmlns:a16="http://schemas.microsoft.com/office/drawing/2014/main" id="{C017FA24-284F-43E1-89A2-551DBD82257D}"/>
              </a:ext>
            </a:extLst>
          </p:cNvPr>
          <p:cNvSpPr txBox="1">
            <a:spLocks/>
          </p:cNvSpPr>
          <p:nvPr/>
        </p:nvSpPr>
        <p:spPr bwMode="auto">
          <a:xfrm>
            <a:off x="0" y="171450"/>
            <a:ext cx="758825" cy="109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nl-NL" sz="400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11C02A-4D22-4523-861D-E93467185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9480CB-11C3-4622-ACA3-28C1377E727D}" type="slidenum">
              <a:rPr lang="nl-NL" smtClean="0"/>
              <a:pPr>
                <a:defRPr/>
              </a:pPr>
              <a:t>11</a:t>
            </a:fld>
            <a:endParaRPr lang="nl-NL"/>
          </a:p>
        </p:txBody>
      </p:sp>
      <p:cxnSp>
        <p:nvCxnSpPr>
          <p:cNvPr id="4" name="Rechte verbindingslijn 3">
            <a:extLst>
              <a:ext uri="{FF2B5EF4-FFF2-40B4-BE49-F238E27FC236}">
                <a16:creationId xmlns:a16="http://schemas.microsoft.com/office/drawing/2014/main" id="{06126E49-55AF-4D12-A1DE-FDAC50F0D4BD}"/>
              </a:ext>
            </a:extLst>
          </p:cNvPr>
          <p:cNvCxnSpPr>
            <a:cxnSpLocks/>
          </p:cNvCxnSpPr>
          <p:nvPr/>
        </p:nvCxnSpPr>
        <p:spPr>
          <a:xfrm>
            <a:off x="1051560" y="1092200"/>
            <a:ext cx="11523797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MARTInkShape-4"/>
          <p:cNvSpPr/>
          <p:nvPr>
            <p:custDataLst>
              <p:tags r:id="rId1"/>
            </p:custDataLst>
          </p:nvPr>
        </p:nvSpPr>
        <p:spPr>
          <a:xfrm>
            <a:off x="8399810" y="6444320"/>
            <a:ext cx="1241" cy="4106"/>
          </a:xfrm>
          <a:custGeom>
            <a:avLst/>
            <a:gdLst/>
            <a:ahLst/>
            <a:cxnLst/>
            <a:rect l="0" t="0" r="0" b="0"/>
            <a:pathLst>
              <a:path w="1241" h="4106">
                <a:moveTo>
                  <a:pt x="0" y="0"/>
                </a:moveTo>
                <a:lnTo>
                  <a:pt x="0" y="0"/>
                </a:lnTo>
                <a:lnTo>
                  <a:pt x="1240" y="4105"/>
                </a:lnTo>
              </a:path>
            </a:pathLst>
          </a:cu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7A1953C0-AF87-4B93-B892-AE5C31DCE664}"/>
              </a:ext>
            </a:extLst>
          </p:cNvPr>
          <p:cNvSpPr txBox="1"/>
          <p:nvPr/>
        </p:nvSpPr>
        <p:spPr>
          <a:xfrm>
            <a:off x="1064456" y="6410267"/>
            <a:ext cx="90336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 err="1"/>
              <a:t>Bron:</a:t>
            </a:r>
            <a:r>
              <a:rPr lang="nl-NL" dirty="0" err="1"/>
              <a:t>https</a:t>
            </a:r>
            <a:r>
              <a:rPr lang="nl-NL" dirty="0"/>
              <a:t>://fraym.io/machine-learning-to-identify-high-risk-covid-19-populations/ </a:t>
            </a:r>
          </a:p>
        </p:txBody>
      </p:sp>
      <p:pic>
        <p:nvPicPr>
          <p:cNvPr id="16" name="Tijdelijke aanduiding voor inhoud 5">
            <a:extLst>
              <a:ext uri="{FF2B5EF4-FFF2-40B4-BE49-F238E27FC236}">
                <a16:creationId xmlns:a16="http://schemas.microsoft.com/office/drawing/2014/main" id="{F3C17020-6F15-41CE-A948-FB0B29DCF2E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" t="154" r="2516" b="2922"/>
          <a:stretch/>
        </p:blipFill>
        <p:spPr>
          <a:xfrm>
            <a:off x="830544" y="1265238"/>
            <a:ext cx="8822666" cy="5183188"/>
          </a:xfrm>
          <a:prstGeom prst="rect">
            <a:avLst/>
          </a:prstGeom>
        </p:spPr>
      </p:pic>
      <p:sp>
        <p:nvSpPr>
          <p:cNvPr id="17" name="Tijdelijke aanduiding voor inhoud 2">
            <a:extLst>
              <a:ext uri="{FF2B5EF4-FFF2-40B4-BE49-F238E27FC236}">
                <a16:creationId xmlns:a16="http://schemas.microsoft.com/office/drawing/2014/main" id="{C17B98E4-2884-40CD-AFC3-C879BC1CF925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-5479257" y="1053227"/>
            <a:ext cx="11242675" cy="470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nl-NL" sz="1500" dirty="0" err="1"/>
              <a:t>TeachMeet</a:t>
            </a:r>
            <a:r>
              <a:rPr lang="en-US" altLang="nl-NL" sz="1500" dirty="0"/>
              <a:t> – </a:t>
            </a:r>
            <a:r>
              <a:rPr lang="en-US" altLang="nl-NL" sz="1500" dirty="0" err="1"/>
              <a:t>Geografie</a:t>
            </a:r>
            <a:r>
              <a:rPr lang="en-US" altLang="nl-NL" sz="1500" dirty="0"/>
              <a:t> van COVID-19</a:t>
            </a:r>
            <a:endParaRPr lang="en-US" altLang="nl-NL" sz="1000" dirty="0"/>
          </a:p>
        </p:txBody>
      </p:sp>
    </p:spTree>
    <p:extLst>
      <p:ext uri="{BB962C8B-B14F-4D97-AF65-F5344CB8AC3E}">
        <p14:creationId xmlns:p14="http://schemas.microsoft.com/office/powerpoint/2010/main" val="21713145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Tijdelijke aanduiding voor inhoud 2">
            <a:extLst>
              <a:ext uri="{FF2B5EF4-FFF2-40B4-BE49-F238E27FC236}">
                <a16:creationId xmlns:a16="http://schemas.microsoft.com/office/drawing/2014/main" id="{352B2512-CD1A-417D-925C-02DECA2888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9325" y="171450"/>
            <a:ext cx="11242675" cy="1093788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nl-NL" sz="4000" b="1" dirty="0">
                <a:latin typeface="Corbel" panose="020B0503020204020204" pitchFamily="34" charset="0"/>
              </a:rPr>
              <a:t>Wat </a:t>
            </a:r>
            <a:r>
              <a:rPr lang="en-US" altLang="nl-NL" sz="4000" b="1" dirty="0" err="1">
                <a:latin typeface="Corbel" panose="020B0503020204020204" pitchFamily="34" charset="0"/>
              </a:rPr>
              <a:t>bepaalt</a:t>
            </a:r>
            <a:r>
              <a:rPr lang="en-US" altLang="nl-NL" sz="4000" b="1" dirty="0">
                <a:latin typeface="Corbel" panose="020B0503020204020204" pitchFamily="34" charset="0"/>
              </a:rPr>
              <a:t> GEVOLGEN </a:t>
            </a:r>
            <a:r>
              <a:rPr lang="en-US" altLang="nl-NL" sz="4000" b="1" dirty="0" err="1">
                <a:latin typeface="Corbel" panose="020B0503020204020204" pitchFamily="34" charset="0"/>
              </a:rPr>
              <a:t>uitbraak</a:t>
            </a:r>
            <a:r>
              <a:rPr lang="en-US" altLang="nl-NL" sz="4000" b="1" dirty="0">
                <a:latin typeface="Corbel" panose="020B0503020204020204" pitchFamily="34" charset="0"/>
              </a:rPr>
              <a:t>?</a:t>
            </a:r>
            <a:endParaRPr lang="en-US" altLang="nl-NL" sz="4000" dirty="0"/>
          </a:p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nl-NL" sz="4000" dirty="0"/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61DA6364-8844-462E-A79F-CCFE873ECD91}"/>
              </a:ext>
            </a:extLst>
          </p:cNvPr>
          <p:cNvSpPr/>
          <p:nvPr/>
        </p:nvSpPr>
        <p:spPr>
          <a:xfrm>
            <a:off x="555625" y="103188"/>
            <a:ext cx="352425" cy="6754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l-NL"/>
          </a:p>
        </p:txBody>
      </p:sp>
      <p:sp>
        <p:nvSpPr>
          <p:cNvPr id="5130" name="Tijdelijke aanduiding voor inhoud 2">
            <a:extLst>
              <a:ext uri="{FF2B5EF4-FFF2-40B4-BE49-F238E27FC236}">
                <a16:creationId xmlns:a16="http://schemas.microsoft.com/office/drawing/2014/main" id="{C017FA24-284F-43E1-89A2-551DBD82257D}"/>
              </a:ext>
            </a:extLst>
          </p:cNvPr>
          <p:cNvSpPr txBox="1">
            <a:spLocks/>
          </p:cNvSpPr>
          <p:nvPr/>
        </p:nvSpPr>
        <p:spPr bwMode="auto">
          <a:xfrm>
            <a:off x="0" y="171450"/>
            <a:ext cx="758825" cy="109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nl-NL" sz="400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11C02A-4D22-4523-861D-E93467185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9480CB-11C3-4622-ACA3-28C1377E727D}" type="slidenum">
              <a:rPr lang="nl-NL" smtClean="0"/>
              <a:pPr>
                <a:defRPr/>
              </a:pPr>
              <a:t>12</a:t>
            </a:fld>
            <a:endParaRPr lang="nl-NL"/>
          </a:p>
        </p:txBody>
      </p:sp>
      <p:cxnSp>
        <p:nvCxnSpPr>
          <p:cNvPr id="4" name="Rechte verbindingslijn 3">
            <a:extLst>
              <a:ext uri="{FF2B5EF4-FFF2-40B4-BE49-F238E27FC236}">
                <a16:creationId xmlns:a16="http://schemas.microsoft.com/office/drawing/2014/main" id="{06126E49-55AF-4D12-A1DE-FDAC50F0D4BD}"/>
              </a:ext>
            </a:extLst>
          </p:cNvPr>
          <p:cNvCxnSpPr>
            <a:cxnSpLocks/>
          </p:cNvCxnSpPr>
          <p:nvPr/>
        </p:nvCxnSpPr>
        <p:spPr>
          <a:xfrm>
            <a:off x="1051560" y="1092200"/>
            <a:ext cx="11523797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MARTInkShape-4"/>
          <p:cNvSpPr/>
          <p:nvPr>
            <p:custDataLst>
              <p:tags r:id="rId1"/>
            </p:custDataLst>
          </p:nvPr>
        </p:nvSpPr>
        <p:spPr>
          <a:xfrm>
            <a:off x="8399810" y="6444320"/>
            <a:ext cx="1241" cy="4106"/>
          </a:xfrm>
          <a:custGeom>
            <a:avLst/>
            <a:gdLst/>
            <a:ahLst/>
            <a:cxnLst/>
            <a:rect l="0" t="0" r="0" b="0"/>
            <a:pathLst>
              <a:path w="1241" h="4106">
                <a:moveTo>
                  <a:pt x="0" y="0"/>
                </a:moveTo>
                <a:lnTo>
                  <a:pt x="0" y="0"/>
                </a:lnTo>
                <a:lnTo>
                  <a:pt x="1240" y="4105"/>
                </a:lnTo>
              </a:path>
            </a:pathLst>
          </a:cu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565BDD8C-0DEA-4AB3-B4D8-3AF3DEB9C9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4539" y="1381688"/>
            <a:ext cx="5434272" cy="3832798"/>
          </a:xfrm>
          <a:prstGeom prst="rect">
            <a:avLst/>
          </a:prstGeom>
        </p:spPr>
      </p:pic>
      <p:sp>
        <p:nvSpPr>
          <p:cNvPr id="14" name="Tekstvak 13">
            <a:extLst>
              <a:ext uri="{FF2B5EF4-FFF2-40B4-BE49-F238E27FC236}">
                <a16:creationId xmlns:a16="http://schemas.microsoft.com/office/drawing/2014/main" id="{FD4E6BB1-B756-40CB-8780-5A02CE0D7A2E}"/>
              </a:ext>
            </a:extLst>
          </p:cNvPr>
          <p:cNvSpPr txBox="1"/>
          <p:nvPr/>
        </p:nvSpPr>
        <p:spPr>
          <a:xfrm>
            <a:off x="6367244" y="5187435"/>
            <a:ext cx="5639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000" dirty="0"/>
              <a:t>https://reliefweb.int/sites/reliefweb.int/files/resources/Nigeria%20Health%20facilities%20%2815%20December%202017%29.pdf</a:t>
            </a:r>
          </a:p>
        </p:txBody>
      </p:sp>
      <p:sp>
        <p:nvSpPr>
          <p:cNvPr id="17" name="Tijdelijke aanduiding voor inhoud 2">
            <a:extLst>
              <a:ext uri="{FF2B5EF4-FFF2-40B4-BE49-F238E27FC236}">
                <a16:creationId xmlns:a16="http://schemas.microsoft.com/office/drawing/2014/main" id="{B755AC0D-F31D-4D5E-A280-380925F697A8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-5479257" y="1053227"/>
            <a:ext cx="11242675" cy="470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nl-NL" sz="1500" dirty="0" err="1"/>
              <a:t>TeachMeet</a:t>
            </a:r>
            <a:r>
              <a:rPr lang="en-US" altLang="nl-NL" sz="1500" dirty="0"/>
              <a:t> – </a:t>
            </a:r>
            <a:r>
              <a:rPr lang="en-US" altLang="nl-NL" sz="1500" dirty="0" err="1"/>
              <a:t>Geografie</a:t>
            </a:r>
            <a:r>
              <a:rPr lang="en-US" altLang="nl-NL" sz="1500" dirty="0"/>
              <a:t> van COVID-19</a:t>
            </a:r>
            <a:endParaRPr lang="en-US" altLang="nl-NL" sz="1000" dirty="0"/>
          </a:p>
        </p:txBody>
      </p:sp>
      <p:pic>
        <p:nvPicPr>
          <p:cNvPr id="2050" name="Picture 2" descr="uitbreiding - Peter zilch, luco van liere, gilles hermans, pieter soons">
            <a:extLst>
              <a:ext uri="{FF2B5EF4-FFF2-40B4-BE49-F238E27FC236}">
                <a16:creationId xmlns:a16="http://schemas.microsoft.com/office/drawing/2014/main" id="{5FCBB11A-E068-4458-9686-DA30043197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560" y="1394320"/>
            <a:ext cx="5315684" cy="3484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kstvak 12">
            <a:extLst>
              <a:ext uri="{FF2B5EF4-FFF2-40B4-BE49-F238E27FC236}">
                <a16:creationId xmlns:a16="http://schemas.microsoft.com/office/drawing/2014/main" id="{23A3DCCE-1CE9-4951-895D-038F2F22EAAD}"/>
              </a:ext>
            </a:extLst>
          </p:cNvPr>
          <p:cNvSpPr txBox="1"/>
          <p:nvPr/>
        </p:nvSpPr>
        <p:spPr>
          <a:xfrm>
            <a:off x="985345" y="4829732"/>
            <a:ext cx="63504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dirty="0"/>
              <a:t>https://bokoharam2002.weebly.com/uitbreiding.html</a:t>
            </a:r>
          </a:p>
        </p:txBody>
      </p:sp>
    </p:spTree>
    <p:extLst>
      <p:ext uri="{BB962C8B-B14F-4D97-AF65-F5344CB8AC3E}">
        <p14:creationId xmlns:p14="http://schemas.microsoft.com/office/powerpoint/2010/main" val="24447231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Tijdelijke aanduiding voor inhoud 2">
            <a:extLst>
              <a:ext uri="{FF2B5EF4-FFF2-40B4-BE49-F238E27FC236}">
                <a16:creationId xmlns:a16="http://schemas.microsoft.com/office/drawing/2014/main" id="{352B2512-CD1A-417D-925C-02DECA2888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9325" y="171450"/>
            <a:ext cx="11242675" cy="1093788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nl-NL" sz="4000" b="1" dirty="0">
                <a:latin typeface="Corbel" panose="020B0503020204020204" pitchFamily="34" charset="0"/>
              </a:rPr>
              <a:t>Hoe </a:t>
            </a:r>
            <a:r>
              <a:rPr lang="en-US" altLang="nl-NL" sz="4000" b="1" dirty="0" err="1">
                <a:latin typeface="Corbel" panose="020B0503020204020204" pitchFamily="34" charset="0"/>
              </a:rPr>
              <a:t>bepaal</a:t>
            </a:r>
            <a:r>
              <a:rPr lang="en-US" altLang="nl-NL" sz="4000" b="1" dirty="0">
                <a:latin typeface="Corbel" panose="020B0503020204020204" pitchFamily="34" charset="0"/>
              </a:rPr>
              <a:t> </a:t>
            </a:r>
            <a:r>
              <a:rPr lang="en-US" altLang="nl-NL" sz="4000" b="1" dirty="0" err="1">
                <a:latin typeface="Corbel" panose="020B0503020204020204" pitchFamily="34" charset="0"/>
              </a:rPr>
              <a:t>ik</a:t>
            </a:r>
            <a:r>
              <a:rPr lang="en-US" altLang="nl-NL" sz="4000" b="1" dirty="0">
                <a:latin typeface="Corbel" panose="020B0503020204020204" pitchFamily="34" charset="0"/>
              </a:rPr>
              <a:t> </a:t>
            </a:r>
            <a:r>
              <a:rPr lang="en-US" altLang="nl-NL" sz="4000" b="1" dirty="0" err="1">
                <a:latin typeface="Corbel" panose="020B0503020204020204" pitchFamily="34" charset="0"/>
              </a:rPr>
              <a:t>uit</a:t>
            </a:r>
            <a:r>
              <a:rPr lang="en-US" altLang="nl-NL" sz="4000" b="1" dirty="0">
                <a:latin typeface="Corbel" panose="020B0503020204020204" pitchFamily="34" charset="0"/>
              </a:rPr>
              <a:t> KANS </a:t>
            </a:r>
            <a:r>
              <a:rPr lang="en-US" altLang="nl-NL" sz="4000" b="1" dirty="0" err="1">
                <a:latin typeface="Corbel" panose="020B0503020204020204" pitchFamily="34" charset="0"/>
              </a:rPr>
              <a:t>en</a:t>
            </a:r>
            <a:r>
              <a:rPr lang="en-US" altLang="nl-NL" sz="4000" b="1" dirty="0">
                <a:latin typeface="Corbel" panose="020B0503020204020204" pitchFamily="34" charset="0"/>
              </a:rPr>
              <a:t> GEVOLGEN het RISICO?</a:t>
            </a:r>
            <a:endParaRPr lang="en-US" altLang="nl-NL" sz="4000" dirty="0"/>
          </a:p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nl-NL" sz="4000" dirty="0"/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61DA6364-8844-462E-A79F-CCFE873ECD91}"/>
              </a:ext>
            </a:extLst>
          </p:cNvPr>
          <p:cNvSpPr/>
          <p:nvPr/>
        </p:nvSpPr>
        <p:spPr>
          <a:xfrm>
            <a:off x="555625" y="103188"/>
            <a:ext cx="352425" cy="6754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l-NL"/>
          </a:p>
        </p:txBody>
      </p:sp>
      <p:sp>
        <p:nvSpPr>
          <p:cNvPr id="5130" name="Tijdelijke aanduiding voor inhoud 2">
            <a:extLst>
              <a:ext uri="{FF2B5EF4-FFF2-40B4-BE49-F238E27FC236}">
                <a16:creationId xmlns:a16="http://schemas.microsoft.com/office/drawing/2014/main" id="{C017FA24-284F-43E1-89A2-551DBD82257D}"/>
              </a:ext>
            </a:extLst>
          </p:cNvPr>
          <p:cNvSpPr txBox="1">
            <a:spLocks/>
          </p:cNvSpPr>
          <p:nvPr/>
        </p:nvSpPr>
        <p:spPr bwMode="auto">
          <a:xfrm>
            <a:off x="0" y="171450"/>
            <a:ext cx="758825" cy="109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nl-NL" sz="400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11C02A-4D22-4523-861D-E93467185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9480CB-11C3-4622-ACA3-28C1377E727D}" type="slidenum">
              <a:rPr lang="nl-NL" smtClean="0"/>
              <a:pPr>
                <a:defRPr/>
              </a:pPr>
              <a:t>13</a:t>
            </a:fld>
            <a:endParaRPr lang="nl-NL"/>
          </a:p>
        </p:txBody>
      </p:sp>
      <p:cxnSp>
        <p:nvCxnSpPr>
          <p:cNvPr id="4" name="Rechte verbindingslijn 3">
            <a:extLst>
              <a:ext uri="{FF2B5EF4-FFF2-40B4-BE49-F238E27FC236}">
                <a16:creationId xmlns:a16="http://schemas.microsoft.com/office/drawing/2014/main" id="{06126E49-55AF-4D12-A1DE-FDAC50F0D4BD}"/>
              </a:ext>
            </a:extLst>
          </p:cNvPr>
          <p:cNvCxnSpPr>
            <a:cxnSpLocks/>
          </p:cNvCxnSpPr>
          <p:nvPr/>
        </p:nvCxnSpPr>
        <p:spPr>
          <a:xfrm>
            <a:off x="1051560" y="1092200"/>
            <a:ext cx="11523797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MARTInkShape-4"/>
          <p:cNvSpPr/>
          <p:nvPr>
            <p:custDataLst>
              <p:tags r:id="rId1"/>
            </p:custDataLst>
          </p:nvPr>
        </p:nvSpPr>
        <p:spPr>
          <a:xfrm>
            <a:off x="8399810" y="6444320"/>
            <a:ext cx="1241" cy="4106"/>
          </a:xfrm>
          <a:custGeom>
            <a:avLst/>
            <a:gdLst/>
            <a:ahLst/>
            <a:cxnLst/>
            <a:rect l="0" t="0" r="0" b="0"/>
            <a:pathLst>
              <a:path w="1241" h="4106">
                <a:moveTo>
                  <a:pt x="0" y="0"/>
                </a:moveTo>
                <a:lnTo>
                  <a:pt x="0" y="0"/>
                </a:lnTo>
                <a:lnTo>
                  <a:pt x="1240" y="4105"/>
                </a:lnTo>
              </a:path>
            </a:pathLst>
          </a:cu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Tijdelijke aanduiding voor inhoud 2">
            <a:extLst>
              <a:ext uri="{FF2B5EF4-FFF2-40B4-BE49-F238E27FC236}">
                <a16:creationId xmlns:a16="http://schemas.microsoft.com/office/drawing/2014/main" id="{B755AC0D-F31D-4D5E-A280-380925F697A8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-5479257" y="1053227"/>
            <a:ext cx="11242675" cy="470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nl-NL" sz="1500" dirty="0" err="1"/>
              <a:t>TeachMeet</a:t>
            </a:r>
            <a:r>
              <a:rPr lang="en-US" altLang="nl-NL" sz="1500" dirty="0"/>
              <a:t> – </a:t>
            </a:r>
            <a:r>
              <a:rPr lang="en-US" altLang="nl-NL" sz="1500" dirty="0" err="1"/>
              <a:t>Geografie</a:t>
            </a:r>
            <a:r>
              <a:rPr lang="en-US" altLang="nl-NL" sz="1500" dirty="0"/>
              <a:t> van COVID-19</a:t>
            </a:r>
            <a:endParaRPr lang="en-US" altLang="nl-NL" sz="1000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CCBE0090-CF69-4347-8353-D2CAD28E3E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374" y="1252698"/>
            <a:ext cx="6858000" cy="5143500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3652583F-ED90-4A92-84E7-45A5DCBF42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775" y="1252697"/>
            <a:ext cx="3954937" cy="2966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3376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Tijdelijke aanduiding voor inhoud 2">
            <a:extLst>
              <a:ext uri="{FF2B5EF4-FFF2-40B4-BE49-F238E27FC236}">
                <a16:creationId xmlns:a16="http://schemas.microsoft.com/office/drawing/2014/main" id="{352B2512-CD1A-417D-925C-02DECA2888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9325" y="171450"/>
            <a:ext cx="11242675" cy="1093788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nl-NL" sz="4000" b="1" dirty="0">
                <a:latin typeface="Corbel" panose="020B0503020204020204" pitchFamily="34" charset="0"/>
              </a:rPr>
              <a:t>Hazard-assessment – </a:t>
            </a:r>
            <a:r>
              <a:rPr lang="en-US" altLang="nl-NL" sz="4000" b="1" dirty="0" err="1">
                <a:latin typeface="Corbel" panose="020B0503020204020204" pitchFamily="34" charset="0"/>
              </a:rPr>
              <a:t>geannoteerde</a:t>
            </a:r>
            <a:r>
              <a:rPr lang="en-US" altLang="nl-NL" sz="4000" b="1" dirty="0">
                <a:latin typeface="Corbel" panose="020B0503020204020204" pitchFamily="34" charset="0"/>
              </a:rPr>
              <a:t> </a:t>
            </a:r>
            <a:r>
              <a:rPr lang="en-US" altLang="nl-NL" sz="4000" b="1" dirty="0" err="1">
                <a:latin typeface="Corbel" panose="020B0503020204020204" pitchFamily="34" charset="0"/>
              </a:rPr>
              <a:t>kaarten</a:t>
            </a:r>
            <a:endParaRPr lang="en-US" altLang="nl-NL" sz="4000" dirty="0"/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61DA6364-8844-462E-A79F-CCFE873ECD91}"/>
              </a:ext>
            </a:extLst>
          </p:cNvPr>
          <p:cNvSpPr/>
          <p:nvPr/>
        </p:nvSpPr>
        <p:spPr>
          <a:xfrm>
            <a:off x="555625" y="103188"/>
            <a:ext cx="352425" cy="6754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l-NL"/>
          </a:p>
        </p:txBody>
      </p:sp>
      <p:sp>
        <p:nvSpPr>
          <p:cNvPr id="5130" name="Tijdelijke aanduiding voor inhoud 2">
            <a:extLst>
              <a:ext uri="{FF2B5EF4-FFF2-40B4-BE49-F238E27FC236}">
                <a16:creationId xmlns:a16="http://schemas.microsoft.com/office/drawing/2014/main" id="{C017FA24-284F-43E1-89A2-551DBD82257D}"/>
              </a:ext>
            </a:extLst>
          </p:cNvPr>
          <p:cNvSpPr txBox="1">
            <a:spLocks/>
          </p:cNvSpPr>
          <p:nvPr/>
        </p:nvSpPr>
        <p:spPr bwMode="auto">
          <a:xfrm>
            <a:off x="0" y="171450"/>
            <a:ext cx="758825" cy="109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nl-NL" sz="400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11C02A-4D22-4523-861D-E93467185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9480CB-11C3-4622-ACA3-28C1377E727D}" type="slidenum">
              <a:rPr lang="nl-NL" smtClean="0"/>
              <a:pPr>
                <a:defRPr/>
              </a:pPr>
              <a:t>14</a:t>
            </a:fld>
            <a:endParaRPr lang="nl-NL"/>
          </a:p>
        </p:txBody>
      </p:sp>
      <p:cxnSp>
        <p:nvCxnSpPr>
          <p:cNvPr id="4" name="Rechte verbindingslijn 3">
            <a:extLst>
              <a:ext uri="{FF2B5EF4-FFF2-40B4-BE49-F238E27FC236}">
                <a16:creationId xmlns:a16="http://schemas.microsoft.com/office/drawing/2014/main" id="{06126E49-55AF-4D12-A1DE-FDAC50F0D4BD}"/>
              </a:ext>
            </a:extLst>
          </p:cNvPr>
          <p:cNvCxnSpPr>
            <a:cxnSpLocks/>
          </p:cNvCxnSpPr>
          <p:nvPr/>
        </p:nvCxnSpPr>
        <p:spPr>
          <a:xfrm>
            <a:off x="1051560" y="1092200"/>
            <a:ext cx="11523797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MARTInkShape-4"/>
          <p:cNvSpPr/>
          <p:nvPr>
            <p:custDataLst>
              <p:tags r:id="rId1"/>
            </p:custDataLst>
          </p:nvPr>
        </p:nvSpPr>
        <p:spPr>
          <a:xfrm>
            <a:off x="8399810" y="6444320"/>
            <a:ext cx="1241" cy="4106"/>
          </a:xfrm>
          <a:custGeom>
            <a:avLst/>
            <a:gdLst/>
            <a:ahLst/>
            <a:cxnLst/>
            <a:rect l="0" t="0" r="0" b="0"/>
            <a:pathLst>
              <a:path w="1241" h="4106">
                <a:moveTo>
                  <a:pt x="0" y="0"/>
                </a:moveTo>
                <a:lnTo>
                  <a:pt x="0" y="0"/>
                </a:lnTo>
                <a:lnTo>
                  <a:pt x="1240" y="4105"/>
                </a:lnTo>
              </a:path>
            </a:pathLst>
          </a:cu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Tijdelijke aanduiding voor inhoud 2">
            <a:extLst>
              <a:ext uri="{FF2B5EF4-FFF2-40B4-BE49-F238E27FC236}">
                <a16:creationId xmlns:a16="http://schemas.microsoft.com/office/drawing/2014/main" id="{E66F8E0B-0BE8-4928-AA7B-D99D30082879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-5479257" y="1053227"/>
            <a:ext cx="11242675" cy="470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nl-NL" sz="1500" dirty="0" err="1"/>
              <a:t>TeachMeet</a:t>
            </a:r>
            <a:r>
              <a:rPr lang="en-US" altLang="nl-NL" sz="1500" dirty="0"/>
              <a:t> – </a:t>
            </a:r>
            <a:r>
              <a:rPr lang="en-US" altLang="nl-NL" sz="1500" dirty="0" err="1"/>
              <a:t>Geografie</a:t>
            </a:r>
            <a:r>
              <a:rPr lang="en-US" altLang="nl-NL" sz="1500" dirty="0"/>
              <a:t> van COVID-19</a:t>
            </a:r>
            <a:endParaRPr lang="en-US" altLang="nl-NL" sz="1000" dirty="0"/>
          </a:p>
        </p:txBody>
      </p:sp>
      <p:pic>
        <p:nvPicPr>
          <p:cNvPr id="3074" name="Picture 2" descr="Afbeelding">
            <a:extLst>
              <a:ext uri="{FF2B5EF4-FFF2-40B4-BE49-F238E27FC236}">
                <a16:creationId xmlns:a16="http://schemas.microsoft.com/office/drawing/2014/main" id="{8D903D00-F155-4B13-A776-7DD358D17B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413" y="3184784"/>
            <a:ext cx="5071886" cy="3501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Afbeelding">
            <a:extLst>
              <a:ext uri="{FF2B5EF4-FFF2-40B4-BE49-F238E27FC236}">
                <a16:creationId xmlns:a16="http://schemas.microsoft.com/office/drawing/2014/main" id="{8E9DAF87-42B9-495C-A92A-C6661B426A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6813" y="3184784"/>
            <a:ext cx="5392071" cy="3501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kstvak 13">
            <a:extLst>
              <a:ext uri="{FF2B5EF4-FFF2-40B4-BE49-F238E27FC236}">
                <a16:creationId xmlns:a16="http://schemas.microsoft.com/office/drawing/2014/main" id="{9C48E2E3-1E6E-4832-AFFF-F2AB5399E951}"/>
              </a:ext>
            </a:extLst>
          </p:cNvPr>
          <p:cNvSpPr txBox="1"/>
          <p:nvPr/>
        </p:nvSpPr>
        <p:spPr>
          <a:xfrm>
            <a:off x="9685917" y="-13216"/>
            <a:ext cx="63470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/>
              <a:t>Bron: </a:t>
            </a:r>
            <a:r>
              <a:rPr lang="nl-NL" dirty="0"/>
              <a:t>@WFS_Geography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5F017E36-5BA4-4FCB-AF82-83FD49E13FC2}"/>
              </a:ext>
            </a:extLst>
          </p:cNvPr>
          <p:cNvSpPr txBox="1"/>
          <p:nvPr/>
        </p:nvSpPr>
        <p:spPr>
          <a:xfrm>
            <a:off x="908050" y="1370947"/>
            <a:ext cx="9033683" cy="24994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3600" dirty="0"/>
              <a:t>kaartpatroon en uitleg bij elkaar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3600" dirty="0"/>
              <a:t>verschillende redenen waarom klasse ‘hoog’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14073407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Tijdelijke aanduiding voor inhoud 2">
            <a:extLst>
              <a:ext uri="{FF2B5EF4-FFF2-40B4-BE49-F238E27FC236}">
                <a16:creationId xmlns:a16="http://schemas.microsoft.com/office/drawing/2014/main" id="{352B2512-CD1A-417D-925C-02DECA2888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9325" y="171450"/>
            <a:ext cx="11242675" cy="1093788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nl-NL" sz="4000" b="1" dirty="0" err="1">
                <a:latin typeface="Corbel" panose="020B0503020204020204" pitchFamily="34" charset="0"/>
              </a:rPr>
              <a:t>Geannoteerde</a:t>
            </a:r>
            <a:r>
              <a:rPr lang="en-US" altLang="nl-NL" sz="4000" b="1" dirty="0">
                <a:latin typeface="Corbel" panose="020B0503020204020204" pitchFamily="34" charset="0"/>
              </a:rPr>
              <a:t> </a:t>
            </a:r>
            <a:r>
              <a:rPr lang="en-US" altLang="nl-NL" sz="4000" b="1" dirty="0" err="1">
                <a:latin typeface="Corbel" panose="020B0503020204020204" pitchFamily="34" charset="0"/>
              </a:rPr>
              <a:t>kaarten</a:t>
            </a:r>
            <a:r>
              <a:rPr lang="en-US" altLang="nl-NL" sz="4000" b="1" dirty="0">
                <a:latin typeface="Corbel" panose="020B0503020204020204" pitchFamily="34" charset="0"/>
              </a:rPr>
              <a:t> Nigeria </a:t>
            </a:r>
            <a:endParaRPr lang="en-US" altLang="nl-NL" sz="4000" dirty="0"/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61DA6364-8844-462E-A79F-CCFE873ECD91}"/>
              </a:ext>
            </a:extLst>
          </p:cNvPr>
          <p:cNvSpPr/>
          <p:nvPr/>
        </p:nvSpPr>
        <p:spPr>
          <a:xfrm>
            <a:off x="555625" y="103188"/>
            <a:ext cx="352425" cy="6754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l-NL"/>
          </a:p>
        </p:txBody>
      </p:sp>
      <p:sp>
        <p:nvSpPr>
          <p:cNvPr id="5130" name="Tijdelijke aanduiding voor inhoud 2">
            <a:extLst>
              <a:ext uri="{FF2B5EF4-FFF2-40B4-BE49-F238E27FC236}">
                <a16:creationId xmlns:a16="http://schemas.microsoft.com/office/drawing/2014/main" id="{C017FA24-284F-43E1-89A2-551DBD82257D}"/>
              </a:ext>
            </a:extLst>
          </p:cNvPr>
          <p:cNvSpPr txBox="1">
            <a:spLocks/>
          </p:cNvSpPr>
          <p:nvPr/>
        </p:nvSpPr>
        <p:spPr bwMode="auto">
          <a:xfrm>
            <a:off x="0" y="171450"/>
            <a:ext cx="758825" cy="109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nl-NL" sz="400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11C02A-4D22-4523-861D-E93467185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9480CB-11C3-4622-ACA3-28C1377E727D}" type="slidenum">
              <a:rPr lang="nl-NL" smtClean="0"/>
              <a:pPr>
                <a:defRPr/>
              </a:pPr>
              <a:t>15</a:t>
            </a:fld>
            <a:endParaRPr lang="nl-NL"/>
          </a:p>
        </p:txBody>
      </p:sp>
      <p:cxnSp>
        <p:nvCxnSpPr>
          <p:cNvPr id="4" name="Rechte verbindingslijn 3">
            <a:extLst>
              <a:ext uri="{FF2B5EF4-FFF2-40B4-BE49-F238E27FC236}">
                <a16:creationId xmlns:a16="http://schemas.microsoft.com/office/drawing/2014/main" id="{06126E49-55AF-4D12-A1DE-FDAC50F0D4BD}"/>
              </a:ext>
            </a:extLst>
          </p:cNvPr>
          <p:cNvCxnSpPr>
            <a:cxnSpLocks/>
          </p:cNvCxnSpPr>
          <p:nvPr/>
        </p:nvCxnSpPr>
        <p:spPr>
          <a:xfrm>
            <a:off x="1051560" y="1092200"/>
            <a:ext cx="11523797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MARTInkShape-4"/>
          <p:cNvSpPr/>
          <p:nvPr>
            <p:custDataLst>
              <p:tags r:id="rId1"/>
            </p:custDataLst>
          </p:nvPr>
        </p:nvSpPr>
        <p:spPr>
          <a:xfrm>
            <a:off x="8399810" y="6444320"/>
            <a:ext cx="1241" cy="4106"/>
          </a:xfrm>
          <a:custGeom>
            <a:avLst/>
            <a:gdLst/>
            <a:ahLst/>
            <a:cxnLst/>
            <a:rect l="0" t="0" r="0" b="0"/>
            <a:pathLst>
              <a:path w="1241" h="4106">
                <a:moveTo>
                  <a:pt x="0" y="0"/>
                </a:moveTo>
                <a:lnTo>
                  <a:pt x="0" y="0"/>
                </a:lnTo>
                <a:lnTo>
                  <a:pt x="1240" y="4105"/>
                </a:lnTo>
              </a:path>
            </a:pathLst>
          </a:cu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Tijdelijke aanduiding voor inhoud 2">
            <a:extLst>
              <a:ext uri="{FF2B5EF4-FFF2-40B4-BE49-F238E27FC236}">
                <a16:creationId xmlns:a16="http://schemas.microsoft.com/office/drawing/2014/main" id="{E66F8E0B-0BE8-4928-AA7B-D99D30082879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-5479257" y="1053227"/>
            <a:ext cx="11242675" cy="470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nl-NL" sz="1500" dirty="0" err="1"/>
              <a:t>TeachMeet</a:t>
            </a:r>
            <a:r>
              <a:rPr lang="en-US" altLang="nl-NL" sz="1500" dirty="0"/>
              <a:t> – </a:t>
            </a:r>
            <a:r>
              <a:rPr lang="en-US" altLang="nl-NL" sz="1500" dirty="0" err="1"/>
              <a:t>Geografie</a:t>
            </a:r>
            <a:r>
              <a:rPr lang="en-US" altLang="nl-NL" sz="1500" dirty="0"/>
              <a:t> van COVID-19</a:t>
            </a:r>
            <a:endParaRPr lang="en-US" altLang="nl-NL" sz="1000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3EE4396F-981B-4695-AB83-399F97440F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12" r="1375"/>
          <a:stretch/>
        </p:blipFill>
        <p:spPr>
          <a:xfrm>
            <a:off x="949325" y="3841507"/>
            <a:ext cx="4957894" cy="3086419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F5A4EE83-F0DA-4F56-9C9A-87413394C6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6785" y="3690802"/>
            <a:ext cx="5095387" cy="3821540"/>
          </a:xfrm>
          <a:prstGeom prst="rect">
            <a:avLst/>
          </a:prstGeom>
        </p:spPr>
      </p:pic>
      <p:pic>
        <p:nvPicPr>
          <p:cNvPr id="17" name="Afbeelding 8">
            <a:extLst>
              <a:ext uri="{FF2B5EF4-FFF2-40B4-BE49-F238E27FC236}">
                <a16:creationId xmlns:a16="http://schemas.microsoft.com/office/drawing/2014/main" id="{3F0B2EE4-4FD4-4D99-ACDB-5FDC6A9580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2697" y="1265238"/>
            <a:ext cx="2998100" cy="2576269"/>
          </a:xfrm>
          <a:prstGeom prst="rect">
            <a:avLst/>
          </a:prstGeom>
        </p:spPr>
      </p:pic>
      <p:pic>
        <p:nvPicPr>
          <p:cNvPr id="18" name="Afbeelding 17">
            <a:extLst>
              <a:ext uri="{FF2B5EF4-FFF2-40B4-BE49-F238E27FC236}">
                <a16:creationId xmlns:a16="http://schemas.microsoft.com/office/drawing/2014/main" id="{BCC3EDE2-BEB1-4611-A2F4-D690062D24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94755" y="1264479"/>
            <a:ext cx="3530153" cy="2647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0407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>
            <a:extLst>
              <a:ext uri="{FF2B5EF4-FFF2-40B4-BE49-F238E27FC236}">
                <a16:creationId xmlns:a16="http://schemas.microsoft.com/office/drawing/2014/main" id="{C1C70B4D-00AC-4828-92AF-8E558808250E}"/>
              </a:ext>
            </a:extLst>
          </p:cNvPr>
          <p:cNvSpPr/>
          <p:nvPr/>
        </p:nvSpPr>
        <p:spPr>
          <a:xfrm>
            <a:off x="1593951" y="471472"/>
            <a:ext cx="2800560" cy="21771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1286"/>
              <a:t>Absolute cijfers spreidingspatroon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4DFA6510-060E-47AE-ABDB-D0F093356725}"/>
              </a:ext>
            </a:extLst>
          </p:cNvPr>
          <p:cNvSpPr txBox="1"/>
          <p:nvPr/>
        </p:nvSpPr>
        <p:spPr>
          <a:xfrm>
            <a:off x="1524000" y="10482"/>
            <a:ext cx="9144000" cy="42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143"/>
              <a:t>Risicoanalyse COVID-19 Nigeria </a:t>
            </a: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996DB335-77D9-42DC-B162-E70D9F367FDB}"/>
              </a:ext>
            </a:extLst>
          </p:cNvPr>
          <p:cNvSpPr/>
          <p:nvPr/>
        </p:nvSpPr>
        <p:spPr>
          <a:xfrm>
            <a:off x="1593951" y="3701815"/>
            <a:ext cx="4170587" cy="23595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1286"/>
              <a:t>Risicoanalyse uitbraak  </a:t>
            </a:r>
          </a:p>
        </p:txBody>
      </p:sp>
      <p:sp>
        <p:nvSpPr>
          <p:cNvPr id="10" name="Rechthoek 9">
            <a:extLst>
              <a:ext uri="{FF2B5EF4-FFF2-40B4-BE49-F238E27FC236}">
                <a16:creationId xmlns:a16="http://schemas.microsoft.com/office/drawing/2014/main" id="{80F28A7A-47FE-42C9-9980-05343D0D0A39}"/>
              </a:ext>
            </a:extLst>
          </p:cNvPr>
          <p:cNvSpPr/>
          <p:nvPr/>
        </p:nvSpPr>
        <p:spPr>
          <a:xfrm>
            <a:off x="4518563" y="472763"/>
            <a:ext cx="4108949" cy="22434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1071"/>
              <a:t>Beschrijving huidige spreidingspatronen</a:t>
            </a: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2A3CA46A-173B-4CE5-8182-EDE092F35491}"/>
              </a:ext>
            </a:extLst>
          </p:cNvPr>
          <p:cNvSpPr txBox="1"/>
          <p:nvPr/>
        </p:nvSpPr>
        <p:spPr>
          <a:xfrm>
            <a:off x="4518563" y="738779"/>
            <a:ext cx="4108949" cy="105862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571"/>
              <a:t>Er is </a:t>
            </a:r>
            <a:r>
              <a:rPr lang="en-GB" sz="571" err="1"/>
              <a:t>vooral</a:t>
            </a:r>
            <a:r>
              <a:rPr lang="en-GB" sz="571"/>
              <a:t> </a:t>
            </a:r>
            <a:r>
              <a:rPr lang="en-GB" sz="571" err="1"/>
              <a:t>veel</a:t>
            </a:r>
            <a:r>
              <a:rPr lang="en-GB" sz="571"/>
              <a:t> </a:t>
            </a:r>
            <a:r>
              <a:rPr lang="en-GB" sz="571" err="1"/>
              <a:t>spreiding</a:t>
            </a:r>
            <a:r>
              <a:rPr lang="en-GB" sz="571"/>
              <a:t> in de </a:t>
            </a:r>
            <a:r>
              <a:rPr lang="en-GB" sz="571" err="1"/>
              <a:t>grote</a:t>
            </a:r>
            <a:r>
              <a:rPr lang="en-GB" sz="571"/>
              <a:t> </a:t>
            </a:r>
            <a:r>
              <a:rPr lang="en-GB" sz="571" err="1"/>
              <a:t>steden</a:t>
            </a:r>
            <a:r>
              <a:rPr lang="en-GB" sz="571"/>
              <a:t> </a:t>
            </a:r>
            <a:r>
              <a:rPr lang="en-GB" sz="571" err="1"/>
              <a:t>zoals</a:t>
            </a:r>
            <a:r>
              <a:rPr lang="en-GB" sz="571"/>
              <a:t> in </a:t>
            </a:r>
            <a:r>
              <a:rPr lang="en-GB" sz="571" b="1"/>
              <a:t>Lagos</a:t>
            </a:r>
            <a:r>
              <a:rPr lang="en-GB" sz="571"/>
              <a:t> </a:t>
            </a:r>
            <a:r>
              <a:rPr lang="en-GB" sz="571" err="1"/>
              <a:t>en</a:t>
            </a:r>
            <a:r>
              <a:rPr lang="en-GB" sz="571"/>
              <a:t> </a:t>
            </a:r>
            <a:r>
              <a:rPr lang="en-GB" sz="571" b="1"/>
              <a:t>Abuja</a:t>
            </a:r>
            <a:r>
              <a:rPr lang="en-GB" sz="571"/>
              <a:t>, </a:t>
            </a:r>
            <a:r>
              <a:rPr lang="en-GB" sz="571" err="1"/>
              <a:t>ook</a:t>
            </a:r>
            <a:r>
              <a:rPr lang="en-GB" sz="571"/>
              <a:t> </a:t>
            </a:r>
            <a:r>
              <a:rPr lang="en-GB" sz="571" err="1"/>
              <a:t>waar</a:t>
            </a:r>
            <a:r>
              <a:rPr lang="en-GB" sz="571"/>
              <a:t> </a:t>
            </a:r>
            <a:r>
              <a:rPr lang="en-GB" sz="571" err="1"/>
              <a:t>mensen</a:t>
            </a:r>
            <a:r>
              <a:rPr lang="en-GB" sz="571"/>
              <a:t> heel </a:t>
            </a:r>
            <a:r>
              <a:rPr lang="en-GB" sz="571" err="1"/>
              <a:t>dicht</a:t>
            </a:r>
            <a:r>
              <a:rPr lang="en-GB" sz="571"/>
              <a:t> op </a:t>
            </a:r>
            <a:r>
              <a:rPr lang="en-GB" sz="571" err="1"/>
              <a:t>elkaar</a:t>
            </a:r>
            <a:r>
              <a:rPr lang="en-GB" sz="571"/>
              <a:t> </a:t>
            </a:r>
            <a:r>
              <a:rPr lang="en-GB" sz="571" err="1"/>
              <a:t>wonen</a:t>
            </a:r>
            <a:r>
              <a:rPr lang="en-GB" sz="571"/>
              <a:t> is de </a:t>
            </a:r>
            <a:r>
              <a:rPr lang="en-GB" sz="571" err="1"/>
              <a:t>spreiding</a:t>
            </a:r>
            <a:r>
              <a:rPr lang="en-GB" sz="571"/>
              <a:t> </a:t>
            </a:r>
            <a:r>
              <a:rPr lang="en-GB" sz="571" err="1"/>
              <a:t>groot</a:t>
            </a:r>
            <a:r>
              <a:rPr lang="en-GB" sz="571"/>
              <a:t> </a:t>
            </a:r>
            <a:r>
              <a:rPr lang="en-GB" sz="571" err="1"/>
              <a:t>bijvoorbeeld</a:t>
            </a:r>
            <a:r>
              <a:rPr lang="en-GB" sz="571"/>
              <a:t>: </a:t>
            </a:r>
            <a:r>
              <a:rPr lang="en-GB" sz="571" err="1"/>
              <a:t>aan</a:t>
            </a:r>
            <a:r>
              <a:rPr lang="en-GB" sz="571"/>
              <a:t> de </a:t>
            </a:r>
            <a:r>
              <a:rPr lang="en-GB" sz="571" err="1"/>
              <a:t>kust</a:t>
            </a:r>
            <a:r>
              <a:rPr lang="en-GB" sz="571"/>
              <a:t> </a:t>
            </a:r>
            <a:r>
              <a:rPr lang="en-GB" sz="571" err="1"/>
              <a:t>en</a:t>
            </a:r>
            <a:r>
              <a:rPr lang="en-GB" sz="571"/>
              <a:t> in het centrum van het land. In de </a:t>
            </a:r>
            <a:r>
              <a:rPr lang="en-GB" sz="571" err="1"/>
              <a:t>delen</a:t>
            </a:r>
            <a:r>
              <a:rPr lang="en-GB" sz="571"/>
              <a:t> van Nigeria die </a:t>
            </a:r>
            <a:r>
              <a:rPr lang="en-GB" sz="571" err="1"/>
              <a:t>dunbevolkt</a:t>
            </a:r>
            <a:r>
              <a:rPr lang="en-GB" sz="571"/>
              <a:t> </a:t>
            </a:r>
            <a:r>
              <a:rPr lang="en-GB" sz="571" err="1"/>
              <a:t>zijn</a:t>
            </a:r>
            <a:r>
              <a:rPr lang="en-GB" sz="571"/>
              <a:t>, het </a:t>
            </a:r>
            <a:r>
              <a:rPr lang="en-GB" sz="571" err="1"/>
              <a:t>noorden</a:t>
            </a:r>
            <a:r>
              <a:rPr lang="en-GB" sz="571"/>
              <a:t> </a:t>
            </a:r>
            <a:r>
              <a:rPr lang="en-GB" sz="571" err="1"/>
              <a:t>en</a:t>
            </a:r>
            <a:r>
              <a:rPr lang="en-GB" sz="571"/>
              <a:t> </a:t>
            </a:r>
            <a:r>
              <a:rPr lang="en-GB" sz="571" err="1"/>
              <a:t>een</a:t>
            </a:r>
            <a:r>
              <a:rPr lang="en-GB" sz="571"/>
              <a:t> </a:t>
            </a:r>
            <a:r>
              <a:rPr lang="en-GB" sz="571" err="1"/>
              <a:t>beetje</a:t>
            </a:r>
            <a:r>
              <a:rPr lang="en-GB" sz="571"/>
              <a:t> om het centrum </a:t>
            </a:r>
            <a:r>
              <a:rPr lang="en-GB" sz="571" err="1"/>
              <a:t>heen</a:t>
            </a:r>
            <a:r>
              <a:rPr lang="en-GB" sz="571"/>
              <a:t>, is er </a:t>
            </a:r>
            <a:r>
              <a:rPr lang="en-GB" sz="571" err="1"/>
              <a:t>nog</a:t>
            </a:r>
            <a:r>
              <a:rPr lang="en-GB" sz="571"/>
              <a:t> </a:t>
            </a:r>
            <a:r>
              <a:rPr lang="en-GB" sz="571" err="1"/>
              <a:t>niet</a:t>
            </a:r>
            <a:r>
              <a:rPr lang="en-GB" sz="571"/>
              <a:t> zo </a:t>
            </a:r>
            <a:r>
              <a:rPr lang="en-GB" sz="571" err="1"/>
              <a:t>veel</a:t>
            </a:r>
            <a:r>
              <a:rPr lang="en-GB" sz="571"/>
              <a:t> </a:t>
            </a:r>
            <a:r>
              <a:rPr lang="en-GB" sz="571" err="1"/>
              <a:t>spreiding</a:t>
            </a:r>
            <a:r>
              <a:rPr lang="en-GB" sz="571"/>
              <a:t>. </a:t>
            </a:r>
          </a:p>
          <a:p>
            <a:r>
              <a:rPr lang="en-GB" sz="571"/>
              <a:t> </a:t>
            </a:r>
          </a:p>
          <a:p>
            <a:r>
              <a:rPr lang="en-GB" sz="571"/>
              <a:t>In de </a:t>
            </a:r>
            <a:r>
              <a:rPr lang="en-GB" sz="571" err="1"/>
              <a:t>dichtbevolkte</a:t>
            </a:r>
            <a:r>
              <a:rPr lang="en-GB" sz="571"/>
              <a:t> </a:t>
            </a:r>
            <a:r>
              <a:rPr lang="en-GB" sz="571" err="1"/>
              <a:t>plekken</a:t>
            </a:r>
            <a:r>
              <a:rPr lang="en-GB" sz="571"/>
              <a:t> of </a:t>
            </a:r>
            <a:r>
              <a:rPr lang="en-GB" sz="571" err="1"/>
              <a:t>gewoon</a:t>
            </a:r>
            <a:r>
              <a:rPr lang="en-GB" sz="571"/>
              <a:t> </a:t>
            </a:r>
            <a:r>
              <a:rPr lang="en-GB" sz="571" err="1"/>
              <a:t>drukke</a:t>
            </a:r>
            <a:r>
              <a:rPr lang="en-GB" sz="571"/>
              <a:t> </a:t>
            </a:r>
            <a:r>
              <a:rPr lang="en-GB" sz="571" err="1"/>
              <a:t>plekken</a:t>
            </a:r>
            <a:r>
              <a:rPr lang="en-GB" sz="571"/>
              <a:t>, </a:t>
            </a:r>
            <a:r>
              <a:rPr lang="en-GB" sz="571" err="1"/>
              <a:t>bijvoorbeeld</a:t>
            </a:r>
            <a:r>
              <a:rPr lang="en-GB" sz="571"/>
              <a:t>: </a:t>
            </a:r>
            <a:r>
              <a:rPr lang="en-GB" sz="571" err="1"/>
              <a:t>handelsplekken</a:t>
            </a:r>
            <a:r>
              <a:rPr lang="en-GB" sz="571"/>
              <a:t>, </a:t>
            </a:r>
            <a:r>
              <a:rPr lang="en-GB" sz="571" err="1"/>
              <a:t>parken</a:t>
            </a:r>
            <a:r>
              <a:rPr lang="en-GB" sz="571"/>
              <a:t> of </a:t>
            </a:r>
            <a:r>
              <a:rPr lang="en-GB" sz="571" err="1"/>
              <a:t>dichtbevolkte</a:t>
            </a:r>
            <a:r>
              <a:rPr lang="en-GB" sz="571"/>
              <a:t> </a:t>
            </a:r>
            <a:r>
              <a:rPr lang="en-GB" sz="571" err="1"/>
              <a:t>bewoningen</a:t>
            </a:r>
            <a:r>
              <a:rPr lang="en-GB" sz="571"/>
              <a:t> </a:t>
            </a:r>
            <a:r>
              <a:rPr lang="en-GB" sz="571" err="1"/>
              <a:t>vindt</a:t>
            </a:r>
            <a:r>
              <a:rPr lang="en-GB" sz="571"/>
              <a:t> er </a:t>
            </a:r>
            <a:r>
              <a:rPr lang="en-GB" sz="571" err="1"/>
              <a:t>veel</a:t>
            </a:r>
            <a:r>
              <a:rPr lang="en-GB" sz="571"/>
              <a:t> </a:t>
            </a:r>
            <a:r>
              <a:rPr lang="en-GB" sz="571" err="1"/>
              <a:t>spreiding</a:t>
            </a:r>
            <a:r>
              <a:rPr lang="en-GB" sz="571"/>
              <a:t> </a:t>
            </a:r>
            <a:r>
              <a:rPr lang="en-GB" sz="571" err="1"/>
              <a:t>plaats</a:t>
            </a:r>
            <a:r>
              <a:rPr lang="en-GB" sz="571"/>
              <a:t>, want </a:t>
            </a:r>
            <a:r>
              <a:rPr lang="en-GB" sz="571" err="1"/>
              <a:t>daar</a:t>
            </a:r>
            <a:r>
              <a:rPr lang="en-GB" sz="571"/>
              <a:t> </a:t>
            </a:r>
            <a:r>
              <a:rPr lang="en-GB" sz="571" err="1"/>
              <a:t>zijn</a:t>
            </a:r>
            <a:r>
              <a:rPr lang="en-GB" sz="571"/>
              <a:t> de </a:t>
            </a:r>
            <a:r>
              <a:rPr lang="en-GB" sz="571" err="1"/>
              <a:t>mensen</a:t>
            </a:r>
            <a:r>
              <a:rPr lang="en-GB" sz="571"/>
              <a:t> </a:t>
            </a:r>
            <a:r>
              <a:rPr lang="en-GB" sz="571" err="1"/>
              <a:t>dichter</a:t>
            </a:r>
            <a:r>
              <a:rPr lang="en-GB" sz="571"/>
              <a:t> op </a:t>
            </a:r>
            <a:r>
              <a:rPr lang="en-GB" sz="571" err="1"/>
              <a:t>elkaar</a:t>
            </a:r>
            <a:r>
              <a:rPr lang="en-GB" sz="571"/>
              <a:t> </a:t>
            </a:r>
            <a:r>
              <a:rPr lang="en-GB" sz="571" err="1"/>
              <a:t>en</a:t>
            </a:r>
            <a:r>
              <a:rPr lang="en-GB" sz="571"/>
              <a:t> is er </a:t>
            </a:r>
            <a:r>
              <a:rPr lang="en-GB" sz="571" err="1"/>
              <a:t>dus</a:t>
            </a:r>
            <a:r>
              <a:rPr lang="en-GB" sz="571"/>
              <a:t> </a:t>
            </a:r>
            <a:r>
              <a:rPr lang="en-GB" sz="571" err="1"/>
              <a:t>meer</a:t>
            </a:r>
            <a:r>
              <a:rPr lang="en-GB" sz="571"/>
              <a:t> </a:t>
            </a:r>
            <a:r>
              <a:rPr lang="en-GB" sz="571" err="1"/>
              <a:t>kans</a:t>
            </a:r>
            <a:r>
              <a:rPr lang="en-GB" sz="571"/>
              <a:t> op </a:t>
            </a:r>
            <a:r>
              <a:rPr lang="en-GB" sz="571" err="1"/>
              <a:t>spreiding</a:t>
            </a:r>
            <a:r>
              <a:rPr lang="en-GB" sz="571"/>
              <a:t> </a:t>
            </a:r>
            <a:r>
              <a:rPr lang="en-GB" sz="571" err="1"/>
              <a:t>mogelijk</a:t>
            </a:r>
            <a:r>
              <a:rPr lang="en-GB" sz="571"/>
              <a:t>. </a:t>
            </a:r>
            <a:r>
              <a:rPr lang="en-GB" sz="571" err="1"/>
              <a:t>Aan</a:t>
            </a:r>
            <a:r>
              <a:rPr lang="en-GB" sz="571"/>
              <a:t> de </a:t>
            </a:r>
            <a:r>
              <a:rPr lang="en-GB" sz="571" err="1"/>
              <a:t>kust</a:t>
            </a:r>
            <a:r>
              <a:rPr lang="en-GB" sz="571"/>
              <a:t> van Nigeria </a:t>
            </a:r>
            <a:r>
              <a:rPr lang="en-GB" sz="571" err="1"/>
              <a:t>en</a:t>
            </a:r>
            <a:r>
              <a:rPr lang="en-GB" sz="571"/>
              <a:t> in </a:t>
            </a:r>
            <a:r>
              <a:rPr lang="en-GB" sz="571" err="1"/>
              <a:t>centraal</a:t>
            </a:r>
            <a:r>
              <a:rPr lang="en-GB" sz="571"/>
              <a:t> Nigeria </a:t>
            </a:r>
            <a:r>
              <a:rPr lang="en-GB" sz="571" err="1"/>
              <a:t>zijn</a:t>
            </a:r>
            <a:r>
              <a:rPr lang="en-GB" sz="571"/>
              <a:t> </a:t>
            </a:r>
            <a:r>
              <a:rPr lang="en-GB" sz="571" err="1"/>
              <a:t>veel</a:t>
            </a:r>
            <a:r>
              <a:rPr lang="en-GB" sz="571"/>
              <a:t> </a:t>
            </a:r>
            <a:r>
              <a:rPr lang="en-GB" sz="571" err="1"/>
              <a:t>handelsplaatsen</a:t>
            </a:r>
            <a:r>
              <a:rPr lang="en-GB" sz="571"/>
              <a:t> </a:t>
            </a:r>
            <a:r>
              <a:rPr lang="en-GB" sz="571" err="1"/>
              <a:t>en</a:t>
            </a:r>
            <a:r>
              <a:rPr lang="en-GB" sz="571"/>
              <a:t> </a:t>
            </a:r>
            <a:r>
              <a:rPr lang="en-GB" sz="571" err="1"/>
              <a:t>gewoon</a:t>
            </a:r>
            <a:r>
              <a:rPr lang="en-GB" sz="571"/>
              <a:t> </a:t>
            </a:r>
            <a:r>
              <a:rPr lang="en-GB" sz="571" err="1"/>
              <a:t>plekken</a:t>
            </a:r>
            <a:r>
              <a:rPr lang="en-GB" sz="571"/>
              <a:t> </a:t>
            </a:r>
            <a:r>
              <a:rPr lang="en-GB" sz="571" err="1"/>
              <a:t>waar</a:t>
            </a:r>
            <a:r>
              <a:rPr lang="en-GB" sz="571"/>
              <a:t> de </a:t>
            </a:r>
            <a:r>
              <a:rPr lang="en-GB" sz="571" err="1"/>
              <a:t>bevolking</a:t>
            </a:r>
            <a:r>
              <a:rPr lang="en-GB" sz="571"/>
              <a:t> </a:t>
            </a:r>
            <a:r>
              <a:rPr lang="en-GB" sz="571" err="1"/>
              <a:t>dicht</a:t>
            </a:r>
            <a:r>
              <a:rPr lang="en-GB" sz="571"/>
              <a:t> op </a:t>
            </a:r>
            <a:r>
              <a:rPr lang="en-GB" sz="571" err="1"/>
              <a:t>elkaar</a:t>
            </a:r>
            <a:r>
              <a:rPr lang="en-GB" sz="571"/>
              <a:t> is, </a:t>
            </a:r>
            <a:r>
              <a:rPr lang="en-GB" sz="571" err="1"/>
              <a:t>dat</a:t>
            </a:r>
            <a:r>
              <a:rPr lang="en-GB" sz="571"/>
              <a:t> is </a:t>
            </a:r>
            <a:r>
              <a:rPr lang="en-GB" sz="571" err="1"/>
              <a:t>ook</a:t>
            </a:r>
            <a:r>
              <a:rPr lang="en-GB" sz="571"/>
              <a:t> de </a:t>
            </a:r>
            <a:r>
              <a:rPr lang="en-GB" sz="571" err="1"/>
              <a:t>reden</a:t>
            </a:r>
            <a:r>
              <a:rPr lang="en-GB" sz="571"/>
              <a:t> </a:t>
            </a:r>
            <a:r>
              <a:rPr lang="en-GB" sz="571" err="1"/>
              <a:t>dat</a:t>
            </a:r>
            <a:r>
              <a:rPr lang="en-GB" sz="571"/>
              <a:t> </a:t>
            </a:r>
            <a:r>
              <a:rPr lang="en-GB" sz="571" err="1"/>
              <a:t>daar</a:t>
            </a:r>
            <a:r>
              <a:rPr lang="en-GB" sz="571"/>
              <a:t> </a:t>
            </a:r>
            <a:r>
              <a:rPr lang="en-GB" sz="571" err="1"/>
              <a:t>zoveel</a:t>
            </a:r>
            <a:r>
              <a:rPr lang="en-GB" sz="571"/>
              <a:t> </a:t>
            </a:r>
            <a:r>
              <a:rPr lang="en-GB" sz="571" err="1"/>
              <a:t>spreidingen</a:t>
            </a:r>
            <a:r>
              <a:rPr lang="en-GB" sz="571"/>
              <a:t> </a:t>
            </a:r>
            <a:r>
              <a:rPr lang="en-GB" sz="571" err="1"/>
              <a:t>zijn</a:t>
            </a:r>
            <a:r>
              <a:rPr lang="en-GB" sz="571"/>
              <a:t> </a:t>
            </a:r>
            <a:r>
              <a:rPr lang="en-GB" sz="571" err="1"/>
              <a:t>en</a:t>
            </a:r>
            <a:r>
              <a:rPr lang="en-GB" sz="571"/>
              <a:t> </a:t>
            </a:r>
            <a:r>
              <a:rPr lang="en-GB" sz="571" err="1"/>
              <a:t>bijvoorbeeld</a:t>
            </a:r>
            <a:r>
              <a:rPr lang="en-GB" sz="571"/>
              <a:t> in </a:t>
            </a:r>
            <a:r>
              <a:rPr lang="en-GB" sz="571" err="1"/>
              <a:t>plekken</a:t>
            </a:r>
            <a:r>
              <a:rPr lang="en-GB" sz="571"/>
              <a:t> </a:t>
            </a:r>
            <a:r>
              <a:rPr lang="en-GB" sz="571" err="1"/>
              <a:t>waar</a:t>
            </a:r>
            <a:r>
              <a:rPr lang="en-GB" sz="571"/>
              <a:t> minder </a:t>
            </a:r>
            <a:r>
              <a:rPr lang="en-GB" sz="571" err="1"/>
              <a:t>mensen</a:t>
            </a:r>
            <a:r>
              <a:rPr lang="en-GB" sz="571"/>
              <a:t> </a:t>
            </a:r>
            <a:r>
              <a:rPr lang="en-GB" sz="571" err="1"/>
              <a:t>bij</a:t>
            </a:r>
            <a:r>
              <a:rPr lang="en-GB" sz="571"/>
              <a:t> </a:t>
            </a:r>
            <a:r>
              <a:rPr lang="en-GB" sz="571" err="1"/>
              <a:t>elkaar</a:t>
            </a:r>
            <a:r>
              <a:rPr lang="en-GB" sz="571"/>
              <a:t> </a:t>
            </a:r>
            <a:r>
              <a:rPr lang="en-GB" sz="571" err="1"/>
              <a:t>zijn</a:t>
            </a:r>
            <a:r>
              <a:rPr lang="en-GB" sz="571"/>
              <a:t> minder </a:t>
            </a:r>
            <a:r>
              <a:rPr lang="en-GB" sz="571" err="1"/>
              <a:t>spreidingen</a:t>
            </a:r>
            <a:r>
              <a:rPr lang="en-GB" sz="571"/>
              <a:t>.</a:t>
            </a:r>
          </a:p>
          <a:p>
            <a:r>
              <a:rPr lang="en-GB" sz="571"/>
              <a:t> </a:t>
            </a:r>
          </a:p>
          <a:p>
            <a:r>
              <a:rPr lang="en-GB" sz="571"/>
              <a:t>Het virus is </a:t>
            </a:r>
            <a:r>
              <a:rPr lang="en-GB" sz="571" err="1"/>
              <a:t>begonnen</a:t>
            </a:r>
            <a:r>
              <a:rPr lang="en-GB" sz="571"/>
              <a:t> in Lagos door </a:t>
            </a:r>
            <a:r>
              <a:rPr lang="en-GB" sz="571" err="1"/>
              <a:t>een</a:t>
            </a:r>
            <a:r>
              <a:rPr lang="en-GB" sz="571"/>
              <a:t> </a:t>
            </a:r>
            <a:r>
              <a:rPr lang="en-GB" sz="571" err="1"/>
              <a:t>itialiaan</a:t>
            </a:r>
            <a:r>
              <a:rPr lang="en-GB" sz="571"/>
              <a:t> die </a:t>
            </a:r>
            <a:r>
              <a:rPr lang="en-GB" sz="571" err="1"/>
              <a:t>terugkwam</a:t>
            </a:r>
            <a:r>
              <a:rPr lang="en-GB" sz="571"/>
              <a:t> </a:t>
            </a:r>
            <a:r>
              <a:rPr lang="en-GB" sz="571" err="1"/>
              <a:t>en</a:t>
            </a:r>
            <a:r>
              <a:rPr lang="en-GB" sz="571"/>
              <a:t> het is </a:t>
            </a:r>
            <a:r>
              <a:rPr lang="en-GB" sz="571" err="1"/>
              <a:t>vanuit</a:t>
            </a:r>
            <a:r>
              <a:rPr lang="en-GB" sz="571"/>
              <a:t> </a:t>
            </a:r>
            <a:r>
              <a:rPr lang="en-GB" sz="571" err="1"/>
              <a:t>daaruit</a:t>
            </a:r>
            <a:r>
              <a:rPr lang="en-GB" sz="571"/>
              <a:t> </a:t>
            </a:r>
            <a:r>
              <a:rPr lang="en-GB" sz="571" err="1"/>
              <a:t>verspreid</a:t>
            </a:r>
            <a:r>
              <a:rPr lang="en-GB" sz="571"/>
              <a:t> </a:t>
            </a:r>
            <a:r>
              <a:rPr lang="en-GB" sz="571" err="1"/>
              <a:t>naar</a:t>
            </a:r>
            <a:r>
              <a:rPr lang="en-GB" sz="571"/>
              <a:t> Ogun State door </a:t>
            </a:r>
            <a:r>
              <a:rPr lang="en-GB" sz="571" err="1"/>
              <a:t>iemand</a:t>
            </a:r>
            <a:r>
              <a:rPr lang="en-GB" sz="571"/>
              <a:t> die contact had met de </a:t>
            </a:r>
            <a:r>
              <a:rPr lang="en-GB" sz="571" err="1"/>
              <a:t>Italiaan</a:t>
            </a:r>
            <a:r>
              <a:rPr lang="en-GB" sz="571"/>
              <a:t> </a:t>
            </a:r>
            <a:r>
              <a:rPr lang="en-GB" sz="571" err="1"/>
              <a:t>waardoor</a:t>
            </a:r>
            <a:r>
              <a:rPr lang="en-GB" sz="571"/>
              <a:t> het </a:t>
            </a:r>
            <a:r>
              <a:rPr lang="en-GB" sz="571" err="1"/>
              <a:t>snel</a:t>
            </a:r>
            <a:r>
              <a:rPr lang="en-GB" sz="571"/>
              <a:t> is </a:t>
            </a:r>
            <a:r>
              <a:rPr lang="en-GB" sz="571" err="1"/>
              <a:t>verspreid</a:t>
            </a:r>
            <a:r>
              <a:rPr lang="en-GB" sz="571"/>
              <a:t> door Lagos </a:t>
            </a:r>
            <a:r>
              <a:rPr lang="en-GB" sz="571" err="1"/>
              <a:t>en</a:t>
            </a:r>
            <a:r>
              <a:rPr lang="en-GB" sz="571"/>
              <a:t> </a:t>
            </a:r>
            <a:r>
              <a:rPr lang="en-GB" sz="571" err="1"/>
              <a:t>daarna</a:t>
            </a:r>
            <a:r>
              <a:rPr lang="en-GB" sz="571"/>
              <a:t> </a:t>
            </a:r>
            <a:r>
              <a:rPr lang="en-GB" sz="571" err="1"/>
              <a:t>naar</a:t>
            </a:r>
            <a:r>
              <a:rPr lang="en-GB" sz="571"/>
              <a:t> de </a:t>
            </a:r>
            <a:r>
              <a:rPr lang="en-GB" sz="571" err="1"/>
              <a:t>andere</a:t>
            </a:r>
            <a:r>
              <a:rPr lang="en-GB" sz="571"/>
              <a:t> </a:t>
            </a:r>
            <a:r>
              <a:rPr lang="en-GB" sz="571" err="1"/>
              <a:t>delen</a:t>
            </a:r>
            <a:r>
              <a:rPr lang="en-GB" sz="571"/>
              <a:t> van het land.</a:t>
            </a:r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9728DED1-989A-4966-A9C4-0BF34E4C5341}"/>
              </a:ext>
            </a:extLst>
          </p:cNvPr>
          <p:cNvSpPr/>
          <p:nvPr/>
        </p:nvSpPr>
        <p:spPr>
          <a:xfrm>
            <a:off x="1595014" y="3999093"/>
            <a:ext cx="2059724" cy="14414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1071"/>
              <a:t>KANS op COVID-19 uitbraak</a:t>
            </a:r>
          </a:p>
        </p:txBody>
      </p:sp>
      <p:sp>
        <p:nvSpPr>
          <p:cNvPr id="30" name="Tekstvak 29">
            <a:extLst>
              <a:ext uri="{FF2B5EF4-FFF2-40B4-BE49-F238E27FC236}">
                <a16:creationId xmlns:a16="http://schemas.microsoft.com/office/drawing/2014/main" id="{EC8872FA-3679-48B1-8660-91FB28C61716}"/>
              </a:ext>
            </a:extLst>
          </p:cNvPr>
          <p:cNvSpPr txBox="1"/>
          <p:nvPr/>
        </p:nvSpPr>
        <p:spPr>
          <a:xfrm>
            <a:off x="1585860" y="4535654"/>
            <a:ext cx="2059724" cy="93884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nl-NL" sz="786" b="1"/>
              <a:t>Toelichting:</a:t>
            </a:r>
          </a:p>
          <a:p>
            <a:r>
              <a:rPr lang="en-GB" sz="786"/>
              <a:t>Nigeria is </a:t>
            </a:r>
            <a:r>
              <a:rPr lang="en-GB" sz="786" err="1"/>
              <a:t>een</a:t>
            </a:r>
            <a:r>
              <a:rPr lang="en-GB" sz="786"/>
              <a:t> </a:t>
            </a:r>
            <a:r>
              <a:rPr lang="en-GB" sz="786" err="1"/>
              <a:t>dichtbevolkt</a:t>
            </a:r>
            <a:r>
              <a:rPr lang="en-GB" sz="786"/>
              <a:t> land met </a:t>
            </a:r>
            <a:r>
              <a:rPr lang="en-GB" sz="786" err="1"/>
              <a:t>relatief</a:t>
            </a:r>
            <a:r>
              <a:rPr lang="en-GB" sz="786"/>
              <a:t> </a:t>
            </a:r>
            <a:r>
              <a:rPr lang="en-GB" sz="786" err="1"/>
              <a:t>weinig</a:t>
            </a:r>
            <a:r>
              <a:rPr lang="en-GB" sz="786"/>
              <a:t> </a:t>
            </a:r>
            <a:r>
              <a:rPr lang="en-GB" sz="786" err="1"/>
              <a:t>medische</a:t>
            </a:r>
            <a:r>
              <a:rPr lang="en-GB" sz="786"/>
              <a:t> </a:t>
            </a:r>
            <a:r>
              <a:rPr lang="en-GB" sz="786" err="1"/>
              <a:t>voorzieningen</a:t>
            </a:r>
            <a:r>
              <a:rPr lang="en-GB" sz="786"/>
              <a:t> per </a:t>
            </a:r>
            <a:r>
              <a:rPr lang="en-GB" sz="786" err="1"/>
              <a:t>inwoner</a:t>
            </a:r>
            <a:r>
              <a:rPr lang="en-GB" sz="786"/>
              <a:t>. Er </a:t>
            </a:r>
            <a:r>
              <a:rPr lang="en-GB" sz="786" err="1"/>
              <a:t>werd</a:t>
            </a:r>
            <a:r>
              <a:rPr lang="en-GB" sz="786"/>
              <a:t> </a:t>
            </a:r>
            <a:r>
              <a:rPr lang="en-GB" sz="786" err="1"/>
              <a:t>voor</a:t>
            </a:r>
            <a:r>
              <a:rPr lang="en-GB" sz="786"/>
              <a:t> </a:t>
            </a:r>
            <a:r>
              <a:rPr lang="en-GB" sz="786" err="1"/>
              <a:t>een</a:t>
            </a:r>
            <a:r>
              <a:rPr lang="en-GB" sz="786"/>
              <a:t> </a:t>
            </a:r>
            <a:r>
              <a:rPr lang="en-GB" sz="786" err="1"/>
              <a:t>grote</a:t>
            </a:r>
            <a:r>
              <a:rPr lang="en-GB" sz="786"/>
              <a:t> ramp </a:t>
            </a:r>
            <a:r>
              <a:rPr lang="en-GB" sz="786" err="1"/>
              <a:t>gevreesd</a:t>
            </a:r>
            <a:r>
              <a:rPr lang="en-GB" sz="786"/>
              <a:t> </a:t>
            </a:r>
            <a:r>
              <a:rPr lang="en-GB" sz="786" err="1"/>
              <a:t>omdat</a:t>
            </a:r>
            <a:r>
              <a:rPr lang="en-GB" sz="786"/>
              <a:t> de </a:t>
            </a:r>
            <a:r>
              <a:rPr lang="en-GB" sz="786" err="1"/>
              <a:t>omstandigheden</a:t>
            </a:r>
            <a:r>
              <a:rPr lang="en-GB" sz="786"/>
              <a:t> </a:t>
            </a:r>
            <a:r>
              <a:rPr lang="en-GB" sz="786" err="1"/>
              <a:t>voor</a:t>
            </a:r>
            <a:r>
              <a:rPr lang="en-GB" sz="786"/>
              <a:t> </a:t>
            </a:r>
            <a:r>
              <a:rPr lang="en-GB" sz="786" err="1"/>
              <a:t>verspreiding</a:t>
            </a:r>
            <a:r>
              <a:rPr lang="en-GB" sz="786"/>
              <a:t> </a:t>
            </a:r>
            <a:r>
              <a:rPr lang="en-GB" sz="786" err="1"/>
              <a:t>gunstig</a:t>
            </a:r>
            <a:r>
              <a:rPr lang="en-GB" sz="786"/>
              <a:t> </a:t>
            </a:r>
            <a:r>
              <a:rPr lang="en-GB" sz="786" err="1"/>
              <a:t>waren</a:t>
            </a:r>
            <a:r>
              <a:rPr lang="en-GB" sz="786"/>
              <a:t> </a:t>
            </a:r>
            <a:r>
              <a:rPr lang="en-GB" sz="786" err="1"/>
              <a:t>en</a:t>
            </a:r>
            <a:r>
              <a:rPr lang="en-GB" sz="786"/>
              <a:t> de </a:t>
            </a:r>
            <a:r>
              <a:rPr lang="en-GB" sz="786" err="1"/>
              <a:t>medische</a:t>
            </a:r>
            <a:r>
              <a:rPr lang="en-GB" sz="786"/>
              <a:t> </a:t>
            </a:r>
            <a:r>
              <a:rPr lang="en-GB" sz="786" err="1"/>
              <a:t>infrastructuur</a:t>
            </a:r>
            <a:r>
              <a:rPr lang="en-GB" sz="786"/>
              <a:t> om </a:t>
            </a:r>
            <a:r>
              <a:rPr lang="en-GB" sz="786" err="1"/>
              <a:t>sterfte</a:t>
            </a:r>
            <a:r>
              <a:rPr lang="en-GB" sz="786"/>
              <a:t> </a:t>
            </a:r>
            <a:r>
              <a:rPr lang="en-GB" sz="786" err="1"/>
              <a:t>tegen</a:t>
            </a:r>
            <a:r>
              <a:rPr lang="en-GB" sz="786"/>
              <a:t> </a:t>
            </a:r>
            <a:r>
              <a:rPr lang="en-GB" sz="786" err="1"/>
              <a:t>te</a:t>
            </a:r>
            <a:r>
              <a:rPr lang="en-GB" sz="786"/>
              <a:t> </a:t>
            </a:r>
            <a:r>
              <a:rPr lang="en-GB" sz="786" err="1"/>
              <a:t>gaan</a:t>
            </a:r>
            <a:r>
              <a:rPr lang="en-GB" sz="786"/>
              <a:t> </a:t>
            </a:r>
            <a:r>
              <a:rPr lang="en-GB" sz="786" err="1"/>
              <a:t>beperkt</a:t>
            </a:r>
            <a:r>
              <a:rPr lang="en-GB" sz="786"/>
              <a:t> was.</a:t>
            </a:r>
            <a:endParaRPr lang="nl-NL" sz="786" b="1"/>
          </a:p>
        </p:txBody>
      </p:sp>
      <p:sp>
        <p:nvSpPr>
          <p:cNvPr id="34" name="Rechthoek 33">
            <a:extLst>
              <a:ext uri="{FF2B5EF4-FFF2-40B4-BE49-F238E27FC236}">
                <a16:creationId xmlns:a16="http://schemas.microsoft.com/office/drawing/2014/main" id="{33483D37-52F6-47F6-B3E6-BDE679838F20}"/>
              </a:ext>
            </a:extLst>
          </p:cNvPr>
          <p:cNvSpPr/>
          <p:nvPr/>
        </p:nvSpPr>
        <p:spPr>
          <a:xfrm>
            <a:off x="5865458" y="3707371"/>
            <a:ext cx="2758460" cy="22434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1286"/>
              <a:t>COVID-19 risico’s in kaart  (internet)</a:t>
            </a:r>
          </a:p>
        </p:txBody>
      </p:sp>
      <p:sp>
        <p:nvSpPr>
          <p:cNvPr id="36" name="Rechthoek 35">
            <a:extLst>
              <a:ext uri="{FF2B5EF4-FFF2-40B4-BE49-F238E27FC236}">
                <a16:creationId xmlns:a16="http://schemas.microsoft.com/office/drawing/2014/main" id="{9285D65A-796E-434D-B528-360626BB7E7A}"/>
              </a:ext>
            </a:extLst>
          </p:cNvPr>
          <p:cNvSpPr/>
          <p:nvPr/>
        </p:nvSpPr>
        <p:spPr>
          <a:xfrm>
            <a:off x="3704817" y="3994641"/>
            <a:ext cx="2059724" cy="14414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1071"/>
              <a:t>GEVOLGEN van COVID-19 uitbraak </a:t>
            </a:r>
          </a:p>
        </p:txBody>
      </p:sp>
      <p:sp>
        <p:nvSpPr>
          <p:cNvPr id="40" name="Tekstvak 39">
            <a:extLst>
              <a:ext uri="{FF2B5EF4-FFF2-40B4-BE49-F238E27FC236}">
                <a16:creationId xmlns:a16="http://schemas.microsoft.com/office/drawing/2014/main" id="{939688CB-AD6D-4DDB-9F96-E3B2731C13CD}"/>
              </a:ext>
            </a:extLst>
          </p:cNvPr>
          <p:cNvSpPr txBox="1"/>
          <p:nvPr/>
        </p:nvSpPr>
        <p:spPr>
          <a:xfrm>
            <a:off x="3704817" y="4535657"/>
            <a:ext cx="2059724" cy="93884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nl-NL" sz="786" b="1"/>
              <a:t>Toelichting:</a:t>
            </a:r>
          </a:p>
          <a:p>
            <a:r>
              <a:rPr lang="en-GB" sz="786"/>
              <a:t>Nigeria deed het </a:t>
            </a:r>
            <a:r>
              <a:rPr lang="en-GB" sz="786" err="1"/>
              <a:t>veel</a:t>
            </a:r>
            <a:r>
              <a:rPr lang="en-GB" sz="786"/>
              <a:t> </a:t>
            </a:r>
            <a:r>
              <a:rPr lang="en-GB" sz="786" err="1"/>
              <a:t>beter</a:t>
            </a:r>
            <a:r>
              <a:rPr lang="en-GB" sz="786"/>
              <a:t> dan de </a:t>
            </a:r>
            <a:r>
              <a:rPr lang="en-GB" sz="786" err="1"/>
              <a:t>wereldgezondheidszorg</a:t>
            </a:r>
            <a:r>
              <a:rPr lang="en-GB" sz="786"/>
              <a:t> had </a:t>
            </a:r>
            <a:r>
              <a:rPr lang="en-GB" sz="786" err="1"/>
              <a:t>voorspeld</a:t>
            </a:r>
            <a:r>
              <a:rPr lang="en-GB" sz="786"/>
              <a:t>. </a:t>
            </a:r>
            <a:r>
              <a:rPr lang="en-GB" sz="786" err="1"/>
              <a:t>Volgens</a:t>
            </a:r>
            <a:r>
              <a:rPr lang="en-GB" sz="786"/>
              <a:t> de </a:t>
            </a:r>
            <a:r>
              <a:rPr lang="en-GB" sz="786" err="1"/>
              <a:t>wereldgezondheidszorg</a:t>
            </a:r>
            <a:r>
              <a:rPr lang="en-GB" sz="786"/>
              <a:t> </a:t>
            </a:r>
            <a:r>
              <a:rPr lang="en-GB" sz="786" err="1"/>
              <a:t>komt</a:t>
            </a:r>
            <a:r>
              <a:rPr lang="en-GB" sz="786"/>
              <a:t> het </a:t>
            </a:r>
            <a:r>
              <a:rPr lang="en-GB" sz="786" err="1"/>
              <a:t>doordat</a:t>
            </a:r>
            <a:r>
              <a:rPr lang="en-GB" sz="786"/>
              <a:t> </a:t>
            </a:r>
            <a:r>
              <a:rPr lang="en-GB" sz="786" err="1"/>
              <a:t>ze</a:t>
            </a:r>
            <a:r>
              <a:rPr lang="en-GB" sz="786"/>
              <a:t> </a:t>
            </a:r>
            <a:r>
              <a:rPr lang="en-GB" sz="786" err="1"/>
              <a:t>sterke</a:t>
            </a:r>
            <a:r>
              <a:rPr lang="en-GB" sz="786"/>
              <a:t> </a:t>
            </a:r>
            <a:r>
              <a:rPr lang="en-GB" sz="786" err="1"/>
              <a:t>volksgezondheids</a:t>
            </a:r>
            <a:r>
              <a:rPr lang="en-GB" sz="786"/>
              <a:t> </a:t>
            </a:r>
            <a:r>
              <a:rPr lang="en-GB" sz="786" err="1"/>
              <a:t>maatregelen</a:t>
            </a:r>
            <a:r>
              <a:rPr lang="en-GB" sz="786"/>
              <a:t> </a:t>
            </a:r>
            <a:r>
              <a:rPr lang="en-GB" sz="786" err="1"/>
              <a:t>genomen</a:t>
            </a:r>
            <a:r>
              <a:rPr lang="en-GB" sz="786"/>
              <a:t> </a:t>
            </a:r>
            <a:r>
              <a:rPr lang="en-GB" sz="786" err="1"/>
              <a:t>hebben</a:t>
            </a:r>
            <a:r>
              <a:rPr lang="en-GB" sz="786"/>
              <a:t> in </a:t>
            </a:r>
            <a:r>
              <a:rPr lang="en-GB" sz="786" err="1"/>
              <a:t>combinatie</a:t>
            </a:r>
            <a:r>
              <a:rPr lang="en-GB" sz="786"/>
              <a:t> met </a:t>
            </a:r>
            <a:r>
              <a:rPr lang="en-GB" sz="786" err="1"/>
              <a:t>sterke</a:t>
            </a:r>
            <a:r>
              <a:rPr lang="en-GB" sz="786"/>
              <a:t> </a:t>
            </a:r>
            <a:r>
              <a:rPr lang="en-GB" sz="786" err="1"/>
              <a:t>sociaal-omgevingsfactoren</a:t>
            </a:r>
            <a:r>
              <a:rPr lang="en-GB" sz="786"/>
              <a:t>.</a:t>
            </a:r>
          </a:p>
        </p:txBody>
      </p:sp>
      <p:pic>
        <p:nvPicPr>
          <p:cNvPr id="19" name="Tijdelijke aanduiding voor inhoud 4">
            <a:extLst>
              <a:ext uri="{FF2B5EF4-FFF2-40B4-BE49-F238E27FC236}">
                <a16:creationId xmlns:a16="http://schemas.microsoft.com/office/drawing/2014/main" id="{C155665F-1D77-8E47-93EF-95E57D1117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651" y="699655"/>
            <a:ext cx="1756001" cy="1299100"/>
          </a:xfrm>
          <a:prstGeom prst="rect">
            <a:avLst/>
          </a:prstGeom>
        </p:spPr>
      </p:pic>
      <p:sp>
        <p:nvSpPr>
          <p:cNvPr id="20" name="Tekstvak 5">
            <a:extLst>
              <a:ext uri="{FF2B5EF4-FFF2-40B4-BE49-F238E27FC236}">
                <a16:creationId xmlns:a16="http://schemas.microsoft.com/office/drawing/2014/main" id="{0EC3CC5E-86D3-7743-B5DD-C0F835522957}"/>
              </a:ext>
            </a:extLst>
          </p:cNvPr>
          <p:cNvSpPr txBox="1"/>
          <p:nvPr/>
        </p:nvSpPr>
        <p:spPr>
          <a:xfrm>
            <a:off x="1664656" y="703423"/>
            <a:ext cx="824057" cy="1806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857">
                <a:solidFill>
                  <a:srgbClr val="0A0A0A"/>
                </a:solidFill>
              </a:rPr>
              <a:t>15.000-20.000</a:t>
            </a:r>
          </a:p>
          <a:p>
            <a:r>
              <a:rPr lang="nl-NL" sz="857">
                <a:solidFill>
                  <a:srgbClr val="B82623"/>
                </a:solidFill>
              </a:rPr>
              <a:t>10.000-15.000</a:t>
            </a:r>
          </a:p>
          <a:p>
            <a:r>
              <a:rPr lang="nl-NL" sz="857">
                <a:solidFill>
                  <a:srgbClr val="F90F03"/>
                </a:solidFill>
              </a:rPr>
              <a:t>  5.000-10.000</a:t>
            </a:r>
          </a:p>
          <a:p>
            <a:r>
              <a:rPr lang="nl-NL" sz="857"/>
              <a:t>    </a:t>
            </a:r>
            <a:r>
              <a:rPr lang="nl-NL" sz="857">
                <a:solidFill>
                  <a:srgbClr val="FA5403"/>
                </a:solidFill>
              </a:rPr>
              <a:t>2.500-5.000</a:t>
            </a:r>
          </a:p>
          <a:p>
            <a:r>
              <a:rPr lang="nl-NL" sz="857"/>
              <a:t>    </a:t>
            </a:r>
            <a:r>
              <a:rPr lang="nl-NL" sz="857">
                <a:solidFill>
                  <a:srgbClr val="FB8301"/>
                </a:solidFill>
              </a:rPr>
              <a:t>2.000-2.500</a:t>
            </a:r>
          </a:p>
          <a:p>
            <a:r>
              <a:rPr lang="nl-NL" sz="857"/>
              <a:t>    </a:t>
            </a:r>
            <a:r>
              <a:rPr lang="nl-NL" sz="857">
                <a:solidFill>
                  <a:srgbClr val="FCA501"/>
                </a:solidFill>
              </a:rPr>
              <a:t>1.500-2.000</a:t>
            </a:r>
          </a:p>
          <a:p>
            <a:r>
              <a:rPr lang="nl-NL" sz="857"/>
              <a:t>    </a:t>
            </a:r>
            <a:r>
              <a:rPr lang="nl-NL" sz="857">
                <a:solidFill>
                  <a:srgbClr val="FECE00"/>
                </a:solidFill>
              </a:rPr>
              <a:t>1.000-1.500</a:t>
            </a:r>
          </a:p>
          <a:p>
            <a:r>
              <a:rPr lang="nl-NL" sz="857"/>
              <a:t>       </a:t>
            </a:r>
            <a:r>
              <a:rPr lang="nl-NL" sz="857">
                <a:solidFill>
                  <a:srgbClr val="FDEB9A"/>
                </a:solidFill>
              </a:rPr>
              <a:t>500-1.000</a:t>
            </a:r>
          </a:p>
          <a:p>
            <a:r>
              <a:rPr lang="nl-NL" sz="857">
                <a:solidFill>
                  <a:srgbClr val="FEF3C2"/>
                </a:solidFill>
              </a:rPr>
              <a:t>             50-500</a:t>
            </a:r>
          </a:p>
          <a:p>
            <a:r>
              <a:rPr lang="nl-NL" sz="857">
                <a:solidFill>
                  <a:srgbClr val="FEF3C2"/>
                </a:solidFill>
              </a:rPr>
              <a:t>                 0-50</a:t>
            </a:r>
            <a:r>
              <a:rPr lang="nl-NL" sz="857"/>
              <a:t>	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AD1A41D-21E9-6540-ABD5-1D382E44CF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9228" y="5054094"/>
            <a:ext cx="1258026" cy="172053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CF01CC5-8F80-8C4D-A820-A846552D20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2894" y="3994637"/>
            <a:ext cx="861797" cy="105945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230868D-FD6E-CB47-905E-EA0960DBA5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27482" y="3998288"/>
            <a:ext cx="904954" cy="1059458"/>
          </a:xfrm>
          <a:prstGeom prst="rect">
            <a:avLst/>
          </a:prstGeom>
        </p:spPr>
      </p:pic>
      <p:pic>
        <p:nvPicPr>
          <p:cNvPr id="12" name="Picture 11" descr="Chart, bar chart, histogram&#10;&#10;Description automatically generated">
            <a:extLst>
              <a:ext uri="{FF2B5EF4-FFF2-40B4-BE49-F238E27FC236}">
                <a16:creationId xmlns:a16="http://schemas.microsoft.com/office/drawing/2014/main" id="{ADC8D78E-F809-564D-995E-A4E885D75A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5953" y="4768106"/>
            <a:ext cx="1840189" cy="1270016"/>
          </a:xfrm>
          <a:prstGeom prst="rect">
            <a:avLst/>
          </a:prstGeom>
        </p:spPr>
      </p:pic>
      <p:pic>
        <p:nvPicPr>
          <p:cNvPr id="15" name="Picture 14" descr="Map&#10;&#10;Description automatically generated">
            <a:extLst>
              <a:ext uri="{FF2B5EF4-FFF2-40B4-BE49-F238E27FC236}">
                <a16:creationId xmlns:a16="http://schemas.microsoft.com/office/drawing/2014/main" id="{03413C37-AFC6-4243-B69C-772A547FB11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0985" y="777326"/>
            <a:ext cx="1756001" cy="1313249"/>
          </a:xfrm>
          <a:prstGeom prst="rect">
            <a:avLst/>
          </a:prstGeom>
        </p:spPr>
      </p:pic>
      <p:sp>
        <p:nvSpPr>
          <p:cNvPr id="28" name="Rechthoek 4">
            <a:extLst>
              <a:ext uri="{FF2B5EF4-FFF2-40B4-BE49-F238E27FC236}">
                <a16:creationId xmlns:a16="http://schemas.microsoft.com/office/drawing/2014/main" id="{3D3333AB-8E3A-014D-AD36-4319CF33CC16}"/>
              </a:ext>
            </a:extLst>
          </p:cNvPr>
          <p:cNvSpPr/>
          <p:nvPr/>
        </p:nvSpPr>
        <p:spPr>
          <a:xfrm>
            <a:off x="8751563" y="468115"/>
            <a:ext cx="1854577" cy="2305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1286"/>
              <a:t>Bevolkingsdichtheid</a:t>
            </a:r>
          </a:p>
        </p:txBody>
      </p:sp>
      <p:sp>
        <p:nvSpPr>
          <p:cNvPr id="14" name="Rechthoek 13">
            <a:extLst>
              <a:ext uri="{FF2B5EF4-FFF2-40B4-BE49-F238E27FC236}">
                <a16:creationId xmlns:a16="http://schemas.microsoft.com/office/drawing/2014/main" id="{E290BD39-CC47-49ED-9973-905CDBC426DE}"/>
              </a:ext>
            </a:extLst>
          </p:cNvPr>
          <p:cNvSpPr/>
          <p:nvPr/>
        </p:nvSpPr>
        <p:spPr>
          <a:xfrm>
            <a:off x="4518562" y="1879993"/>
            <a:ext cx="4108949" cy="22442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1071"/>
              <a:t>Verklaring huidige spreidingspatronen</a:t>
            </a:r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F08B6904-9991-440C-B1F5-ADC5A1F48C98}"/>
              </a:ext>
            </a:extLst>
          </p:cNvPr>
          <p:cNvSpPr txBox="1"/>
          <p:nvPr/>
        </p:nvSpPr>
        <p:spPr>
          <a:xfrm>
            <a:off x="4518822" y="2145856"/>
            <a:ext cx="1997241" cy="80688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nl-NL" sz="786" b="1"/>
              <a:t>Gedrag </a:t>
            </a:r>
          </a:p>
          <a:p>
            <a:pPr marL="122467" indent="-122467">
              <a:buFont typeface="Arial" panose="020B0604020202020204" pitchFamily="34" charset="0"/>
              <a:buChar char="•"/>
            </a:pPr>
            <a:r>
              <a:rPr lang="nl-NL" sz="643" b="1">
                <a:solidFill>
                  <a:srgbClr val="00B050"/>
                </a:solidFill>
              </a:rPr>
              <a:t>(+) Bewustzijn bevolking (ervaring met Ebola)</a:t>
            </a:r>
          </a:p>
          <a:p>
            <a:pPr marL="122467" indent="-122467">
              <a:buFont typeface="Arial" panose="020B0604020202020204" pitchFamily="34" charset="0"/>
              <a:buChar char="•"/>
            </a:pPr>
            <a:r>
              <a:rPr lang="nl-NL" sz="643" b="1">
                <a:solidFill>
                  <a:srgbClr val="00B050"/>
                </a:solidFill>
              </a:rPr>
              <a:t>(+) Brede steun vanuit bevolking voor maatregelen</a:t>
            </a:r>
          </a:p>
          <a:p>
            <a:pPr marL="122467" indent="-122467">
              <a:buFont typeface="Arial" panose="020B0604020202020204" pitchFamily="34" charset="0"/>
              <a:buChar char="•"/>
            </a:pPr>
            <a:r>
              <a:rPr lang="nl-NL" sz="643" b="1">
                <a:solidFill>
                  <a:srgbClr val="00B050"/>
                </a:solidFill>
              </a:rPr>
              <a:t>(+) Men leeft meer buiten</a:t>
            </a:r>
          </a:p>
          <a:p>
            <a:pPr marL="122467" indent="-122467">
              <a:buFont typeface="Arial" panose="020B0604020202020204" pitchFamily="34" charset="0"/>
              <a:buChar char="•"/>
            </a:pPr>
            <a:r>
              <a:rPr lang="nl-NL" sz="643" b="1">
                <a:solidFill>
                  <a:srgbClr val="FF0000"/>
                </a:solidFill>
              </a:rPr>
              <a:t>(-) Ongezond leven/eten (armoede)</a:t>
            </a:r>
          </a:p>
          <a:p>
            <a:pPr marL="122467" indent="-122467">
              <a:buFont typeface="Arial" panose="020B0604020202020204" pitchFamily="34" charset="0"/>
              <a:buChar char="•"/>
            </a:pPr>
            <a:r>
              <a:rPr lang="nl-NL" sz="643" b="1">
                <a:solidFill>
                  <a:srgbClr val="FF0000"/>
                </a:solidFill>
              </a:rPr>
              <a:t>(-) Afstand houden in drukke wijken moeilijk</a:t>
            </a:r>
          </a:p>
        </p:txBody>
      </p:sp>
      <p:sp>
        <p:nvSpPr>
          <p:cNvPr id="46" name="Tekstvak 45">
            <a:extLst>
              <a:ext uri="{FF2B5EF4-FFF2-40B4-BE49-F238E27FC236}">
                <a16:creationId xmlns:a16="http://schemas.microsoft.com/office/drawing/2014/main" id="{116DD363-38ED-4A1B-93DA-95270E6D89F9}"/>
              </a:ext>
            </a:extLst>
          </p:cNvPr>
          <p:cNvSpPr txBox="1"/>
          <p:nvPr/>
        </p:nvSpPr>
        <p:spPr>
          <a:xfrm>
            <a:off x="6613496" y="2138623"/>
            <a:ext cx="2022418" cy="120263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nl-NL" sz="786" b="1"/>
              <a:t>Omstandigheden:</a:t>
            </a:r>
          </a:p>
          <a:p>
            <a:pPr marL="122467" indent="-122467">
              <a:buFont typeface="Arial" panose="020B0604020202020204" pitchFamily="34" charset="0"/>
              <a:buChar char="•"/>
            </a:pPr>
            <a:r>
              <a:rPr lang="nl-NL" sz="643" b="1">
                <a:solidFill>
                  <a:srgbClr val="00B050"/>
                </a:solidFill>
              </a:rPr>
              <a:t>(+) Demografie (jonge bevolking)</a:t>
            </a:r>
          </a:p>
          <a:p>
            <a:pPr marL="122467" indent="-122467">
              <a:buFont typeface="Arial" panose="020B0604020202020204" pitchFamily="34" charset="0"/>
              <a:buChar char="•"/>
            </a:pPr>
            <a:r>
              <a:rPr lang="nl-NL" sz="643" b="1">
                <a:solidFill>
                  <a:srgbClr val="00B050"/>
                </a:solidFill>
              </a:rPr>
              <a:t>(+) Weinig obesitas</a:t>
            </a:r>
          </a:p>
          <a:p>
            <a:pPr marL="122467" indent="-122467">
              <a:buFont typeface="Arial" panose="020B0604020202020204" pitchFamily="34" charset="0"/>
              <a:buChar char="•"/>
            </a:pPr>
            <a:r>
              <a:rPr lang="nl-NL" sz="643" b="1">
                <a:solidFill>
                  <a:srgbClr val="00B050"/>
                </a:solidFill>
              </a:rPr>
              <a:t>(+) Genetische factoren </a:t>
            </a:r>
          </a:p>
          <a:p>
            <a:pPr marL="122467" indent="-122467">
              <a:buFont typeface="Arial" panose="020B0604020202020204" pitchFamily="34" charset="0"/>
              <a:buChar char="•"/>
            </a:pPr>
            <a:r>
              <a:rPr lang="nl-NL" sz="643" b="1">
                <a:solidFill>
                  <a:schemeClr val="accent2"/>
                </a:solidFill>
              </a:rPr>
              <a:t>(+/-) Bevolkingsdichtheid</a:t>
            </a:r>
          </a:p>
          <a:p>
            <a:pPr marL="122467" indent="-122467">
              <a:buFont typeface="Arial" panose="020B0604020202020204" pitchFamily="34" charset="0"/>
              <a:buChar char="•"/>
            </a:pPr>
            <a:r>
              <a:rPr lang="nl-NL" sz="643" b="1">
                <a:solidFill>
                  <a:schemeClr val="accent2"/>
                </a:solidFill>
              </a:rPr>
              <a:t>(+/-) Klimaat</a:t>
            </a:r>
          </a:p>
          <a:p>
            <a:pPr marL="122467" indent="-122467">
              <a:buFont typeface="Arial" panose="020B0604020202020204" pitchFamily="34" charset="0"/>
              <a:buChar char="•"/>
            </a:pPr>
            <a:r>
              <a:rPr lang="nl-NL" sz="643" b="1">
                <a:solidFill>
                  <a:srgbClr val="FF0000"/>
                </a:solidFill>
              </a:rPr>
              <a:t>(-) Veel (internationaal) personen verkeer/handel</a:t>
            </a:r>
          </a:p>
          <a:p>
            <a:pPr marL="122467" indent="-122467">
              <a:buFont typeface="Arial" panose="020B0604020202020204" pitchFamily="34" charset="0"/>
              <a:buChar char="•"/>
            </a:pPr>
            <a:r>
              <a:rPr lang="nl-NL" sz="643" b="1">
                <a:solidFill>
                  <a:srgbClr val="FF0000"/>
                </a:solidFill>
              </a:rPr>
              <a:t>(-) Armoede</a:t>
            </a:r>
          </a:p>
          <a:p>
            <a:pPr marL="122467" indent="-122467">
              <a:buFont typeface="Arial" panose="020B0604020202020204" pitchFamily="34" charset="0"/>
              <a:buChar char="•"/>
            </a:pPr>
            <a:r>
              <a:rPr lang="nl-NL" sz="643" b="1">
                <a:solidFill>
                  <a:srgbClr val="FF0000"/>
                </a:solidFill>
              </a:rPr>
              <a:t>(-) Beperkte medische voorzieningen (IC-plaatsen)</a:t>
            </a:r>
          </a:p>
          <a:p>
            <a:pPr marL="122467" indent="-122467">
              <a:buFont typeface="Arial" panose="020B0604020202020204" pitchFamily="34" charset="0"/>
              <a:buChar char="•"/>
            </a:pPr>
            <a:r>
              <a:rPr lang="nl-NL" sz="643" b="1">
                <a:solidFill>
                  <a:srgbClr val="FF0000"/>
                </a:solidFill>
              </a:rPr>
              <a:t>(-) Meer gevallen in gebieden waar veel ouderen wonen </a:t>
            </a:r>
          </a:p>
        </p:txBody>
      </p:sp>
      <p:sp>
        <p:nvSpPr>
          <p:cNvPr id="31" name="Tekstvak 4">
            <a:extLst>
              <a:ext uri="{FF2B5EF4-FFF2-40B4-BE49-F238E27FC236}">
                <a16:creationId xmlns:a16="http://schemas.microsoft.com/office/drawing/2014/main" id="{3FB7EA50-A773-B942-A9E3-9E5B47380620}"/>
              </a:ext>
            </a:extLst>
          </p:cNvPr>
          <p:cNvSpPr txBox="1"/>
          <p:nvPr/>
        </p:nvSpPr>
        <p:spPr>
          <a:xfrm>
            <a:off x="1664655" y="2378536"/>
            <a:ext cx="824058" cy="883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857"/>
              <a:t>0,100-0,200%</a:t>
            </a:r>
          </a:p>
          <a:p>
            <a:r>
              <a:rPr lang="nl-NL" sz="857">
                <a:solidFill>
                  <a:srgbClr val="AF1911"/>
                </a:solidFill>
              </a:rPr>
              <a:t>0,080-0,100%</a:t>
            </a:r>
          </a:p>
          <a:p>
            <a:r>
              <a:rPr lang="nl-NL" sz="857">
                <a:solidFill>
                  <a:srgbClr val="F90F01"/>
                </a:solidFill>
              </a:rPr>
              <a:t>0,060-0,080%</a:t>
            </a:r>
          </a:p>
          <a:p>
            <a:r>
              <a:rPr lang="nl-NL" sz="857">
                <a:solidFill>
                  <a:schemeClr val="accent2">
                    <a:lumMod val="50000"/>
                  </a:schemeClr>
                </a:solidFill>
              </a:rPr>
              <a:t>0,040-0,060%</a:t>
            </a:r>
          </a:p>
          <a:p>
            <a:r>
              <a:rPr lang="nl-NL" sz="857">
                <a:solidFill>
                  <a:srgbClr val="F47003"/>
                </a:solidFill>
              </a:rPr>
              <a:t>0,010-0,040%</a:t>
            </a:r>
          </a:p>
          <a:p>
            <a:r>
              <a:rPr lang="nl-NL" sz="857">
                <a:solidFill>
                  <a:srgbClr val="FCAA3A"/>
                </a:solidFill>
              </a:rPr>
              <a:t>0,000-0,010%</a:t>
            </a:r>
          </a:p>
        </p:txBody>
      </p:sp>
      <p:pic>
        <p:nvPicPr>
          <p:cNvPr id="32" name="Afbeelding 5">
            <a:extLst>
              <a:ext uri="{FF2B5EF4-FFF2-40B4-BE49-F238E27FC236}">
                <a16:creationId xmlns:a16="http://schemas.microsoft.com/office/drawing/2014/main" id="{210C2ADA-3D30-6F47-8637-33308DB9E76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06663" y="2205261"/>
            <a:ext cx="1428549" cy="1286007"/>
          </a:xfrm>
          <a:prstGeom prst="rect">
            <a:avLst/>
          </a:prstGeom>
        </p:spPr>
      </p:pic>
      <p:sp>
        <p:nvSpPr>
          <p:cNvPr id="33" name="Rechthoek 6">
            <a:extLst>
              <a:ext uri="{FF2B5EF4-FFF2-40B4-BE49-F238E27FC236}">
                <a16:creationId xmlns:a16="http://schemas.microsoft.com/office/drawing/2014/main" id="{6C042098-AA2E-8E44-AC59-DC230FC63DE3}"/>
              </a:ext>
            </a:extLst>
          </p:cNvPr>
          <p:cNvSpPr/>
          <p:nvPr/>
        </p:nvSpPr>
        <p:spPr>
          <a:xfrm>
            <a:off x="1593951" y="6117688"/>
            <a:ext cx="4170587" cy="1820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1071"/>
              <a:t>Bronnen</a:t>
            </a:r>
          </a:p>
        </p:txBody>
      </p:sp>
      <p:sp>
        <p:nvSpPr>
          <p:cNvPr id="35" name="Tekstvak 8">
            <a:extLst>
              <a:ext uri="{FF2B5EF4-FFF2-40B4-BE49-F238E27FC236}">
                <a16:creationId xmlns:a16="http://schemas.microsoft.com/office/drawing/2014/main" id="{0523A1A9-C2A1-C24B-8764-3EA63B012236}"/>
              </a:ext>
            </a:extLst>
          </p:cNvPr>
          <p:cNvSpPr txBox="1"/>
          <p:nvPr/>
        </p:nvSpPr>
        <p:spPr>
          <a:xfrm>
            <a:off x="1585860" y="6336443"/>
            <a:ext cx="2059724" cy="64184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en-GB" sz="714" err="1"/>
              <a:t>wikipedia</a:t>
            </a:r>
            <a:r>
              <a:rPr lang="en-GB" sz="714"/>
              <a:t>		covid19.ncdc.gov.ng</a:t>
            </a:r>
          </a:p>
          <a:p>
            <a:pPr fontAlgn="base"/>
            <a:r>
              <a:rPr lang="en-GB" sz="714" err="1"/>
              <a:t>Mondelinge</a:t>
            </a:r>
            <a:r>
              <a:rPr lang="en-GB" sz="714"/>
              <a:t> info </a:t>
            </a:r>
            <a:r>
              <a:rPr lang="en-GB" sz="714" err="1"/>
              <a:t>tante</a:t>
            </a:r>
            <a:r>
              <a:rPr lang="en-GB" sz="714"/>
              <a:t> </a:t>
            </a:r>
            <a:r>
              <a:rPr lang="en-GB" sz="714" err="1"/>
              <a:t>Daniël</a:t>
            </a:r>
            <a:r>
              <a:rPr lang="en-GB" sz="714"/>
              <a:t> in Afrika</a:t>
            </a:r>
          </a:p>
          <a:p>
            <a:pPr fontAlgn="base"/>
            <a:r>
              <a:rPr lang="en-GB" sz="714"/>
              <a:t>https://</a:t>
            </a:r>
            <a:r>
              <a:rPr lang="en-GB" sz="714" err="1"/>
              <a:t>www.geocurrents.info</a:t>
            </a:r>
            <a:endParaRPr lang="en-GB" sz="714"/>
          </a:p>
          <a:p>
            <a:pPr fontAlgn="base"/>
            <a:r>
              <a:rPr lang="nl-NL" sz="714" err="1"/>
              <a:t>https</a:t>
            </a:r>
            <a:r>
              <a:rPr lang="nl-NL" sz="714"/>
              <a:t>://</a:t>
            </a:r>
            <a:r>
              <a:rPr lang="nl-NL" sz="714" err="1"/>
              <a:t>aquaknow.jrc.ec.europa.eu</a:t>
            </a:r>
            <a:endParaRPr lang="nl-NL" sz="714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1A3D335-4372-9F4E-8333-2BED38935B0D}"/>
              </a:ext>
            </a:extLst>
          </p:cNvPr>
          <p:cNvSpPr txBox="1"/>
          <p:nvPr/>
        </p:nvSpPr>
        <p:spPr>
          <a:xfrm>
            <a:off x="2361560" y="3191902"/>
            <a:ext cx="637097" cy="2902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L" sz="1286"/>
              <a:t>LAGOS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166D9C4-4378-8C4C-B16B-034F564D455E}"/>
              </a:ext>
            </a:extLst>
          </p:cNvPr>
          <p:cNvSpPr txBox="1"/>
          <p:nvPr/>
        </p:nvSpPr>
        <p:spPr>
          <a:xfrm>
            <a:off x="3412198" y="2122616"/>
            <a:ext cx="619465" cy="2902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L" sz="1286"/>
              <a:t>ABUJA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3A2C2243-60BB-D349-8871-359564212A8F}"/>
              </a:ext>
            </a:extLst>
          </p:cNvPr>
          <p:cNvCxnSpPr/>
          <p:nvPr/>
        </p:nvCxnSpPr>
        <p:spPr>
          <a:xfrm flipV="1">
            <a:off x="3323613" y="2386424"/>
            <a:ext cx="330065" cy="4711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CD68C8DE-5DE0-8D4E-96CC-E197BDCA4B19}"/>
              </a:ext>
            </a:extLst>
          </p:cNvPr>
          <p:cNvCxnSpPr>
            <a:cxnSpLocks/>
          </p:cNvCxnSpPr>
          <p:nvPr/>
        </p:nvCxnSpPr>
        <p:spPr>
          <a:xfrm flipH="1">
            <a:off x="2851280" y="3127750"/>
            <a:ext cx="104082" cy="997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DD2652A7-6F0A-C041-A044-9FECD17E42A1}"/>
              </a:ext>
            </a:extLst>
          </p:cNvPr>
          <p:cNvSpPr txBox="1"/>
          <p:nvPr/>
        </p:nvSpPr>
        <p:spPr>
          <a:xfrm>
            <a:off x="8680101" y="1814402"/>
            <a:ext cx="637097" cy="2902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L" sz="1286"/>
              <a:t>LAGOS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E121E9B-CB52-CC42-B3E8-A5CE52C5B369}"/>
              </a:ext>
            </a:extLst>
          </p:cNvPr>
          <p:cNvSpPr txBox="1"/>
          <p:nvPr/>
        </p:nvSpPr>
        <p:spPr>
          <a:xfrm>
            <a:off x="9717696" y="746113"/>
            <a:ext cx="619465" cy="2902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L" sz="1286"/>
              <a:t>ABUJA</a:t>
            </a: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61310A9D-2E99-1047-AA1F-A58D7FD42FC3}"/>
              </a:ext>
            </a:extLst>
          </p:cNvPr>
          <p:cNvCxnSpPr/>
          <p:nvPr/>
        </p:nvCxnSpPr>
        <p:spPr>
          <a:xfrm flipV="1">
            <a:off x="9552663" y="960221"/>
            <a:ext cx="330065" cy="4711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7CAC4292-483E-B044-BABD-6292032399A5}"/>
              </a:ext>
            </a:extLst>
          </p:cNvPr>
          <p:cNvCxnSpPr>
            <a:cxnSpLocks/>
          </p:cNvCxnSpPr>
          <p:nvPr/>
        </p:nvCxnSpPr>
        <p:spPr>
          <a:xfrm flipH="1">
            <a:off x="8989894" y="1757584"/>
            <a:ext cx="104082" cy="997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Tekstvak 39">
            <a:extLst>
              <a:ext uri="{FF2B5EF4-FFF2-40B4-BE49-F238E27FC236}">
                <a16:creationId xmlns:a16="http://schemas.microsoft.com/office/drawing/2014/main" id="{CC26D3A3-6B60-574E-B601-DE68493C3970}"/>
              </a:ext>
            </a:extLst>
          </p:cNvPr>
          <p:cNvSpPr txBox="1"/>
          <p:nvPr/>
        </p:nvSpPr>
        <p:spPr>
          <a:xfrm>
            <a:off x="3704817" y="4191378"/>
            <a:ext cx="2059724" cy="33419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786" b="1"/>
              <a:t>De COVID-19 </a:t>
            </a:r>
            <a:r>
              <a:rPr lang="en-US" sz="786" b="1" err="1"/>
              <a:t>uitbraak</a:t>
            </a:r>
            <a:r>
              <a:rPr lang="en-US" sz="786" b="1"/>
              <a:t> in Nigeria is </a:t>
            </a:r>
            <a:r>
              <a:rPr lang="en-US" sz="786" b="1" err="1"/>
              <a:t>niet</a:t>
            </a:r>
            <a:r>
              <a:rPr lang="en-US" sz="786" b="1"/>
              <a:t> erg </a:t>
            </a:r>
            <a:r>
              <a:rPr lang="en-US" sz="786" b="1" err="1"/>
              <a:t>heftig</a:t>
            </a:r>
            <a:r>
              <a:rPr lang="en-US" sz="786" b="1"/>
              <a:t> </a:t>
            </a:r>
            <a:r>
              <a:rPr lang="en-US" sz="786" b="1" err="1"/>
              <a:t>geweest</a:t>
            </a:r>
            <a:r>
              <a:rPr lang="en-US" sz="786" b="1"/>
              <a:t> </a:t>
            </a:r>
            <a:endParaRPr lang="en-GB" sz="786"/>
          </a:p>
        </p:txBody>
      </p:sp>
      <p:sp>
        <p:nvSpPr>
          <p:cNvPr id="50" name="Tekstvak 39">
            <a:extLst>
              <a:ext uri="{FF2B5EF4-FFF2-40B4-BE49-F238E27FC236}">
                <a16:creationId xmlns:a16="http://schemas.microsoft.com/office/drawing/2014/main" id="{E42E1F0D-7BC2-B340-8F39-CB5F63C9682D}"/>
              </a:ext>
            </a:extLst>
          </p:cNvPr>
          <p:cNvSpPr txBox="1"/>
          <p:nvPr/>
        </p:nvSpPr>
        <p:spPr>
          <a:xfrm>
            <a:off x="1593951" y="4189349"/>
            <a:ext cx="2059724" cy="33419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786" b="1" err="1"/>
              <a:t>Gevreesd</a:t>
            </a:r>
            <a:r>
              <a:rPr lang="en-US" sz="786" b="1"/>
              <a:t> </a:t>
            </a:r>
            <a:r>
              <a:rPr lang="en-US" sz="786" b="1" err="1"/>
              <a:t>werd</a:t>
            </a:r>
            <a:r>
              <a:rPr lang="en-US" sz="786" b="1"/>
              <a:t> </a:t>
            </a:r>
            <a:r>
              <a:rPr lang="en-US" sz="786" b="1" err="1"/>
              <a:t>dat</a:t>
            </a:r>
            <a:r>
              <a:rPr lang="en-US" sz="786" b="1"/>
              <a:t> de COVID-19 </a:t>
            </a:r>
            <a:r>
              <a:rPr lang="en-US" sz="786" b="1" err="1"/>
              <a:t>uitbraak</a:t>
            </a:r>
            <a:r>
              <a:rPr lang="en-US" sz="786" b="1"/>
              <a:t> in Nigeria (</a:t>
            </a:r>
            <a:r>
              <a:rPr lang="en-US" sz="786" b="1" err="1"/>
              <a:t>en</a:t>
            </a:r>
            <a:r>
              <a:rPr lang="en-US" sz="786" b="1"/>
              <a:t> Afrika) </a:t>
            </a:r>
            <a:r>
              <a:rPr lang="en-US" sz="786" b="1" err="1"/>
              <a:t>groot</a:t>
            </a:r>
            <a:r>
              <a:rPr lang="en-US" sz="786" b="1"/>
              <a:t> </a:t>
            </a:r>
            <a:r>
              <a:rPr lang="en-US" sz="786" b="1" err="1"/>
              <a:t>zou</a:t>
            </a:r>
            <a:r>
              <a:rPr lang="en-US" sz="786" b="1"/>
              <a:t> </a:t>
            </a:r>
            <a:r>
              <a:rPr lang="en-US" sz="786" b="1" err="1"/>
              <a:t>worden</a:t>
            </a:r>
            <a:r>
              <a:rPr lang="en-US" sz="786" b="1"/>
              <a:t> </a:t>
            </a:r>
            <a:endParaRPr lang="en-GB" sz="786"/>
          </a:p>
        </p:txBody>
      </p:sp>
      <p:sp>
        <p:nvSpPr>
          <p:cNvPr id="51" name="Tekstvak 29">
            <a:extLst>
              <a:ext uri="{FF2B5EF4-FFF2-40B4-BE49-F238E27FC236}">
                <a16:creationId xmlns:a16="http://schemas.microsoft.com/office/drawing/2014/main" id="{BB5B79F8-9710-7846-9595-635CDC6100E2}"/>
              </a:ext>
            </a:extLst>
          </p:cNvPr>
          <p:cNvSpPr txBox="1"/>
          <p:nvPr/>
        </p:nvSpPr>
        <p:spPr>
          <a:xfrm>
            <a:off x="8751563" y="4120287"/>
            <a:ext cx="1854577" cy="65248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nl-NL" sz="786" b="1"/>
              <a:t>Toelichting:</a:t>
            </a:r>
          </a:p>
          <a:p>
            <a:r>
              <a:rPr lang="en-GB" sz="571"/>
              <a:t>Nigeria </a:t>
            </a:r>
            <a:r>
              <a:rPr lang="en-GB" sz="571" err="1"/>
              <a:t>heeft</a:t>
            </a:r>
            <a:r>
              <a:rPr lang="en-GB" sz="571"/>
              <a:t> </a:t>
            </a:r>
            <a:r>
              <a:rPr lang="en-GB" sz="571" err="1"/>
              <a:t>een</a:t>
            </a:r>
            <a:r>
              <a:rPr lang="en-GB" sz="571"/>
              <a:t> </a:t>
            </a:r>
            <a:r>
              <a:rPr lang="en-GB" sz="571" err="1"/>
              <a:t>bevolkingsopbouw</a:t>
            </a:r>
            <a:r>
              <a:rPr lang="en-GB" sz="571"/>
              <a:t> die </a:t>
            </a:r>
            <a:r>
              <a:rPr lang="en-GB" sz="571" err="1"/>
              <a:t>kenmerkend</a:t>
            </a:r>
            <a:r>
              <a:rPr lang="en-GB" sz="571"/>
              <a:t> is </a:t>
            </a:r>
            <a:r>
              <a:rPr lang="en-GB" sz="571" err="1"/>
              <a:t>voor</a:t>
            </a:r>
            <a:r>
              <a:rPr lang="en-GB" sz="571"/>
              <a:t> </a:t>
            </a:r>
            <a:r>
              <a:rPr lang="en-GB" sz="571" err="1"/>
              <a:t>een</a:t>
            </a:r>
            <a:r>
              <a:rPr lang="en-GB" sz="571"/>
              <a:t> land met </a:t>
            </a:r>
            <a:r>
              <a:rPr lang="en-GB" sz="571" err="1"/>
              <a:t>een</a:t>
            </a:r>
            <a:r>
              <a:rPr lang="en-GB" sz="571"/>
              <a:t> </a:t>
            </a:r>
            <a:r>
              <a:rPr lang="en-GB" sz="571" err="1"/>
              <a:t>hoog</a:t>
            </a:r>
            <a:r>
              <a:rPr lang="en-GB" sz="571"/>
              <a:t> </a:t>
            </a:r>
            <a:r>
              <a:rPr lang="en-GB" sz="571" err="1"/>
              <a:t>geboortecijfer</a:t>
            </a:r>
            <a:r>
              <a:rPr lang="en-GB" sz="571"/>
              <a:t> </a:t>
            </a:r>
            <a:r>
              <a:rPr lang="en-GB" sz="571" err="1"/>
              <a:t>en</a:t>
            </a:r>
            <a:r>
              <a:rPr lang="en-GB" sz="571"/>
              <a:t> </a:t>
            </a:r>
            <a:r>
              <a:rPr lang="en-GB" sz="571" err="1"/>
              <a:t>hoog</a:t>
            </a:r>
            <a:r>
              <a:rPr lang="en-GB" sz="571"/>
              <a:t> </a:t>
            </a:r>
            <a:r>
              <a:rPr lang="en-GB" sz="571" err="1"/>
              <a:t>sterftecijfer</a:t>
            </a:r>
            <a:r>
              <a:rPr lang="en-GB" sz="571"/>
              <a:t> </a:t>
            </a:r>
            <a:r>
              <a:rPr lang="en-GB" sz="571" err="1"/>
              <a:t>bij</a:t>
            </a:r>
            <a:r>
              <a:rPr lang="en-GB" sz="571"/>
              <a:t> </a:t>
            </a:r>
            <a:r>
              <a:rPr lang="en-GB" sz="571" err="1"/>
              <a:t>hogere</a:t>
            </a:r>
            <a:r>
              <a:rPr lang="en-GB" sz="571"/>
              <a:t> </a:t>
            </a:r>
            <a:r>
              <a:rPr lang="en-GB" sz="571" err="1"/>
              <a:t>leeftijden</a:t>
            </a:r>
            <a:r>
              <a:rPr lang="en-GB" sz="571"/>
              <a:t> </a:t>
            </a:r>
            <a:r>
              <a:rPr lang="en-GB" sz="571" err="1"/>
              <a:t>en</a:t>
            </a:r>
            <a:r>
              <a:rPr lang="en-GB" sz="571"/>
              <a:t> </a:t>
            </a:r>
            <a:r>
              <a:rPr lang="en-GB" sz="571" err="1"/>
              <a:t>gemiddeld</a:t>
            </a:r>
            <a:r>
              <a:rPr lang="en-GB" sz="571"/>
              <a:t> </a:t>
            </a:r>
            <a:r>
              <a:rPr lang="en-GB" sz="571" err="1"/>
              <a:t>een</a:t>
            </a:r>
            <a:r>
              <a:rPr lang="en-GB" sz="571"/>
              <a:t> </a:t>
            </a:r>
            <a:r>
              <a:rPr lang="en-GB" sz="571" err="1"/>
              <a:t>lage</a:t>
            </a:r>
            <a:r>
              <a:rPr lang="en-GB" sz="571"/>
              <a:t> </a:t>
            </a:r>
            <a:r>
              <a:rPr lang="en-GB" sz="571" err="1"/>
              <a:t>levensverwachting</a:t>
            </a:r>
            <a:r>
              <a:rPr lang="en-GB" sz="571"/>
              <a:t>. De </a:t>
            </a:r>
            <a:r>
              <a:rPr lang="en-GB" sz="571" err="1"/>
              <a:t>mediaanleefttijd</a:t>
            </a:r>
            <a:r>
              <a:rPr lang="en-GB" sz="571"/>
              <a:t> in Nigeria is 17,9 </a:t>
            </a:r>
            <a:r>
              <a:rPr lang="en-GB" sz="571" err="1"/>
              <a:t>jaar</a:t>
            </a:r>
            <a:r>
              <a:rPr lang="en-GB" sz="571"/>
              <a:t> in </a:t>
            </a:r>
            <a:r>
              <a:rPr lang="en-GB" sz="571" err="1"/>
              <a:t>vergelijking</a:t>
            </a:r>
            <a:r>
              <a:rPr lang="en-GB" sz="571"/>
              <a:t> met 43,3 </a:t>
            </a:r>
            <a:r>
              <a:rPr lang="en-GB" sz="571" err="1"/>
              <a:t>jaar</a:t>
            </a:r>
            <a:r>
              <a:rPr lang="en-GB" sz="571"/>
              <a:t> in Nederland.</a:t>
            </a:r>
            <a:endParaRPr lang="nl-NL" sz="571" b="1"/>
          </a:p>
        </p:txBody>
      </p:sp>
      <p:pic>
        <p:nvPicPr>
          <p:cNvPr id="41" name="Picture 40" descr="A picture containing map&#10;&#10;Description automatically generated">
            <a:extLst>
              <a:ext uri="{FF2B5EF4-FFF2-40B4-BE49-F238E27FC236}">
                <a16:creationId xmlns:a16="http://schemas.microsoft.com/office/drawing/2014/main" id="{BF7D0A77-6E44-BF4D-A42C-D6F1634F930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8265" y="2604937"/>
            <a:ext cx="1345617" cy="1345617"/>
          </a:xfrm>
          <a:prstGeom prst="rect">
            <a:avLst/>
          </a:prstGeom>
        </p:spPr>
      </p:pic>
      <p:sp>
        <p:nvSpPr>
          <p:cNvPr id="29" name="Rechthoek 35">
            <a:extLst>
              <a:ext uri="{FF2B5EF4-FFF2-40B4-BE49-F238E27FC236}">
                <a16:creationId xmlns:a16="http://schemas.microsoft.com/office/drawing/2014/main" id="{7D6236FB-B2CA-8F4B-A9BA-0E4EED80B70B}"/>
              </a:ext>
            </a:extLst>
          </p:cNvPr>
          <p:cNvSpPr/>
          <p:nvPr/>
        </p:nvSpPr>
        <p:spPr>
          <a:xfrm>
            <a:off x="8751563" y="2130079"/>
            <a:ext cx="1854577" cy="18273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1071"/>
              <a:t>Klimaat (</a:t>
            </a:r>
            <a:r>
              <a:rPr lang="nl-NL" sz="1071" err="1"/>
              <a:t>Köppen</a:t>
            </a:r>
            <a:r>
              <a:rPr lang="nl-NL" sz="1071"/>
              <a:t>)</a:t>
            </a:r>
          </a:p>
        </p:txBody>
      </p:sp>
      <p:sp>
        <p:nvSpPr>
          <p:cNvPr id="53" name="Tekstvak 8">
            <a:extLst>
              <a:ext uri="{FF2B5EF4-FFF2-40B4-BE49-F238E27FC236}">
                <a16:creationId xmlns:a16="http://schemas.microsoft.com/office/drawing/2014/main" id="{5CD87BAF-786C-EC4D-A0D1-AF4A840CE1A9}"/>
              </a:ext>
            </a:extLst>
          </p:cNvPr>
          <p:cNvSpPr txBox="1"/>
          <p:nvPr/>
        </p:nvSpPr>
        <p:spPr>
          <a:xfrm>
            <a:off x="3704814" y="6340895"/>
            <a:ext cx="2059724" cy="53194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en-GB" sz="714"/>
              <a:t>https://</a:t>
            </a:r>
            <a:r>
              <a:rPr lang="en-GB" sz="714" err="1"/>
              <a:t>www.nrc.nl</a:t>
            </a:r>
            <a:r>
              <a:rPr lang="en-GB" sz="714"/>
              <a:t>/</a:t>
            </a:r>
          </a:p>
          <a:p>
            <a:pPr fontAlgn="base"/>
            <a:r>
              <a:rPr lang="en-GB" sz="714"/>
              <a:t>https://</a:t>
            </a:r>
            <a:r>
              <a:rPr lang="en-GB" sz="714" err="1"/>
              <a:t>www.populationpyramid.net</a:t>
            </a:r>
            <a:endParaRPr lang="en-GB" sz="714"/>
          </a:p>
          <a:p>
            <a:pPr fontAlgn="base"/>
            <a:r>
              <a:rPr lang="en-GB" sz="714" err="1"/>
              <a:t>nigerianinfopedia.com.ng</a:t>
            </a:r>
            <a:endParaRPr lang="en-GB" sz="714"/>
          </a:p>
          <a:p>
            <a:pPr fontAlgn="base"/>
            <a:r>
              <a:rPr lang="en-GB" sz="714"/>
              <a:t>https://</a:t>
            </a:r>
            <a:r>
              <a:rPr lang="en-GB" sz="714" err="1"/>
              <a:t>www.bbc.com</a:t>
            </a:r>
            <a:r>
              <a:rPr lang="en-GB" sz="714"/>
              <a:t>/news/world-</a:t>
            </a:r>
            <a:r>
              <a:rPr lang="en-GB" sz="714" err="1"/>
              <a:t>africa</a:t>
            </a:r>
            <a:endParaRPr lang="en-GB" sz="714"/>
          </a:p>
        </p:txBody>
      </p:sp>
      <p:sp>
        <p:nvSpPr>
          <p:cNvPr id="54" name="Tekstvak 39">
            <a:extLst>
              <a:ext uri="{FF2B5EF4-FFF2-40B4-BE49-F238E27FC236}">
                <a16:creationId xmlns:a16="http://schemas.microsoft.com/office/drawing/2014/main" id="{491D0FF2-92D4-AE4F-9FE9-1EDBD0961084}"/>
              </a:ext>
            </a:extLst>
          </p:cNvPr>
          <p:cNvSpPr txBox="1"/>
          <p:nvPr/>
        </p:nvSpPr>
        <p:spPr>
          <a:xfrm>
            <a:off x="1593951" y="5488518"/>
            <a:ext cx="4170587" cy="57605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786"/>
              <a:t>De </a:t>
            </a:r>
            <a:r>
              <a:rPr lang="en-GB" sz="786" err="1"/>
              <a:t>bevolking</a:t>
            </a:r>
            <a:r>
              <a:rPr lang="en-GB" sz="786"/>
              <a:t> van Nigeria is heel erg </a:t>
            </a:r>
            <a:r>
              <a:rPr lang="en-GB" sz="786" err="1"/>
              <a:t>jong</a:t>
            </a:r>
            <a:r>
              <a:rPr lang="en-GB" sz="786"/>
              <a:t>  </a:t>
            </a:r>
            <a:r>
              <a:rPr lang="en-GB" sz="786" err="1"/>
              <a:t>en</a:t>
            </a:r>
            <a:r>
              <a:rPr lang="en-GB" sz="786"/>
              <a:t> de </a:t>
            </a:r>
            <a:r>
              <a:rPr lang="en-GB" sz="786" err="1"/>
              <a:t>sterfte</a:t>
            </a:r>
            <a:r>
              <a:rPr lang="en-GB" sz="786"/>
              <a:t> door covid-19 </a:t>
            </a:r>
            <a:r>
              <a:rPr lang="en-GB" sz="786" err="1"/>
              <a:t>onder</a:t>
            </a:r>
            <a:r>
              <a:rPr lang="en-GB" sz="786"/>
              <a:t> </a:t>
            </a:r>
            <a:r>
              <a:rPr lang="en-GB" sz="786" err="1"/>
              <a:t>jongeren</a:t>
            </a:r>
            <a:r>
              <a:rPr lang="en-GB" sz="786"/>
              <a:t> is </a:t>
            </a:r>
            <a:r>
              <a:rPr lang="en-GB" sz="786" err="1"/>
              <a:t>kleiner</a:t>
            </a:r>
            <a:r>
              <a:rPr lang="en-GB" sz="786"/>
              <a:t>. </a:t>
            </a:r>
          </a:p>
          <a:p>
            <a:r>
              <a:rPr lang="en-GB" sz="786"/>
              <a:t>Er is </a:t>
            </a:r>
            <a:r>
              <a:rPr lang="en-GB" sz="786" err="1"/>
              <a:t>ervaring</a:t>
            </a:r>
            <a:r>
              <a:rPr lang="en-GB" sz="786"/>
              <a:t> </a:t>
            </a:r>
            <a:r>
              <a:rPr lang="en-GB" sz="786" err="1"/>
              <a:t>aanwezig</a:t>
            </a:r>
            <a:r>
              <a:rPr lang="en-GB" sz="786"/>
              <a:t> met </a:t>
            </a:r>
            <a:r>
              <a:rPr lang="en-GB" sz="786" err="1"/>
              <a:t>uitbraken</a:t>
            </a:r>
            <a:r>
              <a:rPr lang="en-GB" sz="786"/>
              <a:t> </a:t>
            </a:r>
            <a:r>
              <a:rPr lang="en-GB" sz="786" err="1"/>
              <a:t>zoals</a:t>
            </a:r>
            <a:r>
              <a:rPr lang="en-GB" sz="786"/>
              <a:t> Ebola</a:t>
            </a:r>
          </a:p>
          <a:p>
            <a:r>
              <a:rPr lang="en-GB" sz="786"/>
              <a:t>Het </a:t>
            </a:r>
            <a:r>
              <a:rPr lang="en-GB" sz="786" err="1"/>
              <a:t>warme</a:t>
            </a:r>
            <a:r>
              <a:rPr lang="en-GB" sz="786"/>
              <a:t> </a:t>
            </a:r>
            <a:r>
              <a:rPr lang="en-GB" sz="786" err="1"/>
              <a:t>klimaat</a:t>
            </a:r>
            <a:r>
              <a:rPr lang="en-GB" sz="786"/>
              <a:t> </a:t>
            </a:r>
            <a:r>
              <a:rPr lang="en-GB" sz="786" err="1"/>
              <a:t>zou</a:t>
            </a:r>
            <a:r>
              <a:rPr lang="en-GB" sz="786"/>
              <a:t> </a:t>
            </a:r>
            <a:r>
              <a:rPr lang="en-GB" sz="786" err="1"/>
              <a:t>ook</a:t>
            </a:r>
            <a:r>
              <a:rPr lang="en-GB" sz="786"/>
              <a:t> </a:t>
            </a:r>
            <a:r>
              <a:rPr lang="en-GB" sz="786" err="1"/>
              <a:t>ongunstiger</a:t>
            </a:r>
            <a:r>
              <a:rPr lang="en-GB" sz="786"/>
              <a:t> </a:t>
            </a:r>
            <a:r>
              <a:rPr lang="en-GB" sz="786" err="1"/>
              <a:t>zijn</a:t>
            </a:r>
            <a:r>
              <a:rPr lang="en-GB" sz="786"/>
              <a:t> </a:t>
            </a:r>
            <a:r>
              <a:rPr lang="en-GB" sz="786" err="1"/>
              <a:t>voor</a:t>
            </a:r>
            <a:r>
              <a:rPr lang="en-GB" sz="786"/>
              <a:t> de </a:t>
            </a:r>
            <a:r>
              <a:rPr lang="en-GB" sz="786" err="1"/>
              <a:t>verspreiding</a:t>
            </a:r>
            <a:r>
              <a:rPr lang="en-GB" sz="786"/>
              <a:t> van het virus.</a:t>
            </a:r>
          </a:p>
          <a:p>
            <a:r>
              <a:rPr lang="en-GB" sz="786"/>
              <a:t>Men </a:t>
            </a:r>
            <a:r>
              <a:rPr lang="en-GB" sz="786" err="1"/>
              <a:t>leeft</a:t>
            </a:r>
            <a:r>
              <a:rPr lang="en-GB" sz="786"/>
              <a:t> </a:t>
            </a:r>
            <a:r>
              <a:rPr lang="en-GB" sz="786" err="1"/>
              <a:t>meer</a:t>
            </a:r>
            <a:r>
              <a:rPr lang="en-GB" sz="786"/>
              <a:t> </a:t>
            </a:r>
            <a:r>
              <a:rPr lang="en-GB" sz="786" err="1"/>
              <a:t>buiten</a:t>
            </a:r>
            <a:r>
              <a:rPr lang="en-GB" sz="786"/>
              <a:t> </a:t>
            </a:r>
            <a:r>
              <a:rPr lang="en-GB" sz="786" err="1"/>
              <a:t>en</a:t>
            </a:r>
            <a:r>
              <a:rPr lang="en-GB" sz="786"/>
              <a:t> de </a:t>
            </a:r>
            <a:r>
              <a:rPr lang="en-GB" sz="786" err="1"/>
              <a:t>kans</a:t>
            </a:r>
            <a:r>
              <a:rPr lang="en-GB" sz="786"/>
              <a:t> op </a:t>
            </a:r>
            <a:r>
              <a:rPr lang="en-GB" sz="786" err="1"/>
              <a:t>besmettig</a:t>
            </a:r>
            <a:r>
              <a:rPr lang="en-GB" sz="786"/>
              <a:t> is </a:t>
            </a:r>
            <a:r>
              <a:rPr lang="en-GB" sz="786" err="1"/>
              <a:t>daar</a:t>
            </a:r>
            <a:r>
              <a:rPr lang="en-GB" sz="786"/>
              <a:t> </a:t>
            </a:r>
            <a:r>
              <a:rPr lang="en-GB" sz="786" err="1"/>
              <a:t>kleiner</a:t>
            </a:r>
            <a:r>
              <a:rPr lang="en-GB" sz="786"/>
              <a:t>.</a:t>
            </a:r>
          </a:p>
        </p:txBody>
      </p:sp>
      <p:sp>
        <p:nvSpPr>
          <p:cNvPr id="55" name="Rechthoek 4">
            <a:extLst>
              <a:ext uri="{FF2B5EF4-FFF2-40B4-BE49-F238E27FC236}">
                <a16:creationId xmlns:a16="http://schemas.microsoft.com/office/drawing/2014/main" id="{18805FC1-F83E-DC40-A6D1-04C7789887DA}"/>
              </a:ext>
            </a:extLst>
          </p:cNvPr>
          <p:cNvSpPr/>
          <p:nvPr/>
        </p:nvSpPr>
        <p:spPr>
          <a:xfrm>
            <a:off x="8751563" y="3931720"/>
            <a:ext cx="1845423" cy="18012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1286"/>
              <a:t>Demografie</a:t>
            </a:r>
          </a:p>
        </p:txBody>
      </p:sp>
      <p:sp>
        <p:nvSpPr>
          <p:cNvPr id="56" name="Tekstvak 29">
            <a:extLst>
              <a:ext uri="{FF2B5EF4-FFF2-40B4-BE49-F238E27FC236}">
                <a16:creationId xmlns:a16="http://schemas.microsoft.com/office/drawing/2014/main" id="{322B59CC-FB22-4941-9465-55245C682842}"/>
              </a:ext>
            </a:extLst>
          </p:cNvPr>
          <p:cNvSpPr txBox="1"/>
          <p:nvPr/>
        </p:nvSpPr>
        <p:spPr>
          <a:xfrm>
            <a:off x="8751563" y="2326522"/>
            <a:ext cx="1854577" cy="47679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nl-NL" sz="786" b="1"/>
              <a:t>Toelichting :</a:t>
            </a:r>
          </a:p>
          <a:p>
            <a:r>
              <a:rPr lang="en-GB" sz="571"/>
              <a:t>Nigeria </a:t>
            </a:r>
            <a:r>
              <a:rPr lang="en-GB" sz="571" err="1"/>
              <a:t>heeft</a:t>
            </a:r>
            <a:r>
              <a:rPr lang="en-GB" sz="571"/>
              <a:t> </a:t>
            </a:r>
            <a:r>
              <a:rPr lang="en-GB" sz="571" err="1"/>
              <a:t>een</a:t>
            </a:r>
            <a:r>
              <a:rPr lang="en-GB" sz="571"/>
              <a:t> </a:t>
            </a:r>
            <a:r>
              <a:rPr lang="en-GB" sz="571" err="1"/>
              <a:t>overwegend</a:t>
            </a:r>
            <a:r>
              <a:rPr lang="en-GB" sz="571"/>
              <a:t> warm </a:t>
            </a:r>
            <a:r>
              <a:rPr lang="en-GB" sz="571" err="1"/>
              <a:t>en</a:t>
            </a:r>
            <a:r>
              <a:rPr lang="en-GB" sz="571"/>
              <a:t> </a:t>
            </a:r>
            <a:r>
              <a:rPr lang="en-GB" sz="571" err="1"/>
              <a:t>vochtig</a:t>
            </a:r>
            <a:r>
              <a:rPr lang="en-GB" sz="571"/>
              <a:t> </a:t>
            </a:r>
            <a:r>
              <a:rPr lang="en-GB" sz="571" err="1"/>
              <a:t>klimaat</a:t>
            </a:r>
            <a:r>
              <a:rPr lang="en-GB" sz="571"/>
              <a:t> in het </a:t>
            </a:r>
            <a:r>
              <a:rPr lang="en-GB" sz="571" err="1"/>
              <a:t>zuiden</a:t>
            </a:r>
            <a:r>
              <a:rPr lang="en-GB" sz="571"/>
              <a:t> </a:t>
            </a:r>
            <a:r>
              <a:rPr lang="en-GB" sz="571" err="1"/>
              <a:t>en</a:t>
            </a:r>
            <a:r>
              <a:rPr lang="en-GB" sz="571"/>
              <a:t> </a:t>
            </a:r>
            <a:r>
              <a:rPr lang="en-GB" sz="571" err="1"/>
              <a:t>een</a:t>
            </a:r>
            <a:r>
              <a:rPr lang="en-GB" sz="571"/>
              <a:t> </a:t>
            </a:r>
            <a:r>
              <a:rPr lang="en-GB" sz="571" err="1"/>
              <a:t>droger</a:t>
            </a:r>
            <a:r>
              <a:rPr lang="en-GB" sz="571"/>
              <a:t> </a:t>
            </a:r>
            <a:r>
              <a:rPr lang="en-GB" sz="571" err="1"/>
              <a:t>klimaat</a:t>
            </a:r>
            <a:r>
              <a:rPr lang="en-GB" sz="571"/>
              <a:t>  in het </a:t>
            </a:r>
            <a:r>
              <a:rPr lang="en-GB" sz="571" err="1"/>
              <a:t>noorden</a:t>
            </a:r>
            <a:r>
              <a:rPr lang="en-GB" sz="571"/>
              <a:t>. In het </a:t>
            </a:r>
            <a:r>
              <a:rPr lang="en-GB" sz="571" err="1"/>
              <a:t>drogere</a:t>
            </a:r>
            <a:r>
              <a:rPr lang="en-GB" sz="571"/>
              <a:t> </a:t>
            </a:r>
            <a:r>
              <a:rPr lang="en-GB" sz="571" err="1"/>
              <a:t>noorden</a:t>
            </a:r>
            <a:r>
              <a:rPr lang="en-GB" sz="571"/>
              <a:t> </a:t>
            </a:r>
            <a:r>
              <a:rPr lang="en-GB" sz="571" err="1"/>
              <a:t>zou</a:t>
            </a:r>
            <a:r>
              <a:rPr lang="en-GB" sz="571"/>
              <a:t> het virus </a:t>
            </a:r>
            <a:r>
              <a:rPr lang="en-GB" sz="571" err="1"/>
              <a:t>meer</a:t>
            </a:r>
            <a:r>
              <a:rPr lang="en-GB" sz="571"/>
              <a:t> </a:t>
            </a:r>
            <a:r>
              <a:rPr lang="en-GB" sz="571" err="1"/>
              <a:t>kans</a:t>
            </a:r>
            <a:r>
              <a:rPr lang="en-GB" sz="571"/>
              <a:t> </a:t>
            </a:r>
            <a:r>
              <a:rPr lang="en-GB" sz="571" err="1"/>
              <a:t>krijgen</a:t>
            </a:r>
            <a:r>
              <a:rPr lang="en-GB" sz="571"/>
              <a:t>.</a:t>
            </a:r>
            <a:endParaRPr lang="nl-NL" sz="571" b="1"/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1358DA95-1B46-3945-A000-27A262F8CC5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39516" y="3996000"/>
            <a:ext cx="857629" cy="1128128"/>
          </a:xfrm>
          <a:prstGeom prst="rect">
            <a:avLst/>
          </a:prstGeom>
        </p:spPr>
      </p:pic>
      <p:pic>
        <p:nvPicPr>
          <p:cNvPr id="58" name="Picture 57" descr="Diagram, map&#10;&#10;Description automatically generated">
            <a:extLst>
              <a:ext uri="{FF2B5EF4-FFF2-40B4-BE49-F238E27FC236}">
                <a16:creationId xmlns:a16="http://schemas.microsoft.com/office/drawing/2014/main" id="{B93C437A-EE94-2443-9335-B62F0123F1A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1076" y="5302983"/>
            <a:ext cx="1375796" cy="1431996"/>
          </a:xfrm>
          <a:prstGeom prst="rect">
            <a:avLst/>
          </a:prstGeom>
        </p:spPr>
      </p:pic>
      <p:sp>
        <p:nvSpPr>
          <p:cNvPr id="61" name="Tekstvak 29">
            <a:extLst>
              <a:ext uri="{FF2B5EF4-FFF2-40B4-BE49-F238E27FC236}">
                <a16:creationId xmlns:a16="http://schemas.microsoft.com/office/drawing/2014/main" id="{18E7BB68-5B0A-A541-B90D-DDF4EEFCB45E}"/>
              </a:ext>
            </a:extLst>
          </p:cNvPr>
          <p:cNvSpPr txBox="1"/>
          <p:nvPr/>
        </p:nvSpPr>
        <p:spPr>
          <a:xfrm>
            <a:off x="8751563" y="6167279"/>
            <a:ext cx="1845423" cy="740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nl-NL" sz="786" b="1"/>
              <a:t>Toelichting Inkomen:</a:t>
            </a:r>
          </a:p>
          <a:p>
            <a:r>
              <a:rPr lang="en-GB" sz="571"/>
              <a:t>In Nigeria </a:t>
            </a:r>
            <a:r>
              <a:rPr lang="en-GB" sz="571" err="1"/>
              <a:t>bestaat</a:t>
            </a:r>
            <a:r>
              <a:rPr lang="en-GB" sz="571"/>
              <a:t> er </a:t>
            </a:r>
            <a:r>
              <a:rPr lang="en-GB" sz="571" err="1"/>
              <a:t>een</a:t>
            </a:r>
            <a:r>
              <a:rPr lang="en-GB" sz="571"/>
              <a:t> </a:t>
            </a:r>
            <a:r>
              <a:rPr lang="en-GB" sz="571" err="1"/>
              <a:t>grote</a:t>
            </a:r>
            <a:r>
              <a:rPr lang="en-GB" sz="571"/>
              <a:t> </a:t>
            </a:r>
            <a:r>
              <a:rPr lang="en-GB" sz="571" err="1"/>
              <a:t>koof</a:t>
            </a:r>
            <a:r>
              <a:rPr lang="en-GB" sz="571"/>
              <a:t> </a:t>
            </a:r>
            <a:r>
              <a:rPr lang="en-GB" sz="571" err="1"/>
              <a:t>tussen</a:t>
            </a:r>
            <a:r>
              <a:rPr lang="en-GB" sz="571"/>
              <a:t> arm </a:t>
            </a:r>
            <a:r>
              <a:rPr lang="en-GB" sz="571" err="1"/>
              <a:t>en</a:t>
            </a:r>
            <a:r>
              <a:rPr lang="en-GB" sz="571"/>
              <a:t> </a:t>
            </a:r>
            <a:r>
              <a:rPr lang="en-GB" sz="571" err="1"/>
              <a:t>rijk</a:t>
            </a:r>
            <a:r>
              <a:rPr lang="en-GB" sz="571"/>
              <a:t>. Het is </a:t>
            </a:r>
            <a:r>
              <a:rPr lang="en-GB" sz="571" err="1"/>
              <a:t>te</a:t>
            </a:r>
            <a:r>
              <a:rPr lang="en-GB" sz="571"/>
              <a:t> </a:t>
            </a:r>
            <a:r>
              <a:rPr lang="en-GB" sz="571" err="1"/>
              <a:t>verwachten</a:t>
            </a:r>
            <a:r>
              <a:rPr lang="en-GB" sz="571"/>
              <a:t> </a:t>
            </a:r>
            <a:r>
              <a:rPr lang="en-GB" sz="571" err="1"/>
              <a:t>dat</a:t>
            </a:r>
            <a:r>
              <a:rPr lang="en-GB" sz="571"/>
              <a:t> in de </a:t>
            </a:r>
            <a:r>
              <a:rPr lang="en-GB" sz="571" err="1"/>
              <a:t>armere</a:t>
            </a:r>
            <a:r>
              <a:rPr lang="en-GB" sz="571"/>
              <a:t> </a:t>
            </a:r>
            <a:r>
              <a:rPr lang="en-GB" sz="571" err="1"/>
              <a:t>gebieden</a:t>
            </a:r>
            <a:r>
              <a:rPr lang="en-GB" sz="571"/>
              <a:t> COVID-19 </a:t>
            </a:r>
            <a:r>
              <a:rPr lang="en-GB" sz="571" err="1"/>
              <a:t>meer</a:t>
            </a:r>
            <a:r>
              <a:rPr lang="en-GB" sz="571"/>
              <a:t> </a:t>
            </a:r>
            <a:r>
              <a:rPr lang="en-GB" sz="571" err="1"/>
              <a:t>zal</a:t>
            </a:r>
            <a:r>
              <a:rPr lang="en-GB" sz="571"/>
              <a:t> </a:t>
            </a:r>
            <a:r>
              <a:rPr lang="en-GB" sz="571" err="1"/>
              <a:t>voorkomen</a:t>
            </a:r>
            <a:r>
              <a:rPr lang="en-GB" sz="571"/>
              <a:t>. </a:t>
            </a:r>
            <a:r>
              <a:rPr lang="en-GB" sz="571" err="1"/>
              <a:t>Dat</a:t>
            </a:r>
            <a:r>
              <a:rPr lang="en-GB" sz="571"/>
              <a:t> </a:t>
            </a:r>
            <a:r>
              <a:rPr lang="en-GB" sz="571" err="1"/>
              <a:t>kan</a:t>
            </a:r>
            <a:r>
              <a:rPr lang="en-GB" sz="571"/>
              <a:t> je </a:t>
            </a:r>
            <a:r>
              <a:rPr lang="en-GB" sz="571" err="1"/>
              <a:t>goed</a:t>
            </a:r>
            <a:r>
              <a:rPr lang="en-GB" sz="571"/>
              <a:t> </a:t>
            </a:r>
            <a:r>
              <a:rPr lang="en-GB" sz="571" err="1"/>
              <a:t>zien</a:t>
            </a:r>
            <a:r>
              <a:rPr lang="en-GB" sz="571"/>
              <a:t> </a:t>
            </a:r>
            <a:r>
              <a:rPr lang="en-GB" sz="571" err="1"/>
              <a:t>voor</a:t>
            </a:r>
            <a:r>
              <a:rPr lang="en-GB" sz="571"/>
              <a:t> het </a:t>
            </a:r>
            <a:r>
              <a:rPr lang="en-GB" sz="571" err="1"/>
              <a:t>arme</a:t>
            </a:r>
            <a:r>
              <a:rPr lang="en-GB" sz="571"/>
              <a:t> </a:t>
            </a:r>
            <a:r>
              <a:rPr lang="en-GB" sz="571" err="1"/>
              <a:t>noord</a:t>
            </a:r>
            <a:r>
              <a:rPr lang="en-GB" sz="571"/>
              <a:t> </a:t>
            </a:r>
            <a:r>
              <a:rPr lang="en-GB" sz="571" err="1"/>
              <a:t>oosten</a:t>
            </a:r>
            <a:r>
              <a:rPr lang="en-GB" sz="571"/>
              <a:t> van Nigeria. </a:t>
            </a:r>
            <a:r>
              <a:rPr lang="en-GB" sz="571" err="1"/>
              <a:t>Omdat</a:t>
            </a:r>
            <a:r>
              <a:rPr lang="en-GB" sz="571"/>
              <a:t> er </a:t>
            </a:r>
            <a:r>
              <a:rPr lang="en-GB" sz="571" err="1"/>
              <a:t>ook</a:t>
            </a:r>
            <a:r>
              <a:rPr lang="en-GB" sz="571"/>
              <a:t> </a:t>
            </a:r>
            <a:r>
              <a:rPr lang="en-GB" sz="571" err="1"/>
              <a:t>veel</a:t>
            </a:r>
            <a:r>
              <a:rPr lang="en-GB" sz="571"/>
              <a:t> </a:t>
            </a:r>
            <a:r>
              <a:rPr lang="en-GB" sz="571" err="1"/>
              <a:t>armen</a:t>
            </a:r>
            <a:r>
              <a:rPr lang="en-GB" sz="571"/>
              <a:t> in de </a:t>
            </a:r>
            <a:r>
              <a:rPr lang="en-GB" sz="571" err="1"/>
              <a:t>rijke</a:t>
            </a:r>
            <a:r>
              <a:rPr lang="en-GB" sz="571"/>
              <a:t> </a:t>
            </a:r>
            <a:r>
              <a:rPr lang="en-GB" sz="571" err="1"/>
              <a:t>gebieden</a:t>
            </a:r>
            <a:r>
              <a:rPr lang="en-GB" sz="571"/>
              <a:t> </a:t>
            </a:r>
            <a:r>
              <a:rPr lang="en-GB" sz="571" err="1"/>
              <a:t>wonen</a:t>
            </a:r>
            <a:r>
              <a:rPr lang="en-GB" sz="571"/>
              <a:t> is de </a:t>
            </a:r>
            <a:r>
              <a:rPr lang="en-GB" sz="571" err="1"/>
              <a:t>relatie</a:t>
            </a:r>
            <a:r>
              <a:rPr lang="en-GB" sz="571"/>
              <a:t> </a:t>
            </a:r>
            <a:r>
              <a:rPr lang="en-GB" sz="571" err="1"/>
              <a:t>daar</a:t>
            </a:r>
            <a:r>
              <a:rPr lang="en-GB" sz="571"/>
              <a:t> minder </a:t>
            </a:r>
            <a:r>
              <a:rPr lang="en-GB" sz="571" err="1"/>
              <a:t>duidelijk</a:t>
            </a:r>
            <a:r>
              <a:rPr lang="en-GB" sz="571"/>
              <a:t>.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84318BD-37B9-FF41-9779-C8E265AAB9FB}"/>
              </a:ext>
            </a:extLst>
          </p:cNvPr>
          <p:cNvSpPr txBox="1"/>
          <p:nvPr/>
        </p:nvSpPr>
        <p:spPr>
          <a:xfrm>
            <a:off x="1656564" y="2129220"/>
            <a:ext cx="1151982" cy="2902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L" sz="1286"/>
              <a:t>als percentage</a:t>
            </a: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EF3B2786-717D-6246-884D-455E0C1D5290}"/>
              </a:ext>
            </a:extLst>
          </p:cNvPr>
          <p:cNvCxnSpPr>
            <a:cxnSpLocks/>
          </p:cNvCxnSpPr>
          <p:nvPr/>
        </p:nvCxnSpPr>
        <p:spPr>
          <a:xfrm flipV="1">
            <a:off x="8430501" y="690721"/>
            <a:ext cx="335450" cy="1172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Tekstvak 17">
            <a:extLst>
              <a:ext uri="{FF2B5EF4-FFF2-40B4-BE49-F238E27FC236}">
                <a16:creationId xmlns:a16="http://schemas.microsoft.com/office/drawing/2014/main" id="{F6C18142-50D8-1849-81E4-1D909335560B}"/>
              </a:ext>
            </a:extLst>
          </p:cNvPr>
          <p:cNvSpPr txBox="1"/>
          <p:nvPr/>
        </p:nvSpPr>
        <p:spPr>
          <a:xfrm>
            <a:off x="4518822" y="2906223"/>
            <a:ext cx="1997241" cy="70795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nl-NL" sz="786" b="1"/>
              <a:t>Maatregelen:</a:t>
            </a:r>
          </a:p>
          <a:p>
            <a:pPr marL="122467" indent="-122467">
              <a:buFont typeface="Arial" panose="020B0604020202020204" pitchFamily="34" charset="0"/>
              <a:buChar char="•"/>
            </a:pPr>
            <a:r>
              <a:rPr lang="nl-NL" sz="643" b="1">
                <a:solidFill>
                  <a:srgbClr val="00B050"/>
                </a:solidFill>
              </a:rPr>
              <a:t>(+) Beperkingen verplaatsingen Lagos/Abuja/Provincie </a:t>
            </a:r>
            <a:r>
              <a:rPr lang="nl-NL" sz="643" b="1" err="1">
                <a:solidFill>
                  <a:srgbClr val="00B050"/>
                </a:solidFill>
              </a:rPr>
              <a:t>Ogun</a:t>
            </a:r>
            <a:endParaRPr lang="nl-NL" sz="643" b="1">
              <a:solidFill>
                <a:srgbClr val="00B050"/>
              </a:solidFill>
            </a:endParaRPr>
          </a:p>
          <a:p>
            <a:pPr marL="122467" indent="-122467">
              <a:buFont typeface="Arial" panose="020B0604020202020204" pitchFamily="34" charset="0"/>
              <a:buChar char="•"/>
            </a:pPr>
            <a:r>
              <a:rPr lang="nl-NL" sz="643" b="1">
                <a:solidFill>
                  <a:srgbClr val="00B050"/>
                </a:solidFill>
              </a:rPr>
              <a:t>(+) Sluiten kantoren en bedrijven</a:t>
            </a:r>
          </a:p>
          <a:p>
            <a:pPr marL="122467" indent="-122467">
              <a:buFont typeface="Arial" panose="020B0604020202020204" pitchFamily="34" charset="0"/>
              <a:buChar char="•"/>
            </a:pPr>
            <a:r>
              <a:rPr lang="nl-NL" sz="643" b="1">
                <a:solidFill>
                  <a:srgbClr val="00B050"/>
                </a:solidFill>
              </a:rPr>
              <a:t>(+) Stoppen vliegverkeer</a:t>
            </a:r>
          </a:p>
          <a:p>
            <a:pPr marL="122467" indent="-122467">
              <a:buFont typeface="Arial" panose="020B0604020202020204" pitchFamily="34" charset="0"/>
              <a:buChar char="•"/>
            </a:pPr>
            <a:r>
              <a:rPr lang="nl-NL" sz="643" b="1">
                <a:solidFill>
                  <a:srgbClr val="00B050"/>
                </a:solidFill>
              </a:rPr>
              <a:t>(+) Steun vanuit private sector</a:t>
            </a:r>
          </a:p>
        </p:txBody>
      </p:sp>
      <p:sp>
        <p:nvSpPr>
          <p:cNvPr id="59" name="Tekstvak 45">
            <a:extLst>
              <a:ext uri="{FF2B5EF4-FFF2-40B4-BE49-F238E27FC236}">
                <a16:creationId xmlns:a16="http://schemas.microsoft.com/office/drawing/2014/main" id="{96D08847-2E27-BB48-AE26-15B8F8A94E9B}"/>
              </a:ext>
            </a:extLst>
          </p:cNvPr>
          <p:cNvSpPr txBox="1"/>
          <p:nvPr/>
        </p:nvSpPr>
        <p:spPr>
          <a:xfrm>
            <a:off x="6613497" y="3356763"/>
            <a:ext cx="2022418" cy="31213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nl-NL" sz="714" b="1"/>
              <a:t>Hulp van buiten</a:t>
            </a:r>
          </a:p>
          <a:p>
            <a:pPr marL="122467" indent="-122467">
              <a:buFont typeface="Arial" panose="020B0604020202020204" pitchFamily="34" charset="0"/>
              <a:buChar char="•"/>
            </a:pPr>
            <a:r>
              <a:rPr lang="nl-NL" sz="714" b="1">
                <a:solidFill>
                  <a:schemeClr val="accent2"/>
                </a:solidFill>
              </a:rPr>
              <a:t> (+/-) Beschikbarheid vaccin / medicatie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9D6EBE4-267D-EB4F-99EE-B15BFE478D5F}"/>
              </a:ext>
            </a:extLst>
          </p:cNvPr>
          <p:cNvSpPr/>
          <p:nvPr/>
        </p:nvSpPr>
        <p:spPr>
          <a:xfrm>
            <a:off x="4183695" y="500595"/>
            <a:ext cx="145915" cy="14591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L" sz="857"/>
              <a:t>1</a:t>
            </a: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FD0BF13D-7E26-8544-93E1-9AA505454B9A}"/>
              </a:ext>
            </a:extLst>
          </p:cNvPr>
          <p:cNvSpPr/>
          <p:nvPr/>
        </p:nvSpPr>
        <p:spPr>
          <a:xfrm>
            <a:off x="7258402" y="2682339"/>
            <a:ext cx="113967" cy="1106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L" sz="714"/>
              <a:t>3</a:t>
            </a: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353E81FF-B423-DA4C-9D75-9C0DBBBBBA35}"/>
              </a:ext>
            </a:extLst>
          </p:cNvPr>
          <p:cNvSpPr/>
          <p:nvPr/>
        </p:nvSpPr>
        <p:spPr>
          <a:xfrm>
            <a:off x="10389523" y="2145854"/>
            <a:ext cx="145915" cy="14591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L" sz="857"/>
              <a:t>3</a:t>
            </a: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940A2712-8D36-7149-BC82-CC7BCF2B1DEE}"/>
              </a:ext>
            </a:extLst>
          </p:cNvPr>
          <p:cNvSpPr/>
          <p:nvPr/>
        </p:nvSpPr>
        <p:spPr>
          <a:xfrm>
            <a:off x="10389522" y="3937771"/>
            <a:ext cx="145915" cy="14591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L" sz="857"/>
              <a:t>4</a:t>
            </a: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E4BC0DB5-453B-8D4E-B9C1-7BAF27EF2C6B}"/>
              </a:ext>
            </a:extLst>
          </p:cNvPr>
          <p:cNvSpPr/>
          <p:nvPr/>
        </p:nvSpPr>
        <p:spPr>
          <a:xfrm>
            <a:off x="6524208" y="4705434"/>
            <a:ext cx="145915" cy="14591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L" sz="857"/>
              <a:t>5</a:t>
            </a: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EFD5E86F-38A0-5848-A080-C09CC680E805}"/>
              </a:ext>
            </a:extLst>
          </p:cNvPr>
          <p:cNvSpPr/>
          <p:nvPr/>
        </p:nvSpPr>
        <p:spPr>
          <a:xfrm>
            <a:off x="7469519" y="4718623"/>
            <a:ext cx="145915" cy="14591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L" sz="857"/>
              <a:t>6</a:t>
            </a: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CBF98CB9-C966-6D48-8181-91510D28F927}"/>
              </a:ext>
            </a:extLst>
          </p:cNvPr>
          <p:cNvSpPr/>
          <p:nvPr/>
        </p:nvSpPr>
        <p:spPr>
          <a:xfrm>
            <a:off x="7938190" y="2275741"/>
            <a:ext cx="113967" cy="1106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L" sz="714"/>
              <a:t>4</a:t>
            </a: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6BF1E484-B1CD-8841-BCB0-EEC3F38AE6BF}"/>
              </a:ext>
            </a:extLst>
          </p:cNvPr>
          <p:cNvSpPr/>
          <p:nvPr/>
        </p:nvSpPr>
        <p:spPr>
          <a:xfrm>
            <a:off x="7717121" y="2578055"/>
            <a:ext cx="113967" cy="1106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L" sz="714"/>
              <a:t>2</a:t>
            </a: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DEEF1D44-8606-2A45-B222-AB4EFAB05476}"/>
              </a:ext>
            </a:extLst>
          </p:cNvPr>
          <p:cNvSpPr/>
          <p:nvPr/>
        </p:nvSpPr>
        <p:spPr>
          <a:xfrm>
            <a:off x="5913102" y="2584991"/>
            <a:ext cx="113967" cy="1106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L" sz="714"/>
              <a:t>6</a:t>
            </a: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30F7C31E-CFBC-C949-B7A4-F858F8A1BBD1}"/>
              </a:ext>
            </a:extLst>
          </p:cNvPr>
          <p:cNvSpPr/>
          <p:nvPr/>
        </p:nvSpPr>
        <p:spPr>
          <a:xfrm>
            <a:off x="5314994" y="6696255"/>
            <a:ext cx="113967" cy="1106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L" sz="714"/>
              <a:t>9</a:t>
            </a: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B511D334-5F65-BA45-8E64-66430C45A555}"/>
              </a:ext>
            </a:extLst>
          </p:cNvPr>
          <p:cNvSpPr/>
          <p:nvPr/>
        </p:nvSpPr>
        <p:spPr>
          <a:xfrm>
            <a:off x="6059012" y="2578055"/>
            <a:ext cx="113967" cy="1106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L" sz="714"/>
              <a:t>9</a:t>
            </a: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871EC8B9-CB5A-9140-8D1B-C8F6DB9843DB}"/>
              </a:ext>
            </a:extLst>
          </p:cNvPr>
          <p:cNvSpPr/>
          <p:nvPr/>
        </p:nvSpPr>
        <p:spPr>
          <a:xfrm>
            <a:off x="6234740" y="2682339"/>
            <a:ext cx="113967" cy="1106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L" sz="714"/>
              <a:t>2</a:t>
            </a: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9294C9A5-F718-1C42-980E-0A7D8959D369}"/>
              </a:ext>
            </a:extLst>
          </p:cNvPr>
          <p:cNvSpPr/>
          <p:nvPr/>
        </p:nvSpPr>
        <p:spPr>
          <a:xfrm>
            <a:off x="7079957" y="3177606"/>
            <a:ext cx="113967" cy="1106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L" sz="714"/>
              <a:t>5</a:t>
            </a: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83AF4085-373E-D84C-947F-FCCCD6F7C548}"/>
              </a:ext>
            </a:extLst>
          </p:cNvPr>
          <p:cNvSpPr/>
          <p:nvPr/>
        </p:nvSpPr>
        <p:spPr>
          <a:xfrm>
            <a:off x="10316563" y="511979"/>
            <a:ext cx="145915" cy="14591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L" sz="857"/>
              <a:t>2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9147F36F-B0DC-804C-8039-54FB96B9EA05}"/>
              </a:ext>
            </a:extLst>
          </p:cNvPr>
          <p:cNvSpPr/>
          <p:nvPr/>
        </p:nvSpPr>
        <p:spPr>
          <a:xfrm>
            <a:off x="8425669" y="4746833"/>
            <a:ext cx="145915" cy="14591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L" sz="857"/>
              <a:t>7</a:t>
            </a: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B41BF1F2-BD41-2C49-BDD4-702D5B026548}"/>
              </a:ext>
            </a:extLst>
          </p:cNvPr>
          <p:cNvSpPr/>
          <p:nvPr/>
        </p:nvSpPr>
        <p:spPr>
          <a:xfrm>
            <a:off x="6922106" y="6385238"/>
            <a:ext cx="145915" cy="14591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L" sz="857"/>
              <a:t>8</a:t>
            </a:r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3572EB68-036F-D648-991D-67E8ED802F00}"/>
              </a:ext>
            </a:extLst>
          </p:cNvPr>
          <p:cNvSpPr/>
          <p:nvPr/>
        </p:nvSpPr>
        <p:spPr>
          <a:xfrm>
            <a:off x="8596427" y="6167280"/>
            <a:ext cx="145915" cy="14591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L" sz="857"/>
              <a:t>9</a:t>
            </a: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1B1D6D97-16DC-E94C-AEF4-50E5A3CFB235}"/>
              </a:ext>
            </a:extLst>
          </p:cNvPr>
          <p:cNvSpPr/>
          <p:nvPr/>
        </p:nvSpPr>
        <p:spPr>
          <a:xfrm>
            <a:off x="7240985" y="3177606"/>
            <a:ext cx="113967" cy="1106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L" sz="714"/>
              <a:t>1</a:t>
            </a: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79BBE4DD-B5E5-FE45-8BB9-DB7CBB2FBEDF}"/>
              </a:ext>
            </a:extLst>
          </p:cNvPr>
          <p:cNvSpPr/>
          <p:nvPr/>
        </p:nvSpPr>
        <p:spPr>
          <a:xfrm>
            <a:off x="7229447" y="2870808"/>
            <a:ext cx="113967" cy="1106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L" sz="714"/>
              <a:t>9</a:t>
            </a:r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E54478A6-1CA0-AD48-B144-1427FFBB0FB3}"/>
              </a:ext>
            </a:extLst>
          </p:cNvPr>
          <p:cNvSpPr/>
          <p:nvPr/>
        </p:nvSpPr>
        <p:spPr>
          <a:xfrm>
            <a:off x="2151357" y="6347512"/>
            <a:ext cx="113967" cy="1106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L" sz="714"/>
              <a:t>3</a:t>
            </a: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092399D6-8032-2F4D-82F3-6043958AC038}"/>
              </a:ext>
            </a:extLst>
          </p:cNvPr>
          <p:cNvSpPr/>
          <p:nvPr/>
        </p:nvSpPr>
        <p:spPr>
          <a:xfrm>
            <a:off x="2005364" y="6347512"/>
            <a:ext cx="113967" cy="1106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L" sz="714"/>
              <a:t>1</a:t>
            </a:r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113934AF-D5D2-1C44-BF4F-013BEA7ED9D2}"/>
              </a:ext>
            </a:extLst>
          </p:cNvPr>
          <p:cNvSpPr/>
          <p:nvPr/>
        </p:nvSpPr>
        <p:spPr>
          <a:xfrm>
            <a:off x="2994232" y="6699692"/>
            <a:ext cx="113967" cy="1106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L" sz="714"/>
              <a:t>5</a:t>
            </a: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12F0F5C9-9789-9243-8D4A-88F6FC926719}"/>
              </a:ext>
            </a:extLst>
          </p:cNvPr>
          <p:cNvSpPr/>
          <p:nvPr/>
        </p:nvSpPr>
        <p:spPr>
          <a:xfrm>
            <a:off x="3140552" y="6696255"/>
            <a:ext cx="113967" cy="1106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L" sz="714"/>
              <a:t>6</a:t>
            </a:r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3C45FBC6-5785-B348-934B-C4A47E8F467A}"/>
              </a:ext>
            </a:extLst>
          </p:cNvPr>
          <p:cNvSpPr/>
          <p:nvPr/>
        </p:nvSpPr>
        <p:spPr>
          <a:xfrm>
            <a:off x="3287479" y="6696255"/>
            <a:ext cx="113967" cy="1106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L" sz="714"/>
              <a:t>7</a:t>
            </a:r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E7993DA8-95EA-334F-B6B7-0F2A20B7CB6C}"/>
              </a:ext>
            </a:extLst>
          </p:cNvPr>
          <p:cNvSpPr/>
          <p:nvPr/>
        </p:nvSpPr>
        <p:spPr>
          <a:xfrm>
            <a:off x="3430139" y="6704073"/>
            <a:ext cx="113967" cy="1106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L" sz="714"/>
              <a:t>8</a:t>
            </a:r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51E2BE58-D32E-1644-B7A7-0DB8F748718F}"/>
              </a:ext>
            </a:extLst>
          </p:cNvPr>
          <p:cNvSpPr/>
          <p:nvPr/>
        </p:nvSpPr>
        <p:spPr>
          <a:xfrm>
            <a:off x="5152051" y="6485641"/>
            <a:ext cx="113967" cy="1106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L" sz="714"/>
              <a:t>4</a:t>
            </a:r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8D451EE1-EAC8-CB40-8516-2B02FAAB05C9}"/>
              </a:ext>
            </a:extLst>
          </p:cNvPr>
          <p:cNvSpPr/>
          <p:nvPr/>
        </p:nvSpPr>
        <p:spPr>
          <a:xfrm>
            <a:off x="2800149" y="6585572"/>
            <a:ext cx="113967" cy="1106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L" sz="714"/>
              <a:t>2</a:t>
            </a:r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CA64D511-BC9D-9C4A-AB77-48A586CC28C6}"/>
              </a:ext>
            </a:extLst>
          </p:cNvPr>
          <p:cNvSpPr/>
          <p:nvPr/>
        </p:nvSpPr>
        <p:spPr>
          <a:xfrm>
            <a:off x="7618466" y="2474298"/>
            <a:ext cx="113967" cy="1106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L" sz="714"/>
              <a:t>X</a:t>
            </a:r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B2B19B36-0CA6-5440-B5C4-B118639A800A}"/>
              </a:ext>
            </a:extLst>
          </p:cNvPr>
          <p:cNvSpPr/>
          <p:nvPr/>
        </p:nvSpPr>
        <p:spPr>
          <a:xfrm>
            <a:off x="4529424" y="6369613"/>
            <a:ext cx="113967" cy="1106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L" sz="714"/>
              <a:t>X</a:t>
            </a:r>
          </a:p>
        </p:txBody>
      </p:sp>
      <p:pic>
        <p:nvPicPr>
          <p:cNvPr id="13" name="Afbeelding 16">
            <a:extLst>
              <a:ext uri="{FF2B5EF4-FFF2-40B4-BE49-F238E27FC236}">
                <a16:creationId xmlns:a16="http://schemas.microsoft.com/office/drawing/2014/main" id="{5603C8BA-37C2-1742-8573-4C5B39F5B51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186" y="781596"/>
            <a:ext cx="167326" cy="214446"/>
          </a:xfrm>
          <a:prstGeom prst="rect">
            <a:avLst/>
          </a:prstGeom>
        </p:spPr>
      </p:pic>
      <p:pic>
        <p:nvPicPr>
          <p:cNvPr id="17" name="Afbeelding 16">
            <a:extLst>
              <a:ext uri="{FF2B5EF4-FFF2-40B4-BE49-F238E27FC236}">
                <a16:creationId xmlns:a16="http://schemas.microsoft.com/office/drawing/2014/main" id="{DA269A24-BFA5-E44C-B2CB-A418C866A79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353" y="2190478"/>
            <a:ext cx="167326" cy="214446"/>
          </a:xfrm>
          <a:prstGeom prst="rect">
            <a:avLst/>
          </a:prstGeom>
        </p:spPr>
      </p:pic>
      <p:sp>
        <p:nvSpPr>
          <p:cNvPr id="103" name="Oval 102">
            <a:extLst>
              <a:ext uri="{FF2B5EF4-FFF2-40B4-BE49-F238E27FC236}">
                <a16:creationId xmlns:a16="http://schemas.microsoft.com/office/drawing/2014/main" id="{404EF06F-718A-0A41-B340-3F60035097EE}"/>
              </a:ext>
            </a:extLst>
          </p:cNvPr>
          <p:cNvSpPr/>
          <p:nvPr/>
        </p:nvSpPr>
        <p:spPr>
          <a:xfrm>
            <a:off x="8447868" y="3741883"/>
            <a:ext cx="145915" cy="14591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L" sz="857"/>
              <a:t>8</a:t>
            </a:r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7CA126B7-2948-AC4D-A4E1-08EE837EDA86}"/>
              </a:ext>
            </a:extLst>
          </p:cNvPr>
          <p:cNvSpPr/>
          <p:nvPr/>
        </p:nvSpPr>
        <p:spPr>
          <a:xfrm>
            <a:off x="3072649" y="6483029"/>
            <a:ext cx="113967" cy="1106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L" sz="714"/>
              <a:t>@</a:t>
            </a:r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id="{5A39A927-2FAB-1C4D-85DB-96C5B7A09882}"/>
              </a:ext>
            </a:extLst>
          </p:cNvPr>
          <p:cNvSpPr/>
          <p:nvPr/>
        </p:nvSpPr>
        <p:spPr>
          <a:xfrm>
            <a:off x="5626759" y="2486607"/>
            <a:ext cx="113967" cy="1106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L" sz="714"/>
              <a:t>@</a:t>
            </a:r>
          </a:p>
        </p:txBody>
      </p:sp>
      <p:sp>
        <p:nvSpPr>
          <p:cNvPr id="109" name="Oval 108">
            <a:extLst>
              <a:ext uri="{FF2B5EF4-FFF2-40B4-BE49-F238E27FC236}">
                <a16:creationId xmlns:a16="http://schemas.microsoft.com/office/drawing/2014/main" id="{CF349303-4953-934E-A775-70DA7B2ABE41}"/>
              </a:ext>
            </a:extLst>
          </p:cNvPr>
          <p:cNvSpPr/>
          <p:nvPr/>
        </p:nvSpPr>
        <p:spPr>
          <a:xfrm>
            <a:off x="6279826" y="2275741"/>
            <a:ext cx="113967" cy="1106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L" sz="714"/>
              <a:t>@</a:t>
            </a:r>
          </a:p>
        </p:txBody>
      </p:sp>
      <p:sp>
        <p:nvSpPr>
          <p:cNvPr id="111" name="Oval 110">
            <a:extLst>
              <a:ext uri="{FF2B5EF4-FFF2-40B4-BE49-F238E27FC236}">
                <a16:creationId xmlns:a16="http://schemas.microsoft.com/office/drawing/2014/main" id="{3CB54A59-F9A3-544A-89D8-B7F355845850}"/>
              </a:ext>
            </a:extLst>
          </p:cNvPr>
          <p:cNvSpPr/>
          <p:nvPr/>
        </p:nvSpPr>
        <p:spPr>
          <a:xfrm>
            <a:off x="6451276" y="2394638"/>
            <a:ext cx="113967" cy="1106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L" sz="714"/>
              <a:t>@</a:t>
            </a:r>
          </a:p>
        </p:txBody>
      </p:sp>
    </p:spTree>
    <p:extLst>
      <p:ext uri="{BB962C8B-B14F-4D97-AF65-F5344CB8AC3E}">
        <p14:creationId xmlns:p14="http://schemas.microsoft.com/office/powerpoint/2010/main" val="6304038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Tijdelijke aanduiding voor inhoud 2">
            <a:extLst>
              <a:ext uri="{FF2B5EF4-FFF2-40B4-BE49-F238E27FC236}">
                <a16:creationId xmlns:a16="http://schemas.microsoft.com/office/drawing/2014/main" id="{352B2512-CD1A-417D-925C-02DECA2888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9325" y="171450"/>
            <a:ext cx="11242675" cy="1093788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nl-NL" sz="4000" b="1" dirty="0" err="1">
                <a:latin typeface="Corbel" panose="020B0503020204020204" pitchFamily="34" charset="0"/>
              </a:rPr>
              <a:t>Kracht</a:t>
            </a:r>
            <a:r>
              <a:rPr lang="en-US" altLang="nl-NL" sz="4000" b="1" dirty="0">
                <a:latin typeface="Corbel" panose="020B0503020204020204" pitchFamily="34" charset="0"/>
              </a:rPr>
              <a:t> van </a:t>
            </a:r>
            <a:r>
              <a:rPr lang="en-US" altLang="nl-NL" sz="4000" b="1" dirty="0" err="1">
                <a:latin typeface="Corbel" panose="020B0503020204020204" pitchFamily="34" charset="0"/>
              </a:rPr>
              <a:t>deze</a:t>
            </a:r>
            <a:r>
              <a:rPr lang="en-US" altLang="nl-NL" sz="4000" b="1" dirty="0">
                <a:latin typeface="Corbel" panose="020B0503020204020204" pitchFamily="34" charset="0"/>
              </a:rPr>
              <a:t> </a:t>
            </a:r>
            <a:r>
              <a:rPr lang="en-US" altLang="nl-NL" sz="4000" b="1" dirty="0" err="1">
                <a:latin typeface="Corbel" panose="020B0503020204020204" pitchFamily="34" charset="0"/>
              </a:rPr>
              <a:t>praktische</a:t>
            </a:r>
            <a:r>
              <a:rPr lang="en-US" altLang="nl-NL" sz="4000" b="1" dirty="0">
                <a:latin typeface="Corbel" panose="020B0503020204020204" pitchFamily="34" charset="0"/>
              </a:rPr>
              <a:t> </a:t>
            </a:r>
            <a:r>
              <a:rPr lang="en-US" altLang="nl-NL" sz="4000" b="1" dirty="0" err="1">
                <a:latin typeface="Corbel" panose="020B0503020204020204" pitchFamily="34" charset="0"/>
              </a:rPr>
              <a:t>opdracht</a:t>
            </a:r>
            <a:endParaRPr lang="en-US" altLang="nl-NL" sz="4000" dirty="0"/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61DA6364-8844-462E-A79F-CCFE873ECD91}"/>
              </a:ext>
            </a:extLst>
          </p:cNvPr>
          <p:cNvSpPr/>
          <p:nvPr/>
        </p:nvSpPr>
        <p:spPr>
          <a:xfrm>
            <a:off x="555625" y="103188"/>
            <a:ext cx="352425" cy="6754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l-NL"/>
          </a:p>
        </p:txBody>
      </p:sp>
      <p:sp>
        <p:nvSpPr>
          <p:cNvPr id="5130" name="Tijdelijke aanduiding voor inhoud 2">
            <a:extLst>
              <a:ext uri="{FF2B5EF4-FFF2-40B4-BE49-F238E27FC236}">
                <a16:creationId xmlns:a16="http://schemas.microsoft.com/office/drawing/2014/main" id="{C017FA24-284F-43E1-89A2-551DBD82257D}"/>
              </a:ext>
            </a:extLst>
          </p:cNvPr>
          <p:cNvSpPr txBox="1">
            <a:spLocks/>
          </p:cNvSpPr>
          <p:nvPr/>
        </p:nvSpPr>
        <p:spPr bwMode="auto">
          <a:xfrm>
            <a:off x="0" y="171450"/>
            <a:ext cx="758825" cy="109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nl-NL" sz="400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11C02A-4D22-4523-861D-E93467185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9480CB-11C3-4622-ACA3-28C1377E727D}" type="slidenum">
              <a:rPr lang="nl-NL" smtClean="0"/>
              <a:pPr>
                <a:defRPr/>
              </a:pPr>
              <a:t>17</a:t>
            </a:fld>
            <a:endParaRPr lang="nl-NL"/>
          </a:p>
        </p:txBody>
      </p:sp>
      <p:cxnSp>
        <p:nvCxnSpPr>
          <p:cNvPr id="4" name="Rechte verbindingslijn 3">
            <a:extLst>
              <a:ext uri="{FF2B5EF4-FFF2-40B4-BE49-F238E27FC236}">
                <a16:creationId xmlns:a16="http://schemas.microsoft.com/office/drawing/2014/main" id="{06126E49-55AF-4D12-A1DE-FDAC50F0D4BD}"/>
              </a:ext>
            </a:extLst>
          </p:cNvPr>
          <p:cNvCxnSpPr>
            <a:cxnSpLocks/>
          </p:cNvCxnSpPr>
          <p:nvPr/>
        </p:nvCxnSpPr>
        <p:spPr>
          <a:xfrm>
            <a:off x="1051560" y="1092200"/>
            <a:ext cx="11523797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MARTInkShape-4"/>
          <p:cNvSpPr/>
          <p:nvPr>
            <p:custDataLst>
              <p:tags r:id="rId1"/>
            </p:custDataLst>
          </p:nvPr>
        </p:nvSpPr>
        <p:spPr>
          <a:xfrm>
            <a:off x="8399810" y="6444320"/>
            <a:ext cx="1241" cy="4106"/>
          </a:xfrm>
          <a:custGeom>
            <a:avLst/>
            <a:gdLst/>
            <a:ahLst/>
            <a:cxnLst/>
            <a:rect l="0" t="0" r="0" b="0"/>
            <a:pathLst>
              <a:path w="1241" h="4106">
                <a:moveTo>
                  <a:pt x="0" y="0"/>
                </a:moveTo>
                <a:lnTo>
                  <a:pt x="0" y="0"/>
                </a:lnTo>
                <a:lnTo>
                  <a:pt x="1240" y="4105"/>
                </a:lnTo>
              </a:path>
            </a:pathLst>
          </a:cu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9D8B718C-8202-44E3-BB9D-0F0831042069}"/>
              </a:ext>
            </a:extLst>
          </p:cNvPr>
          <p:cNvSpPr txBox="1"/>
          <p:nvPr/>
        </p:nvSpPr>
        <p:spPr>
          <a:xfrm>
            <a:off x="908050" y="1721659"/>
            <a:ext cx="896082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dirty="0"/>
              <a:t>Actueel en Authentiek </a:t>
            </a:r>
            <a:br>
              <a:rPr lang="nl-NL" sz="3600" dirty="0"/>
            </a:br>
            <a:r>
              <a:rPr lang="nl-NL" sz="3600" dirty="0"/>
              <a:t> 	</a:t>
            </a:r>
            <a:r>
              <a:rPr lang="nl-NL" sz="3600" dirty="0">
                <a:sym typeface="Wingdings" panose="05000000000000000000" pitchFamily="2" charset="2"/>
              </a:rPr>
              <a:t> </a:t>
            </a:r>
            <a:r>
              <a:rPr lang="nl-NL" sz="3600" dirty="0"/>
              <a:t>pas op voor “Actualiteits-moeheid </a:t>
            </a:r>
          </a:p>
          <a:p>
            <a:endParaRPr lang="nl-NL" sz="36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b="0" i="0" dirty="0">
                <a:solidFill>
                  <a:srgbClr val="0F1419"/>
                </a:solidFill>
                <a:effectLst/>
                <a:latin typeface="-apple-system"/>
              </a:rPr>
              <a:t>Geen vaststaande antwoorden, maar (gestructureerd) verder denken met de kennis en vaardigheden opgedaan in de eerdere paragrafen</a:t>
            </a:r>
            <a:r>
              <a:rPr lang="nl-NL" sz="3600" dirty="0"/>
              <a:t> </a:t>
            </a:r>
          </a:p>
        </p:txBody>
      </p:sp>
      <p:sp>
        <p:nvSpPr>
          <p:cNvPr id="13" name="Tijdelijke aanduiding voor inhoud 2">
            <a:extLst>
              <a:ext uri="{FF2B5EF4-FFF2-40B4-BE49-F238E27FC236}">
                <a16:creationId xmlns:a16="http://schemas.microsoft.com/office/drawing/2014/main" id="{E7261486-FDAC-48B0-A24A-C3F143BCD1B0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-5479257" y="1053227"/>
            <a:ext cx="11242675" cy="470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nl-NL" sz="1500" dirty="0" err="1"/>
              <a:t>TeachMeet</a:t>
            </a:r>
            <a:r>
              <a:rPr lang="en-US" altLang="nl-NL" sz="1500" dirty="0"/>
              <a:t> – </a:t>
            </a:r>
            <a:r>
              <a:rPr lang="en-US" altLang="nl-NL" sz="1500" dirty="0" err="1"/>
              <a:t>Geografie</a:t>
            </a:r>
            <a:r>
              <a:rPr lang="en-US" altLang="nl-NL" sz="1500" dirty="0"/>
              <a:t> van COVID-19</a:t>
            </a:r>
            <a:endParaRPr lang="en-US" altLang="nl-NL" sz="1000" dirty="0"/>
          </a:p>
        </p:txBody>
      </p:sp>
    </p:spTree>
    <p:extLst>
      <p:ext uri="{BB962C8B-B14F-4D97-AF65-F5344CB8AC3E}">
        <p14:creationId xmlns:p14="http://schemas.microsoft.com/office/powerpoint/2010/main" val="14777814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Tijdelijke aanduiding voor inhoud 2">
            <a:extLst>
              <a:ext uri="{FF2B5EF4-FFF2-40B4-BE49-F238E27FC236}">
                <a16:creationId xmlns:a16="http://schemas.microsoft.com/office/drawing/2014/main" id="{352B2512-CD1A-417D-925C-02DECA2888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9325" y="171450"/>
            <a:ext cx="11242675" cy="1093788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nl-NL" sz="4000" b="1" dirty="0">
                <a:latin typeface="Corbel" panose="020B0503020204020204" pitchFamily="34" charset="0"/>
              </a:rPr>
              <a:t>Meer </a:t>
            </a:r>
            <a:r>
              <a:rPr lang="en-US" altLang="nl-NL" sz="4000" b="1" dirty="0" err="1">
                <a:latin typeface="Corbel" panose="020B0503020204020204" pitchFamily="34" charset="0"/>
              </a:rPr>
              <a:t>geografie</a:t>
            </a:r>
            <a:r>
              <a:rPr lang="en-US" altLang="nl-NL" sz="4000" b="1" dirty="0">
                <a:latin typeface="Corbel" panose="020B0503020204020204" pitchFamily="34" charset="0"/>
              </a:rPr>
              <a:t> van Corona</a:t>
            </a:r>
            <a:endParaRPr lang="en-US" altLang="nl-NL" sz="4000" dirty="0"/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61DA6364-8844-462E-A79F-CCFE873ECD91}"/>
              </a:ext>
            </a:extLst>
          </p:cNvPr>
          <p:cNvSpPr/>
          <p:nvPr/>
        </p:nvSpPr>
        <p:spPr>
          <a:xfrm>
            <a:off x="555625" y="103188"/>
            <a:ext cx="352425" cy="6754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l-NL"/>
          </a:p>
        </p:txBody>
      </p:sp>
      <p:sp>
        <p:nvSpPr>
          <p:cNvPr id="5130" name="Tijdelijke aanduiding voor inhoud 2">
            <a:extLst>
              <a:ext uri="{FF2B5EF4-FFF2-40B4-BE49-F238E27FC236}">
                <a16:creationId xmlns:a16="http://schemas.microsoft.com/office/drawing/2014/main" id="{C017FA24-284F-43E1-89A2-551DBD82257D}"/>
              </a:ext>
            </a:extLst>
          </p:cNvPr>
          <p:cNvSpPr txBox="1">
            <a:spLocks/>
          </p:cNvSpPr>
          <p:nvPr/>
        </p:nvSpPr>
        <p:spPr bwMode="auto">
          <a:xfrm>
            <a:off x="0" y="171450"/>
            <a:ext cx="758825" cy="109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nl-NL" sz="400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11C02A-4D22-4523-861D-E93467185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9480CB-11C3-4622-ACA3-28C1377E727D}" type="slidenum">
              <a:rPr lang="nl-NL" smtClean="0"/>
              <a:pPr>
                <a:defRPr/>
              </a:pPr>
              <a:t>18</a:t>
            </a:fld>
            <a:endParaRPr lang="nl-NL"/>
          </a:p>
        </p:txBody>
      </p:sp>
      <p:cxnSp>
        <p:nvCxnSpPr>
          <p:cNvPr id="4" name="Rechte verbindingslijn 3">
            <a:extLst>
              <a:ext uri="{FF2B5EF4-FFF2-40B4-BE49-F238E27FC236}">
                <a16:creationId xmlns:a16="http://schemas.microsoft.com/office/drawing/2014/main" id="{06126E49-55AF-4D12-A1DE-FDAC50F0D4BD}"/>
              </a:ext>
            </a:extLst>
          </p:cNvPr>
          <p:cNvCxnSpPr>
            <a:cxnSpLocks/>
          </p:cNvCxnSpPr>
          <p:nvPr/>
        </p:nvCxnSpPr>
        <p:spPr>
          <a:xfrm>
            <a:off x="1051560" y="1092200"/>
            <a:ext cx="11523797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MARTInkShape-4"/>
          <p:cNvSpPr/>
          <p:nvPr>
            <p:custDataLst>
              <p:tags r:id="rId1"/>
            </p:custDataLst>
          </p:nvPr>
        </p:nvSpPr>
        <p:spPr>
          <a:xfrm>
            <a:off x="8399810" y="6444320"/>
            <a:ext cx="1241" cy="4106"/>
          </a:xfrm>
          <a:custGeom>
            <a:avLst/>
            <a:gdLst/>
            <a:ahLst/>
            <a:cxnLst/>
            <a:rect l="0" t="0" r="0" b="0"/>
            <a:pathLst>
              <a:path w="1241" h="4106">
                <a:moveTo>
                  <a:pt x="0" y="0"/>
                </a:moveTo>
                <a:lnTo>
                  <a:pt x="0" y="0"/>
                </a:lnTo>
                <a:lnTo>
                  <a:pt x="1240" y="4105"/>
                </a:lnTo>
              </a:path>
            </a:pathLst>
          </a:cu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A37E4EB5-8F5C-400F-B165-B0C21883BDEB}"/>
              </a:ext>
            </a:extLst>
          </p:cNvPr>
          <p:cNvSpPr txBox="1"/>
          <p:nvPr/>
        </p:nvSpPr>
        <p:spPr>
          <a:xfrm>
            <a:off x="908050" y="1721659"/>
            <a:ext cx="573479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dirty="0"/>
              <a:t>Voorronde Aardrijkskunde Olympiade 2021</a:t>
            </a:r>
          </a:p>
          <a:p>
            <a:endParaRPr lang="nl-NL" sz="3600" dirty="0"/>
          </a:p>
          <a:p>
            <a:r>
              <a:rPr lang="nl-NL" sz="3600" b="0" i="0" dirty="0">
                <a:solidFill>
                  <a:srgbClr val="0F1419"/>
                </a:solidFill>
                <a:effectLst/>
                <a:latin typeface="-apple-system"/>
              </a:rPr>
              <a:t> </a:t>
            </a:r>
            <a:endParaRPr lang="nl-NL" sz="3600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0C8A67A6-E84B-4993-B15B-CB6F64B9C6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3118" y="1373709"/>
            <a:ext cx="4557712" cy="5501754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BBC43F17-CE89-42F5-88A0-D7C1BA621E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7450" y="3252621"/>
            <a:ext cx="2963392" cy="3502191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142E2885-0E54-4FAE-9B0B-BC013170CA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5448" y="3136743"/>
            <a:ext cx="3802537" cy="3358167"/>
          </a:xfrm>
          <a:prstGeom prst="rect">
            <a:avLst/>
          </a:prstGeom>
        </p:spPr>
      </p:pic>
      <p:sp>
        <p:nvSpPr>
          <p:cNvPr id="16" name="Tijdelijke aanduiding voor inhoud 2">
            <a:extLst>
              <a:ext uri="{FF2B5EF4-FFF2-40B4-BE49-F238E27FC236}">
                <a16:creationId xmlns:a16="http://schemas.microsoft.com/office/drawing/2014/main" id="{D92AFFBD-E4D2-497C-94A7-5D41496F5B5C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-5479257" y="1053227"/>
            <a:ext cx="11242675" cy="470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nl-NL" sz="1500" dirty="0" err="1"/>
              <a:t>TeachMeet</a:t>
            </a:r>
            <a:r>
              <a:rPr lang="en-US" altLang="nl-NL" sz="1500" dirty="0"/>
              <a:t> – </a:t>
            </a:r>
            <a:r>
              <a:rPr lang="en-US" altLang="nl-NL" sz="1500" dirty="0" err="1"/>
              <a:t>Geografie</a:t>
            </a:r>
            <a:r>
              <a:rPr lang="en-US" altLang="nl-NL" sz="1500" dirty="0"/>
              <a:t> van COVID-19</a:t>
            </a:r>
            <a:endParaRPr lang="en-US" altLang="nl-NL" sz="1000" dirty="0"/>
          </a:p>
        </p:txBody>
      </p:sp>
    </p:spTree>
    <p:extLst>
      <p:ext uri="{BB962C8B-B14F-4D97-AF65-F5344CB8AC3E}">
        <p14:creationId xmlns:p14="http://schemas.microsoft.com/office/powerpoint/2010/main" val="11694205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2EC93B-C837-44B8-AA7F-D94D5BA5A0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998B185-F9E9-41C6-9E7D-D912F6D084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122" name="Picture 2" descr="Why Confront COVID-19 with Cartoons and Humour? - From Poverty to Power">
            <a:extLst>
              <a:ext uri="{FF2B5EF4-FFF2-40B4-BE49-F238E27FC236}">
                <a16:creationId xmlns:a16="http://schemas.microsoft.com/office/drawing/2014/main" id="{C843071A-7CA1-4324-B5F7-728AD73E9D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690" y="275395"/>
            <a:ext cx="12033309" cy="6768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70784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Tijdelijke aanduiding voor inhoud 2">
            <a:extLst>
              <a:ext uri="{FF2B5EF4-FFF2-40B4-BE49-F238E27FC236}">
                <a16:creationId xmlns:a16="http://schemas.microsoft.com/office/drawing/2014/main" id="{352B2512-CD1A-417D-925C-02DECA2888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9325" y="171450"/>
            <a:ext cx="11242675" cy="1093788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nl-NL" sz="4000" b="1" dirty="0" err="1">
                <a:latin typeface="Corbel" panose="020B0503020204020204" pitchFamily="34" charset="0"/>
              </a:rPr>
              <a:t>Risicoanalyse</a:t>
            </a:r>
            <a:r>
              <a:rPr lang="en-US" altLang="nl-NL" sz="4000" b="1" dirty="0">
                <a:latin typeface="Corbel" panose="020B0503020204020204" pitchFamily="34" charset="0"/>
              </a:rPr>
              <a:t> COVID-19 in Nigeria </a:t>
            </a:r>
            <a:endParaRPr lang="en-US" altLang="nl-NL" sz="4000" dirty="0"/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61DA6364-8844-462E-A79F-CCFE873ECD91}"/>
              </a:ext>
            </a:extLst>
          </p:cNvPr>
          <p:cNvSpPr/>
          <p:nvPr/>
        </p:nvSpPr>
        <p:spPr>
          <a:xfrm>
            <a:off x="555625" y="103188"/>
            <a:ext cx="352425" cy="6754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l-NL"/>
          </a:p>
        </p:txBody>
      </p:sp>
      <p:sp>
        <p:nvSpPr>
          <p:cNvPr id="5130" name="Tijdelijke aanduiding voor inhoud 2">
            <a:extLst>
              <a:ext uri="{FF2B5EF4-FFF2-40B4-BE49-F238E27FC236}">
                <a16:creationId xmlns:a16="http://schemas.microsoft.com/office/drawing/2014/main" id="{C017FA24-284F-43E1-89A2-551DBD82257D}"/>
              </a:ext>
            </a:extLst>
          </p:cNvPr>
          <p:cNvSpPr txBox="1">
            <a:spLocks/>
          </p:cNvSpPr>
          <p:nvPr/>
        </p:nvSpPr>
        <p:spPr bwMode="auto">
          <a:xfrm>
            <a:off x="0" y="171450"/>
            <a:ext cx="758825" cy="109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nl-NL" sz="400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11C02A-4D22-4523-861D-E93467185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9480CB-11C3-4622-ACA3-28C1377E727D}" type="slidenum">
              <a:rPr lang="nl-NL" smtClean="0"/>
              <a:pPr>
                <a:defRPr/>
              </a:pPr>
              <a:t>2</a:t>
            </a:fld>
            <a:endParaRPr lang="nl-NL"/>
          </a:p>
        </p:txBody>
      </p:sp>
      <p:cxnSp>
        <p:nvCxnSpPr>
          <p:cNvPr id="4" name="Rechte verbindingslijn 3">
            <a:extLst>
              <a:ext uri="{FF2B5EF4-FFF2-40B4-BE49-F238E27FC236}">
                <a16:creationId xmlns:a16="http://schemas.microsoft.com/office/drawing/2014/main" id="{06126E49-55AF-4D12-A1DE-FDAC50F0D4BD}"/>
              </a:ext>
            </a:extLst>
          </p:cNvPr>
          <p:cNvCxnSpPr>
            <a:cxnSpLocks/>
          </p:cNvCxnSpPr>
          <p:nvPr/>
        </p:nvCxnSpPr>
        <p:spPr>
          <a:xfrm>
            <a:off x="1051560" y="1092200"/>
            <a:ext cx="11523797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MARTInkShape-4"/>
          <p:cNvSpPr/>
          <p:nvPr>
            <p:custDataLst>
              <p:tags r:id="rId1"/>
            </p:custDataLst>
          </p:nvPr>
        </p:nvSpPr>
        <p:spPr>
          <a:xfrm>
            <a:off x="8399810" y="6444320"/>
            <a:ext cx="1241" cy="4106"/>
          </a:xfrm>
          <a:custGeom>
            <a:avLst/>
            <a:gdLst/>
            <a:ahLst/>
            <a:cxnLst/>
            <a:rect l="0" t="0" r="0" b="0"/>
            <a:pathLst>
              <a:path w="1241" h="4106">
                <a:moveTo>
                  <a:pt x="0" y="0"/>
                </a:moveTo>
                <a:lnTo>
                  <a:pt x="0" y="0"/>
                </a:lnTo>
                <a:lnTo>
                  <a:pt x="1240" y="4105"/>
                </a:lnTo>
              </a:path>
            </a:pathLst>
          </a:cu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BAE7F2F2-4700-41CB-9167-40C6DA2AE52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E6E6E6"/>
              </a:clrFrom>
              <a:clrTo>
                <a:srgbClr val="E6E6E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508" y="921420"/>
            <a:ext cx="9161559" cy="6344974"/>
          </a:xfrm>
          <a:prstGeom prst="rect">
            <a:avLst/>
          </a:prstGeom>
        </p:spPr>
      </p:pic>
      <p:sp>
        <p:nvSpPr>
          <p:cNvPr id="12" name="Tijdelijke aanduiding voor inhoud 2">
            <a:extLst>
              <a:ext uri="{FF2B5EF4-FFF2-40B4-BE49-F238E27FC236}">
                <a16:creationId xmlns:a16="http://schemas.microsoft.com/office/drawing/2014/main" id="{ED6D671E-7C29-4D66-ABF4-2F8718789809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-5479257" y="1053227"/>
            <a:ext cx="11242675" cy="470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nl-NL" sz="1500" dirty="0" err="1"/>
              <a:t>TeachMeet</a:t>
            </a:r>
            <a:r>
              <a:rPr lang="en-US" altLang="nl-NL" sz="1500" dirty="0"/>
              <a:t> – </a:t>
            </a:r>
            <a:r>
              <a:rPr lang="en-US" altLang="nl-NL" sz="1500" dirty="0" err="1"/>
              <a:t>Geografie</a:t>
            </a:r>
            <a:r>
              <a:rPr lang="en-US" altLang="nl-NL" sz="1500" dirty="0"/>
              <a:t> van COVID-19</a:t>
            </a:r>
            <a:endParaRPr lang="en-US" altLang="nl-NL" sz="1000" dirty="0"/>
          </a:p>
        </p:txBody>
      </p:sp>
    </p:spTree>
    <p:extLst>
      <p:ext uri="{BB962C8B-B14F-4D97-AF65-F5344CB8AC3E}">
        <p14:creationId xmlns:p14="http://schemas.microsoft.com/office/powerpoint/2010/main" val="19234686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Tijdelijke aanduiding voor inhoud 2">
            <a:extLst>
              <a:ext uri="{FF2B5EF4-FFF2-40B4-BE49-F238E27FC236}">
                <a16:creationId xmlns:a16="http://schemas.microsoft.com/office/drawing/2014/main" id="{352B2512-CD1A-417D-925C-02DECA2888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9325" y="171450"/>
            <a:ext cx="11242675" cy="1093788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nl-NL" sz="4000" b="1" dirty="0">
                <a:latin typeface="Corbel" panose="020B0503020204020204" pitchFamily="34" charset="0"/>
              </a:rPr>
              <a:t>Meer Corona-</a:t>
            </a:r>
            <a:r>
              <a:rPr lang="en-US" altLang="nl-NL" sz="4000" b="1" dirty="0" err="1">
                <a:latin typeface="Corbel" panose="020B0503020204020204" pitchFamily="34" charset="0"/>
              </a:rPr>
              <a:t>bronnen</a:t>
            </a:r>
            <a:r>
              <a:rPr lang="en-US" altLang="nl-NL" sz="4000" b="1" dirty="0">
                <a:latin typeface="Corbel" panose="020B0503020204020204" pitchFamily="34" charset="0"/>
              </a:rPr>
              <a:t> (casus Nigeria)</a:t>
            </a:r>
            <a:endParaRPr lang="en-US" altLang="nl-NL" sz="4000" dirty="0"/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61DA6364-8844-462E-A79F-CCFE873ECD91}"/>
              </a:ext>
            </a:extLst>
          </p:cNvPr>
          <p:cNvSpPr/>
          <p:nvPr/>
        </p:nvSpPr>
        <p:spPr>
          <a:xfrm>
            <a:off x="555625" y="103188"/>
            <a:ext cx="352425" cy="6754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l-NL"/>
          </a:p>
        </p:txBody>
      </p:sp>
      <p:sp>
        <p:nvSpPr>
          <p:cNvPr id="5130" name="Tijdelijke aanduiding voor inhoud 2">
            <a:extLst>
              <a:ext uri="{FF2B5EF4-FFF2-40B4-BE49-F238E27FC236}">
                <a16:creationId xmlns:a16="http://schemas.microsoft.com/office/drawing/2014/main" id="{C017FA24-284F-43E1-89A2-551DBD82257D}"/>
              </a:ext>
            </a:extLst>
          </p:cNvPr>
          <p:cNvSpPr txBox="1">
            <a:spLocks/>
          </p:cNvSpPr>
          <p:nvPr/>
        </p:nvSpPr>
        <p:spPr bwMode="auto">
          <a:xfrm>
            <a:off x="0" y="171450"/>
            <a:ext cx="758825" cy="109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nl-NL" sz="400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11C02A-4D22-4523-861D-E93467185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9480CB-11C3-4622-ACA3-28C1377E727D}" type="slidenum">
              <a:rPr lang="nl-NL" smtClean="0"/>
              <a:pPr>
                <a:defRPr/>
              </a:pPr>
              <a:t>20</a:t>
            </a:fld>
            <a:endParaRPr lang="nl-NL"/>
          </a:p>
        </p:txBody>
      </p:sp>
      <p:cxnSp>
        <p:nvCxnSpPr>
          <p:cNvPr id="4" name="Rechte verbindingslijn 3">
            <a:extLst>
              <a:ext uri="{FF2B5EF4-FFF2-40B4-BE49-F238E27FC236}">
                <a16:creationId xmlns:a16="http://schemas.microsoft.com/office/drawing/2014/main" id="{06126E49-55AF-4D12-A1DE-FDAC50F0D4BD}"/>
              </a:ext>
            </a:extLst>
          </p:cNvPr>
          <p:cNvCxnSpPr>
            <a:cxnSpLocks/>
          </p:cNvCxnSpPr>
          <p:nvPr/>
        </p:nvCxnSpPr>
        <p:spPr>
          <a:xfrm>
            <a:off x="1051560" y="1092200"/>
            <a:ext cx="11523797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MARTInkShape-4"/>
          <p:cNvSpPr/>
          <p:nvPr>
            <p:custDataLst>
              <p:tags r:id="rId1"/>
            </p:custDataLst>
          </p:nvPr>
        </p:nvSpPr>
        <p:spPr>
          <a:xfrm>
            <a:off x="8399810" y="6444320"/>
            <a:ext cx="1241" cy="4106"/>
          </a:xfrm>
          <a:custGeom>
            <a:avLst/>
            <a:gdLst/>
            <a:ahLst/>
            <a:cxnLst/>
            <a:rect l="0" t="0" r="0" b="0"/>
            <a:pathLst>
              <a:path w="1241" h="4106">
                <a:moveTo>
                  <a:pt x="0" y="0"/>
                </a:moveTo>
                <a:lnTo>
                  <a:pt x="0" y="0"/>
                </a:lnTo>
                <a:lnTo>
                  <a:pt x="1240" y="4105"/>
                </a:lnTo>
              </a:path>
            </a:pathLst>
          </a:cu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A37E4EB5-8F5C-400F-B165-B0C21883BDEB}"/>
              </a:ext>
            </a:extLst>
          </p:cNvPr>
          <p:cNvSpPr txBox="1"/>
          <p:nvPr/>
        </p:nvSpPr>
        <p:spPr>
          <a:xfrm>
            <a:off x="908050" y="1721659"/>
            <a:ext cx="1088005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nl-NL" b="0" i="0" dirty="0">
                <a:effectLst/>
                <a:latin typeface="Tahoma" panose="020B0604030504040204" pitchFamily="34" charset="0"/>
              </a:rPr>
              <a:t>- </a:t>
            </a:r>
            <a:r>
              <a:rPr lang="nl-NL" b="0" i="0" dirty="0">
                <a:effectLst/>
                <a:latin typeface="Tahoma" panose="020B060403050404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https://www.weforum.org/agenda/2020/10/3-factors-african-continent-beat-covid-19-predictions-who-drones/</a:t>
            </a:r>
            <a:r>
              <a:rPr lang="nl-NL" b="0" i="0" dirty="0">
                <a:effectLst/>
                <a:latin typeface="Tahoma" panose="020B0604030504040204" pitchFamily="34" charset="0"/>
              </a:rPr>
              <a:t> </a:t>
            </a:r>
            <a:br>
              <a:rPr lang="nl-NL" b="0" i="0" dirty="0">
                <a:effectLst/>
                <a:latin typeface="Tahoma" panose="020B0604030504040204" pitchFamily="34" charset="0"/>
              </a:rPr>
            </a:br>
            <a:endParaRPr lang="nl-NL" b="0" i="0" dirty="0">
              <a:effectLst/>
              <a:latin typeface="Tahoma" panose="020B0604030504040204" pitchFamily="34" charset="0"/>
            </a:endParaRPr>
          </a:p>
          <a:p>
            <a:pPr algn="l"/>
            <a:r>
              <a:rPr lang="nl-NL" b="0" i="0" dirty="0">
                <a:effectLst/>
                <a:latin typeface="Tahoma" panose="020B0604030504040204" pitchFamily="34" charset="0"/>
              </a:rPr>
              <a:t>- https://www.volkskrant.nl/nieuws-achtergrond/waarom-niet-nederland-het-coronawonderland-is-maar-duitsland~b87dc6bd/  </a:t>
            </a:r>
          </a:p>
          <a:p>
            <a:pPr algn="l"/>
            <a:r>
              <a:rPr lang="nl-NL" b="0" i="0" dirty="0">
                <a:effectLst/>
                <a:latin typeface="Tahoma" panose="020B0604030504040204" pitchFamily="34" charset="0"/>
              </a:rPr>
              <a:t>  </a:t>
            </a:r>
          </a:p>
          <a:p>
            <a:pPr algn="l"/>
            <a:r>
              <a:rPr lang="nl-NL" b="0" i="0" dirty="0">
                <a:effectLst/>
                <a:latin typeface="Tahoma" panose="020B0604030504040204" pitchFamily="34" charset="0"/>
              </a:rPr>
              <a:t>- </a:t>
            </a:r>
            <a:r>
              <a:rPr lang="nl-NL" b="0" i="0" dirty="0">
                <a:effectLst/>
                <a:latin typeface="Tahoma" panose="020B060403050404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https://theconversation.com/getting-to-grips-with-the-covid-19-outbreak-in-nigeria-143943</a:t>
            </a:r>
            <a:r>
              <a:rPr lang="nl-NL" b="0" i="0" dirty="0">
                <a:effectLst/>
                <a:latin typeface="Tahoma" panose="020B0604030504040204" pitchFamily="34" charset="0"/>
              </a:rPr>
              <a:t>  </a:t>
            </a:r>
            <a:br>
              <a:rPr lang="nl-NL" b="0" i="0" dirty="0">
                <a:effectLst/>
                <a:latin typeface="Tahoma" panose="020B0604030504040204" pitchFamily="34" charset="0"/>
              </a:rPr>
            </a:br>
            <a:endParaRPr lang="nl-NL" b="0" i="0" dirty="0">
              <a:effectLst/>
              <a:latin typeface="Tahoma" panose="020B0604030504040204" pitchFamily="34" charset="0"/>
            </a:endParaRPr>
          </a:p>
          <a:p>
            <a:pPr algn="l"/>
            <a:r>
              <a:rPr lang="nl-NL" b="0" i="0" dirty="0">
                <a:effectLst/>
                <a:latin typeface="Tahoma" panose="020B0604030504040204" pitchFamily="34" charset="0"/>
              </a:rPr>
              <a:t>- </a:t>
            </a:r>
            <a:r>
              <a:rPr lang="nl-NL" b="0" i="0" dirty="0">
                <a:effectLst/>
                <a:latin typeface="Tahoma" panose="020B060403050404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https://blogs.worldbank.org/opendata/tracking-socioeconomic-impacts-pandemic-nigeria-results-first-three-rounds-nigeria-covid</a:t>
            </a:r>
            <a:r>
              <a:rPr lang="nl-NL" b="0" i="0" dirty="0">
                <a:effectLst/>
                <a:latin typeface="Tahoma" panose="020B0604030504040204" pitchFamily="34" charset="0"/>
              </a:rPr>
              <a:t> </a:t>
            </a:r>
            <a:br>
              <a:rPr lang="nl-NL" b="0" i="0" dirty="0">
                <a:effectLst/>
                <a:latin typeface="Tahoma" panose="020B0604030504040204" pitchFamily="34" charset="0"/>
              </a:rPr>
            </a:br>
            <a:endParaRPr lang="nl-NL" b="0" i="0" dirty="0">
              <a:effectLst/>
              <a:latin typeface="Tahoma" panose="020B0604030504040204" pitchFamily="34" charset="0"/>
            </a:endParaRPr>
          </a:p>
          <a:p>
            <a:pPr algn="l"/>
            <a:r>
              <a:rPr lang="nl-NL" b="0" i="0" dirty="0">
                <a:effectLst/>
                <a:latin typeface="Tahoma" panose="020B0604030504040204" pitchFamily="34" charset="0"/>
              </a:rPr>
              <a:t>- https://www.aa.com.tr/en/africa/covid-19-nigeria-to-reopen-all-schools-from-oct-12/1993571 </a:t>
            </a:r>
          </a:p>
          <a:p>
            <a:pPr algn="l"/>
            <a:r>
              <a:rPr lang="nl-NL" b="0" i="0" dirty="0">
                <a:effectLst/>
                <a:latin typeface="Tahoma" panose="020B0604030504040204" pitchFamily="34" charset="0"/>
              </a:rPr>
              <a:t>  </a:t>
            </a:r>
          </a:p>
          <a:p>
            <a:pPr algn="l"/>
            <a:r>
              <a:rPr lang="nl-NL" b="0" i="0" dirty="0">
                <a:effectLst/>
                <a:latin typeface="Tahoma" panose="020B0604030504040204" pitchFamily="34" charset="0"/>
              </a:rPr>
              <a:t>- https://www.afro.who.int/news/community-leaders-help-drive-covid-19-testing-nigerias-kano?country=979&amp;name=Nigeria   </a:t>
            </a:r>
          </a:p>
        </p:txBody>
      </p:sp>
      <p:sp>
        <p:nvSpPr>
          <p:cNvPr id="10" name="Tijdelijke aanduiding voor inhoud 2">
            <a:extLst>
              <a:ext uri="{FF2B5EF4-FFF2-40B4-BE49-F238E27FC236}">
                <a16:creationId xmlns:a16="http://schemas.microsoft.com/office/drawing/2014/main" id="{6087CFE0-89D4-46DD-98F2-03115996E917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-5479257" y="1053227"/>
            <a:ext cx="11242675" cy="470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nl-NL" sz="1500" dirty="0" err="1"/>
              <a:t>TeachMeet</a:t>
            </a:r>
            <a:r>
              <a:rPr lang="en-US" altLang="nl-NL" sz="1500" dirty="0"/>
              <a:t> – </a:t>
            </a:r>
            <a:r>
              <a:rPr lang="en-US" altLang="nl-NL" sz="1500" dirty="0" err="1"/>
              <a:t>Geografie</a:t>
            </a:r>
            <a:r>
              <a:rPr lang="en-US" altLang="nl-NL" sz="1500" dirty="0"/>
              <a:t> van COVID-19</a:t>
            </a:r>
            <a:endParaRPr lang="en-US" altLang="nl-NL" sz="1000" dirty="0"/>
          </a:p>
        </p:txBody>
      </p:sp>
    </p:spTree>
    <p:extLst>
      <p:ext uri="{BB962C8B-B14F-4D97-AF65-F5344CB8AC3E}">
        <p14:creationId xmlns:p14="http://schemas.microsoft.com/office/powerpoint/2010/main" val="574434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Tijdelijke aanduiding voor inhoud 2">
            <a:extLst>
              <a:ext uri="{FF2B5EF4-FFF2-40B4-BE49-F238E27FC236}">
                <a16:creationId xmlns:a16="http://schemas.microsoft.com/office/drawing/2014/main" id="{352B2512-CD1A-417D-925C-02DECA2888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9325" y="171450"/>
            <a:ext cx="11242675" cy="1093788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nl-NL" sz="4000" b="1" dirty="0">
                <a:latin typeface="Corbel" panose="020B0503020204020204" pitchFamily="34" charset="0"/>
              </a:rPr>
              <a:t>Covid maps (BBC)</a:t>
            </a:r>
            <a:endParaRPr lang="en-US" altLang="nl-NL" sz="4000" dirty="0"/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61DA6364-8844-462E-A79F-CCFE873ECD91}"/>
              </a:ext>
            </a:extLst>
          </p:cNvPr>
          <p:cNvSpPr/>
          <p:nvPr/>
        </p:nvSpPr>
        <p:spPr>
          <a:xfrm>
            <a:off x="555625" y="103188"/>
            <a:ext cx="352425" cy="6754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l-NL"/>
          </a:p>
        </p:txBody>
      </p:sp>
      <p:sp>
        <p:nvSpPr>
          <p:cNvPr id="5130" name="Tijdelijke aanduiding voor inhoud 2">
            <a:extLst>
              <a:ext uri="{FF2B5EF4-FFF2-40B4-BE49-F238E27FC236}">
                <a16:creationId xmlns:a16="http://schemas.microsoft.com/office/drawing/2014/main" id="{C017FA24-284F-43E1-89A2-551DBD82257D}"/>
              </a:ext>
            </a:extLst>
          </p:cNvPr>
          <p:cNvSpPr txBox="1">
            <a:spLocks/>
          </p:cNvSpPr>
          <p:nvPr/>
        </p:nvSpPr>
        <p:spPr bwMode="auto">
          <a:xfrm>
            <a:off x="0" y="171450"/>
            <a:ext cx="758825" cy="109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nl-NL" sz="400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11C02A-4D22-4523-861D-E93467185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9480CB-11C3-4622-ACA3-28C1377E727D}" type="slidenum">
              <a:rPr lang="nl-NL" smtClean="0"/>
              <a:pPr>
                <a:defRPr/>
              </a:pPr>
              <a:t>21</a:t>
            </a:fld>
            <a:endParaRPr lang="nl-NL"/>
          </a:p>
        </p:txBody>
      </p:sp>
      <p:cxnSp>
        <p:nvCxnSpPr>
          <p:cNvPr id="4" name="Rechte verbindingslijn 3">
            <a:extLst>
              <a:ext uri="{FF2B5EF4-FFF2-40B4-BE49-F238E27FC236}">
                <a16:creationId xmlns:a16="http://schemas.microsoft.com/office/drawing/2014/main" id="{06126E49-55AF-4D12-A1DE-FDAC50F0D4BD}"/>
              </a:ext>
            </a:extLst>
          </p:cNvPr>
          <p:cNvCxnSpPr>
            <a:cxnSpLocks/>
          </p:cNvCxnSpPr>
          <p:nvPr/>
        </p:nvCxnSpPr>
        <p:spPr>
          <a:xfrm>
            <a:off x="1051560" y="1092200"/>
            <a:ext cx="11523797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MARTInkShape-4"/>
          <p:cNvSpPr/>
          <p:nvPr>
            <p:custDataLst>
              <p:tags r:id="rId1"/>
            </p:custDataLst>
          </p:nvPr>
        </p:nvSpPr>
        <p:spPr>
          <a:xfrm>
            <a:off x="8399810" y="6444320"/>
            <a:ext cx="1241" cy="4106"/>
          </a:xfrm>
          <a:custGeom>
            <a:avLst/>
            <a:gdLst/>
            <a:ahLst/>
            <a:cxnLst/>
            <a:rect l="0" t="0" r="0" b="0"/>
            <a:pathLst>
              <a:path w="1241" h="4106">
                <a:moveTo>
                  <a:pt x="0" y="0"/>
                </a:moveTo>
                <a:lnTo>
                  <a:pt x="0" y="0"/>
                </a:lnTo>
                <a:lnTo>
                  <a:pt x="1240" y="4105"/>
                </a:lnTo>
              </a:path>
            </a:pathLst>
          </a:cu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Chart showing the countries in Africa with the highest average number of cases in the last week. Updated 15 March">
            <a:extLst>
              <a:ext uri="{FF2B5EF4-FFF2-40B4-BE49-F238E27FC236}">
                <a16:creationId xmlns:a16="http://schemas.microsoft.com/office/drawing/2014/main" id="{F2E10BD3-DBE4-47D6-93F8-B285BE862C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560" y="1556933"/>
            <a:ext cx="5339612" cy="5339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3AB4DF50-7CA5-4587-995D-23C347B348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0006" y="2541494"/>
            <a:ext cx="5281967" cy="4316506"/>
          </a:xfrm>
          <a:prstGeom prst="rect">
            <a:avLst/>
          </a:prstGeom>
        </p:spPr>
      </p:pic>
      <p:sp>
        <p:nvSpPr>
          <p:cNvPr id="13" name="Tijdelijke aanduiding voor inhoud 2">
            <a:extLst>
              <a:ext uri="{FF2B5EF4-FFF2-40B4-BE49-F238E27FC236}">
                <a16:creationId xmlns:a16="http://schemas.microsoft.com/office/drawing/2014/main" id="{E52B4CD8-9076-485C-80CC-DC20189E1B8F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-5479257" y="1053227"/>
            <a:ext cx="11242675" cy="470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nl-NL" sz="1500" dirty="0" err="1"/>
              <a:t>TeachMeet</a:t>
            </a:r>
            <a:r>
              <a:rPr lang="en-US" altLang="nl-NL" sz="1500" dirty="0"/>
              <a:t> – </a:t>
            </a:r>
            <a:r>
              <a:rPr lang="en-US" altLang="nl-NL" sz="1500" dirty="0" err="1"/>
              <a:t>Geografie</a:t>
            </a:r>
            <a:r>
              <a:rPr lang="en-US" altLang="nl-NL" sz="1500" dirty="0"/>
              <a:t> van COVID-19</a:t>
            </a:r>
            <a:endParaRPr lang="en-US" altLang="nl-NL" sz="1000" dirty="0"/>
          </a:p>
        </p:txBody>
      </p:sp>
    </p:spTree>
    <p:extLst>
      <p:ext uri="{BB962C8B-B14F-4D97-AF65-F5344CB8AC3E}">
        <p14:creationId xmlns:p14="http://schemas.microsoft.com/office/powerpoint/2010/main" val="41193356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Tijdelijke aanduiding voor inhoud 2">
            <a:extLst>
              <a:ext uri="{FF2B5EF4-FFF2-40B4-BE49-F238E27FC236}">
                <a16:creationId xmlns:a16="http://schemas.microsoft.com/office/drawing/2014/main" id="{352B2512-CD1A-417D-925C-02DECA2888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9325" y="171450"/>
            <a:ext cx="11242675" cy="1093788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nl-NL" sz="4000" b="1" dirty="0" err="1">
                <a:latin typeface="Corbel" panose="020B0503020204020204" pitchFamily="34" charset="0"/>
              </a:rPr>
              <a:t>Worldmapper</a:t>
            </a:r>
            <a:r>
              <a:rPr lang="en-US" altLang="nl-NL" sz="4000" b="1" dirty="0">
                <a:latin typeface="Corbel" panose="020B0503020204020204" pitchFamily="34" charset="0"/>
              </a:rPr>
              <a:t> </a:t>
            </a:r>
            <a:r>
              <a:rPr lang="en-US" altLang="nl-NL" sz="4000" b="1" dirty="0">
                <a:latin typeface="Corbel" panose="020B0503020204020204" pitchFamily="34" charset="0"/>
                <a:sym typeface="Wingdings" panose="05000000000000000000" pitchFamily="2" charset="2"/>
              </a:rPr>
              <a:t> Covid</a:t>
            </a:r>
            <a:endParaRPr lang="en-US" altLang="nl-NL" sz="4000" dirty="0"/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61DA6364-8844-462E-A79F-CCFE873ECD91}"/>
              </a:ext>
            </a:extLst>
          </p:cNvPr>
          <p:cNvSpPr/>
          <p:nvPr/>
        </p:nvSpPr>
        <p:spPr>
          <a:xfrm>
            <a:off x="555625" y="103188"/>
            <a:ext cx="352425" cy="6754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l-NL"/>
          </a:p>
        </p:txBody>
      </p:sp>
      <p:sp>
        <p:nvSpPr>
          <p:cNvPr id="5130" name="Tijdelijke aanduiding voor inhoud 2">
            <a:extLst>
              <a:ext uri="{FF2B5EF4-FFF2-40B4-BE49-F238E27FC236}">
                <a16:creationId xmlns:a16="http://schemas.microsoft.com/office/drawing/2014/main" id="{C017FA24-284F-43E1-89A2-551DBD82257D}"/>
              </a:ext>
            </a:extLst>
          </p:cNvPr>
          <p:cNvSpPr txBox="1">
            <a:spLocks/>
          </p:cNvSpPr>
          <p:nvPr/>
        </p:nvSpPr>
        <p:spPr bwMode="auto">
          <a:xfrm>
            <a:off x="0" y="171450"/>
            <a:ext cx="758825" cy="109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nl-NL" sz="400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11C02A-4D22-4523-861D-E93467185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9480CB-11C3-4622-ACA3-28C1377E727D}" type="slidenum">
              <a:rPr lang="nl-NL" smtClean="0"/>
              <a:pPr>
                <a:defRPr/>
              </a:pPr>
              <a:t>22</a:t>
            </a:fld>
            <a:endParaRPr lang="nl-NL"/>
          </a:p>
        </p:txBody>
      </p:sp>
      <p:cxnSp>
        <p:nvCxnSpPr>
          <p:cNvPr id="4" name="Rechte verbindingslijn 3">
            <a:extLst>
              <a:ext uri="{FF2B5EF4-FFF2-40B4-BE49-F238E27FC236}">
                <a16:creationId xmlns:a16="http://schemas.microsoft.com/office/drawing/2014/main" id="{06126E49-55AF-4D12-A1DE-FDAC50F0D4BD}"/>
              </a:ext>
            </a:extLst>
          </p:cNvPr>
          <p:cNvCxnSpPr>
            <a:cxnSpLocks/>
          </p:cNvCxnSpPr>
          <p:nvPr/>
        </p:nvCxnSpPr>
        <p:spPr>
          <a:xfrm>
            <a:off x="1051560" y="1092200"/>
            <a:ext cx="11523797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MARTInkShape-4"/>
          <p:cNvSpPr/>
          <p:nvPr>
            <p:custDataLst>
              <p:tags r:id="rId1"/>
            </p:custDataLst>
          </p:nvPr>
        </p:nvSpPr>
        <p:spPr>
          <a:xfrm>
            <a:off x="8399810" y="6444320"/>
            <a:ext cx="1241" cy="4106"/>
          </a:xfrm>
          <a:custGeom>
            <a:avLst/>
            <a:gdLst/>
            <a:ahLst/>
            <a:cxnLst/>
            <a:rect l="0" t="0" r="0" b="0"/>
            <a:pathLst>
              <a:path w="1241" h="4106">
                <a:moveTo>
                  <a:pt x="0" y="0"/>
                </a:moveTo>
                <a:lnTo>
                  <a:pt x="0" y="0"/>
                </a:lnTo>
                <a:lnTo>
                  <a:pt x="1240" y="4105"/>
                </a:lnTo>
              </a:path>
            </a:pathLst>
          </a:cu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Tijdelijke aanduiding voor inhoud 2">
            <a:extLst>
              <a:ext uri="{FF2B5EF4-FFF2-40B4-BE49-F238E27FC236}">
                <a16:creationId xmlns:a16="http://schemas.microsoft.com/office/drawing/2014/main" id="{E52B4CD8-9076-485C-80CC-DC20189E1B8F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-5479257" y="1053227"/>
            <a:ext cx="11242675" cy="470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nl-NL" sz="1500" dirty="0" err="1"/>
              <a:t>TeachMeet</a:t>
            </a:r>
            <a:r>
              <a:rPr lang="en-US" altLang="nl-NL" sz="1500" dirty="0"/>
              <a:t> – </a:t>
            </a:r>
            <a:r>
              <a:rPr lang="en-US" altLang="nl-NL" sz="1500" dirty="0" err="1"/>
              <a:t>Geografie</a:t>
            </a:r>
            <a:r>
              <a:rPr lang="en-US" altLang="nl-NL" sz="1500" dirty="0"/>
              <a:t> van COVID-19</a:t>
            </a:r>
            <a:endParaRPr lang="en-US" altLang="nl-NL" sz="1000" dirty="0"/>
          </a:p>
        </p:txBody>
      </p:sp>
      <p:pic>
        <p:nvPicPr>
          <p:cNvPr id="2050" name="Picture 2" descr="Covid-19/Coronavirus: Map of cases and deaths in Africa">
            <a:extLst>
              <a:ext uri="{FF2B5EF4-FFF2-40B4-BE49-F238E27FC236}">
                <a16:creationId xmlns:a16="http://schemas.microsoft.com/office/drawing/2014/main" id="{C094F0C7-1433-4745-AF8F-6233572EC8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942" y="1265238"/>
            <a:ext cx="97536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Accumulated Coronavirus cases as of 4 June 2020">
            <a:extLst>
              <a:ext uri="{FF2B5EF4-FFF2-40B4-BE49-F238E27FC236}">
                <a16:creationId xmlns:a16="http://schemas.microsoft.com/office/drawing/2014/main" id="{BA566509-1C73-4870-8D7F-C63043D4B6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5138026"/>
            <a:ext cx="3306725" cy="1653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kstvak 13">
            <a:extLst>
              <a:ext uri="{FF2B5EF4-FFF2-40B4-BE49-F238E27FC236}">
                <a16:creationId xmlns:a16="http://schemas.microsoft.com/office/drawing/2014/main" id="{422C1A10-60FB-4F50-A4DA-F07F0EC1ABA4}"/>
              </a:ext>
            </a:extLst>
          </p:cNvPr>
          <p:cNvSpPr txBox="1"/>
          <p:nvPr/>
        </p:nvSpPr>
        <p:spPr>
          <a:xfrm>
            <a:off x="7319907" y="22936"/>
            <a:ext cx="63470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/>
              <a:t>Bron: </a:t>
            </a:r>
            <a:r>
              <a:rPr lang="nl-NL" dirty="0"/>
              <a:t>https://worldmapper.org/covid-19-in-africa/</a:t>
            </a:r>
          </a:p>
        </p:txBody>
      </p:sp>
    </p:spTree>
    <p:extLst>
      <p:ext uri="{BB962C8B-B14F-4D97-AF65-F5344CB8AC3E}">
        <p14:creationId xmlns:p14="http://schemas.microsoft.com/office/powerpoint/2010/main" val="20085651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Tijdelijke aanduiding voor inhoud 2">
            <a:extLst>
              <a:ext uri="{FF2B5EF4-FFF2-40B4-BE49-F238E27FC236}">
                <a16:creationId xmlns:a16="http://schemas.microsoft.com/office/drawing/2014/main" id="{352B2512-CD1A-417D-925C-02DECA2888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9325" y="171450"/>
            <a:ext cx="11242675" cy="1093788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nl-NL" sz="4000" b="1" dirty="0" err="1">
                <a:latin typeface="Corbel" panose="020B0503020204020204" pitchFamily="34" charset="0"/>
              </a:rPr>
              <a:t>Koppeling</a:t>
            </a:r>
            <a:r>
              <a:rPr lang="en-US" altLang="nl-NL" sz="4000" b="1" dirty="0">
                <a:latin typeface="Corbel" panose="020B0503020204020204" pitchFamily="34" charset="0"/>
              </a:rPr>
              <a:t> </a:t>
            </a:r>
            <a:r>
              <a:rPr lang="en-US" altLang="nl-NL" sz="4000" b="1" dirty="0" err="1">
                <a:latin typeface="Corbel" panose="020B0503020204020204" pitchFamily="34" charset="0"/>
              </a:rPr>
              <a:t>aan</a:t>
            </a:r>
            <a:r>
              <a:rPr lang="en-US" altLang="nl-NL" sz="4000" b="1" dirty="0">
                <a:latin typeface="Corbel" panose="020B0503020204020204" pitchFamily="34" charset="0"/>
              </a:rPr>
              <a:t> </a:t>
            </a:r>
            <a:r>
              <a:rPr lang="en-US" altLang="nl-NL" sz="4000" b="1" dirty="0" err="1">
                <a:latin typeface="Corbel" panose="020B0503020204020204" pitchFamily="34" charset="0"/>
              </a:rPr>
              <a:t>maatregelen</a:t>
            </a:r>
            <a:r>
              <a:rPr lang="en-US" altLang="nl-NL" sz="4000" b="1" dirty="0">
                <a:latin typeface="Corbel" panose="020B0503020204020204" pitchFamily="34" charset="0"/>
              </a:rPr>
              <a:t> in de </a:t>
            </a:r>
            <a:r>
              <a:rPr lang="en-US" altLang="nl-NL" sz="4000" b="1" dirty="0" err="1">
                <a:latin typeface="Corbel" panose="020B0503020204020204" pitchFamily="34" charset="0"/>
              </a:rPr>
              <a:t>klas</a:t>
            </a:r>
            <a:endParaRPr lang="en-US" altLang="nl-NL" sz="4000" dirty="0"/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61DA6364-8844-462E-A79F-CCFE873ECD91}"/>
              </a:ext>
            </a:extLst>
          </p:cNvPr>
          <p:cNvSpPr/>
          <p:nvPr/>
        </p:nvSpPr>
        <p:spPr>
          <a:xfrm>
            <a:off x="555625" y="103188"/>
            <a:ext cx="352425" cy="6754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l-NL"/>
          </a:p>
        </p:txBody>
      </p:sp>
      <p:sp>
        <p:nvSpPr>
          <p:cNvPr id="5130" name="Tijdelijke aanduiding voor inhoud 2">
            <a:extLst>
              <a:ext uri="{FF2B5EF4-FFF2-40B4-BE49-F238E27FC236}">
                <a16:creationId xmlns:a16="http://schemas.microsoft.com/office/drawing/2014/main" id="{C017FA24-284F-43E1-89A2-551DBD82257D}"/>
              </a:ext>
            </a:extLst>
          </p:cNvPr>
          <p:cNvSpPr txBox="1">
            <a:spLocks/>
          </p:cNvSpPr>
          <p:nvPr/>
        </p:nvSpPr>
        <p:spPr bwMode="auto">
          <a:xfrm>
            <a:off x="0" y="171450"/>
            <a:ext cx="758825" cy="109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nl-NL" sz="400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11C02A-4D22-4523-861D-E93467185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9480CB-11C3-4622-ACA3-28C1377E727D}" type="slidenum">
              <a:rPr lang="nl-NL" smtClean="0"/>
              <a:pPr>
                <a:defRPr/>
              </a:pPr>
              <a:t>23</a:t>
            </a:fld>
            <a:endParaRPr lang="nl-NL"/>
          </a:p>
        </p:txBody>
      </p:sp>
      <p:cxnSp>
        <p:nvCxnSpPr>
          <p:cNvPr id="4" name="Rechte verbindingslijn 3">
            <a:extLst>
              <a:ext uri="{FF2B5EF4-FFF2-40B4-BE49-F238E27FC236}">
                <a16:creationId xmlns:a16="http://schemas.microsoft.com/office/drawing/2014/main" id="{06126E49-55AF-4D12-A1DE-FDAC50F0D4BD}"/>
              </a:ext>
            </a:extLst>
          </p:cNvPr>
          <p:cNvCxnSpPr>
            <a:cxnSpLocks/>
          </p:cNvCxnSpPr>
          <p:nvPr/>
        </p:nvCxnSpPr>
        <p:spPr>
          <a:xfrm>
            <a:off x="1051560" y="1092200"/>
            <a:ext cx="11523797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MARTInkShape-4"/>
          <p:cNvSpPr/>
          <p:nvPr>
            <p:custDataLst>
              <p:tags r:id="rId1"/>
            </p:custDataLst>
          </p:nvPr>
        </p:nvSpPr>
        <p:spPr>
          <a:xfrm>
            <a:off x="8399810" y="6444320"/>
            <a:ext cx="1241" cy="4106"/>
          </a:xfrm>
          <a:custGeom>
            <a:avLst/>
            <a:gdLst/>
            <a:ahLst/>
            <a:cxnLst/>
            <a:rect l="0" t="0" r="0" b="0"/>
            <a:pathLst>
              <a:path w="1241" h="4106">
                <a:moveTo>
                  <a:pt x="0" y="0"/>
                </a:moveTo>
                <a:lnTo>
                  <a:pt x="0" y="0"/>
                </a:lnTo>
                <a:lnTo>
                  <a:pt x="1240" y="4105"/>
                </a:lnTo>
              </a:path>
            </a:pathLst>
          </a:cu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" name="Picture 2" descr="Afbeelding">
            <a:extLst>
              <a:ext uri="{FF2B5EF4-FFF2-40B4-BE49-F238E27FC236}">
                <a16:creationId xmlns:a16="http://schemas.microsoft.com/office/drawing/2014/main" id="{882E8F81-64F5-4149-9DAB-56D2CB2354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2563" y="1538408"/>
            <a:ext cx="6910543" cy="5319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ijdelijke aanduiding voor inhoud 2">
            <a:extLst>
              <a:ext uri="{FF2B5EF4-FFF2-40B4-BE49-F238E27FC236}">
                <a16:creationId xmlns:a16="http://schemas.microsoft.com/office/drawing/2014/main" id="{E66F8E0B-0BE8-4928-AA7B-D99D30082879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-5479257" y="1053227"/>
            <a:ext cx="11242675" cy="470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nl-NL" sz="1500" dirty="0" err="1"/>
              <a:t>TeachMeet</a:t>
            </a:r>
            <a:r>
              <a:rPr lang="en-US" altLang="nl-NL" sz="1500" dirty="0"/>
              <a:t> – </a:t>
            </a:r>
            <a:r>
              <a:rPr lang="en-US" altLang="nl-NL" sz="1500" dirty="0" err="1"/>
              <a:t>Geografie</a:t>
            </a:r>
            <a:r>
              <a:rPr lang="en-US" altLang="nl-NL" sz="1500" dirty="0"/>
              <a:t> van COVID-19</a:t>
            </a:r>
            <a:endParaRPr lang="en-US" altLang="nl-NL" sz="1000" dirty="0"/>
          </a:p>
        </p:txBody>
      </p:sp>
    </p:spTree>
    <p:extLst>
      <p:ext uri="{BB962C8B-B14F-4D97-AF65-F5344CB8AC3E}">
        <p14:creationId xmlns:p14="http://schemas.microsoft.com/office/powerpoint/2010/main" val="22034887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Tijdelijke aanduiding voor inhoud 2">
            <a:extLst>
              <a:ext uri="{FF2B5EF4-FFF2-40B4-BE49-F238E27FC236}">
                <a16:creationId xmlns:a16="http://schemas.microsoft.com/office/drawing/2014/main" id="{352B2512-CD1A-417D-925C-02DECA2888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9325" y="171450"/>
            <a:ext cx="11242675" cy="1093788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nl-NL" sz="4000" b="1" dirty="0" err="1">
                <a:latin typeface="Corbel" panose="020B0503020204020204" pitchFamily="34" charset="0"/>
              </a:rPr>
              <a:t>Standplaatsgebondenheid</a:t>
            </a:r>
            <a:r>
              <a:rPr lang="en-US" altLang="nl-NL" sz="4000" b="1" dirty="0">
                <a:latin typeface="Corbel" panose="020B0503020204020204" pitchFamily="34" charset="0"/>
              </a:rPr>
              <a:t> </a:t>
            </a:r>
            <a:endParaRPr lang="en-US" altLang="nl-NL" sz="4000" dirty="0"/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61DA6364-8844-462E-A79F-CCFE873ECD91}"/>
              </a:ext>
            </a:extLst>
          </p:cNvPr>
          <p:cNvSpPr/>
          <p:nvPr/>
        </p:nvSpPr>
        <p:spPr>
          <a:xfrm>
            <a:off x="555625" y="103188"/>
            <a:ext cx="352425" cy="6754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l-NL"/>
          </a:p>
        </p:txBody>
      </p:sp>
      <p:sp>
        <p:nvSpPr>
          <p:cNvPr id="5130" name="Tijdelijke aanduiding voor inhoud 2">
            <a:extLst>
              <a:ext uri="{FF2B5EF4-FFF2-40B4-BE49-F238E27FC236}">
                <a16:creationId xmlns:a16="http://schemas.microsoft.com/office/drawing/2014/main" id="{C017FA24-284F-43E1-89A2-551DBD82257D}"/>
              </a:ext>
            </a:extLst>
          </p:cNvPr>
          <p:cNvSpPr txBox="1">
            <a:spLocks/>
          </p:cNvSpPr>
          <p:nvPr/>
        </p:nvSpPr>
        <p:spPr bwMode="auto">
          <a:xfrm>
            <a:off x="0" y="171450"/>
            <a:ext cx="758825" cy="109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nl-NL" sz="400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11C02A-4D22-4523-861D-E93467185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9480CB-11C3-4622-ACA3-28C1377E727D}" type="slidenum">
              <a:rPr lang="nl-NL" smtClean="0"/>
              <a:pPr>
                <a:defRPr/>
              </a:pPr>
              <a:t>24</a:t>
            </a:fld>
            <a:endParaRPr lang="nl-NL"/>
          </a:p>
        </p:txBody>
      </p:sp>
      <p:cxnSp>
        <p:nvCxnSpPr>
          <p:cNvPr id="4" name="Rechte verbindingslijn 3">
            <a:extLst>
              <a:ext uri="{FF2B5EF4-FFF2-40B4-BE49-F238E27FC236}">
                <a16:creationId xmlns:a16="http://schemas.microsoft.com/office/drawing/2014/main" id="{06126E49-55AF-4D12-A1DE-FDAC50F0D4BD}"/>
              </a:ext>
            </a:extLst>
          </p:cNvPr>
          <p:cNvCxnSpPr>
            <a:cxnSpLocks/>
          </p:cNvCxnSpPr>
          <p:nvPr/>
        </p:nvCxnSpPr>
        <p:spPr>
          <a:xfrm>
            <a:off x="1051560" y="1092200"/>
            <a:ext cx="11523797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MARTInkShape-4"/>
          <p:cNvSpPr/>
          <p:nvPr>
            <p:custDataLst>
              <p:tags r:id="rId1"/>
            </p:custDataLst>
          </p:nvPr>
        </p:nvSpPr>
        <p:spPr>
          <a:xfrm>
            <a:off x="8399810" y="6444320"/>
            <a:ext cx="1241" cy="4106"/>
          </a:xfrm>
          <a:custGeom>
            <a:avLst/>
            <a:gdLst/>
            <a:ahLst/>
            <a:cxnLst/>
            <a:rect l="0" t="0" r="0" b="0"/>
            <a:pathLst>
              <a:path w="1241" h="4106">
                <a:moveTo>
                  <a:pt x="0" y="0"/>
                </a:moveTo>
                <a:lnTo>
                  <a:pt x="0" y="0"/>
                </a:lnTo>
                <a:lnTo>
                  <a:pt x="1240" y="4105"/>
                </a:lnTo>
              </a:path>
            </a:pathLst>
          </a:cu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Tijdelijke aanduiding voor inhoud 2">
            <a:extLst>
              <a:ext uri="{FF2B5EF4-FFF2-40B4-BE49-F238E27FC236}">
                <a16:creationId xmlns:a16="http://schemas.microsoft.com/office/drawing/2014/main" id="{E66F8E0B-0BE8-4928-AA7B-D99D30082879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-5479257" y="1053227"/>
            <a:ext cx="11242675" cy="470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nl-NL" sz="1500" dirty="0" err="1"/>
              <a:t>TeachMeet</a:t>
            </a:r>
            <a:r>
              <a:rPr lang="en-US" altLang="nl-NL" sz="1500" dirty="0"/>
              <a:t> – </a:t>
            </a:r>
            <a:r>
              <a:rPr lang="en-US" altLang="nl-NL" sz="1500" dirty="0" err="1"/>
              <a:t>Geografie</a:t>
            </a:r>
            <a:r>
              <a:rPr lang="en-US" altLang="nl-NL" sz="1500" dirty="0"/>
              <a:t> van COVID-19</a:t>
            </a:r>
            <a:endParaRPr lang="en-US" altLang="nl-NL" sz="1000" dirty="0"/>
          </a:p>
        </p:txBody>
      </p:sp>
      <p:pic>
        <p:nvPicPr>
          <p:cNvPr id="12" name="WhatsApp Video 2020-09-22 at 19.54.43">
            <a:hlinkClick r:id="" action="ppaction://media"/>
            <a:extLst>
              <a:ext uri="{FF2B5EF4-FFF2-40B4-BE49-F238E27FC236}">
                <a16:creationId xmlns:a16="http://schemas.microsoft.com/office/drawing/2014/main" id="{028CAA40-8F75-4EB8-8292-76DB3E75014C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49325" y="1358875"/>
            <a:ext cx="9514398" cy="532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33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95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Tijdelijke aanduiding voor inhoud 2">
            <a:extLst>
              <a:ext uri="{FF2B5EF4-FFF2-40B4-BE49-F238E27FC236}">
                <a16:creationId xmlns:a16="http://schemas.microsoft.com/office/drawing/2014/main" id="{352B2512-CD1A-417D-925C-02DECA2888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9325" y="171450"/>
            <a:ext cx="11242675" cy="1093788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nl-NL" sz="4000" b="1" dirty="0">
                <a:latin typeface="Corbel" panose="020B0503020204020204" pitchFamily="34" charset="0"/>
              </a:rPr>
              <a:t>Meer Corona-</a:t>
            </a:r>
            <a:r>
              <a:rPr lang="en-US" altLang="nl-NL" sz="4000" b="1" dirty="0" err="1">
                <a:latin typeface="Corbel" panose="020B0503020204020204" pitchFamily="34" charset="0"/>
              </a:rPr>
              <a:t>bronnen</a:t>
            </a:r>
            <a:endParaRPr lang="en-US" altLang="nl-NL" sz="4000" dirty="0"/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61DA6364-8844-462E-A79F-CCFE873ECD91}"/>
              </a:ext>
            </a:extLst>
          </p:cNvPr>
          <p:cNvSpPr/>
          <p:nvPr/>
        </p:nvSpPr>
        <p:spPr>
          <a:xfrm>
            <a:off x="555625" y="103188"/>
            <a:ext cx="352425" cy="6754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l-NL"/>
          </a:p>
        </p:txBody>
      </p:sp>
      <p:sp>
        <p:nvSpPr>
          <p:cNvPr id="5130" name="Tijdelijke aanduiding voor inhoud 2">
            <a:extLst>
              <a:ext uri="{FF2B5EF4-FFF2-40B4-BE49-F238E27FC236}">
                <a16:creationId xmlns:a16="http://schemas.microsoft.com/office/drawing/2014/main" id="{C017FA24-284F-43E1-89A2-551DBD82257D}"/>
              </a:ext>
            </a:extLst>
          </p:cNvPr>
          <p:cNvSpPr txBox="1">
            <a:spLocks/>
          </p:cNvSpPr>
          <p:nvPr/>
        </p:nvSpPr>
        <p:spPr bwMode="auto">
          <a:xfrm>
            <a:off x="0" y="171450"/>
            <a:ext cx="758825" cy="109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nl-NL" sz="400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11C02A-4D22-4523-861D-E93467185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9480CB-11C3-4622-ACA3-28C1377E727D}" type="slidenum">
              <a:rPr lang="nl-NL" smtClean="0"/>
              <a:pPr>
                <a:defRPr/>
              </a:pPr>
              <a:t>25</a:t>
            </a:fld>
            <a:endParaRPr lang="nl-NL"/>
          </a:p>
        </p:txBody>
      </p:sp>
      <p:cxnSp>
        <p:nvCxnSpPr>
          <p:cNvPr id="4" name="Rechte verbindingslijn 3">
            <a:extLst>
              <a:ext uri="{FF2B5EF4-FFF2-40B4-BE49-F238E27FC236}">
                <a16:creationId xmlns:a16="http://schemas.microsoft.com/office/drawing/2014/main" id="{06126E49-55AF-4D12-A1DE-FDAC50F0D4BD}"/>
              </a:ext>
            </a:extLst>
          </p:cNvPr>
          <p:cNvCxnSpPr>
            <a:cxnSpLocks/>
          </p:cNvCxnSpPr>
          <p:nvPr/>
        </p:nvCxnSpPr>
        <p:spPr>
          <a:xfrm>
            <a:off x="1051560" y="1092200"/>
            <a:ext cx="11523797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MARTInkShape-4"/>
          <p:cNvSpPr/>
          <p:nvPr>
            <p:custDataLst>
              <p:tags r:id="rId1"/>
            </p:custDataLst>
          </p:nvPr>
        </p:nvSpPr>
        <p:spPr>
          <a:xfrm>
            <a:off x="8399810" y="6444320"/>
            <a:ext cx="1241" cy="4106"/>
          </a:xfrm>
          <a:custGeom>
            <a:avLst/>
            <a:gdLst/>
            <a:ahLst/>
            <a:cxnLst/>
            <a:rect l="0" t="0" r="0" b="0"/>
            <a:pathLst>
              <a:path w="1241" h="4106">
                <a:moveTo>
                  <a:pt x="0" y="0"/>
                </a:moveTo>
                <a:lnTo>
                  <a:pt x="0" y="0"/>
                </a:lnTo>
                <a:lnTo>
                  <a:pt x="1240" y="4105"/>
                </a:lnTo>
              </a:path>
            </a:pathLst>
          </a:cu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A37E4EB5-8F5C-400F-B165-B0C21883BDEB}"/>
              </a:ext>
            </a:extLst>
          </p:cNvPr>
          <p:cNvSpPr txBox="1"/>
          <p:nvPr/>
        </p:nvSpPr>
        <p:spPr>
          <a:xfrm>
            <a:off x="949325" y="1721659"/>
            <a:ext cx="11405733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2000" dirty="0">
                <a:hlinkClick r:id="rId3"/>
              </a:rPr>
              <a:t>https://ij-healthgeographics.biomedcentral.com/articles/10.1186/s12942-020-00202-8</a:t>
            </a:r>
            <a:endParaRPr lang="nl-NL" sz="2000" dirty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nl-NL" sz="20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2000" b="1" dirty="0"/>
              <a:t>De invloed van corona op de toekomst van mobiliteit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nl-NL" sz="2000" b="1" dirty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nl-NL" sz="2000" b="1" dirty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nl-NL" sz="2000" b="1" dirty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nl-NL" sz="2000" b="1" dirty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nl-NL" sz="2000" b="1" dirty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nl-NL" sz="2000" b="1" dirty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nl-NL" sz="2000" b="1" dirty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nl-NL" sz="2000" b="1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2000" b="1" dirty="0"/>
              <a:t>Nederland na Corona? </a:t>
            </a:r>
            <a:br>
              <a:rPr lang="nl-NL" sz="2000" b="1" dirty="0"/>
            </a:br>
            <a:r>
              <a:rPr lang="nl-NL" sz="2000" dirty="0">
                <a:hlinkClick r:id="rId4"/>
              </a:rPr>
              <a:t>https://insights.abnamro.nl/2020/07/nederland-na-corona-in-vier-scenarios/</a:t>
            </a:r>
            <a:r>
              <a:rPr lang="nl-NL" sz="2000" dirty="0"/>
              <a:t> </a:t>
            </a:r>
          </a:p>
        </p:txBody>
      </p:sp>
      <p:sp>
        <p:nvSpPr>
          <p:cNvPr id="10" name="Tijdelijke aanduiding voor inhoud 2">
            <a:extLst>
              <a:ext uri="{FF2B5EF4-FFF2-40B4-BE49-F238E27FC236}">
                <a16:creationId xmlns:a16="http://schemas.microsoft.com/office/drawing/2014/main" id="{6087CFE0-89D4-46DD-98F2-03115996E917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-5479257" y="1053227"/>
            <a:ext cx="11242675" cy="470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nl-NL" sz="1500" dirty="0" err="1"/>
              <a:t>TeachMeet</a:t>
            </a:r>
            <a:r>
              <a:rPr lang="en-US" altLang="nl-NL" sz="1500" dirty="0"/>
              <a:t> – </a:t>
            </a:r>
            <a:r>
              <a:rPr lang="en-US" altLang="nl-NL" sz="1500" dirty="0" err="1"/>
              <a:t>Geografie</a:t>
            </a:r>
            <a:r>
              <a:rPr lang="en-US" altLang="nl-NL" sz="1500" dirty="0"/>
              <a:t> van COVID-19</a:t>
            </a:r>
            <a:endParaRPr lang="en-US" altLang="nl-NL" sz="1000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B6DA3527-4AB2-41BD-9170-BACA8884C8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52191" y="2716549"/>
            <a:ext cx="4701609" cy="1682722"/>
          </a:xfrm>
          <a:prstGeom prst="rect">
            <a:avLst/>
          </a:prstGeom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D5BE7CE0-8C73-4640-A361-DC72A9AB9C6A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3675" y="4762313"/>
            <a:ext cx="3034030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3918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22606B-99D8-46D6-9FC2-34952E68E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47527C8-3A57-405F-9014-2F225C26D0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098" name="Picture 2" descr="Health Minister Addresses Nigerians On Confirmed Case Of Coronavirus -  YouTube">
            <a:extLst>
              <a:ext uri="{FF2B5EF4-FFF2-40B4-BE49-F238E27FC236}">
                <a16:creationId xmlns:a16="http://schemas.microsoft.com/office/drawing/2014/main" id="{65A3C17E-4697-47CA-97B8-4A7A7BDDCF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26525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Tijdelijke aanduiding voor inhoud 2">
            <a:extLst>
              <a:ext uri="{FF2B5EF4-FFF2-40B4-BE49-F238E27FC236}">
                <a16:creationId xmlns:a16="http://schemas.microsoft.com/office/drawing/2014/main" id="{352B2512-CD1A-417D-925C-02DECA2888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9325" y="171450"/>
            <a:ext cx="11242675" cy="1093788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nl-NL" sz="4000" b="1" dirty="0" err="1">
                <a:latin typeface="Corbel" panose="020B0503020204020204" pitchFamily="34" charset="0"/>
              </a:rPr>
              <a:t>Startpunt</a:t>
            </a:r>
            <a:r>
              <a:rPr lang="en-US" altLang="nl-NL" sz="4000" b="1" dirty="0">
                <a:latin typeface="Corbel" panose="020B0503020204020204" pitchFamily="34" charset="0"/>
              </a:rPr>
              <a:t>: </a:t>
            </a:r>
            <a:r>
              <a:rPr lang="en-US" altLang="nl-NL" sz="4000" b="1" dirty="0" err="1">
                <a:latin typeface="Corbel" panose="020B0503020204020204" pitchFamily="34" charset="0"/>
              </a:rPr>
              <a:t>echte</a:t>
            </a:r>
            <a:r>
              <a:rPr lang="en-US" altLang="nl-NL" sz="4000" b="1" dirty="0">
                <a:latin typeface="Corbel" panose="020B0503020204020204" pitchFamily="34" charset="0"/>
              </a:rPr>
              <a:t> data</a:t>
            </a:r>
            <a:endParaRPr lang="en-US" altLang="nl-NL" sz="4000" dirty="0"/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61DA6364-8844-462E-A79F-CCFE873ECD91}"/>
              </a:ext>
            </a:extLst>
          </p:cNvPr>
          <p:cNvSpPr/>
          <p:nvPr/>
        </p:nvSpPr>
        <p:spPr>
          <a:xfrm>
            <a:off x="555625" y="103188"/>
            <a:ext cx="352425" cy="6754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l-NL"/>
          </a:p>
        </p:txBody>
      </p:sp>
      <p:sp>
        <p:nvSpPr>
          <p:cNvPr id="5130" name="Tijdelijke aanduiding voor inhoud 2">
            <a:extLst>
              <a:ext uri="{FF2B5EF4-FFF2-40B4-BE49-F238E27FC236}">
                <a16:creationId xmlns:a16="http://schemas.microsoft.com/office/drawing/2014/main" id="{C017FA24-284F-43E1-89A2-551DBD82257D}"/>
              </a:ext>
            </a:extLst>
          </p:cNvPr>
          <p:cNvSpPr txBox="1">
            <a:spLocks/>
          </p:cNvSpPr>
          <p:nvPr/>
        </p:nvSpPr>
        <p:spPr bwMode="auto">
          <a:xfrm>
            <a:off x="0" y="171450"/>
            <a:ext cx="758825" cy="109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nl-NL" sz="400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11C02A-4D22-4523-861D-E93467185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9480CB-11C3-4622-ACA3-28C1377E727D}" type="slidenum">
              <a:rPr lang="nl-NL" smtClean="0"/>
              <a:pPr>
                <a:defRPr/>
              </a:pPr>
              <a:t>4</a:t>
            </a:fld>
            <a:endParaRPr lang="nl-NL"/>
          </a:p>
        </p:txBody>
      </p:sp>
      <p:cxnSp>
        <p:nvCxnSpPr>
          <p:cNvPr id="4" name="Rechte verbindingslijn 3">
            <a:extLst>
              <a:ext uri="{FF2B5EF4-FFF2-40B4-BE49-F238E27FC236}">
                <a16:creationId xmlns:a16="http://schemas.microsoft.com/office/drawing/2014/main" id="{06126E49-55AF-4D12-A1DE-FDAC50F0D4BD}"/>
              </a:ext>
            </a:extLst>
          </p:cNvPr>
          <p:cNvCxnSpPr>
            <a:cxnSpLocks/>
          </p:cNvCxnSpPr>
          <p:nvPr/>
        </p:nvCxnSpPr>
        <p:spPr>
          <a:xfrm>
            <a:off x="1051560" y="1092200"/>
            <a:ext cx="11523797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MARTInkShape-4"/>
          <p:cNvSpPr/>
          <p:nvPr>
            <p:custDataLst>
              <p:tags r:id="rId1"/>
            </p:custDataLst>
          </p:nvPr>
        </p:nvSpPr>
        <p:spPr>
          <a:xfrm>
            <a:off x="8399810" y="6444320"/>
            <a:ext cx="1241" cy="4106"/>
          </a:xfrm>
          <a:custGeom>
            <a:avLst/>
            <a:gdLst/>
            <a:ahLst/>
            <a:cxnLst/>
            <a:rect l="0" t="0" r="0" b="0"/>
            <a:pathLst>
              <a:path w="1241" h="4106">
                <a:moveTo>
                  <a:pt x="0" y="0"/>
                </a:moveTo>
                <a:lnTo>
                  <a:pt x="0" y="0"/>
                </a:lnTo>
                <a:lnTo>
                  <a:pt x="1240" y="4105"/>
                </a:lnTo>
              </a:path>
            </a:pathLst>
          </a:cu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Tijdelijke aanduiding voor inhoud 2">
            <a:extLst>
              <a:ext uri="{FF2B5EF4-FFF2-40B4-BE49-F238E27FC236}">
                <a16:creationId xmlns:a16="http://schemas.microsoft.com/office/drawing/2014/main" id="{ED6D671E-7C29-4D66-ABF4-2F8718789809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-5479257" y="1053227"/>
            <a:ext cx="11242675" cy="470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nl-NL" sz="1500" dirty="0" err="1"/>
              <a:t>TeachMeet</a:t>
            </a:r>
            <a:r>
              <a:rPr lang="en-US" altLang="nl-NL" sz="1500" dirty="0"/>
              <a:t> – </a:t>
            </a:r>
            <a:r>
              <a:rPr lang="en-US" altLang="nl-NL" sz="1500" dirty="0" err="1"/>
              <a:t>Geografie</a:t>
            </a:r>
            <a:r>
              <a:rPr lang="en-US" altLang="nl-NL" sz="1500" dirty="0"/>
              <a:t> van COVID-19</a:t>
            </a:r>
            <a:endParaRPr lang="en-US" altLang="nl-NL" sz="1000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0422B40A-2038-4199-B2E6-C71E213623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560" y="1357186"/>
            <a:ext cx="9987936" cy="5329364"/>
          </a:xfrm>
          <a:prstGeom prst="rect">
            <a:avLst/>
          </a:prstGeom>
        </p:spPr>
      </p:pic>
      <p:sp>
        <p:nvSpPr>
          <p:cNvPr id="13" name="Tekstvak 12">
            <a:extLst>
              <a:ext uri="{FF2B5EF4-FFF2-40B4-BE49-F238E27FC236}">
                <a16:creationId xmlns:a16="http://schemas.microsoft.com/office/drawing/2014/main" id="{8CCE89F3-0417-499E-8562-62C206812F05}"/>
              </a:ext>
            </a:extLst>
          </p:cNvPr>
          <p:cNvSpPr txBox="1"/>
          <p:nvPr/>
        </p:nvSpPr>
        <p:spPr>
          <a:xfrm>
            <a:off x="8624048" y="45988"/>
            <a:ext cx="63470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dirty="0"/>
              <a:t>https://covid19.ncdc.gov.ng/report/</a:t>
            </a:r>
          </a:p>
        </p:txBody>
      </p:sp>
    </p:spTree>
    <p:extLst>
      <p:ext uri="{BB962C8B-B14F-4D97-AF65-F5344CB8AC3E}">
        <p14:creationId xmlns:p14="http://schemas.microsoft.com/office/powerpoint/2010/main" val="34135936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1DF3AF-2A3B-4C00-AA7B-2391DA0550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BC7B1D6-DC09-4A2C-ABAA-8BAAE6CAE0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EB1DB0FC-D247-496D-BE56-166074BC2C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346" y="0"/>
            <a:ext cx="9281230" cy="6965773"/>
          </a:xfrm>
          <a:prstGeom prst="rect">
            <a:avLst/>
          </a:prstGeom>
        </p:spPr>
      </p:pic>
      <p:sp>
        <p:nvSpPr>
          <p:cNvPr id="7" name="Tijdelijke aanduiding voor inhoud 2">
            <a:extLst>
              <a:ext uri="{FF2B5EF4-FFF2-40B4-BE49-F238E27FC236}">
                <a16:creationId xmlns:a16="http://schemas.microsoft.com/office/drawing/2014/main" id="{3D0D9BA6-D02E-45B5-AC4F-E4D2FF8EA164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-5479257" y="1053227"/>
            <a:ext cx="11242675" cy="470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nl-NL" sz="1500" dirty="0" err="1"/>
              <a:t>TeachMeet</a:t>
            </a:r>
            <a:r>
              <a:rPr lang="en-US" altLang="nl-NL" sz="1500" dirty="0"/>
              <a:t> – </a:t>
            </a:r>
            <a:r>
              <a:rPr lang="en-US" altLang="nl-NL" sz="1500" dirty="0" err="1"/>
              <a:t>Geografie</a:t>
            </a:r>
            <a:r>
              <a:rPr lang="en-US" altLang="nl-NL" sz="1500" dirty="0"/>
              <a:t> van COVID-19</a:t>
            </a:r>
            <a:endParaRPr lang="en-US" altLang="nl-NL" sz="1000" dirty="0"/>
          </a:p>
        </p:txBody>
      </p:sp>
    </p:spTree>
    <p:extLst>
      <p:ext uri="{BB962C8B-B14F-4D97-AF65-F5344CB8AC3E}">
        <p14:creationId xmlns:p14="http://schemas.microsoft.com/office/powerpoint/2010/main" val="23144475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Tijdelijke aanduiding voor inhoud 2">
            <a:extLst>
              <a:ext uri="{FF2B5EF4-FFF2-40B4-BE49-F238E27FC236}">
                <a16:creationId xmlns:a16="http://schemas.microsoft.com/office/drawing/2014/main" id="{352B2512-CD1A-417D-925C-02DECA2888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9325" y="171450"/>
            <a:ext cx="11242675" cy="1093788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nl-NL" sz="4000" b="1" dirty="0" err="1">
                <a:latin typeface="Corbel" panose="020B0503020204020204" pitchFamily="34" charset="0"/>
              </a:rPr>
              <a:t>Kaarten</a:t>
            </a:r>
            <a:r>
              <a:rPr lang="en-US" altLang="nl-NL" sz="4000" b="1" dirty="0">
                <a:latin typeface="Corbel" panose="020B0503020204020204" pitchFamily="34" charset="0"/>
              </a:rPr>
              <a:t> </a:t>
            </a:r>
            <a:r>
              <a:rPr lang="en-US" altLang="nl-NL" sz="4000" b="1" dirty="0" err="1">
                <a:latin typeface="Corbel" panose="020B0503020204020204" pitchFamily="34" charset="0"/>
              </a:rPr>
              <a:t>maken</a:t>
            </a:r>
            <a:r>
              <a:rPr lang="en-US" altLang="nl-NL" sz="4000" b="1" dirty="0">
                <a:latin typeface="Corbel" panose="020B0503020204020204" pitchFamily="34" charset="0"/>
              </a:rPr>
              <a:t>: </a:t>
            </a:r>
            <a:r>
              <a:rPr lang="en-US" altLang="nl-NL" sz="4000" b="1" dirty="0" err="1">
                <a:latin typeface="Corbel" panose="020B0503020204020204" pitchFamily="34" charset="0"/>
              </a:rPr>
              <a:t>keuzes</a:t>
            </a:r>
            <a:r>
              <a:rPr lang="en-US" altLang="nl-NL" sz="4000" b="1" dirty="0">
                <a:latin typeface="Corbel" panose="020B0503020204020204" pitchFamily="34" charset="0"/>
              </a:rPr>
              <a:t> van de </a:t>
            </a:r>
            <a:r>
              <a:rPr lang="en-US" altLang="nl-NL" sz="4000" b="1" dirty="0" err="1">
                <a:latin typeface="Corbel" panose="020B0503020204020204" pitchFamily="34" charset="0"/>
              </a:rPr>
              <a:t>kaartenmaker</a:t>
            </a:r>
            <a:endParaRPr lang="en-US" altLang="nl-NL" sz="4000" dirty="0"/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61DA6364-8844-462E-A79F-CCFE873ECD91}"/>
              </a:ext>
            </a:extLst>
          </p:cNvPr>
          <p:cNvSpPr/>
          <p:nvPr/>
        </p:nvSpPr>
        <p:spPr>
          <a:xfrm>
            <a:off x="555625" y="103188"/>
            <a:ext cx="352425" cy="6754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l-NL"/>
          </a:p>
        </p:txBody>
      </p:sp>
      <p:sp>
        <p:nvSpPr>
          <p:cNvPr id="5130" name="Tijdelijke aanduiding voor inhoud 2">
            <a:extLst>
              <a:ext uri="{FF2B5EF4-FFF2-40B4-BE49-F238E27FC236}">
                <a16:creationId xmlns:a16="http://schemas.microsoft.com/office/drawing/2014/main" id="{C017FA24-284F-43E1-89A2-551DBD82257D}"/>
              </a:ext>
            </a:extLst>
          </p:cNvPr>
          <p:cNvSpPr txBox="1">
            <a:spLocks/>
          </p:cNvSpPr>
          <p:nvPr/>
        </p:nvSpPr>
        <p:spPr bwMode="auto">
          <a:xfrm>
            <a:off x="0" y="171450"/>
            <a:ext cx="758825" cy="109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nl-NL" sz="400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11C02A-4D22-4523-861D-E93467185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9480CB-11C3-4622-ACA3-28C1377E727D}" type="slidenum">
              <a:rPr lang="nl-NL" smtClean="0"/>
              <a:pPr>
                <a:defRPr/>
              </a:pPr>
              <a:t>6</a:t>
            </a:fld>
            <a:endParaRPr lang="nl-NL"/>
          </a:p>
        </p:txBody>
      </p:sp>
      <p:cxnSp>
        <p:nvCxnSpPr>
          <p:cNvPr id="4" name="Rechte verbindingslijn 3">
            <a:extLst>
              <a:ext uri="{FF2B5EF4-FFF2-40B4-BE49-F238E27FC236}">
                <a16:creationId xmlns:a16="http://schemas.microsoft.com/office/drawing/2014/main" id="{06126E49-55AF-4D12-A1DE-FDAC50F0D4BD}"/>
              </a:ext>
            </a:extLst>
          </p:cNvPr>
          <p:cNvCxnSpPr>
            <a:cxnSpLocks/>
          </p:cNvCxnSpPr>
          <p:nvPr/>
        </p:nvCxnSpPr>
        <p:spPr>
          <a:xfrm>
            <a:off x="1051560" y="1092200"/>
            <a:ext cx="11523797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MARTInkShape-4"/>
          <p:cNvSpPr/>
          <p:nvPr>
            <p:custDataLst>
              <p:tags r:id="rId1"/>
            </p:custDataLst>
          </p:nvPr>
        </p:nvSpPr>
        <p:spPr>
          <a:xfrm>
            <a:off x="8399810" y="6444320"/>
            <a:ext cx="1241" cy="4106"/>
          </a:xfrm>
          <a:custGeom>
            <a:avLst/>
            <a:gdLst/>
            <a:ahLst/>
            <a:cxnLst/>
            <a:rect l="0" t="0" r="0" b="0"/>
            <a:pathLst>
              <a:path w="1241" h="4106">
                <a:moveTo>
                  <a:pt x="0" y="0"/>
                </a:moveTo>
                <a:lnTo>
                  <a:pt x="0" y="0"/>
                </a:lnTo>
                <a:lnTo>
                  <a:pt x="1240" y="4105"/>
                </a:lnTo>
              </a:path>
            </a:pathLst>
          </a:cu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A37E4EB5-8F5C-400F-B165-B0C21883BDEB}"/>
              </a:ext>
            </a:extLst>
          </p:cNvPr>
          <p:cNvSpPr txBox="1"/>
          <p:nvPr/>
        </p:nvSpPr>
        <p:spPr>
          <a:xfrm>
            <a:off x="908051" y="1721659"/>
            <a:ext cx="468592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dirty="0"/>
              <a:t>Gebruik van absolute of relatieve getallen?</a:t>
            </a:r>
          </a:p>
          <a:p>
            <a:endParaRPr lang="nl-NL" sz="36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dirty="0"/>
              <a:t>Klassegrenzen en kleurgebruik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nl-NL" sz="36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dirty="0"/>
              <a:t>Dataverwerking: nut van </a:t>
            </a:r>
            <a:r>
              <a:rPr lang="nl-NL" sz="3600" dirty="0" err="1"/>
              <a:t>excel</a:t>
            </a:r>
            <a:r>
              <a:rPr lang="nl-NL" sz="3600" dirty="0"/>
              <a:t>  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2EB85410-3DB9-4496-BF01-09C88EC32B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9071" y="4027395"/>
            <a:ext cx="2588263" cy="2712103"/>
          </a:xfrm>
          <a:prstGeom prst="rect">
            <a:avLst/>
          </a:prstGeom>
        </p:spPr>
      </p:pic>
      <p:sp>
        <p:nvSpPr>
          <p:cNvPr id="12" name="Tijdelijke aanduiding voor inhoud 2">
            <a:extLst>
              <a:ext uri="{FF2B5EF4-FFF2-40B4-BE49-F238E27FC236}">
                <a16:creationId xmlns:a16="http://schemas.microsoft.com/office/drawing/2014/main" id="{B826B4CE-35FF-4872-B389-58E79325428B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-5479257" y="1053227"/>
            <a:ext cx="11242675" cy="470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nl-NL" sz="1500" dirty="0" err="1"/>
              <a:t>TeachMeet</a:t>
            </a:r>
            <a:r>
              <a:rPr lang="en-US" altLang="nl-NL" sz="1500" dirty="0"/>
              <a:t> – </a:t>
            </a:r>
            <a:r>
              <a:rPr lang="en-US" altLang="nl-NL" sz="1500" dirty="0" err="1"/>
              <a:t>Geografie</a:t>
            </a:r>
            <a:r>
              <a:rPr lang="en-US" altLang="nl-NL" sz="1500" dirty="0"/>
              <a:t> van COVID-19</a:t>
            </a:r>
            <a:endParaRPr lang="en-US" altLang="nl-NL" sz="1000" dirty="0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3DD8A50F-2DB2-439E-ABAD-6341FF3744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2316" y="1378714"/>
            <a:ext cx="3243774" cy="2432830"/>
          </a:xfrm>
          <a:prstGeom prst="rect">
            <a:avLst/>
          </a:prstGeom>
        </p:spPr>
      </p:pic>
      <p:pic>
        <p:nvPicPr>
          <p:cNvPr id="16" name="Afbeelding 15">
            <a:extLst>
              <a:ext uri="{FF2B5EF4-FFF2-40B4-BE49-F238E27FC236}">
                <a16:creationId xmlns:a16="http://schemas.microsoft.com/office/drawing/2014/main" id="{D79967DA-4597-49B6-8DD5-CFE94DB896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710" y="3637007"/>
            <a:ext cx="2926977" cy="2195233"/>
          </a:xfrm>
          <a:prstGeom prst="rect">
            <a:avLst/>
          </a:prstGeom>
        </p:spPr>
      </p:pic>
      <p:pic>
        <p:nvPicPr>
          <p:cNvPr id="1026" name="Picture 2" descr="Broodversieren is een kunst! #deruijter #broodversieren #hagelslag #muisjes  #vruchtenhagel #vlokken #muisjes #chocolade #dutch #kun… | Hagelslag,  Chocolade, Muisjes">
            <a:extLst>
              <a:ext uri="{FF2B5EF4-FFF2-40B4-BE49-F238E27FC236}">
                <a16:creationId xmlns:a16="http://schemas.microsoft.com/office/drawing/2014/main" id="{37726F6F-5B2F-420D-8CED-CB478A9CC5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0038" y="1789348"/>
            <a:ext cx="1469529" cy="1469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kstvak 16">
            <a:extLst>
              <a:ext uri="{FF2B5EF4-FFF2-40B4-BE49-F238E27FC236}">
                <a16:creationId xmlns:a16="http://schemas.microsoft.com/office/drawing/2014/main" id="{B1BDF964-3F6A-4B9B-B91E-D3C42BBC8D6A}"/>
              </a:ext>
            </a:extLst>
          </p:cNvPr>
          <p:cNvSpPr txBox="1"/>
          <p:nvPr/>
        </p:nvSpPr>
        <p:spPr>
          <a:xfrm>
            <a:off x="9724371" y="3220391"/>
            <a:ext cx="46859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1400" dirty="0"/>
              <a:t>#vruchtenhagelkaarten</a:t>
            </a:r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AA0B59A6-8A3D-44E6-B87E-E076D1118DE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36793" y="5408388"/>
            <a:ext cx="2734809" cy="1459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561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Tijdelijke aanduiding voor inhoud 2">
            <a:extLst>
              <a:ext uri="{FF2B5EF4-FFF2-40B4-BE49-F238E27FC236}">
                <a16:creationId xmlns:a16="http://schemas.microsoft.com/office/drawing/2014/main" id="{352B2512-CD1A-417D-925C-02DECA2888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9325" y="171450"/>
            <a:ext cx="11242675" cy="1093788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nl-NL" sz="4000" b="1" dirty="0" err="1">
                <a:latin typeface="Corbel" panose="020B0503020204020204" pitchFamily="34" charset="0"/>
              </a:rPr>
              <a:t>Spreidingspatronen</a:t>
            </a:r>
            <a:r>
              <a:rPr lang="en-US" altLang="nl-NL" sz="4000" b="1" dirty="0">
                <a:latin typeface="Corbel" panose="020B0503020204020204" pitchFamily="34" charset="0"/>
              </a:rPr>
              <a:t> </a:t>
            </a:r>
            <a:r>
              <a:rPr lang="en-US" altLang="nl-NL" sz="4000" b="1" u="sng" dirty="0" err="1">
                <a:latin typeface="Corbel" panose="020B0503020204020204" pitchFamily="34" charset="0"/>
              </a:rPr>
              <a:t>omschrijven</a:t>
            </a:r>
            <a:endParaRPr lang="en-US" altLang="nl-NL" sz="4000" u="sng" dirty="0"/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61DA6364-8844-462E-A79F-CCFE873ECD91}"/>
              </a:ext>
            </a:extLst>
          </p:cNvPr>
          <p:cNvSpPr/>
          <p:nvPr/>
        </p:nvSpPr>
        <p:spPr>
          <a:xfrm>
            <a:off x="555625" y="103188"/>
            <a:ext cx="352425" cy="6754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l-NL"/>
          </a:p>
        </p:txBody>
      </p:sp>
      <p:sp>
        <p:nvSpPr>
          <p:cNvPr id="5130" name="Tijdelijke aanduiding voor inhoud 2">
            <a:extLst>
              <a:ext uri="{FF2B5EF4-FFF2-40B4-BE49-F238E27FC236}">
                <a16:creationId xmlns:a16="http://schemas.microsoft.com/office/drawing/2014/main" id="{C017FA24-284F-43E1-89A2-551DBD82257D}"/>
              </a:ext>
            </a:extLst>
          </p:cNvPr>
          <p:cNvSpPr txBox="1">
            <a:spLocks/>
          </p:cNvSpPr>
          <p:nvPr/>
        </p:nvSpPr>
        <p:spPr bwMode="auto">
          <a:xfrm>
            <a:off x="0" y="171450"/>
            <a:ext cx="758825" cy="109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nl-NL" sz="400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11C02A-4D22-4523-861D-E93467185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9480CB-11C3-4622-ACA3-28C1377E727D}" type="slidenum">
              <a:rPr lang="nl-NL" smtClean="0"/>
              <a:pPr>
                <a:defRPr/>
              </a:pPr>
              <a:t>7</a:t>
            </a:fld>
            <a:endParaRPr lang="nl-NL"/>
          </a:p>
        </p:txBody>
      </p:sp>
      <p:cxnSp>
        <p:nvCxnSpPr>
          <p:cNvPr id="4" name="Rechte verbindingslijn 3">
            <a:extLst>
              <a:ext uri="{FF2B5EF4-FFF2-40B4-BE49-F238E27FC236}">
                <a16:creationId xmlns:a16="http://schemas.microsoft.com/office/drawing/2014/main" id="{06126E49-55AF-4D12-A1DE-FDAC50F0D4BD}"/>
              </a:ext>
            </a:extLst>
          </p:cNvPr>
          <p:cNvCxnSpPr>
            <a:cxnSpLocks/>
          </p:cNvCxnSpPr>
          <p:nvPr/>
        </p:nvCxnSpPr>
        <p:spPr>
          <a:xfrm>
            <a:off x="1051560" y="1092200"/>
            <a:ext cx="11523797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MARTInkShape-4"/>
          <p:cNvSpPr/>
          <p:nvPr>
            <p:custDataLst>
              <p:tags r:id="rId1"/>
            </p:custDataLst>
          </p:nvPr>
        </p:nvSpPr>
        <p:spPr>
          <a:xfrm>
            <a:off x="8399810" y="6444320"/>
            <a:ext cx="1241" cy="4106"/>
          </a:xfrm>
          <a:custGeom>
            <a:avLst/>
            <a:gdLst/>
            <a:ahLst/>
            <a:cxnLst/>
            <a:rect l="0" t="0" r="0" b="0"/>
            <a:pathLst>
              <a:path w="1241" h="4106">
                <a:moveTo>
                  <a:pt x="0" y="0"/>
                </a:moveTo>
                <a:lnTo>
                  <a:pt x="0" y="0"/>
                </a:lnTo>
                <a:lnTo>
                  <a:pt x="1240" y="4105"/>
                </a:lnTo>
              </a:path>
            </a:pathLst>
          </a:cu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Tijdelijke aanduiding voor inhoud 2">
            <a:extLst>
              <a:ext uri="{FF2B5EF4-FFF2-40B4-BE49-F238E27FC236}">
                <a16:creationId xmlns:a16="http://schemas.microsoft.com/office/drawing/2014/main" id="{512FCE75-4928-4DDA-ADFD-56B2A0215248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-5479257" y="1053227"/>
            <a:ext cx="11242675" cy="470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nl-NL" sz="1500" dirty="0" err="1"/>
              <a:t>TeachMeet</a:t>
            </a:r>
            <a:r>
              <a:rPr lang="en-US" altLang="nl-NL" sz="1500" dirty="0"/>
              <a:t> – </a:t>
            </a:r>
            <a:r>
              <a:rPr lang="en-US" altLang="nl-NL" sz="1500" dirty="0" err="1"/>
              <a:t>Geografie</a:t>
            </a:r>
            <a:r>
              <a:rPr lang="en-US" altLang="nl-NL" sz="1500" dirty="0"/>
              <a:t> van COVID-19</a:t>
            </a:r>
            <a:endParaRPr lang="en-US" altLang="nl-NL" sz="1000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677F8E91-2E09-40DE-80A6-8FD7118C9BB2}"/>
              </a:ext>
            </a:extLst>
          </p:cNvPr>
          <p:cNvSpPr txBox="1"/>
          <p:nvPr/>
        </p:nvSpPr>
        <p:spPr>
          <a:xfrm>
            <a:off x="908051" y="1721659"/>
            <a:ext cx="1037514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dirty="0"/>
              <a:t>geografische basiswoordenschat om patronen te omschrijven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nl-NL" sz="36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dirty="0"/>
              <a:t>Algemene patronen en uitzonderingen</a:t>
            </a: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6E2B350F-21D9-4479-8B3E-35B6513D7B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88" t="21137" r="31940" b="54438"/>
          <a:stretch/>
        </p:blipFill>
        <p:spPr>
          <a:xfrm rot="5400000">
            <a:off x="8232259" y="4410182"/>
            <a:ext cx="3499881" cy="1052856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6EDA09BB-003F-488C-942E-CCE2EC1C296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3" t="57173" r="31715" b="18402"/>
          <a:stretch/>
        </p:blipFill>
        <p:spPr>
          <a:xfrm rot="5400000">
            <a:off x="9603859" y="4410181"/>
            <a:ext cx="3499882" cy="1052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95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Tijdelijke aanduiding voor inhoud 2">
            <a:extLst>
              <a:ext uri="{FF2B5EF4-FFF2-40B4-BE49-F238E27FC236}">
                <a16:creationId xmlns:a16="http://schemas.microsoft.com/office/drawing/2014/main" id="{352B2512-CD1A-417D-925C-02DECA2888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9325" y="171450"/>
            <a:ext cx="11242675" cy="1093788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nl-NL" sz="4000" b="1" dirty="0" err="1">
                <a:latin typeface="Corbel" panose="020B0503020204020204" pitchFamily="34" charset="0"/>
              </a:rPr>
              <a:t>Spreidingspatronen</a:t>
            </a:r>
            <a:r>
              <a:rPr lang="en-US" altLang="nl-NL" sz="4000" b="1" dirty="0">
                <a:latin typeface="Corbel" panose="020B0503020204020204" pitchFamily="34" charset="0"/>
              </a:rPr>
              <a:t> </a:t>
            </a:r>
            <a:r>
              <a:rPr lang="en-US" altLang="nl-NL" sz="4000" b="1" dirty="0" err="1">
                <a:latin typeface="Corbel" panose="020B0503020204020204" pitchFamily="34" charset="0"/>
              </a:rPr>
              <a:t>verklaren</a:t>
            </a:r>
            <a:endParaRPr lang="en-US" altLang="nl-NL" sz="4000" dirty="0"/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61DA6364-8844-462E-A79F-CCFE873ECD91}"/>
              </a:ext>
            </a:extLst>
          </p:cNvPr>
          <p:cNvSpPr/>
          <p:nvPr/>
        </p:nvSpPr>
        <p:spPr>
          <a:xfrm>
            <a:off x="555625" y="103188"/>
            <a:ext cx="352425" cy="6754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l-NL"/>
          </a:p>
        </p:txBody>
      </p:sp>
      <p:sp>
        <p:nvSpPr>
          <p:cNvPr id="5130" name="Tijdelijke aanduiding voor inhoud 2">
            <a:extLst>
              <a:ext uri="{FF2B5EF4-FFF2-40B4-BE49-F238E27FC236}">
                <a16:creationId xmlns:a16="http://schemas.microsoft.com/office/drawing/2014/main" id="{C017FA24-284F-43E1-89A2-551DBD82257D}"/>
              </a:ext>
            </a:extLst>
          </p:cNvPr>
          <p:cNvSpPr txBox="1">
            <a:spLocks/>
          </p:cNvSpPr>
          <p:nvPr/>
        </p:nvSpPr>
        <p:spPr bwMode="auto">
          <a:xfrm>
            <a:off x="0" y="171450"/>
            <a:ext cx="758825" cy="109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nl-NL" sz="400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11C02A-4D22-4523-861D-E93467185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9480CB-11C3-4622-ACA3-28C1377E727D}" type="slidenum">
              <a:rPr lang="nl-NL" smtClean="0"/>
              <a:pPr>
                <a:defRPr/>
              </a:pPr>
              <a:t>8</a:t>
            </a:fld>
            <a:endParaRPr lang="nl-NL"/>
          </a:p>
        </p:txBody>
      </p:sp>
      <p:cxnSp>
        <p:nvCxnSpPr>
          <p:cNvPr id="4" name="Rechte verbindingslijn 3">
            <a:extLst>
              <a:ext uri="{FF2B5EF4-FFF2-40B4-BE49-F238E27FC236}">
                <a16:creationId xmlns:a16="http://schemas.microsoft.com/office/drawing/2014/main" id="{06126E49-55AF-4D12-A1DE-FDAC50F0D4BD}"/>
              </a:ext>
            </a:extLst>
          </p:cNvPr>
          <p:cNvCxnSpPr>
            <a:cxnSpLocks/>
          </p:cNvCxnSpPr>
          <p:nvPr/>
        </p:nvCxnSpPr>
        <p:spPr>
          <a:xfrm>
            <a:off x="1051560" y="1092200"/>
            <a:ext cx="11523797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MARTInkShape-4"/>
          <p:cNvSpPr/>
          <p:nvPr>
            <p:custDataLst>
              <p:tags r:id="rId1"/>
            </p:custDataLst>
          </p:nvPr>
        </p:nvSpPr>
        <p:spPr>
          <a:xfrm>
            <a:off x="8399810" y="6444320"/>
            <a:ext cx="1241" cy="4106"/>
          </a:xfrm>
          <a:custGeom>
            <a:avLst/>
            <a:gdLst/>
            <a:ahLst/>
            <a:cxnLst/>
            <a:rect l="0" t="0" r="0" b="0"/>
            <a:pathLst>
              <a:path w="1241" h="4106">
                <a:moveTo>
                  <a:pt x="0" y="0"/>
                </a:moveTo>
                <a:lnTo>
                  <a:pt x="0" y="0"/>
                </a:lnTo>
                <a:lnTo>
                  <a:pt x="1240" y="4105"/>
                </a:lnTo>
              </a:path>
            </a:pathLst>
          </a:cu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" name="Picture 2" descr="Afbeelding">
            <a:extLst>
              <a:ext uri="{FF2B5EF4-FFF2-40B4-BE49-F238E27FC236}">
                <a16:creationId xmlns:a16="http://schemas.microsoft.com/office/drawing/2014/main" id="{4711864A-365C-4B4E-A324-2AB2D15536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5422" y="1457587"/>
            <a:ext cx="3763688" cy="3056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kstvak 10">
            <a:extLst>
              <a:ext uri="{FF2B5EF4-FFF2-40B4-BE49-F238E27FC236}">
                <a16:creationId xmlns:a16="http://schemas.microsoft.com/office/drawing/2014/main" id="{E1275B7A-A3FD-4BBA-8518-3CD94EFF1471}"/>
              </a:ext>
            </a:extLst>
          </p:cNvPr>
          <p:cNvSpPr txBox="1"/>
          <p:nvPr/>
        </p:nvSpPr>
        <p:spPr>
          <a:xfrm>
            <a:off x="908050" y="1721659"/>
            <a:ext cx="109057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dirty="0"/>
              <a:t>interne en externe factoren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nl-NL" sz="3600" dirty="0"/>
          </a:p>
          <a:p>
            <a:endParaRPr lang="nl-NL" sz="3600" dirty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nl-NL" sz="3600" dirty="0"/>
          </a:p>
        </p:txBody>
      </p:sp>
      <p:sp>
        <p:nvSpPr>
          <p:cNvPr id="12" name="Tijdelijke aanduiding voor inhoud 2">
            <a:extLst>
              <a:ext uri="{FF2B5EF4-FFF2-40B4-BE49-F238E27FC236}">
                <a16:creationId xmlns:a16="http://schemas.microsoft.com/office/drawing/2014/main" id="{02DDA1D2-5F17-4C59-9D0F-5506A692DAA1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-5479257" y="1053227"/>
            <a:ext cx="11242675" cy="470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nl-NL" sz="1500" dirty="0" err="1"/>
              <a:t>TeachMeet</a:t>
            </a:r>
            <a:r>
              <a:rPr lang="en-US" altLang="nl-NL" sz="1500" dirty="0"/>
              <a:t> – </a:t>
            </a:r>
            <a:r>
              <a:rPr lang="en-US" altLang="nl-NL" sz="1500" dirty="0" err="1"/>
              <a:t>Geografie</a:t>
            </a:r>
            <a:r>
              <a:rPr lang="en-US" altLang="nl-NL" sz="1500" dirty="0"/>
              <a:t> van COVID-19</a:t>
            </a:r>
            <a:endParaRPr lang="en-US" altLang="nl-NL" sz="1000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5B73E8F0-9E69-4210-8B3C-B48F9358DEB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6100"/>
          <a:stretch/>
        </p:blipFill>
        <p:spPr>
          <a:xfrm>
            <a:off x="908050" y="3287129"/>
            <a:ext cx="6802811" cy="325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1661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Tijdelijke aanduiding voor inhoud 2">
            <a:extLst>
              <a:ext uri="{FF2B5EF4-FFF2-40B4-BE49-F238E27FC236}">
                <a16:creationId xmlns:a16="http://schemas.microsoft.com/office/drawing/2014/main" id="{352B2512-CD1A-417D-925C-02DECA2888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9325" y="171450"/>
            <a:ext cx="11242675" cy="1093788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nl-NL" sz="4000" b="1" dirty="0" err="1">
                <a:latin typeface="Corbel" panose="020B0503020204020204" pitchFamily="34" charset="0"/>
              </a:rPr>
              <a:t>Risicobenadering</a:t>
            </a:r>
            <a:r>
              <a:rPr lang="en-US" altLang="nl-NL" sz="4000" b="1" dirty="0">
                <a:latin typeface="Corbel" panose="020B0503020204020204" pitchFamily="34" charset="0"/>
              </a:rPr>
              <a:t>: </a:t>
            </a:r>
            <a:r>
              <a:rPr lang="en-US" altLang="nl-NL" sz="4000" b="1" dirty="0" err="1">
                <a:latin typeface="Corbel" panose="020B0503020204020204" pitchFamily="34" charset="0"/>
              </a:rPr>
              <a:t>kans</a:t>
            </a:r>
            <a:r>
              <a:rPr lang="en-US" altLang="nl-NL" sz="4000" b="1" dirty="0">
                <a:latin typeface="Corbel" panose="020B0503020204020204" pitchFamily="34" charset="0"/>
              </a:rPr>
              <a:t> </a:t>
            </a:r>
            <a:r>
              <a:rPr lang="en-US" altLang="nl-NL" sz="4000" b="1" dirty="0" err="1">
                <a:latin typeface="Corbel" panose="020B0503020204020204" pitchFamily="34" charset="0"/>
              </a:rPr>
              <a:t>en</a:t>
            </a:r>
            <a:r>
              <a:rPr lang="en-US" altLang="nl-NL" sz="4000" b="1" dirty="0">
                <a:latin typeface="Corbel" panose="020B0503020204020204" pitchFamily="34" charset="0"/>
              </a:rPr>
              <a:t> </a:t>
            </a:r>
            <a:r>
              <a:rPr lang="en-US" altLang="nl-NL" sz="4000" b="1" dirty="0" err="1">
                <a:latin typeface="Corbel" panose="020B0503020204020204" pitchFamily="34" charset="0"/>
              </a:rPr>
              <a:t>gevolg</a:t>
            </a:r>
            <a:r>
              <a:rPr lang="en-US" altLang="nl-NL" sz="4000" b="1" dirty="0">
                <a:latin typeface="Corbel" panose="020B0503020204020204" pitchFamily="34" charset="0"/>
              </a:rPr>
              <a:t> </a:t>
            </a:r>
            <a:r>
              <a:rPr lang="en-US" altLang="nl-NL" sz="4000" b="1" dirty="0" err="1">
                <a:latin typeface="Corbel" panose="020B0503020204020204" pitchFamily="34" charset="0"/>
              </a:rPr>
              <a:t>uit</a:t>
            </a:r>
            <a:r>
              <a:rPr lang="en-US" altLang="nl-NL" sz="4000" b="1" dirty="0">
                <a:latin typeface="Corbel" panose="020B0503020204020204" pitchFamily="34" charset="0"/>
              </a:rPr>
              <a:t> </a:t>
            </a:r>
            <a:r>
              <a:rPr lang="en-US" altLang="nl-NL" sz="4000" b="1" dirty="0" err="1">
                <a:latin typeface="Corbel" panose="020B0503020204020204" pitchFamily="34" charset="0"/>
              </a:rPr>
              <a:t>elkaar</a:t>
            </a:r>
            <a:r>
              <a:rPr lang="en-US" altLang="nl-NL" sz="4000" b="1" dirty="0">
                <a:latin typeface="Corbel" panose="020B0503020204020204" pitchFamily="34" charset="0"/>
              </a:rPr>
              <a:t> </a:t>
            </a:r>
            <a:r>
              <a:rPr lang="en-US" altLang="nl-NL" sz="4000" b="1" dirty="0" err="1">
                <a:latin typeface="Corbel" panose="020B0503020204020204" pitchFamily="34" charset="0"/>
              </a:rPr>
              <a:t>halen</a:t>
            </a:r>
            <a:endParaRPr lang="en-US" altLang="nl-NL" sz="4000" dirty="0"/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61DA6364-8844-462E-A79F-CCFE873ECD91}"/>
              </a:ext>
            </a:extLst>
          </p:cNvPr>
          <p:cNvSpPr/>
          <p:nvPr/>
        </p:nvSpPr>
        <p:spPr>
          <a:xfrm>
            <a:off x="555625" y="103188"/>
            <a:ext cx="352425" cy="6754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l-NL"/>
          </a:p>
        </p:txBody>
      </p:sp>
      <p:sp>
        <p:nvSpPr>
          <p:cNvPr id="5130" name="Tijdelijke aanduiding voor inhoud 2">
            <a:extLst>
              <a:ext uri="{FF2B5EF4-FFF2-40B4-BE49-F238E27FC236}">
                <a16:creationId xmlns:a16="http://schemas.microsoft.com/office/drawing/2014/main" id="{C017FA24-284F-43E1-89A2-551DBD82257D}"/>
              </a:ext>
            </a:extLst>
          </p:cNvPr>
          <p:cNvSpPr txBox="1">
            <a:spLocks/>
          </p:cNvSpPr>
          <p:nvPr/>
        </p:nvSpPr>
        <p:spPr bwMode="auto">
          <a:xfrm>
            <a:off x="0" y="171450"/>
            <a:ext cx="758825" cy="109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nl-NL" sz="400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11C02A-4D22-4523-861D-E93467185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9480CB-11C3-4622-ACA3-28C1377E727D}" type="slidenum">
              <a:rPr lang="nl-NL" smtClean="0"/>
              <a:pPr>
                <a:defRPr/>
              </a:pPr>
              <a:t>9</a:t>
            </a:fld>
            <a:endParaRPr lang="nl-NL"/>
          </a:p>
        </p:txBody>
      </p:sp>
      <p:cxnSp>
        <p:nvCxnSpPr>
          <p:cNvPr id="4" name="Rechte verbindingslijn 3">
            <a:extLst>
              <a:ext uri="{FF2B5EF4-FFF2-40B4-BE49-F238E27FC236}">
                <a16:creationId xmlns:a16="http://schemas.microsoft.com/office/drawing/2014/main" id="{06126E49-55AF-4D12-A1DE-FDAC50F0D4BD}"/>
              </a:ext>
            </a:extLst>
          </p:cNvPr>
          <p:cNvCxnSpPr>
            <a:cxnSpLocks/>
          </p:cNvCxnSpPr>
          <p:nvPr/>
        </p:nvCxnSpPr>
        <p:spPr>
          <a:xfrm>
            <a:off x="1051560" y="1092200"/>
            <a:ext cx="11523797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MARTInkShape-4"/>
          <p:cNvSpPr/>
          <p:nvPr>
            <p:custDataLst>
              <p:tags r:id="rId1"/>
            </p:custDataLst>
          </p:nvPr>
        </p:nvSpPr>
        <p:spPr>
          <a:xfrm>
            <a:off x="8399810" y="6444320"/>
            <a:ext cx="1241" cy="4106"/>
          </a:xfrm>
          <a:custGeom>
            <a:avLst/>
            <a:gdLst/>
            <a:ahLst/>
            <a:cxnLst/>
            <a:rect l="0" t="0" r="0" b="0"/>
            <a:pathLst>
              <a:path w="1241" h="4106">
                <a:moveTo>
                  <a:pt x="0" y="0"/>
                </a:moveTo>
                <a:lnTo>
                  <a:pt x="0" y="0"/>
                </a:lnTo>
                <a:lnTo>
                  <a:pt x="1240" y="4105"/>
                </a:lnTo>
              </a:path>
            </a:pathLst>
          </a:cu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20D6B804-7EFA-440C-973C-9AE074FD63B7}"/>
              </a:ext>
            </a:extLst>
          </p:cNvPr>
          <p:cNvSpPr txBox="1"/>
          <p:nvPr/>
        </p:nvSpPr>
        <p:spPr>
          <a:xfrm>
            <a:off x="949325" y="1756789"/>
            <a:ext cx="106352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/>
              <a:t>        RISICO = KANS x GEVOLG</a:t>
            </a:r>
          </a:p>
        </p:txBody>
      </p:sp>
      <p:sp>
        <p:nvSpPr>
          <p:cNvPr id="13" name="Tijdelijke aanduiding voor inhoud 2">
            <a:extLst>
              <a:ext uri="{FF2B5EF4-FFF2-40B4-BE49-F238E27FC236}">
                <a16:creationId xmlns:a16="http://schemas.microsoft.com/office/drawing/2014/main" id="{5BCDB9A7-949B-4C80-B049-A455EDE09ED5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-5479257" y="1053227"/>
            <a:ext cx="11242675" cy="470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nl-NL" sz="1500" dirty="0" err="1"/>
              <a:t>TeachMeet</a:t>
            </a:r>
            <a:r>
              <a:rPr lang="en-US" altLang="nl-NL" sz="1500" dirty="0"/>
              <a:t> – </a:t>
            </a:r>
            <a:r>
              <a:rPr lang="en-US" altLang="nl-NL" sz="1500" dirty="0" err="1"/>
              <a:t>Geografie</a:t>
            </a:r>
            <a:r>
              <a:rPr lang="en-US" altLang="nl-NL" sz="1500" dirty="0"/>
              <a:t> van COVID-19</a:t>
            </a:r>
            <a:endParaRPr lang="en-US" altLang="nl-NL" sz="1000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B2FC93D0-9194-4431-BA89-13BD46D01E9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86" t="55353" r="71514" b="-1004"/>
          <a:stretch/>
        </p:blipFill>
        <p:spPr>
          <a:xfrm>
            <a:off x="1260387" y="3668232"/>
            <a:ext cx="4651796" cy="2664305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6F9ABD92-2151-492C-B52C-132521F52F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4929" y="3668232"/>
            <a:ext cx="3237354" cy="3018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86631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4324</TotalTime>
  <Words>1330</Words>
  <Application>Microsoft Office PowerPoint</Application>
  <PresentationFormat>Breedbeeld</PresentationFormat>
  <Paragraphs>232</Paragraphs>
  <Slides>25</Slides>
  <Notes>0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7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25</vt:i4>
      </vt:variant>
    </vt:vector>
  </HeadingPairs>
  <TitlesOfParts>
    <vt:vector size="33" baseType="lpstr">
      <vt:lpstr>-apple-system</vt:lpstr>
      <vt:lpstr>Arial</vt:lpstr>
      <vt:lpstr>Calibri</vt:lpstr>
      <vt:lpstr>Calibri Light</vt:lpstr>
      <vt:lpstr>Century Schoolbook</vt:lpstr>
      <vt:lpstr>Corbel</vt:lpstr>
      <vt:lpstr>Tahoma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Tim Schuring</dc:creator>
  <cp:lastModifiedBy>Tim Schuring</cp:lastModifiedBy>
  <cp:revision>188</cp:revision>
  <cp:lastPrinted>2019-09-06T06:14:13Z</cp:lastPrinted>
  <dcterms:created xsi:type="dcterms:W3CDTF">2017-09-12T17:32:34Z</dcterms:created>
  <dcterms:modified xsi:type="dcterms:W3CDTF">2021-03-18T19:08:48Z</dcterms:modified>
</cp:coreProperties>
</file>