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4"/>
  </p:notesMasterIdLst>
  <p:sldIdLst>
    <p:sldId id="309" r:id="rId3"/>
    <p:sldId id="1211" r:id="rId4"/>
    <p:sldId id="258" r:id="rId5"/>
    <p:sldId id="7274" r:id="rId6"/>
    <p:sldId id="3189" r:id="rId7"/>
    <p:sldId id="3190" r:id="rId8"/>
    <p:sldId id="3192" r:id="rId9"/>
    <p:sldId id="262" r:id="rId10"/>
    <p:sldId id="3193" r:id="rId11"/>
    <p:sldId id="7275" r:id="rId12"/>
    <p:sldId id="7276" r:id="rId13"/>
    <p:sldId id="7280" r:id="rId14"/>
    <p:sldId id="3196" r:id="rId15"/>
    <p:sldId id="302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3176" r:id="rId24"/>
    <p:sldId id="3177" r:id="rId25"/>
    <p:sldId id="3178" r:id="rId26"/>
    <p:sldId id="278" r:id="rId27"/>
    <p:sldId id="3181" r:id="rId28"/>
    <p:sldId id="3167" r:id="rId29"/>
    <p:sldId id="7277" r:id="rId30"/>
    <p:sldId id="3173" r:id="rId31"/>
    <p:sldId id="7279" r:id="rId32"/>
    <p:sldId id="7278" r:id="rId33"/>
    <p:sldId id="3169" r:id="rId34"/>
    <p:sldId id="3168" r:id="rId35"/>
    <p:sldId id="471" r:id="rId36"/>
    <p:sldId id="3161" r:id="rId37"/>
    <p:sldId id="3162" r:id="rId38"/>
    <p:sldId id="3165" r:id="rId39"/>
    <p:sldId id="7273" r:id="rId40"/>
    <p:sldId id="304" r:id="rId41"/>
    <p:sldId id="7266" r:id="rId42"/>
    <p:sldId id="4100" r:id="rId43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C600"/>
    <a:srgbClr val="FFDD9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72"/>
    <p:restoredTop sz="83333"/>
  </p:normalViewPr>
  <p:slideViewPr>
    <p:cSldViewPr snapToGrid="0">
      <p:cViewPr varScale="1">
        <p:scale>
          <a:sx n="112" d="100"/>
          <a:sy n="112" d="100"/>
        </p:scale>
        <p:origin x="10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44EFFC-A3D9-2F44-A96B-6E405136E4F9}" type="doc">
      <dgm:prSet loTypeId="urn:microsoft.com/office/officeart/2005/8/layout/hProcess11" loCatId="" qsTypeId="urn:microsoft.com/office/officeart/2005/8/quickstyle/simple1" qsCatId="simple" csTypeId="urn:microsoft.com/office/officeart/2005/8/colors/accent1_2" csCatId="accent1" phldr="1"/>
      <dgm:spPr/>
    </dgm:pt>
    <dgm:pt modelId="{2F757B97-BDC2-5249-93E8-216C999BCD6A}">
      <dgm:prSet phldrT="[Text]" custT="1"/>
      <dgm:spPr/>
      <dgm:t>
        <a:bodyPr/>
        <a:lstStyle/>
        <a:p>
          <a:r>
            <a:rPr lang="en-GB" sz="3200" dirty="0"/>
            <a:t>1</a:t>
          </a:r>
        </a:p>
      </dgm:t>
    </dgm:pt>
    <dgm:pt modelId="{E8DB6208-B7B7-C940-A22C-F3C11818DA78}" type="parTrans" cxnId="{165A14A0-51E0-4D48-90D8-77E46A12DED5}">
      <dgm:prSet/>
      <dgm:spPr/>
      <dgm:t>
        <a:bodyPr/>
        <a:lstStyle/>
        <a:p>
          <a:endParaRPr lang="en-GB" sz="1200"/>
        </a:p>
      </dgm:t>
    </dgm:pt>
    <dgm:pt modelId="{01CFCD26-8F49-A54C-9A31-D8443F3AE023}" type="sibTrans" cxnId="{165A14A0-51E0-4D48-90D8-77E46A12DED5}">
      <dgm:prSet/>
      <dgm:spPr/>
      <dgm:t>
        <a:bodyPr/>
        <a:lstStyle/>
        <a:p>
          <a:endParaRPr lang="en-GB" sz="1200"/>
        </a:p>
      </dgm:t>
    </dgm:pt>
    <dgm:pt modelId="{AF62B495-F186-9747-ABC9-7951745ABE9A}">
      <dgm:prSet phldrT="[Text]" custT="1"/>
      <dgm:spPr/>
      <dgm:t>
        <a:bodyPr/>
        <a:lstStyle/>
        <a:p>
          <a:r>
            <a:rPr lang="en-GB" sz="3200" dirty="0"/>
            <a:t>1000</a:t>
          </a:r>
        </a:p>
      </dgm:t>
    </dgm:pt>
    <dgm:pt modelId="{D80BE44F-B2EA-C24A-993E-8359882ED3DE}" type="parTrans" cxnId="{6621B213-85EE-184B-88D1-F099714F1879}">
      <dgm:prSet/>
      <dgm:spPr/>
      <dgm:t>
        <a:bodyPr/>
        <a:lstStyle/>
        <a:p>
          <a:endParaRPr lang="en-GB" sz="1200"/>
        </a:p>
      </dgm:t>
    </dgm:pt>
    <dgm:pt modelId="{F779A700-8906-2042-AC26-2B637612202C}" type="sibTrans" cxnId="{6621B213-85EE-184B-88D1-F099714F1879}">
      <dgm:prSet/>
      <dgm:spPr/>
      <dgm:t>
        <a:bodyPr/>
        <a:lstStyle/>
        <a:p>
          <a:endParaRPr lang="en-GB" sz="1200"/>
        </a:p>
      </dgm:t>
    </dgm:pt>
    <dgm:pt modelId="{4EA31A22-4C90-F546-A512-8A65496DF15A}">
      <dgm:prSet phldrT="[Text]" custT="1"/>
      <dgm:spPr/>
      <dgm:t>
        <a:bodyPr/>
        <a:lstStyle/>
        <a:p>
          <a:r>
            <a:rPr lang="en-GB" sz="3200" dirty="0"/>
            <a:t>1 </a:t>
          </a:r>
          <a:r>
            <a:rPr lang="en-GB" sz="3200" dirty="0" err="1"/>
            <a:t>miljoen</a:t>
          </a:r>
          <a:endParaRPr lang="en-GB" sz="3200" dirty="0"/>
        </a:p>
      </dgm:t>
    </dgm:pt>
    <dgm:pt modelId="{7B4D347B-DC54-3145-9FF1-C67EF7972C0F}" type="parTrans" cxnId="{817DBF18-D5FC-9C46-AC33-80559F5DF6E0}">
      <dgm:prSet/>
      <dgm:spPr/>
      <dgm:t>
        <a:bodyPr/>
        <a:lstStyle/>
        <a:p>
          <a:endParaRPr lang="en-GB" sz="1200"/>
        </a:p>
      </dgm:t>
    </dgm:pt>
    <dgm:pt modelId="{1F598A22-D45E-594B-B07B-B9C1E17EF5FE}" type="sibTrans" cxnId="{817DBF18-D5FC-9C46-AC33-80559F5DF6E0}">
      <dgm:prSet/>
      <dgm:spPr/>
      <dgm:t>
        <a:bodyPr/>
        <a:lstStyle/>
        <a:p>
          <a:endParaRPr lang="en-GB" sz="1200"/>
        </a:p>
      </dgm:t>
    </dgm:pt>
    <dgm:pt modelId="{228F574A-D76A-2148-A5A0-84CEAE5AB733}">
      <dgm:prSet phldrT="[Text]" custT="1"/>
      <dgm:spPr/>
      <dgm:t>
        <a:bodyPr/>
        <a:lstStyle/>
        <a:p>
          <a:r>
            <a:rPr lang="en-GB" sz="3200" dirty="0"/>
            <a:t>1 </a:t>
          </a:r>
          <a:r>
            <a:rPr lang="en-GB" sz="3200" dirty="0" err="1"/>
            <a:t>miljard</a:t>
          </a:r>
          <a:endParaRPr lang="en-GB" sz="3200" dirty="0"/>
        </a:p>
      </dgm:t>
    </dgm:pt>
    <dgm:pt modelId="{247FB0A7-6F27-CE48-AC13-1B970D224758}" type="parTrans" cxnId="{1C30D385-F68B-E449-8F9C-40D6E345151D}">
      <dgm:prSet/>
      <dgm:spPr/>
      <dgm:t>
        <a:bodyPr/>
        <a:lstStyle/>
        <a:p>
          <a:endParaRPr lang="en-GB" sz="1200"/>
        </a:p>
      </dgm:t>
    </dgm:pt>
    <dgm:pt modelId="{A3BB688B-0BA9-2A49-BF67-CE98849E6A91}" type="sibTrans" cxnId="{1C30D385-F68B-E449-8F9C-40D6E345151D}">
      <dgm:prSet/>
      <dgm:spPr/>
      <dgm:t>
        <a:bodyPr/>
        <a:lstStyle/>
        <a:p>
          <a:endParaRPr lang="en-GB" sz="1200"/>
        </a:p>
      </dgm:t>
    </dgm:pt>
    <dgm:pt modelId="{1DA0B8E3-2561-5048-B93E-5FFF16F5A180}" type="pres">
      <dgm:prSet presAssocID="{8744EFFC-A3D9-2F44-A96B-6E405136E4F9}" presName="Name0" presStyleCnt="0">
        <dgm:presLayoutVars>
          <dgm:dir/>
          <dgm:resizeHandles val="exact"/>
        </dgm:presLayoutVars>
      </dgm:prSet>
      <dgm:spPr/>
    </dgm:pt>
    <dgm:pt modelId="{7B3843BB-2208-C244-B280-59A020400D96}" type="pres">
      <dgm:prSet presAssocID="{8744EFFC-A3D9-2F44-A96B-6E405136E4F9}" presName="arrow" presStyleLbl="bgShp" presStyleIdx="0" presStyleCnt="1"/>
      <dgm:spPr/>
    </dgm:pt>
    <dgm:pt modelId="{BAB4BC50-C67D-2048-904B-64358ECB77A7}" type="pres">
      <dgm:prSet presAssocID="{8744EFFC-A3D9-2F44-A96B-6E405136E4F9}" presName="points" presStyleCnt="0"/>
      <dgm:spPr/>
    </dgm:pt>
    <dgm:pt modelId="{439CA1EF-DF4E-B543-BB70-B6C6F6335C8F}" type="pres">
      <dgm:prSet presAssocID="{2F757B97-BDC2-5249-93E8-216C999BCD6A}" presName="compositeA" presStyleCnt="0"/>
      <dgm:spPr/>
    </dgm:pt>
    <dgm:pt modelId="{E6E907F6-ABD7-F64F-9AF1-E2833565C6FE}" type="pres">
      <dgm:prSet presAssocID="{2F757B97-BDC2-5249-93E8-216C999BCD6A}" presName="textA" presStyleLbl="revTx" presStyleIdx="0" presStyleCnt="4">
        <dgm:presLayoutVars>
          <dgm:bulletEnabled val="1"/>
        </dgm:presLayoutVars>
      </dgm:prSet>
      <dgm:spPr/>
    </dgm:pt>
    <dgm:pt modelId="{6DEFC683-1110-1241-9399-11564542491F}" type="pres">
      <dgm:prSet presAssocID="{2F757B97-BDC2-5249-93E8-216C999BCD6A}" presName="circleA" presStyleLbl="node1" presStyleIdx="0" presStyleCnt="4" custLinFactNeighborY="0"/>
      <dgm:spPr/>
    </dgm:pt>
    <dgm:pt modelId="{7D6EB942-9F4E-3E4F-9AAF-26F7ACBE06C9}" type="pres">
      <dgm:prSet presAssocID="{2F757B97-BDC2-5249-93E8-216C999BCD6A}" presName="spaceA" presStyleCnt="0"/>
      <dgm:spPr/>
    </dgm:pt>
    <dgm:pt modelId="{FBA98566-6FEF-4040-83DE-9458043AECE1}" type="pres">
      <dgm:prSet presAssocID="{01CFCD26-8F49-A54C-9A31-D8443F3AE023}" presName="space" presStyleCnt="0"/>
      <dgm:spPr/>
    </dgm:pt>
    <dgm:pt modelId="{2DA5F73D-DFB1-6541-B8B5-7889F8315040}" type="pres">
      <dgm:prSet presAssocID="{AF62B495-F186-9747-ABC9-7951745ABE9A}" presName="compositeB" presStyleCnt="0"/>
      <dgm:spPr/>
    </dgm:pt>
    <dgm:pt modelId="{01D19F90-61D9-F847-92FD-4887234B4DA8}" type="pres">
      <dgm:prSet presAssocID="{AF62B495-F186-9747-ABC9-7951745ABE9A}" presName="textB" presStyleLbl="revTx" presStyleIdx="1" presStyleCnt="4" custScaleY="76308" custLinFactY="-26505" custLinFactNeighborX="-2722" custLinFactNeighborY="-100000">
        <dgm:presLayoutVars>
          <dgm:bulletEnabled val="1"/>
        </dgm:presLayoutVars>
      </dgm:prSet>
      <dgm:spPr/>
    </dgm:pt>
    <dgm:pt modelId="{A570C4C5-5656-B74E-A099-DDB75F5A76C2}" type="pres">
      <dgm:prSet presAssocID="{AF62B495-F186-9747-ABC9-7951745ABE9A}" presName="circleB" presStyleLbl="node1" presStyleIdx="1" presStyleCnt="4" custLinFactNeighborY="-20680"/>
      <dgm:spPr/>
    </dgm:pt>
    <dgm:pt modelId="{97C78DA6-38D1-3F49-9953-12F4BB39F3D7}" type="pres">
      <dgm:prSet presAssocID="{AF62B495-F186-9747-ABC9-7951745ABE9A}" presName="spaceB" presStyleCnt="0"/>
      <dgm:spPr/>
    </dgm:pt>
    <dgm:pt modelId="{E0C8FCD0-E083-074A-982F-F3E0E9EEC83A}" type="pres">
      <dgm:prSet presAssocID="{F779A700-8906-2042-AC26-2B637612202C}" presName="space" presStyleCnt="0"/>
      <dgm:spPr/>
    </dgm:pt>
    <dgm:pt modelId="{D6826073-7651-274F-A2DB-F2CA24E0DAFA}" type="pres">
      <dgm:prSet presAssocID="{4EA31A22-4C90-F546-A512-8A65496DF15A}" presName="compositeA" presStyleCnt="0"/>
      <dgm:spPr/>
    </dgm:pt>
    <dgm:pt modelId="{FBC55ED5-0FF3-354B-8829-38AD9C4A2B19}" type="pres">
      <dgm:prSet presAssocID="{4EA31A22-4C90-F546-A512-8A65496DF15A}" presName="textA" presStyleLbl="revTx" presStyleIdx="2" presStyleCnt="4">
        <dgm:presLayoutVars>
          <dgm:bulletEnabled val="1"/>
        </dgm:presLayoutVars>
      </dgm:prSet>
      <dgm:spPr/>
    </dgm:pt>
    <dgm:pt modelId="{69AE8271-4D42-C24A-8B25-4CC9B2AED5AA}" type="pres">
      <dgm:prSet presAssocID="{4EA31A22-4C90-F546-A512-8A65496DF15A}" presName="circleA" presStyleLbl="node1" presStyleIdx="2" presStyleCnt="4" custLinFactNeighborY="0"/>
      <dgm:spPr/>
    </dgm:pt>
    <dgm:pt modelId="{D90FD326-0208-8847-8972-8BEE1192D395}" type="pres">
      <dgm:prSet presAssocID="{4EA31A22-4C90-F546-A512-8A65496DF15A}" presName="spaceA" presStyleCnt="0"/>
      <dgm:spPr/>
    </dgm:pt>
    <dgm:pt modelId="{2B424061-2059-604B-BB1B-55CE11FA1CEE}" type="pres">
      <dgm:prSet presAssocID="{1F598A22-D45E-594B-B07B-B9C1E17EF5FE}" presName="space" presStyleCnt="0"/>
      <dgm:spPr/>
    </dgm:pt>
    <dgm:pt modelId="{D049D152-7699-FA47-BA90-9EF701259C47}" type="pres">
      <dgm:prSet presAssocID="{228F574A-D76A-2148-A5A0-84CEAE5AB733}" presName="compositeB" presStyleCnt="0"/>
      <dgm:spPr/>
    </dgm:pt>
    <dgm:pt modelId="{98CDF877-CD36-9740-9BE3-5AC8834D0464}" type="pres">
      <dgm:prSet presAssocID="{228F574A-D76A-2148-A5A0-84CEAE5AB733}" presName="textB" presStyleLbl="revTx" presStyleIdx="3" presStyleCnt="4" custLinFactY="-11426" custLinFactNeighborX="-2733" custLinFactNeighborY="-100000">
        <dgm:presLayoutVars>
          <dgm:bulletEnabled val="1"/>
        </dgm:presLayoutVars>
      </dgm:prSet>
      <dgm:spPr/>
    </dgm:pt>
    <dgm:pt modelId="{5D44122A-9541-034B-95ED-A416926CCC85}" type="pres">
      <dgm:prSet presAssocID="{228F574A-D76A-2148-A5A0-84CEAE5AB733}" presName="circleB" presStyleLbl="node1" presStyleIdx="3" presStyleCnt="4" custLinFactNeighborY="0"/>
      <dgm:spPr/>
    </dgm:pt>
    <dgm:pt modelId="{110C1B78-D8FE-1946-81BE-D2BC6D7110AC}" type="pres">
      <dgm:prSet presAssocID="{228F574A-D76A-2148-A5A0-84CEAE5AB733}" presName="spaceB" presStyleCnt="0"/>
      <dgm:spPr/>
    </dgm:pt>
  </dgm:ptLst>
  <dgm:cxnLst>
    <dgm:cxn modelId="{0C1C1C08-39CB-7749-A47A-5CCD42870C57}" type="presOf" srcId="{4EA31A22-4C90-F546-A512-8A65496DF15A}" destId="{FBC55ED5-0FF3-354B-8829-38AD9C4A2B19}" srcOrd="0" destOrd="0" presId="urn:microsoft.com/office/officeart/2005/8/layout/hProcess11"/>
    <dgm:cxn modelId="{6621B213-85EE-184B-88D1-F099714F1879}" srcId="{8744EFFC-A3D9-2F44-A96B-6E405136E4F9}" destId="{AF62B495-F186-9747-ABC9-7951745ABE9A}" srcOrd="1" destOrd="0" parTransId="{D80BE44F-B2EA-C24A-993E-8359882ED3DE}" sibTransId="{F779A700-8906-2042-AC26-2B637612202C}"/>
    <dgm:cxn modelId="{817DBF18-D5FC-9C46-AC33-80559F5DF6E0}" srcId="{8744EFFC-A3D9-2F44-A96B-6E405136E4F9}" destId="{4EA31A22-4C90-F546-A512-8A65496DF15A}" srcOrd="2" destOrd="0" parTransId="{7B4D347B-DC54-3145-9FF1-C67EF7972C0F}" sibTransId="{1F598A22-D45E-594B-B07B-B9C1E17EF5FE}"/>
    <dgm:cxn modelId="{1C30D385-F68B-E449-8F9C-40D6E345151D}" srcId="{8744EFFC-A3D9-2F44-A96B-6E405136E4F9}" destId="{228F574A-D76A-2148-A5A0-84CEAE5AB733}" srcOrd="3" destOrd="0" parTransId="{247FB0A7-6F27-CE48-AC13-1B970D224758}" sibTransId="{A3BB688B-0BA9-2A49-BF67-CE98849E6A91}"/>
    <dgm:cxn modelId="{8965C588-A558-5C46-9552-742433E8DCCF}" type="presOf" srcId="{AF62B495-F186-9747-ABC9-7951745ABE9A}" destId="{01D19F90-61D9-F847-92FD-4887234B4DA8}" srcOrd="0" destOrd="0" presId="urn:microsoft.com/office/officeart/2005/8/layout/hProcess11"/>
    <dgm:cxn modelId="{165A14A0-51E0-4D48-90D8-77E46A12DED5}" srcId="{8744EFFC-A3D9-2F44-A96B-6E405136E4F9}" destId="{2F757B97-BDC2-5249-93E8-216C999BCD6A}" srcOrd="0" destOrd="0" parTransId="{E8DB6208-B7B7-C940-A22C-F3C11818DA78}" sibTransId="{01CFCD26-8F49-A54C-9A31-D8443F3AE023}"/>
    <dgm:cxn modelId="{92F42DBC-06DD-5945-81DC-FDE3264A51F9}" type="presOf" srcId="{2F757B97-BDC2-5249-93E8-216C999BCD6A}" destId="{E6E907F6-ABD7-F64F-9AF1-E2833565C6FE}" srcOrd="0" destOrd="0" presId="urn:microsoft.com/office/officeart/2005/8/layout/hProcess11"/>
    <dgm:cxn modelId="{550C6FD7-76BC-5C4C-84C1-F1240BECEF09}" type="presOf" srcId="{8744EFFC-A3D9-2F44-A96B-6E405136E4F9}" destId="{1DA0B8E3-2561-5048-B93E-5FFF16F5A180}" srcOrd="0" destOrd="0" presId="urn:microsoft.com/office/officeart/2005/8/layout/hProcess11"/>
    <dgm:cxn modelId="{ED59A6EA-333E-4244-8BFC-1826A7DB4871}" type="presOf" srcId="{228F574A-D76A-2148-A5A0-84CEAE5AB733}" destId="{98CDF877-CD36-9740-9BE3-5AC8834D0464}" srcOrd="0" destOrd="0" presId="urn:microsoft.com/office/officeart/2005/8/layout/hProcess11"/>
    <dgm:cxn modelId="{6C21F8EF-5117-7345-BF29-D18BA4568204}" type="presParOf" srcId="{1DA0B8E3-2561-5048-B93E-5FFF16F5A180}" destId="{7B3843BB-2208-C244-B280-59A020400D96}" srcOrd="0" destOrd="0" presId="urn:microsoft.com/office/officeart/2005/8/layout/hProcess11"/>
    <dgm:cxn modelId="{B4B3E664-E059-464C-830D-60B601014E97}" type="presParOf" srcId="{1DA0B8E3-2561-5048-B93E-5FFF16F5A180}" destId="{BAB4BC50-C67D-2048-904B-64358ECB77A7}" srcOrd="1" destOrd="0" presId="urn:microsoft.com/office/officeart/2005/8/layout/hProcess11"/>
    <dgm:cxn modelId="{A7EB1DB6-841B-9C46-87F5-178C755429C8}" type="presParOf" srcId="{BAB4BC50-C67D-2048-904B-64358ECB77A7}" destId="{439CA1EF-DF4E-B543-BB70-B6C6F6335C8F}" srcOrd="0" destOrd="0" presId="urn:microsoft.com/office/officeart/2005/8/layout/hProcess11"/>
    <dgm:cxn modelId="{CA023519-F387-2645-8EE5-175E94C518FE}" type="presParOf" srcId="{439CA1EF-DF4E-B543-BB70-B6C6F6335C8F}" destId="{E6E907F6-ABD7-F64F-9AF1-E2833565C6FE}" srcOrd="0" destOrd="0" presId="urn:microsoft.com/office/officeart/2005/8/layout/hProcess11"/>
    <dgm:cxn modelId="{3A0BE535-38EE-574A-8EE5-C76343125D77}" type="presParOf" srcId="{439CA1EF-DF4E-B543-BB70-B6C6F6335C8F}" destId="{6DEFC683-1110-1241-9399-11564542491F}" srcOrd="1" destOrd="0" presId="urn:microsoft.com/office/officeart/2005/8/layout/hProcess11"/>
    <dgm:cxn modelId="{3C4B1120-8438-C642-858F-70A7574D9E2C}" type="presParOf" srcId="{439CA1EF-DF4E-B543-BB70-B6C6F6335C8F}" destId="{7D6EB942-9F4E-3E4F-9AAF-26F7ACBE06C9}" srcOrd="2" destOrd="0" presId="urn:microsoft.com/office/officeart/2005/8/layout/hProcess11"/>
    <dgm:cxn modelId="{1B626B0C-6B88-A245-A865-C8100D75EE53}" type="presParOf" srcId="{BAB4BC50-C67D-2048-904B-64358ECB77A7}" destId="{FBA98566-6FEF-4040-83DE-9458043AECE1}" srcOrd="1" destOrd="0" presId="urn:microsoft.com/office/officeart/2005/8/layout/hProcess11"/>
    <dgm:cxn modelId="{05E194A6-EAE8-C849-8DE0-70AE7995203F}" type="presParOf" srcId="{BAB4BC50-C67D-2048-904B-64358ECB77A7}" destId="{2DA5F73D-DFB1-6541-B8B5-7889F8315040}" srcOrd="2" destOrd="0" presId="urn:microsoft.com/office/officeart/2005/8/layout/hProcess11"/>
    <dgm:cxn modelId="{CFF59BD4-178F-5841-A05D-B1F03D62094D}" type="presParOf" srcId="{2DA5F73D-DFB1-6541-B8B5-7889F8315040}" destId="{01D19F90-61D9-F847-92FD-4887234B4DA8}" srcOrd="0" destOrd="0" presId="urn:microsoft.com/office/officeart/2005/8/layout/hProcess11"/>
    <dgm:cxn modelId="{68657161-D25C-844C-9939-54F7AC008938}" type="presParOf" srcId="{2DA5F73D-DFB1-6541-B8B5-7889F8315040}" destId="{A570C4C5-5656-B74E-A099-DDB75F5A76C2}" srcOrd="1" destOrd="0" presId="urn:microsoft.com/office/officeart/2005/8/layout/hProcess11"/>
    <dgm:cxn modelId="{32C33950-3B94-8E42-8445-4DCAB14E2D8D}" type="presParOf" srcId="{2DA5F73D-DFB1-6541-B8B5-7889F8315040}" destId="{97C78DA6-38D1-3F49-9953-12F4BB39F3D7}" srcOrd="2" destOrd="0" presId="urn:microsoft.com/office/officeart/2005/8/layout/hProcess11"/>
    <dgm:cxn modelId="{7F59002F-34E9-E641-9440-0671C9EB6609}" type="presParOf" srcId="{BAB4BC50-C67D-2048-904B-64358ECB77A7}" destId="{E0C8FCD0-E083-074A-982F-F3E0E9EEC83A}" srcOrd="3" destOrd="0" presId="urn:microsoft.com/office/officeart/2005/8/layout/hProcess11"/>
    <dgm:cxn modelId="{7B9D2EEC-20E9-924D-A19F-27E92DBA3F21}" type="presParOf" srcId="{BAB4BC50-C67D-2048-904B-64358ECB77A7}" destId="{D6826073-7651-274F-A2DB-F2CA24E0DAFA}" srcOrd="4" destOrd="0" presId="urn:microsoft.com/office/officeart/2005/8/layout/hProcess11"/>
    <dgm:cxn modelId="{A97117C2-F45B-D547-AD97-CB408BF02E17}" type="presParOf" srcId="{D6826073-7651-274F-A2DB-F2CA24E0DAFA}" destId="{FBC55ED5-0FF3-354B-8829-38AD9C4A2B19}" srcOrd="0" destOrd="0" presId="urn:microsoft.com/office/officeart/2005/8/layout/hProcess11"/>
    <dgm:cxn modelId="{3E5E904E-4E46-F04E-89A3-8B1C18D407E4}" type="presParOf" srcId="{D6826073-7651-274F-A2DB-F2CA24E0DAFA}" destId="{69AE8271-4D42-C24A-8B25-4CC9B2AED5AA}" srcOrd="1" destOrd="0" presId="urn:microsoft.com/office/officeart/2005/8/layout/hProcess11"/>
    <dgm:cxn modelId="{E2564157-3689-E247-8489-10B69DBFF3FE}" type="presParOf" srcId="{D6826073-7651-274F-A2DB-F2CA24E0DAFA}" destId="{D90FD326-0208-8847-8972-8BEE1192D395}" srcOrd="2" destOrd="0" presId="urn:microsoft.com/office/officeart/2005/8/layout/hProcess11"/>
    <dgm:cxn modelId="{345FF9B2-8E87-0C40-9CE5-7AF7DDD175FD}" type="presParOf" srcId="{BAB4BC50-C67D-2048-904B-64358ECB77A7}" destId="{2B424061-2059-604B-BB1B-55CE11FA1CEE}" srcOrd="5" destOrd="0" presId="urn:microsoft.com/office/officeart/2005/8/layout/hProcess11"/>
    <dgm:cxn modelId="{5845BBB7-F96A-8547-B00B-9C34501A35DB}" type="presParOf" srcId="{BAB4BC50-C67D-2048-904B-64358ECB77A7}" destId="{D049D152-7699-FA47-BA90-9EF701259C47}" srcOrd="6" destOrd="0" presId="urn:microsoft.com/office/officeart/2005/8/layout/hProcess11"/>
    <dgm:cxn modelId="{4E575E7B-58D7-EE40-AD8E-3AB5CC5182D9}" type="presParOf" srcId="{D049D152-7699-FA47-BA90-9EF701259C47}" destId="{98CDF877-CD36-9740-9BE3-5AC8834D0464}" srcOrd="0" destOrd="0" presId="urn:microsoft.com/office/officeart/2005/8/layout/hProcess11"/>
    <dgm:cxn modelId="{177E4DE3-1CEF-AF43-823D-A2013533CF2B}" type="presParOf" srcId="{D049D152-7699-FA47-BA90-9EF701259C47}" destId="{5D44122A-9541-034B-95ED-A416926CCC85}" srcOrd="1" destOrd="0" presId="urn:microsoft.com/office/officeart/2005/8/layout/hProcess11"/>
    <dgm:cxn modelId="{B01C625A-34A4-0344-BD66-1857DEDA4CCD}" type="presParOf" srcId="{D049D152-7699-FA47-BA90-9EF701259C47}" destId="{110C1B78-D8FE-1946-81BE-D2BC6D7110AC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3843BB-2208-C244-B280-59A020400D96}">
      <dsp:nvSpPr>
        <dsp:cNvPr id="0" name=""/>
        <dsp:cNvSpPr/>
      </dsp:nvSpPr>
      <dsp:spPr>
        <a:xfrm>
          <a:off x="0" y="1117199"/>
          <a:ext cx="11343184" cy="1489598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E907F6-ABD7-F64F-9AF1-E2833565C6FE}">
      <dsp:nvSpPr>
        <dsp:cNvPr id="0" name=""/>
        <dsp:cNvSpPr/>
      </dsp:nvSpPr>
      <dsp:spPr>
        <a:xfrm>
          <a:off x="5109" y="0"/>
          <a:ext cx="2457505" cy="1489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b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1</a:t>
          </a:r>
        </a:p>
      </dsp:txBody>
      <dsp:txXfrm>
        <a:off x="5109" y="0"/>
        <a:ext cx="2457505" cy="1489598"/>
      </dsp:txXfrm>
    </dsp:sp>
    <dsp:sp modelId="{6DEFC683-1110-1241-9399-11564542491F}">
      <dsp:nvSpPr>
        <dsp:cNvPr id="0" name=""/>
        <dsp:cNvSpPr/>
      </dsp:nvSpPr>
      <dsp:spPr>
        <a:xfrm>
          <a:off x="1047662" y="1675798"/>
          <a:ext cx="372399" cy="3723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D19F90-61D9-F847-92FD-4887234B4DA8}">
      <dsp:nvSpPr>
        <dsp:cNvPr id="0" name=""/>
        <dsp:cNvSpPr/>
      </dsp:nvSpPr>
      <dsp:spPr>
        <a:xfrm>
          <a:off x="2518596" y="614668"/>
          <a:ext cx="2457505" cy="1136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1000</a:t>
          </a:r>
        </a:p>
      </dsp:txBody>
      <dsp:txXfrm>
        <a:off x="2518596" y="614668"/>
        <a:ext cx="2457505" cy="1136683"/>
      </dsp:txXfrm>
    </dsp:sp>
    <dsp:sp modelId="{A570C4C5-5656-B74E-A099-DDB75F5A76C2}">
      <dsp:nvSpPr>
        <dsp:cNvPr id="0" name=""/>
        <dsp:cNvSpPr/>
      </dsp:nvSpPr>
      <dsp:spPr>
        <a:xfrm>
          <a:off x="3628042" y="1687015"/>
          <a:ext cx="372399" cy="3723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C55ED5-0FF3-354B-8829-38AD9C4A2B19}">
      <dsp:nvSpPr>
        <dsp:cNvPr id="0" name=""/>
        <dsp:cNvSpPr/>
      </dsp:nvSpPr>
      <dsp:spPr>
        <a:xfrm>
          <a:off x="5165870" y="0"/>
          <a:ext cx="2457505" cy="1489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b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1 </a:t>
          </a:r>
          <a:r>
            <a:rPr lang="en-GB" sz="3200" kern="1200" dirty="0" err="1"/>
            <a:t>miljoen</a:t>
          </a:r>
          <a:endParaRPr lang="en-GB" sz="3200" kern="1200" dirty="0"/>
        </a:p>
      </dsp:txBody>
      <dsp:txXfrm>
        <a:off x="5165870" y="0"/>
        <a:ext cx="2457505" cy="1489598"/>
      </dsp:txXfrm>
    </dsp:sp>
    <dsp:sp modelId="{69AE8271-4D42-C24A-8B25-4CC9B2AED5AA}">
      <dsp:nvSpPr>
        <dsp:cNvPr id="0" name=""/>
        <dsp:cNvSpPr/>
      </dsp:nvSpPr>
      <dsp:spPr>
        <a:xfrm>
          <a:off x="6208423" y="1675798"/>
          <a:ext cx="372399" cy="3723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CDF877-CD36-9740-9BE3-5AC8834D0464}">
      <dsp:nvSpPr>
        <dsp:cNvPr id="0" name=""/>
        <dsp:cNvSpPr/>
      </dsp:nvSpPr>
      <dsp:spPr>
        <a:xfrm>
          <a:off x="7679087" y="574597"/>
          <a:ext cx="2457505" cy="1489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1 </a:t>
          </a:r>
          <a:r>
            <a:rPr lang="en-GB" sz="3200" kern="1200" dirty="0" err="1"/>
            <a:t>miljard</a:t>
          </a:r>
          <a:endParaRPr lang="en-GB" sz="3200" kern="1200" dirty="0"/>
        </a:p>
      </dsp:txBody>
      <dsp:txXfrm>
        <a:off x="7679087" y="574597"/>
        <a:ext cx="2457505" cy="1489598"/>
      </dsp:txXfrm>
    </dsp:sp>
    <dsp:sp modelId="{5D44122A-9541-034B-95ED-A416926CCC85}">
      <dsp:nvSpPr>
        <dsp:cNvPr id="0" name=""/>
        <dsp:cNvSpPr/>
      </dsp:nvSpPr>
      <dsp:spPr>
        <a:xfrm>
          <a:off x="8788803" y="1675798"/>
          <a:ext cx="372399" cy="3723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D853C-28C0-3548-9955-49E6C5F07474}" type="datetimeFigureOut">
              <a:rPr lang="en-US" smtClean="0"/>
              <a:t>6/15/25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969CC5-0C64-624E-8128-FACBF0462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44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9CC5-0C64-624E-8128-FACBF04623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79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See </a:t>
            </a:r>
            <a:r>
              <a:rPr lang="en-GB" dirty="0" err="1"/>
              <a:t>quantum.country</a:t>
            </a:r>
            <a:r>
              <a:rPr lang="en-GB" dirty="0"/>
              <a:t> for this analogy.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https://</a:t>
            </a:r>
            <a:r>
              <a:rPr lang="en-GB" dirty="0" err="1"/>
              <a:t>quantum.country</a:t>
            </a:r>
            <a:r>
              <a:rPr lang="en-GB" dirty="0"/>
              <a:t>/</a:t>
            </a:r>
            <a:r>
              <a:rPr lang="en-GB" dirty="0" err="1"/>
              <a:t>qcvc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Op land: </a:t>
            </a:r>
            <a:r>
              <a:rPr lang="en-GB" dirty="0" err="1"/>
              <a:t>meer</a:t>
            </a:r>
            <a:r>
              <a:rPr lang="en-GB" dirty="0"/>
              <a:t> dan 10000km: https://</a:t>
            </a:r>
            <a:r>
              <a:rPr lang="en-GB" dirty="0" err="1"/>
              <a:t>maps.app.goo.gl</a:t>
            </a:r>
            <a:r>
              <a:rPr lang="en-GB" dirty="0"/>
              <a:t>/EgqUBm8YX6ZD55aF8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Ook is het boot </a:t>
            </a:r>
            <a:r>
              <a:rPr lang="en-GB" dirty="0" err="1"/>
              <a:t>misschien</a:t>
            </a:r>
            <a:r>
              <a:rPr lang="en-GB" dirty="0"/>
              <a:t> </a:t>
            </a:r>
            <a:r>
              <a:rPr lang="en-GB" dirty="0" err="1"/>
              <a:t>veel</a:t>
            </a:r>
            <a:r>
              <a:rPr lang="en-GB" dirty="0"/>
              <a:t> </a:t>
            </a:r>
            <a:r>
              <a:rPr lang="en-GB" dirty="0" err="1"/>
              <a:t>trager</a:t>
            </a:r>
            <a:r>
              <a:rPr lang="en-GB" dirty="0"/>
              <a:t> dan </a:t>
            </a:r>
            <a:r>
              <a:rPr lang="en-GB" dirty="0" err="1"/>
              <a:t>een</a:t>
            </a:r>
            <a:r>
              <a:rPr lang="en-GB" dirty="0"/>
              <a:t> auto, het </a:t>
            </a:r>
            <a:r>
              <a:rPr lang="en-GB" dirty="0" err="1"/>
              <a:t>kost</a:t>
            </a:r>
            <a:r>
              <a:rPr lang="en-GB" dirty="0"/>
              <a:t> </a:t>
            </a:r>
            <a:r>
              <a:rPr lang="en-GB" dirty="0" err="1"/>
              <a:t>toch</a:t>
            </a:r>
            <a:r>
              <a:rPr lang="en-GB" dirty="0"/>
              <a:t> </a:t>
            </a:r>
            <a:r>
              <a:rPr lang="en-GB" dirty="0" err="1"/>
              <a:t>veel</a:t>
            </a:r>
            <a:r>
              <a:rPr lang="en-GB" dirty="0"/>
              <a:t> minder </a:t>
            </a:r>
            <a:r>
              <a:rPr lang="en-GB" dirty="0" err="1"/>
              <a:t>tijd</a:t>
            </a:r>
            <a:endParaRPr dirty="0"/>
          </a:p>
        </p:txBody>
      </p:sp>
      <p:sp>
        <p:nvSpPr>
          <p:cNvPr id="317" name="Google Shape;31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1" name="Google Shape;35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6CCE8-6F6F-6E46-8496-741D42189ADC}" type="slidenum">
              <a:rPr lang="en-NL" smtClean="0"/>
              <a:t>23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54406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the next 10 years, pretty much every organization with serious IT will need to MIGRATE to a new cryptography standard. Seeing how previous migrations took 5-10 years for the largest organizations (governments, banks, … ), we’re already a bit worried that some companies might not be completely finished when large quantum computers become available. 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6CCE8-6F6F-6E46-8496-741D42189ADC}" type="slidenum">
              <a:rPr lang="en-NL" smtClean="0"/>
              <a:t>24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56381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3" name="Google Shape;343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0830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1923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1" name="Google Shape;35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66522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Een quantum bit is de quantum </a:t>
            </a:r>
            <a:r>
              <a:rPr lang="en-US" dirty="0" err="1"/>
              <a:t>versie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klassiek</a:t>
            </a:r>
            <a:r>
              <a:rPr lang="en-US" dirty="0"/>
              <a:t> bit. De </a:t>
            </a:r>
            <a:r>
              <a:rPr lang="en-US" dirty="0" err="1"/>
              <a:t>aantal</a:t>
            </a:r>
            <a:r>
              <a:rPr lang="en-US" dirty="0"/>
              <a:t> qubits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manier</a:t>
            </a:r>
            <a:r>
              <a:rPr lang="en-US" dirty="0"/>
              <a:t> om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meten</a:t>
            </a:r>
            <a:r>
              <a:rPr lang="en-US" dirty="0"/>
              <a:t> hoe </a:t>
            </a:r>
            <a:r>
              <a:rPr lang="en-US" dirty="0" err="1"/>
              <a:t>groot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krachtig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quantum computer is.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9CC5-0C64-624E-8128-FACBF046239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181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1" name="Google Shape;35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89024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C8E485D1-E2F9-539F-5A0B-FF3209950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3:notes">
            <a:extLst>
              <a:ext uri="{FF2B5EF4-FFF2-40B4-BE49-F238E27FC236}">
                <a16:creationId xmlns:a16="http://schemas.microsoft.com/office/drawing/2014/main" id="{EBB3D517-E9CD-7B31-2628-3A6AF9F822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1" name="Google Shape;351;p23:notes">
            <a:extLst>
              <a:ext uri="{FF2B5EF4-FFF2-40B4-BE49-F238E27FC236}">
                <a16:creationId xmlns:a16="http://schemas.microsoft.com/office/drawing/2014/main" id="{321C7F06-1262-EBDA-36C3-80F6A885F3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77483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Nitrogen fixation: Make ammonia NH_3 from nitrogen gas N_2 in the air , the currently used Haber-Bosch process for this uses a lot of energy at the moment.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FeMoCo</a:t>
            </a:r>
            <a:r>
              <a:rPr lang="en-US" dirty="0"/>
              <a:t> iron-molybdenum cofactor is the catalyst in this reaction in bacteria. Understanding this process better might allow to make </a:t>
            </a:r>
            <a:r>
              <a:rPr lang="en-US" dirty="0" err="1"/>
              <a:t>nitrogren</a:t>
            </a:r>
            <a:r>
              <a:rPr lang="en-US" dirty="0"/>
              <a:t> fixation more efficient.</a:t>
            </a:r>
          </a:p>
        </p:txBody>
      </p:sp>
    </p:spTree>
    <p:extLst>
      <p:ext uri="{BB962C8B-B14F-4D97-AF65-F5344CB8AC3E}">
        <p14:creationId xmlns:p14="http://schemas.microsoft.com/office/powerpoint/2010/main" val="4176775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500" dirty="0"/>
              <a:t>RSA-100 </a:t>
            </a:r>
            <a:r>
              <a:rPr lang="en-US" sz="2500" dirty="0" err="1"/>
              <a:t>tooke</a:t>
            </a:r>
            <a:r>
              <a:rPr lang="en-US" sz="2500" dirty="0"/>
              <a:t> a few days to factor in 1991. It now takes about 1 hour on a standard laptop.</a:t>
            </a:r>
            <a:endParaRPr lang="is-IS" sz="25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266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For loads of details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quantum</a:t>
            </a:r>
            <a:r>
              <a:rPr lang="nl-NL" dirty="0"/>
              <a:t> circuit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Shor’s</a:t>
            </a:r>
            <a:r>
              <a:rPr lang="nl-NL" dirty="0"/>
              <a:t> </a:t>
            </a:r>
            <a:r>
              <a:rPr lang="nl-NL" dirty="0" err="1"/>
              <a:t>period-finding</a:t>
            </a:r>
            <a:r>
              <a:rPr lang="nl-NL" dirty="0"/>
              <a:t> </a:t>
            </a:r>
            <a:r>
              <a:rPr lang="nl-NL" dirty="0" err="1"/>
              <a:t>algorithm</a:t>
            </a:r>
            <a:r>
              <a:rPr lang="nl-NL" dirty="0"/>
              <a:t>:</a:t>
            </a:r>
          </a:p>
          <a:p>
            <a:r>
              <a:rPr lang="is-I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https://algassert.com/post/1718</a:t>
            </a:r>
            <a:endParaRPr lang="nl-N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s-I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57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www.qureca.com</a:t>
            </a:r>
            <a:r>
              <a:rPr lang="en-US" dirty="0"/>
              <a:t>/quantum-initiatives-worldwide/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28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6CCE8-6F6F-6E46-8496-741D42189ADC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80857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id="{65200FF2-821F-1ED3-31C4-B33EE4664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:notes">
            <a:extLst>
              <a:ext uri="{FF2B5EF4-FFF2-40B4-BE49-F238E27FC236}">
                <a16:creationId xmlns:a16="http://schemas.microsoft.com/office/drawing/2014/main" id="{F5F5CD65-411D-487C-1092-697E9F5EB8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7:notes">
            <a:extLst>
              <a:ext uri="{FF2B5EF4-FFF2-40B4-BE49-F238E27FC236}">
                <a16:creationId xmlns:a16="http://schemas.microsoft.com/office/drawing/2014/main" id="{F47E730C-2BE6-C726-A9D5-EFE815E096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3643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Quantum computers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grote</a:t>
            </a:r>
            <a:r>
              <a:rPr lang="en-US" dirty="0"/>
              <a:t> machines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9CC5-0C64-624E-8128-FACBF04623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96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Of course not! That’s why, to use quantum computing in a business setting, you don’t need to know all the details of quantum mechanics. It’s more useful to look at the applications. </a:t>
            </a:r>
          </a:p>
          <a:p>
            <a:endParaRPr lang="en-GB" dirty="0"/>
          </a:p>
          <a:p>
            <a:r>
              <a:rPr lang="en-GB" dirty="0" err="1"/>
              <a:t>Natuurlijk</a:t>
            </a:r>
            <a:r>
              <a:rPr lang="en-GB" dirty="0"/>
              <a:t> </a:t>
            </a:r>
            <a:r>
              <a:rPr lang="en-GB" dirty="0" err="1"/>
              <a:t>niet</a:t>
            </a:r>
            <a:r>
              <a:rPr lang="en-GB" dirty="0"/>
              <a:t>! </a:t>
            </a:r>
            <a:r>
              <a:rPr lang="en-GB" dirty="0" err="1"/>
              <a:t>Daarom</a:t>
            </a:r>
            <a:r>
              <a:rPr lang="en-GB" dirty="0"/>
              <a:t> </a:t>
            </a:r>
            <a:r>
              <a:rPr lang="en-GB" dirty="0" err="1"/>
              <a:t>hoef</a:t>
            </a:r>
            <a:r>
              <a:rPr lang="en-GB" dirty="0"/>
              <a:t> je </a:t>
            </a:r>
            <a:r>
              <a:rPr lang="en-GB" dirty="0" err="1"/>
              <a:t>ook</a:t>
            </a:r>
            <a:r>
              <a:rPr lang="en-GB" dirty="0"/>
              <a:t> </a:t>
            </a:r>
            <a:r>
              <a:rPr lang="en-GB" dirty="0" err="1"/>
              <a:t>niet</a:t>
            </a:r>
            <a:r>
              <a:rPr lang="en-GB" dirty="0"/>
              <a:t> alle details van de quantum </a:t>
            </a:r>
            <a:r>
              <a:rPr lang="en-GB" dirty="0" err="1"/>
              <a:t>mechanica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begrijpen</a:t>
            </a:r>
            <a:r>
              <a:rPr lang="en-GB" dirty="0"/>
              <a:t> om quantum computer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gebruiken</a:t>
            </a:r>
            <a:r>
              <a:rPr lang="en-GB" dirty="0"/>
              <a:t>  Laten we </a:t>
            </a:r>
            <a:r>
              <a:rPr lang="en-GB" dirty="0" err="1"/>
              <a:t>liever</a:t>
            </a:r>
            <a:r>
              <a:rPr lang="en-GB" dirty="0"/>
              <a:t> </a:t>
            </a:r>
            <a:r>
              <a:rPr lang="en-GB" dirty="0" err="1"/>
              <a:t>naar</a:t>
            </a:r>
            <a:r>
              <a:rPr lang="en-GB" dirty="0"/>
              <a:t> de </a:t>
            </a:r>
            <a:r>
              <a:rPr lang="en-GB" dirty="0" err="1"/>
              <a:t>toepassingen</a:t>
            </a:r>
            <a:r>
              <a:rPr lang="en-GB" dirty="0"/>
              <a:t> </a:t>
            </a:r>
            <a:r>
              <a:rPr lang="en-GB" dirty="0" err="1"/>
              <a:t>kijken</a:t>
            </a:r>
            <a:r>
              <a:rPr lang="en-GB" dirty="0"/>
              <a:t>.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6CCE8-6F6F-6E46-8496-741D42189ADC}" type="slidenum">
              <a:rPr lang="en-NL" smtClean="0"/>
              <a:t>14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53262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F1B9B-9E1A-0E3A-CA86-B4B4AF177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9AFDE-CFFC-8C2D-D657-5642CE4D3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71BA3-DACA-F73E-0D2B-BE311E9C2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1254-EE2C-4E44-BD75-FE76F8E7C439}" type="datetimeFigureOut">
              <a:rPr lang="en-US" smtClean="0"/>
              <a:t>6/15/25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C43A9-B79C-A242-0F84-A3BAE07ED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FB743-9FA6-B8E6-F4D9-899537E1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5F9-94A0-BB40-B170-92C0A2C3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00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7D05-F81A-9047-A17E-5A94E5B73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FE2B48-FCF6-155E-1CE0-1AE557216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6D5DF-A908-EC13-A7EF-C0C984313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1254-EE2C-4E44-BD75-FE76F8E7C439}" type="datetimeFigureOut">
              <a:rPr lang="en-US" smtClean="0"/>
              <a:t>6/15/25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BB980-DC69-DC33-EE10-34EC64EFE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C06C7-6B43-FE72-4615-01552BBF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5F9-94A0-BB40-B170-92C0A2C3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97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D74310-8FD7-0646-ECD2-A264B9F1CE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73BE3-2685-C2AC-43DD-E7B720691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3989D-3E79-AA5C-960E-560D4EFF9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1254-EE2C-4E44-BD75-FE76F8E7C439}" type="datetimeFigureOut">
              <a:rPr lang="en-US" smtClean="0"/>
              <a:t>6/15/25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C964D-ED86-490E-DE64-70AA9A363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2CD49-ADE5-388D-07EF-39F79A37B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5F9-94A0-BB40-B170-92C0A2C3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07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69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103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gray">
          <a:xfrm>
            <a:off x="3073378" y="6378195"/>
            <a:ext cx="8637777" cy="187200"/>
          </a:xfrm>
          <a:prstGeom prst="rect">
            <a:avLst/>
          </a:prstGeom>
          <a:solidFill>
            <a:srgbClr val="00928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906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Right Triangle 18"/>
          <p:cNvSpPr>
            <a:spLocks noChangeAspect="1"/>
          </p:cNvSpPr>
          <p:nvPr/>
        </p:nvSpPr>
        <p:spPr bwMode="ltGray">
          <a:xfrm flipH="1">
            <a:off x="11542719" y="6377909"/>
            <a:ext cx="170237" cy="187200"/>
          </a:xfrm>
          <a:prstGeom prst="rtTriangle">
            <a:avLst/>
          </a:prstGeom>
          <a:solidFill>
            <a:srgbClr val="005E5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906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619201" y="59179"/>
            <a:ext cx="11091955" cy="677333"/>
          </a:xfrm>
          <a:noFill/>
        </p:spPr>
        <p:txBody>
          <a:bodyPr tIns="0" rIns="0" bIns="0" anchor="ctr" anchorCtr="0"/>
          <a:lstStyle>
            <a:lvl1pPr>
              <a:lnSpc>
                <a:spcPts val="2667"/>
              </a:lnSpc>
              <a:defRPr sz="2400">
                <a:solidFill>
                  <a:srgbClr val="00928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 userDrawn="1">
            <p:ph idx="1"/>
          </p:nvPr>
        </p:nvSpPr>
        <p:spPr>
          <a:xfrm>
            <a:off x="619201" y="1118764"/>
            <a:ext cx="11091955" cy="4881087"/>
          </a:xfrm>
        </p:spPr>
        <p:txBody>
          <a:bodyPr tIns="0" bIns="0"/>
          <a:lstStyle>
            <a:lvl1pPr>
              <a:defRPr sz="1867" b="0">
                <a:solidFill>
                  <a:srgbClr val="54646C"/>
                </a:solidFill>
              </a:defRPr>
            </a:lvl1pPr>
            <a:lvl2pPr>
              <a:defRPr sz="1867" b="0">
                <a:solidFill>
                  <a:srgbClr val="54646C"/>
                </a:solidFill>
              </a:defRPr>
            </a:lvl2pPr>
            <a:lvl3pPr>
              <a:defRPr sz="1867" b="0">
                <a:solidFill>
                  <a:srgbClr val="54646C"/>
                </a:solidFill>
              </a:defRPr>
            </a:lvl3pPr>
            <a:lvl4pPr>
              <a:defRPr sz="1867" b="0">
                <a:solidFill>
                  <a:srgbClr val="54646C"/>
                </a:solidFill>
              </a:defRPr>
            </a:lvl4pPr>
            <a:lvl5pPr>
              <a:defRPr sz="1867" b="0">
                <a:solidFill>
                  <a:srgbClr val="54646C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 userDrawn="1">
            <p:ph type="sldNum" sz="quarter" idx="10"/>
          </p:nvPr>
        </p:nvSpPr>
        <p:spPr bwMode="white">
          <a:xfrm>
            <a:off x="10637429" y="6377976"/>
            <a:ext cx="866980" cy="187200"/>
          </a:xfrm>
        </p:spPr>
        <p:txBody>
          <a:bodyPr/>
          <a:lstStyle>
            <a:lvl1pPr>
              <a:lnSpc>
                <a:spcPts val="1475"/>
              </a:lnSpc>
              <a:defRPr b="1">
                <a:solidFill>
                  <a:srgbClr val="FFFFFF"/>
                </a:solidFill>
              </a:defRPr>
            </a:lvl1pPr>
          </a:lstStyle>
          <a:p>
            <a:fld id="{C23ADB4E-9B09-45A2-A801-D3601615BFC8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1487" y="530516"/>
            <a:ext cx="11129668" cy="280537"/>
            <a:chOff x="472458" y="532263"/>
            <a:chExt cx="8886288" cy="280537"/>
          </a:xfrm>
        </p:grpSpPr>
        <p:cxnSp>
          <p:nvCxnSpPr>
            <p:cNvPr id="14" name="Straight Connector 13"/>
            <p:cNvCxnSpPr/>
            <p:nvPr/>
          </p:nvCxnSpPr>
          <p:spPr bwMode="auto">
            <a:xfrm>
              <a:off x="472458" y="812800"/>
              <a:ext cx="8533823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928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 flipV="1">
              <a:off x="9006281" y="532263"/>
              <a:ext cx="352465" cy="28053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928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128252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C7FE46-90C4-47B2-93F6-2B35DFC82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73623-A10C-40E3-A1D1-B1AF8867653C}" type="datetimeFigureOut">
              <a:rPr lang="en-NL" smtClean="0"/>
              <a:t>15/06/2025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5EB12D-86DC-4DF2-8B85-19D5401D8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88151-CE81-4D5F-AA7B-9B4D58688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E73C8-9CE3-4ED0-8E29-EA3B0364D9B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7883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6"/>
          <p:cNvSpPr txBox="1">
            <a:spLocks noGrp="1"/>
          </p:cNvSpPr>
          <p:nvPr>
            <p:ph type="dt" idx="10"/>
          </p:nvPr>
        </p:nvSpPr>
        <p:spPr>
          <a:xfrm>
            <a:off x="838199" y="6356350"/>
            <a:ext cx="31122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0666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C282E-E364-F6D6-7355-2E515E647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7BD80-F371-0A5A-E9B3-22F10EAAE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1396F-6352-839F-5FEA-D046B079E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1254-EE2C-4E44-BD75-FE76F8E7C439}" type="datetimeFigureOut">
              <a:rPr lang="en-US" smtClean="0"/>
              <a:t>6/15/25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73D1F-E2CF-2677-B056-FAD19AE08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AFC2F-8CE9-18B3-A9F8-8708BC744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5F9-94A0-BB40-B170-92C0A2C3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25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99FC1-90E4-7BB6-BFCC-15A16C452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C97F5-95F1-00D4-8B91-87B42ECC4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C945F-A9AD-7351-006B-19AD75159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1254-EE2C-4E44-BD75-FE76F8E7C439}" type="datetimeFigureOut">
              <a:rPr lang="en-US" smtClean="0"/>
              <a:t>6/15/25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7EE0F-5274-08CA-1209-98F50F01E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2CAF3-CD99-E8F8-CCDB-CCF2962EF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5F9-94A0-BB40-B170-92C0A2C3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27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D243B-5298-2098-606C-D868C7D31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FEF42-D1C4-F7B2-B0FB-C4A32BC12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A9844-3DC9-1BE5-104B-D008C1EB3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EEDF4-0973-5826-9EAF-961447633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1254-EE2C-4E44-BD75-FE76F8E7C439}" type="datetimeFigureOut">
              <a:rPr lang="en-US" smtClean="0"/>
              <a:t>6/15/25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EA6BA-F70D-2554-69FA-7183D95C1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859C09-D1D4-A6E1-F4FB-42FD1BF9F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5F9-94A0-BB40-B170-92C0A2C3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23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3EC44-BAA9-2BC1-3C40-17DA7AB45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EB8DF-68F4-9E21-D43E-03C14E74F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E875C0-248F-FCFE-7BA8-D92A4376F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71B2F3-4075-C0FF-32F7-635F3F0A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4A4473-206B-EB87-E014-BCD62A221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F4FA15-61E4-C911-F766-82C15F68B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1254-EE2C-4E44-BD75-FE76F8E7C439}" type="datetimeFigureOut">
              <a:rPr lang="en-US" smtClean="0"/>
              <a:t>6/15/25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634B2E-C8F7-A095-62F4-D93A7B15C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65909-EEBB-8081-FBDA-B1424FCF8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5F9-94A0-BB40-B170-92C0A2C3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46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9DB66-3E52-1D02-503D-189A52694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74C4E0-D18F-EF19-6B74-ACBB2225A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1254-EE2C-4E44-BD75-FE76F8E7C439}" type="datetimeFigureOut">
              <a:rPr lang="en-US" smtClean="0"/>
              <a:t>6/15/25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F7366-9DC7-5726-682A-B49186FAC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025284-6085-99BA-B178-2AB81746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5F9-94A0-BB40-B170-92C0A2C3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1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210679-D43F-2BEC-3147-E5CF529AD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1254-EE2C-4E44-BD75-FE76F8E7C439}" type="datetimeFigureOut">
              <a:rPr lang="en-US" smtClean="0"/>
              <a:t>6/15/25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68F990-8F7C-DC5E-FAAE-1CED0A6F9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35911-4182-FDE3-43F3-D2DFA2A60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5F9-94A0-BB40-B170-92C0A2C3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51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709D8-E71D-A772-4F7F-C3E5696D8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BBA67-5718-32F3-5E62-832A8867D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D1F00E-2BF7-971E-1D74-4FF44A176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0E8A10-181B-DFFC-0207-C94A36C7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1254-EE2C-4E44-BD75-FE76F8E7C439}" type="datetimeFigureOut">
              <a:rPr lang="en-US" smtClean="0"/>
              <a:t>6/15/25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0C9FB-F941-946F-73BA-0F70A6BC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2FA8E-49E3-12FE-B9B8-66C9A792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5F9-94A0-BB40-B170-92C0A2C3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38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42EF3-EC5F-234B-35C0-AB395B4D4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CA3A88-A96D-714D-2865-7183280BF5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A4284-C251-0EB8-D041-1E02EBABC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86C43-2A90-447A-34D6-E5A9F8444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1254-EE2C-4E44-BD75-FE76F8E7C439}" type="datetimeFigureOut">
              <a:rPr lang="en-US" smtClean="0"/>
              <a:t>6/15/25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0CFDD9-66FB-B234-4CD2-FADDEA8E6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49659-2CF3-FF79-E609-87AC6AC93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5F9-94A0-BB40-B170-92C0A2C3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45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00A0CF-0DC6-796A-A209-7F781D509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D63B6-A044-7EDE-CF1B-92FFBDB69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FA6B1-B072-7A70-59A4-CAAD0A3055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41254-EE2C-4E44-BD75-FE76F8E7C439}" type="datetimeFigureOut">
              <a:rPr lang="en-US" smtClean="0"/>
              <a:t>6/15/25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0F53E-1E09-0A5D-2782-FAE097EFD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5B24B-311E-BCB2-EA4E-9F9E81888F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AB5F9-94A0-BB40-B170-92C0A2C39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0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EBE12-A430-4519-9BF3-F1606C109CEB}" type="datetimeFigureOut">
              <a:rPr lang="en-US" smtClean="0"/>
              <a:t>6/15/25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8E4A9-FB12-4C28-BBBC-E3AA909C4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4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w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jp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8.sv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1.jp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50.jpeg"/><Relationship Id="rId7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1.wmf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vd.nl/documenten/publicaties/2024/12/3/het-pqc-migratie-handboek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3.png"/><Relationship Id="rId4" Type="http://schemas.openxmlformats.org/officeDocument/2006/relationships/hyperlink" Target="http://www.introtoquantum.org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SA_numbers#RSA-100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algassert.com/quirk#circuit={%22cols%22:[[1,1,1,1,1,1,1,1,1,1,%22~input%22,1,1,1,%22~guess%22],[1,1,1,1,1,1,1,1,1,1,{%22id%22:%22setR%22,%22arg%22:55},1,1,1,{%22id%22:%22setB%22,%22arg%22:26}],[],[%22H%22,%22H%22,%22H%22,%22H%22,%22H%22,%22H%22,%22H%22,%22H%22,%22H%22,%22H%22,%22X%22],[%22inputA10%22,1,1,1,1,1,1,1,1,1,%22*BToAmodR6%22],[%22QFT%E2%80%A010%22],[1,1,1,1,%22~out%22],[%22Chance10%22]],%22gates%22:[{%22id%22:%22~guess%22,%22name%22:%22guess:%22,%22matrix%22:%22{{1,0,0,0},{0,1,0,0},{0,0,1,0},{0,0,0,1}}%22},{%22id%22:%22~input%22,%22name%22:%22input:%22,%22matrix%22:%22{{1,0,0,0},{0,1,0,0},{0,0,1,0},{0,0,0,1}}%22},{%22id%22:%22~out%22,%22name%22:%22out:%22,%22matrix%22:%22{{1,0,0,0},{0,1,0,0},{0,0,1,0},{0,0,0,1}}%22}]}" TargetMode="External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hyperlink" Target="https://en.wikipedia.org/wiki/RSA_numbers#RSA-2048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1">
            <a:extLst>
              <a:ext uri="{FF2B5EF4-FFF2-40B4-BE49-F238E27FC236}">
                <a16:creationId xmlns:a16="http://schemas.microsoft.com/office/drawing/2014/main" id="{27B0AE25-C53C-52F6-D78E-85C6F695EE20}"/>
              </a:ext>
            </a:extLst>
          </p:cNvPr>
          <p:cNvSpPr/>
          <p:nvPr/>
        </p:nvSpPr>
        <p:spPr>
          <a:xfrm>
            <a:off x="3411128" y="2475777"/>
            <a:ext cx="6778398" cy="279931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NL" sz="3200" b="1" strike="noStrike" spc="-1" dirty="0">
                <a:solidFill>
                  <a:srgbClr val="C00000"/>
                </a:solidFill>
                <a:latin typeface="Calibri Light"/>
              </a:rPr>
              <a:t>Christian Schaffner </a:t>
            </a:r>
          </a:p>
          <a:p>
            <a:pPr>
              <a:lnSpc>
                <a:spcPct val="100000"/>
              </a:lnSpc>
              <a:buNone/>
            </a:pP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en-US" sz="2800" spc="-1" dirty="0">
                <a:solidFill>
                  <a:srgbClr val="000000"/>
                </a:solidFill>
                <a:latin typeface="Calibri"/>
              </a:rPr>
              <a:t>Professor Theoretical Computer Science </a:t>
            </a:r>
            <a:br>
              <a:rPr lang="en-US" sz="28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Universiteit van Amsterdam</a:t>
            </a:r>
          </a:p>
          <a:p>
            <a:pPr>
              <a:lnSpc>
                <a:spcPct val="100000"/>
              </a:lnSpc>
              <a:buNone/>
            </a:pPr>
            <a:endParaRPr lang="en-US" sz="28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en-US" sz="2800" spc="-1" dirty="0">
                <a:solidFill>
                  <a:srgbClr val="000000"/>
                </a:solidFill>
                <a:latin typeface="Calibri"/>
              </a:rPr>
              <a:t>Directeur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BA97CD-85C4-DCA3-CDDC-81E8F9332B35}"/>
              </a:ext>
            </a:extLst>
          </p:cNvPr>
          <p:cNvSpPr txBox="1"/>
          <p:nvPr/>
        </p:nvSpPr>
        <p:spPr>
          <a:xfrm>
            <a:off x="213157" y="6194906"/>
            <a:ext cx="6377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/>
              <a:t>De Nederlandsche Bank </a:t>
            </a:r>
            <a:r>
              <a:rPr lang="nl-NL" sz="2400" i="1"/>
              <a:t>– maandag, 16 </a:t>
            </a:r>
            <a:r>
              <a:rPr lang="nl-NL" sz="2400" i="1" dirty="0"/>
              <a:t>juni 2025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439142-3BA8-F5FC-DE76-CDA630F41FC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128861" y="4465021"/>
            <a:ext cx="3177587" cy="1104682"/>
          </a:xfrm>
          <a:prstGeom prst="rect">
            <a:avLst/>
          </a:prstGeom>
          <a:ln w="12600">
            <a:noFill/>
          </a:ln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D94D173F-8942-3E59-6E8B-0B7572C0A152}"/>
              </a:ext>
            </a:extLst>
          </p:cNvPr>
          <p:cNvSpPr txBox="1"/>
          <p:nvPr/>
        </p:nvSpPr>
        <p:spPr>
          <a:xfrm>
            <a:off x="457200" y="676038"/>
            <a:ext cx="9738691" cy="8308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4800" b="0" strike="noStrike" spc="-1" dirty="0">
                <a:solidFill>
                  <a:srgbClr val="000000"/>
                </a:solidFill>
                <a:latin typeface="+mj-lt"/>
              </a:rPr>
              <a:t>Hoe </a:t>
            </a:r>
            <a:r>
              <a:rPr lang="en-US" sz="4800" b="0" strike="noStrike" spc="-1" dirty="0" err="1">
                <a:solidFill>
                  <a:srgbClr val="000000"/>
                </a:solidFill>
                <a:latin typeface="+mj-lt"/>
              </a:rPr>
              <a:t>werkt</a:t>
            </a:r>
            <a:r>
              <a:rPr lang="en-US" sz="4800" b="0" strike="noStrike" spc="-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b="0" strike="noStrike" spc="-1" dirty="0" err="1">
                <a:solidFill>
                  <a:srgbClr val="000000"/>
                </a:solidFill>
                <a:latin typeface="+mj-lt"/>
              </a:rPr>
              <a:t>een</a:t>
            </a:r>
            <a:r>
              <a:rPr lang="en-US" sz="4800" b="0" strike="noStrike" spc="-1" dirty="0">
                <a:solidFill>
                  <a:srgbClr val="000000"/>
                </a:solidFill>
                <a:latin typeface="+mj-lt"/>
              </a:rPr>
              <a:t> quantum computer?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7EAE903-9383-068B-2EB8-887489CC4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55354" y="5275090"/>
            <a:ext cx="1779038" cy="762445"/>
          </a:xfrm>
          <a:prstGeom prst="rect">
            <a:avLst/>
          </a:prstGeom>
        </p:spPr>
      </p:pic>
      <p:pic>
        <p:nvPicPr>
          <p:cNvPr id="1026" name="Picture 2" descr="Photo of Christian Schaffner">
            <a:extLst>
              <a:ext uri="{FF2B5EF4-FFF2-40B4-BE49-F238E27FC236}">
                <a16:creationId xmlns:a16="http://schemas.microsoft.com/office/drawing/2014/main" id="{04E22194-80EA-4FC3-CF9F-5F091879A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846" y="2497721"/>
            <a:ext cx="1865775" cy="18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21A5B5-84C5-3359-CF27-745A70C5CE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5353" y="3505746"/>
            <a:ext cx="1607411" cy="159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8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F3D6CB-FECC-24AE-AB8E-816AC7DE8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132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4743C1-10C0-F421-7AB7-AFB0803BB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ird with pink beak&#10;&#10;AI-generated content may be incorrect.">
            <a:extLst>
              <a:ext uri="{FF2B5EF4-FFF2-40B4-BE49-F238E27FC236}">
                <a16:creationId xmlns:a16="http://schemas.microsoft.com/office/drawing/2014/main" id="{5DBDC9F8-1547-9061-126E-B5AD828FC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1161" y="0"/>
            <a:ext cx="6889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39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847026-B8D2-CEBE-391A-A9A6A16C5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16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side the race to build the best quantum computer on Earth | MIT  Technology Review">
            <a:extLst>
              <a:ext uri="{FF2B5EF4-FFF2-40B4-BE49-F238E27FC236}">
                <a16:creationId xmlns:a16="http://schemas.microsoft.com/office/drawing/2014/main" id="{94F1EB56-CBC7-2731-F379-EFAF8D4F0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38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249CE4-E0D7-DAA6-7909-C9CC9FAEE764}"/>
              </a:ext>
            </a:extLst>
          </p:cNvPr>
          <p:cNvSpPr txBox="1"/>
          <p:nvPr/>
        </p:nvSpPr>
        <p:spPr>
          <a:xfrm>
            <a:off x="3374572" y="6596390"/>
            <a:ext cx="203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MIT Technology Review</a:t>
            </a:r>
            <a:endParaRPr lang="en-NL" sz="1100" dirty="0"/>
          </a:p>
        </p:txBody>
      </p:sp>
      <p:pic>
        <p:nvPicPr>
          <p:cNvPr id="1030" name="Picture 6" descr="Trapped-ion quantum computer does chemistry calculations for the first time  | Research | Chemistry World">
            <a:extLst>
              <a:ext uri="{FF2B5EF4-FFF2-40B4-BE49-F238E27FC236}">
                <a16:creationId xmlns:a16="http://schemas.microsoft.com/office/drawing/2014/main" id="{4B4CCAB0-2CB9-F5FD-F554-73A734868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97536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099E2E-C5C3-DFB0-BDA2-2818AF90BE19}"/>
              </a:ext>
            </a:extLst>
          </p:cNvPr>
          <p:cNvSpPr txBox="1"/>
          <p:nvPr/>
        </p:nvSpPr>
        <p:spPr>
          <a:xfrm>
            <a:off x="10731924" y="5056177"/>
            <a:ext cx="203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chemistryworld.com</a:t>
            </a:r>
            <a:endParaRPr lang="en-NL" sz="1100" dirty="0"/>
          </a:p>
        </p:txBody>
      </p:sp>
      <p:sp>
        <p:nvSpPr>
          <p:cNvPr id="9" name="AutoShape 10" descr="The world's leading 19-inch rack-mounted quantum computer - AQT - Alpine  Quantum Technologies">
            <a:extLst>
              <a:ext uri="{FF2B5EF4-FFF2-40B4-BE49-F238E27FC236}">
                <a16:creationId xmlns:a16="http://schemas.microsoft.com/office/drawing/2014/main" id="{D0DA7064-08D7-D4F6-E07F-0B16D1CAA1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18446" y="339333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pic>
        <p:nvPicPr>
          <p:cNvPr id="1036" name="Picture 12" descr="Downloads - AQT gallery - AQT - Alpine Quantum Technologies">
            <a:extLst>
              <a:ext uri="{FF2B5EF4-FFF2-40B4-BE49-F238E27FC236}">
                <a16:creationId xmlns:a16="http://schemas.microsoft.com/office/drawing/2014/main" id="{6E6FCD43-EAD9-E609-66F5-D3C55ADDC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1933" y="169716"/>
            <a:ext cx="5457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03FF2D-8EDE-4FB4-797C-FE04362C6B28}"/>
              </a:ext>
            </a:extLst>
          </p:cNvPr>
          <p:cNvSpPr txBox="1"/>
          <p:nvPr/>
        </p:nvSpPr>
        <p:spPr>
          <a:xfrm>
            <a:off x="8781144" y="6426674"/>
            <a:ext cx="203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Alpine Quantum Technologies </a:t>
            </a:r>
            <a:endParaRPr lang="en-NL" sz="1100" dirty="0"/>
          </a:p>
        </p:txBody>
      </p:sp>
    </p:spTree>
    <p:extLst>
      <p:ext uri="{BB962C8B-B14F-4D97-AF65-F5344CB8AC3E}">
        <p14:creationId xmlns:p14="http://schemas.microsoft.com/office/powerpoint/2010/main" val="203238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0A24F4-01C2-E11A-395B-E6DB28E135D3}"/>
              </a:ext>
            </a:extLst>
          </p:cNvPr>
          <p:cNvSpPr txBox="1"/>
          <p:nvPr/>
        </p:nvSpPr>
        <p:spPr>
          <a:xfrm>
            <a:off x="1492250" y="207349"/>
            <a:ext cx="9442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3200" dirty="0">
                <a:solidFill>
                  <a:schemeClr val="accent2">
                    <a:lumMod val="75000"/>
                  </a:schemeClr>
                </a:solidFill>
              </a:rPr>
              <a:t>Moet je alle details van elektrische schakelingen kennen om een computer te gebruiken?</a:t>
            </a:r>
          </a:p>
        </p:txBody>
      </p:sp>
      <p:pic>
        <p:nvPicPr>
          <p:cNvPr id="3" name="Picture 2" descr="Testing the charging circuit on a laptop motherboard Part 2 - YouTube">
            <a:extLst>
              <a:ext uri="{FF2B5EF4-FFF2-40B4-BE49-F238E27FC236}">
                <a16:creationId xmlns:a16="http://schemas.microsoft.com/office/drawing/2014/main" id="{4B754518-58A5-17ED-645C-BA28C53E95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36207">
            <a:off x="2315522" y="1669210"/>
            <a:ext cx="7560955" cy="524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528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6"/>
          <p:cNvSpPr txBox="1"/>
          <p:nvPr/>
        </p:nvSpPr>
        <p:spPr>
          <a:xfrm>
            <a:off x="2220255" y="729985"/>
            <a:ext cx="77514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 </a:t>
            </a:r>
            <a:r>
              <a:rPr lang="en-US" sz="3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kunnen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 met quantum </a:t>
            </a:r>
            <a:r>
              <a:rPr lang="en-US" sz="3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technologie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7"/>
          <p:cNvSpPr txBox="1"/>
          <p:nvPr/>
        </p:nvSpPr>
        <p:spPr>
          <a:xfrm>
            <a:off x="2220255" y="729985"/>
            <a:ext cx="77514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Wat </a:t>
            </a:r>
            <a:r>
              <a:rPr lang="en-US" sz="32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kunnen</a:t>
            </a:r>
            <a:r>
              <a:rPr lang="en-US" sz="3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we met quantum </a:t>
            </a:r>
            <a:r>
              <a:rPr lang="en-US" sz="32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technologie</a:t>
            </a:r>
            <a:r>
              <a:rPr lang="en-US" sz="3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?</a:t>
            </a:r>
            <a:endParaRPr lang="en-US" sz="3200" dirty="0"/>
          </a:p>
        </p:txBody>
      </p:sp>
      <p:pic>
        <p:nvPicPr>
          <p:cNvPr id="303" name="Google Shape;30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8221" y="2561394"/>
            <a:ext cx="2295525" cy="2098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99609" y="2491130"/>
            <a:ext cx="2315738" cy="2168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7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1658" y="2704269"/>
            <a:ext cx="1916999" cy="1833567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7"/>
          <p:cNvSpPr txBox="1"/>
          <p:nvPr/>
        </p:nvSpPr>
        <p:spPr>
          <a:xfrm>
            <a:off x="1046333" y="4985845"/>
            <a:ext cx="3138488" cy="80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Rekenen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7"/>
          <p:cNvSpPr txBox="1"/>
          <p:nvPr/>
        </p:nvSpPr>
        <p:spPr>
          <a:xfrm>
            <a:off x="4296739" y="4985844"/>
            <a:ext cx="3138488" cy="80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Netwerken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7"/>
          <p:cNvSpPr txBox="1"/>
          <p:nvPr/>
        </p:nvSpPr>
        <p:spPr>
          <a:xfrm>
            <a:off x="7788234" y="4985844"/>
            <a:ext cx="3138488" cy="80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Sensoren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F95F84B-395E-0A1D-9BF7-12E4AA0A56F9}"/>
              </a:ext>
            </a:extLst>
          </p:cNvPr>
          <p:cNvGrpSpPr/>
          <p:nvPr/>
        </p:nvGrpSpPr>
        <p:grpSpPr>
          <a:xfrm>
            <a:off x="910359" y="3631131"/>
            <a:ext cx="4548515" cy="2832844"/>
            <a:chOff x="335182" y="4463311"/>
            <a:chExt cx="3547641" cy="220949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605FAFC-8BED-099C-E63D-46D9ABB7B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35182" y="4463311"/>
              <a:ext cx="3547641" cy="2209493"/>
            </a:xfrm>
            <a:prstGeom prst="rect">
              <a:avLst/>
            </a:prstGeom>
          </p:spPr>
        </p:pic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99FA8914-19B5-C71F-0AE2-E19405798DB5}"/>
                </a:ext>
              </a:extLst>
            </p:cNvPr>
            <p:cNvCxnSpPr/>
            <p:nvPr/>
          </p:nvCxnSpPr>
          <p:spPr>
            <a:xfrm flipV="1">
              <a:off x="1123523" y="5568409"/>
              <a:ext cx="0" cy="229625"/>
            </a:xfrm>
            <a:prstGeom prst="straightConnector1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EEEBEB-3EC0-D6FD-B481-F8321989B28D}"/>
              </a:ext>
            </a:extLst>
          </p:cNvPr>
          <p:cNvGrpSpPr/>
          <p:nvPr/>
        </p:nvGrpSpPr>
        <p:grpSpPr>
          <a:xfrm>
            <a:off x="5943540" y="395669"/>
            <a:ext cx="5851727" cy="3666192"/>
            <a:chOff x="6449828" y="827404"/>
            <a:chExt cx="4792883" cy="30028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5BA658-16C4-75A5-DD2E-A853BA811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49828" y="827404"/>
              <a:ext cx="4792883" cy="3002811"/>
            </a:xfrm>
            <a:prstGeom prst="rect">
              <a:avLst/>
            </a:prstGeom>
          </p:spPr>
        </p:pic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2CF3776-70EF-AC11-B27A-3E56C50039DE}"/>
                </a:ext>
              </a:extLst>
            </p:cNvPr>
            <p:cNvSpPr/>
            <p:nvPr/>
          </p:nvSpPr>
          <p:spPr>
            <a:xfrm>
              <a:off x="7243763" y="1861301"/>
              <a:ext cx="3425513" cy="1732973"/>
            </a:xfrm>
            <a:custGeom>
              <a:avLst/>
              <a:gdLst>
                <a:gd name="connsiteX0" fmla="*/ 9525 w 3633164"/>
                <a:gd name="connsiteY0" fmla="*/ 1172339 h 1854203"/>
                <a:gd name="connsiteX1" fmla="*/ 990600 w 3633164"/>
                <a:gd name="connsiteY1" fmla="*/ 1786701 h 1854203"/>
                <a:gd name="connsiteX2" fmla="*/ 3376612 w 3633164"/>
                <a:gd name="connsiteY2" fmla="*/ 1724789 h 1854203"/>
                <a:gd name="connsiteX3" fmla="*/ 3386137 w 3633164"/>
                <a:gd name="connsiteY3" fmla="*/ 777051 h 1854203"/>
                <a:gd name="connsiteX4" fmla="*/ 1771650 w 3633164"/>
                <a:gd name="connsiteY4" fmla="*/ 19814 h 1854203"/>
                <a:gd name="connsiteX5" fmla="*/ 404812 w 3633164"/>
                <a:gd name="connsiteY5" fmla="*/ 276989 h 1854203"/>
                <a:gd name="connsiteX6" fmla="*/ 0 w 3633164"/>
                <a:gd name="connsiteY6" fmla="*/ 877064 h 1854203"/>
                <a:gd name="connsiteX0" fmla="*/ 9525 w 3555944"/>
                <a:gd name="connsiteY0" fmla="*/ 1172887 h 1854217"/>
                <a:gd name="connsiteX1" fmla="*/ 990600 w 3555944"/>
                <a:gd name="connsiteY1" fmla="*/ 1787249 h 1854217"/>
                <a:gd name="connsiteX2" fmla="*/ 3376612 w 3555944"/>
                <a:gd name="connsiteY2" fmla="*/ 1725337 h 1854217"/>
                <a:gd name="connsiteX3" fmla="*/ 3205162 w 3555944"/>
                <a:gd name="connsiteY3" fmla="*/ 787124 h 1854217"/>
                <a:gd name="connsiteX4" fmla="*/ 1771650 w 3555944"/>
                <a:gd name="connsiteY4" fmla="*/ 20362 h 1854217"/>
                <a:gd name="connsiteX5" fmla="*/ 404812 w 3555944"/>
                <a:gd name="connsiteY5" fmla="*/ 277537 h 1854217"/>
                <a:gd name="connsiteX6" fmla="*/ 0 w 3555944"/>
                <a:gd name="connsiteY6" fmla="*/ 877612 h 1854217"/>
                <a:gd name="connsiteX0" fmla="*/ 9525 w 3316586"/>
                <a:gd name="connsiteY0" fmla="*/ 1172887 h 1869405"/>
                <a:gd name="connsiteX1" fmla="*/ 990600 w 3316586"/>
                <a:gd name="connsiteY1" fmla="*/ 1787249 h 1869405"/>
                <a:gd name="connsiteX2" fmla="*/ 2971799 w 3316586"/>
                <a:gd name="connsiteY2" fmla="*/ 1753912 h 1869405"/>
                <a:gd name="connsiteX3" fmla="*/ 3205162 w 3316586"/>
                <a:gd name="connsiteY3" fmla="*/ 787124 h 1869405"/>
                <a:gd name="connsiteX4" fmla="*/ 1771650 w 3316586"/>
                <a:gd name="connsiteY4" fmla="*/ 20362 h 1869405"/>
                <a:gd name="connsiteX5" fmla="*/ 404812 w 3316586"/>
                <a:gd name="connsiteY5" fmla="*/ 277537 h 1869405"/>
                <a:gd name="connsiteX6" fmla="*/ 0 w 3316586"/>
                <a:gd name="connsiteY6" fmla="*/ 877612 h 1869405"/>
                <a:gd name="connsiteX0" fmla="*/ 9525 w 3321838"/>
                <a:gd name="connsiteY0" fmla="*/ 1190623 h 1887141"/>
                <a:gd name="connsiteX1" fmla="*/ 990600 w 3321838"/>
                <a:gd name="connsiteY1" fmla="*/ 1804985 h 1887141"/>
                <a:gd name="connsiteX2" fmla="*/ 2971799 w 3321838"/>
                <a:gd name="connsiteY2" fmla="*/ 1771648 h 1887141"/>
                <a:gd name="connsiteX3" fmla="*/ 3205162 w 3321838"/>
                <a:gd name="connsiteY3" fmla="*/ 804860 h 1887141"/>
                <a:gd name="connsiteX4" fmla="*/ 1700213 w 3321838"/>
                <a:gd name="connsiteY4" fmla="*/ 19048 h 1887141"/>
                <a:gd name="connsiteX5" fmla="*/ 404812 w 3321838"/>
                <a:gd name="connsiteY5" fmla="*/ 295273 h 1887141"/>
                <a:gd name="connsiteX6" fmla="*/ 0 w 3321838"/>
                <a:gd name="connsiteY6" fmla="*/ 895348 h 1887141"/>
                <a:gd name="connsiteX0" fmla="*/ 9525 w 3321838"/>
                <a:gd name="connsiteY0" fmla="*/ 1233531 h 1930049"/>
                <a:gd name="connsiteX1" fmla="*/ 990600 w 3321838"/>
                <a:gd name="connsiteY1" fmla="*/ 1847893 h 1930049"/>
                <a:gd name="connsiteX2" fmla="*/ 2971799 w 3321838"/>
                <a:gd name="connsiteY2" fmla="*/ 1814556 h 1930049"/>
                <a:gd name="connsiteX3" fmla="*/ 3205162 w 3321838"/>
                <a:gd name="connsiteY3" fmla="*/ 847768 h 1930049"/>
                <a:gd name="connsiteX4" fmla="*/ 1700213 w 3321838"/>
                <a:gd name="connsiteY4" fmla="*/ 61956 h 1930049"/>
                <a:gd name="connsiteX5" fmla="*/ 404812 w 3321838"/>
                <a:gd name="connsiteY5" fmla="*/ 338181 h 1930049"/>
                <a:gd name="connsiteX6" fmla="*/ 0 w 3321838"/>
                <a:gd name="connsiteY6" fmla="*/ 938256 h 1930049"/>
                <a:gd name="connsiteX0" fmla="*/ 9525 w 3321838"/>
                <a:gd name="connsiteY0" fmla="*/ 1211144 h 1907662"/>
                <a:gd name="connsiteX1" fmla="*/ 990600 w 3321838"/>
                <a:gd name="connsiteY1" fmla="*/ 1825506 h 1907662"/>
                <a:gd name="connsiteX2" fmla="*/ 2971799 w 3321838"/>
                <a:gd name="connsiteY2" fmla="*/ 1792169 h 1907662"/>
                <a:gd name="connsiteX3" fmla="*/ 3205162 w 3321838"/>
                <a:gd name="connsiteY3" fmla="*/ 825381 h 1907662"/>
                <a:gd name="connsiteX4" fmla="*/ 1700213 w 3321838"/>
                <a:gd name="connsiteY4" fmla="*/ 39569 h 1907662"/>
                <a:gd name="connsiteX5" fmla="*/ 404812 w 3321838"/>
                <a:gd name="connsiteY5" fmla="*/ 315794 h 1907662"/>
                <a:gd name="connsiteX6" fmla="*/ 0 w 3321838"/>
                <a:gd name="connsiteY6" fmla="*/ 915869 h 1907662"/>
                <a:gd name="connsiteX0" fmla="*/ 9525 w 3335856"/>
                <a:gd name="connsiteY0" fmla="*/ 1164711 h 1861229"/>
                <a:gd name="connsiteX1" fmla="*/ 990600 w 3335856"/>
                <a:gd name="connsiteY1" fmla="*/ 1779073 h 1861229"/>
                <a:gd name="connsiteX2" fmla="*/ 2971799 w 3335856"/>
                <a:gd name="connsiteY2" fmla="*/ 1745736 h 1861229"/>
                <a:gd name="connsiteX3" fmla="*/ 3205162 w 3335856"/>
                <a:gd name="connsiteY3" fmla="*/ 778948 h 1861229"/>
                <a:gd name="connsiteX4" fmla="*/ 1509713 w 3335856"/>
                <a:gd name="connsiteY4" fmla="*/ 45524 h 1861229"/>
                <a:gd name="connsiteX5" fmla="*/ 404812 w 3335856"/>
                <a:gd name="connsiteY5" fmla="*/ 269361 h 1861229"/>
                <a:gd name="connsiteX6" fmla="*/ 0 w 3335856"/>
                <a:gd name="connsiteY6" fmla="*/ 869436 h 1861229"/>
                <a:gd name="connsiteX0" fmla="*/ 9525 w 3335856"/>
                <a:gd name="connsiteY0" fmla="*/ 1131189 h 1827707"/>
                <a:gd name="connsiteX1" fmla="*/ 990600 w 3335856"/>
                <a:gd name="connsiteY1" fmla="*/ 1745551 h 1827707"/>
                <a:gd name="connsiteX2" fmla="*/ 2971799 w 3335856"/>
                <a:gd name="connsiteY2" fmla="*/ 1712214 h 1827707"/>
                <a:gd name="connsiteX3" fmla="*/ 3205162 w 3335856"/>
                <a:gd name="connsiteY3" fmla="*/ 745426 h 1827707"/>
                <a:gd name="connsiteX4" fmla="*/ 1509713 w 3335856"/>
                <a:gd name="connsiteY4" fmla="*/ 12002 h 1827707"/>
                <a:gd name="connsiteX5" fmla="*/ 438149 w 3335856"/>
                <a:gd name="connsiteY5" fmla="*/ 331089 h 1827707"/>
                <a:gd name="connsiteX6" fmla="*/ 0 w 3335856"/>
                <a:gd name="connsiteY6" fmla="*/ 835914 h 1827707"/>
                <a:gd name="connsiteX0" fmla="*/ 9525 w 3413576"/>
                <a:gd name="connsiteY0" fmla="*/ 1141290 h 1825675"/>
                <a:gd name="connsiteX1" fmla="*/ 990600 w 3413576"/>
                <a:gd name="connsiteY1" fmla="*/ 1755652 h 1825675"/>
                <a:gd name="connsiteX2" fmla="*/ 2971799 w 3413576"/>
                <a:gd name="connsiteY2" fmla="*/ 1722315 h 1825675"/>
                <a:gd name="connsiteX3" fmla="*/ 3305174 w 3413576"/>
                <a:gd name="connsiteY3" fmla="*/ 955552 h 1825675"/>
                <a:gd name="connsiteX4" fmla="*/ 1509713 w 3413576"/>
                <a:gd name="connsiteY4" fmla="*/ 22103 h 1825675"/>
                <a:gd name="connsiteX5" fmla="*/ 438149 w 3413576"/>
                <a:gd name="connsiteY5" fmla="*/ 341190 h 1825675"/>
                <a:gd name="connsiteX6" fmla="*/ 0 w 3413576"/>
                <a:gd name="connsiteY6" fmla="*/ 846015 h 1825675"/>
                <a:gd name="connsiteX0" fmla="*/ 9525 w 3413576"/>
                <a:gd name="connsiteY0" fmla="*/ 1127425 h 1811810"/>
                <a:gd name="connsiteX1" fmla="*/ 990600 w 3413576"/>
                <a:gd name="connsiteY1" fmla="*/ 1741787 h 1811810"/>
                <a:gd name="connsiteX2" fmla="*/ 2971799 w 3413576"/>
                <a:gd name="connsiteY2" fmla="*/ 1708450 h 1811810"/>
                <a:gd name="connsiteX3" fmla="*/ 3305174 w 3413576"/>
                <a:gd name="connsiteY3" fmla="*/ 941687 h 1811810"/>
                <a:gd name="connsiteX4" fmla="*/ 1509713 w 3413576"/>
                <a:gd name="connsiteY4" fmla="*/ 8238 h 1811810"/>
                <a:gd name="connsiteX5" fmla="*/ 438149 w 3413576"/>
                <a:gd name="connsiteY5" fmla="*/ 327325 h 1811810"/>
                <a:gd name="connsiteX6" fmla="*/ 0 w 3413576"/>
                <a:gd name="connsiteY6" fmla="*/ 832150 h 1811810"/>
                <a:gd name="connsiteX0" fmla="*/ 9525 w 3425513"/>
                <a:gd name="connsiteY0" fmla="*/ 1058788 h 1743173"/>
                <a:gd name="connsiteX1" fmla="*/ 990600 w 3425513"/>
                <a:gd name="connsiteY1" fmla="*/ 1673150 h 1743173"/>
                <a:gd name="connsiteX2" fmla="*/ 2971799 w 3425513"/>
                <a:gd name="connsiteY2" fmla="*/ 1639813 h 1743173"/>
                <a:gd name="connsiteX3" fmla="*/ 3305174 w 3425513"/>
                <a:gd name="connsiteY3" fmla="*/ 873050 h 1743173"/>
                <a:gd name="connsiteX4" fmla="*/ 1347788 w 3425513"/>
                <a:gd name="connsiteY4" fmla="*/ 11038 h 1743173"/>
                <a:gd name="connsiteX5" fmla="*/ 438149 w 3425513"/>
                <a:gd name="connsiteY5" fmla="*/ 258688 h 1743173"/>
                <a:gd name="connsiteX6" fmla="*/ 0 w 3425513"/>
                <a:gd name="connsiteY6" fmla="*/ 763513 h 1743173"/>
                <a:gd name="connsiteX0" fmla="*/ 9525 w 3425513"/>
                <a:gd name="connsiteY0" fmla="*/ 1048588 h 1732973"/>
                <a:gd name="connsiteX1" fmla="*/ 990600 w 3425513"/>
                <a:gd name="connsiteY1" fmla="*/ 1662950 h 1732973"/>
                <a:gd name="connsiteX2" fmla="*/ 2971799 w 3425513"/>
                <a:gd name="connsiteY2" fmla="*/ 1629613 h 1732973"/>
                <a:gd name="connsiteX3" fmla="*/ 3305174 w 3425513"/>
                <a:gd name="connsiteY3" fmla="*/ 862850 h 1732973"/>
                <a:gd name="connsiteX4" fmla="*/ 1347788 w 3425513"/>
                <a:gd name="connsiteY4" fmla="*/ 838 h 1732973"/>
                <a:gd name="connsiteX5" fmla="*/ 438149 w 3425513"/>
                <a:gd name="connsiteY5" fmla="*/ 248488 h 1732973"/>
                <a:gd name="connsiteX6" fmla="*/ 0 w 3425513"/>
                <a:gd name="connsiteY6" fmla="*/ 753313 h 1732973"/>
                <a:gd name="connsiteX0" fmla="*/ 9525 w 3425513"/>
                <a:gd name="connsiteY0" fmla="*/ 1048588 h 1732973"/>
                <a:gd name="connsiteX1" fmla="*/ 990600 w 3425513"/>
                <a:gd name="connsiteY1" fmla="*/ 1662950 h 1732973"/>
                <a:gd name="connsiteX2" fmla="*/ 2971799 w 3425513"/>
                <a:gd name="connsiteY2" fmla="*/ 1629613 h 1732973"/>
                <a:gd name="connsiteX3" fmla="*/ 3305174 w 3425513"/>
                <a:gd name="connsiteY3" fmla="*/ 862850 h 1732973"/>
                <a:gd name="connsiteX4" fmla="*/ 1347788 w 3425513"/>
                <a:gd name="connsiteY4" fmla="*/ 838 h 1732973"/>
                <a:gd name="connsiteX5" fmla="*/ 438149 w 3425513"/>
                <a:gd name="connsiteY5" fmla="*/ 248488 h 1732973"/>
                <a:gd name="connsiteX6" fmla="*/ 0 w 3425513"/>
                <a:gd name="connsiteY6" fmla="*/ 858088 h 1732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5513" h="1732973">
                  <a:moveTo>
                    <a:pt x="9525" y="1048588"/>
                  </a:moveTo>
                  <a:cubicBezTo>
                    <a:pt x="219472" y="1309731"/>
                    <a:pt x="496888" y="1566113"/>
                    <a:pt x="990600" y="1662950"/>
                  </a:cubicBezTo>
                  <a:cubicBezTo>
                    <a:pt x="1484312" y="1759787"/>
                    <a:pt x="2586037" y="1762963"/>
                    <a:pt x="2971799" y="1629613"/>
                  </a:cubicBezTo>
                  <a:cubicBezTo>
                    <a:pt x="3357561" y="1496263"/>
                    <a:pt x="3575843" y="1134313"/>
                    <a:pt x="3305174" y="862850"/>
                  </a:cubicBezTo>
                  <a:cubicBezTo>
                    <a:pt x="3034506" y="591388"/>
                    <a:pt x="1897062" y="12745"/>
                    <a:pt x="1347788" y="838"/>
                  </a:cubicBezTo>
                  <a:cubicBezTo>
                    <a:pt x="798514" y="-11069"/>
                    <a:pt x="733424" y="105613"/>
                    <a:pt x="438149" y="248488"/>
                  </a:cubicBezTo>
                  <a:cubicBezTo>
                    <a:pt x="142874" y="391363"/>
                    <a:pt x="54768" y="629488"/>
                    <a:pt x="0" y="858088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1" name="Google Shape;321;p19"/>
          <p:cNvSpPr/>
          <p:nvPr/>
        </p:nvSpPr>
        <p:spPr>
          <a:xfrm>
            <a:off x="4286152" y="2448725"/>
            <a:ext cx="2384386" cy="84716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Straat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van Gibraltar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6" name="Picture 4" descr="Dutch Ships at the Battle of the Downs">
            <a:extLst>
              <a:ext uri="{FF2B5EF4-FFF2-40B4-BE49-F238E27FC236}">
                <a16:creationId xmlns:a16="http://schemas.microsoft.com/office/drawing/2014/main" id="{DF06C9C0-0C41-904A-1872-E5D38AAA9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335" y="1017604"/>
            <a:ext cx="3532318" cy="241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8"/>
          <p:cNvSpPr txBox="1"/>
          <p:nvPr/>
        </p:nvSpPr>
        <p:spPr>
          <a:xfrm>
            <a:off x="838200" y="20161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Waarom</a:t>
            </a: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en-US" sz="3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een</a:t>
            </a: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quantum computer 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een</a:t>
            </a: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verschrikkelijk</a:t>
            </a: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trage</a:t>
            </a: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computer? </a:t>
            </a:r>
            <a:endParaRPr sz="3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0"/>
          <p:cNvSpPr txBox="1"/>
          <p:nvPr/>
        </p:nvSpPr>
        <p:spPr>
          <a:xfrm>
            <a:off x="678643" y="2352653"/>
            <a:ext cx="11135627" cy="3684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Quantum computers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hebben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meer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tijd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nodig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per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stap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… maar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kunnen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sommige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problemen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oplossen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met minder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stappen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Welke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problemen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hebben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zo’n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kortere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weg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zijn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aan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het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onderzoeken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  <a:endParaRPr sz="1600" dirty="0"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20"/>
          <p:cNvSpPr txBox="1"/>
          <p:nvPr/>
        </p:nvSpPr>
        <p:spPr>
          <a:xfrm>
            <a:off x="838200" y="545748"/>
            <a:ext cx="10515600" cy="70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Take home messages: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1D53D6-B1E0-7E83-C1A5-296CDC9B083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332019" y="5103971"/>
            <a:ext cx="3177587" cy="1104682"/>
          </a:xfrm>
          <a:prstGeom prst="rect">
            <a:avLst/>
          </a:prstGeom>
          <a:ln w="1260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5C1C0A-5FF8-C4AD-5DE6-E845C613B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5232" y="3868740"/>
            <a:ext cx="1131996" cy="122413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73784A8-CDCD-75B3-B63C-31262D851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35232" y="5275089"/>
            <a:ext cx="1779038" cy="762445"/>
          </a:xfrm>
          <a:prstGeom prst="rect">
            <a:avLst/>
          </a:prstGeom>
        </p:spPr>
      </p:pic>
      <p:pic>
        <p:nvPicPr>
          <p:cNvPr id="5" name="Picture 12" descr="Downloads - AQT gallery - AQT - Alpine Quantum Technologies">
            <a:extLst>
              <a:ext uri="{FF2B5EF4-FFF2-40B4-BE49-F238E27FC236}">
                <a16:creationId xmlns:a16="http://schemas.microsoft.com/office/drawing/2014/main" id="{47218B66-FAED-A66F-4DC9-9D75DD4C9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4283" y="209126"/>
            <a:ext cx="1705890" cy="21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nside the race to build the best quantum computer on Earth | MIT  Technology Review">
            <a:extLst>
              <a:ext uri="{FF2B5EF4-FFF2-40B4-BE49-F238E27FC236}">
                <a16:creationId xmlns:a16="http://schemas.microsoft.com/office/drawing/2014/main" id="{DDE9AD4A-8028-03E3-962F-585BADBA0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2381" y="140978"/>
            <a:ext cx="1529000" cy="204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66035-63DF-4D63-AB05-6298D84EC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1" y="304536"/>
            <a:ext cx="6106943" cy="40628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5FACE1-0E76-46EB-ADA0-494089F77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246" y="3157092"/>
            <a:ext cx="4721696" cy="2655954"/>
          </a:xfrm>
          <a:prstGeom prst="rect">
            <a:avLst/>
          </a:prstGeom>
        </p:spPr>
      </p:pic>
      <p:pic>
        <p:nvPicPr>
          <p:cNvPr id="1028" name="Picture 4" descr="https://4.bp.blogspot.com/-NOG349aCJLw/V5TQDg3tGJI/AAAAAAAASNY/7pn7X4ZbanEA4qcr9WYkZVn5Mp2LHCUSACLcB/s1600/Quantum%2Bof%2BSolace%2B-%2Bil%2BCinema%2Ba%2Bmodo%2Bmio.jpg">
            <a:extLst>
              <a:ext uri="{FF2B5EF4-FFF2-40B4-BE49-F238E27FC236}">
                <a16:creationId xmlns:a16="http://schemas.microsoft.com/office/drawing/2014/main" id="{3988237C-7693-4DDE-A5FC-E54B32556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3129" y="457200"/>
            <a:ext cx="3276600" cy="4914900"/>
          </a:xfrm>
          <a:prstGeom prst="rect">
            <a:avLst/>
          </a:prstGeom>
          <a:noFill/>
          <a:scene3d>
            <a:camera prst="orthographicFront">
              <a:rot lat="0" lon="0" rev="9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0DDEB40C-F7D3-48A3-B642-E4DEF7F605CD}"/>
              </a:ext>
            </a:extLst>
          </p:cNvPr>
          <p:cNvSpPr/>
          <p:nvPr/>
        </p:nvSpPr>
        <p:spPr bwMode="auto">
          <a:xfrm rot="7560000">
            <a:off x="5823863" y="-2402669"/>
            <a:ext cx="514944" cy="11573705"/>
          </a:xfrm>
          <a:prstGeom prst="parallelogram">
            <a:avLst>
              <a:gd name="adj" fmla="val 15729"/>
            </a:avLst>
          </a:prstGeom>
          <a:solidFill>
            <a:srgbClr val="CC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E8F442-56E9-4E63-8E19-474ADDC3E367}"/>
              </a:ext>
            </a:extLst>
          </p:cNvPr>
          <p:cNvSpPr/>
          <p:nvPr/>
        </p:nvSpPr>
        <p:spPr bwMode="auto">
          <a:xfrm rot="3176680">
            <a:off x="5887662" y="-2332831"/>
            <a:ext cx="514944" cy="11573705"/>
          </a:xfrm>
          <a:prstGeom prst="parallelogram">
            <a:avLst>
              <a:gd name="adj" fmla="val 15729"/>
            </a:avLst>
          </a:prstGeom>
          <a:solidFill>
            <a:srgbClr val="CC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3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1"/>
          <p:cNvSpPr txBox="1"/>
          <p:nvPr/>
        </p:nvSpPr>
        <p:spPr>
          <a:xfrm>
            <a:off x="838200" y="20161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 </a:t>
            </a:r>
            <a:r>
              <a:rPr lang="en-US" sz="3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kan</a:t>
            </a: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een</a:t>
            </a: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quantum computer </a:t>
            </a:r>
            <a:r>
              <a:rPr lang="en-US" sz="3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berekenen</a:t>
            </a: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dirty="0"/>
              <a:t>1. </a:t>
            </a:r>
            <a:r>
              <a:rPr lang="en-US" sz="4000" dirty="0" err="1"/>
              <a:t>Quantumchemie</a:t>
            </a:r>
            <a:r>
              <a:rPr lang="en-US" sz="4000" dirty="0"/>
              <a:t> </a:t>
            </a:r>
            <a:r>
              <a:rPr lang="en-US" sz="4000" dirty="0" err="1"/>
              <a:t>en</a:t>
            </a:r>
            <a:r>
              <a:rPr lang="en-US" sz="4000" dirty="0"/>
              <a:t> </a:t>
            </a:r>
            <a:r>
              <a:rPr lang="en-US" sz="4000" dirty="0" err="1"/>
              <a:t>materiaalkunde</a:t>
            </a:r>
            <a:endParaRPr sz="4000" dirty="0"/>
          </a:p>
        </p:txBody>
      </p:sp>
      <p:pic>
        <p:nvPicPr>
          <p:cNvPr id="338" name="Google Shape;338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23539" y="2040826"/>
            <a:ext cx="5952808" cy="335085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2"/>
          <p:cNvSpPr txBox="1"/>
          <p:nvPr/>
        </p:nvSpPr>
        <p:spPr>
          <a:xfrm>
            <a:off x="7165166" y="1896449"/>
            <a:ext cx="430329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Drug design /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geneesmiddelontwikkeling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Batterijen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Productie van chemicaliën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Supergeleiders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2. Breken van cryptography</a:t>
            </a:r>
            <a:endParaRPr dirty="0"/>
          </a:p>
        </p:txBody>
      </p:sp>
      <p:pic>
        <p:nvPicPr>
          <p:cNvPr id="2" name="Picture 8" descr="How to Digitize Signature for Online Use | An Easy Guide">
            <a:extLst>
              <a:ext uri="{FF2B5EF4-FFF2-40B4-BE49-F238E27FC236}">
                <a16:creationId xmlns:a16="http://schemas.microsoft.com/office/drawing/2014/main" id="{2BB25A63-6563-1A12-3C51-F77B25ECD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3589" y="3606800"/>
            <a:ext cx="2115564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F16E3AB-4CC2-4EB2-C735-42AC9B05F748}"/>
              </a:ext>
            </a:extLst>
          </p:cNvPr>
          <p:cNvCxnSpPr/>
          <p:nvPr/>
        </p:nvCxnSpPr>
        <p:spPr>
          <a:xfrm>
            <a:off x="5384800" y="2400300"/>
            <a:ext cx="4318000" cy="0"/>
          </a:xfrm>
          <a:prstGeom prst="straightConnector1">
            <a:avLst/>
          </a:prstGeom>
          <a:ln w="381000">
            <a:solidFill>
              <a:srgbClr val="1780C3">
                <a:alpha val="3098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72A42B3F-70B4-532B-C916-236663AF8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02958" y="2108201"/>
            <a:ext cx="4559119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0E3699BF-699E-8029-4EAA-1DF26E48ABCA}"/>
              </a:ext>
            </a:extLst>
          </p:cNvPr>
          <p:cNvSpPr/>
          <p:nvPr/>
        </p:nvSpPr>
        <p:spPr>
          <a:xfrm>
            <a:off x="9652000" y="1993900"/>
            <a:ext cx="2387600" cy="182880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2800" dirty="0"/>
              <a:t>Internet</a:t>
            </a:r>
          </a:p>
        </p:txBody>
      </p:sp>
      <p:sp>
        <p:nvSpPr>
          <p:cNvPr id="7" name="AutoShape 4" descr="Envelope Vector SVG Icon (73) - SVG Repo">
            <a:extLst>
              <a:ext uri="{FF2B5EF4-FFF2-40B4-BE49-F238E27FC236}">
                <a16:creationId xmlns:a16="http://schemas.microsoft.com/office/drawing/2014/main" id="{12D8D52E-2FB8-0D1B-5510-5F48063551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69000" y="4826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C8CBB2-7E5A-7933-2FC4-207E0C47C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75400" y="2184400"/>
            <a:ext cx="1828800" cy="14605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86FDDBC-487F-73A9-06F7-044C198C34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97800" y="3263900"/>
            <a:ext cx="838200" cy="838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C7E2132-5D32-EED5-2781-C5B2E3FD02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14600" y="3378200"/>
            <a:ext cx="1866900" cy="186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Are your Windows 10 updates taking too long? Here's what you need to do –  Exodus | IT Services Provider">
            <a:extLst>
              <a:ext uri="{FF2B5EF4-FFF2-40B4-BE49-F238E27FC236}">
                <a16:creationId xmlns:a16="http://schemas.microsoft.com/office/drawing/2014/main" id="{8576FA37-D8E2-3F0C-74F4-3DFC937F4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4220" y="2234475"/>
            <a:ext cx="4733274" cy="21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row: Left 13">
            <a:extLst>
              <a:ext uri="{FF2B5EF4-FFF2-40B4-BE49-F238E27FC236}">
                <a16:creationId xmlns:a16="http://schemas.microsoft.com/office/drawing/2014/main" id="{1C99AC25-3CD8-4B16-E1EA-47D970F87D80}"/>
              </a:ext>
            </a:extLst>
          </p:cNvPr>
          <p:cNvSpPr/>
          <p:nvPr/>
        </p:nvSpPr>
        <p:spPr>
          <a:xfrm>
            <a:off x="5642082" y="101600"/>
            <a:ext cx="4650987" cy="1968256"/>
          </a:xfrm>
          <a:prstGeom prst="lef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Wie </a:t>
            </a:r>
            <a:r>
              <a:rPr lang="en-GB" b="1" dirty="0" err="1"/>
              <a:t>kan</a:t>
            </a:r>
            <a:r>
              <a:rPr lang="en-GB" b="1" dirty="0"/>
              <a:t> </a:t>
            </a:r>
            <a:r>
              <a:rPr lang="en-GB" b="1" dirty="0" err="1"/>
              <a:t>bij</a:t>
            </a:r>
            <a:r>
              <a:rPr lang="en-GB" b="1" dirty="0"/>
              <a:t> je </a:t>
            </a:r>
            <a:r>
              <a:rPr lang="en-GB" b="1" dirty="0" err="1"/>
              <a:t>privé</a:t>
            </a:r>
            <a:r>
              <a:rPr lang="en-GB" b="1" dirty="0"/>
              <a:t> </a:t>
            </a:r>
            <a:r>
              <a:rPr lang="en-GB" b="1" dirty="0" err="1"/>
              <a:t>gegevens</a:t>
            </a:r>
            <a:r>
              <a:rPr lang="en-GB" b="1" dirty="0"/>
              <a:t>? 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2A66720-E6D8-A721-A43A-D0FD750D0854}"/>
              </a:ext>
            </a:extLst>
          </p:cNvPr>
          <p:cNvSpPr/>
          <p:nvPr/>
        </p:nvSpPr>
        <p:spPr>
          <a:xfrm>
            <a:off x="1467945" y="2365358"/>
            <a:ext cx="4569837" cy="1704989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Is </a:t>
            </a:r>
            <a:r>
              <a:rPr lang="en-GB" b="1" dirty="0" err="1"/>
              <a:t>deze</a:t>
            </a:r>
            <a:r>
              <a:rPr lang="en-GB" b="1" dirty="0"/>
              <a:t> software update </a:t>
            </a:r>
            <a:r>
              <a:rPr lang="en-GB" b="1" dirty="0" err="1"/>
              <a:t>daadwerkelijk</a:t>
            </a:r>
            <a:r>
              <a:rPr lang="en-GB" b="1" dirty="0"/>
              <a:t> van Microsoft?</a:t>
            </a:r>
            <a:endParaRPr lang="en-NL" b="1" dirty="0"/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292A0553-A9C0-1158-3FAE-368F1FFAF12D}"/>
              </a:ext>
            </a:extLst>
          </p:cNvPr>
          <p:cNvSpPr/>
          <p:nvPr/>
        </p:nvSpPr>
        <p:spPr>
          <a:xfrm>
            <a:off x="5098567" y="4583683"/>
            <a:ext cx="5473874" cy="2071502"/>
          </a:xfrm>
          <a:prstGeom prst="lef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Is </a:t>
            </a:r>
            <a:r>
              <a:rPr lang="en-GB" b="1" dirty="0" err="1"/>
              <a:t>deze</a:t>
            </a:r>
            <a:r>
              <a:rPr lang="en-GB" b="1" dirty="0"/>
              <a:t> </a:t>
            </a:r>
            <a:r>
              <a:rPr lang="en-GB" b="1" dirty="0" err="1"/>
              <a:t>betaalopdracht</a:t>
            </a:r>
            <a:r>
              <a:rPr lang="en-GB" b="1" dirty="0"/>
              <a:t> </a:t>
            </a:r>
            <a:r>
              <a:rPr lang="en-GB" b="1" dirty="0" err="1"/>
              <a:t>daadwerkelijk</a:t>
            </a:r>
            <a:r>
              <a:rPr lang="en-GB" b="1" dirty="0"/>
              <a:t> van </a:t>
            </a:r>
            <a:r>
              <a:rPr lang="en-GB" b="1" dirty="0" err="1"/>
              <a:t>jou</a:t>
            </a:r>
            <a:r>
              <a:rPr lang="en-GB" b="1" dirty="0"/>
              <a:t>?</a:t>
            </a:r>
            <a:endParaRPr lang="en-NL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4F83B-4C06-43DA-A025-DADA7DFFBF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8636" y="4846573"/>
            <a:ext cx="4797556" cy="1279347"/>
          </a:xfrm>
          <a:prstGeom prst="rect">
            <a:avLst/>
          </a:prstGeom>
        </p:spPr>
      </p:pic>
      <p:pic>
        <p:nvPicPr>
          <p:cNvPr id="9218" name="Picture 2" descr="Sms-controle DigiD instellen | SeniorWeb">
            <a:extLst>
              <a:ext uri="{FF2B5EF4-FFF2-40B4-BE49-F238E27FC236}">
                <a16:creationId xmlns:a16="http://schemas.microsoft.com/office/drawing/2014/main" id="{1AC0C729-4182-246B-DA8B-6D275E730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0700" y="101600"/>
            <a:ext cx="22987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79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F21B0-6275-97BA-103E-4FECDA999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52750" y="5368925"/>
            <a:ext cx="5962650" cy="8509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NL" dirty="0"/>
              <a:t>Post-quantum cryptography (PQC)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BC511E8-C991-3FDC-B1C1-1C89A1F52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471812" y="1497789"/>
            <a:ext cx="4848324" cy="363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F5890A7-8E3C-5643-776A-A54DB1B4B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65749" y="2539188"/>
            <a:ext cx="2201416" cy="22014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A29C66F-D56B-0ECA-0B9A-AEAEA0061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22800" y="2311400"/>
            <a:ext cx="22606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dirty="0"/>
              <a:t>3. Optimization, modeling and machine learning*</a:t>
            </a:r>
            <a:endParaRPr sz="4000" dirty="0"/>
          </a:p>
        </p:txBody>
      </p:sp>
      <p:pic>
        <p:nvPicPr>
          <p:cNvPr id="346" name="Google Shape;346;p33" descr="A picture containing text, building, outdoor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10702" y="1920796"/>
            <a:ext cx="4178174" cy="290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3" descr="A picture containing text, crossword puzz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8203" y="1920796"/>
            <a:ext cx="2713576" cy="282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3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6387" y="1505407"/>
            <a:ext cx="2327413" cy="43058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3972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3"/>
          <p:cNvSpPr txBox="1"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 dirty="0"/>
              <a:t>Wanneer beschikken we over </a:t>
            </a:r>
            <a:br>
              <a:rPr lang="nl-NL" dirty="0"/>
            </a:br>
            <a:r>
              <a:rPr lang="nl-NL" dirty="0"/>
              <a:t>een grote </a:t>
            </a:r>
            <a:r>
              <a:rPr lang="nl-NL" dirty="0" err="1"/>
              <a:t>quantum</a:t>
            </a:r>
            <a:r>
              <a:rPr lang="nl-NL" dirty="0"/>
              <a:t> computer?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7769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301CE67-C07F-B8EF-17A3-6AD6E08B68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3977247"/>
              </p:ext>
            </p:extLst>
          </p:nvPr>
        </p:nvGraphicFramePr>
        <p:xfrm>
          <a:off x="-639324" y="245525"/>
          <a:ext cx="11343184" cy="3723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9D047AD-E6E0-3C6F-70BE-A9444CEC617F}"/>
              </a:ext>
            </a:extLst>
          </p:cNvPr>
          <p:cNvSpPr/>
          <p:nvPr/>
        </p:nvSpPr>
        <p:spPr>
          <a:xfrm>
            <a:off x="352925" y="2791326"/>
            <a:ext cx="4138864" cy="4066674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softEdge rad="219042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3200" dirty="0"/>
              <a:t>Noisy </a:t>
            </a:r>
          </a:p>
          <a:p>
            <a:pPr algn="ctr"/>
            <a:r>
              <a:rPr lang="en-NL" sz="3200" dirty="0"/>
              <a:t>intermediate-scale</a:t>
            </a:r>
            <a:br>
              <a:rPr lang="en-NL" sz="3200" dirty="0"/>
            </a:br>
            <a:br>
              <a:rPr lang="en-NL" sz="3200" dirty="0"/>
            </a:br>
            <a:br>
              <a:rPr lang="en-NL" sz="3200" dirty="0"/>
            </a:br>
            <a:br>
              <a:rPr lang="en-NL" sz="3200" dirty="0"/>
            </a:br>
            <a:endParaRPr lang="en-NL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3A707B-A09A-D881-1F8B-500A4A002A2D}"/>
              </a:ext>
            </a:extLst>
          </p:cNvPr>
          <p:cNvSpPr/>
          <p:nvPr/>
        </p:nvSpPr>
        <p:spPr>
          <a:xfrm>
            <a:off x="4379494" y="2791326"/>
            <a:ext cx="4138864" cy="4066674"/>
          </a:xfrm>
          <a:prstGeom prst="rect">
            <a:avLst/>
          </a:prstGeom>
          <a:effectLst>
            <a:softEdge rad="219042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3200" dirty="0"/>
              <a:t>Early fault-</a:t>
            </a:r>
            <a:br>
              <a:rPr lang="en-NL" sz="3200" dirty="0"/>
            </a:br>
            <a:r>
              <a:rPr lang="en-NL" sz="3200" dirty="0"/>
              <a:t>tolerant</a:t>
            </a:r>
          </a:p>
          <a:p>
            <a:pPr algn="ctr"/>
            <a:endParaRPr lang="en-NL" sz="3200" dirty="0"/>
          </a:p>
          <a:p>
            <a:pPr algn="ctr"/>
            <a:endParaRPr lang="en-NL" sz="3200" dirty="0"/>
          </a:p>
          <a:p>
            <a:pPr algn="ctr"/>
            <a:endParaRPr lang="en-NL" sz="3200" dirty="0"/>
          </a:p>
          <a:p>
            <a:pPr algn="ctr"/>
            <a:endParaRPr lang="en-NL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CFE377-E109-485C-69BF-5D92E8C05CD2}"/>
              </a:ext>
            </a:extLst>
          </p:cNvPr>
          <p:cNvSpPr txBox="1"/>
          <p:nvPr/>
        </p:nvSpPr>
        <p:spPr>
          <a:xfrm>
            <a:off x="4856982" y="4498267"/>
            <a:ext cx="3272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dirty="0">
                <a:solidFill>
                  <a:schemeClr val="bg1"/>
                </a:solidFill>
              </a:rPr>
              <a:t>“Quantum voordeel” voor codebreaking en chemie</a:t>
            </a:r>
          </a:p>
          <a:p>
            <a:endParaRPr lang="en-NL" sz="2400" dirty="0">
              <a:solidFill>
                <a:schemeClr val="bg1"/>
              </a:solidFill>
            </a:endParaRPr>
          </a:p>
          <a:p>
            <a:r>
              <a:rPr lang="en-NL" sz="2400" dirty="0">
                <a:solidFill>
                  <a:schemeClr val="bg1"/>
                </a:solidFill>
              </a:rPr>
              <a:t>~1M qubits</a:t>
            </a:r>
          </a:p>
          <a:p>
            <a:endParaRPr lang="en-NL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B04A47-3327-1A43-9A08-8F17435650C6}"/>
              </a:ext>
            </a:extLst>
          </p:cNvPr>
          <p:cNvSpPr txBox="1"/>
          <p:nvPr/>
        </p:nvSpPr>
        <p:spPr>
          <a:xfrm>
            <a:off x="908029" y="4845026"/>
            <a:ext cx="32725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dirty="0">
                <a:solidFill>
                  <a:schemeClr val="bg1"/>
                </a:solidFill>
              </a:rPr>
              <a:t>Focus op testen &amp; experimenten.</a:t>
            </a:r>
          </a:p>
          <a:p>
            <a:endParaRPr lang="en-NL" sz="2400" dirty="0">
              <a:solidFill>
                <a:schemeClr val="bg1"/>
              </a:solidFill>
            </a:endParaRPr>
          </a:p>
          <a:p>
            <a:r>
              <a:rPr lang="en-NL" sz="2400" dirty="0">
                <a:solidFill>
                  <a:schemeClr val="bg1"/>
                </a:solidFill>
              </a:rPr>
              <a:t>~ 1k qubits</a:t>
            </a:r>
          </a:p>
          <a:p>
            <a:endParaRPr lang="en-NL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C753F8-55FE-3FF8-1670-5264368D75E4}"/>
              </a:ext>
            </a:extLst>
          </p:cNvPr>
          <p:cNvSpPr/>
          <p:nvPr/>
        </p:nvSpPr>
        <p:spPr>
          <a:xfrm>
            <a:off x="8454188" y="2777512"/>
            <a:ext cx="4138864" cy="4066674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softEdge rad="219042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3200" dirty="0"/>
              <a:t>???</a:t>
            </a:r>
          </a:p>
          <a:p>
            <a:pPr algn="ctr"/>
            <a:endParaRPr lang="en-NL" sz="3200" dirty="0"/>
          </a:p>
          <a:p>
            <a:pPr algn="ctr"/>
            <a:endParaRPr lang="en-NL" sz="3200" dirty="0"/>
          </a:p>
          <a:p>
            <a:pPr algn="ctr"/>
            <a:endParaRPr lang="en-NL" sz="3200" dirty="0"/>
          </a:p>
          <a:p>
            <a:pPr algn="ctr"/>
            <a:endParaRPr lang="en-NL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030B98-53C6-C141-15ED-7D78A883DAB2}"/>
              </a:ext>
            </a:extLst>
          </p:cNvPr>
          <p:cNvSpPr txBox="1"/>
          <p:nvPr/>
        </p:nvSpPr>
        <p:spPr>
          <a:xfrm>
            <a:off x="8799093" y="4287253"/>
            <a:ext cx="3272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L" sz="2400" dirty="0">
              <a:solidFill>
                <a:schemeClr val="bg1"/>
              </a:solidFill>
            </a:endParaRPr>
          </a:p>
          <a:p>
            <a:endParaRPr lang="en-NL" sz="2400" dirty="0">
              <a:solidFill>
                <a:schemeClr val="bg1"/>
              </a:solidFill>
            </a:endParaRPr>
          </a:p>
          <a:p>
            <a:endParaRPr lang="en-NL" sz="2400" dirty="0">
              <a:solidFill>
                <a:schemeClr val="bg1"/>
              </a:solidFill>
            </a:endParaRPr>
          </a:p>
          <a:p>
            <a:endParaRPr lang="en-NL" sz="2400" dirty="0">
              <a:solidFill>
                <a:schemeClr val="bg1"/>
              </a:solidFill>
            </a:endParaRPr>
          </a:p>
          <a:p>
            <a:r>
              <a:rPr lang="en-NL" sz="2400" dirty="0">
                <a:solidFill>
                  <a:schemeClr val="bg1"/>
                </a:solidFill>
              </a:rPr>
              <a:t>~100M+ qubits</a:t>
            </a:r>
          </a:p>
          <a:p>
            <a:endParaRPr lang="en-NL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C1CE6E-D970-F556-1B93-B0F1B7A95C29}"/>
              </a:ext>
            </a:extLst>
          </p:cNvPr>
          <p:cNvSpPr txBox="1"/>
          <p:nvPr/>
        </p:nvSpPr>
        <p:spPr>
          <a:xfrm>
            <a:off x="257749" y="73982"/>
            <a:ext cx="4109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600" dirty="0"/>
              <a:t>Aantal quantum bits: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BA251C-5C37-3359-F281-A6A17C10AFDC}"/>
              </a:ext>
            </a:extLst>
          </p:cNvPr>
          <p:cNvSpPr/>
          <p:nvPr/>
        </p:nvSpPr>
        <p:spPr>
          <a:xfrm>
            <a:off x="3677920" y="2438400"/>
            <a:ext cx="1584960" cy="812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2035 ?</a:t>
            </a:r>
          </a:p>
        </p:txBody>
      </p:sp>
    </p:spTree>
    <p:extLst>
      <p:ext uri="{BB962C8B-B14F-4D97-AF65-F5344CB8AC3E}">
        <p14:creationId xmlns:p14="http://schemas.microsoft.com/office/powerpoint/2010/main" val="263683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EF764-89C3-A591-7165-9078DD8D6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7D0439-5B5F-9EED-EE4D-307E4DAE4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61" y="345577"/>
            <a:ext cx="7572428" cy="928694"/>
          </a:xfrm>
        </p:spPr>
        <p:txBody>
          <a:bodyPr>
            <a:normAutofit/>
          </a:bodyPr>
          <a:lstStyle/>
          <a:p>
            <a:r>
              <a:rPr lang="en-US" sz="4000" dirty="0" err="1">
                <a:cs typeface="Arial" charset="0"/>
              </a:rPr>
              <a:t>Samenvatting</a:t>
            </a:r>
            <a:endParaRPr lang="de-DE" sz="4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20451A8-8B71-00B2-54C6-4AEBEA321E08}"/>
              </a:ext>
            </a:extLst>
          </p:cNvPr>
          <p:cNvSpPr txBox="1">
            <a:spLocks/>
          </p:cNvSpPr>
          <p:nvPr/>
        </p:nvSpPr>
        <p:spPr>
          <a:xfrm>
            <a:off x="406760" y="2512194"/>
            <a:ext cx="8602485" cy="434580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dirty="0">
                <a:solidFill>
                  <a:schemeClr val="tx1"/>
                </a:solidFill>
                <a:cs typeface="Arial" charset="0"/>
              </a:rPr>
              <a:t>Quantum computers </a:t>
            </a:r>
            <a:r>
              <a:rPr lang="en-US" dirty="0" err="1">
                <a:solidFill>
                  <a:schemeClr val="tx1"/>
                </a:solidFill>
                <a:cs typeface="Arial" charset="0"/>
              </a:rPr>
              <a:t>zijn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Arial" charset="0"/>
              </a:rPr>
              <a:t>traag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, maar </a:t>
            </a:r>
            <a:r>
              <a:rPr lang="en-US" dirty="0" err="1">
                <a:solidFill>
                  <a:schemeClr val="tx1"/>
                </a:solidFill>
                <a:cs typeface="Arial" charset="0"/>
              </a:rPr>
              <a:t>hebben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Arial" charset="0"/>
              </a:rPr>
              <a:t>voor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Arial" charset="0"/>
              </a:rPr>
              <a:t>sommige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Arial" charset="0"/>
              </a:rPr>
              <a:t>problemen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Arial" charset="0"/>
              </a:rPr>
              <a:t>veel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 minder </a:t>
            </a:r>
            <a:r>
              <a:rPr lang="en-US" dirty="0" err="1">
                <a:solidFill>
                  <a:schemeClr val="tx1"/>
                </a:solidFill>
                <a:cs typeface="Arial" charset="0"/>
              </a:rPr>
              <a:t>stappen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Arial" charset="0"/>
              </a:rPr>
              <a:t>nodig</a:t>
            </a:r>
            <a:endParaRPr lang="en-US" dirty="0">
              <a:solidFill>
                <a:schemeClr val="tx1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endParaRPr lang="en-US" dirty="0">
              <a:solidFill>
                <a:schemeClr val="tx1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dirty="0">
                <a:solidFill>
                  <a:schemeClr val="tx1"/>
                </a:solidFill>
                <a:cs typeface="Arial" charset="0"/>
              </a:rPr>
              <a:t>De </a:t>
            </a:r>
            <a:r>
              <a:rPr lang="en-US" dirty="0" err="1">
                <a:solidFill>
                  <a:schemeClr val="tx1"/>
                </a:solidFill>
                <a:cs typeface="Arial" charset="0"/>
              </a:rPr>
              <a:t>huidige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Arial" charset="0"/>
              </a:rPr>
              <a:t>cryptografie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Arial" charset="0"/>
              </a:rPr>
              <a:t>moet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 in de </a:t>
            </a:r>
            <a:r>
              <a:rPr lang="en-US" dirty="0" err="1">
                <a:solidFill>
                  <a:schemeClr val="tx1"/>
                </a:solidFill>
                <a:cs typeface="Arial" charset="0"/>
              </a:rPr>
              <a:t>komende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 10 </a:t>
            </a:r>
            <a:r>
              <a:rPr lang="en-US" dirty="0" err="1">
                <a:solidFill>
                  <a:schemeClr val="tx1"/>
                </a:solidFill>
                <a:cs typeface="Arial" charset="0"/>
              </a:rPr>
              <a:t>jaar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Arial" charset="0"/>
              </a:rPr>
              <a:t>vervangen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Arial" charset="0"/>
              </a:rPr>
              <a:t>worden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 door post-quantum </a:t>
            </a:r>
            <a:r>
              <a:rPr lang="en-US" dirty="0" err="1">
                <a:solidFill>
                  <a:schemeClr val="tx1"/>
                </a:solidFill>
                <a:cs typeface="Arial" charset="0"/>
              </a:rPr>
              <a:t>cryptografie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, die </a:t>
            </a:r>
            <a:r>
              <a:rPr lang="en-US" dirty="0" err="1">
                <a:solidFill>
                  <a:schemeClr val="tx1"/>
                </a:solidFill>
                <a:cs typeface="Arial" charset="0"/>
              </a:rPr>
              <a:t>veilig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Arial" charset="0"/>
              </a:rPr>
              <a:t>blijft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Arial" charset="0"/>
              </a:rPr>
              <a:t>tegen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 quantum </a:t>
            </a:r>
            <a:r>
              <a:rPr lang="en-US" dirty="0" err="1">
                <a:solidFill>
                  <a:schemeClr val="tx1"/>
                </a:solidFill>
                <a:cs typeface="Arial" charset="0"/>
              </a:rPr>
              <a:t>aanvallers</a:t>
            </a: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28877FF9-620F-55B0-2A34-0D6665116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1654" y="174163"/>
            <a:ext cx="1544346" cy="205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338;p22">
            <a:extLst>
              <a:ext uri="{FF2B5EF4-FFF2-40B4-BE49-F238E27FC236}">
                <a16:creationId xmlns:a16="http://schemas.microsoft.com/office/drawing/2014/main" id="{B22BAD13-9BD7-F51A-1CED-D1D682E6CC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74163"/>
            <a:ext cx="2508985" cy="146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951B00-A764-7395-4BF7-209606D07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9245" y="3117839"/>
            <a:ext cx="2397197" cy="339011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2BDAD0E-185C-8777-2C01-B12B155C7A0A}"/>
              </a:ext>
            </a:extLst>
          </p:cNvPr>
          <p:cNvGrpSpPr/>
          <p:nvPr/>
        </p:nvGrpSpPr>
        <p:grpSpPr>
          <a:xfrm>
            <a:off x="9014517" y="857508"/>
            <a:ext cx="2452750" cy="1837928"/>
            <a:chOff x="602958" y="2108201"/>
            <a:chExt cx="4559118" cy="341630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B5DE53A5-91EF-D4E0-FC97-61EBC3397A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602958" y="2108201"/>
              <a:ext cx="4559118" cy="3416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8CE775A8-A24A-CD32-BB80-FD49322D0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14600" y="3378200"/>
              <a:ext cx="1866900" cy="1866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2742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3"/>
          <p:cNvSpPr txBox="1"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 dirty="0"/>
              <a:t>Wat doen wij?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6386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"/>
          <p:cNvSpPr txBox="1"/>
          <p:nvPr/>
        </p:nvSpPr>
        <p:spPr>
          <a:xfrm>
            <a:off x="3047499" y="2946627"/>
            <a:ext cx="60970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 is quantum </a:t>
            </a:r>
            <a:r>
              <a:rPr lang="en-US" sz="3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mechanica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E3C16-5EE4-2682-CA2D-111CC3A3B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FD0EB4F1-F37E-C4EE-9EAF-5749ADDF1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8806179" y="3638349"/>
            <a:ext cx="3192625" cy="311633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FD0869A-3D97-ACCA-5C3C-4152B5D1A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1044" y="4792068"/>
            <a:ext cx="1958741" cy="1962613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17A3E1-CCFA-434E-3353-B00C36EA4551}"/>
              </a:ext>
            </a:extLst>
          </p:cNvPr>
          <p:cNvSpPr txBox="1"/>
          <p:nvPr/>
        </p:nvSpPr>
        <p:spPr>
          <a:xfrm>
            <a:off x="193196" y="1347894"/>
            <a:ext cx="8785171" cy="5007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Onderzoek</a:t>
            </a:r>
            <a:r>
              <a:rPr lang="en-US" sz="2400" dirty="0"/>
              <a:t> </a:t>
            </a:r>
            <a:r>
              <a:rPr lang="en-US" sz="2400" dirty="0" err="1"/>
              <a:t>naar</a:t>
            </a:r>
            <a:r>
              <a:rPr lang="en-US" sz="2400" dirty="0"/>
              <a:t>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toepassingen</a:t>
            </a:r>
            <a:r>
              <a:rPr lang="en-US" sz="2400" dirty="0"/>
              <a:t> van quantum </a:t>
            </a:r>
            <a:r>
              <a:rPr lang="en-US" sz="2400" dirty="0" err="1"/>
              <a:t>technologie</a:t>
            </a:r>
            <a:endParaRPr lang="en-US" sz="2400" dirty="0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post-quantum </a:t>
            </a:r>
            <a:r>
              <a:rPr lang="en-US" sz="2400" dirty="0" err="1"/>
              <a:t>cryptografie</a:t>
            </a:r>
            <a:endParaRPr lang="en-US" sz="24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Onderwijs</a:t>
            </a:r>
            <a:r>
              <a:rPr lang="en-US" sz="2400" dirty="0"/>
              <a:t>: </a:t>
            </a:r>
            <a:r>
              <a:rPr lang="en-US" sz="2400" dirty="0" err="1"/>
              <a:t>nieuwe</a:t>
            </a:r>
            <a:r>
              <a:rPr lang="en-US" sz="2400" dirty="0"/>
              <a:t> master </a:t>
            </a:r>
            <a:r>
              <a:rPr lang="en-US" sz="2400" dirty="0" err="1"/>
              <a:t>programma’s</a:t>
            </a:r>
            <a:r>
              <a:rPr lang="en-US" sz="2400" dirty="0"/>
              <a:t> </a:t>
            </a:r>
            <a:r>
              <a:rPr lang="en-US" sz="2400" dirty="0" err="1"/>
              <a:t>aan</a:t>
            </a:r>
            <a:r>
              <a:rPr lang="en-US" sz="2400" dirty="0"/>
              <a:t> de </a:t>
            </a:r>
            <a:r>
              <a:rPr lang="en-US" sz="2400" dirty="0" err="1"/>
              <a:t>UvA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HvA</a:t>
            </a:r>
            <a:endParaRPr lang="en-US" sz="24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2028: Nieuw LabQ </a:t>
            </a:r>
            <a:r>
              <a:rPr lang="en-US" sz="2400" dirty="0" err="1"/>
              <a:t>gebouw</a:t>
            </a:r>
            <a:r>
              <a:rPr lang="en-US" sz="2400" dirty="0"/>
              <a:t> op Amsterdam Science Park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Hosten </a:t>
            </a:r>
            <a:r>
              <a:rPr lang="en-US" sz="2400" dirty="0" err="1"/>
              <a:t>een</a:t>
            </a:r>
            <a:r>
              <a:rPr lang="en-US" sz="2400" dirty="0"/>
              <a:t> quantum computer </a:t>
            </a:r>
            <a:r>
              <a:rPr lang="en-US" sz="2400" dirty="0" err="1"/>
              <a:t>naast</a:t>
            </a:r>
            <a:r>
              <a:rPr lang="en-US" sz="2400" dirty="0"/>
              <a:t> de </a:t>
            </a:r>
            <a:r>
              <a:rPr lang="en-US" sz="2400" dirty="0" err="1"/>
              <a:t>huidige</a:t>
            </a:r>
            <a:r>
              <a:rPr lang="en-US" sz="2400" dirty="0"/>
              <a:t> supercomputer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Nederland is </a:t>
            </a:r>
            <a:r>
              <a:rPr lang="en-US" sz="2400" dirty="0" err="1"/>
              <a:t>een</a:t>
            </a:r>
            <a:r>
              <a:rPr lang="en-US" sz="2400" dirty="0"/>
              <a:t> van de </a:t>
            </a:r>
            <a:r>
              <a:rPr lang="en-US" sz="2400" dirty="0" err="1"/>
              <a:t>koploper</a:t>
            </a:r>
            <a:r>
              <a:rPr lang="en-US" sz="2400" dirty="0"/>
              <a:t> </a:t>
            </a:r>
            <a:r>
              <a:rPr lang="en-US" sz="2400" dirty="0" err="1"/>
              <a:t>wereldwijd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in quantum </a:t>
            </a:r>
            <a:r>
              <a:rPr lang="en-US" sz="2400" dirty="0" err="1"/>
              <a:t>technologie</a:t>
            </a:r>
            <a:endParaRPr lang="en-US" sz="24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2" name="Picture 1" descr="The Quantum Computer Science icon: A sphere made of 1s and 0s with red rings around it.&#10;">
            <a:extLst>
              <a:ext uri="{FF2B5EF4-FFF2-40B4-BE49-F238E27FC236}">
                <a16:creationId xmlns:a16="http://schemas.microsoft.com/office/drawing/2014/main" id="{2CEC7F4F-DF4B-4AF0-4AE7-C06A56B2CF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415" y="2269981"/>
            <a:ext cx="2354939" cy="11590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36AE5F-9B7B-BBBA-D4DE-78BC6527396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550318" y="329840"/>
            <a:ext cx="3177587" cy="1104682"/>
          </a:xfrm>
          <a:prstGeom prst="rect">
            <a:avLst/>
          </a:prstGeom>
          <a:ln w="12600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B9D3A7-BBE0-41FA-F539-6BA7B9B635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0415" y="210386"/>
            <a:ext cx="1131996" cy="122413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B3B6CF5-0BC7-9DEE-BCF1-6B24EE7218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79379" y="485910"/>
            <a:ext cx="2011296" cy="86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9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6A1103E4-BBE5-88B1-3FC5-B05574570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3">
            <a:extLst>
              <a:ext uri="{FF2B5EF4-FFF2-40B4-BE49-F238E27FC236}">
                <a16:creationId xmlns:a16="http://schemas.microsoft.com/office/drawing/2014/main" id="{B2EACAD7-54A8-40CD-74E6-3FC2560A3A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 dirty="0"/>
              <a:t>Wat kan jij doen?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98362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112B6A-8D63-5646-A507-D4E56913D3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58424" y="261912"/>
            <a:ext cx="4186351" cy="58683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CFE155-2335-B3DC-8129-37F97D11DC7D}"/>
              </a:ext>
            </a:extLst>
          </p:cNvPr>
          <p:cNvSpPr txBox="1"/>
          <p:nvPr/>
        </p:nvSpPr>
        <p:spPr>
          <a:xfrm>
            <a:off x="355874" y="6030879"/>
            <a:ext cx="8005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hlinkClick r:id="rId3"/>
              </a:rPr>
              <a:t>https://www.aivd.nl/documenten/publicaties/2024/12/3/het-pqc-migratie-handboek</a:t>
            </a:r>
            <a:r>
              <a:rPr lang="en-GB" sz="1400" dirty="0"/>
              <a:t> </a:t>
            </a:r>
            <a:endParaRPr lang="en-NL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17B319-0071-353B-830B-959BE0020273}"/>
              </a:ext>
            </a:extLst>
          </p:cNvPr>
          <p:cNvSpPr txBox="1"/>
          <p:nvPr/>
        </p:nvSpPr>
        <p:spPr>
          <a:xfrm>
            <a:off x="8104753" y="1263591"/>
            <a:ext cx="45434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Alles wat je </a:t>
            </a:r>
            <a:r>
              <a:rPr lang="en-US" sz="2800" dirty="0" err="1"/>
              <a:t>moet</a:t>
            </a:r>
            <a:r>
              <a:rPr lang="en-US" sz="2800" dirty="0"/>
              <a:t> </a:t>
            </a:r>
            <a:r>
              <a:rPr lang="en-US" sz="2800" dirty="0" err="1"/>
              <a:t>weten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over quantum computing:</a:t>
            </a:r>
            <a:br>
              <a:rPr lang="en-US" sz="2800" dirty="0">
                <a:sym typeface="Wingdings" panose="05000000000000000000" pitchFamily="2" charset="2"/>
              </a:rPr>
            </a:br>
            <a:r>
              <a:rPr lang="en-US" sz="2800" dirty="0"/>
              <a:t> </a:t>
            </a:r>
            <a:r>
              <a:rPr lang="en-US" sz="2800" dirty="0">
                <a:hlinkClick r:id="rId4"/>
              </a:rPr>
              <a:t>www.IntroToQuantum.org</a:t>
            </a:r>
            <a:r>
              <a:rPr lang="en-US" sz="2800" dirty="0"/>
              <a:t> </a:t>
            </a:r>
            <a:endParaRPr lang="en-NL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7D98C-6306-3EAB-6121-DAD15DC49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5062" y="3009204"/>
            <a:ext cx="2755125" cy="2585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AD814F-B524-93BA-5161-0C616B5D40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20" y="762301"/>
            <a:ext cx="3580194" cy="506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4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0358F47-4FCB-EEE4-E183-A6E8A7224D0C}"/>
              </a:ext>
            </a:extLst>
          </p:cNvPr>
          <p:cNvSpPr txBox="1">
            <a:spLocks/>
          </p:cNvSpPr>
          <p:nvPr/>
        </p:nvSpPr>
        <p:spPr>
          <a:xfrm>
            <a:off x="547884" y="597185"/>
            <a:ext cx="5257800" cy="15437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L" sz="2600" b="1" dirty="0"/>
              <a:t>Decoherence:  </a:t>
            </a:r>
            <a:r>
              <a:rPr lang="en-NL" sz="2600" dirty="0"/>
              <a:t>Qubits slowly change due to external forces (the ‘environment’)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NL" sz="26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34C9701-28D3-D4DE-6784-FC08D29D4B67}"/>
              </a:ext>
            </a:extLst>
          </p:cNvPr>
          <p:cNvSpPr txBox="1">
            <a:spLocks/>
          </p:cNvSpPr>
          <p:nvPr/>
        </p:nvSpPr>
        <p:spPr>
          <a:xfrm>
            <a:off x="547884" y="2567867"/>
            <a:ext cx="5257800" cy="1543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L" sz="2600" b="1" dirty="0"/>
              <a:t>Error correction</a:t>
            </a:r>
            <a:r>
              <a:rPr lang="en-NL" sz="2600" dirty="0"/>
              <a:t>: frequent checks and fixes of unintended changes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A06DE8-5DC9-A8B2-4E09-4818F6D5F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088" y="3822035"/>
            <a:ext cx="9634610" cy="27718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B036564-D69B-D27A-A0F7-BC2CE8CFC08E}"/>
              </a:ext>
            </a:extLst>
          </p:cNvPr>
          <p:cNvGrpSpPr/>
          <p:nvPr/>
        </p:nvGrpSpPr>
        <p:grpSpPr>
          <a:xfrm>
            <a:off x="7176164" y="588733"/>
            <a:ext cx="3742848" cy="2840267"/>
            <a:chOff x="802409" y="1791791"/>
            <a:chExt cx="3366847" cy="275646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513EF0F-E7CB-C0F8-3AAD-DF3DFE010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2541" y="3216589"/>
              <a:ext cx="2532611" cy="1331663"/>
            </a:xfrm>
            <a:prstGeom prst="rect">
              <a:avLst/>
            </a:prstGeom>
          </p:spPr>
        </p:pic>
        <p:sp>
          <p:nvSpPr>
            <p:cNvPr id="15" name="Rectangular Callout 14">
              <a:extLst>
                <a:ext uri="{FF2B5EF4-FFF2-40B4-BE49-F238E27FC236}">
                  <a16:creationId xmlns:a16="http://schemas.microsoft.com/office/drawing/2014/main" id="{98148DEA-6C62-3CE1-6A8E-4C115972BC88}"/>
                </a:ext>
              </a:extLst>
            </p:cNvPr>
            <p:cNvSpPr/>
            <p:nvPr/>
          </p:nvSpPr>
          <p:spPr>
            <a:xfrm>
              <a:off x="802409" y="1791791"/>
              <a:ext cx="1360264" cy="1103326"/>
            </a:xfrm>
            <a:prstGeom prst="wedgeRectCallout">
              <a:avLst>
                <a:gd name="adj1" fmla="val 57500"/>
                <a:gd name="adj2" fmla="val 85103"/>
              </a:avLst>
            </a:prstGeom>
            <a:gradFill flip="none" rotWithShape="1">
              <a:gsLst>
                <a:gs pos="0">
                  <a:srgbClr val="4472C4">
                    <a:tint val="66000"/>
                    <a:satMod val="160000"/>
                  </a:srgbClr>
                </a:gs>
                <a:gs pos="50000">
                  <a:srgbClr val="4472C4">
                    <a:tint val="44500"/>
                    <a:satMod val="160000"/>
                  </a:srgbClr>
                </a:gs>
                <a:gs pos="100000">
                  <a:srgbClr val="4472C4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X</a:t>
              </a:r>
              <a:r>
                <a:rPr lang="en-NL" dirty="0"/>
                <a:t> = 3</a:t>
              </a:r>
            </a:p>
          </p:txBody>
        </p:sp>
        <p:sp>
          <p:nvSpPr>
            <p:cNvPr id="16" name="Rectangular Callout 15">
              <a:extLst>
                <a:ext uri="{FF2B5EF4-FFF2-40B4-BE49-F238E27FC236}">
                  <a16:creationId xmlns:a16="http://schemas.microsoft.com/office/drawing/2014/main" id="{DD893A3C-C503-DDA1-66AD-C8AD8BC723B6}"/>
                </a:ext>
              </a:extLst>
            </p:cNvPr>
            <p:cNvSpPr/>
            <p:nvPr/>
          </p:nvSpPr>
          <p:spPr>
            <a:xfrm>
              <a:off x="2808992" y="1791791"/>
              <a:ext cx="1360264" cy="1103326"/>
            </a:xfrm>
            <a:prstGeom prst="wedgeRectCallout">
              <a:avLst>
                <a:gd name="adj1" fmla="val -34166"/>
                <a:gd name="adj2" fmla="val 85103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X</a:t>
              </a:r>
              <a:r>
                <a:rPr lang="en-NL" dirty="0"/>
                <a:t> = 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180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082441A-E558-0CDF-216C-46216BACAE54}"/>
              </a:ext>
            </a:extLst>
          </p:cNvPr>
          <p:cNvCxnSpPr/>
          <p:nvPr/>
        </p:nvCxnSpPr>
        <p:spPr>
          <a:xfrm flipH="1">
            <a:off x="2046803" y="1713743"/>
            <a:ext cx="5201785" cy="3209483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264729-3147-78FF-82C8-BF2BB772F70E}"/>
              </a:ext>
            </a:extLst>
          </p:cNvPr>
          <p:cNvCxnSpPr>
            <a:cxnSpLocks/>
          </p:cNvCxnSpPr>
          <p:nvPr/>
        </p:nvCxnSpPr>
        <p:spPr>
          <a:xfrm flipH="1">
            <a:off x="2089192" y="1338294"/>
            <a:ext cx="4148106" cy="356599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CB61988-C329-4033-CD84-7F4179ECEFD3}"/>
              </a:ext>
            </a:extLst>
          </p:cNvPr>
          <p:cNvCxnSpPr>
            <a:cxnSpLocks/>
          </p:cNvCxnSpPr>
          <p:nvPr/>
        </p:nvCxnSpPr>
        <p:spPr>
          <a:xfrm flipH="1">
            <a:off x="2046803" y="3318484"/>
            <a:ext cx="5201785" cy="158580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graph with green lines&#10;&#10;Description automatically generated">
            <a:extLst>
              <a:ext uri="{FF2B5EF4-FFF2-40B4-BE49-F238E27FC236}">
                <a16:creationId xmlns:a16="http://schemas.microsoft.com/office/drawing/2014/main" id="{1E35FB43-2FAB-1D2B-EE3D-B80057E9E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419" y="870255"/>
            <a:ext cx="8809404" cy="5449461"/>
          </a:xfrm>
          <a:prstGeom prst="rect">
            <a:avLst/>
          </a:prstGeom>
        </p:spPr>
      </p:pic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52708A14-8475-26F6-B9E2-0734D3FC1148}"/>
              </a:ext>
            </a:extLst>
          </p:cNvPr>
          <p:cNvSpPr/>
          <p:nvPr/>
        </p:nvSpPr>
        <p:spPr>
          <a:xfrm>
            <a:off x="8467374" y="2815667"/>
            <a:ext cx="3419028" cy="1558636"/>
          </a:xfrm>
          <a:prstGeom prst="wedgeRectCallout">
            <a:avLst>
              <a:gd name="adj1" fmla="val -83882"/>
              <a:gd name="adj2" fmla="val 1804"/>
            </a:avLst>
          </a:prstGeom>
          <a:solidFill>
            <a:srgbClr val="1680C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2400" dirty="0"/>
              <a:t>Early fault-tolerant applications likely require ~1M qubits</a:t>
            </a:r>
          </a:p>
        </p:txBody>
      </p:sp>
    </p:spTree>
    <p:extLst>
      <p:ext uri="{BB962C8B-B14F-4D97-AF65-F5344CB8AC3E}">
        <p14:creationId xmlns:p14="http://schemas.microsoft.com/office/powerpoint/2010/main" val="160251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line and black line&#10;&#10;Description automatically generated">
            <a:extLst>
              <a:ext uri="{FF2B5EF4-FFF2-40B4-BE49-F238E27FC236}">
                <a16:creationId xmlns:a16="http://schemas.microsoft.com/office/drawing/2014/main" id="{1B02FED8-8D1F-C385-6384-8D803E733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419" y="870255"/>
            <a:ext cx="8809404" cy="54494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B2729B-7606-DC0C-5EB4-A665B9ED7CE4}"/>
              </a:ext>
            </a:extLst>
          </p:cNvPr>
          <p:cNvSpPr/>
          <p:nvPr/>
        </p:nvSpPr>
        <p:spPr>
          <a:xfrm>
            <a:off x="4675955" y="3883675"/>
            <a:ext cx="1420045" cy="7414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L" sz="2400" dirty="0"/>
              <a:t>Moore’s Law</a:t>
            </a:r>
          </a:p>
        </p:txBody>
      </p:sp>
    </p:spTree>
    <p:extLst>
      <p:ext uri="{BB962C8B-B14F-4D97-AF65-F5344CB8AC3E}">
        <p14:creationId xmlns:p14="http://schemas.microsoft.com/office/powerpoint/2010/main" val="2506536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with a line and numbers&#10;&#10;Description automatically generated with medium confidence">
            <a:extLst>
              <a:ext uri="{FF2B5EF4-FFF2-40B4-BE49-F238E27FC236}">
                <a16:creationId xmlns:a16="http://schemas.microsoft.com/office/drawing/2014/main" id="{29947E10-BBFA-277B-8347-DBE286173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419" y="870255"/>
            <a:ext cx="8809404" cy="54494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D6A852-1FAC-A247-3507-89C3A432866F}"/>
              </a:ext>
            </a:extLst>
          </p:cNvPr>
          <p:cNvSpPr/>
          <p:nvPr/>
        </p:nvSpPr>
        <p:spPr>
          <a:xfrm>
            <a:off x="4675955" y="3883675"/>
            <a:ext cx="1420045" cy="7414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L" sz="2400" dirty="0"/>
              <a:t>Moore’s Law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B87A72-B3EF-E887-21C3-62C30482AA7C}"/>
              </a:ext>
            </a:extLst>
          </p:cNvPr>
          <p:cNvSpPr/>
          <p:nvPr/>
        </p:nvSpPr>
        <p:spPr>
          <a:xfrm>
            <a:off x="4389824" y="2189062"/>
            <a:ext cx="996153" cy="497348"/>
          </a:xfrm>
          <a:prstGeom prst="rect">
            <a:avLst/>
          </a:prstGeom>
          <a:ln>
            <a:solidFill>
              <a:srgbClr val="5A8EF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L" sz="2400" dirty="0">
                <a:solidFill>
                  <a:srgbClr val="5A8EFE"/>
                </a:solidFill>
              </a:rPr>
              <a:t>IBM</a:t>
            </a:r>
          </a:p>
        </p:txBody>
      </p:sp>
    </p:spTree>
    <p:extLst>
      <p:ext uri="{BB962C8B-B14F-4D97-AF65-F5344CB8AC3E}">
        <p14:creationId xmlns:p14="http://schemas.microsoft.com/office/powerpoint/2010/main" val="40464651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with a line and numbers&#10;&#10;Description automatically generated with medium confidence">
            <a:extLst>
              <a:ext uri="{FF2B5EF4-FFF2-40B4-BE49-F238E27FC236}">
                <a16:creationId xmlns:a16="http://schemas.microsoft.com/office/drawing/2014/main" id="{29947E10-BBFA-277B-8347-DBE286173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419" y="870255"/>
            <a:ext cx="8809404" cy="54494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D6A852-1FAC-A247-3507-89C3A432866F}"/>
              </a:ext>
            </a:extLst>
          </p:cNvPr>
          <p:cNvSpPr/>
          <p:nvPr/>
        </p:nvSpPr>
        <p:spPr>
          <a:xfrm>
            <a:off x="4675955" y="3883675"/>
            <a:ext cx="1420045" cy="7414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L" sz="2400" dirty="0"/>
              <a:t>Moore’s Law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B87A72-B3EF-E887-21C3-62C30482AA7C}"/>
              </a:ext>
            </a:extLst>
          </p:cNvPr>
          <p:cNvSpPr/>
          <p:nvPr/>
        </p:nvSpPr>
        <p:spPr>
          <a:xfrm>
            <a:off x="4389824" y="2189062"/>
            <a:ext cx="996153" cy="497348"/>
          </a:xfrm>
          <a:prstGeom prst="rect">
            <a:avLst/>
          </a:prstGeom>
          <a:ln>
            <a:solidFill>
              <a:srgbClr val="5A8EF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L" sz="2400" dirty="0">
                <a:solidFill>
                  <a:srgbClr val="5A8EFE"/>
                </a:solidFill>
              </a:rPr>
              <a:t>IBM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744555-0FD8-201C-0EC7-F887B2A35A8B}"/>
              </a:ext>
            </a:extLst>
          </p:cNvPr>
          <p:cNvSpPr/>
          <p:nvPr/>
        </p:nvSpPr>
        <p:spPr>
          <a:xfrm>
            <a:off x="4036423" y="1460781"/>
            <a:ext cx="1531831" cy="1722017"/>
          </a:xfrm>
          <a:prstGeom prst="rect">
            <a:avLst/>
          </a:prstGeom>
          <a:effectLst>
            <a:softEdge rad="219042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Early fault-</a:t>
            </a:r>
            <a:br>
              <a:rPr lang="en-NL" dirty="0"/>
            </a:br>
            <a:r>
              <a:rPr lang="en-NL" dirty="0"/>
              <a:t>tolerant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D4B971-85FE-196F-F2F8-0490B4929443}"/>
              </a:ext>
            </a:extLst>
          </p:cNvPr>
          <p:cNvSpPr/>
          <p:nvPr/>
        </p:nvSpPr>
        <p:spPr>
          <a:xfrm>
            <a:off x="2158940" y="1460781"/>
            <a:ext cx="1989269" cy="1722017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softEdge rad="219042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Noisy </a:t>
            </a:r>
          </a:p>
          <a:p>
            <a:pPr algn="ctr"/>
            <a:r>
              <a:rPr lang="en-NL" dirty="0"/>
              <a:t>intermediate-</a:t>
            </a:r>
            <a:br>
              <a:rPr lang="en-NL" dirty="0"/>
            </a:br>
            <a:r>
              <a:rPr lang="en-NL" dirty="0"/>
              <a:t>scale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042ECC-CC43-7091-61C1-421976AFBB95}"/>
              </a:ext>
            </a:extLst>
          </p:cNvPr>
          <p:cNvSpPr/>
          <p:nvPr/>
        </p:nvSpPr>
        <p:spPr>
          <a:xfrm>
            <a:off x="5385977" y="1460781"/>
            <a:ext cx="2657816" cy="1722017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softEdge rad="219042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2000" dirty="0"/>
              <a:t>???</a:t>
            </a:r>
            <a:endParaRPr lang="en-NL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48A100-808C-D85D-986F-0739E32AAAF3}"/>
              </a:ext>
            </a:extLst>
          </p:cNvPr>
          <p:cNvSpPr txBox="1"/>
          <p:nvPr/>
        </p:nvSpPr>
        <p:spPr>
          <a:xfrm>
            <a:off x="8799093" y="4287253"/>
            <a:ext cx="3272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L" sz="2400" dirty="0">
              <a:solidFill>
                <a:schemeClr val="bg1"/>
              </a:solidFill>
            </a:endParaRPr>
          </a:p>
          <a:p>
            <a:endParaRPr lang="en-NL" sz="2400" dirty="0">
              <a:solidFill>
                <a:schemeClr val="bg1"/>
              </a:solidFill>
            </a:endParaRPr>
          </a:p>
          <a:p>
            <a:endParaRPr lang="en-NL" sz="2400" dirty="0">
              <a:solidFill>
                <a:schemeClr val="bg1"/>
              </a:solidFill>
            </a:endParaRPr>
          </a:p>
          <a:p>
            <a:endParaRPr lang="en-NL" sz="2400" dirty="0">
              <a:solidFill>
                <a:schemeClr val="bg1"/>
              </a:solidFill>
            </a:endParaRPr>
          </a:p>
          <a:p>
            <a:r>
              <a:rPr lang="en-NL" sz="2400" dirty="0">
                <a:solidFill>
                  <a:schemeClr val="bg1"/>
                </a:solidFill>
              </a:rPr>
              <a:t>~100M+ qubits</a:t>
            </a:r>
          </a:p>
          <a:p>
            <a:endParaRPr lang="en-NL" sz="2400" dirty="0"/>
          </a:p>
        </p:txBody>
      </p:sp>
    </p:spTree>
    <p:extLst>
      <p:ext uri="{BB962C8B-B14F-4D97-AF65-F5344CB8AC3E}">
        <p14:creationId xmlns:p14="http://schemas.microsoft.com/office/powerpoint/2010/main" val="27280951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D82A7C2-611F-3F67-4499-BCFAE1EB5874}"/>
              </a:ext>
            </a:extLst>
          </p:cNvPr>
          <p:cNvSpPr txBox="1">
            <a:spLocks/>
          </p:cNvSpPr>
          <p:nvPr/>
        </p:nvSpPr>
        <p:spPr>
          <a:xfrm>
            <a:off x="719102" y="2078230"/>
            <a:ext cx="6497463" cy="2546779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solidFill>
                  <a:srgbClr val="0432FF"/>
                </a:solidFill>
                <a:cs typeface="Arial" charset="0"/>
              </a:rPr>
              <a:t>Simulation of nature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/>
              <a:t>molecules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/>
              <a:t>material design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/>
              <a:t>chemical processes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/>
              <a:t>new medicines</a:t>
            </a: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solidFill>
                  <a:srgbClr val="FF0000"/>
                </a:solidFill>
                <a:cs typeface="Arial" charset="0"/>
              </a:rPr>
              <a:t>Break</a:t>
            </a:r>
            <a:r>
              <a:rPr lang="en-US" sz="2600" dirty="0">
                <a:cs typeface="Arial" charset="0"/>
              </a:rPr>
              <a:t> current public-key cryptography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solidFill>
                  <a:srgbClr val="0432FF"/>
                </a:solidFill>
                <a:cs typeface="Arial" charset="0"/>
              </a:rPr>
              <a:t>Speed up </a:t>
            </a:r>
            <a:r>
              <a:rPr lang="en-US" sz="2600" dirty="0">
                <a:cs typeface="Arial" charset="0"/>
              </a:rPr>
              <a:t>optimization problems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…</a:t>
            </a:r>
          </a:p>
        </p:txBody>
      </p: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871502" y="398161"/>
            <a:ext cx="9694898" cy="647700"/>
          </a:xfrm>
        </p:spPr>
        <p:txBody>
          <a:bodyPr>
            <a:noAutofit/>
          </a:bodyPr>
          <a:lstStyle/>
          <a:p>
            <a:r>
              <a:rPr lang="en-US" sz="4000" dirty="0"/>
              <a:t>What can you do with a Quantum Computer?</a:t>
            </a:r>
          </a:p>
        </p:txBody>
      </p:sp>
      <p:pic>
        <p:nvPicPr>
          <p:cNvPr id="4" name="Content Placeholder 7" descr="molecule_1.jpg">
            <a:extLst>
              <a:ext uri="{FF2B5EF4-FFF2-40B4-BE49-F238E27FC236}">
                <a16:creationId xmlns:a16="http://schemas.microsoft.com/office/drawing/2014/main" id="{7F1D3D0B-125E-30E3-1834-B537BCD04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5273" y="3457390"/>
            <a:ext cx="1699888" cy="89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MCj02381790000[1]">
            <a:extLst>
              <a:ext uri="{FF2B5EF4-FFF2-40B4-BE49-F238E27FC236}">
                <a16:creationId xmlns:a16="http://schemas.microsoft.com/office/drawing/2014/main" id="{7A754C97-A0E0-6BE5-3A65-B5D08884F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123" y="5272195"/>
            <a:ext cx="1880076" cy="85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8CCEF19-E25E-4EF5-638D-C196A226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3977" y="1737136"/>
            <a:ext cx="2544845" cy="254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7CC27FE3-DE3A-9EAD-B626-D62DA2CE6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688" y="1152347"/>
            <a:ext cx="2153410" cy="402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B85913D-8524-2709-AE83-DB269DCFB844}"/>
              </a:ext>
            </a:extLst>
          </p:cNvPr>
          <p:cNvGrpSpPr/>
          <p:nvPr/>
        </p:nvGrpSpPr>
        <p:grpSpPr>
          <a:xfrm>
            <a:off x="4368801" y="1335885"/>
            <a:ext cx="1928016" cy="1986452"/>
            <a:chOff x="-240706" y="2254995"/>
            <a:chExt cx="1928016" cy="1986452"/>
          </a:xfrm>
        </p:grpSpPr>
        <p:pic>
          <p:nvPicPr>
            <p:cNvPr id="9" name="Picture 3" descr="richard_feynman">
              <a:extLst>
                <a:ext uri="{FF2B5EF4-FFF2-40B4-BE49-F238E27FC236}">
                  <a16:creationId xmlns:a16="http://schemas.microsoft.com/office/drawing/2014/main" id="{2D4D6E28-142E-AEFD-391C-3F9840734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60982" y="2254995"/>
              <a:ext cx="1126076" cy="1595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472FF0AF-D71D-1FAB-FEF0-B4E8853B1C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40706" y="3841337"/>
              <a:ext cx="192801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/>
                <a:t>[Feynman 1981]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3617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1"/>
          <p:cNvSpPr txBox="1">
            <a:spLocks/>
          </p:cNvSpPr>
          <p:nvPr/>
        </p:nvSpPr>
        <p:spPr>
          <a:xfrm>
            <a:off x="969632" y="991649"/>
            <a:ext cx="8448688" cy="566433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[Shor ’94] Polynomial-time quantum algorithm for factoring integer numbers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15 = 3 * 5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27 = 3 * 3 * 3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31 = 1 * 31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57 = 3 * 19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91 = 7 * 13  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173 = 1 * 173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is-IS" dirty="0">
                <a:hlinkClick r:id="rId3"/>
              </a:rPr>
              <a:t>RSA-100</a:t>
            </a:r>
            <a:r>
              <a:rPr lang="is-IS" dirty="0"/>
              <a:t> = 1522605027922533360535618378132637429718068114961380688657908494580122963258952897654000350692006139  = 37975227936943673922808872755445627854565536638199 × 40094690950920881030683735292761468389214899724061</a:t>
            </a:r>
            <a:endParaRPr lang="en-US" dirty="0"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45325" y="126490"/>
            <a:ext cx="804782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Quantum Algorithms: Factoring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005244" y="2374900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005244" y="2844800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005244" y="3298016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2183044" y="4295608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2005244" y="3813697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365160" y="5575331"/>
            <a:ext cx="6445232" cy="71960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D614B18-CF84-5CF0-6194-100D1AA15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9" r="-238" b="-603"/>
          <a:stretch/>
        </p:blipFill>
        <p:spPr bwMode="auto">
          <a:xfrm>
            <a:off x="8295902" y="1118285"/>
            <a:ext cx="3426107" cy="345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10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6" grpId="0" animBg="1"/>
      <p:bldP spid="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Écran large sur tableau noir OPPENHEIMER VF">
            <a:extLst>
              <a:ext uri="{FF2B5EF4-FFF2-40B4-BE49-F238E27FC236}">
                <a16:creationId xmlns:a16="http://schemas.microsoft.com/office/drawing/2014/main" id="{4CD63FCB-C173-6B00-8DA8-F1E954BAF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3681" y="-154983"/>
            <a:ext cx="5703377" cy="743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244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29539" y="175325"/>
            <a:ext cx="10005398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Large Quantum Computers break Public-Key Crypto</a:t>
            </a:r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982663" y="991649"/>
            <a:ext cx="7913535" cy="195959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cs typeface="Arial" charset="0"/>
              </a:rPr>
              <a:t>[Shor ’94] Polynomial-time </a:t>
            </a:r>
            <a:r>
              <a:rPr lang="en-US" sz="2800" dirty="0">
                <a:cs typeface="Arial" charset="0"/>
                <a:hlinkClick r:id="rId3"/>
              </a:rPr>
              <a:t>quantum algorithm </a:t>
            </a:r>
            <a:r>
              <a:rPr lang="en-US" sz="2800" dirty="0">
                <a:cs typeface="Arial" charset="0"/>
              </a:rPr>
              <a:t>for discrete logarithms and factoring integer numbers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982663" y="1885091"/>
            <a:ext cx="10777537" cy="347431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0AD1A"/>
              </a:buClr>
              <a:buSzPct val="10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/>
          </a:p>
          <a:p>
            <a:pPr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/>
          </a:p>
          <a:p>
            <a:pPr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/>
          </a:p>
          <a:p>
            <a:pPr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dirty="0"/>
              <a:t>Factoring a 600-digit integer number (</a:t>
            </a:r>
            <a:r>
              <a:rPr lang="en-US" dirty="0">
                <a:hlinkClick r:id="rId4"/>
              </a:rPr>
              <a:t>RSA-2048</a:t>
            </a:r>
            <a:r>
              <a:rPr lang="en-US" dirty="0"/>
              <a:t>): </a:t>
            </a:r>
            <a:endParaRPr lang="en-US" dirty="0">
              <a:cs typeface="Arial" charset="0"/>
            </a:endParaRPr>
          </a:p>
          <a:p>
            <a:pPr marL="742950" lvl="2" indent="-342900"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cs typeface="Arial" charset="0"/>
              </a:rPr>
              <a:t>Best known algorithm on a </a:t>
            </a:r>
            <a:r>
              <a:rPr lang="en-US" sz="2800" dirty="0">
                <a:solidFill>
                  <a:srgbClr val="FF0000"/>
                </a:solidFill>
                <a:cs typeface="Arial" charset="0"/>
              </a:rPr>
              <a:t>classical computer </a:t>
            </a:r>
            <a:r>
              <a:rPr lang="en-US" sz="2800" dirty="0">
                <a:cs typeface="Arial" charset="0"/>
              </a:rPr>
              <a:t>runs in </a:t>
            </a:r>
            <a:br>
              <a:rPr lang="en-US" sz="2800" dirty="0">
                <a:cs typeface="Arial" charset="0"/>
              </a:rPr>
            </a:br>
            <a:r>
              <a:rPr lang="en-US" sz="2800" dirty="0">
                <a:cs typeface="Arial" charset="0"/>
              </a:rPr>
              <a:t>(sub-)exponential time, i.e. </a:t>
            </a:r>
            <a:r>
              <a:rPr lang="en-US" sz="2800" dirty="0">
                <a:solidFill>
                  <a:srgbClr val="FF0000"/>
                </a:solidFill>
                <a:cs typeface="Arial" charset="0"/>
              </a:rPr>
              <a:t>millions of CPU years</a:t>
            </a:r>
          </a:p>
          <a:p>
            <a:pPr marL="742950" lvl="2" indent="-342900"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cs typeface="Arial" charset="0"/>
              </a:rPr>
              <a:t>Shor’s algorithm on </a:t>
            </a:r>
            <a:r>
              <a:rPr lang="en-US" sz="2800" dirty="0">
                <a:solidFill>
                  <a:srgbClr val="0432FF"/>
                </a:solidFill>
                <a:cs typeface="Arial" charset="0"/>
              </a:rPr>
              <a:t>Quantum Computer </a:t>
            </a:r>
            <a:r>
              <a:rPr lang="en-US" sz="2800" dirty="0">
                <a:cs typeface="Arial" charset="0"/>
              </a:rPr>
              <a:t>runs in polynomial time, i.e. a </a:t>
            </a:r>
            <a:r>
              <a:rPr lang="en-US" sz="2800" dirty="0">
                <a:solidFill>
                  <a:srgbClr val="0432FF"/>
                </a:solidFill>
                <a:cs typeface="Arial" charset="0"/>
              </a:rPr>
              <a:t>few hours</a:t>
            </a:r>
            <a:endParaRPr lang="en-US" sz="3200" dirty="0">
              <a:solidFill>
                <a:srgbClr val="0432FF"/>
              </a:solidFill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46F254-EA4F-BC43-B7F2-4D6B427993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125" y="1971445"/>
            <a:ext cx="2484930" cy="10412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FF205B-818C-717C-30F9-56B3170E04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5120" y="1971445"/>
            <a:ext cx="2025703" cy="1041295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95DD1BE-308B-EDED-1250-437433154435}"/>
              </a:ext>
            </a:extLst>
          </p:cNvPr>
          <p:cNvSpPr txBox="1">
            <a:spLocks noChangeArrowheads="1"/>
          </p:cNvSpPr>
          <p:nvPr/>
        </p:nvSpPr>
        <p:spPr>
          <a:xfrm>
            <a:off x="982663" y="5496786"/>
            <a:ext cx="10777537" cy="104371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0AD1A"/>
              </a:buClr>
              <a:buSzPct val="10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200" dirty="0">
                <a:cs typeface="Arial" charset="0"/>
              </a:rPr>
              <a:t>Consequence: Large enough quantum computers </a:t>
            </a:r>
            <a:r>
              <a:rPr lang="en-US" sz="3200" dirty="0">
                <a:solidFill>
                  <a:srgbClr val="FF0000"/>
                </a:solidFill>
                <a:cs typeface="Arial" charset="0"/>
              </a:rPr>
              <a:t>break </a:t>
            </a:r>
            <a:r>
              <a:rPr lang="en-US" sz="3200" dirty="0">
                <a:cs typeface="Arial" charset="0"/>
              </a:rPr>
              <a:t>all</a:t>
            </a:r>
            <a:r>
              <a:rPr lang="en-US" sz="32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3200" dirty="0">
                <a:cs typeface="Arial" charset="0"/>
              </a:rPr>
              <a:t>currently used public-key cryptosystems !!!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8970B917-435E-C6E4-73CD-7FDBF74BF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13032" y="1022144"/>
            <a:ext cx="1861629" cy="212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46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98"/>
          <p:cNvSpPr>
            <a:spLocks noChangeArrowheads="1"/>
          </p:cNvSpPr>
          <p:nvPr/>
        </p:nvSpPr>
        <p:spPr bwMode="auto">
          <a:xfrm>
            <a:off x="1695824" y="1755215"/>
            <a:ext cx="8518115" cy="150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9973D6B-1110-D8B3-00E3-EE5A35E24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19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Physics deals with properties of particles such as their location">
            <a:extLst>
              <a:ext uri="{FF2B5EF4-FFF2-40B4-BE49-F238E27FC236}">
                <a16:creationId xmlns:a16="http://schemas.microsoft.com/office/drawing/2014/main" id="{DDB10B2A-C52E-4FC3-818E-C315F8030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439" y="1353370"/>
            <a:ext cx="5695950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9FF9E4AB-C4DE-DBE7-519C-786D4F95C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8128" y="546395"/>
            <a:ext cx="2263194" cy="300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id="{A893A08B-1F88-1C6C-84D1-51A7C6C99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5503" y="540105"/>
            <a:ext cx="2303905" cy="301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8A01CE-C39E-9881-F8E3-CF7330FF3024}"/>
              </a:ext>
            </a:extLst>
          </p:cNvPr>
          <p:cNvSpPr txBox="1"/>
          <p:nvPr/>
        </p:nvSpPr>
        <p:spPr>
          <a:xfrm>
            <a:off x="8011611" y="3134763"/>
            <a:ext cx="84830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2">
                    <a:lumMod val="95000"/>
                  </a:schemeClr>
                </a:solidFill>
              </a:rPr>
              <a:t>Planck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17867B-15FC-C8DB-408D-23533D5454CD}"/>
              </a:ext>
            </a:extLst>
          </p:cNvPr>
          <p:cNvSpPr txBox="1"/>
          <p:nvPr/>
        </p:nvSpPr>
        <p:spPr>
          <a:xfrm>
            <a:off x="9896356" y="3144407"/>
            <a:ext cx="10005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2">
                    <a:lumMod val="95000"/>
                  </a:schemeClr>
                </a:solidFill>
              </a:rPr>
              <a:t>Einstein</a:t>
            </a:r>
          </a:p>
        </p:txBody>
      </p:sp>
      <p:sp>
        <p:nvSpPr>
          <p:cNvPr id="6" name="AutoShape 4" descr="undefined">
            <a:extLst>
              <a:ext uri="{FF2B5EF4-FFF2-40B4-BE49-F238E27FC236}">
                <a16:creationId xmlns:a16="http://schemas.microsoft.com/office/drawing/2014/main" id="{91EEE759-A621-3D18-9AC4-25A7F43AE3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pic>
        <p:nvPicPr>
          <p:cNvPr id="9" name="Picture 8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3B611889-51DA-EA6D-2A7E-196C52A68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8755" y="3579906"/>
            <a:ext cx="1865132" cy="26378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E42019-58B6-688C-B1EE-46D6C6022BCB}"/>
              </a:ext>
            </a:extLst>
          </p:cNvPr>
          <p:cNvSpPr txBox="1"/>
          <p:nvPr/>
        </p:nvSpPr>
        <p:spPr>
          <a:xfrm>
            <a:off x="9608918" y="5858540"/>
            <a:ext cx="142859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>
                    <a:lumMod val="95000"/>
                  </a:schemeClr>
                </a:solidFill>
              </a:rPr>
              <a:t>Schrödinger</a:t>
            </a:r>
            <a:endParaRPr lang="en-NL" dirty="0">
              <a:solidFill>
                <a:schemeClr val="bg2">
                  <a:lumMod val="95000"/>
                </a:schemeClr>
              </a:solidFill>
            </a:endParaRPr>
          </a:p>
        </p:txBody>
      </p:sp>
      <p:pic>
        <p:nvPicPr>
          <p:cNvPr id="1032" name="Picture 8" descr="Photograph showing the head and shoulders of a man in a suit and tie">
            <a:extLst>
              <a:ext uri="{FF2B5EF4-FFF2-40B4-BE49-F238E27FC236}">
                <a16:creationId xmlns:a16="http://schemas.microsoft.com/office/drawing/2014/main" id="{2C467053-0360-7A4C-DAEE-DC9D73E8D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4649" y="3581400"/>
            <a:ext cx="1888373" cy="265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67D869-565B-6CF6-F5C2-EAD954FBF6BB}"/>
              </a:ext>
            </a:extLst>
          </p:cNvPr>
          <p:cNvSpPr txBox="1"/>
          <p:nvPr/>
        </p:nvSpPr>
        <p:spPr>
          <a:xfrm>
            <a:off x="7996687" y="5849431"/>
            <a:ext cx="68320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2">
                    <a:lumMod val="95000"/>
                  </a:schemeClr>
                </a:solidFill>
              </a:rPr>
              <a:t>Bohr</a:t>
            </a:r>
          </a:p>
        </p:txBody>
      </p:sp>
    </p:spTree>
    <p:extLst>
      <p:ext uri="{BB962C8B-B14F-4D97-AF65-F5344CB8AC3E}">
        <p14:creationId xmlns:p14="http://schemas.microsoft.com/office/powerpoint/2010/main" val="1171758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216F4-AEEA-551C-A717-0EBA57C3A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article in superposition may occupy multiple locations at once.">
            <a:extLst>
              <a:ext uri="{FF2B5EF4-FFF2-40B4-BE49-F238E27FC236}">
                <a16:creationId xmlns:a16="http://schemas.microsoft.com/office/drawing/2014/main" id="{D8E63086-F8AD-1B94-627C-4823646B0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732" y="1731580"/>
            <a:ext cx="6224588" cy="98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id="{E0E19B82-6A6A-26CF-FC3C-C0F59D74B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8128" y="546395"/>
            <a:ext cx="2263194" cy="300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undefined">
            <a:extLst>
              <a:ext uri="{FF2B5EF4-FFF2-40B4-BE49-F238E27FC236}">
                <a16:creationId xmlns:a16="http://schemas.microsoft.com/office/drawing/2014/main" id="{DAAA9563-5E6E-C6CB-4010-102348D87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5503" y="540105"/>
            <a:ext cx="2303905" cy="301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CFCD3A-7E91-F12C-A419-D173B604A9CD}"/>
              </a:ext>
            </a:extLst>
          </p:cNvPr>
          <p:cNvSpPr txBox="1"/>
          <p:nvPr/>
        </p:nvSpPr>
        <p:spPr>
          <a:xfrm>
            <a:off x="8011611" y="3134763"/>
            <a:ext cx="84830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2">
                    <a:lumMod val="95000"/>
                  </a:schemeClr>
                </a:solidFill>
              </a:rPr>
              <a:t>Planck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7CF563-9EA1-0F93-6B39-AB53627596B5}"/>
              </a:ext>
            </a:extLst>
          </p:cNvPr>
          <p:cNvSpPr txBox="1"/>
          <p:nvPr/>
        </p:nvSpPr>
        <p:spPr>
          <a:xfrm>
            <a:off x="9896356" y="3144407"/>
            <a:ext cx="10005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2">
                    <a:lumMod val="95000"/>
                  </a:schemeClr>
                </a:solidFill>
              </a:rPr>
              <a:t>Einstein</a:t>
            </a:r>
          </a:p>
        </p:txBody>
      </p:sp>
      <p:pic>
        <p:nvPicPr>
          <p:cNvPr id="15" name="Picture 14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7E75CE32-FF87-CC8C-E2A3-BE73C57FC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8755" y="3579906"/>
            <a:ext cx="1865132" cy="26378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A251E0B-CE9D-4108-1922-2D1BDDEEEE5E}"/>
              </a:ext>
            </a:extLst>
          </p:cNvPr>
          <p:cNvSpPr txBox="1"/>
          <p:nvPr/>
        </p:nvSpPr>
        <p:spPr>
          <a:xfrm>
            <a:off x="9608918" y="5858540"/>
            <a:ext cx="142859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>
                    <a:lumMod val="95000"/>
                  </a:schemeClr>
                </a:solidFill>
              </a:rPr>
              <a:t>Schrödinger</a:t>
            </a:r>
            <a:endParaRPr lang="en-NL" dirty="0">
              <a:solidFill>
                <a:schemeClr val="bg2">
                  <a:lumMod val="95000"/>
                </a:schemeClr>
              </a:solidFill>
            </a:endParaRPr>
          </a:p>
        </p:txBody>
      </p:sp>
      <p:pic>
        <p:nvPicPr>
          <p:cNvPr id="17" name="Picture 8" descr="Photograph showing the head and shoulders of a man in a suit and tie">
            <a:extLst>
              <a:ext uri="{FF2B5EF4-FFF2-40B4-BE49-F238E27FC236}">
                <a16:creationId xmlns:a16="http://schemas.microsoft.com/office/drawing/2014/main" id="{F70A06DF-AF48-9A8D-0E97-3C214BEE9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4649" y="3581400"/>
            <a:ext cx="1888373" cy="265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690AA54-98DB-24C4-36B4-8D008A5A536A}"/>
              </a:ext>
            </a:extLst>
          </p:cNvPr>
          <p:cNvSpPr txBox="1"/>
          <p:nvPr/>
        </p:nvSpPr>
        <p:spPr>
          <a:xfrm>
            <a:off x="7996687" y="5849431"/>
            <a:ext cx="68320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2">
                    <a:lumMod val="95000"/>
                  </a:schemeClr>
                </a:solidFill>
              </a:rPr>
              <a:t>Bohr</a:t>
            </a:r>
          </a:p>
        </p:txBody>
      </p:sp>
    </p:spTree>
    <p:extLst>
      <p:ext uri="{BB962C8B-B14F-4D97-AF65-F5344CB8AC3E}">
        <p14:creationId xmlns:p14="http://schemas.microsoft.com/office/powerpoint/2010/main" val="312915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14551-4B1C-EA7D-FBEA-150659855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article in superposition may occupy multiple locations at once.">
            <a:extLst>
              <a:ext uri="{FF2B5EF4-FFF2-40B4-BE49-F238E27FC236}">
                <a16:creationId xmlns:a16="http://schemas.microsoft.com/office/drawing/2014/main" id="{6E5F9E21-6AFA-0546-510F-44016B184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732" y="1731580"/>
            <a:ext cx="6224588" cy="98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F63AAB-21B0-8ABC-1538-CEF33E9C61E8}"/>
              </a:ext>
            </a:extLst>
          </p:cNvPr>
          <p:cNvSpPr txBox="1"/>
          <p:nvPr/>
        </p:nvSpPr>
        <p:spPr>
          <a:xfrm>
            <a:off x="723899" y="4371975"/>
            <a:ext cx="10744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Quantum </a:t>
            </a:r>
            <a:r>
              <a:rPr lang="en-US" sz="2400" b="1" dirty="0" err="1"/>
              <a:t>mechanica</a:t>
            </a:r>
            <a:r>
              <a:rPr lang="en-US" sz="2400" b="1" dirty="0"/>
              <a:t>: </a:t>
            </a:r>
            <a:r>
              <a:rPr lang="en-US" sz="2400" dirty="0" err="1"/>
              <a:t>natuurwetten</a:t>
            </a:r>
            <a:r>
              <a:rPr lang="en-US" sz="2400" dirty="0"/>
              <a:t> </a:t>
            </a:r>
            <a:r>
              <a:rPr lang="en-US" sz="2400" dirty="0" err="1"/>
              <a:t>voor</a:t>
            </a:r>
            <a:r>
              <a:rPr lang="en-US" sz="2400" dirty="0"/>
              <a:t> heel </a:t>
            </a:r>
            <a:r>
              <a:rPr lang="en-US" sz="2400" dirty="0" err="1"/>
              <a:t>kleine</a:t>
            </a:r>
            <a:r>
              <a:rPr lang="en-US" sz="2400" dirty="0"/>
              <a:t> </a:t>
            </a:r>
            <a:r>
              <a:rPr lang="en-US" sz="2400" dirty="0" err="1"/>
              <a:t>deeltjes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Quantum </a:t>
            </a:r>
            <a:r>
              <a:rPr lang="en-US" sz="2400" b="1" dirty="0" err="1"/>
              <a:t>technologie</a:t>
            </a:r>
            <a:r>
              <a:rPr lang="en-US" sz="2400" b="1" dirty="0"/>
              <a:t> </a:t>
            </a:r>
            <a:r>
              <a:rPr lang="en-US" sz="2400" dirty="0" err="1"/>
              <a:t>maakt</a:t>
            </a:r>
            <a:r>
              <a:rPr lang="en-US" sz="2400" dirty="0"/>
              <a:t> </a:t>
            </a:r>
            <a:r>
              <a:rPr lang="en-US" sz="2400" dirty="0" err="1"/>
              <a:t>gebruik</a:t>
            </a:r>
            <a:r>
              <a:rPr lang="en-US" sz="2400" dirty="0"/>
              <a:t> van de </a:t>
            </a:r>
            <a:r>
              <a:rPr lang="en-US" sz="2400" dirty="0" err="1"/>
              <a:t>unieke</a:t>
            </a:r>
            <a:r>
              <a:rPr lang="en-US" sz="2400" dirty="0"/>
              <a:t> </a:t>
            </a:r>
            <a:r>
              <a:rPr lang="en-US" sz="2400" dirty="0" err="1"/>
              <a:t>eigenschappen</a:t>
            </a:r>
            <a:r>
              <a:rPr lang="en-US" sz="2400" dirty="0"/>
              <a:t> van de quantum </a:t>
            </a:r>
            <a:r>
              <a:rPr lang="en-US" sz="2400" dirty="0" err="1"/>
              <a:t>mechanica</a:t>
            </a:r>
            <a:endParaRPr lang="en-NL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240621-397A-30F0-5F61-97C910392B6F}"/>
              </a:ext>
            </a:extLst>
          </p:cNvPr>
          <p:cNvSpPr txBox="1"/>
          <p:nvPr/>
        </p:nvSpPr>
        <p:spPr>
          <a:xfrm>
            <a:off x="8369084" y="1797803"/>
            <a:ext cx="2276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solidFill>
                  <a:schemeClr val="accent1"/>
                </a:solidFill>
              </a:rPr>
              <a:t>Superpositie</a:t>
            </a:r>
          </a:p>
        </p:txBody>
      </p:sp>
    </p:spTree>
    <p:extLst>
      <p:ext uri="{BB962C8B-B14F-4D97-AF65-F5344CB8AC3E}">
        <p14:creationId xmlns:p14="http://schemas.microsoft.com/office/powerpoint/2010/main" val="147465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9144" y="3433565"/>
            <a:ext cx="2532611" cy="133166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7"/>
          <p:cNvSpPr/>
          <p:nvPr/>
        </p:nvSpPr>
        <p:spPr>
          <a:xfrm>
            <a:off x="4429012" y="2008767"/>
            <a:ext cx="1360264" cy="1103326"/>
          </a:xfrm>
          <a:prstGeom prst="wedgeRectCallout">
            <a:avLst>
              <a:gd name="adj1" fmla="val 57500"/>
              <a:gd name="adj2" fmla="val 85103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 = 3</a:t>
            </a:r>
            <a:endParaRPr/>
          </a:p>
        </p:txBody>
      </p:sp>
      <p:sp>
        <p:nvSpPr>
          <p:cNvPr id="219" name="Google Shape;219;p7"/>
          <p:cNvSpPr/>
          <p:nvPr/>
        </p:nvSpPr>
        <p:spPr>
          <a:xfrm>
            <a:off x="6435595" y="2008767"/>
            <a:ext cx="1360264" cy="1103326"/>
          </a:xfrm>
          <a:prstGeom prst="wedgeRectCallout">
            <a:avLst>
              <a:gd name="adj1" fmla="val -34166"/>
              <a:gd name="adj2" fmla="val 85103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 = 8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>
          <a:extLst>
            <a:ext uri="{FF2B5EF4-FFF2-40B4-BE49-F238E27FC236}">
              <a16:creationId xmlns:a16="http://schemas.microsoft.com/office/drawing/2014/main" id="{70DD6D0D-1F07-DB08-7E6F-2AEE351EA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7">
            <a:extLst>
              <a:ext uri="{FF2B5EF4-FFF2-40B4-BE49-F238E27FC236}">
                <a16:creationId xmlns:a16="http://schemas.microsoft.com/office/drawing/2014/main" id="{C888136C-7733-EF43-66C4-5EF978738B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9144" y="3433565"/>
            <a:ext cx="2532611" cy="133166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7">
            <a:extLst>
              <a:ext uri="{FF2B5EF4-FFF2-40B4-BE49-F238E27FC236}">
                <a16:creationId xmlns:a16="http://schemas.microsoft.com/office/drawing/2014/main" id="{DBDB0D0F-5208-A7F6-C737-080DB70D63E5}"/>
              </a:ext>
            </a:extLst>
          </p:cNvPr>
          <p:cNvSpPr/>
          <p:nvPr/>
        </p:nvSpPr>
        <p:spPr>
          <a:xfrm>
            <a:off x="4429012" y="2008767"/>
            <a:ext cx="1360264" cy="1103326"/>
          </a:xfrm>
          <a:prstGeom prst="wedgeRectCallout">
            <a:avLst>
              <a:gd name="adj1" fmla="val 57500"/>
              <a:gd name="adj2" fmla="val 85103"/>
            </a:avLst>
          </a:prstGeom>
          <a:solidFill>
            <a:srgbClr val="3C8CCD">
              <a:alpha val="20392"/>
            </a:srgbClr>
          </a:solidFill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 = 3</a:t>
            </a:r>
            <a:endParaRPr/>
          </a:p>
        </p:txBody>
      </p:sp>
      <p:sp>
        <p:nvSpPr>
          <p:cNvPr id="219" name="Google Shape;219;p7">
            <a:extLst>
              <a:ext uri="{FF2B5EF4-FFF2-40B4-BE49-F238E27FC236}">
                <a16:creationId xmlns:a16="http://schemas.microsoft.com/office/drawing/2014/main" id="{06FC33EC-3F19-19FF-F2CF-1E5A31EB6A7D}"/>
              </a:ext>
            </a:extLst>
          </p:cNvPr>
          <p:cNvSpPr/>
          <p:nvPr/>
        </p:nvSpPr>
        <p:spPr>
          <a:xfrm>
            <a:off x="6435595" y="2008767"/>
            <a:ext cx="1360264" cy="1103326"/>
          </a:xfrm>
          <a:prstGeom prst="wedgeRectCallout">
            <a:avLst>
              <a:gd name="adj1" fmla="val -34166"/>
              <a:gd name="adj2" fmla="val 85103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 = 8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36974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olors 13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1780C3"/>
      </a:accent1>
      <a:accent2>
        <a:srgbClr val="39B54B"/>
      </a:accent2>
      <a:accent3>
        <a:srgbClr val="F27922"/>
      </a:accent3>
      <a:accent4>
        <a:srgbClr val="493390"/>
      </a:accent4>
      <a:accent5>
        <a:srgbClr val="E20B88"/>
      </a:accent5>
      <a:accent6>
        <a:srgbClr val="433E66"/>
      </a:accent6>
      <a:hlink>
        <a:srgbClr val="A05024"/>
      </a:hlink>
      <a:folHlink>
        <a:srgbClr val="FEC037"/>
      </a:folHlink>
    </a:clrScheme>
    <a:fontScheme name="Custom 46">
      <a:majorFont>
        <a:latin typeface="Viga"/>
        <a:ea typeface=""/>
        <a:cs typeface=""/>
      </a:majorFont>
      <a:minorFont>
        <a:latin typeface="Ubuntu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3AE76CC-AC66-AC47-866F-D0DA5565375C}">
  <we:reference id="f1abd87f-a3ba-42fb-91d5-100000000000" version="1.0.0.6" store="EXCatalog" storeType="EXCatalog"/>
  <we:alternateReferences>
    <we:reference id="WA104380278" version="1.0.0.6" store="nl-NL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28439</TotalTime>
  <Words>973</Words>
  <Application>Microsoft Macintosh PowerPoint</Application>
  <PresentationFormat>Widescreen</PresentationFormat>
  <Paragraphs>179</Paragraphs>
  <Slides>41</Slides>
  <Notes>27</Notes>
  <HiddenSlides>9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Ubuntu Light</vt:lpstr>
      <vt:lpstr>Viga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Quantumchemie en materiaalkunde</vt:lpstr>
      <vt:lpstr>2. Breken van cryptography</vt:lpstr>
      <vt:lpstr>PowerPoint Presentation</vt:lpstr>
      <vt:lpstr>PowerPoint Presentation</vt:lpstr>
      <vt:lpstr>3. Optimization, modeling and machine learning*</vt:lpstr>
      <vt:lpstr>Wanneer beschikken we over  een grote quantum computer?</vt:lpstr>
      <vt:lpstr>PowerPoint Presentation</vt:lpstr>
      <vt:lpstr>Samenvatting</vt:lpstr>
      <vt:lpstr>Wat doen wij?</vt:lpstr>
      <vt:lpstr>PowerPoint Presentation</vt:lpstr>
      <vt:lpstr>Wat kan jij doen?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can you do with a Quantum Computer?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cryptographic view on Computer Science</dc:title>
  <dc:creator>Christian Schaffner</dc:creator>
  <cp:lastModifiedBy>Christian Schaffner</cp:lastModifiedBy>
  <cp:revision>40</cp:revision>
  <cp:lastPrinted>2024-09-17T20:20:38Z</cp:lastPrinted>
  <dcterms:created xsi:type="dcterms:W3CDTF">2022-08-18T07:27:43Z</dcterms:created>
  <dcterms:modified xsi:type="dcterms:W3CDTF">2025-06-15T20:05:42Z</dcterms:modified>
</cp:coreProperties>
</file>