
<file path=[Content_Types].xml><?xml version="1.0" encoding="utf-8"?>
<Types xmlns="http://schemas.openxmlformats.org/package/2006/content-types">
  <Default Extension="jpeg" ContentType="image/jpeg"/>
  <Default Extension="jpg" ContentType="image/jpeg"/>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50" r:id="rId2"/>
    <p:sldId id="259" r:id="rId3"/>
    <p:sldId id="358" r:id="rId4"/>
    <p:sldId id="355" r:id="rId5"/>
    <p:sldId id="370" r:id="rId6"/>
    <p:sldId id="371" r:id="rId7"/>
    <p:sldId id="369" r:id="rId8"/>
    <p:sldId id="362" r:id="rId9"/>
    <p:sldId id="349" r:id="rId10"/>
    <p:sldId id="366" r:id="rId11"/>
    <p:sldId id="258" r:id="rId12"/>
    <p:sldId id="367" r:id="rId13"/>
    <p:sldId id="368" r:id="rId14"/>
    <p:sldId id="256" r:id="rId15"/>
    <p:sldId id="257" r:id="rId16"/>
    <p:sldId id="346" r:id="rId17"/>
    <p:sldId id="34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0000"/>
    <a:srgbClr val="C9FFF8"/>
    <a:srgbClr val="FF8694"/>
    <a:srgbClr val="1050C0"/>
    <a:srgbClr val="FAFFE0"/>
    <a:srgbClr val="FFD9FA"/>
    <a:srgbClr val="FFECF3"/>
    <a:srgbClr val="B3FFD4"/>
    <a:srgbClr val="762258"/>
    <a:srgbClr val="D13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6585"/>
  </p:normalViewPr>
  <p:slideViewPr>
    <p:cSldViewPr snapToGrid="0" snapToObjects="1">
      <p:cViewPr varScale="1">
        <p:scale>
          <a:sx n="90" d="100"/>
          <a:sy n="90" d="100"/>
        </p:scale>
        <p:origin x="232" y="232"/>
      </p:cViewPr>
      <p:guideLst/>
    </p:cSldViewPr>
  </p:slideViewPr>
  <p:outlineViewPr>
    <p:cViewPr>
      <p:scale>
        <a:sx n="33" d="100"/>
        <a:sy n="33" d="100"/>
      </p:scale>
      <p:origin x="0" y="-6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CF5FF-A74E-4B4F-9B2D-7EB1E58B8BDA}" type="datetimeFigureOut">
              <a:rPr lang="en-US" smtClean="0"/>
              <a:t>1/25/23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2FCDA-1451-4D4A-AB91-35127D63DF3C}" type="slidenum">
              <a:rPr lang="en-US" smtClean="0"/>
              <a:t>‹#›</a:t>
            </a:fld>
            <a:endParaRPr lang="en-US"/>
          </a:p>
        </p:txBody>
      </p:sp>
    </p:spTree>
    <p:extLst>
      <p:ext uri="{BB962C8B-B14F-4D97-AF65-F5344CB8AC3E}">
        <p14:creationId xmlns:p14="http://schemas.microsoft.com/office/powerpoint/2010/main" val="213797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asa.gov/feature/goddard/2019/nasa-s-fermi-swift-missions-enable-a-new-era-in-gamma-ray-scienc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Credit:  </a:t>
            </a:r>
            <a:r>
              <a:rPr lang="en-GB" dirty="0"/>
              <a:t>https://</a:t>
            </a:r>
            <a:r>
              <a:rPr lang="en-GB" dirty="0" err="1"/>
              <a:t>www.nasa.gov</a:t>
            </a:r>
            <a:r>
              <a:rPr lang="en-GB" dirty="0"/>
              <a:t>/feature/</a:t>
            </a:r>
            <a:r>
              <a:rPr lang="en-GB" dirty="0" err="1"/>
              <a:t>goddard</a:t>
            </a:r>
            <a:r>
              <a:rPr lang="en-GB" dirty="0"/>
              <a:t>/2019/</a:t>
            </a:r>
            <a:r>
              <a:rPr lang="en-GB" dirty="0" err="1"/>
              <a:t>hubble</a:t>
            </a:r>
            <a:r>
              <a:rPr lang="en-GB" dirty="0"/>
              <a:t>-studies-gamma-ray-burst-with-highest-energy-ever-seen    -    GRB 190114C  </a:t>
            </a:r>
          </a:p>
          <a:p>
            <a:r>
              <a:rPr lang="en-GB" dirty="0"/>
              <a:t>NASA’s Hubble Space Telescope has given astronomers a peek at the location of the most energetic outburst ever seen in the universe — a blast of gamma-rays a trillion times more powerful than visible light. That’s because in a few seconds the gamma-ray burst (GRB) emitted more energy than the Sun will provide over its entire 10-billion year life.</a:t>
            </a:r>
          </a:p>
          <a:p>
            <a:r>
              <a:rPr lang="en-GB" dirty="0"/>
              <a:t>In January 2019, an extremely bright and long-duration GRB was detected by a suite of telescopes, including </a:t>
            </a:r>
            <a:r>
              <a:rPr lang="en-GB" dirty="0">
                <a:hlinkClick r:id="rId3"/>
              </a:rPr>
              <a:t>NASA’s Swift and Fermi telescopes</a:t>
            </a:r>
            <a:r>
              <a:rPr lang="en-GB" dirty="0"/>
              <a:t>, as well as by the Major Atmospheric Gamma Imaging Cherenkov (MAGIC) telescopes on the Canary islands. Follow-up observations were made with Hubble to study the environment around the GRB and find out how this extreme emission is produced.</a:t>
            </a:r>
          </a:p>
          <a:p>
            <a:r>
              <a:rPr lang="en-GB" dirty="0"/>
              <a:t>“Hubble’s observations suggest that this particular burst was sitting in a very dense environment, right in the middle of a bright galaxy 5 billion light years away. This is really unusual, and suggests that this concentrated location might be why it produced this exceptionally powerful light,” explained one of the lead authors, Andrew Levan of the Institute for Mathematics, Astrophysics and Particle Physics Department of Astrophysics at Radboud University in the Netherlands.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complementary Hubble observations reveal that the GRB occurred within the central region of a massive galaxy. Researchers say that this is a denser environment than typically observed (for GRBs) and could have been crucial for the generation of the very-high-energy radiation that was observed. The host galaxy of the GRB is actually one of a pair of colliding galaxies. The galaxy interactions may have contributed to spawning the outburst. </a:t>
            </a:r>
          </a:p>
          <a:p>
            <a:endParaRPr lang="en-NL" dirty="0"/>
          </a:p>
        </p:txBody>
      </p:sp>
      <p:sp>
        <p:nvSpPr>
          <p:cNvPr id="4" name="Slide Number Placeholder 3"/>
          <p:cNvSpPr>
            <a:spLocks noGrp="1"/>
          </p:cNvSpPr>
          <p:nvPr>
            <p:ph type="sldNum" sz="quarter" idx="5"/>
          </p:nvPr>
        </p:nvSpPr>
        <p:spPr/>
        <p:txBody>
          <a:bodyPr/>
          <a:lstStyle/>
          <a:p>
            <a:fld id="{17C2FCDA-1451-4D4A-AB91-35127D63DF3C}" type="slidenum">
              <a:rPr lang="en-US" smtClean="0"/>
              <a:t>1</a:t>
            </a:fld>
            <a:endParaRPr lang="en-US"/>
          </a:p>
        </p:txBody>
      </p:sp>
    </p:spTree>
    <p:extLst>
      <p:ext uri="{BB962C8B-B14F-4D97-AF65-F5344CB8AC3E}">
        <p14:creationId xmlns:p14="http://schemas.microsoft.com/office/powerpoint/2010/main" val="18108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astronomy.com</a:t>
            </a:r>
            <a:r>
              <a:rPr lang="en-GB" dirty="0"/>
              <a:t>/news/2019/12/</a:t>
            </a:r>
            <a:r>
              <a:rPr lang="en-GB" dirty="0" err="1"/>
              <a:t>the-milky-way-may-have-two-supermassive-black-holes?utm_source</a:t>
            </a:r>
            <a:r>
              <a:rPr lang="en-GB" dirty="0"/>
              <a:t>=</a:t>
            </a:r>
            <a:r>
              <a:rPr lang="en-GB" dirty="0" err="1"/>
              <a:t>asyfb&amp;utm_medium</a:t>
            </a:r>
            <a:r>
              <a:rPr lang="en-GB" dirty="0"/>
              <a:t>=</a:t>
            </a:r>
            <a:r>
              <a:rPr lang="en-GB" dirty="0" err="1"/>
              <a:t>social&amp;utm_campaign</a:t>
            </a:r>
            <a:r>
              <a:rPr lang="en-GB" dirty="0"/>
              <a:t>=</a:t>
            </a:r>
            <a:r>
              <a:rPr lang="en-GB" dirty="0" err="1"/>
              <a:t>asyfb&amp;fbclid</a:t>
            </a:r>
            <a:r>
              <a:rPr lang="en-GB" dirty="0"/>
              <a:t>=IwAR1lqfr1FYPlUeDxOz2TJwfmCuAbfjJEHuGAT9eoORW4vWRF5uPPmi-txnw </a:t>
            </a:r>
          </a:p>
          <a:p>
            <a:r>
              <a:rPr lang="en-GB" dirty="0"/>
              <a:t>Back to when the universe was about 100 million years old, to the era of the very first galaxies. They were much smaller than today’s galaxies, about 10,000 or more times less massive than the Milky Way. Within these early galaxies the very first stars that died created black holes, of about tens to thousand the mass of the Sun. These black holes sank to the </a:t>
            </a:r>
            <a:r>
              <a:rPr lang="en-GB" dirty="0" err="1"/>
              <a:t>center</a:t>
            </a:r>
            <a:r>
              <a:rPr lang="en-GB" dirty="0"/>
              <a:t> of gravity, the heart of their host galaxy. Since galaxies evolve by merging and colliding with one another, collisions between galaxies will result in supermassive black hole pairs – the key part of this story. The black holes then collide and grow in size as well. A black hole that is more than a million times the mass of our son is considered supermassive. </a:t>
            </a:r>
            <a:endParaRPr lang="en-US" dirty="0"/>
          </a:p>
        </p:txBody>
      </p:sp>
      <p:sp>
        <p:nvSpPr>
          <p:cNvPr id="4" name="Slide Number Placeholder 3"/>
          <p:cNvSpPr>
            <a:spLocks noGrp="1"/>
          </p:cNvSpPr>
          <p:nvPr>
            <p:ph type="sldNum" sz="quarter" idx="5"/>
          </p:nvPr>
        </p:nvSpPr>
        <p:spPr/>
        <p:txBody>
          <a:bodyPr/>
          <a:lstStyle/>
          <a:p>
            <a:fld id="{17C2FCDA-1451-4D4A-AB91-35127D63DF3C}" type="slidenum">
              <a:rPr lang="en-US" smtClean="0"/>
              <a:t>2</a:t>
            </a:fld>
            <a:endParaRPr lang="en-US"/>
          </a:p>
        </p:txBody>
      </p:sp>
    </p:spTree>
    <p:extLst>
      <p:ext uri="{BB962C8B-B14F-4D97-AF65-F5344CB8AC3E}">
        <p14:creationId xmlns:p14="http://schemas.microsoft.com/office/powerpoint/2010/main" val="281684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www.newscientist.com</a:t>
            </a:r>
            <a:r>
              <a:rPr lang="en-GB" dirty="0"/>
              <a:t>/article/dn18348-introduction-black-holes/ </a:t>
            </a:r>
          </a:p>
          <a:p>
            <a:r>
              <a:rPr lang="en-US" dirty="0"/>
              <a:t>Cygnus X-1:   071.335, +03.067        </a:t>
            </a:r>
            <a:r>
              <a:rPr lang="en-US" sz="1200" b="0" i="0" u="none" strike="noStrike" kern="1200" dirty="0">
                <a:solidFill>
                  <a:schemeClr val="tx1"/>
                </a:solidFill>
                <a:effectLst/>
                <a:latin typeface="+mn-lt"/>
                <a:ea typeface="+mn-ea"/>
                <a:cs typeface="+mn-cs"/>
              </a:rPr>
              <a:t>6,070 </a:t>
            </a:r>
            <a:r>
              <a:rPr lang="en-US" sz="1200" b="0" i="0" u="none" strike="noStrike" kern="1200" dirty="0" err="1">
                <a:solidFill>
                  <a:schemeClr val="tx1"/>
                </a:solidFill>
                <a:effectLst/>
                <a:latin typeface="+mn-lt"/>
                <a:ea typeface="+mn-ea"/>
                <a:cs typeface="+mn-cs"/>
              </a:rPr>
              <a:t>liys</a:t>
            </a:r>
            <a:r>
              <a:rPr lang="en-US" sz="1200" b="0" i="0" u="none" strike="noStrike" kern="1200" dirty="0">
                <a:solidFill>
                  <a:schemeClr val="tx1"/>
                </a:solidFill>
                <a:effectLst/>
                <a:latin typeface="+mn-lt"/>
                <a:ea typeface="+mn-ea"/>
                <a:cs typeface="+mn-cs"/>
              </a:rPr>
              <a:t> =  1,90 kpc </a:t>
            </a:r>
          </a:p>
          <a:p>
            <a:r>
              <a:rPr lang="en-US" sz="1200" b="0" i="0" u="none" strike="noStrike" kern="1200" dirty="0">
                <a:solidFill>
                  <a:schemeClr val="tx1"/>
                </a:solidFill>
                <a:effectLst/>
                <a:latin typeface="+mn-lt"/>
                <a:ea typeface="+mn-ea"/>
                <a:cs typeface="+mn-cs"/>
              </a:rPr>
              <a:t>Occurred millions of years ago </a:t>
            </a:r>
          </a:p>
          <a:p>
            <a:r>
              <a:rPr lang="en-US" dirty="0"/>
              <a:t>Its event horizon is spinning around more than 800 times a second </a:t>
            </a:r>
          </a:p>
          <a:p>
            <a:r>
              <a:rPr lang="en-US" dirty="0"/>
              <a:t>The mass of the BH should be 14.8 times the mass of the Sun </a:t>
            </a:r>
          </a:p>
        </p:txBody>
      </p:sp>
      <p:sp>
        <p:nvSpPr>
          <p:cNvPr id="4" name="Slide Number Placeholder 3"/>
          <p:cNvSpPr>
            <a:spLocks noGrp="1"/>
          </p:cNvSpPr>
          <p:nvPr>
            <p:ph type="sldNum" sz="quarter" idx="5"/>
          </p:nvPr>
        </p:nvSpPr>
        <p:spPr/>
        <p:txBody>
          <a:bodyPr/>
          <a:lstStyle/>
          <a:p>
            <a:fld id="{17C2FCDA-1451-4D4A-AB91-35127D63DF3C}" type="slidenum">
              <a:rPr lang="en-US" smtClean="0"/>
              <a:t>3</a:t>
            </a:fld>
            <a:endParaRPr lang="en-US"/>
          </a:p>
        </p:txBody>
      </p:sp>
    </p:spTree>
    <p:extLst>
      <p:ext uri="{BB962C8B-B14F-4D97-AF65-F5344CB8AC3E}">
        <p14:creationId xmlns:p14="http://schemas.microsoft.com/office/powerpoint/2010/main" val="13220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olidFill>
                  <a:srgbClr val="1050C0"/>
                </a:solidFill>
                <a:latin typeface="Arial" panose="020B0604020202020204" pitchFamily="34" charset="0"/>
                <a:cs typeface="Arial" panose="020B0604020202020204" pitchFamily="34" charset="0"/>
              </a:rPr>
              <a:t>https://</a:t>
            </a:r>
            <a:r>
              <a:rPr lang="en-GB" b="0" dirty="0" err="1">
                <a:solidFill>
                  <a:srgbClr val="1050C0"/>
                </a:solidFill>
                <a:latin typeface="Arial" panose="020B0604020202020204" pitchFamily="34" charset="0"/>
                <a:cs typeface="Arial" panose="020B0604020202020204" pitchFamily="34" charset="0"/>
              </a:rPr>
              <a:t>www.eurekalert.org</a:t>
            </a:r>
            <a:r>
              <a:rPr lang="en-GB" b="0" dirty="0">
                <a:solidFill>
                  <a:srgbClr val="1050C0"/>
                </a:solidFill>
                <a:latin typeface="Arial" panose="020B0604020202020204" pitchFamily="34" charset="0"/>
                <a:cs typeface="Arial" panose="020B0604020202020204" pitchFamily="34" charset="0"/>
              </a:rPr>
              <a:t>/</a:t>
            </a:r>
            <a:r>
              <a:rPr lang="en-GB" b="0" dirty="0" err="1">
                <a:solidFill>
                  <a:srgbClr val="1050C0"/>
                </a:solidFill>
                <a:latin typeface="Arial" panose="020B0604020202020204" pitchFamily="34" charset="0"/>
                <a:cs typeface="Arial" panose="020B0604020202020204" pitchFamily="34" charset="0"/>
              </a:rPr>
              <a:t>pub_releases</a:t>
            </a:r>
            <a:r>
              <a:rPr lang="en-GB" b="0" dirty="0">
                <a:solidFill>
                  <a:srgbClr val="1050C0"/>
                </a:solidFill>
                <a:latin typeface="Arial" panose="020B0604020202020204" pitchFamily="34" charset="0"/>
                <a:cs typeface="Arial" panose="020B0604020202020204" pitchFamily="34" charset="0"/>
              </a:rPr>
              <a:t>/2020-09/nu-sdf083120.php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1050C0"/>
                </a:solidFill>
                <a:latin typeface="Arial" panose="020B0604020202020204" pitchFamily="34" charset="0"/>
                <a:cs typeface="Arial" panose="020B0604020202020204" pitchFamily="34" charset="0"/>
              </a:rPr>
              <a:t>The </a:t>
            </a:r>
            <a:r>
              <a:rPr lang="en-GB" dirty="0"/>
              <a:t>physics of stellar evolution can explain how stars as massive as 130 solar masses can produce black holes that are up to 65 solar masses. But for heavier stars, a phenomenon known as "pair instability" is thought to kick in. When the core's photons become extremely energetic, they can morph into an electron and antielectron pair. These pairs generate less pressure than photons, causing the star to become unstable against gravitational collapse, and the resulting explosion is strong enough to leave nothing behind. Even more massive stars, above 200 solar masses, would eventually collapse directly into a black hole of at least 120 solar masses. A collapsing star, then, should not be able to produce a black hole between approximately 65 and 120 solar masses -- a range that is known as the "pair-instability mass gap." </a:t>
            </a:r>
            <a:r>
              <a:rPr lang="en-NL" dirty="0"/>
              <a:t> </a:t>
            </a:r>
            <a:endParaRPr lang="en-GB" b="0" dirty="0">
              <a:solidFill>
                <a:srgbClr val="1050C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7C2FCDA-1451-4D4A-AB91-35127D63DF3C}" type="slidenum">
              <a:rPr lang="en-US" smtClean="0"/>
              <a:t>4</a:t>
            </a:fld>
            <a:endParaRPr lang="en-US"/>
          </a:p>
        </p:txBody>
      </p:sp>
    </p:spTree>
    <p:extLst>
      <p:ext uri="{BB962C8B-B14F-4D97-AF65-F5344CB8AC3E}">
        <p14:creationId xmlns:p14="http://schemas.microsoft.com/office/powerpoint/2010/main" val="110084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www.ligo.caltech.edu</a:t>
            </a:r>
            <a:r>
              <a:rPr lang="en-GB" dirty="0"/>
              <a:t>/video/ligo20160211v4 </a:t>
            </a:r>
          </a:p>
          <a:p>
            <a:r>
              <a:rPr lang="en-GB" dirty="0"/>
              <a:t>This simulation depicts the birth, 1.3 billion years ago, of the gravitational waves discovered by LIGO on September 14, 2015.  The waves are generated by two black holes that spiral around each other, then collide and merge. In the bright green regions, the waves stretch space; in the dark green regions, they squeeze space. As the black holes approach each other, the waves get stronger and the separation between them gets shorter, giving rise to what scientists refer to as a "chirp." The two black holes collide and merge into a new black hole, bringing the waves to a crescendo. The new-born black hole vibrates briefly, then becomes quiet and stops generating waves. The waves all depart from the black hole’s vicinity, traveling out into the universe, carrying news of the black holes’ collision.</a:t>
            </a:r>
            <a:endParaRPr lang="en-NL" dirty="0"/>
          </a:p>
        </p:txBody>
      </p:sp>
      <p:sp>
        <p:nvSpPr>
          <p:cNvPr id="4" name="Slide Number Placeholder 3"/>
          <p:cNvSpPr>
            <a:spLocks noGrp="1"/>
          </p:cNvSpPr>
          <p:nvPr>
            <p:ph type="sldNum" sz="quarter" idx="5"/>
          </p:nvPr>
        </p:nvSpPr>
        <p:spPr/>
        <p:txBody>
          <a:bodyPr/>
          <a:lstStyle/>
          <a:p>
            <a:fld id="{17C2FCDA-1451-4D4A-AB91-35127D63DF3C}" type="slidenum">
              <a:rPr lang="en-US" smtClean="0"/>
              <a:t>8</a:t>
            </a:fld>
            <a:endParaRPr lang="en-US"/>
          </a:p>
        </p:txBody>
      </p:sp>
    </p:spTree>
    <p:extLst>
      <p:ext uri="{BB962C8B-B14F-4D97-AF65-F5344CB8AC3E}">
        <p14:creationId xmlns:p14="http://schemas.microsoft.com/office/powerpoint/2010/main" val="3057179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1050C0"/>
                </a:solidFill>
                <a:latin typeface="Arial" panose="020B0604020202020204" pitchFamily="34" charset="0"/>
                <a:cs typeface="Arial" panose="020B0604020202020204" pitchFamily="34" charset="0"/>
              </a:rPr>
              <a:t>https://</a:t>
            </a:r>
            <a:r>
              <a:rPr lang="en-GB" b="1" dirty="0" err="1">
                <a:solidFill>
                  <a:srgbClr val="1050C0"/>
                </a:solidFill>
                <a:latin typeface="Arial" panose="020B0604020202020204" pitchFamily="34" charset="0"/>
                <a:cs typeface="Arial" panose="020B0604020202020204" pitchFamily="34" charset="0"/>
              </a:rPr>
              <a:t>www.ligo.caltech.edu</a:t>
            </a:r>
            <a:r>
              <a:rPr lang="en-GB" b="1" dirty="0">
                <a:solidFill>
                  <a:srgbClr val="1050C0"/>
                </a:solidFill>
                <a:latin typeface="Arial" panose="020B0604020202020204" pitchFamily="34" charset="0"/>
                <a:cs typeface="Arial" panose="020B0604020202020204" pitchFamily="34" charset="0"/>
              </a:rPr>
              <a:t>/news/ligo20201028?fbclid=IwAR358hybF26U5HnbY8z5vPzaDq6mN9-I3d8YNdUTt0gl47SpuWkoAoWWzPo</a:t>
            </a:r>
            <a:r>
              <a:rPr lang="en-NL" b="1" dirty="0">
                <a:solidFill>
                  <a:srgbClr val="1050C0"/>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1050C0"/>
                </a:solidFill>
                <a:latin typeface="Arial" panose="020B0604020202020204" pitchFamily="34" charset="0"/>
                <a:cs typeface="Arial" panose="020B0604020202020204" pitchFamily="34" charset="0"/>
              </a:rPr>
              <a:t>https://</a:t>
            </a:r>
            <a:r>
              <a:rPr lang="en-GB" b="1" dirty="0" err="1">
                <a:solidFill>
                  <a:srgbClr val="1050C0"/>
                </a:solidFill>
                <a:latin typeface="Arial" panose="020B0604020202020204" pitchFamily="34" charset="0"/>
                <a:cs typeface="Arial" panose="020B0604020202020204" pitchFamily="34" charset="0"/>
              </a:rPr>
              <a:t>www.eurekalert.org</a:t>
            </a:r>
            <a:r>
              <a:rPr lang="en-GB" b="1" dirty="0">
                <a:solidFill>
                  <a:srgbClr val="1050C0"/>
                </a:solidFill>
                <a:latin typeface="Arial" panose="020B0604020202020204" pitchFamily="34" charset="0"/>
                <a:cs typeface="Arial" panose="020B0604020202020204" pitchFamily="34" charset="0"/>
              </a:rPr>
              <a:t>/</a:t>
            </a:r>
            <a:r>
              <a:rPr lang="en-GB" b="1" dirty="0" err="1">
                <a:solidFill>
                  <a:srgbClr val="1050C0"/>
                </a:solidFill>
                <a:latin typeface="Arial" panose="020B0604020202020204" pitchFamily="34" charset="0"/>
                <a:cs typeface="Arial" panose="020B0604020202020204" pitchFamily="34" charset="0"/>
              </a:rPr>
              <a:t>pub_releases</a:t>
            </a:r>
            <a:r>
              <a:rPr lang="en-GB" b="1" dirty="0">
                <a:solidFill>
                  <a:srgbClr val="1050C0"/>
                </a:solidFill>
                <a:latin typeface="Arial" panose="020B0604020202020204" pitchFamily="34" charset="0"/>
                <a:cs typeface="Arial" panose="020B0604020202020204" pitchFamily="34" charset="0"/>
              </a:rPr>
              <a:t>/2020-09/nu-sdf083120.php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first conclusive discovery of an intermediate-mass black hole, an object which has long eluded astronomers. </a:t>
            </a:r>
          </a:p>
          <a:p>
            <a:r>
              <a:rPr lang="en-GB" dirty="0"/>
              <a:t>Two black holes likely collided and merged to create a more massive black hole with a final mass 142 times that of the sun, or 142 solar masses. This final black hole is the first to be found in an intermediate-mass range that lies between stellar-mass and supermassive black holes. </a:t>
            </a:r>
          </a:p>
          <a:p>
            <a:r>
              <a:rPr lang="en-GB" dirty="0"/>
              <a:t>Another first is that the heavier of the two merging black holes, at 85 solar masses, is the first black hole so far detected within what is known as the "pair-instability mass gap.”</a:t>
            </a:r>
            <a:r>
              <a:rPr lang="en-NL" b="1" dirty="0">
                <a:solidFill>
                  <a:srgbClr val="1050C0"/>
                </a:solidFill>
                <a:latin typeface="Arial" panose="020B0604020202020204" pitchFamily="34" charset="0"/>
                <a:cs typeface="Arial" panose="020B0604020202020204" pitchFamily="34" charset="0"/>
              </a:rPr>
              <a:t> </a:t>
            </a:r>
            <a:r>
              <a:rPr lang="en-GB" dirty="0"/>
              <a:t>This newest merger appears to be the most massive yet, involving two in </a:t>
            </a:r>
            <a:r>
              <a:rPr lang="en-GB" dirty="0" err="1"/>
              <a:t>spiraling</a:t>
            </a:r>
            <a:r>
              <a:rPr lang="en-GB" dirty="0"/>
              <a:t> black holes with masses about 85 and 66 solar masses. It released an enormous amount of energy, equivalent to around 8 solar masses, spread across the Universe in the form of gravitational waves.</a:t>
            </a:r>
            <a:endParaRPr lang="en-NL" b="1" dirty="0">
              <a:solidFill>
                <a:srgbClr val="1050C0"/>
              </a:solidFill>
              <a:latin typeface="Arial" panose="020B0604020202020204" pitchFamily="34" charset="0"/>
              <a:cs typeface="Arial" panose="020B0604020202020204" pitchFamily="34" charset="0"/>
            </a:endParaRPr>
          </a:p>
          <a:p>
            <a:r>
              <a:rPr lang="en-GB" dirty="0"/>
              <a:t>The signal of GW190521, resembling about four short wiggles, was extremely brief in duration, lasting less than one-tenth of a second. From what the researchers can tell, it was generated by a source that is roughly 5 gigaparsecs away, when the universe was about half its current age, meaning that the signal travelled across space for 7 billion years before reaching Earth. GW190521's source is the most distant gravitational-wave source detected so far. </a:t>
            </a:r>
          </a:p>
        </p:txBody>
      </p:sp>
      <p:sp>
        <p:nvSpPr>
          <p:cNvPr id="4" name="Slide Number Placeholder 3"/>
          <p:cNvSpPr>
            <a:spLocks noGrp="1"/>
          </p:cNvSpPr>
          <p:nvPr>
            <p:ph type="sldNum" sz="quarter" idx="5"/>
          </p:nvPr>
        </p:nvSpPr>
        <p:spPr/>
        <p:txBody>
          <a:bodyPr/>
          <a:lstStyle/>
          <a:p>
            <a:fld id="{17C2FCDA-1451-4D4A-AB91-35127D63DF3C}" type="slidenum">
              <a:rPr lang="en-US" smtClean="0"/>
              <a:t>9</a:t>
            </a:fld>
            <a:endParaRPr lang="en-US"/>
          </a:p>
        </p:txBody>
      </p:sp>
    </p:spTree>
    <p:extLst>
      <p:ext uri="{BB962C8B-B14F-4D97-AF65-F5344CB8AC3E}">
        <p14:creationId xmlns:p14="http://schemas.microsoft.com/office/powerpoint/2010/main" val="1982753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astronomynow.com</a:t>
            </a:r>
            <a:r>
              <a:rPr lang="en-GB" dirty="0"/>
              <a:t>/2017/07/27/gamma-ray-burst-captured-in-unprecedented-detail/ </a:t>
            </a:r>
            <a:endParaRPr lang="en-NL" dirty="0"/>
          </a:p>
        </p:txBody>
      </p:sp>
      <p:sp>
        <p:nvSpPr>
          <p:cNvPr id="4" name="Slide Number Placeholder 3"/>
          <p:cNvSpPr>
            <a:spLocks noGrp="1"/>
          </p:cNvSpPr>
          <p:nvPr>
            <p:ph type="sldNum" sz="quarter" idx="5"/>
          </p:nvPr>
        </p:nvSpPr>
        <p:spPr/>
        <p:txBody>
          <a:bodyPr/>
          <a:lstStyle/>
          <a:p>
            <a:fld id="{17C2FCDA-1451-4D4A-AB91-35127D63DF3C}" type="slidenum">
              <a:rPr lang="en-US" smtClean="0"/>
              <a:t>11</a:t>
            </a:fld>
            <a:endParaRPr lang="en-US"/>
          </a:p>
        </p:txBody>
      </p:sp>
    </p:spTree>
    <p:extLst>
      <p:ext uri="{BB962C8B-B14F-4D97-AF65-F5344CB8AC3E}">
        <p14:creationId xmlns:p14="http://schemas.microsoft.com/office/powerpoint/2010/main" val="365580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a:t>
            </a:r>
            <a:r>
              <a:rPr lang="en-GB" dirty="0" err="1"/>
              <a:t>www.ctc.cam.ac.uk</a:t>
            </a:r>
            <a:r>
              <a:rPr lang="en-GB" dirty="0"/>
              <a:t>/outreach/origins/</a:t>
            </a:r>
            <a:r>
              <a:rPr lang="en-GB" dirty="0" err="1"/>
              <a:t>big_bang_three.php</a:t>
            </a:r>
            <a:r>
              <a:rPr lang="en-GB" dirty="0"/>
              <a:t> </a:t>
            </a:r>
            <a:endParaRPr lang="en-NL" dirty="0"/>
          </a:p>
        </p:txBody>
      </p:sp>
      <p:sp>
        <p:nvSpPr>
          <p:cNvPr id="4" name="Slide Number Placeholder 3"/>
          <p:cNvSpPr>
            <a:spLocks noGrp="1"/>
          </p:cNvSpPr>
          <p:nvPr>
            <p:ph type="sldNum" sz="quarter" idx="5"/>
          </p:nvPr>
        </p:nvSpPr>
        <p:spPr/>
        <p:txBody>
          <a:bodyPr/>
          <a:lstStyle/>
          <a:p>
            <a:fld id="{17C2FCDA-1451-4D4A-AB91-35127D63DF3C}" type="slidenum">
              <a:rPr lang="en-US" smtClean="0"/>
              <a:t>12</a:t>
            </a:fld>
            <a:endParaRPr lang="en-US"/>
          </a:p>
        </p:txBody>
      </p:sp>
    </p:spTree>
    <p:extLst>
      <p:ext uri="{BB962C8B-B14F-4D97-AF65-F5344CB8AC3E}">
        <p14:creationId xmlns:p14="http://schemas.microsoft.com/office/powerpoint/2010/main" val="352989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FBA2-88DC-564E-B233-715B906954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68BF26-5847-D846-86BB-412E06D43B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262D9D-EFD2-0D41-82B1-EB411C1A3B73}"/>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5" name="Footer Placeholder 4">
            <a:extLst>
              <a:ext uri="{FF2B5EF4-FFF2-40B4-BE49-F238E27FC236}">
                <a16:creationId xmlns:a16="http://schemas.microsoft.com/office/drawing/2014/main" id="{64F46EAA-76C5-CA4B-8BE1-AFE3A1600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C7E71-2D79-A44B-9145-5EA159E2E589}"/>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1417119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31A3-AA9C-C54F-B3D6-F37DCBCFF2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34C5D9-C6E1-3549-B135-1EC0C8F67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7CAFD-336B-004E-A32C-E49DB8F7945A}"/>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5" name="Footer Placeholder 4">
            <a:extLst>
              <a:ext uri="{FF2B5EF4-FFF2-40B4-BE49-F238E27FC236}">
                <a16:creationId xmlns:a16="http://schemas.microsoft.com/office/drawing/2014/main" id="{9A9F0962-B55B-684A-87E4-D119F53BF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30E7B-89CB-F74F-9F41-A89D99B5E8C8}"/>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59265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3FCFA5-E7F6-3141-B771-A91C50EA3F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558B60-7C6D-FD4A-AA59-F64CA1D129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95B29-EEA9-3A4D-A042-6C1562AB7F0C}"/>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5" name="Footer Placeholder 4">
            <a:extLst>
              <a:ext uri="{FF2B5EF4-FFF2-40B4-BE49-F238E27FC236}">
                <a16:creationId xmlns:a16="http://schemas.microsoft.com/office/drawing/2014/main" id="{5160A983-2733-4849-A1CE-8A0D2557B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2CFC2-9404-8F4C-9653-AEB58BC8C01D}"/>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4253100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27E9-9097-0947-BE28-655FB5DD0E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23FFEA-700F-F44A-BF2D-6C7609F498A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2F7C8-D4D9-DC47-A48C-615F678C3D3D}"/>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5" name="Footer Placeholder 4">
            <a:extLst>
              <a:ext uri="{FF2B5EF4-FFF2-40B4-BE49-F238E27FC236}">
                <a16:creationId xmlns:a16="http://schemas.microsoft.com/office/drawing/2014/main" id="{EA4D109D-26CC-B443-9E54-4F7835B4B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C2835-AF5F-DB4C-B818-4191678DEF9E}"/>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365185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870B-7696-E346-88AC-1173963F2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E2AC44-CDF8-C541-AE35-9434AEEA0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54B513-7A12-9A43-868C-A5851BE981AB}"/>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5" name="Footer Placeholder 4">
            <a:extLst>
              <a:ext uri="{FF2B5EF4-FFF2-40B4-BE49-F238E27FC236}">
                <a16:creationId xmlns:a16="http://schemas.microsoft.com/office/drawing/2014/main" id="{AE9B106E-A045-8B4A-BDDA-0F7A14478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F873B-5E02-1C44-8836-B212AA6F6346}"/>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2083633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D0E41-9330-E440-98EC-03944FCAB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E937B-CB2D-4941-B437-F4260017DA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AF797-6996-3244-90C8-A2076BE9BE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DA976D-4F05-6E40-9FA3-BA1C2FC9ADB0}"/>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6" name="Footer Placeholder 5">
            <a:extLst>
              <a:ext uri="{FF2B5EF4-FFF2-40B4-BE49-F238E27FC236}">
                <a16:creationId xmlns:a16="http://schemas.microsoft.com/office/drawing/2014/main" id="{A4C59095-E92A-0B4B-A7DE-4AB332217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4942A-E50F-DA4C-836D-851DE16FE19F}"/>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158433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94B5-3965-A747-A470-BD55EBCF3C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ECAFEE-8B78-7F4E-A116-98F1B2760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156B92-E040-4B4C-A0B2-7C355524716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409F39-4B11-9945-9C1A-AD2EACD2F4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824039-3A78-7A42-B79B-6107D9F06E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FA5FF8-78B8-C241-8761-5224D6AD700E}"/>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8" name="Footer Placeholder 7">
            <a:extLst>
              <a:ext uri="{FF2B5EF4-FFF2-40B4-BE49-F238E27FC236}">
                <a16:creationId xmlns:a16="http://schemas.microsoft.com/office/drawing/2014/main" id="{1B541CCB-BBB4-534D-8F89-E077B73823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91F3AF-0D00-E348-99AA-01D9890020A2}"/>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172045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069D-878C-2449-8030-6113076798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26EF3-0128-E043-875C-DF832F16114D}"/>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4" name="Footer Placeholder 3">
            <a:extLst>
              <a:ext uri="{FF2B5EF4-FFF2-40B4-BE49-F238E27FC236}">
                <a16:creationId xmlns:a16="http://schemas.microsoft.com/office/drawing/2014/main" id="{9C08D529-EF05-4748-90A5-ED023645CF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1718F3-231E-AD44-BB0A-9B0EC85AAFD6}"/>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227162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2563E-DBE4-4E41-BF28-A6F968759824}"/>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3" name="Footer Placeholder 2">
            <a:extLst>
              <a:ext uri="{FF2B5EF4-FFF2-40B4-BE49-F238E27FC236}">
                <a16:creationId xmlns:a16="http://schemas.microsoft.com/office/drawing/2014/main" id="{DA64734A-6C49-3F49-B137-FF3C6C958B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A0D767-6AFF-554F-B91B-2A5916E66B7D}"/>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2803099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8033-1F69-E249-A0DC-F2D2B6CE9A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65565-7D5B-184E-9502-71B2BEB2BA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BBAD7-C98C-FA44-92F9-9AF9C3DDC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C6E400-1134-C141-8585-D17EDAE62DAD}"/>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6" name="Footer Placeholder 5">
            <a:extLst>
              <a:ext uri="{FF2B5EF4-FFF2-40B4-BE49-F238E27FC236}">
                <a16:creationId xmlns:a16="http://schemas.microsoft.com/office/drawing/2014/main" id="{6B974D0B-B8D6-214D-BC82-420EBA36E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50F32B-AA28-4047-BAEE-93F14C2198E2}"/>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371856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5C9A-C7A4-0245-97F0-FED157376D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725DFB-46A3-034C-BD5A-5F42D712D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106C0-A866-E74A-A29D-3D5BECABD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30D92F-9F40-1440-9402-945C31D6CB90}"/>
              </a:ext>
            </a:extLst>
          </p:cNvPr>
          <p:cNvSpPr>
            <a:spLocks noGrp="1"/>
          </p:cNvSpPr>
          <p:nvPr>
            <p:ph type="dt" sz="half" idx="10"/>
          </p:nvPr>
        </p:nvSpPr>
        <p:spPr/>
        <p:txBody>
          <a:bodyPr/>
          <a:lstStyle/>
          <a:p>
            <a:fld id="{09EB6602-07C9-F146-A7BC-489B522AD565}" type="datetimeFigureOut">
              <a:rPr lang="en-US" smtClean="0"/>
              <a:t>1/25/23</a:t>
            </a:fld>
            <a:endParaRPr lang="en-US"/>
          </a:p>
        </p:txBody>
      </p:sp>
      <p:sp>
        <p:nvSpPr>
          <p:cNvPr id="6" name="Footer Placeholder 5">
            <a:extLst>
              <a:ext uri="{FF2B5EF4-FFF2-40B4-BE49-F238E27FC236}">
                <a16:creationId xmlns:a16="http://schemas.microsoft.com/office/drawing/2014/main" id="{A0A1D13D-7BDA-C644-B858-077A0E18B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1CDDA-D880-EA45-8CF6-0971B8CF9C25}"/>
              </a:ext>
            </a:extLst>
          </p:cNvPr>
          <p:cNvSpPr>
            <a:spLocks noGrp="1"/>
          </p:cNvSpPr>
          <p:nvPr>
            <p:ph type="sldNum" sz="quarter" idx="12"/>
          </p:nvPr>
        </p:nvSpPr>
        <p:spPr/>
        <p:txBody>
          <a:bodyPr/>
          <a:lstStyle/>
          <a:p>
            <a:fld id="{A1336FF5-DD20-FB40-9621-0EFBD62A8A78}" type="slidenum">
              <a:rPr lang="en-US" smtClean="0"/>
              <a:t>‹#›</a:t>
            </a:fld>
            <a:endParaRPr lang="en-US"/>
          </a:p>
        </p:txBody>
      </p:sp>
    </p:spTree>
    <p:extLst>
      <p:ext uri="{BB962C8B-B14F-4D97-AF65-F5344CB8AC3E}">
        <p14:creationId xmlns:p14="http://schemas.microsoft.com/office/powerpoint/2010/main" val="303684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F8F03C-161A-A84C-8F0D-4EB4EE2EF8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A1EDF2-A884-934E-8AA0-350F388EC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F7EE9-38EB-9A43-87DB-FF5291BD2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B6602-07C9-F146-A7BC-489B522AD565}" type="datetimeFigureOut">
              <a:rPr lang="en-US" smtClean="0"/>
              <a:t>1/25/23</a:t>
            </a:fld>
            <a:endParaRPr lang="en-US"/>
          </a:p>
        </p:txBody>
      </p:sp>
      <p:sp>
        <p:nvSpPr>
          <p:cNvPr id="5" name="Footer Placeholder 4">
            <a:extLst>
              <a:ext uri="{FF2B5EF4-FFF2-40B4-BE49-F238E27FC236}">
                <a16:creationId xmlns:a16="http://schemas.microsoft.com/office/drawing/2014/main" id="{DD0C1550-9926-0C46-B5A6-D6561B1EB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613B45-062E-5C47-A02B-6179A5EA9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36FF5-DD20-FB40-9621-0EFBD62A8A78}" type="slidenum">
              <a:rPr lang="en-US" smtClean="0"/>
              <a:t>‹#›</a:t>
            </a:fld>
            <a:endParaRPr lang="en-US"/>
          </a:p>
        </p:txBody>
      </p:sp>
    </p:spTree>
    <p:extLst>
      <p:ext uri="{BB962C8B-B14F-4D97-AF65-F5344CB8AC3E}">
        <p14:creationId xmlns:p14="http://schemas.microsoft.com/office/powerpoint/2010/main" val="3445837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D16D69-F417-4949-ADB6-8AF0EF868AA8}"/>
              </a:ext>
            </a:extLst>
          </p:cNvPr>
          <p:cNvSpPr>
            <a:spLocks noGrp="1"/>
          </p:cNvSpPr>
          <p:nvPr>
            <p:ph type="title"/>
          </p:nvPr>
        </p:nvSpPr>
        <p:spPr>
          <a:xfrm>
            <a:off x="628647" y="414320"/>
            <a:ext cx="10987087" cy="1021739"/>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6000" b="1" dirty="0">
                <a:solidFill>
                  <a:srgbClr val="FFFF00"/>
                </a:solidFill>
                <a:latin typeface="Arial" panose="020B0604020202020204" pitchFamily="34" charset="0"/>
                <a:cs typeface="Arial" panose="020B0604020202020204" pitchFamily="34" charset="0"/>
              </a:rPr>
              <a:t>Black Holes born from stars</a:t>
            </a:r>
          </a:p>
        </p:txBody>
      </p:sp>
      <p:sp>
        <p:nvSpPr>
          <p:cNvPr id="4" name="TextBox 3">
            <a:extLst>
              <a:ext uri="{FF2B5EF4-FFF2-40B4-BE49-F238E27FC236}">
                <a16:creationId xmlns:a16="http://schemas.microsoft.com/office/drawing/2014/main" id="{AC475139-77C8-8843-ABB8-9743B37F1B8D}"/>
              </a:ext>
            </a:extLst>
          </p:cNvPr>
          <p:cNvSpPr txBox="1"/>
          <p:nvPr/>
        </p:nvSpPr>
        <p:spPr>
          <a:xfrm>
            <a:off x="3094690" y="4994031"/>
            <a:ext cx="5994205" cy="1169551"/>
          </a:xfrm>
          <a:prstGeom prst="rect">
            <a:avLst/>
          </a:prstGeom>
          <a:noFill/>
        </p:spPr>
        <p:txBody>
          <a:bodyPr wrap="none" rtlCol="0">
            <a:spAutoFit/>
          </a:bodyPr>
          <a:lstStyle/>
          <a:p>
            <a:pPr algn="ctr"/>
            <a:r>
              <a:rPr lang="en-NL" sz="2400" b="1" dirty="0">
                <a:solidFill>
                  <a:srgbClr val="FFD9FA"/>
                </a:solidFill>
                <a:latin typeface="Arial" panose="020B0604020202020204" pitchFamily="34" charset="0"/>
                <a:cs typeface="Arial" panose="020B0604020202020204" pitchFamily="34" charset="0"/>
              </a:rPr>
              <a:t>Dr. Giovanna Pugliese</a:t>
            </a:r>
          </a:p>
          <a:p>
            <a:pPr algn="ctr"/>
            <a:r>
              <a:rPr lang="en-GB" sz="2300" b="1" dirty="0">
                <a:solidFill>
                  <a:srgbClr val="FFD9FA"/>
                </a:solidFill>
                <a:latin typeface="Arial" panose="020B0604020202020204" pitchFamily="34" charset="0"/>
                <a:cs typeface="Arial" panose="020B0604020202020204" pitchFamily="34" charset="0"/>
              </a:rPr>
              <a:t>Anton Pannekoek Institute for Astronomy</a:t>
            </a:r>
          </a:p>
          <a:p>
            <a:pPr algn="ctr"/>
            <a:r>
              <a:rPr lang="en-GB" sz="2300" b="1" dirty="0">
                <a:solidFill>
                  <a:srgbClr val="FFD9FA"/>
                </a:solidFill>
                <a:latin typeface="Arial" panose="020B0604020202020204" pitchFamily="34" charset="0"/>
                <a:cs typeface="Arial" panose="020B0604020202020204" pitchFamily="34" charset="0"/>
              </a:rPr>
              <a:t>University of Amsterdam </a:t>
            </a:r>
            <a:endParaRPr lang="en-NL" sz="2300" b="1" dirty="0">
              <a:solidFill>
                <a:srgbClr val="FFD9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535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 outdoor, night, sky&#10;&#10;Description automatically generated">
            <a:extLst>
              <a:ext uri="{FF2B5EF4-FFF2-40B4-BE49-F238E27FC236}">
                <a16:creationId xmlns:a16="http://schemas.microsoft.com/office/drawing/2014/main" id="{DEB477BF-8B72-AB4D-BC23-ED73AA0B6FF8}"/>
              </a:ext>
            </a:extLst>
          </p:cNvPr>
          <p:cNvPicPr>
            <a:picLocks noChangeAspect="1"/>
          </p:cNvPicPr>
          <p:nvPr/>
        </p:nvPicPr>
        <p:blipFill rotWithShape="1">
          <a:blip r:embed="rId2"/>
          <a:srcRect l="23019" r="10301" b="-1"/>
          <a:stretch/>
        </p:blipFill>
        <p:spPr>
          <a:xfrm>
            <a:off x="20" y="1280"/>
            <a:ext cx="12191980" cy="6856718"/>
          </a:xfrm>
          <a:prstGeom prst="rect">
            <a:avLst/>
          </a:prstGeom>
        </p:spPr>
      </p:pic>
      <p:sp>
        <p:nvSpPr>
          <p:cNvPr id="7" name="Title 1">
            <a:extLst>
              <a:ext uri="{FF2B5EF4-FFF2-40B4-BE49-F238E27FC236}">
                <a16:creationId xmlns:a16="http://schemas.microsoft.com/office/drawing/2014/main" id="{5A09214B-FFE9-AF40-9265-70A3E27A0210}"/>
              </a:ext>
            </a:extLst>
          </p:cNvPr>
          <p:cNvSpPr>
            <a:spLocks noGrp="1"/>
          </p:cNvSpPr>
          <p:nvPr>
            <p:ph type="title"/>
          </p:nvPr>
        </p:nvSpPr>
        <p:spPr>
          <a:xfrm>
            <a:off x="3699783" y="28077"/>
            <a:ext cx="4839303" cy="830054"/>
          </a:xfrm>
        </p:spPr>
        <p:txBody>
          <a:bodyPr>
            <a:noAutofit/>
          </a:bodyPr>
          <a:lstStyle/>
          <a:p>
            <a:pPr algn="ctr"/>
            <a:r>
              <a:rPr lang="en-NL" sz="5400" b="1" dirty="0">
                <a:solidFill>
                  <a:srgbClr val="FFFF00"/>
                </a:solidFill>
                <a:latin typeface="Arial" panose="020B0604020202020204" pitchFamily="34" charset="0"/>
                <a:cs typeface="Arial" panose="020B0604020202020204" pitchFamily="34" charset="0"/>
              </a:rPr>
              <a:t>Summary</a:t>
            </a:r>
            <a:endParaRPr lang="en-NL" sz="3500" b="1" dirty="0">
              <a:solidFill>
                <a:srgbClr val="FFFF00"/>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80C9B363-0B59-1F4E-9CA5-3027C26253DC}"/>
              </a:ext>
            </a:extLst>
          </p:cNvPr>
          <p:cNvSpPr>
            <a:spLocks noGrp="1"/>
          </p:cNvSpPr>
          <p:nvPr>
            <p:ph idx="1"/>
          </p:nvPr>
        </p:nvSpPr>
        <p:spPr>
          <a:xfrm>
            <a:off x="237244" y="913418"/>
            <a:ext cx="11535771" cy="1097340"/>
          </a:xfrm>
        </p:spPr>
        <p:txBody>
          <a:bodyPr anchor="t">
            <a:normAutofit/>
          </a:bodyPr>
          <a:lstStyle/>
          <a:p>
            <a:pPr>
              <a:buFont typeface="Zapf Dingbats"/>
              <a:buChar char="✿"/>
            </a:pPr>
            <a:r>
              <a:rPr lang="en-NL" sz="3200" b="1" dirty="0">
                <a:solidFill>
                  <a:srgbClr val="00B050"/>
                </a:solidFill>
                <a:latin typeface="Arial" panose="020B0604020202020204" pitchFamily="34" charset="0"/>
                <a:cs typeface="Arial" panose="020B0604020202020204" pitchFamily="34" charset="0"/>
              </a:rPr>
              <a:t> </a:t>
            </a:r>
            <a:r>
              <a:rPr lang="en-NL" sz="3200" b="1" dirty="0">
                <a:solidFill>
                  <a:srgbClr val="C9FFF8"/>
                </a:solidFill>
                <a:latin typeface="Arial" panose="020B0604020202020204" pitchFamily="34" charset="0"/>
                <a:cs typeface="Arial" panose="020B0604020202020204" pitchFamily="34" charset="0"/>
              </a:rPr>
              <a:t>During the last 25 years GRBs contributed to the study of BH formation and their environment in other galaxies </a:t>
            </a:r>
          </a:p>
        </p:txBody>
      </p:sp>
      <p:sp>
        <p:nvSpPr>
          <p:cNvPr id="6" name="Content Placeholder 2">
            <a:extLst>
              <a:ext uri="{FF2B5EF4-FFF2-40B4-BE49-F238E27FC236}">
                <a16:creationId xmlns:a16="http://schemas.microsoft.com/office/drawing/2014/main" id="{6713CCED-C4A4-8D41-AC73-77F78A2F4E75}"/>
              </a:ext>
            </a:extLst>
          </p:cNvPr>
          <p:cNvSpPr txBox="1">
            <a:spLocks/>
          </p:cNvSpPr>
          <p:nvPr/>
        </p:nvSpPr>
        <p:spPr>
          <a:xfrm>
            <a:off x="190376" y="2051618"/>
            <a:ext cx="11765575" cy="112195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Zapf Dingbats"/>
              <a:buChar char="✿"/>
            </a:pPr>
            <a:r>
              <a:rPr lang="en-NL" sz="3200" dirty="0">
                <a:solidFill>
                  <a:srgbClr val="00B050"/>
                </a:solidFill>
                <a:latin typeface="Arial" panose="020B0604020202020204" pitchFamily="34" charset="0"/>
                <a:cs typeface="Arial" panose="020B0604020202020204" pitchFamily="34" charset="0"/>
              </a:rPr>
              <a:t> </a:t>
            </a:r>
            <a:r>
              <a:rPr lang="en-NL" sz="3200" b="1" dirty="0">
                <a:solidFill>
                  <a:srgbClr val="C9FFF8"/>
                </a:solidFill>
                <a:latin typeface="Arial" panose="020B0604020202020204" pitchFamily="34" charset="0"/>
                <a:cs typeface="Arial" panose="020B0604020202020204" pitchFamily="34" charset="0"/>
              </a:rPr>
              <a:t>The </a:t>
            </a:r>
            <a:r>
              <a:rPr lang="en-GB" sz="3200" b="1" dirty="0">
                <a:solidFill>
                  <a:srgbClr val="C9FFF8"/>
                </a:solidFill>
                <a:latin typeface="Arial" panose="020B0604020202020204" pitchFamily="34" charset="0"/>
                <a:cs typeface="Arial" panose="020B0604020202020204" pitchFamily="34" charset="0"/>
              </a:rPr>
              <a:t>simultaneous </a:t>
            </a:r>
            <a:r>
              <a:rPr lang="en-NL" sz="3200" b="1" dirty="0">
                <a:solidFill>
                  <a:srgbClr val="C9FFF8"/>
                </a:solidFill>
                <a:latin typeface="Arial" panose="020B0604020202020204" pitchFamily="34" charset="0"/>
                <a:cs typeface="Arial" panose="020B0604020202020204" pitchFamily="34" charset="0"/>
              </a:rPr>
              <a:t>detection of a short GRB and GWs in 2017 confirmed binary BHs merge and produce more massive BHs.  </a:t>
            </a:r>
          </a:p>
        </p:txBody>
      </p:sp>
      <p:sp>
        <p:nvSpPr>
          <p:cNvPr id="9" name="Content Placeholder 2">
            <a:extLst>
              <a:ext uri="{FF2B5EF4-FFF2-40B4-BE49-F238E27FC236}">
                <a16:creationId xmlns:a16="http://schemas.microsoft.com/office/drawing/2014/main" id="{9FC2E9E3-69A6-AE46-9543-3830BCBC16B8}"/>
              </a:ext>
            </a:extLst>
          </p:cNvPr>
          <p:cNvSpPr txBox="1">
            <a:spLocks/>
          </p:cNvSpPr>
          <p:nvPr/>
        </p:nvSpPr>
        <p:spPr>
          <a:xfrm>
            <a:off x="190378" y="5540068"/>
            <a:ext cx="11765575" cy="11219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Zapf Dingbats"/>
              <a:buChar char="✿"/>
            </a:pPr>
            <a:r>
              <a:rPr lang="en-NL" sz="3200" dirty="0">
                <a:solidFill>
                  <a:srgbClr val="00B050"/>
                </a:solidFill>
                <a:latin typeface="Arial" panose="020B0604020202020204" pitchFamily="34" charset="0"/>
                <a:cs typeface="Arial" panose="020B0604020202020204" pitchFamily="34" charset="0"/>
              </a:rPr>
              <a:t> </a:t>
            </a:r>
            <a:r>
              <a:rPr lang="en-NL" sz="3200" b="1" dirty="0">
                <a:solidFill>
                  <a:srgbClr val="C9FFF8"/>
                </a:solidFill>
                <a:latin typeface="Arial" panose="020B0604020202020204" pitchFamily="34" charset="0"/>
                <a:cs typeface="Arial" panose="020B0604020202020204" pitchFamily="34" charset="0"/>
              </a:rPr>
              <a:t>Interdisciplinary science (</a:t>
            </a:r>
            <a:r>
              <a:rPr lang="en-NL" sz="3200" b="1" dirty="0">
                <a:solidFill>
                  <a:srgbClr val="FF8694"/>
                </a:solidFill>
                <a:latin typeface="Arial" panose="020B0604020202020204" pitchFamily="34" charset="0"/>
                <a:cs typeface="Arial" panose="020B0604020202020204" pitchFamily="34" charset="0"/>
              </a:rPr>
              <a:t>astroparticle physics</a:t>
            </a:r>
            <a:r>
              <a:rPr lang="en-NL" sz="3200" b="1" dirty="0">
                <a:solidFill>
                  <a:srgbClr val="C9FFF8"/>
                </a:solidFill>
                <a:latin typeface="Arial" panose="020B0604020202020204" pitchFamily="34" charset="0"/>
                <a:cs typeface="Arial" panose="020B0604020202020204" pitchFamily="34" charset="0"/>
              </a:rPr>
              <a:t>) has proved to be a powerful tool to study the universe </a:t>
            </a:r>
            <a:endParaRPr lang="en-NL" sz="3200" b="1" dirty="0">
              <a:solidFill>
                <a:srgbClr val="00B050"/>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749E28EC-BAE6-E24E-91DF-A781570A7104}"/>
              </a:ext>
            </a:extLst>
          </p:cNvPr>
          <p:cNvSpPr txBox="1">
            <a:spLocks/>
          </p:cNvSpPr>
          <p:nvPr/>
        </p:nvSpPr>
        <p:spPr>
          <a:xfrm>
            <a:off x="237243" y="3214435"/>
            <a:ext cx="11535771" cy="11219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Zapf Dingbats"/>
              <a:buChar char="✿"/>
            </a:pPr>
            <a:r>
              <a:rPr lang="en-NL" sz="3200" dirty="0">
                <a:solidFill>
                  <a:srgbClr val="00B050"/>
                </a:solidFill>
                <a:latin typeface="Arial" panose="020B0604020202020204" pitchFamily="34" charset="0"/>
                <a:cs typeface="Arial" panose="020B0604020202020204" pitchFamily="34" charset="0"/>
              </a:rPr>
              <a:t> </a:t>
            </a:r>
            <a:r>
              <a:rPr lang="en-NL" sz="3200" b="1" dirty="0">
                <a:solidFill>
                  <a:srgbClr val="C9FFF8"/>
                </a:solidFill>
                <a:latin typeface="Arial" panose="020B0604020202020204" pitchFamily="34" charset="0"/>
                <a:cs typeface="Arial" panose="020B0604020202020204" pitchFamily="34" charset="0"/>
              </a:rPr>
              <a:t>Gravitational waves proved to be real: </a:t>
            </a:r>
            <a:r>
              <a:rPr lang="en-NL" sz="3200" b="1" dirty="0">
                <a:solidFill>
                  <a:srgbClr val="FF8694"/>
                </a:solidFill>
                <a:latin typeface="Arial" panose="020B0604020202020204" pitchFamily="34" charset="0"/>
                <a:cs typeface="Arial" panose="020B0604020202020204" pitchFamily="34" charset="0"/>
              </a:rPr>
              <a:t>Nobel Prize 2017 </a:t>
            </a:r>
            <a:r>
              <a:rPr lang="en-NL" sz="3200" b="1" dirty="0">
                <a:solidFill>
                  <a:srgbClr val="C9FFF8"/>
                </a:solidFill>
                <a:latin typeface="Arial" panose="020B0604020202020204" pitchFamily="34" charset="0"/>
                <a:cs typeface="Arial" panose="020B0604020202020204" pitchFamily="34" charset="0"/>
              </a:rPr>
              <a:t>and General Relative was once again proved true!  </a:t>
            </a:r>
            <a:endParaRPr lang="en-NL" sz="3200" b="1" dirty="0">
              <a:solidFill>
                <a:srgbClr val="00B050"/>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CFDD0E78-6E0F-DF4C-AA4D-15EC7778AD4C}"/>
              </a:ext>
            </a:extLst>
          </p:cNvPr>
          <p:cNvSpPr txBox="1">
            <a:spLocks/>
          </p:cNvSpPr>
          <p:nvPr/>
        </p:nvSpPr>
        <p:spPr>
          <a:xfrm>
            <a:off x="190377" y="4377252"/>
            <a:ext cx="11535771" cy="11219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Zapf Dingbats"/>
              <a:buChar char="✿"/>
            </a:pPr>
            <a:r>
              <a:rPr lang="en-NL" sz="3200" dirty="0">
                <a:solidFill>
                  <a:srgbClr val="00B050"/>
                </a:solidFill>
                <a:latin typeface="Arial" panose="020B0604020202020204" pitchFamily="34" charset="0"/>
                <a:cs typeface="Arial" panose="020B0604020202020204" pitchFamily="34" charset="0"/>
              </a:rPr>
              <a:t> </a:t>
            </a:r>
            <a:r>
              <a:rPr lang="en-NL" sz="3200" b="1" dirty="0">
                <a:solidFill>
                  <a:srgbClr val="C9FFF8"/>
                </a:solidFill>
                <a:latin typeface="Arial" panose="020B0604020202020204" pitchFamily="34" charset="0"/>
                <a:cs typeface="Arial" panose="020B0604020202020204" pitchFamily="34" charset="0"/>
              </a:rPr>
              <a:t>The LIGO observatory suggested the formation of an IMBH from </a:t>
            </a:r>
            <a:r>
              <a:rPr lang="en-GB" sz="3200" b="1" dirty="0">
                <a:solidFill>
                  <a:srgbClr val="C9FFF8"/>
                </a:solidFill>
                <a:latin typeface="Arial" panose="020B0604020202020204" pitchFamily="34" charset="0"/>
                <a:cs typeface="Arial" panose="020B0604020202020204" pitchFamily="34" charset="0"/>
              </a:rPr>
              <a:t>the </a:t>
            </a:r>
            <a:r>
              <a:rPr lang="en-NL" sz="3200" b="1" dirty="0">
                <a:solidFill>
                  <a:srgbClr val="C9FFF8"/>
                </a:solidFill>
                <a:latin typeface="Arial" panose="020B0604020202020204" pitchFamily="34" charset="0"/>
                <a:cs typeface="Arial" panose="020B0604020202020204" pitchFamily="34" charset="0"/>
              </a:rPr>
              <a:t>merge of 2 very massive BHs (</a:t>
            </a:r>
            <a:r>
              <a:rPr lang="en-NL" sz="3200" b="1" dirty="0">
                <a:solidFill>
                  <a:srgbClr val="FF8694"/>
                </a:solidFill>
                <a:latin typeface="Arial" panose="020B0604020202020204" pitchFamily="34" charset="0"/>
                <a:cs typeface="Arial" panose="020B0604020202020204" pitchFamily="34" charset="0"/>
              </a:rPr>
              <a:t>2020</a:t>
            </a:r>
            <a:r>
              <a:rPr lang="en-NL" sz="3200" b="1" dirty="0">
                <a:solidFill>
                  <a:srgbClr val="C9FFF8"/>
                </a:solidFill>
                <a:latin typeface="Arial" panose="020B0604020202020204" pitchFamily="34" charset="0"/>
                <a:cs typeface="Arial" panose="020B0604020202020204" pitchFamily="34" charset="0"/>
              </a:rPr>
              <a:t>). </a:t>
            </a:r>
            <a:endParaRPr lang="en-NL" sz="32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53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05BE4-9E0C-2B4A-994E-8CC443D61434}"/>
              </a:ext>
            </a:extLst>
          </p:cNvPr>
          <p:cNvPicPr>
            <a:picLocks noChangeAspect="1"/>
          </p:cNvPicPr>
          <p:nvPr/>
        </p:nvPicPr>
        <p:blipFill>
          <a:blip r:embed="rId3"/>
          <a:stretch>
            <a:fillRect/>
          </a:stretch>
        </p:blipFill>
        <p:spPr>
          <a:xfrm>
            <a:off x="14748" y="300698"/>
            <a:ext cx="5264727" cy="6423373"/>
          </a:xfrm>
          <a:prstGeom prst="rect">
            <a:avLst/>
          </a:prstGeom>
        </p:spPr>
      </p:pic>
      <p:sp>
        <p:nvSpPr>
          <p:cNvPr id="6" name="Title 1">
            <a:extLst>
              <a:ext uri="{FF2B5EF4-FFF2-40B4-BE49-F238E27FC236}">
                <a16:creationId xmlns:a16="http://schemas.microsoft.com/office/drawing/2014/main" id="{547AA7E7-B8C5-5F4F-AD1B-C1C3198E0F1C}"/>
              </a:ext>
            </a:extLst>
          </p:cNvPr>
          <p:cNvSpPr>
            <a:spLocks noGrp="1"/>
          </p:cNvSpPr>
          <p:nvPr>
            <p:ph type="title"/>
          </p:nvPr>
        </p:nvSpPr>
        <p:spPr>
          <a:xfrm>
            <a:off x="5264727" y="300698"/>
            <a:ext cx="6558480" cy="871018"/>
          </a:xfrm>
          <a:solidFill>
            <a:srgbClr val="FFECF3"/>
          </a:solidFill>
          <a:ln w="38100">
            <a:solidFill>
              <a:schemeClr val="accent6">
                <a:lumMod val="50000"/>
              </a:schemeClr>
            </a:solidFill>
          </a:ln>
        </p:spPr>
        <p:txBody>
          <a:bodyPr>
            <a:noAutofit/>
          </a:bodyPr>
          <a:lstStyle/>
          <a:p>
            <a:pPr algn="ctr"/>
            <a:r>
              <a:rPr lang="en-US" sz="3500" b="1">
                <a:solidFill>
                  <a:srgbClr val="0070C0"/>
                </a:solidFill>
                <a:latin typeface="Arial" panose="020B0604020202020204" pitchFamily="34" charset="0"/>
                <a:cs typeface="Arial" panose="020B0604020202020204" pitchFamily="34" charset="0"/>
              </a:rPr>
              <a:t>Occurred about 11.9 Gyrs ago </a:t>
            </a:r>
            <a:endParaRPr lang="en-US" sz="3500" b="1" dirty="0">
              <a:solidFill>
                <a:srgbClr val="0070C0"/>
              </a:solidFill>
              <a:latin typeface="Arial" panose="020B0604020202020204" pitchFamily="34" charset="0"/>
              <a:cs typeface="Arial" panose="020B0604020202020204" pitchFamily="34" charset="0"/>
            </a:endParaRPr>
          </a:p>
        </p:txBody>
      </p:sp>
      <p:pic>
        <p:nvPicPr>
          <p:cNvPr id="4" name="Picture 3" descr="A star filled sky&#10;&#10;Description automatically generated">
            <a:extLst>
              <a:ext uri="{FF2B5EF4-FFF2-40B4-BE49-F238E27FC236}">
                <a16:creationId xmlns:a16="http://schemas.microsoft.com/office/drawing/2014/main" id="{EE003A3A-98F3-F945-8FE5-46C50F06735D}"/>
              </a:ext>
            </a:extLst>
          </p:cNvPr>
          <p:cNvPicPr>
            <a:picLocks noChangeAspect="1"/>
          </p:cNvPicPr>
          <p:nvPr/>
        </p:nvPicPr>
        <p:blipFill>
          <a:blip r:embed="rId4"/>
          <a:stretch>
            <a:fillRect/>
          </a:stretch>
        </p:blipFill>
        <p:spPr>
          <a:xfrm>
            <a:off x="4951415" y="1386350"/>
            <a:ext cx="7140622" cy="5288523"/>
          </a:xfrm>
          <a:prstGeom prst="rect">
            <a:avLst/>
          </a:prstGeom>
        </p:spPr>
      </p:pic>
    </p:spTree>
    <p:extLst>
      <p:ext uri="{BB962C8B-B14F-4D97-AF65-F5344CB8AC3E}">
        <p14:creationId xmlns:p14="http://schemas.microsoft.com/office/powerpoint/2010/main" val="77709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E4039D-A644-EE47-8486-B8F20243F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0"/>
            <a:ext cx="4819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8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A56AFDC0-0ECA-7541-A810-47A67B144813}"/>
              </a:ext>
            </a:extLst>
          </p:cNvPr>
          <p:cNvPicPr>
            <a:picLocks noChangeAspect="1"/>
          </p:cNvPicPr>
          <p:nvPr/>
        </p:nvPicPr>
        <p:blipFill>
          <a:blip r:embed="rId2"/>
          <a:stretch>
            <a:fillRect/>
          </a:stretch>
        </p:blipFill>
        <p:spPr>
          <a:xfrm>
            <a:off x="1745003" y="0"/>
            <a:ext cx="8701994" cy="6858000"/>
          </a:xfrm>
          <a:prstGeom prst="rect">
            <a:avLst/>
          </a:prstGeom>
        </p:spPr>
      </p:pic>
    </p:spTree>
    <p:extLst>
      <p:ext uri="{BB962C8B-B14F-4D97-AF65-F5344CB8AC3E}">
        <p14:creationId xmlns:p14="http://schemas.microsoft.com/office/powerpoint/2010/main" val="620381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F1681-8BD0-9644-993F-B27D3423D6A5}"/>
              </a:ext>
            </a:extLst>
          </p:cNvPr>
          <p:cNvPicPr>
            <a:picLocks noChangeAspect="1"/>
          </p:cNvPicPr>
          <p:nvPr/>
        </p:nvPicPr>
        <p:blipFill>
          <a:blip r:embed="rId2"/>
          <a:stretch>
            <a:fillRect/>
          </a:stretch>
        </p:blipFill>
        <p:spPr>
          <a:xfrm>
            <a:off x="1161537" y="35280"/>
            <a:ext cx="9873049" cy="6822719"/>
          </a:xfrm>
          <a:prstGeom prst="rect">
            <a:avLst/>
          </a:prstGeom>
        </p:spPr>
      </p:pic>
    </p:spTree>
    <p:extLst>
      <p:ext uri="{BB962C8B-B14F-4D97-AF65-F5344CB8AC3E}">
        <p14:creationId xmlns:p14="http://schemas.microsoft.com/office/powerpoint/2010/main" val="3007264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2E2197-0DE0-6843-8668-0D8FB9441BD5}"/>
              </a:ext>
            </a:extLst>
          </p:cNvPr>
          <p:cNvPicPr>
            <a:picLocks noChangeAspect="1"/>
          </p:cNvPicPr>
          <p:nvPr/>
        </p:nvPicPr>
        <p:blipFill>
          <a:blip r:embed="rId2"/>
          <a:stretch>
            <a:fillRect/>
          </a:stretch>
        </p:blipFill>
        <p:spPr>
          <a:xfrm>
            <a:off x="2174789" y="16018"/>
            <a:ext cx="7554435" cy="6826971"/>
          </a:xfrm>
          <a:prstGeom prst="rect">
            <a:avLst/>
          </a:prstGeom>
        </p:spPr>
      </p:pic>
    </p:spTree>
    <p:extLst>
      <p:ext uri="{BB962C8B-B14F-4D97-AF65-F5344CB8AC3E}">
        <p14:creationId xmlns:p14="http://schemas.microsoft.com/office/powerpoint/2010/main" val="1234424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AEF2C2-3EAD-574E-9F43-4FEA0DA23867}"/>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2757243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1712143" y="1105274"/>
            <a:ext cx="8771658" cy="1622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
            </a:pPr>
            <a:r>
              <a:rPr lang="en-US" sz="2800" b="1" dirty="0">
                <a:solidFill>
                  <a:srgbClr val="8F0EAA"/>
                </a:solidFill>
              </a:rPr>
              <a:t>Average Earth-Moon distance: About </a:t>
            </a:r>
            <a:r>
              <a:rPr lang="en-US" sz="2800" b="1" dirty="0">
                <a:solidFill>
                  <a:srgbClr val="FF0000"/>
                </a:solidFill>
                <a:sym typeface="Wingdings"/>
              </a:rPr>
              <a:t>300000 km </a:t>
            </a:r>
            <a:r>
              <a:rPr lang="en-US" sz="2800" b="1" dirty="0">
                <a:solidFill>
                  <a:srgbClr val="8F0EAA"/>
                </a:solidFill>
              </a:rPr>
              <a:t>  </a:t>
            </a:r>
          </a:p>
          <a:p>
            <a:pPr>
              <a:buFont typeface="Wingdings" charset="2"/>
              <a:buChar char=""/>
            </a:pPr>
            <a:r>
              <a:rPr lang="en-US" sz="2800" b="1" dirty="0">
                <a:solidFill>
                  <a:srgbClr val="8F0EAA"/>
                </a:solidFill>
              </a:rPr>
              <a:t>Average Earth-Sun distance: </a:t>
            </a:r>
          </a:p>
          <a:p>
            <a:pPr marL="0" indent="0">
              <a:buNone/>
            </a:pPr>
            <a:r>
              <a:rPr lang="en-US" sz="2800" b="1" dirty="0">
                <a:solidFill>
                  <a:srgbClr val="8F0EAA"/>
                </a:solidFill>
              </a:rPr>
              <a:t>                        </a:t>
            </a:r>
            <a:r>
              <a:rPr lang="en-US" sz="2800" b="1" dirty="0">
                <a:solidFill>
                  <a:srgbClr val="FF0000"/>
                </a:solidFill>
              </a:rPr>
              <a:t>1 AU= </a:t>
            </a:r>
            <a:r>
              <a:rPr lang="fr-FR" sz="2800" b="1" dirty="0">
                <a:solidFill>
                  <a:srgbClr val="FF0000"/>
                </a:solidFill>
              </a:rPr>
              <a:t>150,000,000 km </a:t>
            </a:r>
            <a:r>
              <a:rPr lang="en-US" sz="2800" b="1" dirty="0">
                <a:solidFill>
                  <a:srgbClr val="FF0000"/>
                </a:solidFill>
              </a:rPr>
              <a:t> </a:t>
            </a:r>
            <a:r>
              <a:rPr lang="en-US" sz="2800" b="1" dirty="0">
                <a:solidFill>
                  <a:srgbClr val="FF0000"/>
                </a:solidFill>
                <a:sym typeface="Wingdings"/>
              </a:rPr>
              <a:t> </a:t>
            </a:r>
            <a:r>
              <a:rPr lang="en-US" sz="2800" b="1" dirty="0">
                <a:solidFill>
                  <a:srgbClr val="8F0EAA"/>
                </a:solidFill>
              </a:rPr>
              <a:t>  </a:t>
            </a:r>
          </a:p>
        </p:txBody>
      </p:sp>
      <p:sp>
        <p:nvSpPr>
          <p:cNvPr id="6" name="Content Placeholder 2"/>
          <p:cNvSpPr txBox="1">
            <a:spLocks/>
          </p:cNvSpPr>
          <p:nvPr/>
        </p:nvSpPr>
        <p:spPr>
          <a:xfrm>
            <a:off x="1712143" y="3891548"/>
            <a:ext cx="8771658" cy="1622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
            </a:pPr>
            <a:r>
              <a:rPr lang="en-US" sz="2800" b="1" dirty="0">
                <a:solidFill>
                  <a:srgbClr val="0D3B28"/>
                </a:solidFill>
              </a:rPr>
              <a:t>Earth’s rotation </a:t>
            </a:r>
            <a:r>
              <a:rPr lang="en-US" sz="2800" b="1" dirty="0">
                <a:solidFill>
                  <a:srgbClr val="FF0000"/>
                </a:solidFill>
                <a:sym typeface="Wingdings"/>
              </a:rPr>
              <a:t>1670 km/h </a:t>
            </a:r>
            <a:r>
              <a:rPr lang="en-US" sz="2800" b="1" dirty="0">
                <a:solidFill>
                  <a:srgbClr val="0D3B28"/>
                </a:solidFill>
              </a:rPr>
              <a:t>  </a:t>
            </a:r>
          </a:p>
          <a:p>
            <a:pPr>
              <a:buFont typeface="Wingdings" charset="2"/>
              <a:buChar char=""/>
            </a:pPr>
            <a:r>
              <a:rPr lang="en-US" sz="2800" b="1" dirty="0">
                <a:solidFill>
                  <a:srgbClr val="0D3B28"/>
                </a:solidFill>
              </a:rPr>
              <a:t>Our orbit around the Sun </a:t>
            </a:r>
            <a:r>
              <a:rPr lang="en-US" sz="2800" b="1" dirty="0">
                <a:solidFill>
                  <a:srgbClr val="FF0000"/>
                </a:solidFill>
              </a:rPr>
              <a:t>108000 km/h </a:t>
            </a:r>
            <a:r>
              <a:rPr lang="en-US" sz="2800" b="1" dirty="0">
                <a:solidFill>
                  <a:srgbClr val="FF0000"/>
                </a:solidFill>
                <a:sym typeface="Wingdings"/>
              </a:rPr>
              <a:t> </a:t>
            </a:r>
            <a:r>
              <a:rPr lang="en-US" sz="2800" b="1" dirty="0">
                <a:solidFill>
                  <a:srgbClr val="FF0000"/>
                </a:solidFill>
              </a:rPr>
              <a:t> </a:t>
            </a:r>
            <a:r>
              <a:rPr lang="en-US" sz="2800" b="1" dirty="0">
                <a:solidFill>
                  <a:srgbClr val="0D3B28"/>
                </a:solidFill>
              </a:rPr>
              <a:t> </a:t>
            </a:r>
          </a:p>
          <a:p>
            <a:pPr>
              <a:buFont typeface="Wingdings" charset="2"/>
              <a:buChar char=""/>
            </a:pPr>
            <a:r>
              <a:rPr lang="en-US" sz="2800" b="1" dirty="0">
                <a:solidFill>
                  <a:srgbClr val="0D3B28"/>
                </a:solidFill>
              </a:rPr>
              <a:t>Sun around the Galaxy </a:t>
            </a:r>
            <a:r>
              <a:rPr lang="en-US" sz="2800" b="1" dirty="0">
                <a:solidFill>
                  <a:srgbClr val="FF0000"/>
                </a:solidFill>
              </a:rPr>
              <a:t>720000 Km/h </a:t>
            </a:r>
            <a:endParaRPr lang="en-US" sz="2800" dirty="0">
              <a:solidFill>
                <a:srgbClr val="FF0000"/>
              </a:solidFill>
            </a:endParaRPr>
          </a:p>
        </p:txBody>
      </p:sp>
    </p:spTree>
    <p:extLst>
      <p:ext uri="{BB962C8B-B14F-4D97-AF65-F5344CB8AC3E}">
        <p14:creationId xmlns:p14="http://schemas.microsoft.com/office/powerpoint/2010/main" val="28142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circle(in)">
                                      <p:cBhvr>
                                        <p:cTn id="27" dur="20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56363-A4A5-554A-B88F-EFF4AA28CE72}"/>
              </a:ext>
            </a:extLst>
          </p:cNvPr>
          <p:cNvPicPr>
            <a:picLocks noChangeAspect="1"/>
          </p:cNvPicPr>
          <p:nvPr/>
        </p:nvPicPr>
        <p:blipFill>
          <a:blip r:embed="rId3"/>
          <a:stretch>
            <a:fillRect/>
          </a:stretch>
        </p:blipFill>
        <p:spPr>
          <a:xfrm>
            <a:off x="-43550" y="-6558"/>
            <a:ext cx="10285800" cy="6864558"/>
          </a:xfrm>
          <a:prstGeom prst="rect">
            <a:avLst/>
          </a:prstGeom>
        </p:spPr>
      </p:pic>
      <p:cxnSp>
        <p:nvCxnSpPr>
          <p:cNvPr id="9" name="Straight Arrow Connector 8">
            <a:extLst>
              <a:ext uri="{FF2B5EF4-FFF2-40B4-BE49-F238E27FC236}">
                <a16:creationId xmlns:a16="http://schemas.microsoft.com/office/drawing/2014/main" id="{81034447-1D35-274B-B247-2AADC45A7650}"/>
              </a:ext>
            </a:extLst>
          </p:cNvPr>
          <p:cNvCxnSpPr>
            <a:cxnSpLocks/>
          </p:cNvCxnSpPr>
          <p:nvPr/>
        </p:nvCxnSpPr>
        <p:spPr>
          <a:xfrm>
            <a:off x="5165124" y="499213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41971C-3E15-7049-9639-2764364C49C1}"/>
              </a:ext>
            </a:extLst>
          </p:cNvPr>
          <p:cNvCxnSpPr>
            <a:cxnSpLocks/>
          </p:cNvCxnSpPr>
          <p:nvPr/>
        </p:nvCxnSpPr>
        <p:spPr>
          <a:xfrm flipH="1" flipV="1">
            <a:off x="4502953" y="4559402"/>
            <a:ext cx="1524942" cy="1150166"/>
          </a:xfrm>
          <a:prstGeom prst="straightConnector1">
            <a:avLst/>
          </a:prstGeom>
          <a:ln w="57150">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ADD1C452-C061-7742-86F2-68D66799A0C6}"/>
              </a:ext>
            </a:extLst>
          </p:cNvPr>
          <p:cNvSpPr txBox="1"/>
          <p:nvPr/>
        </p:nvSpPr>
        <p:spPr>
          <a:xfrm>
            <a:off x="6068930" y="5550397"/>
            <a:ext cx="1552669" cy="369332"/>
          </a:xfrm>
          <a:prstGeom prst="rect">
            <a:avLst/>
          </a:prstGeom>
          <a:solidFill>
            <a:srgbClr val="DBFFE6"/>
          </a:solidFill>
        </p:spPr>
        <p:txBody>
          <a:bodyPr wrap="none" rtlCol="0">
            <a:spAutoFit/>
          </a:bodyPr>
          <a:lstStyle/>
          <a:p>
            <a:r>
              <a:rPr lang="en-US" b="1" dirty="0">
                <a:solidFill>
                  <a:srgbClr val="762258"/>
                </a:solidFill>
                <a:latin typeface="Arial" panose="020B0604020202020204" pitchFamily="34" charset="0"/>
                <a:cs typeface="Arial" panose="020B0604020202020204" pitchFamily="34" charset="0"/>
              </a:rPr>
              <a:t>We are here </a:t>
            </a:r>
          </a:p>
        </p:txBody>
      </p:sp>
      <p:cxnSp>
        <p:nvCxnSpPr>
          <p:cNvPr id="3" name="Straight Connector 2">
            <a:extLst>
              <a:ext uri="{FF2B5EF4-FFF2-40B4-BE49-F238E27FC236}">
                <a16:creationId xmlns:a16="http://schemas.microsoft.com/office/drawing/2014/main" id="{45C6214E-3674-C046-8388-7F3B9DDC5B65}"/>
              </a:ext>
            </a:extLst>
          </p:cNvPr>
          <p:cNvCxnSpPr/>
          <p:nvPr/>
        </p:nvCxnSpPr>
        <p:spPr>
          <a:xfrm flipV="1">
            <a:off x="1655806" y="469654"/>
            <a:ext cx="6499654" cy="56223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778A4FE-FB1E-484D-8502-487B59F459E0}"/>
              </a:ext>
            </a:extLst>
          </p:cNvPr>
          <p:cNvSpPr txBox="1"/>
          <p:nvPr/>
        </p:nvSpPr>
        <p:spPr>
          <a:xfrm>
            <a:off x="8143103" y="199178"/>
            <a:ext cx="902811" cy="369332"/>
          </a:xfrm>
          <a:prstGeom prst="rect">
            <a:avLst/>
          </a:prstGeom>
          <a:noFill/>
        </p:spPr>
        <p:txBody>
          <a:bodyPr wrap="none" rtlCol="0">
            <a:spAutoFit/>
          </a:bodyPr>
          <a:lstStyle/>
          <a:p>
            <a:r>
              <a:rPr lang="en-US" b="1" dirty="0">
                <a:solidFill>
                  <a:srgbClr val="EF7E4B"/>
                </a:solidFill>
                <a:latin typeface="Arial" panose="020B0604020202020204" pitchFamily="34" charset="0"/>
                <a:cs typeface="Arial" panose="020B0604020202020204" pitchFamily="34" charset="0"/>
              </a:rPr>
              <a:t>30 kpc</a:t>
            </a:r>
          </a:p>
        </p:txBody>
      </p:sp>
      <p:sp>
        <p:nvSpPr>
          <p:cNvPr id="13" name="TextBox 12">
            <a:extLst>
              <a:ext uri="{FF2B5EF4-FFF2-40B4-BE49-F238E27FC236}">
                <a16:creationId xmlns:a16="http://schemas.microsoft.com/office/drawing/2014/main" id="{EDE5D204-DB0A-A54E-97AD-67FA9C532DFE}"/>
              </a:ext>
            </a:extLst>
          </p:cNvPr>
          <p:cNvSpPr txBox="1"/>
          <p:nvPr/>
        </p:nvSpPr>
        <p:spPr>
          <a:xfrm>
            <a:off x="10250922" y="294769"/>
            <a:ext cx="1930502" cy="646331"/>
          </a:xfrm>
          <a:prstGeom prst="rect">
            <a:avLst/>
          </a:prstGeom>
          <a:solidFill>
            <a:srgbClr val="FFFF00"/>
          </a:solid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1 pc =  3.26 </a:t>
            </a:r>
            <a:r>
              <a:rPr lang="en-US" b="1" dirty="0" err="1">
                <a:solidFill>
                  <a:srgbClr val="0070C0"/>
                </a:solidFill>
                <a:latin typeface="Arial" panose="020B0604020202020204" pitchFamily="34" charset="0"/>
                <a:cs typeface="Arial" panose="020B0604020202020204" pitchFamily="34" charset="0"/>
              </a:rPr>
              <a:t>lyrs</a:t>
            </a:r>
            <a:r>
              <a:rPr lang="en-US" b="1" dirty="0">
                <a:solidFill>
                  <a:srgbClr val="0070C0"/>
                </a:solidFill>
                <a:latin typeface="Arial" panose="020B0604020202020204" pitchFamily="34" charset="0"/>
                <a:cs typeface="Arial" panose="020B0604020202020204" pitchFamily="34" charset="0"/>
              </a:rPr>
              <a:t> </a:t>
            </a:r>
          </a:p>
          <a:p>
            <a:r>
              <a:rPr lang="en-US" b="1" dirty="0">
                <a:solidFill>
                  <a:srgbClr val="0070C0"/>
                </a:solidFill>
                <a:latin typeface="Arial" panose="020B0604020202020204" pitchFamily="34" charset="0"/>
                <a:cs typeface="Arial" panose="020B0604020202020204" pitchFamily="34" charset="0"/>
              </a:rPr>
              <a:t>1 kpc = 1000 pc </a:t>
            </a:r>
          </a:p>
        </p:txBody>
      </p:sp>
      <p:sp>
        <p:nvSpPr>
          <p:cNvPr id="18" name="TextBox 17">
            <a:extLst>
              <a:ext uri="{FF2B5EF4-FFF2-40B4-BE49-F238E27FC236}">
                <a16:creationId xmlns:a16="http://schemas.microsoft.com/office/drawing/2014/main" id="{773F5458-B93F-6C4B-9682-A50AB283A7FC}"/>
              </a:ext>
            </a:extLst>
          </p:cNvPr>
          <p:cNvSpPr txBox="1"/>
          <p:nvPr/>
        </p:nvSpPr>
        <p:spPr>
          <a:xfrm>
            <a:off x="10235583" y="2121656"/>
            <a:ext cx="1974418" cy="1200329"/>
          </a:xfrm>
          <a:prstGeom prst="rect">
            <a:avLst/>
          </a:prstGeom>
          <a:solidFill>
            <a:srgbClr val="DBFFE6"/>
          </a:solidFill>
        </p:spPr>
        <p:txBody>
          <a:bodyPr wrap="square" rtlCol="0">
            <a:spAutoFit/>
          </a:bodyPr>
          <a:lstStyle/>
          <a:p>
            <a:r>
              <a:rPr lang="en-US" b="1" dirty="0">
                <a:solidFill>
                  <a:srgbClr val="762258"/>
                </a:solidFill>
                <a:latin typeface="Arial" panose="020B0604020202020204" pitchFamily="34" charset="0"/>
                <a:cs typeface="Arial" panose="020B0604020202020204" pitchFamily="34" charset="0"/>
              </a:rPr>
              <a:t>Solar system at  about 8 kpc from the Galactic Center </a:t>
            </a:r>
          </a:p>
        </p:txBody>
      </p:sp>
      <p:sp>
        <p:nvSpPr>
          <p:cNvPr id="19" name="TextBox 18">
            <a:extLst>
              <a:ext uri="{FF2B5EF4-FFF2-40B4-BE49-F238E27FC236}">
                <a16:creationId xmlns:a16="http://schemas.microsoft.com/office/drawing/2014/main" id="{96D8AE3D-C8F2-C24E-8151-B5AEB629CB38}"/>
              </a:ext>
            </a:extLst>
          </p:cNvPr>
          <p:cNvSpPr txBox="1"/>
          <p:nvPr/>
        </p:nvSpPr>
        <p:spPr>
          <a:xfrm>
            <a:off x="10235583" y="3294313"/>
            <a:ext cx="1974418" cy="1200329"/>
          </a:xfrm>
          <a:prstGeom prst="rect">
            <a:avLst/>
          </a:prstGeom>
          <a:solidFill>
            <a:srgbClr val="DBFFE6"/>
          </a:solidFill>
        </p:spPr>
        <p:txBody>
          <a:bodyPr wrap="square" rtlCol="0">
            <a:spAutoFit/>
          </a:bodyPr>
          <a:lstStyle/>
          <a:p>
            <a:r>
              <a:rPr lang="en-US" b="1" dirty="0">
                <a:solidFill>
                  <a:srgbClr val="762258"/>
                </a:solidFill>
                <a:latin typeface="Arial" panose="020B0604020202020204" pitchFamily="34" charset="0"/>
                <a:cs typeface="Arial" panose="020B0604020202020204" pitchFamily="34" charset="0"/>
              </a:rPr>
              <a:t>In the Galactic Center there is a SMBH of about </a:t>
            </a:r>
          </a:p>
          <a:p>
            <a:r>
              <a:rPr lang="en-US" b="1" dirty="0">
                <a:solidFill>
                  <a:srgbClr val="762258"/>
                </a:solidFill>
                <a:latin typeface="Arial" panose="020B0604020202020204" pitchFamily="34" charset="0"/>
                <a:cs typeface="Arial" panose="020B0604020202020204" pitchFamily="34" charset="0"/>
              </a:rPr>
              <a:t>3,600,000   M</a:t>
            </a:r>
            <a:r>
              <a:rPr lang="en-US" b="1" baseline="-25000" dirty="0">
                <a:solidFill>
                  <a:srgbClr val="762258"/>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19E5C7AE-6632-204F-BC88-85501D070245}"/>
              </a:ext>
            </a:extLst>
          </p:cNvPr>
          <p:cNvSpPr txBox="1"/>
          <p:nvPr/>
        </p:nvSpPr>
        <p:spPr>
          <a:xfrm>
            <a:off x="10250922" y="932787"/>
            <a:ext cx="1930502" cy="369332"/>
          </a:xfrm>
          <a:prstGeom prst="rect">
            <a:avLst/>
          </a:prstGeom>
          <a:solidFill>
            <a:srgbClr val="FFFF00"/>
          </a:solid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M</a:t>
            </a:r>
            <a:r>
              <a:rPr lang="en-US" b="1" baseline="-25000" dirty="0">
                <a:solidFill>
                  <a:srgbClr val="0070C0"/>
                </a:solidFill>
                <a:latin typeface="Arial" panose="020B0604020202020204" pitchFamily="34" charset="0"/>
                <a:cs typeface="Arial" panose="020B0604020202020204" pitchFamily="34" charset="0"/>
              </a:rPr>
              <a:t>⨀ </a:t>
            </a:r>
            <a:r>
              <a:rPr lang="en-US" b="1" dirty="0">
                <a:solidFill>
                  <a:srgbClr val="0070C0"/>
                </a:solidFill>
                <a:latin typeface="Arial" panose="020B0604020202020204" pitchFamily="34" charset="0"/>
                <a:cs typeface="Arial" panose="020B0604020202020204" pitchFamily="34" charset="0"/>
              </a:rPr>
              <a:t> =  10</a:t>
            </a:r>
            <a:r>
              <a:rPr lang="en-US" b="1" baseline="30000" dirty="0">
                <a:solidFill>
                  <a:srgbClr val="0070C0"/>
                </a:solidFill>
                <a:latin typeface="Arial" panose="020B0604020202020204" pitchFamily="34" charset="0"/>
                <a:cs typeface="Arial" panose="020B0604020202020204" pitchFamily="34" charset="0"/>
              </a:rPr>
              <a:t>30 </a:t>
            </a:r>
            <a:r>
              <a:rPr lang="en-US" b="1" dirty="0">
                <a:solidFill>
                  <a:srgbClr val="0070C0"/>
                </a:solidFill>
                <a:latin typeface="Arial" panose="020B0604020202020204" pitchFamily="34" charset="0"/>
                <a:cs typeface="Arial" panose="020B0604020202020204" pitchFamily="34" charset="0"/>
              </a:rPr>
              <a:t> kg </a:t>
            </a:r>
            <a:endParaRPr lang="en-US" b="1" baseline="-25000" dirty="0">
              <a:solidFill>
                <a:srgbClr val="0070C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057204E-B8E9-614A-9C5D-90D6B606F05D}"/>
              </a:ext>
            </a:extLst>
          </p:cNvPr>
          <p:cNvSpPr txBox="1"/>
          <p:nvPr/>
        </p:nvSpPr>
        <p:spPr>
          <a:xfrm>
            <a:off x="10252057" y="4463329"/>
            <a:ext cx="1974418" cy="1200329"/>
          </a:xfrm>
          <a:prstGeom prst="rect">
            <a:avLst/>
          </a:prstGeom>
          <a:solidFill>
            <a:srgbClr val="DBFFE6"/>
          </a:solidFill>
        </p:spPr>
        <p:txBody>
          <a:bodyPr wrap="square" rtlCol="0">
            <a:spAutoFit/>
          </a:bodyPr>
          <a:lstStyle/>
          <a:p>
            <a:r>
              <a:rPr lang="en-US" b="1" dirty="0">
                <a:solidFill>
                  <a:srgbClr val="762258"/>
                </a:solidFill>
                <a:latin typeface="Arial" panose="020B0604020202020204" pitchFamily="34" charset="0"/>
                <a:cs typeface="Arial" panose="020B0604020202020204" pitchFamily="34" charset="0"/>
              </a:rPr>
              <a:t>Orbital period of the Sun is 225,000,000 years</a:t>
            </a:r>
          </a:p>
        </p:txBody>
      </p:sp>
      <p:cxnSp>
        <p:nvCxnSpPr>
          <p:cNvPr id="5" name="Straight Arrow Connector 4">
            <a:extLst>
              <a:ext uri="{FF2B5EF4-FFF2-40B4-BE49-F238E27FC236}">
                <a16:creationId xmlns:a16="http://schemas.microsoft.com/office/drawing/2014/main" id="{8DDC3009-9070-0747-A02C-EEBAA91308CC}"/>
              </a:ext>
            </a:extLst>
          </p:cNvPr>
          <p:cNvCxnSpPr>
            <a:cxnSpLocks/>
          </p:cNvCxnSpPr>
          <p:nvPr/>
        </p:nvCxnSpPr>
        <p:spPr>
          <a:xfrm flipV="1">
            <a:off x="2435188" y="4269564"/>
            <a:ext cx="1521915" cy="182241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9CCD594-3BDE-D242-8030-BB960D427C21}"/>
              </a:ext>
            </a:extLst>
          </p:cNvPr>
          <p:cNvSpPr txBox="1"/>
          <p:nvPr/>
        </p:nvSpPr>
        <p:spPr>
          <a:xfrm>
            <a:off x="1532795" y="6167587"/>
            <a:ext cx="1518364" cy="369332"/>
          </a:xfrm>
          <a:prstGeom prst="rect">
            <a:avLst/>
          </a:prstGeom>
          <a:solidFill>
            <a:srgbClr val="DBFFE6"/>
          </a:solidFill>
        </p:spPr>
        <p:txBody>
          <a:bodyPr wrap="none" rtlCol="0">
            <a:spAutoFit/>
          </a:bodyPr>
          <a:lstStyle/>
          <a:p>
            <a:r>
              <a:rPr lang="en-US" b="1" dirty="0">
                <a:solidFill>
                  <a:srgbClr val="762258"/>
                </a:solidFill>
                <a:latin typeface="Arial" panose="020B0604020202020204" pitchFamily="34" charset="0"/>
                <a:cs typeface="Arial" panose="020B0604020202020204" pitchFamily="34" charset="0"/>
              </a:rPr>
              <a:t>Cygnus X-1 </a:t>
            </a:r>
          </a:p>
        </p:txBody>
      </p:sp>
      <p:cxnSp>
        <p:nvCxnSpPr>
          <p:cNvPr id="23" name="Straight Arrow Connector 22">
            <a:extLst>
              <a:ext uri="{FF2B5EF4-FFF2-40B4-BE49-F238E27FC236}">
                <a16:creationId xmlns:a16="http://schemas.microsoft.com/office/drawing/2014/main" id="{C0A4435C-84DF-6840-B5C3-BE73F28CDC8C}"/>
              </a:ext>
            </a:extLst>
          </p:cNvPr>
          <p:cNvCxnSpPr>
            <a:cxnSpLocks/>
          </p:cNvCxnSpPr>
          <p:nvPr/>
        </p:nvCxnSpPr>
        <p:spPr>
          <a:xfrm>
            <a:off x="3299579" y="2382518"/>
            <a:ext cx="1704039" cy="705957"/>
          </a:xfrm>
          <a:prstGeom prst="straightConnector1">
            <a:avLst/>
          </a:prstGeom>
          <a:ln w="57150">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24" name="TextBox 23">
            <a:extLst>
              <a:ext uri="{FF2B5EF4-FFF2-40B4-BE49-F238E27FC236}">
                <a16:creationId xmlns:a16="http://schemas.microsoft.com/office/drawing/2014/main" id="{5FBB2D25-F7BE-2C4C-937A-528B5BF9D285}"/>
              </a:ext>
            </a:extLst>
          </p:cNvPr>
          <p:cNvSpPr txBox="1"/>
          <p:nvPr/>
        </p:nvSpPr>
        <p:spPr>
          <a:xfrm>
            <a:off x="1648054" y="1988472"/>
            <a:ext cx="1579150" cy="369332"/>
          </a:xfrm>
          <a:prstGeom prst="rect">
            <a:avLst/>
          </a:prstGeom>
          <a:solidFill>
            <a:srgbClr val="DBFFE6"/>
          </a:solidFill>
        </p:spPr>
        <p:txBody>
          <a:bodyPr wrap="none" rtlCol="0">
            <a:spAutoFit/>
          </a:bodyPr>
          <a:lstStyle/>
          <a:p>
            <a:r>
              <a:rPr lang="en-US" b="1" dirty="0">
                <a:solidFill>
                  <a:srgbClr val="762258"/>
                </a:solidFill>
              </a:rPr>
              <a:t>Sagittarius A</a:t>
            </a:r>
            <a:r>
              <a:rPr lang="en-US" b="1" baseline="30000" dirty="0">
                <a:solidFill>
                  <a:srgbClr val="762258"/>
                </a:solidFill>
                <a:latin typeface="Zapf Dingbats"/>
                <a:ea typeface="Zapf Dingbats"/>
                <a:cs typeface="Zapf Dingbats"/>
                <a:sym typeface="Zapf Dingbats"/>
              </a:rPr>
              <a:t>★</a:t>
            </a:r>
            <a:r>
              <a:rPr lang="en-US" b="1" dirty="0">
                <a:solidFill>
                  <a:srgbClr val="762258"/>
                </a:solidFill>
                <a:latin typeface="Arial" panose="020B0604020202020204" pitchFamily="34" charset="0"/>
                <a:cs typeface="Arial" panose="020B0604020202020204" pitchFamily="34" charset="0"/>
              </a:rPr>
              <a:t> </a:t>
            </a:r>
          </a:p>
        </p:txBody>
      </p:sp>
      <p:cxnSp>
        <p:nvCxnSpPr>
          <p:cNvPr id="25" name="Straight Arrow Connector 24">
            <a:extLst>
              <a:ext uri="{FF2B5EF4-FFF2-40B4-BE49-F238E27FC236}">
                <a16:creationId xmlns:a16="http://schemas.microsoft.com/office/drawing/2014/main" id="{29095598-2B0E-3341-BCB0-0FFDD787DC76}"/>
              </a:ext>
            </a:extLst>
          </p:cNvPr>
          <p:cNvCxnSpPr>
            <a:cxnSpLocks/>
          </p:cNvCxnSpPr>
          <p:nvPr/>
        </p:nvCxnSpPr>
        <p:spPr>
          <a:xfrm flipH="1" flipV="1">
            <a:off x="4445801" y="5226670"/>
            <a:ext cx="1089268" cy="865309"/>
          </a:xfrm>
          <a:prstGeom prst="straightConnector1">
            <a:avLst/>
          </a:prstGeom>
          <a:ln w="57150">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28" name="TextBox 27">
            <a:extLst>
              <a:ext uri="{FF2B5EF4-FFF2-40B4-BE49-F238E27FC236}">
                <a16:creationId xmlns:a16="http://schemas.microsoft.com/office/drawing/2014/main" id="{902352E0-067B-0C43-90C7-8DE0F2467044}"/>
              </a:ext>
            </a:extLst>
          </p:cNvPr>
          <p:cNvSpPr txBox="1"/>
          <p:nvPr/>
        </p:nvSpPr>
        <p:spPr>
          <a:xfrm>
            <a:off x="4975436" y="6133518"/>
            <a:ext cx="1608133" cy="369332"/>
          </a:xfrm>
          <a:prstGeom prst="rect">
            <a:avLst/>
          </a:prstGeom>
          <a:solidFill>
            <a:srgbClr val="DBFFE6"/>
          </a:solidFill>
        </p:spPr>
        <p:txBody>
          <a:bodyPr wrap="none" rtlCol="0">
            <a:spAutoFit/>
          </a:bodyPr>
          <a:lstStyle/>
          <a:p>
            <a:r>
              <a:rPr lang="en-US" b="1" dirty="0">
                <a:solidFill>
                  <a:srgbClr val="762258"/>
                </a:solidFill>
                <a:latin typeface="Arial" panose="020B0604020202020204" pitchFamily="34" charset="0"/>
                <a:cs typeface="Arial" panose="020B0604020202020204" pitchFamily="34" charset="0"/>
              </a:rPr>
              <a:t>Crab Nebula </a:t>
            </a:r>
          </a:p>
        </p:txBody>
      </p:sp>
      <p:cxnSp>
        <p:nvCxnSpPr>
          <p:cNvPr id="26" name="Straight Arrow Connector 25">
            <a:extLst>
              <a:ext uri="{FF2B5EF4-FFF2-40B4-BE49-F238E27FC236}">
                <a16:creationId xmlns:a16="http://schemas.microsoft.com/office/drawing/2014/main" id="{62A41C91-DABD-7C43-B0CF-F7C64F37C2AE}"/>
              </a:ext>
            </a:extLst>
          </p:cNvPr>
          <p:cNvCxnSpPr>
            <a:cxnSpLocks/>
          </p:cNvCxnSpPr>
          <p:nvPr/>
        </p:nvCxnSpPr>
        <p:spPr>
          <a:xfrm flipH="1" flipV="1">
            <a:off x="3744098" y="4840320"/>
            <a:ext cx="86443" cy="1293198"/>
          </a:xfrm>
          <a:prstGeom prst="straightConnector1">
            <a:avLst/>
          </a:prstGeom>
          <a:ln w="57150">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29" name="TextBox 28">
            <a:extLst>
              <a:ext uri="{FF2B5EF4-FFF2-40B4-BE49-F238E27FC236}">
                <a16:creationId xmlns:a16="http://schemas.microsoft.com/office/drawing/2014/main" id="{C0C4141E-DF23-F340-9850-904A79B45664}"/>
              </a:ext>
            </a:extLst>
          </p:cNvPr>
          <p:cNvSpPr txBox="1"/>
          <p:nvPr/>
        </p:nvSpPr>
        <p:spPr>
          <a:xfrm>
            <a:off x="3154912" y="6219714"/>
            <a:ext cx="1680717" cy="369332"/>
          </a:xfrm>
          <a:prstGeom prst="rect">
            <a:avLst/>
          </a:prstGeom>
          <a:solidFill>
            <a:srgbClr val="DBFFE6"/>
          </a:solidFill>
        </p:spPr>
        <p:txBody>
          <a:bodyPr wrap="none" rtlCol="0">
            <a:spAutoFit/>
          </a:bodyPr>
          <a:lstStyle/>
          <a:p>
            <a:r>
              <a:rPr lang="en-US" b="1" dirty="0">
                <a:solidFill>
                  <a:srgbClr val="762258"/>
                </a:solidFill>
                <a:latin typeface="Arial" panose="020B0604020202020204" pitchFamily="34" charset="0"/>
                <a:cs typeface="Arial" panose="020B0604020202020204" pitchFamily="34" charset="0"/>
              </a:rPr>
              <a:t>Cassiopeia A </a:t>
            </a:r>
          </a:p>
        </p:txBody>
      </p:sp>
      <p:sp>
        <p:nvSpPr>
          <p:cNvPr id="30" name="TextBox 29">
            <a:extLst>
              <a:ext uri="{FF2B5EF4-FFF2-40B4-BE49-F238E27FC236}">
                <a16:creationId xmlns:a16="http://schemas.microsoft.com/office/drawing/2014/main" id="{AC978BBF-5884-6847-8C79-649B3C2F5E6B}"/>
              </a:ext>
            </a:extLst>
          </p:cNvPr>
          <p:cNvSpPr txBox="1"/>
          <p:nvPr/>
        </p:nvSpPr>
        <p:spPr>
          <a:xfrm>
            <a:off x="95425" y="158197"/>
            <a:ext cx="3273845" cy="646331"/>
          </a:xfrm>
          <a:prstGeom prst="rect">
            <a:avLst/>
          </a:prstGeom>
          <a:noFill/>
          <a:ln w="57150" cmpd="thinThick">
            <a:solidFill>
              <a:srgbClr val="008000"/>
            </a:solidFill>
          </a:ln>
        </p:spPr>
        <p:txBody>
          <a:bodyPr wrap="none" rtlCol="0">
            <a:spAutoFit/>
          </a:bodyPr>
          <a:lstStyle/>
          <a:p>
            <a:r>
              <a:rPr lang="en-US" b="1" dirty="0">
                <a:solidFill>
                  <a:srgbClr val="FF6600"/>
                </a:solidFill>
              </a:rPr>
              <a:t>1 </a:t>
            </a:r>
            <a:r>
              <a:rPr lang="en-US" b="1" dirty="0" err="1">
                <a:solidFill>
                  <a:srgbClr val="FF6600"/>
                </a:solidFill>
              </a:rPr>
              <a:t>ly</a:t>
            </a:r>
            <a:r>
              <a:rPr lang="en-US" b="1" dirty="0">
                <a:solidFill>
                  <a:srgbClr val="FF6600"/>
                </a:solidFill>
              </a:rPr>
              <a:t> =10,000,000,000,000 km! </a:t>
            </a:r>
          </a:p>
          <a:p>
            <a:r>
              <a:rPr lang="en-US" b="1" dirty="0">
                <a:solidFill>
                  <a:srgbClr val="FF6600"/>
                </a:solidFill>
              </a:rPr>
              <a:t>1 </a:t>
            </a:r>
            <a:r>
              <a:rPr lang="en-US" b="1" dirty="0" err="1">
                <a:solidFill>
                  <a:srgbClr val="FF6600"/>
                </a:solidFill>
              </a:rPr>
              <a:t>ly</a:t>
            </a:r>
            <a:r>
              <a:rPr lang="en-US" b="1" dirty="0">
                <a:solidFill>
                  <a:srgbClr val="FF6600"/>
                </a:solidFill>
              </a:rPr>
              <a:t> ≈ 62,000 distance Earth- Sun</a:t>
            </a:r>
          </a:p>
        </p:txBody>
      </p:sp>
      <p:sp>
        <p:nvSpPr>
          <p:cNvPr id="31" name="TextBox 30">
            <a:extLst>
              <a:ext uri="{FF2B5EF4-FFF2-40B4-BE49-F238E27FC236}">
                <a16:creationId xmlns:a16="http://schemas.microsoft.com/office/drawing/2014/main" id="{DBF9560E-3FB0-824C-94C9-BD00E906D2B5}"/>
              </a:ext>
            </a:extLst>
          </p:cNvPr>
          <p:cNvSpPr txBox="1"/>
          <p:nvPr/>
        </p:nvSpPr>
        <p:spPr>
          <a:xfrm>
            <a:off x="8056893" y="4870334"/>
            <a:ext cx="1938401" cy="1225781"/>
          </a:xfrm>
          <a:prstGeom prst="rect">
            <a:avLst/>
          </a:prstGeom>
          <a:noFill/>
          <a:ln w="76200" cmpd="tri">
            <a:solidFill>
              <a:srgbClr val="008000"/>
            </a:solidFill>
          </a:ln>
        </p:spPr>
        <p:txBody>
          <a:bodyPr wrap="square" rtlCol="0">
            <a:spAutoFit/>
          </a:bodyPr>
          <a:lstStyle/>
          <a:p>
            <a:r>
              <a:rPr lang="en-US" b="1" dirty="0">
                <a:solidFill>
                  <a:srgbClr val="FF6600"/>
                </a:solidFill>
              </a:rPr>
              <a:t>Milky Way </a:t>
            </a:r>
          </a:p>
          <a:p>
            <a:r>
              <a:rPr lang="en-US" b="1" dirty="0">
                <a:solidFill>
                  <a:srgbClr val="FF6600"/>
                </a:solidFill>
              </a:rPr>
              <a:t>&gt;100 Billion stars </a:t>
            </a:r>
          </a:p>
          <a:p>
            <a:r>
              <a:rPr lang="en-US" b="1" dirty="0">
                <a:solidFill>
                  <a:srgbClr val="FF6600"/>
                </a:solidFill>
              </a:rPr>
              <a:t>D ≈ 100,000 </a:t>
            </a:r>
            <a:r>
              <a:rPr lang="en-US" b="1" dirty="0" err="1">
                <a:solidFill>
                  <a:srgbClr val="FF6600"/>
                </a:solidFill>
              </a:rPr>
              <a:t>ly</a:t>
            </a:r>
            <a:r>
              <a:rPr lang="en-US" b="1" dirty="0">
                <a:solidFill>
                  <a:srgbClr val="FF6600"/>
                </a:solidFill>
              </a:rPr>
              <a:t> </a:t>
            </a:r>
          </a:p>
          <a:p>
            <a:r>
              <a:rPr lang="en-US" b="1" dirty="0" err="1">
                <a:solidFill>
                  <a:srgbClr val="FF6600"/>
                </a:solidFill>
              </a:rPr>
              <a:t>δ</a:t>
            </a:r>
            <a:r>
              <a:rPr lang="en-US" b="1" dirty="0">
                <a:solidFill>
                  <a:srgbClr val="FF6600"/>
                </a:solidFill>
              </a:rPr>
              <a:t> ≈ 10,000 </a:t>
            </a:r>
            <a:r>
              <a:rPr lang="en-US" b="1" dirty="0" err="1">
                <a:solidFill>
                  <a:srgbClr val="FF6600"/>
                </a:solidFill>
              </a:rPr>
              <a:t>ly</a:t>
            </a:r>
            <a:r>
              <a:rPr lang="en-US" b="1" dirty="0">
                <a:solidFill>
                  <a:srgbClr val="FF6600"/>
                </a:solidFill>
              </a:rPr>
              <a:t> </a:t>
            </a:r>
          </a:p>
        </p:txBody>
      </p:sp>
    </p:spTree>
    <p:extLst>
      <p:ext uri="{BB962C8B-B14F-4D97-AF65-F5344CB8AC3E}">
        <p14:creationId xmlns:p14="http://schemas.microsoft.com/office/powerpoint/2010/main" val="413888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par>
                                <p:cTn id="35" presetID="3"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par>
                                <p:cTn id="41" presetID="3" presetClass="entr" presetSubtype="1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linds(horizontal)">
                                      <p:cBhvr>
                                        <p:cTn id="43" dur="500"/>
                                        <p:tgtEl>
                                          <p:spTgt spid="2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linds(horizont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heckerboard(across)">
                                      <p:cBhvr>
                                        <p:cTn id="51" dur="500"/>
                                        <p:tgtEl>
                                          <p:spTgt spid="23"/>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checkerboard(across)">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7" grpId="0" animBg="1"/>
      <p:bldP spid="24" grpId="0" animBg="1"/>
      <p:bldP spid="28" grpId="0" animBg="1"/>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FB9C2F-1CD9-0A45-8FF6-0E9DD31E7F6B}"/>
              </a:ext>
            </a:extLst>
          </p:cNvPr>
          <p:cNvSpPr>
            <a:spLocks noGrp="1"/>
          </p:cNvSpPr>
          <p:nvPr>
            <p:ph type="title"/>
          </p:nvPr>
        </p:nvSpPr>
        <p:spPr>
          <a:xfrm>
            <a:off x="2377437" y="83655"/>
            <a:ext cx="7484014" cy="1088449"/>
          </a:xfrm>
        </p:spPr>
        <p:txBody>
          <a:bodyPr>
            <a:normAutofit fontScale="90000"/>
          </a:bodyPr>
          <a:lstStyle/>
          <a:p>
            <a:pPr algn="ctr"/>
            <a:r>
              <a:rPr lang="en-NL" b="1" dirty="0">
                <a:solidFill>
                  <a:srgbClr val="850000"/>
                </a:solidFill>
                <a:latin typeface="Arial" panose="020B0604020202020204" pitchFamily="34" charset="0"/>
                <a:cs typeface="Arial" panose="020B0604020202020204" pitchFamily="34" charset="0"/>
              </a:rPr>
              <a:t>Detection of X-ray emission in accretion disks around BHs</a:t>
            </a:r>
            <a:endParaRPr lang="en-US" b="1" dirty="0">
              <a:solidFill>
                <a:srgbClr val="85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7DE4F6F-6761-0245-84DE-902CCE1C114D}"/>
              </a:ext>
            </a:extLst>
          </p:cNvPr>
          <p:cNvPicPr>
            <a:picLocks noChangeAspect="1"/>
          </p:cNvPicPr>
          <p:nvPr/>
        </p:nvPicPr>
        <p:blipFill>
          <a:blip r:embed="rId3"/>
          <a:stretch>
            <a:fillRect/>
          </a:stretch>
        </p:blipFill>
        <p:spPr>
          <a:xfrm>
            <a:off x="0" y="1508909"/>
            <a:ext cx="12175147" cy="4998218"/>
          </a:xfrm>
          <a:prstGeom prst="rect">
            <a:avLst/>
          </a:prstGeom>
        </p:spPr>
      </p:pic>
      <p:sp>
        <p:nvSpPr>
          <p:cNvPr id="5" name="Content Placeholder 2">
            <a:extLst>
              <a:ext uri="{FF2B5EF4-FFF2-40B4-BE49-F238E27FC236}">
                <a16:creationId xmlns:a16="http://schemas.microsoft.com/office/drawing/2014/main" id="{3DC5D398-8736-E142-9990-97B7FBC16CD6}"/>
              </a:ext>
            </a:extLst>
          </p:cNvPr>
          <p:cNvSpPr txBox="1">
            <a:spLocks/>
          </p:cNvSpPr>
          <p:nvPr/>
        </p:nvSpPr>
        <p:spPr>
          <a:xfrm>
            <a:off x="208581" y="1618536"/>
            <a:ext cx="3478515" cy="15671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800000"/>
              </a:buClr>
              <a:buNone/>
            </a:pPr>
            <a:r>
              <a:rPr lang="en-US" sz="2400" b="1" dirty="0">
                <a:solidFill>
                  <a:srgbClr val="C9FFF8"/>
                </a:solidFill>
                <a:latin typeface="Arial" panose="020B0604020202020204" pitchFamily="34" charset="0"/>
                <a:cs typeface="Arial" panose="020B0604020202020204" pitchFamily="34" charset="0"/>
              </a:rPr>
              <a:t>Cygnus X-1:  </a:t>
            </a:r>
          </a:p>
          <a:p>
            <a:pPr marL="0" indent="0">
              <a:buClr>
                <a:srgbClr val="800000"/>
              </a:buClr>
              <a:buNone/>
            </a:pPr>
            <a:r>
              <a:rPr lang="en-US" sz="2400" b="1" dirty="0">
                <a:solidFill>
                  <a:srgbClr val="FF8694"/>
                </a:solidFill>
                <a:latin typeface="Arial" panose="020B0604020202020204" pitchFamily="34" charset="0"/>
                <a:cs typeface="Arial" panose="020B0604020202020204" pitchFamily="34" charset="0"/>
              </a:rPr>
              <a:t>M = 10.8 M</a:t>
            </a:r>
            <a:r>
              <a:rPr lang="en-US" sz="2400" b="1" baseline="-25000" dirty="0">
                <a:solidFill>
                  <a:srgbClr val="FF8694"/>
                </a:solidFill>
                <a:latin typeface="Arial" panose="020B0604020202020204" pitchFamily="34" charset="0"/>
                <a:ea typeface="Wingdings"/>
                <a:cs typeface="Arial" panose="020B0604020202020204" pitchFamily="34" charset="0"/>
                <a:sym typeface="Wingdings"/>
              </a:rPr>
              <a:t></a:t>
            </a:r>
            <a:r>
              <a:rPr lang="en-US" sz="2400" b="1" dirty="0">
                <a:solidFill>
                  <a:srgbClr val="FF8694"/>
                </a:solidFill>
                <a:latin typeface="Arial" panose="020B0604020202020204" pitchFamily="34" charset="0"/>
                <a:ea typeface="Wingdings"/>
                <a:cs typeface="Arial" panose="020B0604020202020204" pitchFamily="34" charset="0"/>
                <a:sym typeface="Wingdings"/>
              </a:rPr>
              <a:t>  </a:t>
            </a:r>
            <a:r>
              <a:rPr lang="en-US" sz="2400" b="1" dirty="0">
                <a:solidFill>
                  <a:srgbClr val="C9FFF8"/>
                </a:solidFill>
                <a:latin typeface="Arial" panose="020B0604020202020204" pitchFamily="34" charset="0"/>
                <a:cs typeface="Arial" panose="020B0604020202020204" pitchFamily="34" charset="0"/>
                <a:sym typeface="Wingdings"/>
              </a:rPr>
              <a:t>  </a:t>
            </a:r>
          </a:p>
          <a:p>
            <a:pPr marL="0" indent="0">
              <a:buClr>
                <a:srgbClr val="800000"/>
              </a:buClr>
              <a:buNone/>
            </a:pPr>
            <a:r>
              <a:rPr lang="en-US" sz="2400" b="1" dirty="0">
                <a:solidFill>
                  <a:srgbClr val="FF8694"/>
                </a:solidFill>
                <a:latin typeface="Arial" panose="020B0604020202020204" pitchFamily="34" charset="0"/>
                <a:cs typeface="Arial" panose="020B0604020202020204" pitchFamily="34" charset="0"/>
                <a:sym typeface="Wingdings"/>
              </a:rPr>
              <a:t>Spinning = 800 / s      </a:t>
            </a:r>
            <a:endParaRPr lang="en-US" sz="2400" b="1" dirty="0">
              <a:solidFill>
                <a:srgbClr val="FF8694"/>
              </a:solidFill>
              <a:latin typeface="Arial" panose="020B0604020202020204" pitchFamily="34" charset="0"/>
              <a:ea typeface="Wingdings"/>
              <a:cs typeface="Arial" panose="020B0604020202020204" pitchFamily="34" charset="0"/>
              <a:sym typeface="Wingdings"/>
            </a:endParaRPr>
          </a:p>
        </p:txBody>
      </p:sp>
    </p:spTree>
    <p:extLst>
      <p:ext uri="{BB962C8B-B14F-4D97-AF65-F5344CB8AC3E}">
        <p14:creationId xmlns:p14="http://schemas.microsoft.com/office/powerpoint/2010/main" val="336569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 outdoor, night, sky&#10;&#10;Description automatically generated">
            <a:extLst>
              <a:ext uri="{FF2B5EF4-FFF2-40B4-BE49-F238E27FC236}">
                <a16:creationId xmlns:a16="http://schemas.microsoft.com/office/drawing/2014/main" id="{DEB477BF-8B72-AB4D-BC23-ED73AA0B6FF8}"/>
              </a:ext>
            </a:extLst>
          </p:cNvPr>
          <p:cNvPicPr>
            <a:picLocks noChangeAspect="1"/>
          </p:cNvPicPr>
          <p:nvPr/>
        </p:nvPicPr>
        <p:blipFill rotWithShape="1">
          <a:blip r:embed="rId3"/>
          <a:srcRect l="23019" r="10301" b="-1"/>
          <a:stretch/>
        </p:blipFill>
        <p:spPr>
          <a:xfrm>
            <a:off x="20" y="16250"/>
            <a:ext cx="12191980" cy="6856718"/>
          </a:xfrm>
          <a:prstGeom prst="rect">
            <a:avLst/>
          </a:prstGeom>
        </p:spPr>
      </p:pic>
      <p:sp>
        <p:nvSpPr>
          <p:cNvPr id="3" name="Title 1">
            <a:extLst>
              <a:ext uri="{FF2B5EF4-FFF2-40B4-BE49-F238E27FC236}">
                <a16:creationId xmlns:a16="http://schemas.microsoft.com/office/drawing/2014/main" id="{0F61A267-E173-F449-8E0F-10881D915F70}"/>
              </a:ext>
            </a:extLst>
          </p:cNvPr>
          <p:cNvSpPr>
            <a:spLocks noGrp="1"/>
          </p:cNvSpPr>
          <p:nvPr>
            <p:ph type="title"/>
          </p:nvPr>
        </p:nvSpPr>
        <p:spPr>
          <a:xfrm>
            <a:off x="2700586" y="241482"/>
            <a:ext cx="6772019" cy="883997"/>
          </a:xfrm>
        </p:spPr>
        <p:txBody>
          <a:bodyPr>
            <a:noAutofit/>
          </a:bodyPr>
          <a:lstStyle/>
          <a:p>
            <a:pPr algn="ctr"/>
            <a:r>
              <a:rPr lang="en-US" sz="5300" b="1" dirty="0">
                <a:solidFill>
                  <a:srgbClr val="FFFF00"/>
                </a:solidFill>
                <a:latin typeface="Arial" panose="020B0604020202020204" pitchFamily="34" charset="0"/>
                <a:cs typeface="Arial" panose="020B0604020202020204" pitchFamily="34" charset="0"/>
              </a:rPr>
              <a:t>Stellar Black Holes</a:t>
            </a:r>
          </a:p>
        </p:txBody>
      </p:sp>
      <p:sp>
        <p:nvSpPr>
          <p:cNvPr id="4" name="Content Placeholder 2">
            <a:extLst>
              <a:ext uri="{FF2B5EF4-FFF2-40B4-BE49-F238E27FC236}">
                <a16:creationId xmlns:a16="http://schemas.microsoft.com/office/drawing/2014/main" id="{B9CD0EA2-7DBF-8648-9A52-8C85A9598CD4}"/>
              </a:ext>
            </a:extLst>
          </p:cNvPr>
          <p:cNvSpPr txBox="1">
            <a:spLocks/>
          </p:cNvSpPr>
          <p:nvPr/>
        </p:nvSpPr>
        <p:spPr>
          <a:xfrm>
            <a:off x="212430" y="1444116"/>
            <a:ext cx="11632567" cy="11789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4">
                  <a:lumMod val="60000"/>
                  <a:lumOff val="40000"/>
                </a:schemeClr>
              </a:buClr>
              <a:buFont typeface="Wingdings" charset="2"/>
              <a:buChar char="²"/>
            </a:pPr>
            <a:r>
              <a:rPr lang="en-US" b="1" dirty="0">
                <a:solidFill>
                  <a:srgbClr val="C9FFF8"/>
                </a:solidFill>
                <a:latin typeface="Arial" panose="020B0604020202020204" pitchFamily="34" charset="0"/>
                <a:cs typeface="Arial" panose="020B0604020202020204" pitchFamily="34" charset="0"/>
              </a:rPr>
              <a:t> Final stage of stars with initial mass larger than  </a:t>
            </a:r>
            <a:r>
              <a:rPr lang="en-US" b="1" dirty="0">
                <a:solidFill>
                  <a:srgbClr val="FF8694"/>
                </a:solidFill>
                <a:latin typeface="Arial" panose="020B0604020202020204" pitchFamily="34" charset="0"/>
                <a:cs typeface="Arial" panose="020B0604020202020204" pitchFamily="34" charset="0"/>
              </a:rPr>
              <a:t>50 M</a:t>
            </a:r>
            <a:r>
              <a:rPr lang="en-US" b="1" baseline="-25000" dirty="0">
                <a:solidFill>
                  <a:srgbClr val="FF8694"/>
                </a:solidFill>
                <a:latin typeface="Arial" panose="020B0604020202020204" pitchFamily="34" charset="0"/>
                <a:ea typeface="Wingdings"/>
                <a:cs typeface="Arial" panose="020B0604020202020204" pitchFamily="34" charset="0"/>
                <a:sym typeface="Wingdings"/>
              </a:rPr>
              <a:t></a:t>
            </a:r>
            <a:r>
              <a:rPr lang="en-US" b="1" dirty="0">
                <a:solidFill>
                  <a:srgbClr val="C9FFF8"/>
                </a:solidFill>
                <a:latin typeface="Arial" panose="020B0604020202020204" pitchFamily="34" charset="0"/>
                <a:cs typeface="Arial" panose="020B0604020202020204" pitchFamily="34" charset="0"/>
              </a:rPr>
              <a:t>, going through explosion and generate a BH in </a:t>
            </a:r>
            <a:r>
              <a:rPr lang="en-US" b="1" dirty="0">
                <a:solidFill>
                  <a:srgbClr val="FF8694"/>
                </a:solidFill>
                <a:latin typeface="Arial" panose="020B0604020202020204" pitchFamily="34" charset="0"/>
                <a:cs typeface="Arial" panose="020B0604020202020204" pitchFamily="34" charset="0"/>
              </a:rPr>
              <a:t>2x10</a:t>
            </a:r>
            <a:r>
              <a:rPr lang="en-US" b="1" baseline="30000" dirty="0">
                <a:solidFill>
                  <a:srgbClr val="FF8694"/>
                </a:solidFill>
                <a:latin typeface="Arial" panose="020B0604020202020204" pitchFamily="34" charset="0"/>
                <a:cs typeface="Arial" panose="020B0604020202020204" pitchFamily="34" charset="0"/>
              </a:rPr>
              <a:t>6 </a:t>
            </a:r>
            <a:r>
              <a:rPr lang="en-US" b="1" dirty="0">
                <a:solidFill>
                  <a:srgbClr val="FF8694"/>
                </a:solidFill>
                <a:latin typeface="Arial" panose="020B0604020202020204" pitchFamily="34" charset="0"/>
                <a:cs typeface="Arial" panose="020B0604020202020204" pitchFamily="34" charset="0"/>
              </a:rPr>
              <a:t> </a:t>
            </a:r>
            <a:r>
              <a:rPr lang="en-US" b="1" dirty="0" err="1">
                <a:solidFill>
                  <a:srgbClr val="FF8694"/>
                </a:solidFill>
                <a:latin typeface="Arial" panose="020B0604020202020204" pitchFamily="34" charset="0"/>
                <a:cs typeface="Arial" panose="020B0604020202020204" pitchFamily="34" charset="0"/>
              </a:rPr>
              <a:t>yrs</a:t>
            </a:r>
            <a:r>
              <a:rPr lang="en-US" b="1" dirty="0">
                <a:solidFill>
                  <a:srgbClr val="FF8694"/>
                </a:solidFill>
                <a:latin typeface="Arial" panose="020B0604020202020204" pitchFamily="34" charset="0"/>
                <a:cs typeface="Arial" panose="020B0604020202020204" pitchFamily="34" charset="0"/>
              </a:rPr>
              <a:t> </a:t>
            </a:r>
          </a:p>
          <a:p>
            <a:pPr>
              <a:buClr>
                <a:schemeClr val="accent4">
                  <a:lumMod val="60000"/>
                  <a:lumOff val="40000"/>
                </a:schemeClr>
              </a:buClr>
              <a:buFont typeface="Wingdings" charset="2"/>
              <a:buChar char="²"/>
            </a:pPr>
            <a:endParaRPr lang="en-US" b="1" dirty="0">
              <a:solidFill>
                <a:srgbClr val="FF8694"/>
              </a:solidFill>
              <a:latin typeface="Arial" panose="020B0604020202020204" pitchFamily="34" charset="0"/>
              <a:ea typeface="Wingdings"/>
              <a:cs typeface="Arial" panose="020B0604020202020204" pitchFamily="34" charset="0"/>
              <a:sym typeface="Wingdings"/>
            </a:endParaRPr>
          </a:p>
        </p:txBody>
      </p:sp>
      <p:sp>
        <p:nvSpPr>
          <p:cNvPr id="10" name="Content Placeholder 2">
            <a:extLst>
              <a:ext uri="{FF2B5EF4-FFF2-40B4-BE49-F238E27FC236}">
                <a16:creationId xmlns:a16="http://schemas.microsoft.com/office/drawing/2014/main" id="{462E1EE7-67EF-6D43-9E7A-C40648806D38}"/>
              </a:ext>
            </a:extLst>
          </p:cNvPr>
          <p:cNvSpPr txBox="1">
            <a:spLocks/>
          </p:cNvSpPr>
          <p:nvPr/>
        </p:nvSpPr>
        <p:spPr>
          <a:xfrm>
            <a:off x="210082" y="2897956"/>
            <a:ext cx="11868847" cy="11789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4">
                  <a:lumMod val="60000"/>
                  <a:lumOff val="40000"/>
                </a:schemeClr>
              </a:buClr>
              <a:buFont typeface="Wingdings" charset="2"/>
              <a:buChar char="²"/>
            </a:pPr>
            <a:r>
              <a:rPr lang="en-GB" b="1" dirty="0">
                <a:solidFill>
                  <a:srgbClr val="C9FFF8"/>
                </a:solidFill>
                <a:latin typeface="Arial" panose="020B0604020202020204" pitchFamily="34" charset="0"/>
                <a:cs typeface="Arial" panose="020B0604020202020204" pitchFamily="34" charset="0"/>
              </a:rPr>
              <a:t> Collapsing stars </a:t>
            </a:r>
            <a:r>
              <a:rPr lang="en-GB" b="1" dirty="0">
                <a:solidFill>
                  <a:srgbClr val="FF8694"/>
                </a:solidFill>
                <a:latin typeface="Arial" panose="020B0604020202020204" pitchFamily="34" charset="0"/>
                <a:cs typeface="Arial" panose="020B0604020202020204" pitchFamily="34" charset="0"/>
              </a:rPr>
              <a:t>cannot</a:t>
            </a:r>
            <a:r>
              <a:rPr lang="en-GB" b="1" dirty="0">
                <a:solidFill>
                  <a:srgbClr val="C9FFF8"/>
                </a:solidFill>
                <a:latin typeface="Arial" panose="020B0604020202020204" pitchFamily="34" charset="0"/>
                <a:cs typeface="Arial" panose="020B0604020202020204" pitchFamily="34" charset="0"/>
              </a:rPr>
              <a:t> produce BHs between </a:t>
            </a:r>
            <a:r>
              <a:rPr lang="en-US" b="1" dirty="0">
                <a:solidFill>
                  <a:srgbClr val="FF8694"/>
                </a:solidFill>
                <a:latin typeface="Arial" panose="020B0604020202020204" pitchFamily="34" charset="0"/>
                <a:cs typeface="Arial" panose="020B0604020202020204" pitchFamily="34" charset="0"/>
              </a:rPr>
              <a:t>65 M</a:t>
            </a:r>
            <a:r>
              <a:rPr lang="en-US" b="1" baseline="-25000" dirty="0">
                <a:solidFill>
                  <a:srgbClr val="FF8694"/>
                </a:solidFill>
                <a:latin typeface="Arial" panose="020B0604020202020204" pitchFamily="34" charset="0"/>
                <a:ea typeface="Wingdings"/>
                <a:cs typeface="Arial" panose="020B0604020202020204" pitchFamily="34" charset="0"/>
                <a:sym typeface="Wingdings"/>
              </a:rPr>
              <a:t></a:t>
            </a:r>
            <a:r>
              <a:rPr lang="en-GB" b="1" dirty="0">
                <a:solidFill>
                  <a:srgbClr val="C9FFF8"/>
                </a:solidFill>
                <a:latin typeface="Arial" panose="020B0604020202020204" pitchFamily="34" charset="0"/>
                <a:cs typeface="Arial" panose="020B0604020202020204" pitchFamily="34" charset="0"/>
              </a:rPr>
              <a:t> and </a:t>
            </a:r>
            <a:r>
              <a:rPr lang="en-US" b="1" dirty="0">
                <a:solidFill>
                  <a:srgbClr val="FF8694"/>
                </a:solidFill>
                <a:latin typeface="Arial" panose="020B0604020202020204" pitchFamily="34" charset="0"/>
                <a:cs typeface="Arial" panose="020B0604020202020204" pitchFamily="34" charset="0"/>
              </a:rPr>
              <a:t>120 M</a:t>
            </a:r>
            <a:r>
              <a:rPr lang="en-US" b="1" baseline="-25000" dirty="0">
                <a:solidFill>
                  <a:srgbClr val="FF8694"/>
                </a:solidFill>
                <a:latin typeface="Arial" panose="020B0604020202020204" pitchFamily="34" charset="0"/>
                <a:ea typeface="Wingdings"/>
                <a:cs typeface="Arial" panose="020B0604020202020204" pitchFamily="34" charset="0"/>
                <a:sym typeface="Wingdings"/>
              </a:rPr>
              <a:t></a:t>
            </a:r>
            <a:r>
              <a:rPr lang="en-GB" b="1" dirty="0">
                <a:solidFill>
                  <a:srgbClr val="C9FFF8"/>
                </a:solidFill>
                <a:latin typeface="Arial" panose="020B0604020202020204" pitchFamily="34" charset="0"/>
                <a:cs typeface="Arial" panose="020B0604020202020204" pitchFamily="34" charset="0"/>
              </a:rPr>
              <a:t>, a range known as  "pair-instability mass gap."</a:t>
            </a:r>
            <a:endParaRPr lang="en-US" b="1" dirty="0">
              <a:solidFill>
                <a:srgbClr val="C9FFF8"/>
              </a:solidFill>
              <a:latin typeface="Arial" panose="020B0604020202020204" pitchFamily="34" charset="0"/>
              <a:ea typeface="Wingdings"/>
              <a:cs typeface="Arial" panose="020B0604020202020204" pitchFamily="34" charset="0"/>
              <a:sym typeface="Wingdings"/>
            </a:endParaRPr>
          </a:p>
        </p:txBody>
      </p:sp>
      <p:sp>
        <p:nvSpPr>
          <p:cNvPr id="11" name="Content Placeholder 2">
            <a:extLst>
              <a:ext uri="{FF2B5EF4-FFF2-40B4-BE49-F238E27FC236}">
                <a16:creationId xmlns:a16="http://schemas.microsoft.com/office/drawing/2014/main" id="{93F28D38-5580-C947-8498-E5DE69E0F387}"/>
              </a:ext>
            </a:extLst>
          </p:cNvPr>
          <p:cNvSpPr txBox="1">
            <a:spLocks/>
          </p:cNvSpPr>
          <p:nvPr/>
        </p:nvSpPr>
        <p:spPr>
          <a:xfrm>
            <a:off x="207734" y="4336418"/>
            <a:ext cx="11632567" cy="16082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4">
                  <a:lumMod val="60000"/>
                  <a:lumOff val="40000"/>
                </a:schemeClr>
              </a:buClr>
              <a:buFont typeface="Wingdings" charset="2"/>
              <a:buChar char="²"/>
            </a:pPr>
            <a:r>
              <a:rPr lang="en-US" b="1" dirty="0">
                <a:solidFill>
                  <a:srgbClr val="C9FFF8"/>
                </a:solidFill>
                <a:latin typeface="Arial" panose="020B0604020202020204" pitchFamily="34" charset="0"/>
                <a:cs typeface="Arial" panose="020B0604020202020204" pitchFamily="34" charset="0"/>
              </a:rPr>
              <a:t> Also generated in </a:t>
            </a:r>
            <a:r>
              <a:rPr lang="en-US" b="1" dirty="0">
                <a:solidFill>
                  <a:srgbClr val="FF8694"/>
                </a:solidFill>
                <a:latin typeface="Arial" panose="020B0604020202020204" pitchFamily="34" charset="0"/>
                <a:cs typeface="Arial" panose="020B0604020202020204" pitchFamily="34" charset="0"/>
              </a:rPr>
              <a:t>merges </a:t>
            </a:r>
            <a:r>
              <a:rPr lang="en-US" b="1" dirty="0">
                <a:solidFill>
                  <a:srgbClr val="C9FFF8"/>
                </a:solidFill>
                <a:latin typeface="Arial" panose="020B0604020202020204" pitchFamily="34" charset="0"/>
                <a:cs typeface="Arial" panose="020B0604020202020204" pitchFamily="34" charset="0"/>
              </a:rPr>
              <a:t>of stars in a binary system, for example where either a neutron star, or a very massive star, or another BH is present</a:t>
            </a:r>
            <a:endParaRPr lang="en-US" b="1" dirty="0">
              <a:solidFill>
                <a:srgbClr val="C9FFF8"/>
              </a:solidFill>
              <a:latin typeface="Arial" panose="020B0604020202020204" pitchFamily="34" charset="0"/>
              <a:ea typeface="Wingdings"/>
              <a:cs typeface="Arial" panose="020B0604020202020204" pitchFamily="34" charset="0"/>
              <a:sym typeface="Wingdings"/>
            </a:endParaRPr>
          </a:p>
        </p:txBody>
      </p:sp>
    </p:spTree>
    <p:extLst>
      <p:ext uri="{BB962C8B-B14F-4D97-AF65-F5344CB8AC3E}">
        <p14:creationId xmlns:p14="http://schemas.microsoft.com/office/powerpoint/2010/main" val="90988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D554-13C6-EB4E-969B-96B01B15EE9D}"/>
              </a:ext>
            </a:extLst>
          </p:cNvPr>
          <p:cNvSpPr>
            <a:spLocks noGrp="1"/>
          </p:cNvSpPr>
          <p:nvPr>
            <p:ph type="title"/>
          </p:nvPr>
        </p:nvSpPr>
        <p:spPr/>
        <p:txBody>
          <a:bodyPr/>
          <a:lstStyle/>
          <a:p>
            <a:endParaRPr lang="en-NL" dirty="0"/>
          </a:p>
        </p:txBody>
      </p:sp>
      <p:pic>
        <p:nvPicPr>
          <p:cNvPr id="8" name="Content Placeholder 7" descr="A picture containing graphical user interface&#10;&#10;Description automatically generated">
            <a:extLst>
              <a:ext uri="{FF2B5EF4-FFF2-40B4-BE49-F238E27FC236}">
                <a16:creationId xmlns:a16="http://schemas.microsoft.com/office/drawing/2014/main" id="{3CE31C8D-9DEC-FC43-B814-1F337FD3FC74}"/>
              </a:ext>
            </a:extLst>
          </p:cNvPr>
          <p:cNvPicPr>
            <a:picLocks noGrp="1" noChangeAspect="1"/>
          </p:cNvPicPr>
          <p:nvPr>
            <p:ph idx="1"/>
          </p:nvPr>
        </p:nvPicPr>
        <p:blipFill>
          <a:blip r:embed="rId2"/>
          <a:stretch>
            <a:fillRect/>
          </a:stretch>
        </p:blipFill>
        <p:spPr>
          <a:xfrm>
            <a:off x="3530600" y="2223294"/>
            <a:ext cx="5130800" cy="3556000"/>
          </a:xfrm>
        </p:spPr>
      </p:pic>
      <p:pic>
        <p:nvPicPr>
          <p:cNvPr id="4" name="Picture 3" descr="A picture containing nature, outdoor, night, sky&#10;&#10;Description automatically generated">
            <a:extLst>
              <a:ext uri="{FF2B5EF4-FFF2-40B4-BE49-F238E27FC236}">
                <a16:creationId xmlns:a16="http://schemas.microsoft.com/office/drawing/2014/main" id="{3D041F30-4C36-6B4A-8E15-729E56157B5F}"/>
              </a:ext>
            </a:extLst>
          </p:cNvPr>
          <p:cNvPicPr>
            <a:picLocks noChangeAspect="1"/>
          </p:cNvPicPr>
          <p:nvPr/>
        </p:nvPicPr>
        <p:blipFill rotWithShape="1">
          <a:blip r:embed="rId3"/>
          <a:srcRect l="23019" r="10301" b="-1"/>
          <a:stretch/>
        </p:blipFill>
        <p:spPr>
          <a:xfrm>
            <a:off x="20" y="1280"/>
            <a:ext cx="12191980" cy="6856718"/>
          </a:xfrm>
          <a:prstGeom prst="rect">
            <a:avLst/>
          </a:prstGeom>
        </p:spPr>
      </p:pic>
      <p:sp>
        <p:nvSpPr>
          <p:cNvPr id="5" name="Title 1">
            <a:extLst>
              <a:ext uri="{FF2B5EF4-FFF2-40B4-BE49-F238E27FC236}">
                <a16:creationId xmlns:a16="http://schemas.microsoft.com/office/drawing/2014/main" id="{994D85C0-E6E0-B341-A90B-B271BC476E9E}"/>
              </a:ext>
            </a:extLst>
          </p:cNvPr>
          <p:cNvSpPr txBox="1">
            <a:spLocks/>
          </p:cNvSpPr>
          <p:nvPr/>
        </p:nvSpPr>
        <p:spPr>
          <a:xfrm>
            <a:off x="6281750" y="286789"/>
            <a:ext cx="559117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300" b="1" dirty="0">
                <a:solidFill>
                  <a:srgbClr val="FFFF00"/>
                </a:solidFill>
                <a:latin typeface="Arial" panose="020B0604020202020204" pitchFamily="34" charset="0"/>
                <a:cs typeface="Arial" panose="020B0604020202020204" pitchFamily="34" charset="0"/>
              </a:rPr>
              <a:t>Long Gamma Ray Bursts </a:t>
            </a:r>
          </a:p>
        </p:txBody>
      </p:sp>
      <p:pic>
        <p:nvPicPr>
          <p:cNvPr id="6" name="Immagine 5">
            <a:extLst>
              <a:ext uri="{FF2B5EF4-FFF2-40B4-BE49-F238E27FC236}">
                <a16:creationId xmlns:a16="http://schemas.microsoft.com/office/drawing/2014/main" id="{859D700A-4D6B-C64C-B171-BF000E172ED7}"/>
              </a:ext>
            </a:extLst>
          </p:cNvPr>
          <p:cNvPicPr>
            <a:picLocks noChangeAspect="1"/>
          </p:cNvPicPr>
          <p:nvPr/>
        </p:nvPicPr>
        <p:blipFill>
          <a:blip r:embed="rId4"/>
          <a:stretch>
            <a:fillRect/>
          </a:stretch>
        </p:blipFill>
        <p:spPr>
          <a:xfrm>
            <a:off x="5146655" y="2903268"/>
            <a:ext cx="7034668" cy="3939414"/>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9DBE576B-4F34-FF4E-8D06-7141E1DD1722}"/>
              </a:ext>
            </a:extLst>
          </p:cNvPr>
          <p:cNvPicPr>
            <a:picLocks noChangeAspect="1"/>
          </p:cNvPicPr>
          <p:nvPr/>
        </p:nvPicPr>
        <p:blipFill>
          <a:blip r:embed="rId2"/>
          <a:stretch>
            <a:fillRect/>
          </a:stretch>
        </p:blipFill>
        <p:spPr>
          <a:xfrm>
            <a:off x="15854" y="-20657"/>
            <a:ext cx="6080145" cy="4213962"/>
          </a:xfrm>
          <a:prstGeom prst="rect">
            <a:avLst/>
          </a:prstGeom>
        </p:spPr>
      </p:pic>
    </p:spTree>
    <p:extLst>
      <p:ext uri="{BB962C8B-B14F-4D97-AF65-F5344CB8AC3E}">
        <p14:creationId xmlns:p14="http://schemas.microsoft.com/office/powerpoint/2010/main" val="388886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E651-CFD0-D840-9AB4-A3246E087F9C}"/>
              </a:ext>
            </a:extLst>
          </p:cNvPr>
          <p:cNvSpPr>
            <a:spLocks noGrp="1"/>
          </p:cNvSpPr>
          <p:nvPr>
            <p:ph type="title"/>
          </p:nvPr>
        </p:nvSpPr>
        <p:spPr/>
        <p:txBody>
          <a:bodyPr/>
          <a:lstStyle/>
          <a:p>
            <a:endParaRPr lang="en-NL"/>
          </a:p>
        </p:txBody>
      </p:sp>
      <p:pic>
        <p:nvPicPr>
          <p:cNvPr id="7" name="Content Placeholder 6" descr="Timeline&#10;&#10;Description automatically generated">
            <a:extLst>
              <a:ext uri="{FF2B5EF4-FFF2-40B4-BE49-F238E27FC236}">
                <a16:creationId xmlns:a16="http://schemas.microsoft.com/office/drawing/2014/main" id="{7917F3C4-A988-6A48-8571-8817258CF5BD}"/>
              </a:ext>
            </a:extLst>
          </p:cNvPr>
          <p:cNvPicPr>
            <a:picLocks noGrp="1" noChangeAspect="1"/>
          </p:cNvPicPr>
          <p:nvPr>
            <p:ph idx="1"/>
          </p:nvPr>
        </p:nvPicPr>
        <p:blipFill>
          <a:blip r:embed="rId2"/>
          <a:stretch>
            <a:fillRect/>
          </a:stretch>
        </p:blipFill>
        <p:spPr>
          <a:xfrm>
            <a:off x="3822700" y="2255044"/>
            <a:ext cx="4546600" cy="3492500"/>
          </a:xfrm>
        </p:spPr>
      </p:pic>
      <p:pic>
        <p:nvPicPr>
          <p:cNvPr id="4" name="Picture 3" descr="A picture containing nature, outdoor, night, sky&#10;&#10;Description automatically generated">
            <a:extLst>
              <a:ext uri="{FF2B5EF4-FFF2-40B4-BE49-F238E27FC236}">
                <a16:creationId xmlns:a16="http://schemas.microsoft.com/office/drawing/2014/main" id="{E9373671-29C6-5345-AAB0-64660D16185B}"/>
              </a:ext>
            </a:extLst>
          </p:cNvPr>
          <p:cNvPicPr>
            <a:picLocks noChangeAspect="1"/>
          </p:cNvPicPr>
          <p:nvPr/>
        </p:nvPicPr>
        <p:blipFill rotWithShape="1">
          <a:blip r:embed="rId3"/>
          <a:srcRect l="23019" r="10301" b="-1"/>
          <a:stretch/>
        </p:blipFill>
        <p:spPr>
          <a:xfrm>
            <a:off x="20" y="1280"/>
            <a:ext cx="12191980" cy="6856718"/>
          </a:xfrm>
          <a:prstGeom prst="rect">
            <a:avLst/>
          </a:prstGeom>
        </p:spPr>
      </p:pic>
      <p:pic>
        <p:nvPicPr>
          <p:cNvPr id="9" name="Picture 8">
            <a:extLst>
              <a:ext uri="{FF2B5EF4-FFF2-40B4-BE49-F238E27FC236}">
                <a16:creationId xmlns:a16="http://schemas.microsoft.com/office/drawing/2014/main" id="{CD0D9E23-6CAC-8B41-92B3-93BB98161A57}"/>
              </a:ext>
            </a:extLst>
          </p:cNvPr>
          <p:cNvPicPr>
            <a:picLocks noChangeAspect="1"/>
          </p:cNvPicPr>
          <p:nvPr/>
        </p:nvPicPr>
        <p:blipFill>
          <a:blip r:embed="rId2"/>
          <a:stretch>
            <a:fillRect/>
          </a:stretch>
        </p:blipFill>
        <p:spPr>
          <a:xfrm>
            <a:off x="1671635" y="42864"/>
            <a:ext cx="8812092" cy="6769066"/>
          </a:xfrm>
          <a:prstGeom prst="rect">
            <a:avLst/>
          </a:prstGeom>
          <a:ln w="57150">
            <a:solidFill>
              <a:schemeClr val="tx1"/>
            </a:solidFill>
          </a:ln>
        </p:spPr>
      </p:pic>
      <p:sp>
        <p:nvSpPr>
          <p:cNvPr id="3" name="TextBox 2">
            <a:extLst>
              <a:ext uri="{FF2B5EF4-FFF2-40B4-BE49-F238E27FC236}">
                <a16:creationId xmlns:a16="http://schemas.microsoft.com/office/drawing/2014/main" id="{487930DE-D6E8-0440-BE16-6B7EE9448E37}"/>
              </a:ext>
            </a:extLst>
          </p:cNvPr>
          <p:cNvSpPr txBox="1"/>
          <p:nvPr/>
        </p:nvSpPr>
        <p:spPr>
          <a:xfrm>
            <a:off x="2700344" y="6000753"/>
            <a:ext cx="1485901" cy="523220"/>
          </a:xfrm>
          <a:prstGeom prst="rect">
            <a:avLst/>
          </a:prstGeom>
          <a:noFill/>
          <a:ln w="38100">
            <a:solidFill>
              <a:srgbClr val="00B050"/>
            </a:solidFill>
          </a:ln>
        </p:spPr>
        <p:txBody>
          <a:bodyPr wrap="square" rtlCol="0">
            <a:spAutoFit/>
          </a:bodyPr>
          <a:lstStyle/>
          <a:p>
            <a:r>
              <a:rPr lang="en-NL" sz="2800" b="1" dirty="0">
                <a:solidFill>
                  <a:srgbClr val="850000"/>
                </a:solidFill>
                <a:latin typeface="Arial" panose="020B0604020202020204" pitchFamily="34" charset="0"/>
                <a:cs typeface="Arial" panose="020B0604020202020204" pitchFamily="34" charset="0"/>
              </a:rPr>
              <a:t>Us now </a:t>
            </a:r>
          </a:p>
        </p:txBody>
      </p:sp>
      <p:sp>
        <p:nvSpPr>
          <p:cNvPr id="10" name="TextBox 9">
            <a:extLst>
              <a:ext uri="{FF2B5EF4-FFF2-40B4-BE49-F238E27FC236}">
                <a16:creationId xmlns:a16="http://schemas.microsoft.com/office/drawing/2014/main" id="{F38D1E42-4B5F-E243-A1D1-3453F9431CB9}"/>
              </a:ext>
            </a:extLst>
          </p:cNvPr>
          <p:cNvSpPr txBox="1"/>
          <p:nvPr/>
        </p:nvSpPr>
        <p:spPr>
          <a:xfrm>
            <a:off x="7624752" y="5995729"/>
            <a:ext cx="1847855" cy="523220"/>
          </a:xfrm>
          <a:prstGeom prst="rect">
            <a:avLst/>
          </a:prstGeom>
          <a:noFill/>
          <a:ln w="38100">
            <a:solidFill>
              <a:srgbClr val="00B050"/>
            </a:solidFill>
          </a:ln>
        </p:spPr>
        <p:txBody>
          <a:bodyPr wrap="square" rtlCol="0">
            <a:spAutoFit/>
          </a:bodyPr>
          <a:lstStyle/>
          <a:p>
            <a:r>
              <a:rPr lang="en-NL" sz="2800" b="1" dirty="0">
                <a:solidFill>
                  <a:srgbClr val="850000"/>
                </a:solidFill>
                <a:latin typeface="Arial" panose="020B0604020202020204" pitchFamily="34" charset="0"/>
                <a:cs typeface="Arial" panose="020B0604020202020204" pitchFamily="34" charset="0"/>
              </a:rPr>
              <a:t>Big Bang </a:t>
            </a:r>
          </a:p>
        </p:txBody>
      </p:sp>
      <p:sp>
        <p:nvSpPr>
          <p:cNvPr id="5" name="Right Arrow 4">
            <a:extLst>
              <a:ext uri="{FF2B5EF4-FFF2-40B4-BE49-F238E27FC236}">
                <a16:creationId xmlns:a16="http://schemas.microsoft.com/office/drawing/2014/main" id="{4A98D72A-B0CA-7A4E-A11A-81B50A376D6A}"/>
              </a:ext>
            </a:extLst>
          </p:cNvPr>
          <p:cNvSpPr/>
          <p:nvPr/>
        </p:nvSpPr>
        <p:spPr>
          <a:xfrm>
            <a:off x="9458320" y="6072185"/>
            <a:ext cx="814391" cy="39890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ight Arrow 10">
            <a:extLst>
              <a:ext uri="{FF2B5EF4-FFF2-40B4-BE49-F238E27FC236}">
                <a16:creationId xmlns:a16="http://schemas.microsoft.com/office/drawing/2014/main" id="{BA134B8F-F054-2746-B6A5-A04F2BA8B746}"/>
              </a:ext>
            </a:extLst>
          </p:cNvPr>
          <p:cNvSpPr/>
          <p:nvPr/>
        </p:nvSpPr>
        <p:spPr>
          <a:xfrm rot="10800000">
            <a:off x="1869290" y="6072184"/>
            <a:ext cx="814391" cy="39890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18469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E651-CFD0-D840-9AB4-A3246E087F9C}"/>
              </a:ext>
            </a:extLst>
          </p:cNvPr>
          <p:cNvSpPr>
            <a:spLocks noGrp="1"/>
          </p:cNvSpPr>
          <p:nvPr>
            <p:ph type="title"/>
          </p:nvPr>
        </p:nvSpPr>
        <p:spPr/>
        <p:txBody>
          <a:bodyPr/>
          <a:lstStyle/>
          <a:p>
            <a:endParaRPr lang="en-NL"/>
          </a:p>
        </p:txBody>
      </p:sp>
      <p:pic>
        <p:nvPicPr>
          <p:cNvPr id="7" name="Content Placeholder 6" descr="A picture containing text, indoor, colorful, star&#10;&#10;Description automatically generated">
            <a:extLst>
              <a:ext uri="{FF2B5EF4-FFF2-40B4-BE49-F238E27FC236}">
                <a16:creationId xmlns:a16="http://schemas.microsoft.com/office/drawing/2014/main" id="{07DACCF8-5EA1-A44F-A22F-7E2931C067DD}"/>
              </a:ext>
            </a:extLst>
          </p:cNvPr>
          <p:cNvPicPr>
            <a:picLocks noGrp="1" noChangeAspect="1"/>
          </p:cNvPicPr>
          <p:nvPr>
            <p:ph idx="1"/>
          </p:nvPr>
        </p:nvPicPr>
        <p:blipFill>
          <a:blip r:embed="rId2"/>
          <a:stretch>
            <a:fillRect/>
          </a:stretch>
        </p:blipFill>
        <p:spPr>
          <a:xfrm>
            <a:off x="4133850" y="2407444"/>
            <a:ext cx="3924300" cy="3187700"/>
          </a:xfrm>
        </p:spPr>
      </p:pic>
      <p:pic>
        <p:nvPicPr>
          <p:cNvPr id="4" name="Picture 3" descr="A picture containing nature, outdoor, night, sky&#10;&#10;Description automatically generated">
            <a:extLst>
              <a:ext uri="{FF2B5EF4-FFF2-40B4-BE49-F238E27FC236}">
                <a16:creationId xmlns:a16="http://schemas.microsoft.com/office/drawing/2014/main" id="{E9373671-29C6-5345-AAB0-64660D16185B}"/>
              </a:ext>
            </a:extLst>
          </p:cNvPr>
          <p:cNvPicPr>
            <a:picLocks noChangeAspect="1"/>
          </p:cNvPicPr>
          <p:nvPr/>
        </p:nvPicPr>
        <p:blipFill rotWithShape="1">
          <a:blip r:embed="rId3"/>
          <a:srcRect l="23019" r="10301" b="-1"/>
          <a:stretch/>
        </p:blipFill>
        <p:spPr>
          <a:xfrm>
            <a:off x="20" y="1280"/>
            <a:ext cx="12191980" cy="6856718"/>
          </a:xfrm>
          <a:prstGeom prst="rect">
            <a:avLst/>
          </a:prstGeom>
        </p:spPr>
      </p:pic>
      <p:sp>
        <p:nvSpPr>
          <p:cNvPr id="5" name="Title 1">
            <a:extLst>
              <a:ext uri="{FF2B5EF4-FFF2-40B4-BE49-F238E27FC236}">
                <a16:creationId xmlns:a16="http://schemas.microsoft.com/office/drawing/2014/main" id="{EBBC9F46-9461-D54B-B7A9-3E3A53F66D39}"/>
              </a:ext>
            </a:extLst>
          </p:cNvPr>
          <p:cNvSpPr txBox="1">
            <a:spLocks/>
          </p:cNvSpPr>
          <p:nvPr/>
        </p:nvSpPr>
        <p:spPr>
          <a:xfrm>
            <a:off x="7556914" y="1718468"/>
            <a:ext cx="4620804" cy="17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300" b="1" dirty="0">
                <a:solidFill>
                  <a:srgbClr val="FFFF00"/>
                </a:solidFill>
                <a:latin typeface="Arial" panose="020B0604020202020204" pitchFamily="34" charset="0"/>
                <a:cs typeface="Arial" panose="020B0604020202020204" pitchFamily="34" charset="0"/>
              </a:rPr>
              <a:t>Short Gamma Ray bursts </a:t>
            </a:r>
          </a:p>
        </p:txBody>
      </p:sp>
      <p:pic>
        <p:nvPicPr>
          <p:cNvPr id="9" name="Picture 8" descr="A picture containing text, indoor, colorful, star&#10;&#10;Description automatically generated">
            <a:extLst>
              <a:ext uri="{FF2B5EF4-FFF2-40B4-BE49-F238E27FC236}">
                <a16:creationId xmlns:a16="http://schemas.microsoft.com/office/drawing/2014/main" id="{A014A96F-9EB7-D04A-B32E-DF524ECED1EA}"/>
              </a:ext>
            </a:extLst>
          </p:cNvPr>
          <p:cNvPicPr>
            <a:picLocks noChangeAspect="1"/>
          </p:cNvPicPr>
          <p:nvPr/>
        </p:nvPicPr>
        <p:blipFill>
          <a:blip r:embed="rId2"/>
          <a:stretch>
            <a:fillRect/>
          </a:stretch>
        </p:blipFill>
        <p:spPr>
          <a:xfrm>
            <a:off x="28570" y="401990"/>
            <a:ext cx="7586655" cy="6162623"/>
          </a:xfrm>
          <a:prstGeom prst="rect">
            <a:avLst/>
          </a:prstGeom>
        </p:spPr>
      </p:pic>
    </p:spTree>
    <p:extLst>
      <p:ext uri="{BB962C8B-B14F-4D97-AF65-F5344CB8AC3E}">
        <p14:creationId xmlns:p14="http://schemas.microsoft.com/office/powerpoint/2010/main" val="152738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igo_GravWaves" descr="Ligo_GravWaves">
            <a:hlinkClick r:id="" action="ppaction://media"/>
            <a:extLst>
              <a:ext uri="{FF2B5EF4-FFF2-40B4-BE49-F238E27FC236}">
                <a16:creationId xmlns:a16="http://schemas.microsoft.com/office/drawing/2014/main" id="{065C84CD-9366-354F-88C9-61EA7E666B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10" y="0"/>
            <a:ext cx="12200468" cy="6862763"/>
          </a:xfrm>
          <a:prstGeom prst="rect">
            <a:avLst/>
          </a:prstGeom>
        </p:spPr>
      </p:pic>
    </p:spTree>
    <p:extLst>
      <p:ext uri="{BB962C8B-B14F-4D97-AF65-F5344CB8AC3E}">
        <p14:creationId xmlns:p14="http://schemas.microsoft.com/office/powerpoint/2010/main" val="369988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E49380DF-EB54-A747-AC5D-5766D8F3FA07}"/>
              </a:ext>
            </a:extLst>
          </p:cNvPr>
          <p:cNvPicPr>
            <a:picLocks noChangeAspect="1"/>
          </p:cNvPicPr>
          <p:nvPr/>
        </p:nvPicPr>
        <p:blipFill>
          <a:blip r:embed="rId3"/>
          <a:stretch>
            <a:fillRect/>
          </a:stretch>
        </p:blipFill>
        <p:spPr>
          <a:xfrm>
            <a:off x="70339" y="-14496"/>
            <a:ext cx="12065389" cy="6908026"/>
          </a:xfrm>
          <a:prstGeom prst="rect">
            <a:avLst/>
          </a:prstGeom>
        </p:spPr>
      </p:pic>
      <p:sp>
        <p:nvSpPr>
          <p:cNvPr id="2" name="Oval 1">
            <a:extLst>
              <a:ext uri="{FF2B5EF4-FFF2-40B4-BE49-F238E27FC236}">
                <a16:creationId xmlns:a16="http://schemas.microsoft.com/office/drawing/2014/main" id="{C02A6D5C-8DE0-6844-992F-A4B75F98C37A}"/>
              </a:ext>
            </a:extLst>
          </p:cNvPr>
          <p:cNvSpPr/>
          <p:nvPr/>
        </p:nvSpPr>
        <p:spPr>
          <a:xfrm>
            <a:off x="6150075" y="1002893"/>
            <a:ext cx="339213" cy="30971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tle 1">
            <a:extLst>
              <a:ext uri="{FF2B5EF4-FFF2-40B4-BE49-F238E27FC236}">
                <a16:creationId xmlns:a16="http://schemas.microsoft.com/office/drawing/2014/main" id="{BB031F10-46C4-8440-A670-FC3FF80F1527}"/>
              </a:ext>
            </a:extLst>
          </p:cNvPr>
          <p:cNvSpPr>
            <a:spLocks noGrp="1"/>
          </p:cNvSpPr>
          <p:nvPr>
            <p:ph type="title"/>
          </p:nvPr>
        </p:nvSpPr>
        <p:spPr>
          <a:xfrm>
            <a:off x="8023123" y="698902"/>
            <a:ext cx="3908322" cy="554708"/>
          </a:xfrm>
          <a:solidFill>
            <a:srgbClr val="FAFFE0"/>
          </a:solidFill>
          <a:ln w="38100">
            <a:solidFill>
              <a:schemeClr val="accent6">
                <a:lumMod val="50000"/>
              </a:schemeClr>
            </a:solidFill>
          </a:ln>
        </p:spPr>
        <p:txBody>
          <a:bodyPr>
            <a:noAutofit/>
          </a:bodyPr>
          <a:lstStyle/>
          <a:p>
            <a:pPr algn="ctr"/>
            <a:r>
              <a:rPr lang="en-US" sz="2800" b="1" dirty="0">
                <a:solidFill>
                  <a:srgbClr val="850000"/>
                </a:solidFill>
                <a:latin typeface="Arial" panose="020B0604020202020204" pitchFamily="34" charset="0"/>
                <a:cs typeface="Arial" panose="020B0604020202020204" pitchFamily="34" charset="0"/>
              </a:rPr>
              <a:t>BH: 142 M</a:t>
            </a:r>
            <a:r>
              <a:rPr lang="en-US" sz="2800" b="1" baseline="-25000" dirty="0">
                <a:solidFill>
                  <a:srgbClr val="850000"/>
                </a:solidFill>
                <a:latin typeface="Arial" panose="020B0604020202020204" pitchFamily="34" charset="0"/>
                <a:ea typeface="Wingdings"/>
                <a:cs typeface="Arial" panose="020B0604020202020204" pitchFamily="34" charset="0"/>
                <a:sym typeface="Wingdings"/>
              </a:rPr>
              <a:t></a:t>
            </a:r>
            <a:r>
              <a:rPr lang="en-US" sz="2800" b="1" dirty="0">
                <a:solidFill>
                  <a:srgbClr val="850000"/>
                </a:solidFill>
                <a:latin typeface="Arial" panose="020B0604020202020204" pitchFamily="34" charset="0"/>
                <a:cs typeface="Arial" panose="020B0604020202020204" pitchFamily="34" charset="0"/>
              </a:rPr>
              <a:t> at 5 </a:t>
            </a:r>
            <a:r>
              <a:rPr lang="en-US" sz="2800" b="1" dirty="0" err="1">
                <a:solidFill>
                  <a:srgbClr val="850000"/>
                </a:solidFill>
                <a:latin typeface="Arial" panose="020B0604020202020204" pitchFamily="34" charset="0"/>
                <a:cs typeface="Arial" panose="020B0604020202020204" pitchFamily="34" charset="0"/>
              </a:rPr>
              <a:t>Gpcs</a:t>
            </a:r>
            <a:endParaRPr lang="en-US" sz="2800" b="1" dirty="0">
              <a:solidFill>
                <a:srgbClr val="85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7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3453</TotalTime>
  <Words>1571</Words>
  <Application>Microsoft Macintosh PowerPoint</Application>
  <PresentationFormat>Widescreen</PresentationFormat>
  <Paragraphs>81</Paragraphs>
  <Slides>17</Slides>
  <Notes>8</Notes>
  <HiddenSlides>7</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Zapf Dingbats</vt:lpstr>
      <vt:lpstr>Arial</vt:lpstr>
      <vt:lpstr>Calibri</vt:lpstr>
      <vt:lpstr>Calibri Light</vt:lpstr>
      <vt:lpstr>Wingdings</vt:lpstr>
      <vt:lpstr>Office Theme</vt:lpstr>
      <vt:lpstr>Black Holes born from stars</vt:lpstr>
      <vt:lpstr>PowerPoint Presentation</vt:lpstr>
      <vt:lpstr>Detection of X-ray emission in accretion disks around BHs</vt:lpstr>
      <vt:lpstr>Stellar Black Holes</vt:lpstr>
      <vt:lpstr>PowerPoint Presentation</vt:lpstr>
      <vt:lpstr>PowerPoint Presentation</vt:lpstr>
      <vt:lpstr>PowerPoint Presentation</vt:lpstr>
      <vt:lpstr>PowerPoint Presentation</vt:lpstr>
      <vt:lpstr>BH: 142 M at 5 Gpcs</vt:lpstr>
      <vt:lpstr>Summary</vt:lpstr>
      <vt:lpstr>Occurred about 11.9 Gyrs ago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Holes: Little, medium and very large wonders!</dc:title>
  <dc:creator>Giovanna Pugliese</dc:creator>
  <cp:lastModifiedBy>Giovanna Pugliese</cp:lastModifiedBy>
  <cp:revision>171</cp:revision>
  <dcterms:created xsi:type="dcterms:W3CDTF">2020-11-23T20:09:58Z</dcterms:created>
  <dcterms:modified xsi:type="dcterms:W3CDTF">2023-01-25T15:02:39Z</dcterms:modified>
</cp:coreProperties>
</file>