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b="def" i="def"/>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b="def" i="def"/>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b="def" i="def"/>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p:nvPr>
            <p:ph type="sldImg"/>
          </p:nvPr>
        </p:nvSpPr>
        <p:spPr>
          <a:xfrm>
            <a:off x="1143000" y="685800"/>
            <a:ext cx="4572000" cy="3429000"/>
          </a:xfrm>
          <a:prstGeom prst="rect">
            <a:avLst/>
          </a:prstGeom>
        </p:spPr>
        <p:txBody>
          <a:bodyPr/>
          <a:lstStyle/>
          <a:p>
            <a:pPr/>
          </a:p>
        </p:txBody>
      </p:sp>
      <p:sp>
        <p:nvSpPr>
          <p:cNvPr id="126" name="Shape 12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spTree>
      <p:nvGrpSpPr>
        <p:cNvPr id="1" name=""/>
        <p:cNvGrpSpPr/>
        <p:nvPr/>
      </p:nvGrpSpPr>
      <p:grpSpPr>
        <a:xfrm>
          <a:off x="0" y="0"/>
          <a:ext cx="0" cy="0"/>
          <a:chOff x="0" y="0"/>
          <a:chExt cx="0" cy="0"/>
        </a:xfrm>
      </p:grpSpPr>
      <p:sp>
        <p:nvSpPr>
          <p:cNvPr id="11" name="Title Text"/>
          <p:cNvSpPr txBox="1"/>
          <p:nvPr>
            <p:ph type="title"/>
          </p:nvPr>
        </p:nvSpPr>
        <p:spPr>
          <a:xfrm>
            <a:off x="1270000" y="1638300"/>
            <a:ext cx="10464800" cy="3302000"/>
          </a:xfrm>
          <a:prstGeom prst="rect">
            <a:avLst/>
          </a:prstGeom>
        </p:spPr>
        <p:txBody>
          <a:bodyPr anchor="b"/>
          <a:lstStyle/>
          <a:p>
            <a:pPr/>
            <a:r>
              <a:t>Title Text</a:t>
            </a:r>
          </a:p>
        </p:txBody>
      </p:sp>
      <p:sp>
        <p:nvSpPr>
          <p:cNvPr id="12" name="Body Level One…"/>
          <p:cNvSpPr txBox="1"/>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Johnny Appleseed"/>
          <p:cNvSpPr txBox="1"/>
          <p:nvPr>
            <p:ph type="body" sz="quarter" idx="13"/>
          </p:nvPr>
        </p:nvSpPr>
        <p:spPr>
          <a:xfrm>
            <a:off x="1270000" y="6362700"/>
            <a:ext cx="10464800" cy="461366"/>
          </a:xfrm>
          <a:prstGeom prst="rect">
            <a:avLst/>
          </a:prstGeom>
        </p:spPr>
        <p:txBody>
          <a:bodyPr anchor="t">
            <a:spAutoFit/>
          </a:bodyPr>
          <a:lstStyle>
            <a:lvl1pPr marL="0" indent="0" algn="ctr">
              <a:spcBef>
                <a:spcPts val="0"/>
              </a:spcBef>
              <a:buSzTx/>
              <a:buNone/>
              <a:defRPr i="1" sz="2400"/>
            </a:lvl1pPr>
          </a:lstStyle>
          <a:p>
            <a:pPr/>
            <a:r>
              <a:t>–Johnny Appleseed</a:t>
            </a:r>
          </a:p>
        </p:txBody>
      </p:sp>
      <p:sp>
        <p:nvSpPr>
          <p:cNvPr id="94" name="“Type a quote here.”"/>
          <p:cNvSpPr txBox="1"/>
          <p:nvPr>
            <p:ph type="body" sz="quarter" idx="14"/>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pPr/>
            <a:r>
              <a:t>“Type a quote here.” </a:t>
            </a:r>
          </a:p>
        </p:txBody>
      </p:sp>
      <p:sp>
        <p:nvSpPr>
          <p:cNvPr id="9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Image"/>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1" showMasterPhAnim="1">
  <p:cSld name="Title &amp; Subtitle">
    <p:spTree>
      <p:nvGrpSpPr>
        <p:cNvPr id="1" name=""/>
        <p:cNvGrpSpPr/>
        <p:nvPr/>
      </p:nvGrpSpPr>
      <p:grpSpPr>
        <a:xfrm>
          <a:off x="0" y="0"/>
          <a:ext cx="0" cy="0"/>
          <a:chOff x="0" y="0"/>
          <a:chExt cx="0" cy="0"/>
        </a:xfrm>
      </p:grpSpPr>
      <p:sp>
        <p:nvSpPr>
          <p:cNvPr id="117" name="Title Text"/>
          <p:cNvSpPr txBox="1"/>
          <p:nvPr>
            <p:ph type="title"/>
          </p:nvPr>
        </p:nvSpPr>
        <p:spPr>
          <a:xfrm>
            <a:off x="1270000" y="1638300"/>
            <a:ext cx="10464800" cy="3302000"/>
          </a:xfrm>
          <a:prstGeom prst="rect">
            <a:avLst/>
          </a:prstGeom>
        </p:spPr>
        <p:txBody>
          <a:bodyPr anchor="b"/>
          <a:lstStyle/>
          <a:p>
            <a:pPr/>
            <a:r>
              <a:t>Title Text</a:t>
            </a:r>
          </a:p>
        </p:txBody>
      </p:sp>
      <p:sp>
        <p:nvSpPr>
          <p:cNvPr id="118" name="Body Level One…"/>
          <p:cNvSpPr txBox="1"/>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228600" algn="ctr">
              <a:spcBef>
                <a:spcPts val="0"/>
              </a:spcBef>
              <a:buSzTx/>
              <a:buNone/>
              <a:defRPr sz="3700"/>
            </a:lvl2pPr>
            <a:lvl3pPr marL="0" indent="457200" algn="ctr">
              <a:spcBef>
                <a:spcPts val="0"/>
              </a:spcBef>
              <a:buSzTx/>
              <a:buNone/>
              <a:defRPr sz="3700"/>
            </a:lvl3pPr>
            <a:lvl4pPr marL="0" indent="685800" algn="ctr">
              <a:spcBef>
                <a:spcPts val="0"/>
              </a:spcBef>
              <a:buSzTx/>
              <a:buNone/>
              <a:defRPr sz="3700"/>
            </a:lvl4pPr>
            <a:lvl5pPr marL="0" indent="91440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119" name="Slide Number"/>
          <p:cNvSpPr txBox="1"/>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20" name="Image"/>
          <p:cNvSpPr/>
          <p:nvPr>
            <p:ph type="pic" idx="13"/>
          </p:nvPr>
        </p:nvSpPr>
        <p:spPr>
          <a:xfrm>
            <a:off x="1625600" y="673100"/>
            <a:ext cx="9753600" cy="5905500"/>
          </a:xfrm>
          <a:prstGeom prst="rect">
            <a:avLst/>
          </a:prstGeom>
        </p:spPr>
        <p:txBody>
          <a:bodyPr lIns="91439" tIns="45719" rIns="91439" bIns="45719" anchor="t">
            <a:noAutofit/>
          </a:bodyPr>
          <a:lstStyle/>
          <a:p>
            <a:pPr/>
          </a:p>
        </p:txBody>
      </p:sp>
      <p:sp>
        <p:nvSpPr>
          <p:cNvPr id="21" name="Title Text"/>
          <p:cNvSpPr txBox="1"/>
          <p:nvPr>
            <p:ph type="title"/>
          </p:nvPr>
        </p:nvSpPr>
        <p:spPr>
          <a:xfrm>
            <a:off x="1270000" y="6718300"/>
            <a:ext cx="10464800" cy="1422400"/>
          </a:xfrm>
          <a:prstGeom prst="rect">
            <a:avLst/>
          </a:prstGeom>
        </p:spPr>
        <p:txBody>
          <a:bodyPr anchor="b"/>
          <a:lstStyle/>
          <a:p>
            <a:pPr/>
            <a:r>
              <a:t>Title Text</a:t>
            </a:r>
          </a:p>
        </p:txBody>
      </p:sp>
      <p:sp>
        <p:nvSpPr>
          <p:cNvPr id="22" name="Body Level One…"/>
          <p:cNvSpPr txBox="1"/>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2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Title Text"/>
          <p:cNvSpPr txBox="1"/>
          <p:nvPr>
            <p:ph type="title"/>
          </p:nvPr>
        </p:nvSpPr>
        <p:spPr>
          <a:xfrm>
            <a:off x="1270000" y="3225800"/>
            <a:ext cx="10464800" cy="3302000"/>
          </a:xfrm>
          <a:prstGeom prst="rect">
            <a:avLst/>
          </a:prstGeom>
        </p:spPr>
        <p:txBody>
          <a:bodyPr/>
          <a:lstStyle/>
          <a:p>
            <a:pPr/>
            <a:r>
              <a:t>Title Text</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Image"/>
          <p:cNvSpPr/>
          <p:nvPr>
            <p:ph type="pic" sz="half" idx="13"/>
          </p:nvPr>
        </p:nvSpPr>
        <p:spPr>
          <a:xfrm>
            <a:off x="6718300" y="635000"/>
            <a:ext cx="5334000" cy="8216900"/>
          </a:xfrm>
          <a:prstGeom prst="rect">
            <a:avLst/>
          </a:prstGeom>
        </p:spPr>
        <p:txBody>
          <a:bodyPr lIns="91439" tIns="45719" rIns="91439" bIns="45719" anchor="t">
            <a:noAutofit/>
          </a:bodyPr>
          <a:lstStyle/>
          <a:p>
            <a:pPr/>
          </a:p>
        </p:txBody>
      </p:sp>
      <p:sp>
        <p:nvSpPr>
          <p:cNvPr id="39" name="Title Text"/>
          <p:cNvSpPr txBox="1"/>
          <p:nvPr>
            <p:ph type="title"/>
          </p:nvPr>
        </p:nvSpPr>
        <p:spPr>
          <a:xfrm>
            <a:off x="952500" y="635000"/>
            <a:ext cx="5334000" cy="3987800"/>
          </a:xfrm>
          <a:prstGeom prst="rect">
            <a:avLst/>
          </a:prstGeom>
        </p:spPr>
        <p:txBody>
          <a:bodyPr anchor="b"/>
          <a:lstStyle>
            <a:lvl1pPr>
              <a:defRPr sz="6000"/>
            </a:lvl1pPr>
          </a:lstStyle>
          <a:p>
            <a:pPr/>
            <a:r>
              <a:t>Title Text</a:t>
            </a:r>
          </a:p>
        </p:txBody>
      </p:sp>
      <p:sp>
        <p:nvSpPr>
          <p:cNvPr id="40" name="Body Level One…"/>
          <p:cNvSpPr txBox="1"/>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4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Title Text"/>
          <p:cNvSpPr txBox="1"/>
          <p:nvPr>
            <p:ph type="title"/>
          </p:nvPr>
        </p:nvSpPr>
        <p:spPr>
          <a:prstGeom prst="rect">
            <a:avLst/>
          </a:prstGeom>
        </p:spPr>
        <p:txBody>
          <a:bodyPr/>
          <a:lstStyle/>
          <a:p>
            <a:pPr/>
            <a:r>
              <a:t>Title Text</a:t>
            </a:r>
          </a:p>
        </p:txBody>
      </p:sp>
      <p:sp>
        <p:nvSpPr>
          <p:cNvPr id="4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Title Text"/>
          <p:cNvSpPr txBox="1"/>
          <p:nvPr>
            <p:ph type="title"/>
          </p:nvPr>
        </p:nvSpPr>
        <p:spPr>
          <a:prstGeom prst="rect">
            <a:avLst/>
          </a:prstGeom>
        </p:spPr>
        <p:txBody>
          <a:bodyPr/>
          <a:lstStyle/>
          <a:p>
            <a:pPr/>
            <a:r>
              <a:t>Title Text</a:t>
            </a:r>
          </a:p>
        </p:txBody>
      </p:sp>
      <p:sp>
        <p:nvSpPr>
          <p:cNvPr id="57"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Image"/>
          <p:cNvSpPr/>
          <p:nvPr>
            <p:ph type="pic" sz="half" idx="13"/>
          </p:nvPr>
        </p:nvSpPr>
        <p:spPr>
          <a:xfrm>
            <a:off x="6718300" y="2590800"/>
            <a:ext cx="5334000" cy="6286500"/>
          </a:xfrm>
          <a:prstGeom prst="rect">
            <a:avLst/>
          </a:prstGeom>
        </p:spPr>
        <p:txBody>
          <a:bodyPr lIns="91439" tIns="45719" rIns="91439" bIns="45719" anchor="t">
            <a:noAutofit/>
          </a:bodyPr>
          <a:lstStyle/>
          <a:p>
            <a:pPr/>
          </a:p>
        </p:txBody>
      </p:sp>
      <p:sp>
        <p:nvSpPr>
          <p:cNvPr id="66" name="Title Text"/>
          <p:cNvSpPr txBox="1"/>
          <p:nvPr>
            <p:ph type="title"/>
          </p:nvPr>
        </p:nvSpPr>
        <p:spPr>
          <a:prstGeom prst="rect">
            <a:avLst/>
          </a:prstGeom>
        </p:spPr>
        <p:txBody>
          <a:bodyPr/>
          <a:lstStyle/>
          <a:p>
            <a:pPr/>
            <a:r>
              <a:t>Title Text</a:t>
            </a:r>
          </a:p>
        </p:txBody>
      </p:sp>
      <p:sp>
        <p:nvSpPr>
          <p:cNvPr id="67" name="Body Level One…"/>
          <p:cNvSpPr txBox="1"/>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8" name="Slide Number"/>
          <p:cNvSpPr txBox="1"/>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Body Level One…"/>
          <p:cNvSpPr txBox="1"/>
          <p:nvPr>
            <p:ph type="body" idx="1"/>
          </p:nvPr>
        </p:nvSpPr>
        <p:spPr>
          <a:xfrm>
            <a:off x="952500" y="1270000"/>
            <a:ext cx="11099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spTree>
      <p:nvGrpSpPr>
        <p:cNvPr id="1" name=""/>
        <p:cNvGrpSpPr/>
        <p:nvPr/>
      </p:nvGrpSpPr>
      <p:grpSpPr>
        <a:xfrm>
          <a:off x="0" y="0"/>
          <a:ext cx="0" cy="0"/>
          <a:chOff x="0" y="0"/>
          <a:chExt cx="0" cy="0"/>
        </a:xfrm>
      </p:grpSpPr>
      <p:sp>
        <p:nvSpPr>
          <p:cNvPr id="83" name="Image"/>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4" name="Image"/>
          <p:cNvSpPr/>
          <p:nvPr>
            <p:ph type="pic" sz="quarter" idx="14"/>
          </p:nvPr>
        </p:nvSpPr>
        <p:spPr>
          <a:xfrm>
            <a:off x="6718300" y="889000"/>
            <a:ext cx="5334000" cy="3771900"/>
          </a:xfrm>
          <a:prstGeom prst="rect">
            <a:avLst/>
          </a:prstGeom>
        </p:spPr>
        <p:txBody>
          <a:bodyPr lIns="91439" tIns="45719" rIns="91439" bIns="45719" anchor="t">
            <a:noAutofit/>
          </a:bodyPr>
          <a:lstStyle/>
          <a:p>
            <a:pPr/>
          </a:p>
        </p:txBody>
      </p:sp>
      <p:sp>
        <p:nvSpPr>
          <p:cNvPr id="85" name="Image"/>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Body Level One…"/>
          <p:cNvSpPr txBox="1"/>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b="0" sz="1600">
                <a:latin typeface="Helvetica Neue Light"/>
                <a:ea typeface="Helvetica Neue Light"/>
                <a:cs typeface="Helvetica Neue Light"/>
                <a:sym typeface="Helvetica Neue Ligh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creativecommons.org/licenses/by-nc/4.0/" TargetMode="External"/><Relationship Id="rId3" Type="http://schemas.openxmlformats.org/officeDocument/2006/relationships/image" Target="../media/image1.png"/><Relationship Id="rId4" Type="http://schemas.openxmlformats.org/officeDocument/2006/relationships/hyperlink" Target="mailto:marlon.domingus@eur.nl" TargetMode="External"/></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eur-lex.europa.eu/legal-content/EN/TXT/PDF/?uri=CELEX:32016R0679&amp;from=EN" TargetMode="External"/><Relationship Id="rId3" Type="http://schemas.openxmlformats.org/officeDocument/2006/relationships/hyperlink" Target="https://ec.europa.eu/newsroom/document.cfm?doc_id=47711" TargetMode="External"/><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hyperlink" Target="https://creativecommons.org/licenses/by-nc/4.0/" TargetMode="External"/><Relationship Id="rId7" Type="http://schemas.openxmlformats.org/officeDocument/2006/relationships/image" Target="../media/image1.png"/><Relationship Id="rId8" Type="http://schemas.openxmlformats.org/officeDocument/2006/relationships/hyperlink" Target="mailto:marlon.domingus@eur.nl"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30" name="Group"/>
          <p:cNvGrpSpPr/>
          <p:nvPr/>
        </p:nvGrpSpPr>
        <p:grpSpPr>
          <a:xfrm>
            <a:off x="7603835" y="4115253"/>
            <a:ext cx="2578375" cy="819649"/>
            <a:chOff x="0" y="0"/>
            <a:chExt cx="2578373" cy="819647"/>
          </a:xfrm>
        </p:grpSpPr>
        <p:sp>
          <p:nvSpPr>
            <p:cNvPr id="128" name="Connection Line"/>
            <p:cNvSpPr/>
            <p:nvPr/>
          </p:nvSpPr>
          <p:spPr>
            <a:xfrm>
              <a:off x="67817" y="92567"/>
              <a:ext cx="2510557" cy="7270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58" y="19403"/>
                    <a:pt x="19158" y="12203"/>
                    <a:pt x="21600" y="0"/>
                  </a:cubicBezTo>
                </a:path>
              </a:pathLst>
            </a:custGeom>
            <a:noFill/>
            <a:ln w="63500" cap="flat">
              <a:solidFill>
                <a:schemeClr val="accent1"/>
              </a:solidFill>
              <a:prstDash val="solid"/>
              <a:miter lim="400000"/>
              <a:tailEnd type="triangle" w="med" len="med"/>
            </a:ln>
            <a:effectLst/>
          </p:spPr>
          <p:txBody>
            <a:bodyPr wrap="square" lIns="45719" tIns="45719" rIns="45719" bIns="45719" numCol="1" anchor="t">
              <a:noAutofit/>
            </a:bodyPr>
            <a:lstStyle/>
            <a:p>
              <a:pPr algn="l" defTabSz="457200">
                <a:defRPr b="0" sz="1900">
                  <a:latin typeface="Calibri"/>
                  <a:ea typeface="Calibri"/>
                  <a:cs typeface="Calibri"/>
                  <a:sym typeface="Calibri"/>
                </a:defRPr>
              </a:pPr>
            </a:p>
          </p:txBody>
        </p:sp>
        <p:sp>
          <p:nvSpPr>
            <p:cNvPr id="129" name="Prior consultation…"/>
            <p:cNvSpPr txBox="1"/>
            <p:nvPr/>
          </p:nvSpPr>
          <p:spPr>
            <a:xfrm>
              <a:off x="0" y="0"/>
              <a:ext cx="1955180" cy="4935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6257" tIns="56257" rIns="56257" bIns="56257" numCol="1" anchor="ctr">
              <a:spAutoFit/>
            </a:bodyPr>
            <a:lstStyle/>
            <a:p>
              <a:pPr algn="l" defTabSz="457200">
                <a:defRPr sz="1300">
                  <a:latin typeface="Gill Sans"/>
                  <a:ea typeface="Gill Sans"/>
                  <a:cs typeface="Gill Sans"/>
                  <a:sym typeface="Gill Sans"/>
                </a:defRPr>
              </a:pPr>
              <a:r>
                <a:t>Mitigate risks with </a:t>
              </a:r>
            </a:p>
            <a:p>
              <a:pPr algn="l" defTabSz="457200">
                <a:defRPr sz="1300">
                  <a:latin typeface="Gill Sans"/>
                  <a:ea typeface="Gill Sans"/>
                  <a:cs typeface="Gill Sans"/>
                  <a:sym typeface="Gill Sans"/>
                </a:defRPr>
              </a:pPr>
              <a:r>
                <a:t>appropriate measures</a:t>
              </a:r>
            </a:p>
          </p:txBody>
        </p:sp>
      </p:grpSp>
      <p:sp>
        <p:nvSpPr>
          <p:cNvPr id="131" name="The Privacy Impact Assessment (PIA) Route Planner for Academic Research…"/>
          <p:cNvSpPr txBox="1"/>
          <p:nvPr/>
        </p:nvSpPr>
        <p:spPr>
          <a:xfrm>
            <a:off x="0" y="194920"/>
            <a:ext cx="13004801" cy="8293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chemeClr val="accent3">
                    <a:hueOff val="914337"/>
                    <a:satOff val="31515"/>
                    <a:lumOff val="-30790"/>
                  </a:schemeClr>
                </a:solidFill>
              </a:defRPr>
            </a:pPr>
            <a:r>
              <a:t>The Privacy Impact Assessment (PIA) Route Planner for Academic Research </a:t>
            </a:r>
          </a:p>
          <a:p>
            <a:pPr>
              <a:defRPr>
                <a:solidFill>
                  <a:schemeClr val="accent3">
                    <a:hueOff val="914337"/>
                    <a:satOff val="31515"/>
                    <a:lumOff val="-30790"/>
                  </a:schemeClr>
                </a:solidFill>
              </a:defRPr>
            </a:pPr>
            <a:r>
              <a:t>Inspired by Harry Beck’s London Metro Map</a:t>
            </a:r>
          </a:p>
        </p:txBody>
      </p:sp>
      <p:grpSp>
        <p:nvGrpSpPr>
          <p:cNvPr id="134" name="Group"/>
          <p:cNvGrpSpPr/>
          <p:nvPr/>
        </p:nvGrpSpPr>
        <p:grpSpPr>
          <a:xfrm>
            <a:off x="1760391" y="4110927"/>
            <a:ext cx="4806725" cy="3099441"/>
            <a:chOff x="0" y="0"/>
            <a:chExt cx="4806723" cy="3099440"/>
          </a:xfrm>
        </p:grpSpPr>
        <p:sp>
          <p:nvSpPr>
            <p:cNvPr id="231" name="Connection Line"/>
            <p:cNvSpPr/>
            <p:nvPr/>
          </p:nvSpPr>
          <p:spPr>
            <a:xfrm>
              <a:off x="0" y="0"/>
              <a:ext cx="4113359" cy="2320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12546" y="20225"/>
                    <a:pt x="5346" y="13025"/>
                    <a:pt x="0" y="0"/>
                  </a:cubicBezTo>
                </a:path>
              </a:pathLst>
            </a:custGeom>
            <a:noFill/>
            <a:ln w="63500" cap="flat">
              <a:solidFill>
                <a:srgbClr val="929292"/>
              </a:solidFill>
              <a:prstDash val="solid"/>
              <a:miter lim="400000"/>
              <a:tailEnd type="triangle" w="med" len="med"/>
            </a:ln>
            <a:effectLst/>
          </p:spPr>
          <p:txBody>
            <a:bodyPr/>
            <a:lstStyle/>
            <a:p>
              <a:pPr/>
            </a:p>
          </p:txBody>
        </p:sp>
        <p:sp>
          <p:nvSpPr>
            <p:cNvPr id="133" name="Re-design Research"/>
            <p:cNvSpPr txBox="1"/>
            <p:nvPr/>
          </p:nvSpPr>
          <p:spPr>
            <a:xfrm>
              <a:off x="3178692" y="2820040"/>
              <a:ext cx="1628032"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1200">
                  <a:latin typeface="Gill Sans"/>
                  <a:ea typeface="Gill Sans"/>
                  <a:cs typeface="Gill Sans"/>
                  <a:sym typeface="Gill Sans"/>
                </a:defRPr>
              </a:lvl1pPr>
            </a:lstStyle>
            <a:p>
              <a:pPr/>
              <a:r>
                <a:t>Re-design Research</a:t>
              </a:r>
            </a:p>
          </p:txBody>
        </p:sp>
      </p:grpSp>
      <p:grpSp>
        <p:nvGrpSpPr>
          <p:cNvPr id="138" name="Group"/>
          <p:cNvGrpSpPr/>
          <p:nvPr/>
        </p:nvGrpSpPr>
        <p:grpSpPr>
          <a:xfrm>
            <a:off x="6220969" y="3263670"/>
            <a:ext cx="1995113" cy="812915"/>
            <a:chOff x="0" y="0"/>
            <a:chExt cx="1995111" cy="812914"/>
          </a:xfrm>
        </p:grpSpPr>
        <p:sp>
          <p:nvSpPr>
            <p:cNvPr id="135" name="No high risk…"/>
            <p:cNvSpPr txBox="1"/>
            <p:nvPr/>
          </p:nvSpPr>
          <p:spPr>
            <a:xfrm>
              <a:off x="895644" y="-1"/>
              <a:ext cx="1099468"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defRPr sz="1200">
                  <a:latin typeface="Gill Sans"/>
                  <a:ea typeface="Gill Sans"/>
                  <a:cs typeface="Gill Sans"/>
                  <a:sym typeface="Gill Sans"/>
                </a:defRPr>
              </a:pPr>
              <a:r>
                <a:t>No high risk</a:t>
              </a:r>
            </a:p>
            <a:p>
              <a:pPr>
                <a:defRPr sz="1200">
                  <a:latin typeface="Gill Sans"/>
                  <a:ea typeface="Gill Sans"/>
                  <a:cs typeface="Gill Sans"/>
                  <a:sym typeface="Gill Sans"/>
                </a:defRPr>
              </a:pPr>
              <a:r>
                <a:t>processing</a:t>
              </a:r>
            </a:p>
          </p:txBody>
        </p:sp>
        <p:sp>
          <p:nvSpPr>
            <p:cNvPr id="136" name="Circle"/>
            <p:cNvSpPr/>
            <p:nvPr/>
          </p:nvSpPr>
          <p:spPr>
            <a:xfrm>
              <a:off x="1198521" y="495414"/>
              <a:ext cx="317501" cy="317501"/>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37" name="Line"/>
            <p:cNvSpPr/>
            <p:nvPr/>
          </p:nvSpPr>
          <p:spPr>
            <a:xfrm>
              <a:off x="0" y="669457"/>
              <a:ext cx="1184200" cy="1"/>
            </a:xfrm>
            <a:prstGeom prst="line">
              <a:avLst/>
            </a:prstGeom>
            <a:noFill/>
            <a:ln w="63500" cap="flat">
              <a:solidFill>
                <a:schemeClr val="accent4">
                  <a:hueOff val="-1081314"/>
                  <a:satOff val="4338"/>
                  <a:lumOff val="-8931"/>
                </a:schemeClr>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sp>
        <p:nvSpPr>
          <p:cNvPr id="232" name="Connection Line"/>
          <p:cNvSpPr/>
          <p:nvPr/>
        </p:nvSpPr>
        <p:spPr>
          <a:xfrm>
            <a:off x="8971324" y="4430984"/>
            <a:ext cx="1338853" cy="8061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58" y="19403"/>
                  <a:pt x="19158" y="12203"/>
                  <a:pt x="21600" y="0"/>
                </a:cubicBezTo>
              </a:path>
            </a:pathLst>
          </a:custGeom>
          <a:ln w="63500">
            <a:solidFill>
              <a:schemeClr val="accent1"/>
            </a:solidFill>
            <a:miter lim="400000"/>
            <a:tailEnd type="triangle"/>
          </a:ln>
        </p:spPr>
        <p:txBody>
          <a:bodyPr/>
          <a:lstStyle/>
          <a:p>
            <a:pPr/>
          </a:p>
        </p:txBody>
      </p:sp>
      <p:grpSp>
        <p:nvGrpSpPr>
          <p:cNvPr id="142" name="Group"/>
          <p:cNvGrpSpPr/>
          <p:nvPr/>
        </p:nvGrpSpPr>
        <p:grpSpPr>
          <a:xfrm>
            <a:off x="131786" y="8721430"/>
            <a:ext cx="1902269" cy="992481"/>
            <a:chOff x="0" y="0"/>
            <a:chExt cx="1902267" cy="992480"/>
          </a:xfrm>
        </p:grpSpPr>
        <p:pic>
          <p:nvPicPr>
            <p:cNvPr id="140" name="cc by nc.png" descr="cc by nc.png">
              <a:hlinkClick r:id="rId2" invalidUrl="" action="" tgtFrame="" tooltip="" history="1" highlightClick="0" endSnd="0"/>
            </p:cNvPr>
            <p:cNvPicPr>
              <a:picLocks noChangeAspect="1"/>
            </p:cNvPicPr>
            <p:nvPr/>
          </p:nvPicPr>
          <p:blipFill>
            <a:blip r:embed="rId3">
              <a:extLst/>
            </a:blip>
            <a:stretch>
              <a:fillRect/>
            </a:stretch>
          </p:blipFill>
          <p:spPr>
            <a:xfrm>
              <a:off x="66267" y="0"/>
              <a:ext cx="1375890" cy="481564"/>
            </a:xfrm>
            <a:prstGeom prst="rect">
              <a:avLst/>
            </a:prstGeom>
            <a:ln w="12700" cap="flat">
              <a:noFill/>
              <a:miter lim="400000"/>
            </a:ln>
            <a:effectLst/>
          </p:spPr>
        </p:pic>
        <p:sp>
          <p:nvSpPr>
            <p:cNvPr id="141" name="Marlon Domingus…"/>
            <p:cNvSpPr txBox="1"/>
            <p:nvPr/>
          </p:nvSpPr>
          <p:spPr>
            <a:xfrm>
              <a:off x="0" y="428884"/>
              <a:ext cx="1902268" cy="56359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72248" tIns="72248" rIns="72248" bIns="72248" numCol="1" anchor="ctr">
              <a:spAutoFit/>
            </a:bodyPr>
            <a:lstStyle/>
            <a:p>
              <a:pPr algn="l" defTabSz="830861">
                <a:defRPr b="0" sz="1000">
                  <a:latin typeface="Trebuchet MS"/>
                  <a:ea typeface="Trebuchet MS"/>
                  <a:cs typeface="Trebuchet MS"/>
                  <a:sym typeface="Trebuchet MS"/>
                </a:defRPr>
              </a:pPr>
              <a:r>
                <a:t>Erasmus University Rotterdam</a:t>
              </a:r>
            </a:p>
            <a:p>
              <a:pPr algn="l" defTabSz="830861">
                <a:defRPr b="0" sz="1000" u="sng">
                  <a:solidFill>
                    <a:srgbClr val="0000FF"/>
                  </a:solidFill>
                  <a:uFill>
                    <a:solidFill>
                      <a:srgbClr val="0000FF"/>
                    </a:solidFill>
                  </a:uFill>
                  <a:latin typeface="Trebuchet MS"/>
                  <a:ea typeface="Trebuchet MS"/>
                  <a:cs typeface="Trebuchet MS"/>
                  <a:sym typeface="Trebuchet MS"/>
                </a:defRPr>
              </a:pPr>
              <a:r>
                <a:rPr>
                  <a:uFillTx/>
                  <a:hlinkClick r:id="rId4" invalidUrl="" action="" tgtFrame="" tooltip="" history="1" highlightClick="0" endSnd="0"/>
                </a:rPr>
                <a:t>marlon.domingus@eur.nl</a:t>
              </a:r>
              <a:r>
                <a:rPr u="none">
                  <a:solidFill>
                    <a:srgbClr val="000000"/>
                  </a:solidFill>
                </a:rPr>
                <a:t> </a:t>
              </a:r>
              <a:endParaRPr u="none">
                <a:solidFill>
                  <a:srgbClr val="000000"/>
                </a:solidFill>
              </a:endParaRPr>
            </a:p>
            <a:p>
              <a:pPr algn="l" defTabSz="830861">
                <a:defRPr b="0" sz="1000" u="sng">
                  <a:solidFill>
                    <a:srgbClr val="0000FF"/>
                  </a:solidFill>
                  <a:uFill>
                    <a:solidFill>
                      <a:srgbClr val="0000FF"/>
                    </a:solidFill>
                  </a:uFill>
                  <a:latin typeface="Trebuchet MS"/>
                  <a:ea typeface="Trebuchet MS"/>
                  <a:cs typeface="Trebuchet MS"/>
                  <a:sym typeface="Trebuchet MS"/>
                </a:defRPr>
              </a:pPr>
              <a:r>
                <a:rPr u="none">
                  <a:solidFill>
                    <a:srgbClr val="000000"/>
                  </a:solidFill>
                </a:rPr>
                <a:t>February 2018</a:t>
              </a:r>
            </a:p>
          </p:txBody>
        </p:sp>
      </p:grpSp>
      <p:sp>
        <p:nvSpPr>
          <p:cNvPr id="233" name="Connection Line"/>
          <p:cNvSpPr/>
          <p:nvPr/>
        </p:nvSpPr>
        <p:spPr>
          <a:xfrm>
            <a:off x="6051550" y="5224433"/>
            <a:ext cx="2856275" cy="1214454"/>
          </a:xfrm>
          <a:custGeom>
            <a:avLst/>
            <a:gdLst/>
            <a:ahLst/>
            <a:cxnLst>
              <a:cxn ang="0">
                <a:pos x="wd2" y="hd2"/>
              </a:cxn>
              <a:cxn ang="5400000">
                <a:pos x="wd2" y="hd2"/>
              </a:cxn>
              <a:cxn ang="10800000">
                <a:pos x="wd2" y="hd2"/>
              </a:cxn>
              <a:cxn ang="16200000">
                <a:pos x="wd2" y="hd2"/>
              </a:cxn>
            </a:cxnLst>
            <a:rect l="0" t="0" r="r" b="b"/>
            <a:pathLst>
              <a:path w="21600" h="20559" fill="norm" stroke="1" extrusionOk="0">
                <a:moveTo>
                  <a:pt x="0" y="20431"/>
                </a:moveTo>
                <a:cubicBezTo>
                  <a:pt x="9632" y="21600"/>
                  <a:pt x="16832" y="14790"/>
                  <a:pt x="21600" y="0"/>
                </a:cubicBezTo>
              </a:path>
            </a:pathLst>
          </a:custGeom>
          <a:ln w="63500">
            <a:solidFill>
              <a:srgbClr val="929292"/>
            </a:solidFill>
            <a:miter lim="400000"/>
            <a:headEnd type="triangle"/>
          </a:ln>
        </p:spPr>
        <p:txBody>
          <a:bodyPr/>
          <a:lstStyle/>
          <a:p>
            <a:pPr/>
          </a:p>
        </p:txBody>
      </p:sp>
      <p:grpSp>
        <p:nvGrpSpPr>
          <p:cNvPr id="147" name="Group"/>
          <p:cNvGrpSpPr/>
          <p:nvPr/>
        </p:nvGrpSpPr>
        <p:grpSpPr>
          <a:xfrm>
            <a:off x="5873750" y="6431298"/>
            <a:ext cx="1882143" cy="1785603"/>
            <a:chOff x="0" y="0"/>
            <a:chExt cx="1882142" cy="1785601"/>
          </a:xfrm>
        </p:grpSpPr>
        <p:sp>
          <p:nvSpPr>
            <p:cNvPr id="144" name="Circle"/>
            <p:cNvSpPr/>
            <p:nvPr/>
          </p:nvSpPr>
          <p:spPr>
            <a:xfrm>
              <a:off x="1139341" y="1210406"/>
              <a:ext cx="317501" cy="317501"/>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45" name="Stop Research"/>
            <p:cNvSpPr txBox="1"/>
            <p:nvPr/>
          </p:nvSpPr>
          <p:spPr>
            <a:xfrm>
              <a:off x="663240" y="1506201"/>
              <a:ext cx="1218903"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1200">
                  <a:latin typeface="Gill Sans"/>
                  <a:ea typeface="Gill Sans"/>
                  <a:cs typeface="Gill Sans"/>
                  <a:sym typeface="Gill Sans"/>
                </a:defRPr>
              </a:lvl1pPr>
            </a:lstStyle>
            <a:p>
              <a:pPr/>
              <a:r>
                <a:t>Stop Research</a:t>
              </a:r>
            </a:p>
          </p:txBody>
        </p:sp>
        <p:sp>
          <p:nvSpPr>
            <p:cNvPr id="234" name="Connection Line"/>
            <p:cNvSpPr/>
            <p:nvPr/>
          </p:nvSpPr>
          <p:spPr>
            <a:xfrm>
              <a:off x="0" y="0"/>
              <a:ext cx="1234409" cy="11896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0622" y="4716"/>
                    <a:pt x="17822" y="11916"/>
                    <a:pt x="21600" y="21600"/>
                  </a:cubicBezTo>
                </a:path>
              </a:pathLst>
            </a:custGeom>
            <a:noFill/>
            <a:ln w="63500" cap="flat">
              <a:solidFill>
                <a:schemeClr val="accent5">
                  <a:hueOff val="-82419"/>
                  <a:satOff val="-9513"/>
                  <a:lumOff val="-16343"/>
                </a:schemeClr>
              </a:solidFill>
              <a:prstDash val="solid"/>
              <a:miter lim="400000"/>
              <a:tailEnd type="triangle" w="med" len="med"/>
            </a:ln>
            <a:effectLst/>
          </p:spPr>
          <p:txBody>
            <a:bodyPr/>
            <a:lstStyle/>
            <a:p>
              <a:pPr/>
            </a:p>
          </p:txBody>
        </p:sp>
      </p:grpSp>
      <p:sp>
        <p:nvSpPr>
          <p:cNvPr id="235" name="Connection Line"/>
          <p:cNvSpPr/>
          <p:nvPr/>
        </p:nvSpPr>
        <p:spPr>
          <a:xfrm>
            <a:off x="7349641" y="5300633"/>
            <a:ext cx="1596284" cy="2410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2209" y="17001"/>
                  <a:pt x="19409" y="9801"/>
                  <a:pt x="21600" y="0"/>
                </a:cubicBezTo>
              </a:path>
            </a:pathLst>
          </a:custGeom>
          <a:ln w="63500">
            <a:solidFill>
              <a:schemeClr val="accent5">
                <a:hueOff val="-82419"/>
                <a:satOff val="-9513"/>
                <a:lumOff val="-16343"/>
              </a:schemeClr>
            </a:solidFill>
            <a:miter lim="400000"/>
            <a:headEnd type="triangle"/>
          </a:ln>
        </p:spPr>
        <p:txBody>
          <a:bodyPr/>
          <a:lstStyle/>
          <a:p>
            <a:pPr/>
          </a:p>
        </p:txBody>
      </p:sp>
      <p:grpSp>
        <p:nvGrpSpPr>
          <p:cNvPr id="158" name="Group"/>
          <p:cNvGrpSpPr/>
          <p:nvPr/>
        </p:nvGrpSpPr>
        <p:grpSpPr>
          <a:xfrm>
            <a:off x="7568988" y="4909436"/>
            <a:ext cx="3352578" cy="1068712"/>
            <a:chOff x="0" y="0"/>
            <a:chExt cx="3352576" cy="1068711"/>
          </a:xfrm>
        </p:grpSpPr>
        <p:sp>
          <p:nvSpPr>
            <p:cNvPr id="149" name="Prior consultation…"/>
            <p:cNvSpPr txBox="1"/>
            <p:nvPr/>
          </p:nvSpPr>
          <p:spPr>
            <a:xfrm>
              <a:off x="1560611" y="433711"/>
              <a:ext cx="1791966" cy="635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defRPr sz="1200">
                  <a:latin typeface="Gill Sans"/>
                  <a:ea typeface="Gill Sans"/>
                  <a:cs typeface="Gill Sans"/>
                  <a:sym typeface="Gill Sans"/>
                </a:defRPr>
              </a:pPr>
              <a:r>
                <a:t>Prior consultation </a:t>
              </a:r>
            </a:p>
            <a:p>
              <a:pPr>
                <a:defRPr sz="1200">
                  <a:latin typeface="Gill Sans"/>
                  <a:ea typeface="Gill Sans"/>
                  <a:cs typeface="Gill Sans"/>
                  <a:sym typeface="Gill Sans"/>
                </a:defRPr>
              </a:pPr>
              <a:r>
                <a:t>with the</a:t>
              </a:r>
            </a:p>
            <a:p>
              <a:pPr>
                <a:defRPr sz="1200">
                  <a:latin typeface="Gill Sans"/>
                  <a:ea typeface="Gill Sans"/>
                  <a:cs typeface="Gill Sans"/>
                  <a:sym typeface="Gill Sans"/>
                </a:defRPr>
              </a:pPr>
              <a:r>
                <a:t>supervisory authority</a:t>
              </a:r>
            </a:p>
          </p:txBody>
        </p:sp>
        <p:grpSp>
          <p:nvGrpSpPr>
            <p:cNvPr id="156" name="Group"/>
            <p:cNvGrpSpPr/>
            <p:nvPr/>
          </p:nvGrpSpPr>
          <p:grpSpPr>
            <a:xfrm>
              <a:off x="1180086" y="0"/>
              <a:ext cx="317501" cy="629995"/>
              <a:chOff x="0" y="0"/>
              <a:chExt cx="317500" cy="629994"/>
            </a:xfrm>
          </p:grpSpPr>
          <p:sp>
            <p:nvSpPr>
              <p:cNvPr id="150" name="Circle"/>
              <p:cNvSpPr/>
              <p:nvPr/>
            </p:nvSpPr>
            <p:spPr>
              <a:xfrm>
                <a:off x="0" y="0"/>
                <a:ext cx="317500" cy="317500"/>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51" name="Circle"/>
              <p:cNvSpPr/>
              <p:nvPr/>
            </p:nvSpPr>
            <p:spPr>
              <a:xfrm>
                <a:off x="0" y="312494"/>
                <a:ext cx="317500" cy="317501"/>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nvGrpSpPr>
              <p:cNvPr id="155" name="Group"/>
              <p:cNvGrpSpPr/>
              <p:nvPr/>
            </p:nvGrpSpPr>
            <p:grpSpPr>
              <a:xfrm>
                <a:off x="0" y="39444"/>
                <a:ext cx="317500" cy="546101"/>
                <a:chOff x="0" y="0"/>
                <a:chExt cx="317500" cy="546100"/>
              </a:xfrm>
            </p:grpSpPr>
            <p:sp>
              <p:nvSpPr>
                <p:cNvPr id="152" name="Square"/>
                <p:cNvSpPr/>
                <p:nvPr/>
              </p:nvSpPr>
              <p:spPr>
                <a:xfrm>
                  <a:off x="0" y="120650"/>
                  <a:ext cx="317500" cy="317500"/>
                </a:xfrm>
                <a:prstGeom prst="rect">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53" name="Circle"/>
                <p:cNvSpPr/>
                <p:nvPr/>
              </p:nvSpPr>
              <p:spPr>
                <a:xfrm>
                  <a:off x="31750" y="0"/>
                  <a:ext cx="254000" cy="254000"/>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54" name="Circle"/>
                <p:cNvSpPr/>
                <p:nvPr/>
              </p:nvSpPr>
              <p:spPr>
                <a:xfrm>
                  <a:off x="31750" y="292100"/>
                  <a:ext cx="254000" cy="254000"/>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sp>
          <p:nvSpPr>
            <p:cNvPr id="236" name="Connection Line"/>
            <p:cNvSpPr/>
            <p:nvPr/>
          </p:nvSpPr>
          <p:spPr>
            <a:xfrm>
              <a:off x="0" y="7246"/>
              <a:ext cx="1148337" cy="319298"/>
            </a:xfrm>
            <a:custGeom>
              <a:avLst/>
              <a:gdLst/>
              <a:ahLst/>
              <a:cxnLst>
                <a:cxn ang="0">
                  <a:pos x="wd2" y="hd2"/>
                </a:cxn>
                <a:cxn ang="5400000">
                  <a:pos x="wd2" y="hd2"/>
                </a:cxn>
                <a:cxn ang="10800000">
                  <a:pos x="wd2" y="hd2"/>
                </a:cxn>
                <a:cxn ang="16200000">
                  <a:pos x="wd2" y="hd2"/>
                </a:cxn>
              </a:cxnLst>
              <a:rect l="0" t="0" r="r" b="b"/>
              <a:pathLst>
                <a:path w="21600" h="21322" fill="norm" stroke="1" extrusionOk="0">
                  <a:moveTo>
                    <a:pt x="0" y="0"/>
                  </a:moveTo>
                  <a:cubicBezTo>
                    <a:pt x="7245" y="14495"/>
                    <a:pt x="14445" y="21600"/>
                    <a:pt x="21600" y="21314"/>
                  </a:cubicBezTo>
                </a:path>
              </a:pathLst>
            </a:custGeom>
            <a:noFill/>
            <a:ln w="63500" cap="flat">
              <a:solidFill>
                <a:schemeClr val="accent1"/>
              </a:solidFill>
              <a:prstDash val="solid"/>
              <a:miter lim="400000"/>
              <a:tailEnd type="triangle" w="med" len="med"/>
            </a:ln>
            <a:effectLst/>
          </p:spPr>
          <p:txBody>
            <a:bodyPr/>
            <a:lstStyle/>
            <a:p>
              <a:pPr/>
            </a:p>
          </p:txBody>
        </p:sp>
      </p:grpSp>
      <p:grpSp>
        <p:nvGrpSpPr>
          <p:cNvPr id="168" name="Group"/>
          <p:cNvGrpSpPr/>
          <p:nvPr/>
        </p:nvGrpSpPr>
        <p:grpSpPr>
          <a:xfrm>
            <a:off x="4161941" y="3924300"/>
            <a:ext cx="2674060" cy="2821996"/>
            <a:chOff x="0" y="0"/>
            <a:chExt cx="2674059" cy="2821995"/>
          </a:xfrm>
        </p:grpSpPr>
        <p:sp>
          <p:nvSpPr>
            <p:cNvPr id="237" name="Connection Line"/>
            <p:cNvSpPr/>
            <p:nvPr/>
          </p:nvSpPr>
          <p:spPr>
            <a:xfrm>
              <a:off x="0" y="0"/>
              <a:ext cx="1514959" cy="2341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218" y="17146"/>
                    <a:pt x="2018" y="9946"/>
                    <a:pt x="0" y="0"/>
                  </a:cubicBezTo>
                </a:path>
              </a:pathLst>
            </a:custGeom>
            <a:noFill/>
            <a:ln w="63500" cap="flat">
              <a:solidFill>
                <a:schemeClr val="accent5">
                  <a:hueOff val="-82419"/>
                  <a:satOff val="-9513"/>
                  <a:lumOff val="-16343"/>
                </a:schemeClr>
              </a:solidFill>
              <a:prstDash val="solid"/>
              <a:miter lim="400000"/>
              <a:headEnd type="triangle" w="med" len="med"/>
            </a:ln>
            <a:effectLst/>
          </p:spPr>
          <p:txBody>
            <a:bodyPr/>
            <a:lstStyle/>
            <a:p>
              <a:pPr/>
            </a:p>
          </p:txBody>
        </p:sp>
        <p:sp>
          <p:nvSpPr>
            <p:cNvPr id="160" name="No legal ground…"/>
            <p:cNvSpPr txBox="1"/>
            <p:nvPr/>
          </p:nvSpPr>
          <p:spPr>
            <a:xfrm>
              <a:off x="1234668" y="1542935"/>
              <a:ext cx="1439392"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l">
                <a:defRPr sz="1200">
                  <a:latin typeface="Gill Sans"/>
                  <a:ea typeface="Gill Sans"/>
                  <a:cs typeface="Gill Sans"/>
                  <a:sym typeface="Gill Sans"/>
                </a:defRPr>
              </a:pPr>
              <a:r>
                <a:t>No legal ground </a:t>
              </a:r>
            </a:p>
            <a:p>
              <a:pPr algn="l">
                <a:defRPr sz="1200">
                  <a:latin typeface="Gill Sans"/>
                  <a:ea typeface="Gill Sans"/>
                  <a:cs typeface="Gill Sans"/>
                  <a:sym typeface="Gill Sans"/>
                </a:defRPr>
              </a:pPr>
              <a:r>
                <a:t>for processing</a:t>
              </a:r>
            </a:p>
          </p:txBody>
        </p:sp>
        <p:grpSp>
          <p:nvGrpSpPr>
            <p:cNvPr id="167" name="Group"/>
            <p:cNvGrpSpPr/>
            <p:nvPr/>
          </p:nvGrpSpPr>
          <p:grpSpPr>
            <a:xfrm>
              <a:off x="1553058" y="2192001"/>
              <a:ext cx="317501" cy="629995"/>
              <a:chOff x="0" y="0"/>
              <a:chExt cx="317500" cy="629994"/>
            </a:xfrm>
          </p:grpSpPr>
          <p:sp>
            <p:nvSpPr>
              <p:cNvPr id="161" name="Circle"/>
              <p:cNvSpPr/>
              <p:nvPr/>
            </p:nvSpPr>
            <p:spPr>
              <a:xfrm>
                <a:off x="0" y="0"/>
                <a:ext cx="317500" cy="317500"/>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62" name="Circle"/>
              <p:cNvSpPr/>
              <p:nvPr/>
            </p:nvSpPr>
            <p:spPr>
              <a:xfrm>
                <a:off x="0" y="312494"/>
                <a:ext cx="317500" cy="317501"/>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nvGrpSpPr>
              <p:cNvPr id="166" name="Group"/>
              <p:cNvGrpSpPr/>
              <p:nvPr/>
            </p:nvGrpSpPr>
            <p:grpSpPr>
              <a:xfrm>
                <a:off x="0" y="39444"/>
                <a:ext cx="317500" cy="546101"/>
                <a:chOff x="0" y="0"/>
                <a:chExt cx="317500" cy="546100"/>
              </a:xfrm>
            </p:grpSpPr>
            <p:sp>
              <p:nvSpPr>
                <p:cNvPr id="163" name="Square"/>
                <p:cNvSpPr/>
                <p:nvPr/>
              </p:nvSpPr>
              <p:spPr>
                <a:xfrm>
                  <a:off x="0" y="120650"/>
                  <a:ext cx="317500" cy="317500"/>
                </a:xfrm>
                <a:prstGeom prst="rect">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64" name="Circle"/>
                <p:cNvSpPr/>
                <p:nvPr/>
              </p:nvSpPr>
              <p:spPr>
                <a:xfrm>
                  <a:off x="31750" y="0"/>
                  <a:ext cx="254000" cy="254000"/>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65" name="Circle"/>
                <p:cNvSpPr/>
                <p:nvPr/>
              </p:nvSpPr>
              <p:spPr>
                <a:xfrm>
                  <a:off x="31750" y="292100"/>
                  <a:ext cx="254000" cy="254000"/>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grpSp>
      <p:grpSp>
        <p:nvGrpSpPr>
          <p:cNvPr id="178" name="Group"/>
          <p:cNvGrpSpPr/>
          <p:nvPr/>
        </p:nvGrpSpPr>
        <p:grpSpPr>
          <a:xfrm>
            <a:off x="3877475" y="1627803"/>
            <a:ext cx="6354608" cy="1023995"/>
            <a:chOff x="0" y="0"/>
            <a:chExt cx="6354607" cy="1023993"/>
          </a:xfrm>
        </p:grpSpPr>
        <p:sp>
          <p:nvSpPr>
            <p:cNvPr id="169" name="Line"/>
            <p:cNvSpPr/>
            <p:nvPr/>
          </p:nvSpPr>
          <p:spPr>
            <a:xfrm>
              <a:off x="0" y="552316"/>
              <a:ext cx="5696856" cy="1"/>
            </a:xfrm>
            <a:prstGeom prst="line">
              <a:avLst/>
            </a:prstGeom>
            <a:noFill/>
            <a:ln w="63500" cap="flat">
              <a:solidFill>
                <a:schemeClr val="accent3">
                  <a:hueOff val="914337"/>
                  <a:satOff val="31515"/>
                  <a:lumOff val="-30790"/>
                </a:schemeClr>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70" name="Conduct Research"/>
            <p:cNvSpPr txBox="1"/>
            <p:nvPr/>
          </p:nvSpPr>
          <p:spPr>
            <a:xfrm>
              <a:off x="4843853" y="0"/>
              <a:ext cx="1510755"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1200">
                  <a:latin typeface="Gill Sans"/>
                  <a:ea typeface="Gill Sans"/>
                  <a:cs typeface="Gill Sans"/>
                  <a:sym typeface="Gill Sans"/>
                </a:defRPr>
              </a:lvl1pPr>
            </a:lstStyle>
            <a:p>
              <a:pPr/>
              <a:r>
                <a:t>Conduct Research</a:t>
              </a:r>
            </a:p>
          </p:txBody>
        </p:sp>
        <p:grpSp>
          <p:nvGrpSpPr>
            <p:cNvPr id="177" name="Group"/>
            <p:cNvGrpSpPr/>
            <p:nvPr/>
          </p:nvGrpSpPr>
          <p:grpSpPr>
            <a:xfrm>
              <a:off x="5669080" y="393999"/>
              <a:ext cx="317501" cy="629995"/>
              <a:chOff x="0" y="0"/>
              <a:chExt cx="317500" cy="629994"/>
            </a:xfrm>
          </p:grpSpPr>
          <p:sp>
            <p:nvSpPr>
              <p:cNvPr id="171" name="Circle"/>
              <p:cNvSpPr/>
              <p:nvPr/>
            </p:nvSpPr>
            <p:spPr>
              <a:xfrm>
                <a:off x="0" y="0"/>
                <a:ext cx="317500" cy="317500"/>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72" name="Circle"/>
              <p:cNvSpPr/>
              <p:nvPr/>
            </p:nvSpPr>
            <p:spPr>
              <a:xfrm>
                <a:off x="0" y="312494"/>
                <a:ext cx="317500" cy="317501"/>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nvGrpSpPr>
              <p:cNvPr id="176" name="Group"/>
              <p:cNvGrpSpPr/>
              <p:nvPr/>
            </p:nvGrpSpPr>
            <p:grpSpPr>
              <a:xfrm>
                <a:off x="0" y="39444"/>
                <a:ext cx="317500" cy="546101"/>
                <a:chOff x="0" y="0"/>
                <a:chExt cx="317500" cy="546100"/>
              </a:xfrm>
            </p:grpSpPr>
            <p:sp>
              <p:nvSpPr>
                <p:cNvPr id="173" name="Square"/>
                <p:cNvSpPr/>
                <p:nvPr/>
              </p:nvSpPr>
              <p:spPr>
                <a:xfrm>
                  <a:off x="0" y="120650"/>
                  <a:ext cx="317500" cy="317500"/>
                </a:xfrm>
                <a:prstGeom prst="rect">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74" name="Circle"/>
                <p:cNvSpPr/>
                <p:nvPr/>
              </p:nvSpPr>
              <p:spPr>
                <a:xfrm>
                  <a:off x="31750" y="0"/>
                  <a:ext cx="254000" cy="254000"/>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75" name="Circle"/>
                <p:cNvSpPr/>
                <p:nvPr/>
              </p:nvSpPr>
              <p:spPr>
                <a:xfrm>
                  <a:off x="31750" y="292100"/>
                  <a:ext cx="254000" cy="254000"/>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grpSp>
      <p:sp>
        <p:nvSpPr>
          <p:cNvPr id="238" name="Connection Line"/>
          <p:cNvSpPr/>
          <p:nvPr/>
        </p:nvSpPr>
        <p:spPr>
          <a:xfrm>
            <a:off x="9887091" y="2492980"/>
            <a:ext cx="1487653" cy="1257617"/>
          </a:xfrm>
          <a:custGeom>
            <a:avLst/>
            <a:gdLst/>
            <a:ahLst/>
            <a:cxnLst>
              <a:cxn ang="0">
                <a:pos x="wd2" y="hd2"/>
              </a:cxn>
              <a:cxn ang="5400000">
                <a:pos x="wd2" y="hd2"/>
              </a:cxn>
              <a:cxn ang="10800000">
                <a:pos x="wd2" y="hd2"/>
              </a:cxn>
              <a:cxn ang="16200000">
                <a:pos x="wd2" y="hd2"/>
              </a:cxn>
            </a:cxnLst>
            <a:rect l="0" t="0" r="r" b="b"/>
            <a:pathLst>
              <a:path w="20110" h="20362" fill="norm" stroke="1" extrusionOk="0">
                <a:moveTo>
                  <a:pt x="0" y="187"/>
                </a:moveTo>
                <a:cubicBezTo>
                  <a:pt x="14990" y="-1238"/>
                  <a:pt x="21600" y="5487"/>
                  <a:pt x="19829" y="20362"/>
                </a:cubicBezTo>
              </a:path>
            </a:pathLst>
          </a:custGeom>
          <a:ln w="63500">
            <a:solidFill>
              <a:schemeClr val="accent4">
                <a:hueOff val="-1081314"/>
                <a:satOff val="4338"/>
                <a:lumOff val="-8931"/>
              </a:schemeClr>
            </a:solidFill>
            <a:miter lim="400000"/>
            <a:headEnd type="triangle"/>
          </a:ln>
        </p:spPr>
        <p:txBody>
          <a:bodyPr/>
          <a:lstStyle/>
          <a:p>
            <a:pPr/>
          </a:p>
        </p:txBody>
      </p:sp>
      <p:grpSp>
        <p:nvGrpSpPr>
          <p:cNvPr id="183" name="Group"/>
          <p:cNvGrpSpPr/>
          <p:nvPr/>
        </p:nvGrpSpPr>
        <p:grpSpPr>
          <a:xfrm>
            <a:off x="10404707" y="3759084"/>
            <a:ext cx="2282829" cy="1071082"/>
            <a:chOff x="0" y="0"/>
            <a:chExt cx="2282828" cy="1071080"/>
          </a:xfrm>
        </p:grpSpPr>
        <p:sp>
          <p:nvSpPr>
            <p:cNvPr id="180" name="Implement  appropriate…"/>
            <p:cNvSpPr txBox="1"/>
            <p:nvPr/>
          </p:nvSpPr>
          <p:spPr>
            <a:xfrm>
              <a:off x="268439" y="436080"/>
              <a:ext cx="2014390" cy="635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defRPr sz="1200">
                  <a:latin typeface="Gill Sans"/>
                  <a:ea typeface="Gill Sans"/>
                  <a:cs typeface="Gill Sans"/>
                  <a:sym typeface="Gill Sans"/>
                </a:defRPr>
              </a:pPr>
              <a:r>
                <a:t>Implement  appropriate</a:t>
              </a:r>
            </a:p>
            <a:p>
              <a:pPr>
                <a:defRPr sz="1200">
                  <a:latin typeface="Gill Sans"/>
                  <a:ea typeface="Gill Sans"/>
                  <a:cs typeface="Gill Sans"/>
                  <a:sym typeface="Gill Sans"/>
                </a:defRPr>
              </a:pPr>
              <a:r>
                <a:t>technical and </a:t>
              </a:r>
            </a:p>
            <a:p>
              <a:pPr>
                <a:defRPr sz="1200">
                  <a:latin typeface="Gill Sans"/>
                  <a:ea typeface="Gill Sans"/>
                  <a:cs typeface="Gill Sans"/>
                  <a:sym typeface="Gill Sans"/>
                </a:defRPr>
              </a:pPr>
              <a:r>
                <a:t>organisational measures</a:t>
              </a:r>
            </a:p>
          </p:txBody>
        </p:sp>
        <p:sp>
          <p:nvSpPr>
            <p:cNvPr id="181" name="Line"/>
            <p:cNvSpPr/>
            <p:nvPr/>
          </p:nvSpPr>
          <p:spPr>
            <a:xfrm>
              <a:off x="0" y="158750"/>
              <a:ext cx="733420" cy="0"/>
            </a:xfrm>
            <a:prstGeom prst="line">
              <a:avLst/>
            </a:prstGeom>
            <a:noFill/>
            <a:ln w="63500" cap="flat">
              <a:solidFill>
                <a:schemeClr val="accent4">
                  <a:hueOff val="-1081314"/>
                  <a:satOff val="4338"/>
                  <a:lumOff val="-8931"/>
                </a:schemeClr>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82" name="Circle"/>
            <p:cNvSpPr/>
            <p:nvPr/>
          </p:nvSpPr>
          <p:spPr>
            <a:xfrm>
              <a:off x="758908" y="0"/>
              <a:ext cx="317501" cy="317500"/>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nvGrpSpPr>
          <p:cNvPr id="187" name="Group"/>
          <p:cNvGrpSpPr/>
          <p:nvPr/>
        </p:nvGrpSpPr>
        <p:grpSpPr>
          <a:xfrm>
            <a:off x="9901886" y="1450003"/>
            <a:ext cx="2852883" cy="888867"/>
            <a:chOff x="0" y="0"/>
            <a:chExt cx="2852882" cy="888866"/>
          </a:xfrm>
        </p:grpSpPr>
        <p:sp>
          <p:nvSpPr>
            <p:cNvPr id="184" name="Demonstrate compliancy…"/>
            <p:cNvSpPr txBox="1"/>
            <p:nvPr/>
          </p:nvSpPr>
          <p:spPr>
            <a:xfrm>
              <a:off x="704027" y="-1"/>
              <a:ext cx="2148856"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defRPr sz="1200">
                  <a:latin typeface="Gill Sans"/>
                  <a:ea typeface="Gill Sans"/>
                  <a:cs typeface="Gill Sans"/>
                  <a:sym typeface="Gill Sans"/>
                </a:defRPr>
              </a:pPr>
              <a:r>
                <a:t>Demonstrate compliancy </a:t>
              </a:r>
            </a:p>
            <a:p>
              <a:pPr>
                <a:defRPr sz="1200">
                  <a:latin typeface="Gill Sans"/>
                  <a:ea typeface="Gill Sans"/>
                  <a:cs typeface="Gill Sans"/>
                  <a:sym typeface="Gill Sans"/>
                </a:defRPr>
              </a:pPr>
              <a:r>
                <a:t>with the GDPR</a:t>
              </a:r>
            </a:p>
          </p:txBody>
        </p:sp>
        <p:sp>
          <p:nvSpPr>
            <p:cNvPr id="185" name="Circle"/>
            <p:cNvSpPr/>
            <p:nvPr/>
          </p:nvSpPr>
          <p:spPr>
            <a:xfrm>
              <a:off x="1619705" y="571366"/>
              <a:ext cx="317501" cy="317501"/>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86" name="Line"/>
            <p:cNvSpPr/>
            <p:nvPr/>
          </p:nvSpPr>
          <p:spPr>
            <a:xfrm>
              <a:off x="0" y="730116"/>
              <a:ext cx="1589230" cy="1"/>
            </a:xfrm>
            <a:prstGeom prst="line">
              <a:avLst/>
            </a:prstGeom>
            <a:noFill/>
            <a:ln w="63500" cap="flat">
              <a:solidFill>
                <a:schemeClr val="accent4">
                  <a:hueOff val="-1081314"/>
                  <a:satOff val="4338"/>
                  <a:lumOff val="-8931"/>
                </a:schemeClr>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nvGrpSpPr>
          <p:cNvPr id="191" name="Group"/>
          <p:cNvGrpSpPr/>
          <p:nvPr/>
        </p:nvGrpSpPr>
        <p:grpSpPr>
          <a:xfrm>
            <a:off x="1883574" y="3085870"/>
            <a:ext cx="3930248" cy="997180"/>
            <a:chOff x="0" y="0"/>
            <a:chExt cx="3930246" cy="997179"/>
          </a:xfrm>
        </p:grpSpPr>
        <p:sp>
          <p:nvSpPr>
            <p:cNvPr id="188" name="Processing (special categories of)…"/>
            <p:cNvSpPr txBox="1"/>
            <p:nvPr/>
          </p:nvSpPr>
          <p:spPr>
            <a:xfrm>
              <a:off x="626485" y="0"/>
              <a:ext cx="3303762" cy="635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defRPr sz="1200">
                  <a:latin typeface="Gill Sans"/>
                  <a:ea typeface="Gill Sans"/>
                  <a:cs typeface="Gill Sans"/>
                  <a:sym typeface="Gill Sans"/>
                </a:defRPr>
              </a:pPr>
              <a:r>
                <a:t>Processing (special categories of) </a:t>
              </a:r>
            </a:p>
            <a:p>
              <a:pPr>
                <a:defRPr sz="1200">
                  <a:latin typeface="Gill Sans"/>
                  <a:ea typeface="Gill Sans"/>
                  <a:cs typeface="Gill Sans"/>
                  <a:sym typeface="Gill Sans"/>
                </a:defRPr>
              </a:pPr>
              <a:r>
                <a:t>personal data of (vulnerable) individuals </a:t>
              </a:r>
            </a:p>
            <a:p>
              <a:pPr>
                <a:defRPr sz="1200">
                  <a:latin typeface="Gill Sans"/>
                  <a:ea typeface="Gill Sans"/>
                  <a:cs typeface="Gill Sans"/>
                  <a:sym typeface="Gill Sans"/>
                </a:defRPr>
              </a:pPr>
              <a:r>
                <a:t>in your research</a:t>
              </a:r>
            </a:p>
          </p:txBody>
        </p:sp>
        <p:sp>
          <p:nvSpPr>
            <p:cNvPr id="189" name="Line"/>
            <p:cNvSpPr/>
            <p:nvPr/>
          </p:nvSpPr>
          <p:spPr>
            <a:xfrm>
              <a:off x="0" y="838429"/>
              <a:ext cx="2141042" cy="1"/>
            </a:xfrm>
            <a:prstGeom prst="line">
              <a:avLst/>
            </a:prstGeom>
            <a:noFill/>
            <a:ln w="63500" cap="flat">
              <a:solidFill>
                <a:schemeClr val="accent4">
                  <a:hueOff val="-1081314"/>
                  <a:satOff val="4338"/>
                  <a:lumOff val="-8931"/>
                </a:schemeClr>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90" name="Circle"/>
            <p:cNvSpPr/>
            <p:nvPr/>
          </p:nvSpPr>
          <p:spPr>
            <a:xfrm>
              <a:off x="2119616" y="679679"/>
              <a:ext cx="317501" cy="317501"/>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nvGrpSpPr>
          <p:cNvPr id="195" name="Group"/>
          <p:cNvGrpSpPr/>
          <p:nvPr/>
        </p:nvGrpSpPr>
        <p:grpSpPr>
          <a:xfrm>
            <a:off x="6139700" y="3952221"/>
            <a:ext cx="1900169" cy="1685305"/>
            <a:chOff x="0" y="0"/>
            <a:chExt cx="1900168" cy="1685304"/>
          </a:xfrm>
        </p:grpSpPr>
        <p:sp>
          <p:nvSpPr>
            <p:cNvPr id="192" name="High risk…"/>
            <p:cNvSpPr txBox="1"/>
            <p:nvPr/>
          </p:nvSpPr>
          <p:spPr>
            <a:xfrm>
              <a:off x="976913" y="1228104"/>
              <a:ext cx="923256"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defRPr sz="1200">
                  <a:latin typeface="Gill Sans"/>
                  <a:ea typeface="Gill Sans"/>
                  <a:cs typeface="Gill Sans"/>
                  <a:sym typeface="Gill Sans"/>
                </a:defRPr>
              </a:pPr>
              <a:r>
                <a:t>High risk</a:t>
              </a:r>
            </a:p>
            <a:p>
              <a:pPr>
                <a:defRPr sz="1200">
                  <a:latin typeface="Gill Sans"/>
                  <a:ea typeface="Gill Sans"/>
                  <a:cs typeface="Gill Sans"/>
                  <a:sym typeface="Gill Sans"/>
                </a:defRPr>
              </a:pPr>
              <a:r>
                <a:t>processing</a:t>
              </a:r>
            </a:p>
          </p:txBody>
        </p:sp>
        <p:sp>
          <p:nvSpPr>
            <p:cNvPr id="239" name="Connection Line"/>
            <p:cNvSpPr/>
            <p:nvPr/>
          </p:nvSpPr>
          <p:spPr>
            <a:xfrm>
              <a:off x="0" y="-1"/>
              <a:ext cx="1308319" cy="817578"/>
            </a:xfrm>
            <a:custGeom>
              <a:avLst/>
              <a:gdLst/>
              <a:ahLst/>
              <a:cxnLst>
                <a:cxn ang="0">
                  <a:pos x="wd2" y="hd2"/>
                </a:cxn>
                <a:cxn ang="5400000">
                  <a:pos x="wd2" y="hd2"/>
                </a:cxn>
                <a:cxn ang="10800000">
                  <a:pos x="wd2" y="hd2"/>
                </a:cxn>
                <a:cxn ang="16200000">
                  <a:pos x="wd2" y="hd2"/>
                </a:cxn>
              </a:cxnLst>
              <a:rect l="0" t="0" r="r" b="b"/>
              <a:pathLst>
                <a:path w="21600" h="20970" fill="norm" stroke="1" extrusionOk="0">
                  <a:moveTo>
                    <a:pt x="0" y="44"/>
                  </a:moveTo>
                  <a:cubicBezTo>
                    <a:pt x="6381" y="-630"/>
                    <a:pt x="13581" y="6345"/>
                    <a:pt x="21600" y="20970"/>
                  </a:cubicBezTo>
                </a:path>
              </a:pathLst>
            </a:custGeom>
            <a:noFill/>
            <a:ln w="63500" cap="flat">
              <a:solidFill>
                <a:schemeClr val="accent1"/>
              </a:solidFill>
              <a:prstDash val="solid"/>
              <a:miter lim="400000"/>
              <a:tailEnd type="triangle" w="med" len="med"/>
            </a:ln>
            <a:effectLst/>
          </p:spPr>
          <p:txBody>
            <a:bodyPr/>
            <a:lstStyle/>
            <a:p>
              <a:pPr/>
            </a:p>
          </p:txBody>
        </p:sp>
        <p:sp>
          <p:nvSpPr>
            <p:cNvPr id="194" name="Circle"/>
            <p:cNvSpPr/>
            <p:nvPr/>
          </p:nvSpPr>
          <p:spPr>
            <a:xfrm>
              <a:off x="1270538" y="805711"/>
              <a:ext cx="317501" cy="317501"/>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nvGrpSpPr>
          <p:cNvPr id="205" name="Group"/>
          <p:cNvGrpSpPr/>
          <p:nvPr/>
        </p:nvGrpSpPr>
        <p:grpSpPr>
          <a:xfrm>
            <a:off x="7767663" y="3003179"/>
            <a:ext cx="3415438" cy="1410533"/>
            <a:chOff x="0" y="0"/>
            <a:chExt cx="3415436" cy="1410531"/>
          </a:xfrm>
        </p:grpSpPr>
        <p:sp>
          <p:nvSpPr>
            <p:cNvPr id="196" name="Demonstrate compliancy…"/>
            <p:cNvSpPr txBox="1"/>
            <p:nvPr/>
          </p:nvSpPr>
          <p:spPr>
            <a:xfrm>
              <a:off x="1266581" y="0"/>
              <a:ext cx="2148856" cy="635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defRPr sz="1200">
                  <a:latin typeface="Gill Sans"/>
                  <a:ea typeface="Gill Sans"/>
                  <a:cs typeface="Gill Sans"/>
                  <a:sym typeface="Gill Sans"/>
                </a:defRPr>
              </a:pPr>
              <a:r>
                <a:t>Demonstrate compliancy </a:t>
              </a:r>
            </a:p>
            <a:p>
              <a:pPr>
                <a:defRPr sz="1200">
                  <a:latin typeface="Gill Sans"/>
                  <a:ea typeface="Gill Sans"/>
                  <a:cs typeface="Gill Sans"/>
                  <a:sym typeface="Gill Sans"/>
                </a:defRPr>
              </a:pPr>
              <a:r>
                <a:t>with the</a:t>
              </a:r>
            </a:p>
            <a:p>
              <a:pPr>
                <a:defRPr sz="1200">
                  <a:latin typeface="Gill Sans"/>
                  <a:ea typeface="Gill Sans"/>
                  <a:cs typeface="Gill Sans"/>
                  <a:sym typeface="Gill Sans"/>
                </a:defRPr>
              </a:pPr>
              <a:r>
                <a:t>privacy principles</a:t>
              </a:r>
            </a:p>
          </p:txBody>
        </p:sp>
        <p:sp>
          <p:nvSpPr>
            <p:cNvPr id="197" name="Line"/>
            <p:cNvSpPr/>
            <p:nvPr/>
          </p:nvSpPr>
          <p:spPr>
            <a:xfrm>
              <a:off x="0" y="914655"/>
              <a:ext cx="2414968" cy="1"/>
            </a:xfrm>
            <a:prstGeom prst="line">
              <a:avLst/>
            </a:prstGeom>
            <a:noFill/>
            <a:ln w="63500" cap="flat">
              <a:solidFill>
                <a:schemeClr val="accent4">
                  <a:hueOff val="-1081314"/>
                  <a:satOff val="4338"/>
                  <a:lumOff val="-8931"/>
                </a:schemeClr>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nvGrpSpPr>
            <p:cNvPr id="204" name="Group"/>
            <p:cNvGrpSpPr/>
            <p:nvPr/>
          </p:nvGrpSpPr>
          <p:grpSpPr>
            <a:xfrm>
              <a:off x="2433127" y="780537"/>
              <a:ext cx="317501" cy="629995"/>
              <a:chOff x="0" y="0"/>
              <a:chExt cx="317500" cy="629994"/>
            </a:xfrm>
          </p:grpSpPr>
          <p:sp>
            <p:nvSpPr>
              <p:cNvPr id="198" name="Circle"/>
              <p:cNvSpPr/>
              <p:nvPr/>
            </p:nvSpPr>
            <p:spPr>
              <a:xfrm>
                <a:off x="0" y="0"/>
                <a:ext cx="317500" cy="317500"/>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199" name="Circle"/>
              <p:cNvSpPr/>
              <p:nvPr/>
            </p:nvSpPr>
            <p:spPr>
              <a:xfrm>
                <a:off x="0" y="312494"/>
                <a:ext cx="317500" cy="317501"/>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nvGrpSpPr>
              <p:cNvPr id="203" name="Group"/>
              <p:cNvGrpSpPr/>
              <p:nvPr/>
            </p:nvGrpSpPr>
            <p:grpSpPr>
              <a:xfrm>
                <a:off x="0" y="39444"/>
                <a:ext cx="317500" cy="546101"/>
                <a:chOff x="0" y="0"/>
                <a:chExt cx="317500" cy="546100"/>
              </a:xfrm>
            </p:grpSpPr>
            <p:sp>
              <p:nvSpPr>
                <p:cNvPr id="200" name="Square"/>
                <p:cNvSpPr/>
                <p:nvPr/>
              </p:nvSpPr>
              <p:spPr>
                <a:xfrm>
                  <a:off x="0" y="120650"/>
                  <a:ext cx="317500" cy="317500"/>
                </a:xfrm>
                <a:prstGeom prst="rect">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01" name="Circle"/>
                <p:cNvSpPr/>
                <p:nvPr/>
              </p:nvSpPr>
              <p:spPr>
                <a:xfrm>
                  <a:off x="31750" y="0"/>
                  <a:ext cx="254000" cy="254000"/>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02" name="Circle"/>
                <p:cNvSpPr/>
                <p:nvPr/>
              </p:nvSpPr>
              <p:spPr>
                <a:xfrm>
                  <a:off x="31750" y="292100"/>
                  <a:ext cx="254000" cy="254000"/>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grpSp>
      <p:grpSp>
        <p:nvGrpSpPr>
          <p:cNvPr id="216" name="Group"/>
          <p:cNvGrpSpPr/>
          <p:nvPr/>
        </p:nvGrpSpPr>
        <p:grpSpPr>
          <a:xfrm>
            <a:off x="4336311" y="3638962"/>
            <a:ext cx="2416884" cy="1104629"/>
            <a:chOff x="0" y="0"/>
            <a:chExt cx="2416883" cy="1104627"/>
          </a:xfrm>
        </p:grpSpPr>
        <p:sp>
          <p:nvSpPr>
            <p:cNvPr id="206" name="Legal ground…"/>
            <p:cNvSpPr txBox="1"/>
            <p:nvPr/>
          </p:nvSpPr>
          <p:spPr>
            <a:xfrm>
              <a:off x="1208398" y="647427"/>
              <a:ext cx="1208486"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defRPr sz="1200">
                  <a:latin typeface="Gill Sans"/>
                  <a:ea typeface="Gill Sans"/>
                  <a:cs typeface="Gill Sans"/>
                  <a:sym typeface="Gill Sans"/>
                </a:defRPr>
              </a:pPr>
              <a:r>
                <a:t>Legal ground </a:t>
              </a:r>
            </a:p>
            <a:p>
              <a:pPr>
                <a:defRPr sz="1200">
                  <a:latin typeface="Gill Sans"/>
                  <a:ea typeface="Gill Sans"/>
                  <a:cs typeface="Gill Sans"/>
                  <a:sym typeface="Gill Sans"/>
                </a:defRPr>
              </a:pPr>
              <a:r>
                <a:t>for processing</a:t>
              </a:r>
            </a:p>
          </p:txBody>
        </p:sp>
        <p:grpSp>
          <p:nvGrpSpPr>
            <p:cNvPr id="215" name="Group"/>
            <p:cNvGrpSpPr/>
            <p:nvPr/>
          </p:nvGrpSpPr>
          <p:grpSpPr>
            <a:xfrm>
              <a:off x="-1" y="0"/>
              <a:ext cx="1962140" cy="629995"/>
              <a:chOff x="0" y="0"/>
              <a:chExt cx="1962138" cy="629994"/>
            </a:xfrm>
          </p:grpSpPr>
          <p:sp>
            <p:nvSpPr>
              <p:cNvPr id="207" name="Line"/>
              <p:cNvSpPr/>
              <p:nvPr/>
            </p:nvSpPr>
            <p:spPr>
              <a:xfrm>
                <a:off x="0" y="285337"/>
                <a:ext cx="1636463" cy="1"/>
              </a:xfrm>
              <a:prstGeom prst="line">
                <a:avLst/>
              </a:prstGeom>
              <a:noFill/>
              <a:ln w="63500" cap="flat">
                <a:solidFill>
                  <a:schemeClr val="accent4">
                    <a:hueOff val="-1081314"/>
                    <a:satOff val="4338"/>
                    <a:lumOff val="-8931"/>
                  </a:schemeClr>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nvGrpSpPr>
              <p:cNvPr id="214" name="Group"/>
              <p:cNvGrpSpPr/>
              <p:nvPr/>
            </p:nvGrpSpPr>
            <p:grpSpPr>
              <a:xfrm>
                <a:off x="1644638" y="0"/>
                <a:ext cx="317501" cy="629995"/>
                <a:chOff x="0" y="0"/>
                <a:chExt cx="317500" cy="629994"/>
              </a:xfrm>
            </p:grpSpPr>
            <p:sp>
              <p:nvSpPr>
                <p:cNvPr id="208" name="Circle"/>
                <p:cNvSpPr/>
                <p:nvPr/>
              </p:nvSpPr>
              <p:spPr>
                <a:xfrm>
                  <a:off x="0" y="0"/>
                  <a:ext cx="317500" cy="317500"/>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09" name="Circle"/>
                <p:cNvSpPr/>
                <p:nvPr/>
              </p:nvSpPr>
              <p:spPr>
                <a:xfrm>
                  <a:off x="0" y="312494"/>
                  <a:ext cx="317500" cy="317501"/>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nvGrpSpPr>
                <p:cNvPr id="213" name="Group"/>
                <p:cNvGrpSpPr/>
                <p:nvPr/>
              </p:nvGrpSpPr>
              <p:grpSpPr>
                <a:xfrm>
                  <a:off x="0" y="39444"/>
                  <a:ext cx="317500" cy="546101"/>
                  <a:chOff x="0" y="0"/>
                  <a:chExt cx="317500" cy="546100"/>
                </a:xfrm>
              </p:grpSpPr>
              <p:sp>
                <p:nvSpPr>
                  <p:cNvPr id="210" name="Square"/>
                  <p:cNvSpPr/>
                  <p:nvPr/>
                </p:nvSpPr>
                <p:spPr>
                  <a:xfrm>
                    <a:off x="0" y="120650"/>
                    <a:ext cx="317500" cy="317500"/>
                  </a:xfrm>
                  <a:prstGeom prst="rect">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11" name="Circle"/>
                  <p:cNvSpPr/>
                  <p:nvPr/>
                </p:nvSpPr>
                <p:spPr>
                  <a:xfrm>
                    <a:off x="31750" y="0"/>
                    <a:ext cx="254000" cy="254000"/>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12" name="Circle"/>
                  <p:cNvSpPr/>
                  <p:nvPr/>
                </p:nvSpPr>
                <p:spPr>
                  <a:xfrm>
                    <a:off x="31750" y="292100"/>
                    <a:ext cx="254000" cy="254000"/>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grpSp>
      </p:grpSp>
      <p:grpSp>
        <p:nvGrpSpPr>
          <p:cNvPr id="220" name="Group"/>
          <p:cNvGrpSpPr/>
          <p:nvPr/>
        </p:nvGrpSpPr>
        <p:grpSpPr>
          <a:xfrm>
            <a:off x="1705381" y="1445589"/>
            <a:ext cx="3934089" cy="2487539"/>
            <a:chOff x="0" y="0"/>
            <a:chExt cx="3934088" cy="2487537"/>
          </a:xfrm>
        </p:grpSpPr>
        <p:sp>
          <p:nvSpPr>
            <p:cNvPr id="240" name="Connection Line"/>
            <p:cNvSpPr/>
            <p:nvPr/>
          </p:nvSpPr>
          <p:spPr>
            <a:xfrm>
              <a:off x="0" y="724578"/>
              <a:ext cx="1838150" cy="1762960"/>
            </a:xfrm>
            <a:custGeom>
              <a:avLst/>
              <a:gdLst/>
              <a:ahLst/>
              <a:cxnLst>
                <a:cxn ang="0">
                  <a:pos x="wd2" y="hd2"/>
                </a:cxn>
                <a:cxn ang="5400000">
                  <a:pos x="wd2" y="hd2"/>
                </a:cxn>
                <a:cxn ang="10800000">
                  <a:pos x="wd2" y="hd2"/>
                </a:cxn>
                <a:cxn ang="16200000">
                  <a:pos x="wd2" y="hd2"/>
                </a:cxn>
              </a:cxnLst>
              <a:rect l="0" t="0" r="r" b="b"/>
              <a:pathLst>
                <a:path w="20948" h="21271" fill="norm" stroke="1" extrusionOk="0">
                  <a:moveTo>
                    <a:pt x="48" y="21271"/>
                  </a:moveTo>
                  <a:cubicBezTo>
                    <a:pt x="-652" y="6758"/>
                    <a:pt x="6315" y="-329"/>
                    <a:pt x="20948" y="11"/>
                  </a:cubicBezTo>
                </a:path>
              </a:pathLst>
            </a:custGeom>
            <a:noFill/>
            <a:ln w="63500" cap="flat">
              <a:solidFill>
                <a:schemeClr val="accent3">
                  <a:hueOff val="914337"/>
                  <a:satOff val="31515"/>
                  <a:lumOff val="-30790"/>
                </a:schemeClr>
              </a:solidFill>
              <a:prstDash val="solid"/>
              <a:miter lim="400000"/>
              <a:tailEnd type="triangle" w="med" len="med"/>
            </a:ln>
            <a:effectLst/>
          </p:spPr>
          <p:txBody>
            <a:bodyPr/>
            <a:lstStyle/>
            <a:p>
              <a:pPr/>
            </a:p>
          </p:txBody>
        </p:sp>
        <p:sp>
          <p:nvSpPr>
            <p:cNvPr id="218" name="No processing of personal data…"/>
            <p:cNvSpPr txBox="1"/>
            <p:nvPr/>
          </p:nvSpPr>
          <p:spPr>
            <a:xfrm>
              <a:off x="84648" y="-1"/>
              <a:ext cx="3849441"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sz="1200">
                  <a:latin typeface="Gill Sans"/>
                  <a:ea typeface="Gill Sans"/>
                  <a:cs typeface="Gill Sans"/>
                  <a:sym typeface="Gill Sans"/>
                </a:defRPr>
              </a:pPr>
              <a:r>
                <a:t>No processing of personal data </a:t>
              </a:r>
            </a:p>
            <a:p>
              <a:pPr>
                <a:defRPr sz="1200">
                  <a:latin typeface="Gill Sans"/>
                  <a:ea typeface="Gill Sans"/>
                  <a:cs typeface="Gill Sans"/>
                  <a:sym typeface="Gill Sans"/>
                </a:defRPr>
              </a:pPr>
              <a:r>
                <a:t>in your research</a:t>
              </a:r>
            </a:p>
          </p:txBody>
        </p:sp>
        <p:sp>
          <p:nvSpPr>
            <p:cNvPr id="219" name="Circle"/>
            <p:cNvSpPr/>
            <p:nvPr/>
          </p:nvSpPr>
          <p:spPr>
            <a:xfrm>
              <a:off x="1850618" y="573710"/>
              <a:ext cx="317501" cy="317501"/>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nvGrpSpPr>
          <p:cNvPr id="223" name="Group"/>
          <p:cNvGrpSpPr/>
          <p:nvPr/>
        </p:nvGrpSpPr>
        <p:grpSpPr>
          <a:xfrm>
            <a:off x="80664" y="3774377"/>
            <a:ext cx="1787678" cy="317501"/>
            <a:chOff x="0" y="0"/>
            <a:chExt cx="1787677" cy="317500"/>
          </a:xfrm>
        </p:grpSpPr>
        <p:sp>
          <p:nvSpPr>
            <p:cNvPr id="221" name="Research Design"/>
            <p:cNvSpPr txBox="1"/>
            <p:nvPr/>
          </p:nvSpPr>
          <p:spPr>
            <a:xfrm>
              <a:off x="0" y="10222"/>
              <a:ext cx="1378744"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1200">
                  <a:latin typeface="Gill Sans"/>
                  <a:ea typeface="Gill Sans"/>
                  <a:cs typeface="Gill Sans"/>
                  <a:sym typeface="Gill Sans"/>
                </a:defRPr>
              </a:lvl1pPr>
            </a:lstStyle>
            <a:p>
              <a:pPr/>
              <a:r>
                <a:t>Research Design</a:t>
              </a:r>
            </a:p>
          </p:txBody>
        </p:sp>
        <p:sp>
          <p:nvSpPr>
            <p:cNvPr id="222" name="Circle"/>
            <p:cNvSpPr/>
            <p:nvPr/>
          </p:nvSpPr>
          <p:spPr>
            <a:xfrm>
              <a:off x="1470177" y="0"/>
              <a:ext cx="317501" cy="317500"/>
            </a:xfrm>
            <a:prstGeom prst="ellipse">
              <a:avLst/>
            </a:prstGeom>
            <a:solidFill>
              <a:srgbClr val="FFFFFF"/>
            </a:solidFill>
            <a:ln w="635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nvGrpSpPr>
          <p:cNvPr id="226" name="Group"/>
          <p:cNvGrpSpPr/>
          <p:nvPr/>
        </p:nvGrpSpPr>
        <p:grpSpPr>
          <a:xfrm>
            <a:off x="9129600" y="6783170"/>
            <a:ext cx="3551561" cy="2825835"/>
            <a:chOff x="0" y="0"/>
            <a:chExt cx="3551559" cy="2825833"/>
          </a:xfrm>
        </p:grpSpPr>
        <p:sp>
          <p:nvSpPr>
            <p:cNvPr id="224" name="&quot;Personal Data&quot; (GDPR*, Article 4): Any information relating to an identified or identifiable natural person: a name, an identification number, location data, an online identifier, one or more factors specific to the physical, physiological, genetic, mental, economic, cultural or social identity of that natural person."/>
            <p:cNvSpPr txBox="1"/>
            <p:nvPr/>
          </p:nvSpPr>
          <p:spPr>
            <a:xfrm>
              <a:off x="0" y="-1"/>
              <a:ext cx="3365252" cy="1346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a:defRPr sz="1200">
                  <a:latin typeface="Gill Sans"/>
                  <a:ea typeface="Gill Sans"/>
                  <a:cs typeface="Gill Sans"/>
                  <a:sym typeface="Gill Sans"/>
                </a:defRPr>
              </a:pPr>
              <a:r>
                <a:t>"Personal Data" (GDPR</a:t>
              </a:r>
              <a:r>
                <a:rPr>
                  <a:solidFill>
                    <a:schemeClr val="accent3">
                      <a:hueOff val="914337"/>
                      <a:satOff val="31515"/>
                      <a:lumOff val="-30790"/>
                    </a:schemeClr>
                  </a:solidFill>
                </a:rPr>
                <a:t>*</a:t>
              </a:r>
              <a:r>
                <a:t>, Article 4):</a:t>
              </a:r>
              <a:br/>
              <a:r>
                <a:rPr b="0"/>
                <a:t>Any information relating to an identified or identifiable natural person: a name, an identification number, location data, an online identifier, one or more factors specific to the physical, physiological, genetic, mental, economic, cultural or social identity of that natural person.</a:t>
              </a:r>
            </a:p>
          </p:txBody>
        </p:sp>
        <p:sp>
          <p:nvSpPr>
            <p:cNvPr id="225" name="&quot;Special Categories of Personal Data…"/>
            <p:cNvSpPr txBox="1"/>
            <p:nvPr/>
          </p:nvSpPr>
          <p:spPr>
            <a:xfrm>
              <a:off x="16891" y="1301833"/>
              <a:ext cx="3534669" cy="152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a:defRPr sz="1200">
                  <a:latin typeface="Gill Sans"/>
                  <a:ea typeface="Gill Sans"/>
                  <a:cs typeface="Gill Sans"/>
                  <a:sym typeface="Gill Sans"/>
                </a:defRPr>
              </a:pPr>
              <a:r>
                <a:t>"Special Categories of Personal Data</a:t>
              </a:r>
            </a:p>
            <a:p>
              <a:pPr algn="l">
                <a:defRPr sz="1200">
                  <a:latin typeface="Gill Sans"/>
                  <a:ea typeface="Gill Sans"/>
                  <a:cs typeface="Gill Sans"/>
                  <a:sym typeface="Gill Sans"/>
                </a:defRPr>
              </a:pPr>
              <a:r>
                <a:t>(Sensitive Data)" (GDPR, Article 9): </a:t>
              </a:r>
              <a:br/>
              <a:r>
                <a:rPr b="0"/>
                <a:t>Data revealing racial or ethnic origin, political opinions, religious or philosophical beliefs, or trade union membership, the processing of genetic data, biometric data for the purpose of uniquely identifying a natural person, data concerning health or data concerning a natural person's sex life or sexual orientation. </a:t>
              </a:r>
            </a:p>
          </p:txBody>
        </p:sp>
      </p:grpSp>
      <p:sp>
        <p:nvSpPr>
          <p:cNvPr id="227" name="Group"/>
          <p:cNvSpPr txBox="1"/>
          <p:nvPr/>
        </p:nvSpPr>
        <p:spPr>
          <a:xfrm>
            <a:off x="9138046" y="7167387"/>
            <a:ext cx="3534669" cy="2057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1200">
                <a:latin typeface="Gill Sans"/>
                <a:ea typeface="Gill Sans"/>
                <a:cs typeface="Gill Sans"/>
                <a:sym typeface="Gill Sans"/>
              </a:defRPr>
            </a:pPr>
            <a:r>
              <a:t>Lawfulness of Processing</a:t>
            </a:r>
            <a:br/>
            <a:r>
              <a:t>(GDPR</a:t>
            </a:r>
            <a:r>
              <a:rPr>
                <a:solidFill>
                  <a:schemeClr val="accent3">
                    <a:hueOff val="914337"/>
                    <a:satOff val="31515"/>
                    <a:lumOff val="-30790"/>
                  </a:schemeClr>
                </a:solidFill>
              </a:rPr>
              <a:t>*</a:t>
            </a:r>
            <a:r>
              <a:t>, Article 6, 89):</a:t>
            </a:r>
          </a:p>
          <a:p>
            <a:pPr marL="238125" indent="-238125" algn="l">
              <a:buSzPct val="100000"/>
              <a:buAutoNum type="arabicPeriod" startAt="1"/>
              <a:defRPr b="0" sz="1200">
                <a:latin typeface="Gill Sans"/>
                <a:ea typeface="Gill Sans"/>
                <a:cs typeface="Gill Sans"/>
                <a:sym typeface="Gill Sans"/>
              </a:defRPr>
            </a:pPr>
            <a:r>
              <a:t>The individuals participating in your research have freely given their explicit consent for one or more specific purposes.</a:t>
            </a:r>
          </a:p>
          <a:p>
            <a:pPr marL="238125" indent="-238125" algn="l">
              <a:buSzPct val="100000"/>
              <a:buAutoNum type="arabicPeriod" startAt="1"/>
              <a:defRPr b="0" sz="1200">
                <a:latin typeface="Gill Sans"/>
                <a:ea typeface="Gill Sans"/>
                <a:cs typeface="Gill Sans"/>
                <a:sym typeface="Gill Sans"/>
              </a:defRPr>
            </a:pPr>
            <a:r>
              <a:t>Your research contributes to a legitimate interest, yet results in no high risks for the individuals participating in the research.</a:t>
            </a:r>
          </a:p>
          <a:p>
            <a:pPr marL="238125" indent="-238125" algn="l">
              <a:buSzPct val="100000"/>
              <a:buAutoNum type="arabicPeriod" startAt="1"/>
              <a:defRPr b="0" sz="1200">
                <a:latin typeface="Gill Sans"/>
                <a:ea typeface="Gill Sans"/>
                <a:cs typeface="Gill Sans"/>
                <a:sym typeface="Gill Sans"/>
              </a:defRPr>
            </a:pPr>
            <a:r>
              <a:t>Your research has  a scientific, historical or statistical purpose, yet results in no high risks for the individuals participating in the research.</a:t>
            </a:r>
          </a:p>
        </p:txBody>
      </p:sp>
      <p:sp>
        <p:nvSpPr>
          <p:cNvPr id="228" name="Group"/>
          <p:cNvSpPr txBox="1"/>
          <p:nvPr/>
        </p:nvSpPr>
        <p:spPr>
          <a:xfrm>
            <a:off x="9129600" y="6697487"/>
            <a:ext cx="3534669" cy="2768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1200">
                <a:latin typeface="Gill Sans"/>
                <a:ea typeface="Gill Sans"/>
                <a:cs typeface="Gill Sans"/>
                <a:sym typeface="Gill Sans"/>
              </a:defRPr>
            </a:pPr>
            <a:r>
              <a:t>Criteria for high risk processing</a:t>
            </a:r>
            <a:br/>
            <a:r>
              <a:t>(WP29 - DPIA Guideline</a:t>
            </a:r>
            <a:r>
              <a:rPr>
                <a:solidFill>
                  <a:schemeClr val="accent3">
                    <a:hueOff val="914337"/>
                    <a:satOff val="31515"/>
                    <a:lumOff val="-30790"/>
                  </a:schemeClr>
                </a:solidFill>
              </a:rPr>
              <a:t>**</a:t>
            </a:r>
            <a:r>
              <a:t>):</a:t>
            </a:r>
            <a:endParaRPr b="0"/>
          </a:p>
          <a:p>
            <a:pPr marL="238125" indent="-238125" algn="l">
              <a:buSzPct val="100000"/>
              <a:buAutoNum type="arabicPeriod" startAt="1"/>
              <a:defRPr b="0" sz="1200">
                <a:latin typeface="Gill Sans"/>
                <a:ea typeface="Gill Sans"/>
                <a:cs typeface="Gill Sans"/>
                <a:sym typeface="Gill Sans"/>
              </a:defRPr>
            </a:pPr>
            <a:r>
              <a:t>Evaluation or scoring</a:t>
            </a:r>
          </a:p>
          <a:p>
            <a:pPr marL="238125" indent="-238125" algn="l">
              <a:buSzPct val="100000"/>
              <a:buAutoNum type="arabicPeriod" startAt="1"/>
              <a:defRPr b="0" sz="1200">
                <a:latin typeface="Gill Sans"/>
                <a:ea typeface="Gill Sans"/>
                <a:cs typeface="Gill Sans"/>
                <a:sym typeface="Gill Sans"/>
              </a:defRPr>
            </a:pPr>
            <a:r>
              <a:t>Automated-decision making with legal or similar significant effect</a:t>
            </a:r>
          </a:p>
          <a:p>
            <a:pPr marL="238125" indent="-238125" algn="l">
              <a:buSzPct val="100000"/>
              <a:buAutoNum type="arabicPeriod" startAt="1"/>
              <a:defRPr b="0" sz="1200">
                <a:latin typeface="Gill Sans"/>
                <a:ea typeface="Gill Sans"/>
                <a:cs typeface="Gill Sans"/>
                <a:sym typeface="Gill Sans"/>
              </a:defRPr>
            </a:pPr>
            <a:r>
              <a:t>Systematic monitoring</a:t>
            </a:r>
          </a:p>
          <a:p>
            <a:pPr marL="238125" indent="-238125" algn="l">
              <a:buSzPct val="100000"/>
              <a:buAutoNum type="arabicPeriod" startAt="1"/>
              <a:defRPr b="0" sz="1200">
                <a:latin typeface="Gill Sans"/>
                <a:ea typeface="Gill Sans"/>
                <a:cs typeface="Gill Sans"/>
                <a:sym typeface="Gill Sans"/>
              </a:defRPr>
            </a:pPr>
            <a:r>
              <a:t>Sensitive data or data of a highly personal nature</a:t>
            </a:r>
          </a:p>
          <a:p>
            <a:pPr marL="238125" indent="-238125" algn="l">
              <a:buSzPct val="100000"/>
              <a:buAutoNum type="arabicPeriod" startAt="1"/>
              <a:defRPr b="0" sz="1200">
                <a:latin typeface="Gill Sans"/>
                <a:ea typeface="Gill Sans"/>
                <a:cs typeface="Gill Sans"/>
                <a:sym typeface="Gill Sans"/>
              </a:defRPr>
            </a:pPr>
            <a:r>
              <a:t>Data processed on a large scale</a:t>
            </a:r>
          </a:p>
          <a:p>
            <a:pPr marL="238125" indent="-238125" algn="l">
              <a:buSzPct val="100000"/>
              <a:buAutoNum type="arabicPeriod" startAt="1"/>
              <a:defRPr b="0" sz="1200">
                <a:latin typeface="Gill Sans"/>
                <a:ea typeface="Gill Sans"/>
                <a:cs typeface="Gill Sans"/>
                <a:sym typeface="Gill Sans"/>
              </a:defRPr>
            </a:pPr>
            <a:r>
              <a:t>Matching or combining datasets</a:t>
            </a:r>
          </a:p>
          <a:p>
            <a:pPr marL="238125" indent="-238125" algn="l">
              <a:buSzPct val="100000"/>
              <a:buAutoNum type="arabicPeriod" startAt="1"/>
              <a:defRPr b="0" sz="1200">
                <a:latin typeface="Gill Sans"/>
                <a:ea typeface="Gill Sans"/>
                <a:cs typeface="Gill Sans"/>
                <a:sym typeface="Gill Sans"/>
              </a:defRPr>
            </a:pPr>
            <a:r>
              <a:t>Data concerning vulnerable data subjects</a:t>
            </a:r>
          </a:p>
          <a:p>
            <a:pPr marL="238125" indent="-238125" algn="l">
              <a:buSzPct val="100000"/>
              <a:buAutoNum type="arabicPeriod" startAt="1"/>
              <a:defRPr b="0" sz="1200">
                <a:latin typeface="Gill Sans"/>
                <a:ea typeface="Gill Sans"/>
                <a:cs typeface="Gill Sans"/>
                <a:sym typeface="Gill Sans"/>
              </a:defRPr>
            </a:pPr>
            <a:r>
              <a:t>Innovative use or applying new technological or organisational solutions</a:t>
            </a:r>
          </a:p>
          <a:p>
            <a:pPr marL="238125" indent="-238125" algn="l">
              <a:buSzPct val="100000"/>
              <a:buAutoNum type="arabicPeriod" startAt="1"/>
              <a:defRPr b="0" sz="1200">
                <a:latin typeface="Gill Sans"/>
                <a:ea typeface="Gill Sans"/>
                <a:cs typeface="Gill Sans"/>
                <a:sym typeface="Gill Sans"/>
              </a:defRPr>
            </a:pPr>
            <a:r>
              <a:t>When the processing itself prevents data subjects from exercising a right or using a service or a contract</a:t>
            </a:r>
          </a:p>
        </p:txBody>
      </p:sp>
      <p:sp>
        <p:nvSpPr>
          <p:cNvPr id="229" name="Group"/>
          <p:cNvSpPr txBox="1"/>
          <p:nvPr/>
        </p:nvSpPr>
        <p:spPr>
          <a:xfrm>
            <a:off x="8915709" y="7983107"/>
            <a:ext cx="3962450" cy="116907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1200">
                <a:latin typeface="Gill Sans"/>
                <a:ea typeface="Gill Sans"/>
                <a:cs typeface="Gill Sans"/>
                <a:sym typeface="Gill Sans"/>
              </a:defRPr>
            </a:pPr>
            <a:r>
              <a:t>Principles relating to processing of personal data (GDPR</a:t>
            </a:r>
            <a:r>
              <a:rPr>
                <a:solidFill>
                  <a:schemeClr val="accent3">
                    <a:hueOff val="914337"/>
                    <a:satOff val="31515"/>
                    <a:lumOff val="-30790"/>
                  </a:schemeClr>
                </a:solidFill>
              </a:rPr>
              <a:t>*</a:t>
            </a:r>
            <a:r>
              <a:t>, Article 5):</a:t>
            </a:r>
            <a:br>
              <a:rPr b="0"/>
            </a:br>
            <a:r>
              <a:rPr b="0"/>
              <a:t>Demonstrate compliancy with the principles:</a:t>
            </a:r>
            <a:br>
              <a:rPr b="0"/>
            </a:br>
            <a:r>
              <a:rPr b="0"/>
              <a:t>lawfulness, fairness, transparency, purpose limitation, data minimisation, accuracy, storage limitation, integrity, confidentiality and accountability.</a:t>
            </a:r>
          </a:p>
        </p:txBody>
      </p:sp>
      <p:sp>
        <p:nvSpPr>
          <p:cNvPr id="230" name="Group"/>
          <p:cNvSpPr txBox="1"/>
          <p:nvPr/>
        </p:nvSpPr>
        <p:spPr>
          <a:xfrm>
            <a:off x="67457" y="5145941"/>
            <a:ext cx="4305586" cy="578896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a:defRPr b="0" sz="1200">
                <a:latin typeface="Gill Sans"/>
                <a:ea typeface="Gill Sans"/>
                <a:cs typeface="Gill Sans"/>
                <a:sym typeface="Gill Sans"/>
              </a:defRPr>
            </a:pPr>
            <a:r>
              <a:rPr b="1"/>
              <a:t>Data protection by design </a:t>
            </a:r>
            <a:endParaRPr b="1"/>
          </a:p>
          <a:p>
            <a:pPr algn="l">
              <a:defRPr b="0" sz="1200">
                <a:latin typeface="Gill Sans"/>
                <a:ea typeface="Gill Sans"/>
                <a:cs typeface="Gill Sans"/>
                <a:sym typeface="Gill Sans"/>
              </a:defRPr>
            </a:pPr>
            <a:r>
              <a:rPr b="1"/>
              <a:t>and by default (GDPR</a:t>
            </a:r>
            <a:r>
              <a:rPr b="1">
                <a:solidFill>
                  <a:schemeClr val="accent3">
                    <a:hueOff val="914337"/>
                    <a:satOff val="31515"/>
                    <a:lumOff val="-30790"/>
                  </a:schemeClr>
                </a:solidFill>
              </a:rPr>
              <a:t>*</a:t>
            </a:r>
            <a:r>
              <a:rPr b="1"/>
              <a:t>, Article 25):</a:t>
            </a:r>
            <a:br>
              <a:rPr b="1"/>
            </a:br>
            <a:r>
              <a:t>Implement appropriate technical </a:t>
            </a:r>
          </a:p>
          <a:p>
            <a:pPr algn="l">
              <a:defRPr b="0" sz="1200">
                <a:latin typeface="Gill Sans"/>
                <a:ea typeface="Gill Sans"/>
                <a:cs typeface="Gill Sans"/>
                <a:sym typeface="Gill Sans"/>
              </a:defRPr>
            </a:pPr>
            <a:r>
              <a:t>and organisational measures:</a:t>
            </a:r>
          </a:p>
          <a:p>
            <a:pPr algn="l">
              <a:defRPr b="0" sz="1200">
                <a:latin typeface="Gill Sans"/>
                <a:ea typeface="Gill Sans"/>
                <a:cs typeface="Gill Sans"/>
                <a:sym typeface="Gill Sans"/>
              </a:defRPr>
            </a:pPr>
          </a:p>
          <a:p>
            <a:pPr marL="228600" indent="-228600" algn="l">
              <a:buSzPct val="100000"/>
              <a:buAutoNum type="arabicPeriod" startAt="1"/>
              <a:defRPr b="0" sz="1200">
                <a:latin typeface="Gill Sans"/>
                <a:ea typeface="Gill Sans"/>
                <a:cs typeface="Gill Sans"/>
                <a:sym typeface="Gill Sans"/>
              </a:defRPr>
            </a:pPr>
            <a:r>
              <a:rPr b="1"/>
              <a:t>Individual participating in your research (data subject).</a:t>
            </a:r>
            <a:r>
              <a:t> Is the participant well informed, aware of possible risks for her/him and aware of the purpose of the research?</a:t>
            </a:r>
          </a:p>
          <a:p>
            <a:pPr marL="228600" indent="-228600" algn="l">
              <a:buSzPct val="100000"/>
              <a:buAutoNum type="arabicPeriod" startAt="1"/>
              <a:defRPr b="0" sz="1200">
                <a:latin typeface="Gill Sans"/>
                <a:ea typeface="Gill Sans"/>
                <a:cs typeface="Gill Sans"/>
                <a:sym typeface="Gill Sans"/>
              </a:defRPr>
            </a:pPr>
            <a:r>
              <a:rPr b="1"/>
              <a:t>Data.</a:t>
            </a:r>
            <a:r>
              <a:t> Is the data de-identified and encrypted?</a:t>
            </a:r>
          </a:p>
          <a:p>
            <a:pPr marL="228600" indent="-228600" algn="l">
              <a:buSzPct val="100000"/>
              <a:buAutoNum type="arabicPeriod" startAt="1"/>
              <a:defRPr b="0" sz="1200">
                <a:latin typeface="Gill Sans"/>
                <a:ea typeface="Gill Sans"/>
                <a:cs typeface="Gill Sans"/>
                <a:sym typeface="Gill Sans"/>
              </a:defRPr>
            </a:pPr>
            <a:r>
              <a:rPr b="1"/>
              <a:t>Access Management.</a:t>
            </a:r>
            <a:r>
              <a:t> How is access managed and controlled for the PI / team (expanded) / public?</a:t>
            </a:r>
          </a:p>
          <a:p>
            <a:pPr marL="228600" indent="-228600" algn="l">
              <a:buSzPct val="100000"/>
              <a:buAutoNum type="arabicPeriod" startAt="1"/>
              <a:defRPr b="0" sz="1200">
                <a:latin typeface="Gill Sans"/>
                <a:ea typeface="Gill Sans"/>
                <a:cs typeface="Gill Sans"/>
                <a:sym typeface="Gill Sans"/>
              </a:defRPr>
            </a:pPr>
            <a:r>
              <a:rPr b="1"/>
              <a:t>Software / Platform. </a:t>
            </a:r>
            <a:r>
              <a:t>Are the </a:t>
            </a:r>
            <a:r>
              <a:rPr i="1"/>
              <a:t>Terms of Service</a:t>
            </a:r>
            <a:r>
              <a:t> for used software / platform checked (where is the data and who has access and has which usage rights)?</a:t>
            </a:r>
          </a:p>
          <a:p>
            <a:pPr marL="228600" indent="-228600" algn="l">
              <a:buSzPct val="100000"/>
              <a:buAutoNum type="arabicPeriod" startAt="1"/>
              <a:defRPr b="0" sz="1200">
                <a:latin typeface="Gill Sans"/>
                <a:ea typeface="Gill Sans"/>
                <a:cs typeface="Gill Sans"/>
                <a:sym typeface="Gill Sans"/>
              </a:defRPr>
            </a:pPr>
            <a:r>
              <a:rPr b="1"/>
              <a:t>Devices. </a:t>
            </a:r>
            <a:r>
              <a:t>Are devices used safe? Encrypted drive, encrypted communication, strong password / two factor authentication.</a:t>
            </a:r>
          </a:p>
          <a:p>
            <a:pPr marL="228600" indent="-228600" algn="l">
              <a:buSzPct val="100000"/>
              <a:buAutoNum type="arabicPeriod" startAt="1"/>
              <a:defRPr b="0" sz="1200">
                <a:latin typeface="Gill Sans"/>
                <a:ea typeface="Gill Sans"/>
                <a:cs typeface="Gill Sans"/>
                <a:sym typeface="Gill Sans"/>
              </a:defRPr>
            </a:pPr>
            <a:r>
              <a:rPr b="1"/>
              <a:t>Partners.</a:t>
            </a:r>
            <a:r>
              <a:t> Are the research partners / service partners trusted and are appropriate legal agreements made, with regards to roles, rights and responsibilities?</a:t>
            </a:r>
          </a:p>
          <a:p>
            <a:pPr marL="228600" indent="-228600" algn="l">
              <a:buSzPct val="100000"/>
              <a:buAutoNum type="arabicPeriod" startAt="1"/>
              <a:defRPr b="0" sz="1200">
                <a:latin typeface="Gill Sans"/>
                <a:ea typeface="Gill Sans"/>
                <a:cs typeface="Gill Sans"/>
                <a:sym typeface="Gill Sans"/>
              </a:defRPr>
            </a:pPr>
            <a:r>
              <a:rPr b="1"/>
              <a:t>Safe and secure collaboration.</a:t>
            </a:r>
            <a:r>
              <a:t> Is the ((cross border) communication to, in and from the) collaboration platform end to end encrypted, are roles and permissions defined and implemented, is logging and monitoring implemented?</a:t>
            </a:r>
          </a:p>
          <a:p>
            <a:pPr marL="228600" indent="-228600" algn="l">
              <a:buSzPct val="100000"/>
              <a:buAutoNum type="arabicPeriod" startAt="1"/>
              <a:defRPr b="0" sz="1200">
                <a:latin typeface="Gill Sans"/>
                <a:ea typeface="Gill Sans"/>
                <a:cs typeface="Gill Sans"/>
                <a:sym typeface="Gill Sans"/>
              </a:defRPr>
            </a:pPr>
            <a:r>
              <a:rPr b="1"/>
              <a:t>Risk definition and mitigation</a:t>
            </a:r>
            <a:r>
              <a:t>. Are risks defined and mitigated? Is a risk audit procedure started?</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2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17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0" presetID="1" grpId="5" fill="hold">
                                  <p:stCondLst>
                                    <p:cond delay="0"/>
                                  </p:stCondLst>
                                  <p:iterate type="el" backwards="0">
                                    <p:tmAbs val="0"/>
                                  </p:iterate>
                                  <p:childTnLst>
                                    <p:set>
                                      <p:cBhvr>
                                        <p:cTn id="22" fill="hold"/>
                                        <p:tgtEl>
                                          <p:spTgt spid="19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Class="path" nodeType="clickEffect" presetSubtype="0" presetID="-1" grpId="6" accel="50000" decel="50000" fill="hold">
                                  <p:stCondLst>
                                    <p:cond delay="0"/>
                                  </p:stCondLst>
                                  <p:childTnLst>
                                    <p:animMotion path="M 0.000000 0.000000 L 0.321924 0.000000" origin="layout" pathEditMode="relative">
                                      <p:cBhvr>
                                        <p:cTn id="26" dur="1000" fill="hold"/>
                                        <p:tgtEl>
                                          <p:spTgt spid="226"/>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0" presetID="1" grpId="7" fill="hold">
                                  <p:stCondLst>
                                    <p:cond delay="0"/>
                                  </p:stCondLst>
                                  <p:iterate type="el" backwards="0">
                                    <p:tmAbs val="0"/>
                                  </p:iterate>
                                  <p:childTnLst>
                                    <p:set>
                                      <p:cBhvr>
                                        <p:cTn id="30" fill="hold"/>
                                        <p:tgtEl>
                                          <p:spTgt spid="2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0" presetID="1" grpId="8" fill="hold">
                                  <p:stCondLst>
                                    <p:cond delay="0"/>
                                  </p:stCondLst>
                                  <p:iterate type="el" backwards="0">
                                    <p:tmAbs val="0"/>
                                  </p:iterate>
                                  <p:childTnLst>
                                    <p:set>
                                      <p:cBhvr>
                                        <p:cTn id="34" fill="hold"/>
                                        <p:tgtEl>
                                          <p:spTgt spid="2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0" presetID="1" grpId="9" fill="hold">
                                  <p:stCondLst>
                                    <p:cond delay="0"/>
                                  </p:stCondLst>
                                  <p:iterate type="el" backwards="0">
                                    <p:tmAbs val="0"/>
                                  </p:iterate>
                                  <p:childTnLst>
                                    <p:set>
                                      <p:cBhvr>
                                        <p:cTn id="38" fill="hold"/>
                                        <p:tgtEl>
                                          <p:spTgt spid="16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0" presetID="1" grpId="10" fill="hold">
                                  <p:stCondLst>
                                    <p:cond delay="0"/>
                                  </p:stCondLst>
                                  <p:iterate type="el" backwards="0">
                                    <p:tmAbs val="0"/>
                                  </p:iterate>
                                  <p:childTnLst>
                                    <p:set>
                                      <p:cBhvr>
                                        <p:cTn id="42" fill="hold"/>
                                        <p:tgtEl>
                                          <p:spTgt spid="13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Class="entr" nodeType="clickEffect" presetSubtype="0" presetID="1" grpId="11" fill="hold">
                                  <p:stCondLst>
                                    <p:cond delay="0"/>
                                  </p:stCondLst>
                                  <p:iterate type="el" backwards="0">
                                    <p:tmAbs val="0"/>
                                  </p:iterate>
                                  <p:childTnLst>
                                    <p:set>
                                      <p:cBhvr>
                                        <p:cTn id="46" fill="hold"/>
                                        <p:tgtEl>
                                          <p:spTgt spid="14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Class="path" nodeType="clickEffect" presetSubtype="0" presetID="-1" grpId="12" accel="50000" decel="50000" fill="hold">
                                  <p:stCondLst>
                                    <p:cond delay="0"/>
                                  </p:stCondLst>
                                  <p:childTnLst>
                                    <p:animMotion path="M 0.000000 0.000000 L 0.344870 0.000000" origin="layout" pathEditMode="relative">
                                      <p:cBhvr>
                                        <p:cTn id="50" dur="1000" fill="hold"/>
                                        <p:tgtEl>
                                          <p:spTgt spid="227"/>
                                        </p:tgtEl>
                                        <p:attrNameLst>
                                          <p:attrName>ppt_x</p:attrName>
                                          <p:attrName>ppt_y</p:attrName>
                                        </p:attrNameLst>
                                      </p:cBhvr>
                                    </p:animMotion>
                                  </p:childTnLst>
                                </p:cTn>
                              </p:par>
                            </p:childTnLst>
                          </p:cTn>
                        </p:par>
                      </p:childTnLst>
                    </p:cTn>
                  </p:par>
                  <p:par>
                    <p:cTn id="51" fill="hold">
                      <p:stCondLst>
                        <p:cond delay="indefinite"/>
                      </p:stCondLst>
                      <p:childTnLst>
                        <p:par>
                          <p:cTn id="52" fill="hold">
                            <p:stCondLst>
                              <p:cond delay="0"/>
                            </p:stCondLst>
                            <p:childTnLst>
                              <p:par>
                                <p:cTn id="53" presetClass="entr" nodeType="clickEffect" presetSubtype="0" presetID="1" grpId="13" fill="hold">
                                  <p:stCondLst>
                                    <p:cond delay="0"/>
                                  </p:stCondLst>
                                  <p:iterate type="el" backwards="0">
                                    <p:tmAbs val="0"/>
                                  </p:iterate>
                                  <p:childTnLst>
                                    <p:set>
                                      <p:cBhvr>
                                        <p:cTn id="54" fill="hold"/>
                                        <p:tgtEl>
                                          <p:spTgt spid="13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Class="entr" nodeType="clickEffect" presetSubtype="0" presetID="1" grpId="14" fill="hold">
                                  <p:stCondLst>
                                    <p:cond delay="0"/>
                                  </p:stCondLst>
                                  <p:iterate type="el" backwards="0">
                                    <p:tmAbs val="0"/>
                                  </p:iterate>
                                  <p:childTnLst>
                                    <p:set>
                                      <p:cBhvr>
                                        <p:cTn id="58" fill="hold"/>
                                        <p:tgtEl>
                                          <p:spTgt spid="22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Class="entr" nodeType="clickEffect" presetSubtype="0" presetID="1" grpId="15" fill="hold">
                                  <p:stCondLst>
                                    <p:cond delay="0"/>
                                  </p:stCondLst>
                                  <p:iterate type="el" backwards="0">
                                    <p:tmAbs val="0"/>
                                  </p:iterate>
                                  <p:childTnLst>
                                    <p:set>
                                      <p:cBhvr>
                                        <p:cTn id="62" fill="hold"/>
                                        <p:tgtEl>
                                          <p:spTgt spid="19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Class="entr" nodeType="clickEffect" presetSubtype="0" presetID="1" grpId="16" fill="hold">
                                  <p:stCondLst>
                                    <p:cond delay="0"/>
                                  </p:stCondLst>
                                  <p:iterate type="el" backwards="0">
                                    <p:tmAbs val="0"/>
                                  </p:iterate>
                                  <p:childTnLst>
                                    <p:set>
                                      <p:cBhvr>
                                        <p:cTn id="66" fill="hold"/>
                                        <p:tgtEl>
                                          <p:spTgt spid="15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Class="entr" nodeType="clickEffect" presetSubtype="0" presetID="1" grpId="17" fill="hold">
                                  <p:stCondLst>
                                    <p:cond delay="0"/>
                                  </p:stCondLst>
                                  <p:iterate type="el" backwards="0">
                                    <p:tmAbs val="0"/>
                                  </p:iterate>
                                  <p:childTnLst>
                                    <p:set>
                                      <p:cBhvr>
                                        <p:cTn id="70" fill="hold"/>
                                        <p:tgtEl>
                                          <p:spTgt spid="23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Class="entr" nodeType="clickEffect" presetSubtype="0" presetID="1" grpId="18" fill="hold">
                                  <p:stCondLst>
                                    <p:cond delay="0"/>
                                  </p:stCondLst>
                                  <p:iterate type="el" backwards="0">
                                    <p:tmAbs val="0"/>
                                  </p:iterate>
                                  <p:childTnLst>
                                    <p:set>
                                      <p:cBhvr>
                                        <p:cTn id="74" fill="hold"/>
                                        <p:tgtEl>
                                          <p:spTgt spid="23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Class="entr" nodeType="clickEffect" presetSubtype="0" presetID="1" grpId="19" fill="hold">
                                  <p:stCondLst>
                                    <p:cond delay="0"/>
                                  </p:stCondLst>
                                  <p:iterate type="el" backwards="0">
                                    <p:tmAbs val="0"/>
                                  </p:iterate>
                                  <p:childTnLst>
                                    <p:set>
                                      <p:cBhvr>
                                        <p:cTn id="78" fill="hold"/>
                                        <p:tgtEl>
                                          <p:spTgt spid="23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Class="entr" nodeType="clickEffect" presetSubtype="0" presetID="1" grpId="20" fill="hold">
                                  <p:stCondLst>
                                    <p:cond delay="0"/>
                                  </p:stCondLst>
                                  <p:iterate type="el" backwards="0">
                                    <p:tmAbs val="0"/>
                                  </p:iterate>
                                  <p:childTnLst>
                                    <p:set>
                                      <p:cBhvr>
                                        <p:cTn id="82" fill="hold"/>
                                        <p:tgtEl>
                                          <p:spTgt spid="13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Class="path" nodeType="clickEffect" presetSubtype="0" presetID="-1" grpId="21" accel="50000" decel="50000" fill="hold">
                                  <p:stCondLst>
                                    <p:cond delay="0"/>
                                  </p:stCondLst>
                                  <p:childTnLst>
                                    <p:animMotion path="M 0.000000 0.000000 L 0.322578 0.000000" origin="layout" pathEditMode="relative">
                                      <p:cBhvr>
                                        <p:cTn id="86" dur="1000" fill="hold"/>
                                        <p:tgtEl>
                                          <p:spTgt spid="228"/>
                                        </p:tgtEl>
                                        <p:attrNameLst>
                                          <p:attrName>ppt_x</p:attrName>
                                          <p:attrName>ppt_y</p:attrName>
                                        </p:attrNameLst>
                                      </p:cBhvr>
                                    </p:animMotion>
                                  </p:childTnLst>
                                </p:cTn>
                              </p:par>
                            </p:childTnLst>
                          </p:cTn>
                        </p:par>
                      </p:childTnLst>
                    </p:cTn>
                  </p:par>
                  <p:par>
                    <p:cTn id="87" fill="hold">
                      <p:stCondLst>
                        <p:cond delay="indefinite"/>
                      </p:stCondLst>
                      <p:childTnLst>
                        <p:par>
                          <p:cTn id="88" fill="hold">
                            <p:stCondLst>
                              <p:cond delay="0"/>
                            </p:stCondLst>
                            <p:childTnLst>
                              <p:par>
                                <p:cTn id="89" presetClass="entr" nodeType="clickEffect" presetSubtype="0" presetID="1" grpId="22" fill="hold">
                                  <p:stCondLst>
                                    <p:cond delay="0"/>
                                  </p:stCondLst>
                                  <p:iterate type="el" backwards="0">
                                    <p:tmAbs val="0"/>
                                  </p:iterate>
                                  <p:childTnLst>
                                    <p:set>
                                      <p:cBhvr>
                                        <p:cTn id="90" fill="hold"/>
                                        <p:tgtEl>
                                          <p:spTgt spid="20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Class="entr" nodeType="clickEffect" presetSubtype="0" presetID="1" grpId="23" fill="hold">
                                  <p:stCondLst>
                                    <p:cond delay="0"/>
                                  </p:stCondLst>
                                  <p:iterate type="el" backwards="0">
                                    <p:tmAbs val="0"/>
                                  </p:iterate>
                                  <p:childTnLst>
                                    <p:set>
                                      <p:cBhvr>
                                        <p:cTn id="94" fill="hold"/>
                                        <p:tgtEl>
                                          <p:spTgt spid="22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Class="path" nodeType="clickEffect" presetSubtype="0" presetID="-1" grpId="24" accel="50000" decel="50000" fill="hold">
                                  <p:stCondLst>
                                    <p:cond delay="0"/>
                                  </p:stCondLst>
                                  <p:childTnLst>
                                    <p:animMotion path="M 0.000000 0.000000 L 0.354496 0.000000" origin="layout" pathEditMode="relative">
                                      <p:cBhvr>
                                        <p:cTn id="98" dur="1000" fill="hold"/>
                                        <p:tgtEl>
                                          <p:spTgt spid="229"/>
                                        </p:tgtEl>
                                        <p:attrNameLst>
                                          <p:attrName>ppt_x</p:attrName>
                                          <p:attrName>ppt_y</p:attrName>
                                        </p:attrNameLst>
                                      </p:cBhvr>
                                    </p:animMotion>
                                  </p:childTnLst>
                                </p:cTn>
                              </p:par>
                            </p:childTnLst>
                          </p:cTn>
                        </p:par>
                      </p:childTnLst>
                    </p:cTn>
                  </p:par>
                  <p:par>
                    <p:cTn id="99" fill="hold">
                      <p:stCondLst>
                        <p:cond delay="indefinite"/>
                      </p:stCondLst>
                      <p:childTnLst>
                        <p:par>
                          <p:cTn id="100" fill="hold">
                            <p:stCondLst>
                              <p:cond delay="0"/>
                            </p:stCondLst>
                            <p:childTnLst>
                              <p:par>
                                <p:cTn id="101" presetClass="entr" nodeType="clickEffect" presetSubtype="0" presetID="1" grpId="25" fill="hold">
                                  <p:stCondLst>
                                    <p:cond delay="0"/>
                                  </p:stCondLst>
                                  <p:iterate type="el" backwards="0">
                                    <p:tmAbs val="0"/>
                                  </p:iterate>
                                  <p:childTnLst>
                                    <p:set>
                                      <p:cBhvr>
                                        <p:cTn id="102" fill="hold"/>
                                        <p:tgtEl>
                                          <p:spTgt spid="183"/>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Class="entr" nodeType="clickEffect" presetSubtype="0" presetID="1" grpId="26" fill="hold">
                                  <p:stCondLst>
                                    <p:cond delay="0"/>
                                  </p:stCondLst>
                                  <p:iterate type="el" backwards="0">
                                    <p:tmAbs val="0"/>
                                  </p:iterate>
                                  <p:childTnLst>
                                    <p:set>
                                      <p:cBhvr>
                                        <p:cTn id="106" fill="hold"/>
                                        <p:tgtEl>
                                          <p:spTgt spid="23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Class="path" nodeType="clickEffect" presetSubtype="0" presetID="-1" grpId="27" accel="50000" decel="50000" fill="hold">
                                  <p:stCondLst>
                                    <p:cond delay="0"/>
                                  </p:stCondLst>
                                  <p:childTnLst>
                                    <p:animMotion path="M 0.000000 0.000000 L -0.397566 0.000685" origin="layout" pathEditMode="relative">
                                      <p:cBhvr>
                                        <p:cTn id="110" dur="1000" fill="hold"/>
                                        <p:tgtEl>
                                          <p:spTgt spid="230"/>
                                        </p:tgtEl>
                                        <p:attrNameLst>
                                          <p:attrName>ppt_x</p:attrName>
                                          <p:attrName>ppt_y</p:attrName>
                                        </p:attrNameLst>
                                      </p:cBhvr>
                                    </p:animMotion>
                                  </p:childTnLst>
                                </p:cTn>
                              </p:par>
                            </p:childTnLst>
                          </p:cTn>
                        </p:par>
                      </p:childTnLst>
                    </p:cTn>
                  </p:par>
                  <p:par>
                    <p:cTn id="111" fill="hold">
                      <p:stCondLst>
                        <p:cond delay="indefinite"/>
                      </p:stCondLst>
                      <p:childTnLst>
                        <p:par>
                          <p:cTn id="112" fill="hold">
                            <p:stCondLst>
                              <p:cond delay="0"/>
                            </p:stCondLst>
                            <p:childTnLst>
                              <p:par>
                                <p:cTn id="113" presetClass="entr" nodeType="clickEffect" presetSubtype="0" presetID="1" grpId="28" fill="hold">
                                  <p:stCondLst>
                                    <p:cond delay="0"/>
                                  </p:stCondLst>
                                  <p:iterate type="el" backwards="0">
                                    <p:tmAbs val="0"/>
                                  </p:iterate>
                                  <p:childTnLst>
                                    <p:set>
                                      <p:cBhvr>
                                        <p:cTn id="114" fill="hold"/>
                                        <p:tgtEl>
                                          <p:spTgt spid="238"/>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Class="entr" nodeType="clickEffect" presetSubtype="0" presetID="1" grpId="29" fill="hold">
                                  <p:stCondLst>
                                    <p:cond delay="0"/>
                                  </p:stCondLst>
                                  <p:iterate type="el" backwards="0">
                                    <p:tmAbs val="0"/>
                                  </p:iterate>
                                  <p:childTnLst>
                                    <p:set>
                                      <p:cBhvr>
                                        <p:cTn id="118" fill="hold"/>
                                        <p:tgtEl>
                                          <p:spTgt spid="187"/>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Class="entr" nodeType="clickEffect" presetSubtype="0" presetID="1" grpId="30" fill="hold">
                                  <p:stCondLst>
                                    <p:cond delay="0"/>
                                  </p:stCondLst>
                                  <p:iterate type="el" backwards="0">
                                    <p:tmAbs val="0"/>
                                  </p:iterate>
                                  <p:childTnLst>
                                    <p:set>
                                      <p:cBhvr>
                                        <p:cTn id="122" fill="hold"/>
                                        <p:tgtEl>
                                          <p:spTgt spid="1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32" grpId="19"/>
      <p:bldP build="whole" bldLvl="1" animBg="1" rev="0" advAuto="0" spid="223" grpId="1"/>
      <p:bldP build="whole" bldLvl="1" animBg="1" rev="0" advAuto="0" spid="230" grpId="26"/>
      <p:bldP build="whole" bldLvl="1" animBg="1" rev="0" advAuto="0" spid="134" grpId="10"/>
      <p:bldP build="whole" bldLvl="1" animBg="1" rev="0" advAuto="0" spid="130" grpId="20"/>
      <p:bldP build="whole" bldLvl="1" animBg="1" rev="0" advAuto="0" spid="158" grpId="16"/>
      <p:bldP build="whole" bldLvl="1" animBg="1" rev="0" advAuto="0" spid="205" grpId="22"/>
      <p:bldP build="whole" bldLvl="1" animBg="1" rev="0" advAuto="0" spid="187" grpId="29"/>
      <p:bldP build="whole" bldLvl="1" animBg="1" rev="0" advAuto="0" spid="142" grpId="30"/>
      <p:bldP build="whole" bldLvl="1" animBg="1" rev="0" advAuto="0" spid="238" grpId="28"/>
      <p:bldP build="whole" bldLvl="1" animBg="1" rev="0" advAuto="0" spid="191" grpId="5"/>
      <p:bldP build="whole" bldLvl="1" animBg="1" rev="0" advAuto="0" spid="195" grpId="15"/>
      <p:bldP build="whole" bldLvl="1" animBg="1" rev="0" advAuto="0" spid="226" grpId="2"/>
      <p:bldP build="whole" bldLvl="1" animBg="1" rev="0" advAuto="0" spid="138" grpId="13"/>
      <p:bldP build="whole" bldLvl="1" animBg="1" rev="0" advAuto="0" spid="183" grpId="25"/>
      <p:bldP build="whole" bldLvl="1" animBg="1" rev="0" advAuto="0" spid="147" grpId="11"/>
      <p:bldP build="whole" bldLvl="1" animBg="1" rev="0" advAuto="0" spid="216" grpId="7"/>
      <p:bldP build="whole" bldLvl="1" animBg="1" rev="0" advAuto="0" spid="229" grpId="23"/>
      <p:bldP build="whole" bldLvl="1" animBg="1" rev="0" advAuto="0" spid="220" grpId="3"/>
      <p:bldP build="whole" bldLvl="1" animBg="1" rev="0" advAuto="0" spid="227" grpId="8"/>
      <p:bldP build="whole" bldLvl="1" animBg="1" rev="0" advAuto="0" spid="233" grpId="17"/>
      <p:bldP build="whole" bldLvl="1" animBg="1" rev="0" advAuto="0" spid="178" grpId="4"/>
      <p:bldP build="whole" bldLvl="1" animBg="1" rev="0" advAuto="0" spid="228" grpId="14"/>
      <p:bldP build="whole" bldLvl="1" animBg="1" rev="0" advAuto="0" spid="168" grpId="9"/>
      <p:bldP build="whole" bldLvl="1" animBg="1" rev="0" advAuto="0" spid="235" grpId="18"/>
    </p:bldLst>
  </p:timing>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45" name="Group"/>
          <p:cNvGrpSpPr/>
          <p:nvPr/>
        </p:nvGrpSpPr>
        <p:grpSpPr>
          <a:xfrm>
            <a:off x="2532157" y="1577489"/>
            <a:ext cx="1121379" cy="1233632"/>
            <a:chOff x="0" y="0"/>
            <a:chExt cx="1121377" cy="1233630"/>
          </a:xfrm>
        </p:grpSpPr>
        <p:sp>
          <p:nvSpPr>
            <p:cNvPr id="242" name="Proceed - no measures required for safeguardingprivacy."/>
            <p:cNvSpPr txBox="1"/>
            <p:nvPr/>
          </p:nvSpPr>
          <p:spPr>
            <a:xfrm>
              <a:off x="30360" y="220510"/>
              <a:ext cx="1074616" cy="10131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a:defRPr sz="1100">
                  <a:solidFill>
                    <a:schemeClr val="accent3">
                      <a:hueOff val="914337"/>
                      <a:satOff val="31515"/>
                      <a:lumOff val="-30790"/>
                    </a:schemeClr>
                  </a:solidFill>
                  <a:latin typeface="Gill Sans"/>
                  <a:ea typeface="Gill Sans"/>
                  <a:cs typeface="Gill Sans"/>
                  <a:sym typeface="Gill Sans"/>
                </a:defRPr>
              </a:lvl1pPr>
            </a:lstStyle>
            <a:p>
              <a:pPr/>
              <a:r>
                <a:t>Proceed - no measures required for safeguardingprivacy.</a:t>
              </a:r>
            </a:p>
          </p:txBody>
        </p:sp>
        <p:sp>
          <p:nvSpPr>
            <p:cNvPr id="243" name="Rectangle"/>
            <p:cNvSpPr/>
            <p:nvPr/>
          </p:nvSpPr>
          <p:spPr>
            <a:xfrm>
              <a:off x="0" y="73361"/>
              <a:ext cx="1121378" cy="1096228"/>
            </a:xfrm>
            <a:prstGeom prst="rect">
              <a:avLst/>
            </a:prstGeom>
            <a:noFill/>
            <a:ln w="25400" cap="flat">
              <a:solidFill>
                <a:schemeClr val="accent3">
                  <a:hueOff val="914337"/>
                  <a:satOff val="31515"/>
                  <a:lumOff val="-30790"/>
                </a:schemeClr>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44" name="NO"/>
            <p:cNvSpPr txBox="1"/>
            <p:nvPr/>
          </p:nvSpPr>
          <p:spPr>
            <a:xfrm>
              <a:off x="28959" y="0"/>
              <a:ext cx="500127" cy="41173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000">
                  <a:solidFill>
                    <a:schemeClr val="accent3">
                      <a:hueOff val="914337"/>
                      <a:satOff val="31515"/>
                      <a:lumOff val="-30790"/>
                    </a:schemeClr>
                  </a:solidFill>
                </a:defRPr>
              </a:lvl1pPr>
            </a:lstStyle>
            <a:p>
              <a:pPr/>
              <a:r>
                <a:t>NO</a:t>
              </a:r>
            </a:p>
          </p:txBody>
        </p:sp>
      </p:grpSp>
      <p:grpSp>
        <p:nvGrpSpPr>
          <p:cNvPr id="248" name="Group"/>
          <p:cNvGrpSpPr/>
          <p:nvPr/>
        </p:nvGrpSpPr>
        <p:grpSpPr>
          <a:xfrm>
            <a:off x="8401174" y="1654397"/>
            <a:ext cx="3560068" cy="3130106"/>
            <a:chOff x="0" y="0"/>
            <a:chExt cx="3560067" cy="3130105"/>
          </a:xfrm>
        </p:grpSpPr>
        <p:sp>
          <p:nvSpPr>
            <p:cNvPr id="246" name="Q3. Is this processing a high risk processing?"/>
            <p:cNvSpPr txBox="1"/>
            <p:nvPr/>
          </p:nvSpPr>
          <p:spPr>
            <a:xfrm>
              <a:off x="0" y="0"/>
              <a:ext cx="3491508"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1200">
                  <a:latin typeface="Gill Sans"/>
                  <a:ea typeface="Gill Sans"/>
                  <a:cs typeface="Gill Sans"/>
                  <a:sym typeface="Gill Sans"/>
                </a:defRPr>
              </a:lvl1pPr>
            </a:lstStyle>
            <a:p>
              <a:pPr/>
              <a:r>
                <a:t>Q3. Is this processing a high risk processing?</a:t>
              </a:r>
            </a:p>
          </p:txBody>
        </p:sp>
        <p:sp>
          <p:nvSpPr>
            <p:cNvPr id="247" name="Criteria for high risk processing (WP29 - DPIA Guideline**):…"/>
            <p:cNvSpPr txBox="1"/>
            <p:nvPr/>
          </p:nvSpPr>
          <p:spPr>
            <a:xfrm>
              <a:off x="25400" y="361505"/>
              <a:ext cx="3534668" cy="2768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a:defRPr sz="1200">
                  <a:latin typeface="Gill Sans"/>
                  <a:ea typeface="Gill Sans"/>
                  <a:cs typeface="Gill Sans"/>
                  <a:sym typeface="Gill Sans"/>
                </a:defRPr>
              </a:pPr>
              <a:r>
                <a:t>Criteria for high risk processing</a:t>
              </a:r>
              <a:br/>
              <a:r>
                <a:t>(WP29 - DPIA Guideline</a:t>
              </a:r>
              <a:r>
                <a:rPr>
                  <a:solidFill>
                    <a:schemeClr val="accent3">
                      <a:hueOff val="914337"/>
                      <a:satOff val="31515"/>
                      <a:lumOff val="-30790"/>
                    </a:schemeClr>
                  </a:solidFill>
                </a:rPr>
                <a:t>**</a:t>
              </a:r>
              <a:r>
                <a:t>):</a:t>
              </a:r>
              <a:endParaRPr b="0"/>
            </a:p>
            <a:p>
              <a:pPr marL="238125" indent="-238125" algn="l">
                <a:buSzPct val="100000"/>
                <a:buAutoNum type="arabicPeriod" startAt="1"/>
                <a:defRPr b="0" sz="1200">
                  <a:latin typeface="Gill Sans"/>
                  <a:ea typeface="Gill Sans"/>
                  <a:cs typeface="Gill Sans"/>
                  <a:sym typeface="Gill Sans"/>
                </a:defRPr>
              </a:pPr>
              <a:r>
                <a:t>Evaluation or scoring</a:t>
              </a:r>
            </a:p>
            <a:p>
              <a:pPr marL="238125" indent="-238125" algn="l">
                <a:buSzPct val="100000"/>
                <a:buAutoNum type="arabicPeriod" startAt="1"/>
                <a:defRPr b="0" sz="1200">
                  <a:latin typeface="Gill Sans"/>
                  <a:ea typeface="Gill Sans"/>
                  <a:cs typeface="Gill Sans"/>
                  <a:sym typeface="Gill Sans"/>
                </a:defRPr>
              </a:pPr>
              <a:r>
                <a:t>Automated-decision making with legal or similar significant effect</a:t>
              </a:r>
            </a:p>
            <a:p>
              <a:pPr marL="238125" indent="-238125" algn="l">
                <a:buSzPct val="100000"/>
                <a:buAutoNum type="arabicPeriod" startAt="1"/>
                <a:defRPr b="0" sz="1200">
                  <a:latin typeface="Gill Sans"/>
                  <a:ea typeface="Gill Sans"/>
                  <a:cs typeface="Gill Sans"/>
                  <a:sym typeface="Gill Sans"/>
                </a:defRPr>
              </a:pPr>
              <a:r>
                <a:t>Systematic monitoring</a:t>
              </a:r>
            </a:p>
            <a:p>
              <a:pPr marL="238125" indent="-238125" algn="l">
                <a:buSzPct val="100000"/>
                <a:buAutoNum type="arabicPeriod" startAt="1"/>
                <a:defRPr b="0" sz="1200">
                  <a:latin typeface="Gill Sans"/>
                  <a:ea typeface="Gill Sans"/>
                  <a:cs typeface="Gill Sans"/>
                  <a:sym typeface="Gill Sans"/>
                </a:defRPr>
              </a:pPr>
              <a:r>
                <a:t>Sensitive data or data of a highly personal nature</a:t>
              </a:r>
            </a:p>
            <a:p>
              <a:pPr marL="238125" indent="-238125" algn="l">
                <a:buSzPct val="100000"/>
                <a:buAutoNum type="arabicPeriod" startAt="1"/>
                <a:defRPr b="0" sz="1200">
                  <a:latin typeface="Gill Sans"/>
                  <a:ea typeface="Gill Sans"/>
                  <a:cs typeface="Gill Sans"/>
                  <a:sym typeface="Gill Sans"/>
                </a:defRPr>
              </a:pPr>
              <a:r>
                <a:t>Data processed on a large scale</a:t>
              </a:r>
            </a:p>
            <a:p>
              <a:pPr marL="238125" indent="-238125" algn="l">
                <a:buSzPct val="100000"/>
                <a:buAutoNum type="arabicPeriod" startAt="1"/>
                <a:defRPr b="0" sz="1200">
                  <a:latin typeface="Gill Sans"/>
                  <a:ea typeface="Gill Sans"/>
                  <a:cs typeface="Gill Sans"/>
                  <a:sym typeface="Gill Sans"/>
                </a:defRPr>
              </a:pPr>
              <a:r>
                <a:t>Matching or combining datasets</a:t>
              </a:r>
            </a:p>
            <a:p>
              <a:pPr marL="238125" indent="-238125" algn="l">
                <a:buSzPct val="100000"/>
                <a:buAutoNum type="arabicPeriod" startAt="1"/>
                <a:defRPr b="0" sz="1200">
                  <a:latin typeface="Gill Sans"/>
                  <a:ea typeface="Gill Sans"/>
                  <a:cs typeface="Gill Sans"/>
                  <a:sym typeface="Gill Sans"/>
                </a:defRPr>
              </a:pPr>
              <a:r>
                <a:t>Data concerning vulnerable data subjects</a:t>
              </a:r>
            </a:p>
            <a:p>
              <a:pPr marL="238125" indent="-238125" algn="l">
                <a:buSzPct val="100000"/>
                <a:buAutoNum type="arabicPeriod" startAt="1"/>
                <a:defRPr b="0" sz="1200">
                  <a:latin typeface="Gill Sans"/>
                  <a:ea typeface="Gill Sans"/>
                  <a:cs typeface="Gill Sans"/>
                  <a:sym typeface="Gill Sans"/>
                </a:defRPr>
              </a:pPr>
              <a:r>
                <a:t>Innovative use or applying new technological or organisational solutions</a:t>
              </a:r>
            </a:p>
            <a:p>
              <a:pPr marL="238125" indent="-238125" algn="l">
                <a:buSzPct val="100000"/>
                <a:buAutoNum type="arabicPeriod" startAt="1"/>
                <a:defRPr b="0" sz="1200">
                  <a:latin typeface="Gill Sans"/>
                  <a:ea typeface="Gill Sans"/>
                  <a:cs typeface="Gill Sans"/>
                  <a:sym typeface="Gill Sans"/>
                </a:defRPr>
              </a:pPr>
              <a:r>
                <a:t>When the processing itself prevents data subjects from exercising a right or using a service or a contract</a:t>
              </a:r>
            </a:p>
          </p:txBody>
        </p:sp>
      </p:grpSp>
      <p:sp>
        <p:nvSpPr>
          <p:cNvPr id="249" name="The Logic of a Privacy Impact Assessment (PIA) for Academic Research"/>
          <p:cNvSpPr txBox="1"/>
          <p:nvPr/>
        </p:nvSpPr>
        <p:spPr>
          <a:xfrm>
            <a:off x="0" y="137770"/>
            <a:ext cx="13004801" cy="4610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a:solidFill>
                  <a:schemeClr val="accent3">
                    <a:hueOff val="914337"/>
                    <a:satOff val="31515"/>
                    <a:lumOff val="-30790"/>
                  </a:schemeClr>
                </a:solidFill>
              </a:defRPr>
            </a:lvl1pPr>
          </a:lstStyle>
          <a:p>
            <a:pPr/>
            <a:r>
              <a:t>The Logic of a Privacy Impact Assessment (PIA) for Academic Research </a:t>
            </a:r>
          </a:p>
        </p:txBody>
      </p:sp>
      <p:grpSp>
        <p:nvGrpSpPr>
          <p:cNvPr id="252" name="Group"/>
          <p:cNvGrpSpPr/>
          <p:nvPr/>
        </p:nvGrpSpPr>
        <p:grpSpPr>
          <a:xfrm>
            <a:off x="2272469" y="8914956"/>
            <a:ext cx="10644262" cy="724490"/>
            <a:chOff x="0" y="0"/>
            <a:chExt cx="10644261" cy="724489"/>
          </a:xfrm>
        </p:grpSpPr>
        <p:sp>
          <p:nvSpPr>
            <p:cNvPr id="250" name="* Regulation (EU) 2016/679 of the European Parliament and of the Council of 27 April 2016 on the protection of natural persons with regard to the processing of personal data and on the free…"/>
            <p:cNvSpPr txBox="1"/>
            <p:nvPr/>
          </p:nvSpPr>
          <p:spPr>
            <a:xfrm>
              <a:off x="0" y="0"/>
              <a:ext cx="10644262" cy="3815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l">
                <a:defRPr b="0" sz="1000">
                  <a:latin typeface="Gill Sans"/>
                  <a:ea typeface="Gill Sans"/>
                  <a:cs typeface="Gill Sans"/>
                  <a:sym typeface="Gill Sans"/>
                </a:defRPr>
              </a:pPr>
              <a:r>
                <a:rPr b="1">
                  <a:solidFill>
                    <a:schemeClr val="accent3">
                      <a:hueOff val="914337"/>
                      <a:satOff val="31515"/>
                      <a:lumOff val="-30790"/>
                    </a:schemeClr>
                  </a:solidFill>
                </a:rPr>
                <a:t>*</a:t>
              </a:r>
              <a:r>
                <a:t> Regulation (EU) 2016/679 of the European Parliament and of the Council of 27 April 2016 on the protection of natural persons with regard to the processing of personal data and on the free</a:t>
              </a:r>
            </a:p>
            <a:p>
              <a:pPr algn="l">
                <a:defRPr b="0" sz="1000">
                  <a:latin typeface="Gill Sans"/>
                  <a:ea typeface="Gill Sans"/>
                  <a:cs typeface="Gill Sans"/>
                  <a:sym typeface="Gill Sans"/>
                </a:defRPr>
              </a:pPr>
              <a:r>
                <a:t>movement of such data, and repealing Directive 95/46/EC (General Data Protection Regulation). Online available at: </a:t>
              </a:r>
              <a:r>
                <a:rPr u="sng">
                  <a:hlinkClick r:id="rId2" invalidUrl="" action="" tgtFrame="" tooltip="" history="1" highlightClick="0" endSnd="0"/>
                </a:rPr>
                <a:t>http://eur-lex.europa.eu/legal-content/EN/TXT/PDF/?uri=CELEX:32016R0679&amp;from=EN</a:t>
              </a:r>
              <a:r>
                <a:t> </a:t>
              </a:r>
            </a:p>
          </p:txBody>
        </p:sp>
        <p:sp>
          <p:nvSpPr>
            <p:cNvPr id="251" name="** Article 29 Data Protection Working Party: Guidelines on Data Protection Impact Assessment (DPIA) and determining whether processing is “likely to result in a high risk” for the purposes of Regulation 2016/679.  Adopted on 4 April 2017. As last Revised and Adopted on 4 October 2017. Online available at: https://ec.europa.eu/newsroom/document.cfm?doc_id=47711"/>
            <p:cNvSpPr txBox="1"/>
            <p:nvPr/>
          </p:nvSpPr>
          <p:spPr>
            <a:xfrm>
              <a:off x="5232" y="342868"/>
              <a:ext cx="10497357" cy="3816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l">
                <a:defRPr b="0" sz="1000">
                  <a:latin typeface="Gill Sans"/>
                  <a:ea typeface="Gill Sans"/>
                  <a:cs typeface="Gill Sans"/>
                  <a:sym typeface="Gill Sans"/>
                </a:defRPr>
              </a:pPr>
              <a:r>
                <a:rPr b="1">
                  <a:solidFill>
                    <a:schemeClr val="accent3">
                      <a:hueOff val="914337"/>
                      <a:satOff val="31515"/>
                      <a:lumOff val="-30790"/>
                    </a:schemeClr>
                  </a:solidFill>
                </a:rPr>
                <a:t>**</a:t>
              </a:r>
              <a:r>
                <a:t> Article 29 Data Protection Working Party: </a:t>
              </a:r>
              <a:r>
                <a:rPr i="1"/>
                <a:t>Guidelines on Data Protection Impact Assessment (DPIA) and determining whether processing is “likely to result in a high risk” for the purposes of Regulation 2016/679</a:t>
              </a:r>
              <a:r>
                <a:t>. </a:t>
              </a:r>
              <a:br/>
              <a:r>
                <a:t>Adopted on 4 April 2017. As last Revised and Adopted on 4 October 2017. Online available at: </a:t>
              </a:r>
              <a:r>
                <a:rPr u="sng">
                  <a:hlinkClick r:id="rId3" invalidUrl="" action="" tgtFrame="" tooltip="" history="1" highlightClick="0" endSnd="0"/>
                </a:rPr>
                <a:t>https://ec.europa.eu/newsroom/document.cfm?doc_id=47711</a:t>
              </a:r>
              <a:r>
                <a:t>   </a:t>
              </a:r>
            </a:p>
          </p:txBody>
        </p:sp>
      </p:grpSp>
      <p:grpSp>
        <p:nvGrpSpPr>
          <p:cNvPr id="260" name="Group"/>
          <p:cNvGrpSpPr/>
          <p:nvPr/>
        </p:nvGrpSpPr>
        <p:grpSpPr>
          <a:xfrm>
            <a:off x="8389997" y="2120439"/>
            <a:ext cx="3547369" cy="4614612"/>
            <a:chOff x="0" y="0"/>
            <a:chExt cx="3547367" cy="4614610"/>
          </a:xfrm>
        </p:grpSpPr>
        <p:grpSp>
          <p:nvGrpSpPr>
            <p:cNvPr id="255" name="Group"/>
            <p:cNvGrpSpPr/>
            <p:nvPr/>
          </p:nvGrpSpPr>
          <p:grpSpPr>
            <a:xfrm>
              <a:off x="0" y="3021131"/>
              <a:ext cx="3547368" cy="1593480"/>
              <a:chOff x="0" y="0"/>
              <a:chExt cx="3547367" cy="1593479"/>
            </a:xfrm>
          </p:grpSpPr>
          <p:sp>
            <p:nvSpPr>
              <p:cNvPr id="253" name="Action"/>
              <p:cNvSpPr txBox="1"/>
              <p:nvPr/>
            </p:nvSpPr>
            <p:spPr>
              <a:xfrm>
                <a:off x="0" y="0"/>
                <a:ext cx="631850"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1200">
                    <a:solidFill>
                      <a:schemeClr val="accent3">
                        <a:hueOff val="914337"/>
                        <a:satOff val="31515"/>
                        <a:lumOff val="-30790"/>
                      </a:schemeClr>
                    </a:solidFill>
                    <a:latin typeface="Gill Sans"/>
                    <a:ea typeface="Gill Sans"/>
                    <a:cs typeface="Gill Sans"/>
                    <a:sym typeface="Gill Sans"/>
                  </a:defRPr>
                </a:lvl1pPr>
              </a:lstStyle>
              <a:p>
                <a:pPr/>
                <a:r>
                  <a:t>Action</a:t>
                </a:r>
              </a:p>
            </p:txBody>
          </p:sp>
          <p:sp>
            <p:nvSpPr>
              <p:cNvPr id="254" name="Prior consultation (GDPR*, Article 36):…"/>
              <p:cNvSpPr txBox="1"/>
              <p:nvPr/>
            </p:nvSpPr>
            <p:spPr>
              <a:xfrm>
                <a:off x="12700" y="247130"/>
                <a:ext cx="3534668" cy="134635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a:defRPr sz="1200">
                    <a:latin typeface="Gill Sans"/>
                    <a:ea typeface="Gill Sans"/>
                    <a:cs typeface="Gill Sans"/>
                    <a:sym typeface="Gill Sans"/>
                  </a:defRPr>
                </a:pPr>
                <a:r>
                  <a:t>Prior consultation</a:t>
                </a:r>
                <a:br/>
                <a:r>
                  <a:t>(GDPR</a:t>
                </a:r>
                <a:r>
                  <a:rPr>
                    <a:solidFill>
                      <a:schemeClr val="accent3">
                        <a:hueOff val="914337"/>
                        <a:satOff val="31515"/>
                        <a:lumOff val="-30790"/>
                      </a:schemeClr>
                    </a:solidFill>
                  </a:rPr>
                  <a:t>*</a:t>
                </a:r>
                <a:r>
                  <a:t>, Article 36):</a:t>
                </a:r>
                <a:endParaRPr b="0"/>
              </a:p>
              <a:p>
                <a:pPr marL="238125" indent="-238125" algn="l">
                  <a:buSzPct val="100000"/>
                  <a:buAutoNum type="arabicPeriod" startAt="1"/>
                  <a:defRPr b="0" sz="1200">
                    <a:latin typeface="Gill Sans"/>
                    <a:ea typeface="Gill Sans"/>
                    <a:cs typeface="Gill Sans"/>
                    <a:sym typeface="Gill Sans"/>
                  </a:defRPr>
                </a:pPr>
                <a:r>
                  <a:t>The Data Protection Officer shall, on behalf of the researcher, consult the supervisory authority, prior to the processing (the research) when the processing would result in a high risk </a:t>
                </a:r>
                <a:r>
                  <a:rPr i="1"/>
                  <a:t>in the absence of measures</a:t>
                </a:r>
                <a:r>
                  <a:t> to mitigate the risk.</a:t>
                </a:r>
              </a:p>
            </p:txBody>
          </p:sp>
        </p:grpSp>
        <p:grpSp>
          <p:nvGrpSpPr>
            <p:cNvPr id="259" name="Group"/>
            <p:cNvGrpSpPr/>
            <p:nvPr/>
          </p:nvGrpSpPr>
          <p:grpSpPr>
            <a:xfrm>
              <a:off x="683475" y="0"/>
              <a:ext cx="2841871" cy="3162485"/>
              <a:chOff x="0" y="0"/>
              <a:chExt cx="2841870" cy="3162484"/>
            </a:xfrm>
          </p:grpSpPr>
          <p:sp>
            <p:nvSpPr>
              <p:cNvPr id="256" name="YES"/>
              <p:cNvSpPr txBox="1"/>
              <p:nvPr/>
            </p:nvSpPr>
            <p:spPr>
              <a:xfrm>
                <a:off x="2228714" y="0"/>
                <a:ext cx="613157" cy="41173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000"/>
                </a:lvl1pPr>
              </a:lstStyle>
              <a:p>
                <a:pPr/>
                <a:r>
                  <a:t>YES</a:t>
                </a:r>
              </a:p>
            </p:txBody>
          </p:sp>
          <p:sp>
            <p:nvSpPr>
              <p:cNvPr id="257" name="Line"/>
              <p:cNvSpPr/>
              <p:nvPr/>
            </p:nvSpPr>
            <p:spPr>
              <a:xfrm flipH="1">
                <a:off x="2796603" y="393344"/>
                <a:ext cx="1" cy="2758788"/>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58" name="Line"/>
              <p:cNvSpPr/>
              <p:nvPr/>
            </p:nvSpPr>
            <p:spPr>
              <a:xfrm flipH="1" flipV="1">
                <a:off x="0" y="3162484"/>
                <a:ext cx="2805510" cy="1"/>
              </a:xfrm>
              <a:prstGeom prst="line">
                <a:avLst/>
              </a:prstGeom>
              <a:noFill/>
              <a:ln w="25400" cap="flat">
                <a:solidFill>
                  <a:srgbClr val="929292"/>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grpSp>
        <p:nvGrpSpPr>
          <p:cNvPr id="263" name="Group"/>
          <p:cNvGrpSpPr/>
          <p:nvPr/>
        </p:nvGrpSpPr>
        <p:grpSpPr>
          <a:xfrm>
            <a:off x="2550922" y="1265345"/>
            <a:ext cx="1096893" cy="411734"/>
            <a:chOff x="49885" y="24663"/>
            <a:chExt cx="1096892" cy="411732"/>
          </a:xfrm>
        </p:grpSpPr>
        <p:sp>
          <p:nvSpPr>
            <p:cNvPr id="261" name="YES"/>
            <p:cNvSpPr txBox="1"/>
            <p:nvPr/>
          </p:nvSpPr>
          <p:spPr>
            <a:xfrm>
              <a:off x="49885" y="24663"/>
              <a:ext cx="613157" cy="41173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000"/>
              </a:lvl1pPr>
            </a:lstStyle>
            <a:p>
              <a:pPr/>
              <a:r>
                <a:t>YES</a:t>
              </a:r>
            </a:p>
          </p:txBody>
        </p:sp>
        <p:sp>
          <p:nvSpPr>
            <p:cNvPr id="262" name="Line"/>
            <p:cNvSpPr/>
            <p:nvPr/>
          </p:nvSpPr>
          <p:spPr>
            <a:xfrm>
              <a:off x="731739" y="230529"/>
              <a:ext cx="415039" cy="1"/>
            </a:xfrm>
            <a:prstGeom prst="line">
              <a:avLst/>
            </a:prstGeom>
            <a:noFill/>
            <a:ln w="25400" cap="flat">
              <a:solidFill>
                <a:srgbClr val="929292"/>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nvGrpSpPr>
          <p:cNvPr id="266" name="Group"/>
          <p:cNvGrpSpPr/>
          <p:nvPr/>
        </p:nvGrpSpPr>
        <p:grpSpPr>
          <a:xfrm>
            <a:off x="3689474" y="1324197"/>
            <a:ext cx="3849961" cy="2380806"/>
            <a:chOff x="0" y="0"/>
            <a:chExt cx="3849960" cy="2380805"/>
          </a:xfrm>
        </p:grpSpPr>
        <p:sp>
          <p:nvSpPr>
            <p:cNvPr id="264" name="Q2. What is the legal ground for this processing?"/>
            <p:cNvSpPr txBox="1"/>
            <p:nvPr/>
          </p:nvSpPr>
          <p:spPr>
            <a:xfrm>
              <a:off x="0" y="0"/>
              <a:ext cx="3849961"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1200">
                  <a:latin typeface="Gill Sans"/>
                  <a:ea typeface="Gill Sans"/>
                  <a:cs typeface="Gill Sans"/>
                  <a:sym typeface="Gill Sans"/>
                </a:defRPr>
              </a:lvl1pPr>
            </a:lstStyle>
            <a:p>
              <a:pPr/>
              <a:r>
                <a:t>Q2. What is the legal ground for this processing?</a:t>
              </a:r>
            </a:p>
          </p:txBody>
        </p:sp>
        <p:sp>
          <p:nvSpPr>
            <p:cNvPr id="265" name="Lawfulness of Processing (GDPR*, Article 6, 89):…"/>
            <p:cNvSpPr txBox="1"/>
            <p:nvPr/>
          </p:nvSpPr>
          <p:spPr>
            <a:xfrm>
              <a:off x="25400" y="323405"/>
              <a:ext cx="3534668" cy="2057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a:defRPr sz="1200">
                  <a:latin typeface="Gill Sans"/>
                  <a:ea typeface="Gill Sans"/>
                  <a:cs typeface="Gill Sans"/>
                  <a:sym typeface="Gill Sans"/>
                </a:defRPr>
              </a:pPr>
              <a:r>
                <a:t>Lawfulness of Processing</a:t>
              </a:r>
              <a:br/>
              <a:r>
                <a:t>(GDPR</a:t>
              </a:r>
              <a:r>
                <a:rPr>
                  <a:solidFill>
                    <a:schemeClr val="accent3">
                      <a:hueOff val="914337"/>
                      <a:satOff val="31515"/>
                      <a:lumOff val="-30790"/>
                    </a:schemeClr>
                  </a:solidFill>
                </a:rPr>
                <a:t>*</a:t>
              </a:r>
              <a:r>
                <a:t>, Article 6, 89):</a:t>
              </a:r>
            </a:p>
            <a:p>
              <a:pPr marL="238125" indent="-238125" algn="l">
                <a:buSzPct val="100000"/>
                <a:buAutoNum type="arabicPeriod" startAt="1"/>
                <a:defRPr b="0" sz="1200">
                  <a:latin typeface="Gill Sans"/>
                  <a:ea typeface="Gill Sans"/>
                  <a:cs typeface="Gill Sans"/>
                  <a:sym typeface="Gill Sans"/>
                </a:defRPr>
              </a:pPr>
              <a:r>
                <a:t>The individuals participating in your research have freely given their explicit consent for one or more specific purposes.</a:t>
              </a:r>
            </a:p>
            <a:p>
              <a:pPr marL="238125" indent="-238125" algn="l">
                <a:buSzPct val="100000"/>
                <a:buAutoNum type="arabicPeriod" startAt="1"/>
                <a:defRPr b="0" sz="1200">
                  <a:latin typeface="Gill Sans"/>
                  <a:ea typeface="Gill Sans"/>
                  <a:cs typeface="Gill Sans"/>
                  <a:sym typeface="Gill Sans"/>
                </a:defRPr>
              </a:pPr>
              <a:r>
                <a:t>Your research contributes to a legitimate interest, yet results in no high risks for the individuals participating in the research.</a:t>
              </a:r>
            </a:p>
            <a:p>
              <a:pPr marL="238125" indent="-238125" algn="l">
                <a:buSzPct val="100000"/>
                <a:buAutoNum type="arabicPeriod" startAt="1"/>
                <a:defRPr b="0" sz="1200">
                  <a:latin typeface="Gill Sans"/>
                  <a:ea typeface="Gill Sans"/>
                  <a:cs typeface="Gill Sans"/>
                  <a:sym typeface="Gill Sans"/>
                </a:defRPr>
              </a:pPr>
              <a:r>
                <a:t>Your research has  a scientific, historical or statistical purpose, yet results in no high risks for the individuals participating in the research.</a:t>
              </a:r>
            </a:p>
          </p:txBody>
        </p:sp>
      </p:grpSp>
      <p:grpSp>
        <p:nvGrpSpPr>
          <p:cNvPr id="273" name="Group"/>
          <p:cNvGrpSpPr/>
          <p:nvPr/>
        </p:nvGrpSpPr>
        <p:grpSpPr>
          <a:xfrm>
            <a:off x="194319" y="792709"/>
            <a:ext cx="4518175" cy="4933951"/>
            <a:chOff x="-2654" y="0"/>
            <a:chExt cx="4518173" cy="4933949"/>
          </a:xfrm>
        </p:grpSpPr>
        <p:sp>
          <p:nvSpPr>
            <p:cNvPr id="267" name="Q1. Do you process (special categories of) personal data…"/>
            <p:cNvSpPr txBox="1"/>
            <p:nvPr/>
          </p:nvSpPr>
          <p:spPr>
            <a:xfrm>
              <a:off x="0" y="-1"/>
              <a:ext cx="4515520"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gn="l">
                <a:defRPr sz="1200">
                  <a:latin typeface="Gill Sans"/>
                  <a:ea typeface="Gill Sans"/>
                  <a:cs typeface="Gill Sans"/>
                  <a:sym typeface="Gill Sans"/>
                </a:defRPr>
              </a:pPr>
              <a:r>
                <a:t>Q1. Do you process (special categories of) personal data </a:t>
              </a:r>
            </a:p>
            <a:p>
              <a:pPr algn="l">
                <a:defRPr sz="1200">
                  <a:latin typeface="Gill Sans"/>
                  <a:ea typeface="Gill Sans"/>
                  <a:cs typeface="Gill Sans"/>
                  <a:sym typeface="Gill Sans"/>
                </a:defRPr>
              </a:pPr>
              <a:r>
                <a:t>       of (vulnerable) individuals in your research?</a:t>
              </a:r>
            </a:p>
          </p:txBody>
        </p:sp>
        <p:grpSp>
          <p:nvGrpSpPr>
            <p:cNvPr id="270" name="Screen Shot 2018-02-18 at 13.36.38.png"/>
            <p:cNvGrpSpPr/>
            <p:nvPr/>
          </p:nvGrpSpPr>
          <p:grpSpPr>
            <a:xfrm>
              <a:off x="-2655" y="596900"/>
              <a:ext cx="2247901" cy="1308100"/>
              <a:chOff x="0" y="0"/>
              <a:chExt cx="2247900" cy="1308100"/>
            </a:xfrm>
          </p:grpSpPr>
          <p:pic>
            <p:nvPicPr>
              <p:cNvPr id="269" name="Screen Shot 2018-02-18 at 13.36.38.png" descr="Screen Shot 2018-02-18 at 13.36.38.png"/>
              <p:cNvPicPr>
                <a:picLocks noChangeAspect="1"/>
              </p:cNvPicPr>
              <p:nvPr/>
            </p:nvPicPr>
            <p:blipFill>
              <a:blip r:embed="rId4">
                <a:extLst/>
              </a:blip>
              <a:stretch>
                <a:fillRect/>
              </a:stretch>
            </p:blipFill>
            <p:spPr>
              <a:xfrm>
                <a:off x="127000" y="88900"/>
                <a:ext cx="1993900" cy="977900"/>
              </a:xfrm>
              <a:prstGeom prst="rect">
                <a:avLst/>
              </a:prstGeom>
              <a:ln>
                <a:noFill/>
              </a:ln>
              <a:effectLst/>
            </p:spPr>
          </p:pic>
          <p:pic>
            <p:nvPicPr>
              <p:cNvPr id="268" name="Screen Shot 2018-02-18 at 13.36.38.png" descr="Screen Shot 2018-02-18 at 13.36.38.png"/>
              <p:cNvPicPr>
                <a:picLocks noChangeAspect="0"/>
              </p:cNvPicPr>
              <p:nvPr/>
            </p:nvPicPr>
            <p:blipFill>
              <a:blip r:embed="rId5">
                <a:extLst/>
              </a:blip>
              <a:stretch>
                <a:fillRect/>
              </a:stretch>
            </p:blipFill>
            <p:spPr>
              <a:xfrm>
                <a:off x="0" y="0"/>
                <a:ext cx="2247900" cy="1308100"/>
              </a:xfrm>
              <a:prstGeom prst="rect">
                <a:avLst/>
              </a:prstGeom>
              <a:effectLst/>
            </p:spPr>
          </p:pic>
        </p:grpSp>
        <p:sp>
          <p:nvSpPr>
            <p:cNvPr id="271" name="&quot;Personal Data&quot; (GDPR*, Article 4): Any information relating to an identified or identifiable natural person: a name, an identification number, location data, an online identifier, one or more factors specific to the physical, physiological, genetic, mental, economic, cultural or social identity of that natural person."/>
            <p:cNvSpPr txBox="1"/>
            <p:nvPr/>
          </p:nvSpPr>
          <p:spPr>
            <a:xfrm>
              <a:off x="25400" y="2001290"/>
              <a:ext cx="3365252" cy="1346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a:defRPr sz="1200">
                  <a:latin typeface="Gill Sans"/>
                  <a:ea typeface="Gill Sans"/>
                  <a:cs typeface="Gill Sans"/>
                  <a:sym typeface="Gill Sans"/>
                </a:defRPr>
              </a:pPr>
              <a:r>
                <a:t>"Personal Data" (GDPR</a:t>
              </a:r>
              <a:r>
                <a:rPr>
                  <a:solidFill>
                    <a:schemeClr val="accent3">
                      <a:hueOff val="914337"/>
                      <a:satOff val="31515"/>
                      <a:lumOff val="-30790"/>
                    </a:schemeClr>
                  </a:solidFill>
                </a:rPr>
                <a:t>*</a:t>
              </a:r>
              <a:r>
                <a:t>, Article 4):</a:t>
              </a:r>
              <a:br/>
              <a:r>
                <a:rPr b="0"/>
                <a:t>Any information relating to an identified or identifiable natural person: a name, an identification number, location data, an online identifier, one or more factors specific to the physical, physiological, genetic, mental, economic, cultural or social identity of that natural person.</a:t>
              </a:r>
            </a:p>
          </p:txBody>
        </p:sp>
        <p:sp>
          <p:nvSpPr>
            <p:cNvPr id="272" name="&quot;Special Categories of Personal Data…"/>
            <p:cNvSpPr txBox="1"/>
            <p:nvPr/>
          </p:nvSpPr>
          <p:spPr>
            <a:xfrm>
              <a:off x="16891" y="3409949"/>
              <a:ext cx="3534669" cy="152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a:defRPr sz="1200">
                  <a:latin typeface="Gill Sans"/>
                  <a:ea typeface="Gill Sans"/>
                  <a:cs typeface="Gill Sans"/>
                  <a:sym typeface="Gill Sans"/>
                </a:defRPr>
              </a:pPr>
              <a:r>
                <a:t>"Special Categories of Personal Data</a:t>
              </a:r>
            </a:p>
            <a:p>
              <a:pPr algn="l">
                <a:defRPr sz="1200">
                  <a:latin typeface="Gill Sans"/>
                  <a:ea typeface="Gill Sans"/>
                  <a:cs typeface="Gill Sans"/>
                  <a:sym typeface="Gill Sans"/>
                </a:defRPr>
              </a:pPr>
              <a:r>
                <a:t>(Sensitive Data)" (GDPR, Article 9): </a:t>
              </a:r>
              <a:br/>
              <a:r>
                <a:rPr b="0"/>
                <a:t>Data revealing racial or ethnic origin, political opinions, religious or philosophical beliefs, or trade union membership, the processing of genetic data, biometric data for the purpose of uniquely identifying a natural person, data concerning health or data concerning a natural person's sex life or sexual orientation. </a:t>
              </a:r>
            </a:p>
          </p:txBody>
        </p:sp>
      </p:grpSp>
      <p:grpSp>
        <p:nvGrpSpPr>
          <p:cNvPr id="276" name="Group"/>
          <p:cNvGrpSpPr/>
          <p:nvPr/>
        </p:nvGrpSpPr>
        <p:grpSpPr>
          <a:xfrm>
            <a:off x="7246903" y="1625597"/>
            <a:ext cx="1096894" cy="411733"/>
            <a:chOff x="49885" y="24663"/>
            <a:chExt cx="1096892" cy="411732"/>
          </a:xfrm>
        </p:grpSpPr>
        <p:sp>
          <p:nvSpPr>
            <p:cNvPr id="274" name="YES"/>
            <p:cNvSpPr txBox="1"/>
            <p:nvPr/>
          </p:nvSpPr>
          <p:spPr>
            <a:xfrm>
              <a:off x="49885" y="24663"/>
              <a:ext cx="613157" cy="41173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000"/>
              </a:lvl1pPr>
            </a:lstStyle>
            <a:p>
              <a:pPr/>
              <a:r>
                <a:t>YES</a:t>
              </a:r>
            </a:p>
          </p:txBody>
        </p:sp>
        <p:sp>
          <p:nvSpPr>
            <p:cNvPr id="275" name="Line"/>
            <p:cNvSpPr/>
            <p:nvPr/>
          </p:nvSpPr>
          <p:spPr>
            <a:xfrm>
              <a:off x="731739" y="230529"/>
              <a:ext cx="415039" cy="1"/>
            </a:xfrm>
            <a:prstGeom prst="line">
              <a:avLst/>
            </a:prstGeom>
            <a:noFill/>
            <a:ln w="25400" cap="flat">
              <a:solidFill>
                <a:srgbClr val="929292"/>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nvGrpSpPr>
          <p:cNvPr id="280" name="Group"/>
          <p:cNvGrpSpPr/>
          <p:nvPr/>
        </p:nvGrpSpPr>
        <p:grpSpPr>
          <a:xfrm>
            <a:off x="7232040" y="1988481"/>
            <a:ext cx="1121379" cy="919649"/>
            <a:chOff x="9622" y="24663"/>
            <a:chExt cx="1121377" cy="919647"/>
          </a:xfrm>
        </p:grpSpPr>
        <p:sp>
          <p:nvSpPr>
            <p:cNvPr id="277" name="NO"/>
            <p:cNvSpPr txBox="1"/>
            <p:nvPr/>
          </p:nvSpPr>
          <p:spPr>
            <a:xfrm>
              <a:off x="38582" y="24663"/>
              <a:ext cx="500127" cy="41173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000">
                  <a:solidFill>
                    <a:schemeClr val="accent5">
                      <a:hueOff val="-82419"/>
                      <a:satOff val="-9513"/>
                      <a:lumOff val="-16343"/>
                    </a:schemeClr>
                  </a:solidFill>
                </a:defRPr>
              </a:lvl1pPr>
            </a:lstStyle>
            <a:p>
              <a:pPr/>
              <a:r>
                <a:t>NO</a:t>
              </a:r>
            </a:p>
          </p:txBody>
        </p:sp>
        <p:sp>
          <p:nvSpPr>
            <p:cNvPr id="278" name="Stop research or redefine research."/>
            <p:cNvSpPr txBox="1"/>
            <p:nvPr/>
          </p:nvSpPr>
          <p:spPr>
            <a:xfrm>
              <a:off x="45704" y="347410"/>
              <a:ext cx="1074616" cy="596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l">
                <a:defRPr sz="1100">
                  <a:solidFill>
                    <a:schemeClr val="accent5">
                      <a:hueOff val="-82419"/>
                      <a:satOff val="-9513"/>
                      <a:lumOff val="-16343"/>
                    </a:schemeClr>
                  </a:solidFill>
                  <a:latin typeface="Gill Sans"/>
                  <a:ea typeface="Gill Sans"/>
                  <a:cs typeface="Gill Sans"/>
                  <a:sym typeface="Gill Sans"/>
                </a:defRPr>
              </a:lvl1pPr>
            </a:lstStyle>
            <a:p>
              <a:pPr/>
              <a:r>
                <a:t>Stop research or redefine research.</a:t>
              </a:r>
            </a:p>
          </p:txBody>
        </p:sp>
        <p:sp>
          <p:nvSpPr>
            <p:cNvPr id="279" name="Rectangle"/>
            <p:cNvSpPr/>
            <p:nvPr/>
          </p:nvSpPr>
          <p:spPr>
            <a:xfrm>
              <a:off x="9622" y="60073"/>
              <a:ext cx="1121379" cy="866776"/>
            </a:xfrm>
            <a:prstGeom prst="rect">
              <a:avLst/>
            </a:prstGeom>
            <a:noFill/>
            <a:ln w="25400" cap="flat">
              <a:solidFill>
                <a:schemeClr val="accent5">
                  <a:hueOff val="-82419"/>
                  <a:satOff val="-9513"/>
                  <a:lumOff val="-16343"/>
                </a:schemeClr>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nvGrpSpPr>
          <p:cNvPr id="294" name="Group"/>
          <p:cNvGrpSpPr/>
          <p:nvPr/>
        </p:nvGrpSpPr>
        <p:grpSpPr>
          <a:xfrm>
            <a:off x="8176106" y="2137026"/>
            <a:ext cx="4716647" cy="6185785"/>
            <a:chOff x="0" y="0"/>
            <a:chExt cx="4716646" cy="6185783"/>
          </a:xfrm>
        </p:grpSpPr>
        <p:grpSp>
          <p:nvGrpSpPr>
            <p:cNvPr id="283" name="Group"/>
            <p:cNvGrpSpPr/>
            <p:nvPr/>
          </p:nvGrpSpPr>
          <p:grpSpPr>
            <a:xfrm>
              <a:off x="0" y="4693643"/>
              <a:ext cx="3975150" cy="1492141"/>
              <a:chOff x="0" y="0"/>
              <a:chExt cx="3975149" cy="1492139"/>
            </a:xfrm>
          </p:grpSpPr>
          <p:sp>
            <p:nvSpPr>
              <p:cNvPr id="281" name="Action"/>
              <p:cNvSpPr txBox="1"/>
              <p:nvPr/>
            </p:nvSpPr>
            <p:spPr>
              <a:xfrm>
                <a:off x="0" y="0"/>
                <a:ext cx="631850"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1200">
                    <a:solidFill>
                      <a:schemeClr val="accent3">
                        <a:hueOff val="914337"/>
                        <a:satOff val="31515"/>
                        <a:lumOff val="-30790"/>
                      </a:schemeClr>
                    </a:solidFill>
                    <a:latin typeface="Gill Sans"/>
                    <a:ea typeface="Gill Sans"/>
                    <a:cs typeface="Gill Sans"/>
                    <a:sym typeface="Gill Sans"/>
                  </a:defRPr>
                </a:lvl1pPr>
              </a:lstStyle>
              <a:p>
                <a:pPr/>
                <a:r>
                  <a:t>Action</a:t>
                </a:r>
              </a:p>
            </p:txBody>
          </p:sp>
          <p:sp>
            <p:nvSpPr>
              <p:cNvPr id="282" name="Principles relating to processing of personal data (GDPR*, Article 5): Demonstrate compliancy with the principles: lawfulness, fairness, transparency, purpose limitation, data minimisation, accuracy, storage limitation, integrity, confidentiality and accountability."/>
              <p:cNvSpPr txBox="1"/>
              <p:nvPr/>
            </p:nvSpPr>
            <p:spPr>
              <a:xfrm>
                <a:off x="12700" y="323070"/>
                <a:ext cx="3962450" cy="1169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a:defRPr sz="1200">
                    <a:latin typeface="Gill Sans"/>
                    <a:ea typeface="Gill Sans"/>
                    <a:cs typeface="Gill Sans"/>
                    <a:sym typeface="Gill Sans"/>
                  </a:defRPr>
                </a:pPr>
                <a:r>
                  <a:t>Principles relating to processing of personal data (GDPR</a:t>
                </a:r>
                <a:r>
                  <a:rPr>
                    <a:solidFill>
                      <a:schemeClr val="accent3">
                        <a:hueOff val="914337"/>
                        <a:satOff val="31515"/>
                        <a:lumOff val="-30790"/>
                      </a:schemeClr>
                    </a:solidFill>
                  </a:rPr>
                  <a:t>*</a:t>
                </a:r>
                <a:r>
                  <a:t>, Article 5):</a:t>
                </a:r>
                <a:br>
                  <a:rPr b="0"/>
                </a:br>
                <a:r>
                  <a:rPr b="0"/>
                  <a:t>Demonstrate compliancy with the principles:</a:t>
                </a:r>
                <a:br>
                  <a:rPr b="0"/>
                </a:br>
                <a:r>
                  <a:rPr b="0"/>
                  <a:t>lawfulness, fairness, transparency, purpose limitation, data minimisation, accuracy, storage limitation, integrity, confidentiality and accountability.</a:t>
                </a:r>
              </a:p>
            </p:txBody>
          </p:sp>
        </p:grpSp>
        <p:grpSp>
          <p:nvGrpSpPr>
            <p:cNvPr id="290" name="Group"/>
            <p:cNvGrpSpPr/>
            <p:nvPr/>
          </p:nvGrpSpPr>
          <p:grpSpPr>
            <a:xfrm>
              <a:off x="692925" y="0"/>
              <a:ext cx="4023722" cy="4847974"/>
              <a:chOff x="0" y="0"/>
              <a:chExt cx="4023720" cy="4847973"/>
            </a:xfrm>
          </p:grpSpPr>
          <p:grpSp>
            <p:nvGrpSpPr>
              <p:cNvPr id="287" name="Group"/>
              <p:cNvGrpSpPr/>
              <p:nvPr/>
            </p:nvGrpSpPr>
            <p:grpSpPr>
              <a:xfrm>
                <a:off x="3017332" y="0"/>
                <a:ext cx="1006389" cy="1391446"/>
                <a:chOff x="0" y="0"/>
                <a:chExt cx="1006388" cy="1391445"/>
              </a:xfrm>
            </p:grpSpPr>
            <p:sp>
              <p:nvSpPr>
                <p:cNvPr id="284" name="Proceed - measures required for safe-guarding privacy."/>
                <p:cNvSpPr txBox="1"/>
                <p:nvPr/>
              </p:nvSpPr>
              <p:spPr>
                <a:xfrm>
                  <a:off x="95046" y="286910"/>
                  <a:ext cx="908428" cy="110453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a:defRPr sz="1100">
                      <a:latin typeface="Gill Sans"/>
                      <a:ea typeface="Gill Sans"/>
                      <a:cs typeface="Gill Sans"/>
                      <a:sym typeface="Gill Sans"/>
                    </a:defRPr>
                  </a:lvl1pPr>
                </a:lstStyle>
                <a:p>
                  <a:pPr/>
                  <a:r>
                    <a:t>Proceed - measures required for safe-guarding privacy.</a:t>
                  </a:r>
                </a:p>
              </p:txBody>
            </p:sp>
            <p:sp>
              <p:nvSpPr>
                <p:cNvPr id="285" name="Rectangle"/>
                <p:cNvSpPr/>
                <p:nvPr/>
              </p:nvSpPr>
              <p:spPr>
                <a:xfrm>
                  <a:off x="58428" y="99101"/>
                  <a:ext cx="947961" cy="1268144"/>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86" name="NO"/>
                <p:cNvSpPr txBox="1"/>
                <p:nvPr/>
              </p:nvSpPr>
              <p:spPr>
                <a:xfrm>
                  <a:off x="0" y="0"/>
                  <a:ext cx="656064" cy="4610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000"/>
                  </a:lvl1pPr>
                </a:lstStyle>
                <a:p>
                  <a:pPr/>
                  <a:r>
                    <a:t>NO</a:t>
                  </a:r>
                </a:p>
              </p:txBody>
            </p:sp>
          </p:grpSp>
          <p:sp>
            <p:nvSpPr>
              <p:cNvPr id="288" name="Line"/>
              <p:cNvSpPr/>
              <p:nvPr/>
            </p:nvSpPr>
            <p:spPr>
              <a:xfrm flipH="1">
                <a:off x="3953543" y="1368993"/>
                <a:ext cx="1" cy="3478981"/>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89" name="Line"/>
              <p:cNvSpPr/>
              <p:nvPr/>
            </p:nvSpPr>
            <p:spPr>
              <a:xfrm flipH="1" flipV="1">
                <a:off x="-1" y="4843607"/>
                <a:ext cx="3962451" cy="1"/>
              </a:xfrm>
              <a:prstGeom prst="line">
                <a:avLst/>
              </a:prstGeom>
              <a:noFill/>
              <a:ln w="25400" cap="flat">
                <a:solidFill>
                  <a:srgbClr val="929292"/>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nvGrpSpPr>
            <p:cNvPr id="293" name="Group"/>
            <p:cNvGrpSpPr/>
            <p:nvPr/>
          </p:nvGrpSpPr>
          <p:grpSpPr>
            <a:xfrm>
              <a:off x="78893" y="3131191"/>
              <a:ext cx="165101" cy="1593480"/>
              <a:chOff x="0" y="0"/>
              <a:chExt cx="165099" cy="1593479"/>
            </a:xfrm>
          </p:grpSpPr>
          <p:sp>
            <p:nvSpPr>
              <p:cNvPr id="291" name="Line"/>
              <p:cNvSpPr/>
              <p:nvPr/>
            </p:nvSpPr>
            <p:spPr>
              <a:xfrm flipH="1">
                <a:off x="8276" y="0"/>
                <a:ext cx="1" cy="1593480"/>
              </a:xfrm>
              <a:prstGeom prst="line">
                <a:avLst/>
              </a:prstGeom>
              <a:noFill/>
              <a:ln w="25400" cap="flat">
                <a:solidFill>
                  <a:srgbClr val="929292"/>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92" name="Line"/>
              <p:cNvSpPr/>
              <p:nvPr/>
            </p:nvSpPr>
            <p:spPr>
              <a:xfrm>
                <a:off x="0" y="14706"/>
                <a:ext cx="165100" cy="1"/>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grpSp>
        <p:nvGrpSpPr>
          <p:cNvPr id="301" name="Group"/>
          <p:cNvGrpSpPr/>
          <p:nvPr/>
        </p:nvGrpSpPr>
        <p:grpSpPr>
          <a:xfrm>
            <a:off x="3875935" y="3940328"/>
            <a:ext cx="4258312" cy="4815503"/>
            <a:chOff x="0" y="0"/>
            <a:chExt cx="4258310" cy="4815502"/>
          </a:xfrm>
        </p:grpSpPr>
        <p:sp>
          <p:nvSpPr>
            <p:cNvPr id="295" name="Action"/>
            <p:cNvSpPr txBox="1"/>
            <p:nvPr/>
          </p:nvSpPr>
          <p:spPr>
            <a:xfrm>
              <a:off x="0" y="0"/>
              <a:ext cx="631850"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1200">
                  <a:solidFill>
                    <a:schemeClr val="accent3">
                      <a:hueOff val="914337"/>
                      <a:satOff val="31515"/>
                      <a:lumOff val="-30790"/>
                    </a:schemeClr>
                  </a:solidFill>
                  <a:latin typeface="Gill Sans"/>
                  <a:ea typeface="Gill Sans"/>
                  <a:cs typeface="Gill Sans"/>
                  <a:sym typeface="Gill Sans"/>
                </a:defRPr>
              </a:lvl1pPr>
            </a:lstStyle>
            <a:p>
              <a:pPr/>
              <a:r>
                <a:t>Action</a:t>
              </a:r>
            </a:p>
          </p:txBody>
        </p:sp>
        <p:sp>
          <p:nvSpPr>
            <p:cNvPr id="296" name="Data protection by design and by default  (GDPR*, Article 25): Implement appropriate technical and organisational measures:…"/>
            <p:cNvSpPr txBox="1"/>
            <p:nvPr/>
          </p:nvSpPr>
          <p:spPr>
            <a:xfrm>
              <a:off x="0" y="263469"/>
              <a:ext cx="4096693" cy="455203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gn="l">
                <a:defRPr b="0" sz="1200">
                  <a:latin typeface="Gill Sans"/>
                  <a:ea typeface="Gill Sans"/>
                  <a:cs typeface="Gill Sans"/>
                  <a:sym typeface="Gill Sans"/>
                </a:defRPr>
              </a:pPr>
              <a:r>
                <a:rPr b="1"/>
                <a:t>Data protection by design and by default </a:t>
              </a:r>
              <a:br>
                <a:rPr b="1"/>
              </a:br>
              <a:r>
                <a:rPr b="1"/>
                <a:t>(GDPR</a:t>
              </a:r>
              <a:r>
                <a:rPr b="1">
                  <a:solidFill>
                    <a:schemeClr val="accent3">
                      <a:hueOff val="914337"/>
                      <a:satOff val="31515"/>
                      <a:lumOff val="-30790"/>
                    </a:schemeClr>
                  </a:solidFill>
                </a:rPr>
                <a:t>*</a:t>
              </a:r>
              <a:r>
                <a:rPr b="1"/>
                <a:t>, Article 25):</a:t>
              </a:r>
              <a:br>
                <a:rPr b="1"/>
              </a:br>
              <a:r>
                <a:t>Implement appropriate technical and organisational measures:</a:t>
              </a:r>
            </a:p>
            <a:p>
              <a:pPr algn="l">
                <a:defRPr b="0" sz="1200">
                  <a:latin typeface="Gill Sans"/>
                  <a:ea typeface="Gill Sans"/>
                  <a:cs typeface="Gill Sans"/>
                  <a:sym typeface="Gill Sans"/>
                </a:defRPr>
              </a:pPr>
            </a:p>
            <a:p>
              <a:pPr marL="228600" indent="-228600" algn="l">
                <a:buSzPct val="100000"/>
                <a:buAutoNum type="arabicPeriod" startAt="1"/>
                <a:defRPr b="0" sz="1200">
                  <a:latin typeface="Gill Sans"/>
                  <a:ea typeface="Gill Sans"/>
                  <a:cs typeface="Gill Sans"/>
                  <a:sym typeface="Gill Sans"/>
                </a:defRPr>
              </a:pPr>
              <a:r>
                <a:rPr b="1"/>
                <a:t>Individual participating in your research (data subject).</a:t>
              </a:r>
              <a:r>
                <a:t> Is the participant well informed, aware of possible risks for her/him and aware of the purpose of the research?</a:t>
              </a:r>
            </a:p>
            <a:p>
              <a:pPr marL="228600" indent="-228600" algn="l">
                <a:buSzPct val="100000"/>
                <a:buAutoNum type="arabicPeriod" startAt="1"/>
                <a:defRPr b="0" sz="1200">
                  <a:latin typeface="Gill Sans"/>
                  <a:ea typeface="Gill Sans"/>
                  <a:cs typeface="Gill Sans"/>
                  <a:sym typeface="Gill Sans"/>
                </a:defRPr>
              </a:pPr>
              <a:r>
                <a:rPr b="1"/>
                <a:t>Data.</a:t>
              </a:r>
              <a:r>
                <a:t> Is the data de-identified and encrypted?</a:t>
              </a:r>
            </a:p>
            <a:p>
              <a:pPr marL="228600" indent="-228600" algn="l">
                <a:buSzPct val="100000"/>
                <a:buAutoNum type="arabicPeriod" startAt="1"/>
                <a:defRPr b="0" sz="1200">
                  <a:latin typeface="Gill Sans"/>
                  <a:ea typeface="Gill Sans"/>
                  <a:cs typeface="Gill Sans"/>
                  <a:sym typeface="Gill Sans"/>
                </a:defRPr>
              </a:pPr>
              <a:r>
                <a:rPr b="1"/>
                <a:t>Access Management.</a:t>
              </a:r>
              <a:r>
                <a:t> How is access managed and controlled for the PI / team (expanded) / public?</a:t>
              </a:r>
            </a:p>
            <a:p>
              <a:pPr marL="228600" indent="-228600" algn="l">
                <a:buSzPct val="100000"/>
                <a:buAutoNum type="arabicPeriod" startAt="1"/>
                <a:defRPr b="0" sz="1200">
                  <a:latin typeface="Gill Sans"/>
                  <a:ea typeface="Gill Sans"/>
                  <a:cs typeface="Gill Sans"/>
                  <a:sym typeface="Gill Sans"/>
                </a:defRPr>
              </a:pPr>
              <a:r>
                <a:rPr b="1"/>
                <a:t>Software / Platform. </a:t>
              </a:r>
              <a:r>
                <a:t>Are the </a:t>
              </a:r>
              <a:r>
                <a:rPr i="1"/>
                <a:t>Terms of Service</a:t>
              </a:r>
              <a:r>
                <a:t> for used software / platform checked (where is the data and who has access and has which usage rights)?</a:t>
              </a:r>
            </a:p>
            <a:p>
              <a:pPr marL="228600" indent="-228600" algn="l">
                <a:buSzPct val="100000"/>
                <a:buAutoNum type="arabicPeriod" startAt="1"/>
                <a:defRPr b="0" sz="1200">
                  <a:latin typeface="Gill Sans"/>
                  <a:ea typeface="Gill Sans"/>
                  <a:cs typeface="Gill Sans"/>
                  <a:sym typeface="Gill Sans"/>
                </a:defRPr>
              </a:pPr>
              <a:r>
                <a:rPr b="1"/>
                <a:t>Devices. </a:t>
              </a:r>
              <a:r>
                <a:t>Are devices used safe? Encrypted drive, encrypted communication, strong password / two factor authentication.</a:t>
              </a:r>
            </a:p>
            <a:p>
              <a:pPr marL="228600" indent="-228600" algn="l">
                <a:buSzPct val="100000"/>
                <a:buAutoNum type="arabicPeriod" startAt="1"/>
                <a:defRPr b="0" sz="1200">
                  <a:latin typeface="Gill Sans"/>
                  <a:ea typeface="Gill Sans"/>
                  <a:cs typeface="Gill Sans"/>
                  <a:sym typeface="Gill Sans"/>
                </a:defRPr>
              </a:pPr>
              <a:r>
                <a:rPr b="1"/>
                <a:t>Partners.</a:t>
              </a:r>
              <a:r>
                <a:t> Are the research partners / service partners trusted and are appropriate legal agreements made, with regards to roles, rights and responsibilities?</a:t>
              </a:r>
            </a:p>
            <a:p>
              <a:pPr marL="228600" indent="-228600" algn="l">
                <a:buSzPct val="100000"/>
                <a:buAutoNum type="arabicPeriod" startAt="1"/>
                <a:defRPr b="0" sz="1200">
                  <a:latin typeface="Gill Sans"/>
                  <a:ea typeface="Gill Sans"/>
                  <a:cs typeface="Gill Sans"/>
                  <a:sym typeface="Gill Sans"/>
                </a:defRPr>
              </a:pPr>
              <a:r>
                <a:rPr b="1"/>
                <a:t>Safe and secure collaboration.</a:t>
              </a:r>
              <a:r>
                <a:t> Is the ((cross border) communication to, in and from the) collaboration platform end to end encrypted, are roles and permissions defined and implemented, is logging and monitoring implemented?</a:t>
              </a:r>
            </a:p>
            <a:p>
              <a:pPr marL="228600" indent="-228600" algn="l">
                <a:buSzPct val="100000"/>
                <a:buAutoNum type="arabicPeriod" startAt="1"/>
                <a:defRPr b="0" sz="1200">
                  <a:latin typeface="Gill Sans"/>
                  <a:ea typeface="Gill Sans"/>
                  <a:cs typeface="Gill Sans"/>
                  <a:sym typeface="Gill Sans"/>
                </a:defRPr>
              </a:pPr>
              <a:r>
                <a:rPr b="1"/>
                <a:t>Risk definition and mitigation</a:t>
              </a:r>
              <a:r>
                <a:t>. Are risks defined and mitigated? Is a risk audit procedure started?</a:t>
              </a:r>
            </a:p>
          </p:txBody>
        </p:sp>
        <p:grpSp>
          <p:nvGrpSpPr>
            <p:cNvPr id="300" name="Group"/>
            <p:cNvGrpSpPr/>
            <p:nvPr/>
          </p:nvGrpSpPr>
          <p:grpSpPr>
            <a:xfrm>
              <a:off x="632564" y="123671"/>
              <a:ext cx="3625747" cy="2914151"/>
              <a:chOff x="0" y="0"/>
              <a:chExt cx="3625746" cy="2914150"/>
            </a:xfrm>
          </p:grpSpPr>
          <p:sp>
            <p:nvSpPr>
              <p:cNvPr id="297" name="Line"/>
              <p:cNvSpPr/>
              <p:nvPr/>
            </p:nvSpPr>
            <p:spPr>
              <a:xfrm flipV="1">
                <a:off x="3466995" y="0"/>
                <a:ext cx="1" cy="2914151"/>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98" name="Line"/>
              <p:cNvSpPr/>
              <p:nvPr/>
            </p:nvSpPr>
            <p:spPr>
              <a:xfrm>
                <a:off x="3460646" y="2908023"/>
                <a:ext cx="165101" cy="1"/>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299" name="Line"/>
              <p:cNvSpPr/>
              <p:nvPr/>
            </p:nvSpPr>
            <p:spPr>
              <a:xfrm flipH="1" flipV="1">
                <a:off x="-1" y="3328"/>
                <a:ext cx="3482287" cy="1"/>
              </a:xfrm>
              <a:prstGeom prst="line">
                <a:avLst/>
              </a:prstGeom>
              <a:noFill/>
              <a:ln w="25400" cap="flat">
                <a:solidFill>
                  <a:srgbClr val="929292"/>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grpSp>
        <p:nvGrpSpPr>
          <p:cNvPr id="309" name="Group"/>
          <p:cNvGrpSpPr/>
          <p:nvPr/>
        </p:nvGrpSpPr>
        <p:grpSpPr>
          <a:xfrm>
            <a:off x="328498" y="4066189"/>
            <a:ext cx="3558907" cy="4527592"/>
            <a:chOff x="0" y="0"/>
            <a:chExt cx="3558906" cy="4527590"/>
          </a:xfrm>
        </p:grpSpPr>
        <p:grpSp>
          <p:nvGrpSpPr>
            <p:cNvPr id="304" name="Group"/>
            <p:cNvGrpSpPr/>
            <p:nvPr/>
          </p:nvGrpSpPr>
          <p:grpSpPr>
            <a:xfrm>
              <a:off x="0" y="1790850"/>
              <a:ext cx="3367887" cy="2736741"/>
              <a:chOff x="0" y="0"/>
              <a:chExt cx="3367886" cy="2736739"/>
            </a:xfrm>
          </p:grpSpPr>
          <p:sp>
            <p:nvSpPr>
              <p:cNvPr id="302" name="Action"/>
              <p:cNvSpPr txBox="1"/>
              <p:nvPr/>
            </p:nvSpPr>
            <p:spPr>
              <a:xfrm>
                <a:off x="0" y="0"/>
                <a:ext cx="631850"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1200">
                    <a:solidFill>
                      <a:schemeClr val="accent3">
                        <a:hueOff val="914337"/>
                        <a:satOff val="31515"/>
                        <a:lumOff val="-30790"/>
                      </a:schemeClr>
                    </a:solidFill>
                    <a:latin typeface="Gill Sans"/>
                    <a:ea typeface="Gill Sans"/>
                    <a:cs typeface="Gill Sans"/>
                    <a:sym typeface="Gill Sans"/>
                  </a:defRPr>
                </a:lvl1pPr>
              </a:lstStyle>
              <a:p>
                <a:pPr/>
                <a:r>
                  <a:t>Action</a:t>
                </a:r>
              </a:p>
            </p:txBody>
          </p:sp>
          <p:sp>
            <p:nvSpPr>
              <p:cNvPr id="303" name="Records of processing activities (GDPR*, Article 30): The university shall maintain a digital record…"/>
              <p:cNvSpPr txBox="1"/>
              <p:nvPr/>
            </p:nvSpPr>
            <p:spPr>
              <a:xfrm>
                <a:off x="0" y="323070"/>
                <a:ext cx="3367887" cy="24136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gn="l">
                  <a:defRPr b="0" sz="1200">
                    <a:latin typeface="Gill Sans"/>
                    <a:ea typeface="Gill Sans"/>
                    <a:cs typeface="Gill Sans"/>
                    <a:sym typeface="Gill Sans"/>
                  </a:defRPr>
                </a:pPr>
                <a:r>
                  <a:rPr b="1"/>
                  <a:t>Records of processing activities</a:t>
                </a:r>
                <a:br>
                  <a:rPr b="1"/>
                </a:br>
                <a:r>
                  <a:rPr b="1"/>
                  <a:t>(GDPR</a:t>
                </a:r>
                <a:r>
                  <a:rPr b="1">
                    <a:solidFill>
                      <a:schemeClr val="accent3">
                        <a:hueOff val="914337"/>
                        <a:satOff val="31515"/>
                        <a:lumOff val="-30790"/>
                      </a:schemeClr>
                    </a:solidFill>
                  </a:rPr>
                  <a:t>*</a:t>
                </a:r>
                <a:r>
                  <a:rPr b="1"/>
                  <a:t>, Article 30):</a:t>
                </a:r>
                <a:br/>
                <a:r>
                  <a:t>The university shall maintain a digital record </a:t>
                </a:r>
              </a:p>
              <a:p>
                <a:pPr algn="l">
                  <a:defRPr b="0" sz="1200">
                    <a:latin typeface="Gill Sans"/>
                    <a:ea typeface="Gill Sans"/>
                    <a:cs typeface="Gill Sans"/>
                    <a:sym typeface="Gill Sans"/>
                  </a:defRPr>
                </a:pPr>
                <a:r>
                  <a:t>of the processing activities in your research to </a:t>
                </a:r>
              </a:p>
              <a:p>
                <a:pPr algn="l">
                  <a:defRPr b="0" sz="1200">
                    <a:latin typeface="Gill Sans"/>
                    <a:ea typeface="Gill Sans"/>
                    <a:cs typeface="Gill Sans"/>
                    <a:sym typeface="Gill Sans"/>
                  </a:defRPr>
                </a:pPr>
                <a:r>
                  <a:t>demonstrate compliancy to the GDPR. </a:t>
                </a:r>
              </a:p>
              <a:p>
                <a:pPr algn="l">
                  <a:defRPr b="0" sz="1200">
                    <a:latin typeface="Gill Sans"/>
                    <a:ea typeface="Gill Sans"/>
                    <a:cs typeface="Gill Sans"/>
                    <a:sym typeface="Gill Sans"/>
                  </a:defRPr>
                </a:pPr>
                <a:r>
                  <a:t>This register contains:</a:t>
                </a:r>
              </a:p>
              <a:p>
                <a:pPr marL="238125" indent="-238125" algn="l">
                  <a:buSzPct val="100000"/>
                  <a:buAutoNum type="arabicPeriod" startAt="1"/>
                  <a:defRPr b="0" sz="1200">
                    <a:latin typeface="Gill Sans"/>
                    <a:ea typeface="Gill Sans"/>
                    <a:cs typeface="Gill Sans"/>
                    <a:sym typeface="Gill Sans"/>
                  </a:defRPr>
                </a:pPr>
                <a:r>
                  <a:t>The name and contact details of the researcher, the research partners and service providers;</a:t>
                </a:r>
              </a:p>
              <a:p>
                <a:pPr marL="238125" indent="-238125" algn="l">
                  <a:buSzPct val="100000"/>
                  <a:buAutoNum type="arabicPeriod" startAt="1"/>
                  <a:defRPr b="0" sz="1200">
                    <a:latin typeface="Gill Sans"/>
                    <a:ea typeface="Gill Sans"/>
                    <a:cs typeface="Gill Sans"/>
                    <a:sym typeface="Gill Sans"/>
                  </a:defRPr>
                </a:pPr>
                <a:r>
                  <a:t>The purposes of the processing;</a:t>
                </a:r>
              </a:p>
              <a:p>
                <a:pPr marL="238125" indent="-238125" algn="l">
                  <a:buSzPct val="100000"/>
                  <a:buAutoNum type="arabicPeriod" startAt="1"/>
                  <a:defRPr b="0" sz="1200">
                    <a:latin typeface="Gill Sans"/>
                    <a:ea typeface="Gill Sans"/>
                    <a:cs typeface="Gill Sans"/>
                    <a:sym typeface="Gill Sans"/>
                  </a:defRPr>
                </a:pPr>
                <a:r>
                  <a:t>A description of the categories of data subjects and of the categories of personal data; </a:t>
                </a:r>
              </a:p>
              <a:p>
                <a:pPr marL="238125" indent="-238125" algn="l">
                  <a:buSzPct val="100000"/>
                  <a:buAutoNum type="arabicPeriod" startAt="1"/>
                  <a:defRPr b="0" sz="1200">
                    <a:latin typeface="Gill Sans"/>
                    <a:ea typeface="Gill Sans"/>
                    <a:cs typeface="Gill Sans"/>
                    <a:sym typeface="Gill Sans"/>
                  </a:defRPr>
                </a:pPr>
                <a:r>
                  <a:t>The categories of recipients to whom the personal data have been or will be disclosed.</a:t>
                </a:r>
              </a:p>
            </p:txBody>
          </p:sp>
        </p:grpSp>
        <p:grpSp>
          <p:nvGrpSpPr>
            <p:cNvPr id="308" name="Group"/>
            <p:cNvGrpSpPr/>
            <p:nvPr/>
          </p:nvGrpSpPr>
          <p:grpSpPr>
            <a:xfrm>
              <a:off x="700776" y="0"/>
              <a:ext cx="2858131" cy="1959421"/>
              <a:chOff x="0" y="0"/>
              <a:chExt cx="2858130" cy="1959420"/>
            </a:xfrm>
          </p:grpSpPr>
          <p:sp>
            <p:nvSpPr>
              <p:cNvPr id="305" name="Line"/>
              <p:cNvSpPr/>
              <p:nvPr/>
            </p:nvSpPr>
            <p:spPr>
              <a:xfrm>
                <a:off x="2693030" y="1138"/>
                <a:ext cx="165101" cy="1"/>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306" name="Line"/>
              <p:cNvSpPr/>
              <p:nvPr/>
            </p:nvSpPr>
            <p:spPr>
              <a:xfrm flipV="1">
                <a:off x="2699380" y="0"/>
                <a:ext cx="1" cy="1959421"/>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sp>
            <p:nvSpPr>
              <p:cNvPr id="307" name="Line"/>
              <p:cNvSpPr/>
              <p:nvPr/>
            </p:nvSpPr>
            <p:spPr>
              <a:xfrm flipH="1" flipV="1">
                <a:off x="0" y="1945144"/>
                <a:ext cx="2701536" cy="1"/>
              </a:xfrm>
              <a:prstGeom prst="line">
                <a:avLst/>
              </a:prstGeom>
              <a:noFill/>
              <a:ln w="25400" cap="flat">
                <a:solidFill>
                  <a:srgbClr val="929292"/>
                </a:solidFill>
                <a:prstDash val="solid"/>
                <a:miter lim="400000"/>
                <a:tailEnd type="triangle" w="med" len="med"/>
              </a:ln>
              <a:effectLst/>
            </p:spPr>
            <p:txBody>
              <a:bodyPr wrap="square" lIns="50800" tIns="50800" rIns="50800" bIns="50800" numCol="1" anchor="ctr">
                <a:noAutofit/>
              </a:bodyPr>
              <a:lstStyle/>
              <a:p>
                <a:pPr>
                  <a:defRPr b="0" sz="2200">
                    <a:solidFill>
                      <a:srgbClr val="FFFFFF"/>
                    </a:solidFill>
                    <a:latin typeface="+mn-lt"/>
                    <a:ea typeface="+mn-ea"/>
                    <a:cs typeface="+mn-cs"/>
                    <a:sym typeface="Helvetica Neue Medium"/>
                  </a:defRPr>
                </a:pPr>
              </a:p>
            </p:txBody>
          </p:sp>
        </p:grpSp>
      </p:grpSp>
      <p:grpSp>
        <p:nvGrpSpPr>
          <p:cNvPr id="312" name="Group"/>
          <p:cNvGrpSpPr/>
          <p:nvPr/>
        </p:nvGrpSpPr>
        <p:grpSpPr>
          <a:xfrm>
            <a:off x="131786" y="8721430"/>
            <a:ext cx="1902269" cy="992481"/>
            <a:chOff x="0" y="0"/>
            <a:chExt cx="1902267" cy="992480"/>
          </a:xfrm>
        </p:grpSpPr>
        <p:pic>
          <p:nvPicPr>
            <p:cNvPr id="310" name="cc by nc.png" descr="cc by nc.png">
              <a:hlinkClick r:id="rId6" invalidUrl="" action="" tgtFrame="" tooltip="" history="1" highlightClick="0" endSnd="0"/>
            </p:cNvPr>
            <p:cNvPicPr>
              <a:picLocks noChangeAspect="1"/>
            </p:cNvPicPr>
            <p:nvPr/>
          </p:nvPicPr>
          <p:blipFill>
            <a:blip r:embed="rId7">
              <a:extLst/>
            </a:blip>
            <a:stretch>
              <a:fillRect/>
            </a:stretch>
          </p:blipFill>
          <p:spPr>
            <a:xfrm>
              <a:off x="66267" y="0"/>
              <a:ext cx="1375890" cy="481564"/>
            </a:xfrm>
            <a:prstGeom prst="rect">
              <a:avLst/>
            </a:prstGeom>
            <a:ln w="12700" cap="flat">
              <a:noFill/>
              <a:miter lim="400000"/>
            </a:ln>
            <a:effectLst/>
          </p:spPr>
        </p:pic>
        <p:sp>
          <p:nvSpPr>
            <p:cNvPr id="311" name="Marlon Domingus…"/>
            <p:cNvSpPr txBox="1"/>
            <p:nvPr/>
          </p:nvSpPr>
          <p:spPr>
            <a:xfrm>
              <a:off x="0" y="428884"/>
              <a:ext cx="1902268" cy="56359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72248" tIns="72248" rIns="72248" bIns="72248" numCol="1" anchor="ctr">
              <a:spAutoFit/>
            </a:bodyPr>
            <a:lstStyle/>
            <a:p>
              <a:pPr algn="l" defTabSz="830861">
                <a:defRPr b="0" sz="1000">
                  <a:latin typeface="Trebuchet MS"/>
                  <a:ea typeface="Trebuchet MS"/>
                  <a:cs typeface="Trebuchet MS"/>
                  <a:sym typeface="Trebuchet MS"/>
                </a:defRPr>
              </a:pPr>
              <a:r>
                <a:t>Erasmus University Rotterdam</a:t>
              </a:r>
            </a:p>
            <a:p>
              <a:pPr algn="l" defTabSz="830861">
                <a:defRPr b="0" sz="1000" u="sng">
                  <a:solidFill>
                    <a:srgbClr val="0000FF"/>
                  </a:solidFill>
                  <a:uFill>
                    <a:solidFill>
                      <a:srgbClr val="0000FF"/>
                    </a:solidFill>
                  </a:uFill>
                  <a:latin typeface="Trebuchet MS"/>
                  <a:ea typeface="Trebuchet MS"/>
                  <a:cs typeface="Trebuchet MS"/>
                  <a:sym typeface="Trebuchet MS"/>
                </a:defRPr>
              </a:pPr>
              <a:r>
                <a:rPr>
                  <a:uFillTx/>
                  <a:hlinkClick r:id="rId8" invalidUrl="" action="" tgtFrame="" tooltip="" history="1" highlightClick="0" endSnd="0"/>
                </a:rPr>
                <a:t>marlon.domingus@eur.nl</a:t>
              </a:r>
              <a:r>
                <a:rPr u="none">
                  <a:solidFill>
                    <a:srgbClr val="000000"/>
                  </a:solidFill>
                </a:rPr>
                <a:t> </a:t>
              </a:r>
              <a:endParaRPr u="none">
                <a:solidFill>
                  <a:srgbClr val="000000"/>
                </a:solidFill>
              </a:endParaRPr>
            </a:p>
            <a:p>
              <a:pPr algn="l" defTabSz="830861">
                <a:defRPr b="0" sz="1000" u="sng">
                  <a:solidFill>
                    <a:srgbClr val="0000FF"/>
                  </a:solidFill>
                  <a:uFill>
                    <a:solidFill>
                      <a:srgbClr val="0000FF"/>
                    </a:solidFill>
                  </a:uFill>
                  <a:latin typeface="Trebuchet MS"/>
                  <a:ea typeface="Trebuchet MS"/>
                  <a:cs typeface="Trebuchet MS"/>
                  <a:sym typeface="Trebuchet MS"/>
                </a:defRPr>
              </a:pPr>
              <a:r>
                <a:rPr u="none">
                  <a:solidFill>
                    <a:srgbClr val="000000"/>
                  </a:solidFill>
                </a:rPr>
                <a:t>February 2018</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2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26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0" presetID="1" grpId="5" fill="hold">
                                  <p:stCondLst>
                                    <p:cond delay="0"/>
                                  </p:stCondLst>
                                  <p:iterate type="el" backwards="0">
                                    <p:tmAbs val="0"/>
                                  </p:iterate>
                                  <p:childTnLst>
                                    <p:set>
                                      <p:cBhvr>
                                        <p:cTn id="22" fill="hold"/>
                                        <p:tgtEl>
                                          <p:spTgt spid="28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0" presetID="1" grpId="6" fill="hold">
                                  <p:stCondLst>
                                    <p:cond delay="0"/>
                                  </p:stCondLst>
                                  <p:iterate type="el" backwards="0">
                                    <p:tmAbs val="0"/>
                                  </p:iterate>
                                  <p:childTnLst>
                                    <p:set>
                                      <p:cBhvr>
                                        <p:cTn id="26" fill="hold"/>
                                        <p:tgtEl>
                                          <p:spTgt spid="27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0" presetID="1" grpId="7" fill="hold">
                                  <p:stCondLst>
                                    <p:cond delay="0"/>
                                  </p:stCondLst>
                                  <p:iterate type="el" backwards="0">
                                    <p:tmAbs val="0"/>
                                  </p:iterate>
                                  <p:childTnLst>
                                    <p:set>
                                      <p:cBhvr>
                                        <p:cTn id="30" fill="hold"/>
                                        <p:tgtEl>
                                          <p:spTgt spid="24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0" presetID="1" grpId="8" fill="hold">
                                  <p:stCondLst>
                                    <p:cond delay="0"/>
                                  </p:stCondLst>
                                  <p:iterate type="el" backwards="0">
                                    <p:tmAbs val="0"/>
                                  </p:iterate>
                                  <p:childTnLst>
                                    <p:set>
                                      <p:cBhvr>
                                        <p:cTn id="34" fill="hold"/>
                                        <p:tgtEl>
                                          <p:spTgt spid="26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0" presetID="1" grpId="9" fill="hold">
                                  <p:stCondLst>
                                    <p:cond delay="0"/>
                                  </p:stCondLst>
                                  <p:iterate type="el" backwards="0">
                                    <p:tmAbs val="0"/>
                                  </p:iterate>
                                  <p:childTnLst>
                                    <p:set>
                                      <p:cBhvr>
                                        <p:cTn id="38" fill="hold"/>
                                        <p:tgtEl>
                                          <p:spTgt spid="29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0" presetID="1" grpId="10" fill="hold">
                                  <p:stCondLst>
                                    <p:cond delay="0"/>
                                  </p:stCondLst>
                                  <p:iterate type="el" backwards="0">
                                    <p:tmAbs val="0"/>
                                  </p:iterate>
                                  <p:childTnLst>
                                    <p:set>
                                      <p:cBhvr>
                                        <p:cTn id="42" fill="hold"/>
                                        <p:tgtEl>
                                          <p:spTgt spid="30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Class="entr" nodeType="clickEffect" presetSubtype="0" presetID="1" grpId="11" fill="hold">
                                  <p:stCondLst>
                                    <p:cond delay="0"/>
                                  </p:stCondLst>
                                  <p:iterate type="el" backwards="0">
                                    <p:tmAbs val="0"/>
                                  </p:iterate>
                                  <p:childTnLst>
                                    <p:set>
                                      <p:cBhvr>
                                        <p:cTn id="46" fill="hold"/>
                                        <p:tgtEl>
                                          <p:spTgt spid="30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80" grpId="5"/>
      <p:bldP build="whole" bldLvl="1" animBg="1" rev="0" advAuto="0" spid="260" grpId="8"/>
      <p:bldP build="whole" bldLvl="1" animBg="1" rev="0" advAuto="0" spid="263" grpId="3"/>
      <p:bldP build="whole" bldLvl="1" animBg="1" rev="0" advAuto="0" spid="273" grpId="1"/>
      <p:bldP build="whole" bldLvl="1" animBg="1" rev="0" advAuto="0" spid="248" grpId="7"/>
      <p:bldP build="whole" bldLvl="1" animBg="1" rev="0" advAuto="0" spid="266" grpId="4"/>
      <p:bldP build="whole" bldLvl="1" animBg="1" rev="0" advAuto="0" spid="301" grpId="10"/>
      <p:bldP build="whole" bldLvl="1" animBg="1" rev="0" advAuto="0" spid="276" grpId="6"/>
      <p:bldP build="whole" bldLvl="1" animBg="1" rev="0" advAuto="0" spid="294" grpId="9"/>
      <p:bldP build="whole" bldLvl="1" animBg="1" rev="0" advAuto="0" spid="245" grpId="2"/>
      <p:bldP build="whole" bldLvl="1" animBg="1" rev="0" advAuto="0" spid="309" grpId="11"/>
    </p:bldLst>
  </p:timing>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2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2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