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60"/>
  </p:notesMasterIdLst>
  <p:sldIdLst>
    <p:sldId id="426" r:id="rId2"/>
    <p:sldId id="440" r:id="rId3"/>
    <p:sldId id="427" r:id="rId4"/>
    <p:sldId id="446" r:id="rId5"/>
    <p:sldId id="439" r:id="rId6"/>
    <p:sldId id="447" r:id="rId7"/>
    <p:sldId id="448" r:id="rId8"/>
    <p:sldId id="449" r:id="rId9"/>
    <p:sldId id="450" r:id="rId10"/>
    <p:sldId id="452" r:id="rId11"/>
    <p:sldId id="454" r:id="rId12"/>
    <p:sldId id="451" r:id="rId13"/>
    <p:sldId id="453" r:id="rId14"/>
    <p:sldId id="455" r:id="rId15"/>
    <p:sldId id="428" r:id="rId16"/>
    <p:sldId id="433" r:id="rId17"/>
    <p:sldId id="471" r:id="rId18"/>
    <p:sldId id="438" r:id="rId19"/>
    <p:sldId id="437" r:id="rId20"/>
    <p:sldId id="469" r:id="rId21"/>
    <p:sldId id="481" r:id="rId22"/>
    <p:sldId id="482" r:id="rId23"/>
    <p:sldId id="436" r:id="rId24"/>
    <p:sldId id="487" r:id="rId25"/>
    <p:sldId id="488" r:id="rId26"/>
    <p:sldId id="489" r:id="rId27"/>
    <p:sldId id="494" r:id="rId28"/>
    <p:sldId id="458" r:id="rId29"/>
    <p:sldId id="430" r:id="rId30"/>
    <p:sldId id="485" r:id="rId31"/>
    <p:sldId id="484" r:id="rId32"/>
    <p:sldId id="483" r:id="rId33"/>
    <p:sldId id="477" r:id="rId34"/>
    <p:sldId id="478" r:id="rId35"/>
    <p:sldId id="479" r:id="rId36"/>
    <p:sldId id="480" r:id="rId37"/>
    <p:sldId id="459" r:id="rId38"/>
    <p:sldId id="460" r:id="rId39"/>
    <p:sldId id="461" r:id="rId40"/>
    <p:sldId id="462" r:id="rId41"/>
    <p:sldId id="463" r:id="rId42"/>
    <p:sldId id="464" r:id="rId43"/>
    <p:sldId id="466" r:id="rId44"/>
    <p:sldId id="467" r:id="rId45"/>
    <p:sldId id="472" r:id="rId46"/>
    <p:sldId id="465" r:id="rId47"/>
    <p:sldId id="486" r:id="rId48"/>
    <p:sldId id="473" r:id="rId49"/>
    <p:sldId id="474" r:id="rId50"/>
    <p:sldId id="475" r:id="rId51"/>
    <p:sldId id="495" r:id="rId52"/>
    <p:sldId id="468" r:id="rId53"/>
    <p:sldId id="491" r:id="rId54"/>
    <p:sldId id="442" r:id="rId55"/>
    <p:sldId id="492" r:id="rId56"/>
    <p:sldId id="490" r:id="rId57"/>
    <p:sldId id="493" r:id="rId58"/>
    <p:sldId id="444"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F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35BA"/>
    <a:srgbClr val="9E0000"/>
    <a:srgbClr val="DED410"/>
    <a:srgbClr val="052B97"/>
    <a:srgbClr val="060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94171" autoAdjust="0"/>
  </p:normalViewPr>
  <p:slideViewPr>
    <p:cSldViewPr>
      <p:cViewPr>
        <p:scale>
          <a:sx n="106" d="100"/>
          <a:sy n="106" d="100"/>
        </p:scale>
        <p:origin x="-1782" y="-18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670136-9841-46F2-9974-E401B1063988}"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GB"/>
        </a:p>
      </dgm:t>
    </dgm:pt>
    <dgm:pt modelId="{276E3040-59A0-4EA6-89E7-E126EADD7DE4}">
      <dgm:prSet phldrT="[Text]"/>
      <dgm:spPr/>
      <dgm:t>
        <a:bodyPr/>
        <a:lstStyle/>
        <a:p>
          <a:r>
            <a:rPr lang="en-GB" dirty="0" smtClean="0"/>
            <a:t>Ideas</a:t>
          </a:r>
          <a:endParaRPr lang="en-GB" dirty="0"/>
        </a:p>
      </dgm:t>
    </dgm:pt>
    <dgm:pt modelId="{2D0891A2-8061-4E18-AE36-08B13ED562A2}" type="parTrans" cxnId="{3B1150D5-57BD-4F07-89A5-42EC8FD69B21}">
      <dgm:prSet/>
      <dgm:spPr/>
      <dgm:t>
        <a:bodyPr/>
        <a:lstStyle/>
        <a:p>
          <a:endParaRPr lang="en-GB"/>
        </a:p>
      </dgm:t>
    </dgm:pt>
    <dgm:pt modelId="{45345764-B206-4757-BD0D-59128C2F28CD}" type="sibTrans" cxnId="{3B1150D5-57BD-4F07-89A5-42EC8FD69B21}">
      <dgm:prSet/>
      <dgm:spPr/>
      <dgm:t>
        <a:bodyPr/>
        <a:lstStyle/>
        <a:p>
          <a:endParaRPr lang="en-GB"/>
        </a:p>
      </dgm:t>
    </dgm:pt>
    <dgm:pt modelId="{F42AE02F-87F4-4074-96FC-E3DA52E5E2E1}">
      <dgm:prSet phldrT="[Text]"/>
      <dgm:spPr/>
      <dgm:t>
        <a:bodyPr/>
        <a:lstStyle/>
        <a:p>
          <a:r>
            <a:rPr lang="en-GB" dirty="0" smtClean="0"/>
            <a:t>Grants</a:t>
          </a:r>
          <a:endParaRPr lang="en-GB" dirty="0"/>
        </a:p>
      </dgm:t>
    </dgm:pt>
    <dgm:pt modelId="{1F7EA51C-6068-447F-A9ED-A8874FECB135}" type="parTrans" cxnId="{DBBD7817-002B-42A4-AA9B-58B748D8CE76}">
      <dgm:prSet/>
      <dgm:spPr/>
      <dgm:t>
        <a:bodyPr/>
        <a:lstStyle/>
        <a:p>
          <a:endParaRPr lang="en-GB"/>
        </a:p>
      </dgm:t>
    </dgm:pt>
    <dgm:pt modelId="{0437D717-487D-4A74-BE2E-68248BA504E3}" type="sibTrans" cxnId="{DBBD7817-002B-42A4-AA9B-58B748D8CE76}">
      <dgm:prSet/>
      <dgm:spPr/>
      <dgm:t>
        <a:bodyPr/>
        <a:lstStyle/>
        <a:p>
          <a:endParaRPr lang="en-GB"/>
        </a:p>
      </dgm:t>
    </dgm:pt>
    <dgm:pt modelId="{0ED2A091-C214-402D-8736-27BF50D40FFA}">
      <dgm:prSet phldrT="[Text]"/>
      <dgm:spPr/>
      <dgm:t>
        <a:bodyPr/>
        <a:lstStyle/>
        <a:p>
          <a:r>
            <a:rPr lang="en-GB" dirty="0" smtClean="0"/>
            <a:t>Projects</a:t>
          </a:r>
          <a:endParaRPr lang="en-GB" dirty="0"/>
        </a:p>
      </dgm:t>
    </dgm:pt>
    <dgm:pt modelId="{47CA8139-4B71-4A9B-8E82-3BD1AF2608EB}" type="parTrans" cxnId="{1DE141D5-B281-4B98-B9B8-3C43DF51EA76}">
      <dgm:prSet/>
      <dgm:spPr/>
      <dgm:t>
        <a:bodyPr/>
        <a:lstStyle/>
        <a:p>
          <a:endParaRPr lang="en-GB"/>
        </a:p>
      </dgm:t>
    </dgm:pt>
    <dgm:pt modelId="{D701B1FF-1226-41E2-9F1B-ECE45AEA3A0E}" type="sibTrans" cxnId="{1DE141D5-B281-4B98-B9B8-3C43DF51EA76}">
      <dgm:prSet/>
      <dgm:spPr/>
      <dgm:t>
        <a:bodyPr/>
        <a:lstStyle/>
        <a:p>
          <a:endParaRPr lang="en-GB"/>
        </a:p>
      </dgm:t>
    </dgm:pt>
    <dgm:pt modelId="{751DA75C-C56A-418C-B3FD-90D818C6EBEB}">
      <dgm:prSet phldrT="[Text]"/>
      <dgm:spPr/>
      <dgm:t>
        <a:bodyPr/>
        <a:lstStyle/>
        <a:p>
          <a:r>
            <a:rPr lang="en-GB" dirty="0" smtClean="0"/>
            <a:t>Reporting</a:t>
          </a:r>
          <a:endParaRPr lang="en-GB" dirty="0"/>
        </a:p>
      </dgm:t>
    </dgm:pt>
    <dgm:pt modelId="{1F39F08A-0D4B-4ECD-BC63-EB17535B9E1E}" type="parTrans" cxnId="{90B08E56-CFE9-43C3-A14F-74F709A60011}">
      <dgm:prSet/>
      <dgm:spPr/>
      <dgm:t>
        <a:bodyPr/>
        <a:lstStyle/>
        <a:p>
          <a:endParaRPr lang="en-GB"/>
        </a:p>
      </dgm:t>
    </dgm:pt>
    <dgm:pt modelId="{8F91CBDC-22F1-4394-A63C-469C9AE006BD}" type="sibTrans" cxnId="{90B08E56-CFE9-43C3-A14F-74F709A60011}">
      <dgm:prSet/>
      <dgm:spPr/>
      <dgm:t>
        <a:bodyPr/>
        <a:lstStyle/>
        <a:p>
          <a:endParaRPr lang="en-GB"/>
        </a:p>
      </dgm:t>
    </dgm:pt>
    <dgm:pt modelId="{6FF0C8E9-E913-4181-9C56-1B05EED42039}">
      <dgm:prSet phldrT="[Text]"/>
      <dgm:spPr/>
      <dgm:t>
        <a:bodyPr/>
        <a:lstStyle/>
        <a:p>
          <a:r>
            <a:rPr lang="en-GB" dirty="0" smtClean="0"/>
            <a:t>Impact</a:t>
          </a:r>
          <a:endParaRPr lang="en-GB" dirty="0"/>
        </a:p>
      </dgm:t>
    </dgm:pt>
    <dgm:pt modelId="{1EA0F98B-F468-48EA-A438-0C4B9B616644}" type="parTrans" cxnId="{7E833927-8FFF-44AE-939E-9AD01837AF6B}">
      <dgm:prSet/>
      <dgm:spPr/>
      <dgm:t>
        <a:bodyPr/>
        <a:lstStyle/>
        <a:p>
          <a:endParaRPr lang="en-GB"/>
        </a:p>
      </dgm:t>
    </dgm:pt>
    <dgm:pt modelId="{F149890D-4761-4B44-B9F9-211DF08ED568}" type="sibTrans" cxnId="{7E833927-8FFF-44AE-939E-9AD01837AF6B}">
      <dgm:prSet/>
      <dgm:spPr/>
      <dgm:t>
        <a:bodyPr/>
        <a:lstStyle/>
        <a:p>
          <a:endParaRPr lang="en-GB"/>
        </a:p>
      </dgm:t>
    </dgm:pt>
    <dgm:pt modelId="{97787F34-E497-4F6B-AF56-7EB0883C8066}" type="pres">
      <dgm:prSet presAssocID="{F6670136-9841-46F2-9974-E401B1063988}" presName="Name0" presStyleCnt="0">
        <dgm:presLayoutVars>
          <dgm:dir/>
          <dgm:resizeHandles val="exact"/>
        </dgm:presLayoutVars>
      </dgm:prSet>
      <dgm:spPr/>
      <dgm:t>
        <a:bodyPr/>
        <a:lstStyle/>
        <a:p>
          <a:endParaRPr lang="en-GB"/>
        </a:p>
      </dgm:t>
    </dgm:pt>
    <dgm:pt modelId="{5779BE80-9809-4C3A-9EFF-562974EBBACD}" type="pres">
      <dgm:prSet presAssocID="{F6670136-9841-46F2-9974-E401B1063988}" presName="cycle" presStyleCnt="0"/>
      <dgm:spPr/>
    </dgm:pt>
    <dgm:pt modelId="{E45A860D-C373-45BE-BA12-0F488483F77F}" type="pres">
      <dgm:prSet presAssocID="{276E3040-59A0-4EA6-89E7-E126EADD7DE4}" presName="nodeFirstNode" presStyleLbl="node1" presStyleIdx="0" presStyleCnt="5">
        <dgm:presLayoutVars>
          <dgm:bulletEnabled val="1"/>
        </dgm:presLayoutVars>
      </dgm:prSet>
      <dgm:spPr/>
      <dgm:t>
        <a:bodyPr/>
        <a:lstStyle/>
        <a:p>
          <a:endParaRPr lang="en-GB"/>
        </a:p>
      </dgm:t>
    </dgm:pt>
    <dgm:pt modelId="{54C6FCBE-0290-46ED-8173-FC7DEA579943}" type="pres">
      <dgm:prSet presAssocID="{45345764-B206-4757-BD0D-59128C2F28CD}" presName="sibTransFirstNode" presStyleLbl="bgShp" presStyleIdx="0" presStyleCnt="1"/>
      <dgm:spPr/>
      <dgm:t>
        <a:bodyPr/>
        <a:lstStyle/>
        <a:p>
          <a:endParaRPr lang="en-GB"/>
        </a:p>
      </dgm:t>
    </dgm:pt>
    <dgm:pt modelId="{214D0CFF-AC4F-4848-8F68-9453821474BB}" type="pres">
      <dgm:prSet presAssocID="{F42AE02F-87F4-4074-96FC-E3DA52E5E2E1}" presName="nodeFollowingNodes" presStyleLbl="node1" presStyleIdx="1" presStyleCnt="5" custRadScaleRad="103738" custRadScaleInc="3543">
        <dgm:presLayoutVars>
          <dgm:bulletEnabled val="1"/>
        </dgm:presLayoutVars>
      </dgm:prSet>
      <dgm:spPr/>
      <dgm:t>
        <a:bodyPr/>
        <a:lstStyle/>
        <a:p>
          <a:endParaRPr lang="en-GB"/>
        </a:p>
      </dgm:t>
    </dgm:pt>
    <dgm:pt modelId="{8089F7AE-D15B-434D-AC74-728E5A7680D8}" type="pres">
      <dgm:prSet presAssocID="{0ED2A091-C214-402D-8736-27BF50D40FFA}" presName="nodeFollowingNodes" presStyleLbl="node1" presStyleIdx="2" presStyleCnt="5">
        <dgm:presLayoutVars>
          <dgm:bulletEnabled val="1"/>
        </dgm:presLayoutVars>
      </dgm:prSet>
      <dgm:spPr/>
      <dgm:t>
        <a:bodyPr/>
        <a:lstStyle/>
        <a:p>
          <a:endParaRPr lang="en-GB"/>
        </a:p>
      </dgm:t>
    </dgm:pt>
    <dgm:pt modelId="{2AF345BF-22BE-460E-97D3-24248B4D3DFE}" type="pres">
      <dgm:prSet presAssocID="{751DA75C-C56A-418C-B3FD-90D818C6EBEB}" presName="nodeFollowingNodes" presStyleLbl="node1" presStyleIdx="3" presStyleCnt="5">
        <dgm:presLayoutVars>
          <dgm:bulletEnabled val="1"/>
        </dgm:presLayoutVars>
      </dgm:prSet>
      <dgm:spPr/>
      <dgm:t>
        <a:bodyPr/>
        <a:lstStyle/>
        <a:p>
          <a:endParaRPr lang="en-GB"/>
        </a:p>
      </dgm:t>
    </dgm:pt>
    <dgm:pt modelId="{0CFFA362-93F9-41BE-A302-1A3274DE2F65}" type="pres">
      <dgm:prSet presAssocID="{6FF0C8E9-E913-4181-9C56-1B05EED42039}" presName="nodeFollowingNodes" presStyleLbl="node1" presStyleIdx="4" presStyleCnt="5">
        <dgm:presLayoutVars>
          <dgm:bulletEnabled val="1"/>
        </dgm:presLayoutVars>
      </dgm:prSet>
      <dgm:spPr/>
      <dgm:t>
        <a:bodyPr/>
        <a:lstStyle/>
        <a:p>
          <a:endParaRPr lang="en-GB"/>
        </a:p>
      </dgm:t>
    </dgm:pt>
  </dgm:ptLst>
  <dgm:cxnLst>
    <dgm:cxn modelId="{7E833927-8FFF-44AE-939E-9AD01837AF6B}" srcId="{F6670136-9841-46F2-9974-E401B1063988}" destId="{6FF0C8E9-E913-4181-9C56-1B05EED42039}" srcOrd="4" destOrd="0" parTransId="{1EA0F98B-F468-48EA-A438-0C4B9B616644}" sibTransId="{F149890D-4761-4B44-B9F9-211DF08ED568}"/>
    <dgm:cxn modelId="{F5FD377A-722C-4465-AD63-3E582720413F}" type="presOf" srcId="{45345764-B206-4757-BD0D-59128C2F28CD}" destId="{54C6FCBE-0290-46ED-8173-FC7DEA579943}" srcOrd="0" destOrd="0" presId="urn:microsoft.com/office/officeart/2005/8/layout/cycle3"/>
    <dgm:cxn modelId="{82D36926-FCA1-4A9E-B665-315B9CBCFBAE}" type="presOf" srcId="{0ED2A091-C214-402D-8736-27BF50D40FFA}" destId="{8089F7AE-D15B-434D-AC74-728E5A7680D8}" srcOrd="0" destOrd="0" presId="urn:microsoft.com/office/officeart/2005/8/layout/cycle3"/>
    <dgm:cxn modelId="{1DE141D5-B281-4B98-B9B8-3C43DF51EA76}" srcId="{F6670136-9841-46F2-9974-E401B1063988}" destId="{0ED2A091-C214-402D-8736-27BF50D40FFA}" srcOrd="2" destOrd="0" parTransId="{47CA8139-4B71-4A9B-8E82-3BD1AF2608EB}" sibTransId="{D701B1FF-1226-41E2-9F1B-ECE45AEA3A0E}"/>
    <dgm:cxn modelId="{71256372-44C2-43CF-963B-2FA15E17D406}" type="presOf" srcId="{F42AE02F-87F4-4074-96FC-E3DA52E5E2E1}" destId="{214D0CFF-AC4F-4848-8F68-9453821474BB}" srcOrd="0" destOrd="0" presId="urn:microsoft.com/office/officeart/2005/8/layout/cycle3"/>
    <dgm:cxn modelId="{F05489CC-F123-4711-882B-CAF63303E57A}" type="presOf" srcId="{F6670136-9841-46F2-9974-E401B1063988}" destId="{97787F34-E497-4F6B-AF56-7EB0883C8066}" srcOrd="0" destOrd="0" presId="urn:microsoft.com/office/officeart/2005/8/layout/cycle3"/>
    <dgm:cxn modelId="{6831A5D8-B463-46D1-98BC-2BDA5C9CF2C2}" type="presOf" srcId="{276E3040-59A0-4EA6-89E7-E126EADD7DE4}" destId="{E45A860D-C373-45BE-BA12-0F488483F77F}" srcOrd="0" destOrd="0" presId="urn:microsoft.com/office/officeart/2005/8/layout/cycle3"/>
    <dgm:cxn modelId="{0EB730EE-24F1-482D-B29D-B02EA5D59ED9}" type="presOf" srcId="{6FF0C8E9-E913-4181-9C56-1B05EED42039}" destId="{0CFFA362-93F9-41BE-A302-1A3274DE2F65}" srcOrd="0" destOrd="0" presId="urn:microsoft.com/office/officeart/2005/8/layout/cycle3"/>
    <dgm:cxn modelId="{DBBD7817-002B-42A4-AA9B-58B748D8CE76}" srcId="{F6670136-9841-46F2-9974-E401B1063988}" destId="{F42AE02F-87F4-4074-96FC-E3DA52E5E2E1}" srcOrd="1" destOrd="0" parTransId="{1F7EA51C-6068-447F-A9ED-A8874FECB135}" sibTransId="{0437D717-487D-4A74-BE2E-68248BA504E3}"/>
    <dgm:cxn modelId="{3B1150D5-57BD-4F07-89A5-42EC8FD69B21}" srcId="{F6670136-9841-46F2-9974-E401B1063988}" destId="{276E3040-59A0-4EA6-89E7-E126EADD7DE4}" srcOrd="0" destOrd="0" parTransId="{2D0891A2-8061-4E18-AE36-08B13ED562A2}" sibTransId="{45345764-B206-4757-BD0D-59128C2F28CD}"/>
    <dgm:cxn modelId="{B4C326DA-44B5-4F02-8ABC-2452E41B1AB8}" type="presOf" srcId="{751DA75C-C56A-418C-B3FD-90D818C6EBEB}" destId="{2AF345BF-22BE-460E-97D3-24248B4D3DFE}" srcOrd="0" destOrd="0" presId="urn:microsoft.com/office/officeart/2005/8/layout/cycle3"/>
    <dgm:cxn modelId="{90B08E56-CFE9-43C3-A14F-74F709A60011}" srcId="{F6670136-9841-46F2-9974-E401B1063988}" destId="{751DA75C-C56A-418C-B3FD-90D818C6EBEB}" srcOrd="3" destOrd="0" parTransId="{1F39F08A-0D4B-4ECD-BC63-EB17535B9E1E}" sibTransId="{8F91CBDC-22F1-4394-A63C-469C9AE006BD}"/>
    <dgm:cxn modelId="{B94AC13A-4BDF-4B02-BD8A-A1E74FCF143E}" type="presParOf" srcId="{97787F34-E497-4F6B-AF56-7EB0883C8066}" destId="{5779BE80-9809-4C3A-9EFF-562974EBBACD}" srcOrd="0" destOrd="0" presId="urn:microsoft.com/office/officeart/2005/8/layout/cycle3"/>
    <dgm:cxn modelId="{3EE05B56-582E-4565-901D-FD0A0D40E43E}" type="presParOf" srcId="{5779BE80-9809-4C3A-9EFF-562974EBBACD}" destId="{E45A860D-C373-45BE-BA12-0F488483F77F}" srcOrd="0" destOrd="0" presId="urn:microsoft.com/office/officeart/2005/8/layout/cycle3"/>
    <dgm:cxn modelId="{4F6138DF-384D-43D3-AA4F-337F795E6FE8}" type="presParOf" srcId="{5779BE80-9809-4C3A-9EFF-562974EBBACD}" destId="{54C6FCBE-0290-46ED-8173-FC7DEA579943}" srcOrd="1" destOrd="0" presId="urn:microsoft.com/office/officeart/2005/8/layout/cycle3"/>
    <dgm:cxn modelId="{01423224-6FA8-42C3-8E9A-2AC4826C3BE4}" type="presParOf" srcId="{5779BE80-9809-4C3A-9EFF-562974EBBACD}" destId="{214D0CFF-AC4F-4848-8F68-9453821474BB}" srcOrd="2" destOrd="0" presId="urn:microsoft.com/office/officeart/2005/8/layout/cycle3"/>
    <dgm:cxn modelId="{4F07021C-C76B-4457-AF65-5BC8B1747635}" type="presParOf" srcId="{5779BE80-9809-4C3A-9EFF-562974EBBACD}" destId="{8089F7AE-D15B-434D-AC74-728E5A7680D8}" srcOrd="3" destOrd="0" presId="urn:microsoft.com/office/officeart/2005/8/layout/cycle3"/>
    <dgm:cxn modelId="{DBCC4305-53F5-46A0-BCE5-25DC6DD78294}" type="presParOf" srcId="{5779BE80-9809-4C3A-9EFF-562974EBBACD}" destId="{2AF345BF-22BE-460E-97D3-24248B4D3DFE}" srcOrd="4" destOrd="0" presId="urn:microsoft.com/office/officeart/2005/8/layout/cycle3"/>
    <dgm:cxn modelId="{02E7D056-5AAB-49B7-BC50-A64B367E2BD6}" type="presParOf" srcId="{5779BE80-9809-4C3A-9EFF-562974EBBACD}" destId="{0CFFA362-93F9-41BE-A302-1A3274DE2F65}"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115F06-8B39-4656-8D8F-D7C03A67C3B4}"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GB"/>
        </a:p>
      </dgm:t>
    </dgm:pt>
    <dgm:pt modelId="{3784B32A-F48B-4DEC-8102-1004564A77F6}">
      <dgm:prSet phldrT="[Text]"/>
      <dgm:spPr/>
      <dgm:t>
        <a:bodyPr/>
        <a:lstStyle/>
        <a:p>
          <a:r>
            <a:rPr lang="en-GB" dirty="0" smtClean="0"/>
            <a:t>Conceive</a:t>
          </a:r>
          <a:endParaRPr lang="en-GB" dirty="0"/>
        </a:p>
      </dgm:t>
    </dgm:pt>
    <dgm:pt modelId="{EFF02FD9-968A-4F93-9487-EB82A8479383}" type="parTrans" cxnId="{178561B3-EDEF-48A9-B6F0-AC977D339AA9}">
      <dgm:prSet/>
      <dgm:spPr/>
      <dgm:t>
        <a:bodyPr/>
        <a:lstStyle/>
        <a:p>
          <a:endParaRPr lang="en-GB"/>
        </a:p>
      </dgm:t>
    </dgm:pt>
    <dgm:pt modelId="{C48A77F5-DACF-4D90-95C3-D40DC9DC33BA}" type="sibTrans" cxnId="{178561B3-EDEF-48A9-B6F0-AC977D339AA9}">
      <dgm:prSet/>
      <dgm:spPr/>
      <dgm:t>
        <a:bodyPr/>
        <a:lstStyle/>
        <a:p>
          <a:endParaRPr lang="en-GB"/>
        </a:p>
      </dgm:t>
    </dgm:pt>
    <dgm:pt modelId="{8145B94E-6FA9-4369-8BE0-5161417A7B22}">
      <dgm:prSet phldrT="[Text]"/>
      <dgm:spPr/>
      <dgm:t>
        <a:bodyPr/>
        <a:lstStyle/>
        <a:p>
          <a:r>
            <a:rPr lang="en-GB" dirty="0" smtClean="0"/>
            <a:t>Create</a:t>
          </a:r>
          <a:endParaRPr lang="en-GB" dirty="0"/>
        </a:p>
      </dgm:t>
    </dgm:pt>
    <dgm:pt modelId="{267F0AA5-52ED-4534-94FB-1234B94EB25A}" type="parTrans" cxnId="{625DD5D7-0517-4A6F-A4B4-32D6E0932E2A}">
      <dgm:prSet/>
      <dgm:spPr/>
      <dgm:t>
        <a:bodyPr/>
        <a:lstStyle/>
        <a:p>
          <a:endParaRPr lang="en-GB"/>
        </a:p>
      </dgm:t>
    </dgm:pt>
    <dgm:pt modelId="{3868F2FD-0378-4F69-AD78-661739BE9268}" type="sibTrans" cxnId="{625DD5D7-0517-4A6F-A4B4-32D6E0932E2A}">
      <dgm:prSet/>
      <dgm:spPr/>
      <dgm:t>
        <a:bodyPr/>
        <a:lstStyle/>
        <a:p>
          <a:endParaRPr lang="en-GB"/>
        </a:p>
      </dgm:t>
    </dgm:pt>
    <dgm:pt modelId="{00574EDE-346A-4173-95B3-18588755CDC0}">
      <dgm:prSet phldrT="[Text]"/>
      <dgm:spPr/>
      <dgm:t>
        <a:bodyPr/>
        <a:lstStyle/>
        <a:p>
          <a:r>
            <a:rPr lang="en-GB" dirty="0" smtClean="0"/>
            <a:t>Analyse</a:t>
          </a:r>
          <a:endParaRPr lang="en-GB" dirty="0"/>
        </a:p>
      </dgm:t>
    </dgm:pt>
    <dgm:pt modelId="{07E6BFB2-3128-42C0-AE88-67D0381B81FE}" type="parTrans" cxnId="{494531F0-00F8-48E3-B8DC-E877D0D7EC7A}">
      <dgm:prSet/>
      <dgm:spPr/>
      <dgm:t>
        <a:bodyPr/>
        <a:lstStyle/>
        <a:p>
          <a:endParaRPr lang="en-GB"/>
        </a:p>
      </dgm:t>
    </dgm:pt>
    <dgm:pt modelId="{920DD3BD-0512-4733-B22C-7AE7CAB022BA}" type="sibTrans" cxnId="{494531F0-00F8-48E3-B8DC-E877D0D7EC7A}">
      <dgm:prSet/>
      <dgm:spPr/>
      <dgm:t>
        <a:bodyPr/>
        <a:lstStyle/>
        <a:p>
          <a:endParaRPr lang="en-GB"/>
        </a:p>
      </dgm:t>
    </dgm:pt>
    <dgm:pt modelId="{B9421869-70BE-46F5-8FEC-167EF1BEDD52}">
      <dgm:prSet phldrT="[Text]"/>
      <dgm:spPr/>
      <dgm:t>
        <a:bodyPr/>
        <a:lstStyle/>
        <a:p>
          <a:r>
            <a:rPr lang="en-GB" dirty="0" smtClean="0"/>
            <a:t>Share</a:t>
          </a:r>
          <a:endParaRPr lang="en-GB" dirty="0"/>
        </a:p>
      </dgm:t>
    </dgm:pt>
    <dgm:pt modelId="{A7EAB8A7-8FFE-401C-8E05-84E0C5AE357A}" type="parTrans" cxnId="{C1088125-683D-4A62-AF53-FBDE0F79EDD0}">
      <dgm:prSet/>
      <dgm:spPr/>
      <dgm:t>
        <a:bodyPr/>
        <a:lstStyle/>
        <a:p>
          <a:endParaRPr lang="en-GB"/>
        </a:p>
      </dgm:t>
    </dgm:pt>
    <dgm:pt modelId="{D3C63D94-023F-4DCC-8093-B5708B771840}" type="sibTrans" cxnId="{C1088125-683D-4A62-AF53-FBDE0F79EDD0}">
      <dgm:prSet/>
      <dgm:spPr/>
      <dgm:t>
        <a:bodyPr/>
        <a:lstStyle/>
        <a:p>
          <a:endParaRPr lang="en-GB"/>
        </a:p>
      </dgm:t>
    </dgm:pt>
    <dgm:pt modelId="{78611FFF-D3D6-436A-BE61-FE35AA137BDC}">
      <dgm:prSet phldrT="[Text]"/>
      <dgm:spPr/>
      <dgm:t>
        <a:bodyPr/>
        <a:lstStyle/>
        <a:p>
          <a:r>
            <a:rPr lang="en-GB" dirty="0" smtClean="0"/>
            <a:t>Preserve</a:t>
          </a:r>
          <a:endParaRPr lang="en-GB" dirty="0"/>
        </a:p>
      </dgm:t>
    </dgm:pt>
    <dgm:pt modelId="{A6A37493-D5EC-4995-B83F-04663EF7551D}" type="parTrans" cxnId="{7BD0DC46-7258-4DCC-90A8-AF300E3A79D1}">
      <dgm:prSet/>
      <dgm:spPr/>
      <dgm:t>
        <a:bodyPr/>
        <a:lstStyle/>
        <a:p>
          <a:endParaRPr lang="en-GB"/>
        </a:p>
      </dgm:t>
    </dgm:pt>
    <dgm:pt modelId="{ADAF3C34-E90A-43B5-A844-3705CE965221}" type="sibTrans" cxnId="{7BD0DC46-7258-4DCC-90A8-AF300E3A79D1}">
      <dgm:prSet/>
      <dgm:spPr/>
      <dgm:t>
        <a:bodyPr/>
        <a:lstStyle/>
        <a:p>
          <a:endParaRPr lang="en-GB"/>
        </a:p>
      </dgm:t>
    </dgm:pt>
    <dgm:pt modelId="{58FDA469-7959-4663-9DC6-68FA7C2E732B}" type="pres">
      <dgm:prSet presAssocID="{11115F06-8B39-4656-8D8F-D7C03A67C3B4}" presName="Name0" presStyleCnt="0">
        <dgm:presLayoutVars>
          <dgm:dir/>
          <dgm:resizeHandles val="exact"/>
        </dgm:presLayoutVars>
      </dgm:prSet>
      <dgm:spPr/>
      <dgm:t>
        <a:bodyPr/>
        <a:lstStyle/>
        <a:p>
          <a:endParaRPr lang="en-GB"/>
        </a:p>
      </dgm:t>
    </dgm:pt>
    <dgm:pt modelId="{73290074-9B32-48EA-98A2-4C74D4DAA21B}" type="pres">
      <dgm:prSet presAssocID="{11115F06-8B39-4656-8D8F-D7C03A67C3B4}" presName="cycle" presStyleCnt="0"/>
      <dgm:spPr/>
    </dgm:pt>
    <dgm:pt modelId="{B0A9A7B6-F629-44FB-9342-6066BE342B7F}" type="pres">
      <dgm:prSet presAssocID="{3784B32A-F48B-4DEC-8102-1004564A77F6}" presName="nodeFirstNode" presStyleLbl="node1" presStyleIdx="0" presStyleCnt="5">
        <dgm:presLayoutVars>
          <dgm:bulletEnabled val="1"/>
        </dgm:presLayoutVars>
      </dgm:prSet>
      <dgm:spPr/>
      <dgm:t>
        <a:bodyPr/>
        <a:lstStyle/>
        <a:p>
          <a:endParaRPr lang="en-GB"/>
        </a:p>
      </dgm:t>
    </dgm:pt>
    <dgm:pt modelId="{4317520D-E957-4039-99B4-A71BCB8DCC2D}" type="pres">
      <dgm:prSet presAssocID="{C48A77F5-DACF-4D90-95C3-D40DC9DC33BA}" presName="sibTransFirstNode" presStyleLbl="bgShp" presStyleIdx="0" presStyleCnt="1"/>
      <dgm:spPr/>
      <dgm:t>
        <a:bodyPr/>
        <a:lstStyle/>
        <a:p>
          <a:endParaRPr lang="en-GB"/>
        </a:p>
      </dgm:t>
    </dgm:pt>
    <dgm:pt modelId="{5D47DEFE-B1B0-4553-8917-B183B6DA7989}" type="pres">
      <dgm:prSet presAssocID="{8145B94E-6FA9-4369-8BE0-5161417A7B22}" presName="nodeFollowingNodes" presStyleLbl="node1" presStyleIdx="1" presStyleCnt="5">
        <dgm:presLayoutVars>
          <dgm:bulletEnabled val="1"/>
        </dgm:presLayoutVars>
      </dgm:prSet>
      <dgm:spPr/>
      <dgm:t>
        <a:bodyPr/>
        <a:lstStyle/>
        <a:p>
          <a:endParaRPr lang="en-GB"/>
        </a:p>
      </dgm:t>
    </dgm:pt>
    <dgm:pt modelId="{FAB92DA6-17AF-48A7-8584-A576AA2B2F34}" type="pres">
      <dgm:prSet presAssocID="{00574EDE-346A-4173-95B3-18588755CDC0}" presName="nodeFollowingNodes" presStyleLbl="node1" presStyleIdx="2" presStyleCnt="5">
        <dgm:presLayoutVars>
          <dgm:bulletEnabled val="1"/>
        </dgm:presLayoutVars>
      </dgm:prSet>
      <dgm:spPr/>
      <dgm:t>
        <a:bodyPr/>
        <a:lstStyle/>
        <a:p>
          <a:endParaRPr lang="en-GB"/>
        </a:p>
      </dgm:t>
    </dgm:pt>
    <dgm:pt modelId="{FDF66934-F3C8-4701-AE9C-79EB2DE9DA98}" type="pres">
      <dgm:prSet presAssocID="{B9421869-70BE-46F5-8FEC-167EF1BEDD52}" presName="nodeFollowingNodes" presStyleLbl="node1" presStyleIdx="3" presStyleCnt="5">
        <dgm:presLayoutVars>
          <dgm:bulletEnabled val="1"/>
        </dgm:presLayoutVars>
      </dgm:prSet>
      <dgm:spPr/>
      <dgm:t>
        <a:bodyPr/>
        <a:lstStyle/>
        <a:p>
          <a:endParaRPr lang="en-GB"/>
        </a:p>
      </dgm:t>
    </dgm:pt>
    <dgm:pt modelId="{E2679AFE-0E0E-42EB-A8AF-BDF07B0ED431}" type="pres">
      <dgm:prSet presAssocID="{78611FFF-D3D6-436A-BE61-FE35AA137BDC}" presName="nodeFollowingNodes" presStyleLbl="node1" presStyleIdx="4" presStyleCnt="5">
        <dgm:presLayoutVars>
          <dgm:bulletEnabled val="1"/>
        </dgm:presLayoutVars>
      </dgm:prSet>
      <dgm:spPr/>
      <dgm:t>
        <a:bodyPr/>
        <a:lstStyle/>
        <a:p>
          <a:endParaRPr lang="en-GB"/>
        </a:p>
      </dgm:t>
    </dgm:pt>
  </dgm:ptLst>
  <dgm:cxnLst>
    <dgm:cxn modelId="{FCBBC9D1-CD68-4152-AF9F-3DB446AE1C10}" type="presOf" srcId="{B9421869-70BE-46F5-8FEC-167EF1BEDD52}" destId="{FDF66934-F3C8-4701-AE9C-79EB2DE9DA98}" srcOrd="0" destOrd="0" presId="urn:microsoft.com/office/officeart/2005/8/layout/cycle3"/>
    <dgm:cxn modelId="{494531F0-00F8-48E3-B8DC-E877D0D7EC7A}" srcId="{11115F06-8B39-4656-8D8F-D7C03A67C3B4}" destId="{00574EDE-346A-4173-95B3-18588755CDC0}" srcOrd="2" destOrd="0" parTransId="{07E6BFB2-3128-42C0-AE88-67D0381B81FE}" sibTransId="{920DD3BD-0512-4733-B22C-7AE7CAB022BA}"/>
    <dgm:cxn modelId="{625DD5D7-0517-4A6F-A4B4-32D6E0932E2A}" srcId="{11115F06-8B39-4656-8D8F-D7C03A67C3B4}" destId="{8145B94E-6FA9-4369-8BE0-5161417A7B22}" srcOrd="1" destOrd="0" parTransId="{267F0AA5-52ED-4534-94FB-1234B94EB25A}" sibTransId="{3868F2FD-0378-4F69-AD78-661739BE9268}"/>
    <dgm:cxn modelId="{E9FC3453-96EA-481E-B2EB-A867FF9A3AEC}" type="presOf" srcId="{11115F06-8B39-4656-8D8F-D7C03A67C3B4}" destId="{58FDA469-7959-4663-9DC6-68FA7C2E732B}" srcOrd="0" destOrd="0" presId="urn:microsoft.com/office/officeart/2005/8/layout/cycle3"/>
    <dgm:cxn modelId="{C1088125-683D-4A62-AF53-FBDE0F79EDD0}" srcId="{11115F06-8B39-4656-8D8F-D7C03A67C3B4}" destId="{B9421869-70BE-46F5-8FEC-167EF1BEDD52}" srcOrd="3" destOrd="0" parTransId="{A7EAB8A7-8FFE-401C-8E05-84E0C5AE357A}" sibTransId="{D3C63D94-023F-4DCC-8093-B5708B771840}"/>
    <dgm:cxn modelId="{F9FA0934-1407-4F5C-9FE0-1601E104C8D4}" type="presOf" srcId="{78611FFF-D3D6-436A-BE61-FE35AA137BDC}" destId="{E2679AFE-0E0E-42EB-A8AF-BDF07B0ED431}" srcOrd="0" destOrd="0" presId="urn:microsoft.com/office/officeart/2005/8/layout/cycle3"/>
    <dgm:cxn modelId="{178561B3-EDEF-48A9-B6F0-AC977D339AA9}" srcId="{11115F06-8B39-4656-8D8F-D7C03A67C3B4}" destId="{3784B32A-F48B-4DEC-8102-1004564A77F6}" srcOrd="0" destOrd="0" parTransId="{EFF02FD9-968A-4F93-9487-EB82A8479383}" sibTransId="{C48A77F5-DACF-4D90-95C3-D40DC9DC33BA}"/>
    <dgm:cxn modelId="{1309E051-2E9E-4E8B-BC41-EF30578E0805}" type="presOf" srcId="{8145B94E-6FA9-4369-8BE0-5161417A7B22}" destId="{5D47DEFE-B1B0-4553-8917-B183B6DA7989}" srcOrd="0" destOrd="0" presId="urn:microsoft.com/office/officeart/2005/8/layout/cycle3"/>
    <dgm:cxn modelId="{3F875F0F-B486-4388-82BA-159B16AC6865}" type="presOf" srcId="{00574EDE-346A-4173-95B3-18588755CDC0}" destId="{FAB92DA6-17AF-48A7-8584-A576AA2B2F34}" srcOrd="0" destOrd="0" presId="urn:microsoft.com/office/officeart/2005/8/layout/cycle3"/>
    <dgm:cxn modelId="{EEC9C9F6-AEA9-4F10-8E70-E5815981D3EF}" type="presOf" srcId="{3784B32A-F48B-4DEC-8102-1004564A77F6}" destId="{B0A9A7B6-F629-44FB-9342-6066BE342B7F}" srcOrd="0" destOrd="0" presId="urn:microsoft.com/office/officeart/2005/8/layout/cycle3"/>
    <dgm:cxn modelId="{7BD0DC46-7258-4DCC-90A8-AF300E3A79D1}" srcId="{11115F06-8B39-4656-8D8F-D7C03A67C3B4}" destId="{78611FFF-D3D6-436A-BE61-FE35AA137BDC}" srcOrd="4" destOrd="0" parTransId="{A6A37493-D5EC-4995-B83F-04663EF7551D}" sibTransId="{ADAF3C34-E90A-43B5-A844-3705CE965221}"/>
    <dgm:cxn modelId="{1969F183-5778-415C-841D-712C781CC18D}" type="presOf" srcId="{C48A77F5-DACF-4D90-95C3-D40DC9DC33BA}" destId="{4317520D-E957-4039-99B4-A71BCB8DCC2D}" srcOrd="0" destOrd="0" presId="urn:microsoft.com/office/officeart/2005/8/layout/cycle3"/>
    <dgm:cxn modelId="{3AC8423E-1672-4B2D-BC31-D9219F47B5E2}" type="presParOf" srcId="{58FDA469-7959-4663-9DC6-68FA7C2E732B}" destId="{73290074-9B32-48EA-98A2-4C74D4DAA21B}" srcOrd="0" destOrd="0" presId="urn:microsoft.com/office/officeart/2005/8/layout/cycle3"/>
    <dgm:cxn modelId="{3CA9A3B8-2FFA-4D9F-838A-18C5EF03E37B}" type="presParOf" srcId="{73290074-9B32-48EA-98A2-4C74D4DAA21B}" destId="{B0A9A7B6-F629-44FB-9342-6066BE342B7F}" srcOrd="0" destOrd="0" presId="urn:microsoft.com/office/officeart/2005/8/layout/cycle3"/>
    <dgm:cxn modelId="{A4665404-8EEF-4D0C-AF9B-F08DF0199456}" type="presParOf" srcId="{73290074-9B32-48EA-98A2-4C74D4DAA21B}" destId="{4317520D-E957-4039-99B4-A71BCB8DCC2D}" srcOrd="1" destOrd="0" presId="urn:microsoft.com/office/officeart/2005/8/layout/cycle3"/>
    <dgm:cxn modelId="{8C4A5065-71D8-4579-AFEA-693883A379AA}" type="presParOf" srcId="{73290074-9B32-48EA-98A2-4C74D4DAA21B}" destId="{5D47DEFE-B1B0-4553-8917-B183B6DA7989}" srcOrd="2" destOrd="0" presId="urn:microsoft.com/office/officeart/2005/8/layout/cycle3"/>
    <dgm:cxn modelId="{D2788878-76A4-4FB1-AA6A-B6449CBA3E83}" type="presParOf" srcId="{73290074-9B32-48EA-98A2-4C74D4DAA21B}" destId="{FAB92DA6-17AF-48A7-8584-A576AA2B2F34}" srcOrd="3" destOrd="0" presId="urn:microsoft.com/office/officeart/2005/8/layout/cycle3"/>
    <dgm:cxn modelId="{2C169738-38FB-40A9-B704-EF4662C940D7}" type="presParOf" srcId="{73290074-9B32-48EA-98A2-4C74D4DAA21B}" destId="{FDF66934-F3C8-4701-AE9C-79EB2DE9DA98}" srcOrd="4" destOrd="0" presId="urn:microsoft.com/office/officeart/2005/8/layout/cycle3"/>
    <dgm:cxn modelId="{BA7F896F-DA61-4FD7-AE8D-728EFAC6994A}" type="presParOf" srcId="{73290074-9B32-48EA-98A2-4C74D4DAA21B}" destId="{E2679AFE-0E0E-42EB-A8AF-BDF07B0ED431}" srcOrd="5" destOrd="0" presId="urn:microsoft.com/office/officeart/2005/8/layout/cycle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C6FCBE-0290-46ED-8173-FC7DEA579943}">
      <dsp:nvSpPr>
        <dsp:cNvPr id="0" name=""/>
        <dsp:cNvSpPr/>
      </dsp:nvSpPr>
      <dsp:spPr>
        <a:xfrm>
          <a:off x="241548" y="70886"/>
          <a:ext cx="2132854" cy="2132854"/>
        </a:xfrm>
        <a:prstGeom prst="circularArrow">
          <a:avLst>
            <a:gd name="adj1" fmla="val 5544"/>
            <a:gd name="adj2" fmla="val 330680"/>
            <a:gd name="adj3" fmla="val 14034591"/>
            <a:gd name="adj4" fmla="val 17230471"/>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5A860D-C373-45BE-BA12-0F488483F77F}">
      <dsp:nvSpPr>
        <dsp:cNvPr id="0" name=""/>
        <dsp:cNvSpPr/>
      </dsp:nvSpPr>
      <dsp:spPr>
        <a:xfrm>
          <a:off x="865384" y="80036"/>
          <a:ext cx="885182" cy="442591"/>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t>Ideas</a:t>
          </a:r>
          <a:endParaRPr lang="en-GB" sz="1400" kern="1200" dirty="0"/>
        </a:p>
      </dsp:txBody>
      <dsp:txXfrm>
        <a:off x="886990" y="101642"/>
        <a:ext cx="841970" cy="399379"/>
      </dsp:txXfrm>
    </dsp:sp>
    <dsp:sp modelId="{214D0CFF-AC4F-4848-8F68-9453821474BB}">
      <dsp:nvSpPr>
        <dsp:cNvPr id="0" name=""/>
        <dsp:cNvSpPr/>
      </dsp:nvSpPr>
      <dsp:spPr>
        <a:xfrm>
          <a:off x="1730769" y="731488"/>
          <a:ext cx="885182" cy="442591"/>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t>Grants</a:t>
          </a:r>
          <a:endParaRPr lang="en-GB" sz="1400" kern="1200" dirty="0"/>
        </a:p>
      </dsp:txBody>
      <dsp:txXfrm>
        <a:off x="1752375" y="753094"/>
        <a:ext cx="841970" cy="399379"/>
      </dsp:txXfrm>
    </dsp:sp>
    <dsp:sp modelId="{8089F7AE-D15B-434D-AC74-728E5A7680D8}">
      <dsp:nvSpPr>
        <dsp:cNvPr id="0" name=""/>
        <dsp:cNvSpPr/>
      </dsp:nvSpPr>
      <dsp:spPr>
        <a:xfrm>
          <a:off x="1399994" y="1725396"/>
          <a:ext cx="885182" cy="442591"/>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t>Projects</a:t>
          </a:r>
          <a:endParaRPr lang="en-GB" sz="1400" kern="1200" dirty="0"/>
        </a:p>
      </dsp:txBody>
      <dsp:txXfrm>
        <a:off x="1421600" y="1747002"/>
        <a:ext cx="841970" cy="399379"/>
      </dsp:txXfrm>
    </dsp:sp>
    <dsp:sp modelId="{2AF345BF-22BE-460E-97D3-24248B4D3DFE}">
      <dsp:nvSpPr>
        <dsp:cNvPr id="0" name=""/>
        <dsp:cNvSpPr/>
      </dsp:nvSpPr>
      <dsp:spPr>
        <a:xfrm>
          <a:off x="330774" y="1725396"/>
          <a:ext cx="885182" cy="442591"/>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t>Reporting</a:t>
          </a:r>
          <a:endParaRPr lang="en-GB" sz="1400" kern="1200" dirty="0"/>
        </a:p>
      </dsp:txBody>
      <dsp:txXfrm>
        <a:off x="352380" y="1747002"/>
        <a:ext cx="841970" cy="399379"/>
      </dsp:txXfrm>
    </dsp:sp>
    <dsp:sp modelId="{0CFFA362-93F9-41BE-A302-1A3274DE2F65}">
      <dsp:nvSpPr>
        <dsp:cNvPr id="0" name=""/>
        <dsp:cNvSpPr/>
      </dsp:nvSpPr>
      <dsp:spPr>
        <a:xfrm>
          <a:off x="367" y="708507"/>
          <a:ext cx="885182" cy="442591"/>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t>Impact</a:t>
          </a:r>
          <a:endParaRPr lang="en-GB" sz="1400" kern="1200" dirty="0"/>
        </a:p>
      </dsp:txBody>
      <dsp:txXfrm>
        <a:off x="21973" y="730113"/>
        <a:ext cx="841970" cy="3993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17520D-E957-4039-99B4-A71BCB8DCC2D}">
      <dsp:nvSpPr>
        <dsp:cNvPr id="0" name=""/>
        <dsp:cNvSpPr/>
      </dsp:nvSpPr>
      <dsp:spPr>
        <a:xfrm>
          <a:off x="496961" y="-15246"/>
          <a:ext cx="3134197" cy="3134197"/>
        </a:xfrm>
        <a:prstGeom prst="circularArrow">
          <a:avLst>
            <a:gd name="adj1" fmla="val 5544"/>
            <a:gd name="adj2" fmla="val 330680"/>
            <a:gd name="adj3" fmla="val 13902421"/>
            <a:gd name="adj4" fmla="val 17309451"/>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A9A7B6-F629-44FB-9342-6066BE342B7F}">
      <dsp:nvSpPr>
        <dsp:cNvPr id="0" name=""/>
        <dsp:cNvSpPr/>
      </dsp:nvSpPr>
      <dsp:spPr>
        <a:xfrm>
          <a:off x="1370664" y="446"/>
          <a:ext cx="1386790" cy="693395"/>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smtClean="0"/>
            <a:t>Conceive</a:t>
          </a:r>
          <a:endParaRPr lang="en-GB" sz="2400" kern="1200" dirty="0"/>
        </a:p>
      </dsp:txBody>
      <dsp:txXfrm>
        <a:off x="1404513" y="34295"/>
        <a:ext cx="1319092" cy="625697"/>
      </dsp:txXfrm>
    </dsp:sp>
    <dsp:sp modelId="{5D47DEFE-B1B0-4553-8917-B183B6DA7989}">
      <dsp:nvSpPr>
        <dsp:cNvPr id="0" name=""/>
        <dsp:cNvSpPr/>
      </dsp:nvSpPr>
      <dsp:spPr>
        <a:xfrm>
          <a:off x="2641794" y="923976"/>
          <a:ext cx="1386790" cy="693395"/>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smtClean="0"/>
            <a:t>Create</a:t>
          </a:r>
          <a:endParaRPr lang="en-GB" sz="2400" kern="1200" dirty="0"/>
        </a:p>
      </dsp:txBody>
      <dsp:txXfrm>
        <a:off x="2675643" y="957825"/>
        <a:ext cx="1319092" cy="625697"/>
      </dsp:txXfrm>
    </dsp:sp>
    <dsp:sp modelId="{FAB92DA6-17AF-48A7-8584-A576AA2B2F34}">
      <dsp:nvSpPr>
        <dsp:cNvPr id="0" name=""/>
        <dsp:cNvSpPr/>
      </dsp:nvSpPr>
      <dsp:spPr>
        <a:xfrm>
          <a:off x="2156266" y="2418278"/>
          <a:ext cx="1386790" cy="693395"/>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smtClean="0"/>
            <a:t>Analyse</a:t>
          </a:r>
          <a:endParaRPr lang="en-GB" sz="2400" kern="1200" dirty="0"/>
        </a:p>
      </dsp:txBody>
      <dsp:txXfrm>
        <a:off x="2190115" y="2452127"/>
        <a:ext cx="1319092" cy="625697"/>
      </dsp:txXfrm>
    </dsp:sp>
    <dsp:sp modelId="{FDF66934-F3C8-4701-AE9C-79EB2DE9DA98}">
      <dsp:nvSpPr>
        <dsp:cNvPr id="0" name=""/>
        <dsp:cNvSpPr/>
      </dsp:nvSpPr>
      <dsp:spPr>
        <a:xfrm>
          <a:off x="585063" y="2418278"/>
          <a:ext cx="1386790" cy="693395"/>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smtClean="0"/>
            <a:t>Share</a:t>
          </a:r>
          <a:endParaRPr lang="en-GB" sz="2400" kern="1200" dirty="0"/>
        </a:p>
      </dsp:txBody>
      <dsp:txXfrm>
        <a:off x="618912" y="2452127"/>
        <a:ext cx="1319092" cy="625697"/>
      </dsp:txXfrm>
    </dsp:sp>
    <dsp:sp modelId="{E2679AFE-0E0E-42EB-A8AF-BDF07B0ED431}">
      <dsp:nvSpPr>
        <dsp:cNvPr id="0" name=""/>
        <dsp:cNvSpPr/>
      </dsp:nvSpPr>
      <dsp:spPr>
        <a:xfrm>
          <a:off x="99535" y="923976"/>
          <a:ext cx="1386790" cy="693395"/>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smtClean="0"/>
            <a:t>Preserve</a:t>
          </a:r>
          <a:endParaRPr lang="en-GB" sz="2400" kern="1200" dirty="0"/>
        </a:p>
      </dsp:txBody>
      <dsp:txXfrm>
        <a:off x="133384" y="957825"/>
        <a:ext cx="1319092" cy="625697"/>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93B942-E355-40D6-9CAC-B2B9E99F0941}" type="datetimeFigureOut">
              <a:rPr lang="en-GB" smtClean="0"/>
              <a:pPr/>
              <a:t>21/09/2016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228C0B-2348-4FD8-BF51-EC56E7D6ED2C}" type="slidenum">
              <a:rPr lang="en-GB" smtClean="0"/>
              <a:pPr/>
              <a:t>‹#›</a:t>
            </a:fld>
            <a:endParaRPr lang="en-GB"/>
          </a:p>
        </p:txBody>
      </p:sp>
    </p:spTree>
    <p:extLst>
      <p:ext uri="{BB962C8B-B14F-4D97-AF65-F5344CB8AC3E}">
        <p14:creationId xmlns:p14="http://schemas.microsoft.com/office/powerpoint/2010/main" val="1110925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9E6A7E7-750D-41AE-B457-8A5AAF883A11}" type="slidenum">
              <a:rPr lang="en-GB" smtClean="0"/>
              <a:pPr/>
              <a:t>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Data as institutional crown jewels, special collections, the new oil...</a:t>
            </a:r>
          </a:p>
          <a:p>
            <a:endParaRPr lang="en-GB" dirty="0"/>
          </a:p>
        </p:txBody>
      </p:sp>
      <p:sp>
        <p:nvSpPr>
          <p:cNvPr id="4" name="Slide Number Placeholder 3"/>
          <p:cNvSpPr>
            <a:spLocks noGrp="1"/>
          </p:cNvSpPr>
          <p:nvPr>
            <p:ph type="sldNum" sz="quarter" idx="10"/>
          </p:nvPr>
        </p:nvSpPr>
        <p:spPr/>
        <p:txBody>
          <a:bodyPr/>
          <a:lstStyle/>
          <a:p>
            <a:fld id="{D9E6A7E7-750D-41AE-B457-8A5AAF883A11}" type="slidenum">
              <a:rPr lang="en-GB" smtClean="0"/>
              <a:pPr/>
              <a:t>3</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CFC6574-2151-426B-91D5-3101F0854315}" type="slidenum">
              <a:rPr lang="en-GB" smtClean="0"/>
              <a:pPr/>
              <a:t>15</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figures come from HESA – the higher</a:t>
            </a:r>
            <a:r>
              <a:rPr lang="en-GB" baseline="0" dirty="0" smtClean="0"/>
              <a:t> education statistics authority. </a:t>
            </a:r>
            <a:r>
              <a:rPr lang="en-GB" dirty="0" smtClean="0"/>
              <a:t>Our own survey of UK institutions indicates that there is a huge range in size and research intensity across the board, so when you’re having a discussion about services it’s useful to bear in mind that what is</a:t>
            </a:r>
            <a:r>
              <a:rPr lang="en-GB" baseline="0" dirty="0" smtClean="0"/>
              <a:t> sensible or appropriate in one context might not be in another. Example – automated systems for tracking research outputs.</a:t>
            </a:r>
            <a:endParaRPr lang="en-GB" dirty="0" smtClean="0"/>
          </a:p>
          <a:p>
            <a:endParaRPr lang="en-GB" dirty="0"/>
          </a:p>
        </p:txBody>
      </p:sp>
      <p:sp>
        <p:nvSpPr>
          <p:cNvPr id="4" name="Slide Number Placeholder 3"/>
          <p:cNvSpPr>
            <a:spLocks noGrp="1"/>
          </p:cNvSpPr>
          <p:nvPr>
            <p:ph type="sldNum" sz="quarter" idx="10"/>
          </p:nvPr>
        </p:nvSpPr>
        <p:spPr/>
        <p:txBody>
          <a:bodyPr/>
          <a:lstStyle/>
          <a:p>
            <a:fld id="{78055ADE-B8A9-4A3C-8429-DACEBD80F4DB}" type="slidenum">
              <a:rPr lang="en-GB" smtClean="0"/>
              <a:pPr/>
              <a:t>18</a:t>
            </a:fld>
            <a:endParaRPr lang="en-GB"/>
          </a:p>
        </p:txBody>
      </p:sp>
    </p:spTree>
    <p:extLst>
      <p:ext uri="{BB962C8B-B14F-4D97-AF65-F5344CB8AC3E}">
        <p14:creationId xmlns:p14="http://schemas.microsoft.com/office/powerpoint/2010/main" val="444528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Importance</a:t>
            </a:r>
            <a:r>
              <a:rPr lang="en-GB" baseline="0" dirty="0" smtClean="0"/>
              <a:t> of senior champion</a:t>
            </a:r>
          </a:p>
          <a:p>
            <a:r>
              <a:rPr lang="en-GB" baseline="0" dirty="0" smtClean="0"/>
              <a:t>Overcoming in-fighting to ensure collaborative, team effort</a:t>
            </a:r>
            <a:endParaRPr lang="en-GB" dirty="0"/>
          </a:p>
        </p:txBody>
      </p:sp>
      <p:sp>
        <p:nvSpPr>
          <p:cNvPr id="4" name="Slide Number Placeholder 3"/>
          <p:cNvSpPr>
            <a:spLocks noGrp="1"/>
          </p:cNvSpPr>
          <p:nvPr>
            <p:ph type="sldNum" sz="quarter" idx="10"/>
          </p:nvPr>
        </p:nvSpPr>
        <p:spPr/>
        <p:txBody>
          <a:bodyPr/>
          <a:lstStyle/>
          <a:p>
            <a:fld id="{7D228C0B-2348-4FD8-BF51-EC56E7D6ED2C}" type="slidenum">
              <a:rPr lang="en-GB" smtClean="0"/>
              <a:pPr/>
              <a:t>29</a:t>
            </a:fld>
            <a:endParaRPr lang="en-GB"/>
          </a:p>
        </p:txBody>
      </p:sp>
    </p:spTree>
    <p:extLst>
      <p:ext uri="{BB962C8B-B14F-4D97-AF65-F5344CB8AC3E}">
        <p14:creationId xmlns:p14="http://schemas.microsoft.com/office/powerpoint/2010/main" val="722744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Researchers</a:t>
            </a:r>
            <a:r>
              <a:rPr lang="en-GB" baseline="0" dirty="0" smtClean="0"/>
              <a:t> don’t need to understand internal politics and divisions to know who’s responsible for what. They just need to be able to find the support they need.</a:t>
            </a:r>
            <a:endParaRPr lang="en-GB" dirty="0"/>
          </a:p>
        </p:txBody>
      </p:sp>
      <p:sp>
        <p:nvSpPr>
          <p:cNvPr id="4" name="Slide Number Placeholder 3"/>
          <p:cNvSpPr>
            <a:spLocks noGrp="1"/>
          </p:cNvSpPr>
          <p:nvPr>
            <p:ph type="sldNum" sz="quarter" idx="10"/>
          </p:nvPr>
        </p:nvSpPr>
        <p:spPr/>
        <p:txBody>
          <a:bodyPr/>
          <a:lstStyle/>
          <a:p>
            <a:fld id="{7D228C0B-2348-4FD8-BF51-EC56E7D6ED2C}" type="slidenum">
              <a:rPr lang="en-GB" smtClean="0"/>
              <a:pPr/>
              <a:t>39</a:t>
            </a:fld>
            <a:endParaRPr lang="en-GB"/>
          </a:p>
        </p:txBody>
      </p:sp>
    </p:spTree>
    <p:extLst>
      <p:ext uri="{BB962C8B-B14F-4D97-AF65-F5344CB8AC3E}">
        <p14:creationId xmlns:p14="http://schemas.microsoft.com/office/powerpoint/2010/main" val="2843440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A135094-64D1-F647-9BB8-82B15787932B}" type="slidenum">
              <a:rPr lang="en-US" smtClean="0"/>
              <a:pPr/>
              <a:t>54</a:t>
            </a:fld>
            <a:endParaRPr lang="en-US"/>
          </a:p>
        </p:txBody>
      </p:sp>
    </p:spTree>
    <p:extLst>
      <p:ext uri="{BB962C8B-B14F-4D97-AF65-F5344CB8AC3E}">
        <p14:creationId xmlns:p14="http://schemas.microsoft.com/office/powerpoint/2010/main" val="879912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636912"/>
            <a:ext cx="7772400" cy="2163687"/>
          </a:xfrm>
        </p:spPr>
        <p:txBody>
          <a:bodyPr anchor="ctr">
            <a:noAutofit/>
          </a:bodyPr>
          <a:lstStyle>
            <a:lvl1pPr>
              <a:lnSpc>
                <a:spcPct val="100000"/>
              </a:lnSpc>
              <a:defRPr sz="4000" cap="none" spc="-80" baseline="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DDCEC77-EEAF-49C6-AC3C-F1C0AAE629F2}" type="datetimeFigureOut">
              <a:rPr lang="en-GB" smtClean="0"/>
              <a:pPr/>
              <a:t>21/09/2016</a:t>
            </a:fld>
            <a:endParaRPr lang="en-GB"/>
          </a:p>
        </p:txBody>
      </p:sp>
      <p:sp>
        <p:nvSpPr>
          <p:cNvPr id="5" name="Footer Placeholder 4"/>
          <p:cNvSpPr>
            <a:spLocks noGrp="1"/>
          </p:cNvSpPr>
          <p:nvPr>
            <p:ph type="ftr" sz="quarter" idx="11"/>
          </p:nvPr>
        </p:nvSpPr>
        <p:spPr/>
        <p:txBody>
          <a:bodyPr/>
          <a:lstStyle/>
          <a:p>
            <a:endParaRPr lang="en-GB" dirty="0"/>
          </a:p>
        </p:txBody>
      </p:sp>
      <p:sp>
        <p:nvSpPr>
          <p:cNvPr id="9" name="Rectangle 8"/>
          <p:cNvSpPr/>
          <p:nvPr/>
        </p:nvSpPr>
        <p:spPr>
          <a:xfrm>
            <a:off x="9001124" y="4846320"/>
            <a:ext cx="142876" cy="2011680"/>
          </a:xfrm>
          <a:prstGeom prst="rect">
            <a:avLst/>
          </a:prstGeom>
          <a:solidFill>
            <a:srgbClr val="9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F67BDBC9-2DB0-46F3-A943-B0F145512E68}"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DCEC77-EEAF-49C6-AC3C-F1C0AAE629F2}" type="datetimeFigureOut">
              <a:rPr lang="en-GB" smtClean="0"/>
              <a:pPr/>
              <a:t>21/09/2016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7BDBC9-2DB0-46F3-A943-B0F145512E68}"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DCEC77-EEAF-49C6-AC3C-F1C0AAE629F2}" type="datetimeFigureOut">
              <a:rPr lang="en-GB" smtClean="0"/>
              <a:pPr/>
              <a:t>21/09/2016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7BDBC9-2DB0-46F3-A943-B0F145512E68}"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40750"/>
            <a:ext cx="8363272" cy="683994"/>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DCEC77-EEAF-49C6-AC3C-F1C0AAE629F2}" type="datetimeFigureOut">
              <a:rPr lang="en-GB" smtClean="0"/>
              <a:pPr/>
              <a:t>21/09/2016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7BDBC9-2DB0-46F3-A943-B0F145512E68}"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DDDCEC77-EEAF-49C6-AC3C-F1C0AAE629F2}" type="datetimeFigureOut">
              <a:rPr lang="en-GB" smtClean="0"/>
              <a:pPr/>
              <a:t>21/09/2016</a:t>
            </a:fld>
            <a:endParaRPr lang="en-GB"/>
          </a:p>
        </p:txBody>
      </p:sp>
      <p:sp>
        <p:nvSpPr>
          <p:cNvPr id="8" name="Slide Number Placeholder 7"/>
          <p:cNvSpPr>
            <a:spLocks noGrp="1"/>
          </p:cNvSpPr>
          <p:nvPr>
            <p:ph type="sldNum" sz="quarter" idx="11"/>
          </p:nvPr>
        </p:nvSpPr>
        <p:spPr/>
        <p:txBody>
          <a:bodyPr/>
          <a:lstStyle/>
          <a:p>
            <a:fld id="{F67BDBC9-2DB0-46F3-A943-B0F145512E68}" type="slidenum">
              <a:rPr lang="en-GB" smtClean="0"/>
              <a:pPr/>
              <a:t>‹#›</a:t>
            </a:fld>
            <a:endParaRPr lang="en-GB"/>
          </a:p>
        </p:txBody>
      </p:sp>
      <p:sp>
        <p:nvSpPr>
          <p:cNvPr id="9" name="Footer Placeholder 8"/>
          <p:cNvSpPr>
            <a:spLocks noGrp="1"/>
          </p:cNvSpPr>
          <p:nvPr>
            <p:ph type="ftr" sz="quarter" idx="12"/>
          </p:nvPr>
        </p:nvSpPr>
        <p:spPr/>
        <p:txBody>
          <a:bodyPr/>
          <a:lstStyle/>
          <a:p>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363272" cy="756002"/>
          </a:xfrm>
        </p:spPr>
        <p:txBody>
          <a:bodyPr>
            <a:normAutofit/>
          </a:bodyPr>
          <a:lstStyle>
            <a:lvl1pPr>
              <a:defRPr sz="4000" cap="none" baseline="0"/>
            </a:lvl1pPr>
          </a:lstStyle>
          <a:p>
            <a:r>
              <a:rPr lang="en-US" dirty="0" smtClean="0"/>
              <a:t>Click to edit Master title style</a:t>
            </a:r>
            <a:endParaRPr lang="en-US" dirty="0"/>
          </a:p>
        </p:txBody>
      </p:sp>
      <p:sp>
        <p:nvSpPr>
          <p:cNvPr id="3" name="Content Placeholder 2"/>
          <p:cNvSpPr>
            <a:spLocks noGrp="1"/>
          </p:cNvSpPr>
          <p:nvPr>
            <p:ph sz="half" idx="1"/>
          </p:nvPr>
        </p:nvSpPr>
        <p:spPr>
          <a:xfrm>
            <a:off x="467544" y="1196752"/>
            <a:ext cx="3816424" cy="49040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27984" y="1196752"/>
            <a:ext cx="3954016" cy="49040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DDCEC77-EEAF-49C6-AC3C-F1C0AAE629F2}" type="datetimeFigureOut">
              <a:rPr lang="en-GB" smtClean="0"/>
              <a:pPr/>
              <a:t>21/09/2016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7BDBC9-2DB0-46F3-A943-B0F145512E68}"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DDCEC77-EEAF-49C6-AC3C-F1C0AAE629F2}" type="datetimeFigureOut">
              <a:rPr lang="en-GB" smtClean="0"/>
              <a:pPr/>
              <a:t>21/09/2016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67BDBC9-2DB0-46F3-A943-B0F145512E68}"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DCEC77-EEAF-49C6-AC3C-F1C0AAE629F2}" type="datetimeFigureOut">
              <a:rPr lang="en-GB" smtClean="0"/>
              <a:pPr/>
              <a:t>21/09/2016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67BDBC9-2DB0-46F3-A943-B0F145512E68}"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DCEC77-EEAF-49C6-AC3C-F1C0AAE629F2}" type="datetimeFigureOut">
              <a:rPr lang="en-GB" smtClean="0"/>
              <a:pPr/>
              <a:t>21/09/2016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67BDBC9-2DB0-46F3-A943-B0F145512E68}"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DCEC77-EEAF-49C6-AC3C-F1C0AAE629F2}" type="datetimeFigureOut">
              <a:rPr lang="en-GB" smtClean="0"/>
              <a:pPr/>
              <a:t>21/09/2016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7BDBC9-2DB0-46F3-A943-B0F145512E68}" type="slidenum">
              <a:rPr lang="en-GB" smtClean="0"/>
              <a:pPr/>
              <a:t>‹#›</a:t>
            </a:fld>
            <a:endParaRPr lang="en-GB"/>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DCEC77-EEAF-49C6-AC3C-F1C0AAE629F2}" type="datetimeFigureOut">
              <a:rPr lang="en-GB" smtClean="0"/>
              <a:pPr/>
              <a:t>21/09/2016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F67BDBC9-2DB0-46F3-A943-B0F145512E68}" type="slidenum">
              <a:rPr lang="en-GB" smtClean="0"/>
              <a:pPr/>
              <a:t>‹#›</a:t>
            </a:fld>
            <a:endParaRPr lang="en-GB"/>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96734"/>
            <a:ext cx="8363272" cy="683994"/>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124744"/>
            <a:ext cx="8075240" cy="500141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5148064" y="6453336"/>
            <a:ext cx="3429000" cy="304800"/>
          </a:xfrm>
          <a:prstGeom prst="rect">
            <a:avLst/>
          </a:prstGeom>
        </p:spPr>
        <p:txBody>
          <a:bodyPr vert="horz" lIns="91440" tIns="45720" rIns="91440" bIns="0" rtlCol="0" anchor="b"/>
          <a:lstStyle>
            <a:lvl1pPr algn="l">
              <a:defRPr sz="1000">
                <a:solidFill>
                  <a:schemeClr val="tx1"/>
                </a:solidFill>
              </a:defRPr>
            </a:lvl1pPr>
          </a:lstStyle>
          <a:p>
            <a:fld id="{DDDCEC77-EEAF-49C6-AC3C-F1C0AAE629F2}" type="datetimeFigureOut">
              <a:rPr lang="en-GB" smtClean="0"/>
              <a:pPr/>
              <a:t>21/09/2016</a:t>
            </a:fld>
            <a:endParaRPr lang="en-GB"/>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GB"/>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F67BDBC9-2DB0-46F3-A943-B0F145512E68}" type="slidenum">
              <a:rPr lang="en-GB" smtClean="0"/>
              <a:pPr/>
              <a:t>‹#›</a:t>
            </a:fld>
            <a:endParaRPr lang="en-GB" dirty="0"/>
          </a:p>
        </p:txBody>
      </p:sp>
      <p:sp>
        <p:nvSpPr>
          <p:cNvPr id="7" name="Rectangle 6"/>
          <p:cNvSpPr/>
          <p:nvPr/>
        </p:nvSpPr>
        <p:spPr>
          <a:xfrm>
            <a:off x="9001124" y="0"/>
            <a:ext cx="142876" cy="13716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rgbClr val="9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000" b="1" kern="1200" cap="none" spc="-60" baseline="0">
          <a:solidFill>
            <a:srgbClr val="0635BA"/>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800" b="0"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24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sarah.jones@glasgow.ac.uk"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hyperlink" Target="http://www.dcc.ac.uk/community/institutional-engagement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hyperlink" Target="http://www.dcc.ac.uk/resources/how-guides/how-develop-rdm-services" TargetMode="Externa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www.dcc.ac.uk/survey2015" TargetMode="Externa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dcc.ac.uk/"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slideshare.net/JiscRDM/grampian-safe-haven-research-data-network"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slideshare.net/JiscRDM/implementing-archivematica-research-data-network"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dcc.ac.uk/resources/developing-rdm-services" TargetMode="External"/><Relationship Id="rId7"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www.dcc.ac.uk/resources/briefing-papers/making-case-rd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ariadne.ac.uk/issue72/oar-2013-rp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rd-alliance.org/group/libraries-research-data-ig/outcomes/23-things-libraries-research-data-supporting-output" TargetMode="External"/><Relationship Id="rId2" Type="http://schemas.openxmlformats.org/officeDocument/2006/relationships/hyperlink" Target="http://datalib.edina.ac.uk/mantra/libtraining.html" TargetMode="External"/><Relationship Id="rId1" Type="http://schemas.openxmlformats.org/officeDocument/2006/relationships/slideLayout" Target="../slideLayouts/slideLayout2.xml"/><Relationship Id="rId4" Type="http://schemas.openxmlformats.org/officeDocument/2006/relationships/hyperlink" Target="http://www.fosteropenscience.eu/"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hyperlink" Target="http://www.gla.ac.uk/services/datamanagemen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www.gla.ac.uk/media/media_195589_en.pdf" TargetMode="External"/><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ed.ac.uk/information-services/research-support/data-management/research-data-service-guide" TargetMode="External"/><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hyperlink" Target="http://edin.ac/1Y5k8xf" TargetMode="External"/></Relationships>
</file>

<file path=ppt/slides/_rels/slide42.xml.rels><?xml version="1.0" encoding="UTF-8" standalone="yes"?>
<Relationships xmlns="http://schemas.openxmlformats.org/package/2006/relationships"><Relationship Id="rId2" Type="http://schemas.openxmlformats.org/officeDocument/2006/relationships/hyperlink" Target="http://www.slideshare.net/JiscRDM/daf-survey-results-research-data-network"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diagramLayout" Target="../diagrams/layout2.xml"/><Relationship Id="rId18" Type="http://schemas.openxmlformats.org/officeDocument/2006/relationships/image" Target="../media/image51.png"/><Relationship Id="rId3" Type="http://schemas.openxmlformats.org/officeDocument/2006/relationships/image" Target="../media/image41.jpeg"/><Relationship Id="rId7" Type="http://schemas.openxmlformats.org/officeDocument/2006/relationships/image" Target="../media/image45.png"/><Relationship Id="rId12" Type="http://schemas.openxmlformats.org/officeDocument/2006/relationships/diagramData" Target="../diagrams/data2.xml"/><Relationship Id="rId17" Type="http://schemas.openxmlformats.org/officeDocument/2006/relationships/image" Target="../media/image50.png"/><Relationship Id="rId2" Type="http://schemas.openxmlformats.org/officeDocument/2006/relationships/image" Target="../media/image40.PNG"/><Relationship Id="rId16" Type="http://schemas.microsoft.com/office/2007/relationships/diagramDrawing" Target="../diagrams/drawing2.xml"/><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5" Type="http://schemas.openxmlformats.org/officeDocument/2006/relationships/diagramColors" Target="../diagrams/colors2.xml"/><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diagramQuickStyle" Target="../diagrams/quickStyle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dspace.lboro.ac.uk/dspace-jspui/bitstream/2134/19443/1/RDMarticle.pdf" TargetMode="External"/><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jisc.ac.uk/rd/projects/research-data-shared-service" TargetMode="External"/><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hyperlink" Target="http://www.lse.ac.uk/intranet/LSEServices/IMT/guides/softwareGuides/other/usingDropboxCloudStorageServices.aspx"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www.slideshare.net/pebourne/making-biomedical-research-more-like-airbnb"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hyperlink" Target="https://github.com/DMPRoadmap"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26.jpeg"/><Relationship Id="rId4" Type="http://schemas.openxmlformats.org/officeDocument/2006/relationships/image" Target="../media/image59.png"/></Relationships>
</file>

<file path=ppt/slides/_rels/slide55.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1.jpg"/><Relationship Id="rId7" Type="http://schemas.openxmlformats.org/officeDocument/2006/relationships/image" Target="../media/image64.PNG"/><Relationship Id="rId2" Type="http://schemas.openxmlformats.org/officeDocument/2006/relationships/hyperlink" Target="https://indico.cern.ch/event/520120/contributions/2177900/attachments/1299358/1938982/DMPs_-_actionable_and_public.pdf" TargetMode="External"/><Relationship Id="rId1" Type="http://schemas.openxmlformats.org/officeDocument/2006/relationships/slideLayout" Target="../slideLayouts/slideLayout2.xml"/><Relationship Id="rId6" Type="http://schemas.openxmlformats.org/officeDocument/2006/relationships/image" Target="../media/image63.PNG"/><Relationship Id="rId11" Type="http://schemas.openxmlformats.org/officeDocument/2006/relationships/image" Target="../media/image67.jpeg"/><Relationship Id="rId5" Type="http://schemas.openxmlformats.org/officeDocument/2006/relationships/image" Target="../media/image62.png"/><Relationship Id="rId10" Type="http://schemas.openxmlformats.org/officeDocument/2006/relationships/image" Target="../media/image66.png"/><Relationship Id="rId4" Type="http://schemas.openxmlformats.org/officeDocument/2006/relationships/image" Target="../media/image41.jpeg"/><Relationship Id="rId9" Type="http://schemas.openxmlformats.org/officeDocument/2006/relationships/image" Target="../media/image47.png"/></Relationships>
</file>

<file path=ppt/slides/_rels/slide56.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hyperlink" Target="http://www.ands.org.au/guides/capability-maturity" TargetMode="External"/><Relationship Id="rId3" Type="http://schemas.openxmlformats.org/officeDocument/2006/relationships/image" Target="../media/image9.PNG"/><Relationship Id="rId7" Type="http://schemas.openxmlformats.org/officeDocument/2006/relationships/hyperlink" Target="http://cardio.dcc.ac.uk/"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www.data-audit.eu/" TargetMode="External"/><Relationship Id="rId4" Type="http://schemas.openxmlformats.org/officeDocument/2006/relationships/hyperlink" Target="http://datacurationprofiles.org/" TargetMode="External"/><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hyperlink" Target="http://www.slideshare.net/JiscRDM/daf-survey-results-research-data-network" TargetMode="External"/><Relationship Id="rId2" Type="http://schemas.openxmlformats.org/officeDocument/2006/relationships/hyperlink" Target="https://zenodo.org/record/34005#.V9qNX_krKUk"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mail.campus.gla.ac.uk/owa/redir.aspx?C=3TEVxgqaCKb-M5Lg7xsz5708xcoL8n_LI4H_S9fi-MFP_hN8Xt3TCA..&amp;URL=https://phaidra.univie.ac.at/detail_object/o:409446"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844824"/>
            <a:ext cx="7772400" cy="1470025"/>
          </a:xfrm>
        </p:spPr>
        <p:txBody>
          <a:bodyPr>
            <a:noAutofit/>
          </a:bodyPr>
          <a:lstStyle/>
          <a:p>
            <a:r>
              <a:rPr lang="en-US" dirty="0" smtClean="0">
                <a:solidFill>
                  <a:srgbClr val="0635BA"/>
                </a:solidFill>
              </a:rPr>
              <a:t>Challenges for research support</a:t>
            </a:r>
            <a:endParaRPr lang="en-GB" dirty="0">
              <a:solidFill>
                <a:srgbClr val="0635BA"/>
              </a:solidFill>
            </a:endParaRPr>
          </a:p>
        </p:txBody>
      </p:sp>
      <p:pic>
        <p:nvPicPr>
          <p:cNvPr id="4" name="Picture 3" descr="DCC_logo.png"/>
          <p:cNvPicPr>
            <a:picLocks noChangeAspect="1"/>
          </p:cNvPicPr>
          <p:nvPr/>
        </p:nvPicPr>
        <p:blipFill>
          <a:blip r:embed="rId3" cstate="print"/>
          <a:stretch>
            <a:fillRect/>
          </a:stretch>
        </p:blipFill>
        <p:spPr>
          <a:xfrm>
            <a:off x="0" y="116632"/>
            <a:ext cx="4039322" cy="842034"/>
          </a:xfrm>
          <a:prstGeom prst="rect">
            <a:avLst/>
          </a:prstGeom>
        </p:spPr>
      </p:pic>
      <p:sp>
        <p:nvSpPr>
          <p:cNvPr id="6" name="TextBox 5"/>
          <p:cNvSpPr txBox="1"/>
          <p:nvPr/>
        </p:nvSpPr>
        <p:spPr>
          <a:xfrm>
            <a:off x="323528" y="6453336"/>
            <a:ext cx="8424936" cy="307777"/>
          </a:xfrm>
          <a:prstGeom prst="rect">
            <a:avLst/>
          </a:prstGeom>
          <a:noFill/>
        </p:spPr>
        <p:txBody>
          <a:bodyPr wrap="square" rtlCol="0">
            <a:spAutoFit/>
          </a:bodyPr>
          <a:lstStyle/>
          <a:p>
            <a:pPr algn="ctr"/>
            <a:r>
              <a:rPr lang="en-US" sz="1400" i="1" dirty="0" smtClean="0"/>
              <a:t>Dutch research support event, 22-23 September 2016, Rotterdam</a:t>
            </a:r>
            <a:endParaRPr lang="en-GB" sz="1400" i="1" dirty="0" smtClean="0"/>
          </a:p>
        </p:txBody>
      </p:sp>
      <p:sp>
        <p:nvSpPr>
          <p:cNvPr id="7" name="Subtitle 2"/>
          <p:cNvSpPr txBox="1">
            <a:spLocks/>
          </p:cNvSpPr>
          <p:nvPr/>
        </p:nvSpPr>
        <p:spPr>
          <a:xfrm>
            <a:off x="2267744" y="3573016"/>
            <a:ext cx="4625752" cy="1728192"/>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000" b="0" i="0" u="none" strike="noStrike" kern="1200" cap="none" spc="120" normalizeH="0" baseline="0" noProof="0" dirty="0" smtClean="0">
                <a:ln>
                  <a:noFill/>
                </a:ln>
                <a:solidFill>
                  <a:schemeClr val="tx1"/>
                </a:solidFill>
                <a:effectLst/>
                <a:uLnTx/>
                <a:uFillTx/>
                <a:latin typeface="+mn-lt"/>
                <a:ea typeface="+mn-ea"/>
                <a:cs typeface="+mn-cs"/>
              </a:rPr>
              <a:t>Sarah Jones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000" b="0" i="0" u="none" strike="noStrike" kern="1200" cap="none" spc="120" normalizeH="0" baseline="0" noProof="0" dirty="0" smtClean="0">
                <a:ln>
                  <a:noFill/>
                </a:ln>
                <a:solidFill>
                  <a:schemeClr val="tx1"/>
                </a:solidFill>
                <a:effectLst/>
                <a:uLnTx/>
                <a:uFillTx/>
                <a:latin typeface="+mn-lt"/>
                <a:ea typeface="+mn-ea"/>
                <a:cs typeface="+mn-cs"/>
              </a:rPr>
              <a:t>Digital Curation Centre</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000" b="0" i="0" u="none" strike="noStrike" kern="1200" cap="none" spc="120" normalizeH="0" baseline="0" noProof="0" dirty="0" smtClean="0">
                <a:ln>
                  <a:noFill/>
                </a:ln>
                <a:solidFill>
                  <a:schemeClr val="tx1"/>
                </a:solidFill>
                <a:effectLst/>
                <a:uLnTx/>
                <a:uFillTx/>
                <a:latin typeface="+mn-lt"/>
                <a:ea typeface="+mn-ea"/>
                <a:cs typeface="+mn-cs"/>
                <a:hlinkClick r:id="rId4"/>
              </a:rPr>
              <a:t>sarah.jones@glasgow.ac.uk</a:t>
            </a:r>
            <a:endParaRPr kumimoji="0" lang="en-GB" sz="2000" b="0" i="0" u="none" strike="noStrike" kern="1200" cap="none" spc="12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000" b="0" i="0" u="none" strike="noStrike" kern="1200" cap="none" spc="120" normalizeH="0" baseline="0" noProof="0" dirty="0" smtClean="0">
                <a:ln>
                  <a:noFill/>
                </a:ln>
                <a:solidFill>
                  <a:schemeClr val="tx1"/>
                </a:solidFill>
                <a:effectLst/>
                <a:uLnTx/>
                <a:uFillTx/>
                <a:latin typeface="+mn-lt"/>
                <a:ea typeface="+mn-ea"/>
                <a:cs typeface="+mn-cs"/>
              </a:rPr>
              <a:t>Twitter: @</a:t>
            </a:r>
            <a:r>
              <a:rPr kumimoji="0" lang="en-GB" sz="2000" b="0" i="0" u="none" strike="noStrike" kern="1200" cap="none" spc="120" normalizeH="0" baseline="0" noProof="0" dirty="0" err="1" smtClean="0">
                <a:ln>
                  <a:noFill/>
                </a:ln>
                <a:solidFill>
                  <a:schemeClr val="tx1"/>
                </a:solidFill>
                <a:effectLst/>
                <a:uLnTx/>
                <a:uFillTx/>
                <a:latin typeface="+mn-lt"/>
                <a:ea typeface="+mn-ea"/>
                <a:cs typeface="+mn-cs"/>
              </a:rPr>
              <a:t>sjDCC</a:t>
            </a:r>
            <a:endParaRPr kumimoji="0" lang="en-GB" sz="2000" b="0" i="0" u="none" strike="noStrike" kern="1200" cap="none" spc="12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Reasons for sharing</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700230"/>
            <a:ext cx="8075613" cy="3851241"/>
          </a:xfrm>
        </p:spPr>
      </p:pic>
    </p:spTree>
    <p:extLst>
      <p:ext uri="{BB962C8B-B14F-4D97-AF65-F5344CB8AC3E}">
        <p14:creationId xmlns:p14="http://schemas.microsoft.com/office/powerpoint/2010/main" val="24368588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Informal methods for sharing</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519331"/>
            <a:ext cx="8075613" cy="4213039"/>
          </a:xfrm>
        </p:spPr>
      </p:pic>
    </p:spTree>
    <p:extLst>
      <p:ext uri="{BB962C8B-B14F-4D97-AF65-F5344CB8AC3E}">
        <p14:creationId xmlns:p14="http://schemas.microsoft.com/office/powerpoint/2010/main" val="10821458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Location of research data</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72181"/>
            <a:ext cx="8075613" cy="3907338"/>
          </a:xfrm>
        </p:spPr>
      </p:pic>
    </p:spTree>
    <p:extLst>
      <p:ext uri="{BB962C8B-B14F-4D97-AF65-F5344CB8AC3E}">
        <p14:creationId xmlns:p14="http://schemas.microsoft.com/office/powerpoint/2010/main" val="20778785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Low use of university services</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703881"/>
            <a:ext cx="8075613" cy="3843938"/>
          </a:xfrm>
        </p:spPr>
      </p:pic>
    </p:spTree>
    <p:extLst>
      <p:ext uri="{BB962C8B-B14F-4D97-AF65-F5344CB8AC3E}">
        <p14:creationId xmlns:p14="http://schemas.microsoft.com/office/powerpoint/2010/main" val="42068732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5373216"/>
            <a:ext cx="8153400" cy="762000"/>
          </a:xfrm>
        </p:spPr>
        <p:txBody>
          <a:bodyPr>
            <a:normAutofit/>
          </a:bodyPr>
          <a:lstStyle/>
          <a:p>
            <a:pPr algn="ctr"/>
            <a:r>
              <a:rPr lang="en-GB" sz="2800" dirty="0" smtClean="0"/>
              <a:t>#2 – decide what services you need</a:t>
            </a:r>
            <a:endParaRPr lang="en-GB" sz="2800" dirty="0"/>
          </a:p>
        </p:txBody>
      </p:sp>
      <p:sp>
        <p:nvSpPr>
          <p:cNvPr id="8" name="TextBox 7"/>
          <p:cNvSpPr txBox="1"/>
          <p:nvPr/>
        </p:nvSpPr>
        <p:spPr>
          <a:xfrm>
            <a:off x="2483768" y="6525344"/>
            <a:ext cx="6480720" cy="253916"/>
          </a:xfrm>
          <a:prstGeom prst="rect">
            <a:avLst/>
          </a:prstGeom>
          <a:noFill/>
        </p:spPr>
        <p:txBody>
          <a:bodyPr wrap="square" rtlCol="0">
            <a:spAutoFit/>
          </a:bodyPr>
          <a:lstStyle/>
          <a:p>
            <a:r>
              <a:rPr lang="en-GB" sz="1050" dirty="0">
                <a:latin typeface="Century Gothic" panose="020B0502020202020204" pitchFamily="34" charset="0"/>
              </a:rPr>
              <a:t>Image CC-BY-NC ‘Data centre’ by Bob </a:t>
            </a:r>
            <a:r>
              <a:rPr lang="en-GB" sz="1050" dirty="0" err="1">
                <a:latin typeface="Century Gothic" panose="020B0502020202020204" pitchFamily="34" charset="0"/>
              </a:rPr>
              <a:t>Mical</a:t>
            </a:r>
            <a:r>
              <a:rPr lang="en-GB" sz="1050" dirty="0">
                <a:latin typeface="Century Gothic" panose="020B0502020202020204" pitchFamily="34" charset="0"/>
              </a:rPr>
              <a:t> www.flickr.com/photos/small_realm/15995555571</a:t>
            </a:r>
          </a:p>
        </p:txBody>
      </p:sp>
      <p:pic>
        <p:nvPicPr>
          <p:cNvPr id="3" name="Picture Placeholder 2"/>
          <p:cNvPicPr>
            <a:picLocks noGrp="1" noChangeAspect="1"/>
          </p:cNvPicPr>
          <p:nvPr>
            <p:ph type="pic" idx="1"/>
          </p:nvPr>
        </p:nvPicPr>
        <p:blipFill>
          <a:blip r:embed="rId2">
            <a:extLst>
              <a:ext uri="{28A0092B-C50C-407E-A947-70E740481C1C}">
                <a14:useLocalDpi xmlns:a14="http://schemas.microsoft.com/office/drawing/2010/main" val="0"/>
              </a:ext>
            </a:extLst>
          </a:blip>
          <a:srcRect t="6483" b="6483"/>
          <a:stretch>
            <a:fillRect/>
          </a:stretch>
        </p:blipFill>
        <p:spPr/>
      </p:pic>
    </p:spTree>
    <p:extLst>
      <p:ext uri="{BB962C8B-B14F-4D97-AF65-F5344CB8AC3E}">
        <p14:creationId xmlns:p14="http://schemas.microsoft.com/office/powerpoint/2010/main" val="39014509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257" y="274638"/>
            <a:ext cx="8708572" cy="922114"/>
          </a:xfrm>
        </p:spPr>
        <p:txBody>
          <a:bodyPr>
            <a:normAutofit/>
          </a:bodyPr>
          <a:lstStyle/>
          <a:p>
            <a:r>
              <a:rPr lang="en-GB" dirty="0" smtClean="0"/>
              <a:t>DCC engagements with institutions</a:t>
            </a:r>
            <a:endParaRPr lang="en-GB" dirty="0"/>
          </a:p>
        </p:txBody>
      </p:sp>
      <p:sp>
        <p:nvSpPr>
          <p:cNvPr id="3" name="Content Placeholder 2"/>
          <p:cNvSpPr>
            <a:spLocks noGrp="1"/>
          </p:cNvSpPr>
          <p:nvPr>
            <p:ph idx="1"/>
          </p:nvPr>
        </p:nvSpPr>
        <p:spPr>
          <a:xfrm>
            <a:off x="283029" y="1772816"/>
            <a:ext cx="8686800" cy="4525963"/>
          </a:xfrm>
        </p:spPr>
        <p:txBody>
          <a:bodyPr>
            <a:normAutofit lnSpcReduction="10000"/>
          </a:bodyPr>
          <a:lstStyle/>
          <a:p>
            <a:pPr marL="252000" indent="-252000">
              <a:buFont typeface="Arial" pitchFamily="34" charset="0"/>
              <a:buChar char="•"/>
            </a:pPr>
            <a:r>
              <a:rPr lang="en-GB" sz="2400" dirty="0" smtClean="0"/>
              <a:t>In 2011-13 we worked with 21 HEIs to increase RDM capability</a:t>
            </a:r>
          </a:p>
          <a:p>
            <a:pPr lvl="1">
              <a:buFont typeface="Calibri" pitchFamily="34" charset="0"/>
              <a:buChar char="-"/>
            </a:pPr>
            <a:r>
              <a:rPr lang="en-GB" sz="2000" dirty="0" smtClean="0"/>
              <a:t>Up to 60 days of effort per HEI drawn from a mix of DCC staff</a:t>
            </a:r>
          </a:p>
          <a:p>
            <a:pPr lvl="1">
              <a:buFont typeface="Calibri" pitchFamily="34" charset="0"/>
              <a:buChar char="-"/>
            </a:pPr>
            <a:r>
              <a:rPr lang="en-GB" sz="2000" dirty="0" smtClean="0"/>
              <a:t>Deployed DCC &amp; external tools, new approaches &amp; best practice</a:t>
            </a:r>
          </a:p>
          <a:p>
            <a:endParaRPr lang="en-GB" sz="1200" dirty="0" smtClean="0"/>
          </a:p>
          <a:p>
            <a:pPr marL="252000" indent="-252000">
              <a:buFont typeface="Arial" pitchFamily="34" charset="0"/>
              <a:buChar char="•"/>
            </a:pPr>
            <a:r>
              <a:rPr lang="en-GB" sz="2400" dirty="0" smtClean="0"/>
              <a:t>Support varies based on what each institution wants/needs</a:t>
            </a:r>
          </a:p>
          <a:p>
            <a:pPr marL="252000" indent="-252000">
              <a:buFont typeface="Arial" pitchFamily="34" charset="0"/>
              <a:buChar char="•"/>
            </a:pPr>
            <a:endParaRPr lang="en-GB" sz="1200" dirty="0" smtClean="0"/>
          </a:p>
          <a:p>
            <a:pPr marL="252000" indent="-252000">
              <a:buFont typeface="Arial" pitchFamily="34" charset="0"/>
              <a:buChar char="•"/>
            </a:pPr>
            <a:r>
              <a:rPr lang="en-GB" sz="2400" dirty="0" smtClean="0"/>
              <a:t>Lessons &amp; examples were shared with the community</a:t>
            </a:r>
          </a:p>
          <a:p>
            <a:pPr marL="252000" indent="-252000">
              <a:buFont typeface="Arial" pitchFamily="34" charset="0"/>
              <a:buChar char="•"/>
            </a:pPr>
            <a:endParaRPr lang="en-GB" sz="1200" dirty="0" smtClean="0"/>
          </a:p>
          <a:p>
            <a:pPr marL="252000" indent="-252000">
              <a:buFont typeface="Arial" pitchFamily="34" charset="0"/>
              <a:buChar char="•"/>
            </a:pPr>
            <a:r>
              <a:rPr lang="en-GB" sz="2400" dirty="0" smtClean="0"/>
              <a:t>Follow-on programmes and consultancy work have continued this</a:t>
            </a:r>
            <a:endParaRPr lang="en-GB" sz="2800" dirty="0" smtClean="0"/>
          </a:p>
          <a:p>
            <a:endParaRPr lang="en-GB" sz="2800" dirty="0" smtClean="0"/>
          </a:p>
          <a:p>
            <a:pPr algn="ctr">
              <a:buNone/>
            </a:pPr>
            <a:r>
              <a:rPr lang="en-GB" sz="2400" dirty="0" smtClean="0">
                <a:hlinkClick r:id="rId3"/>
              </a:rPr>
              <a:t>www.dcc.ac.uk/community/institutional-engagements</a:t>
            </a:r>
            <a:r>
              <a:rPr lang="en-GB" sz="2800" dirty="0" smtClean="0"/>
              <a:t> </a:t>
            </a:r>
            <a:endParaRPr lang="en-GB" sz="2800"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32656"/>
            <a:ext cx="8229600" cy="648072"/>
          </a:xfrm>
        </p:spPr>
        <p:txBody>
          <a:bodyPr/>
          <a:lstStyle/>
          <a:p>
            <a:r>
              <a:rPr lang="en-GB" dirty="0" smtClean="0"/>
              <a:t>Components of RDM services</a:t>
            </a:r>
            <a:endParaRPr lang="en-GB" dirty="0"/>
          </a:p>
        </p:txBody>
      </p:sp>
      <p:pic>
        <p:nvPicPr>
          <p:cNvPr id="4" name="Content Placeholder 3" descr="RDMcomponents.PNG"/>
          <p:cNvPicPr>
            <a:picLocks noGrp="1" noChangeAspect="1"/>
          </p:cNvPicPr>
          <p:nvPr>
            <p:ph idx="1"/>
          </p:nvPr>
        </p:nvPicPr>
        <p:blipFill>
          <a:blip r:embed="rId2" cstate="print"/>
          <a:stretch>
            <a:fillRect/>
          </a:stretch>
        </p:blipFill>
        <p:spPr>
          <a:xfrm>
            <a:off x="3779912" y="1492510"/>
            <a:ext cx="4936326" cy="4421088"/>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268760"/>
            <a:ext cx="3427052" cy="4868589"/>
          </a:xfrm>
          <a:prstGeom prst="rect">
            <a:avLst/>
          </a:prstGeom>
          <a:ln>
            <a:solidFill>
              <a:schemeClr val="bg1">
                <a:lumMod val="50000"/>
              </a:schemeClr>
            </a:solidFill>
          </a:ln>
        </p:spPr>
      </p:pic>
      <p:sp>
        <p:nvSpPr>
          <p:cNvPr id="5" name="Rectangle 4"/>
          <p:cNvSpPr/>
          <p:nvPr/>
        </p:nvSpPr>
        <p:spPr>
          <a:xfrm>
            <a:off x="1043608" y="6309320"/>
            <a:ext cx="7128792" cy="369332"/>
          </a:xfrm>
          <a:prstGeom prst="rect">
            <a:avLst/>
          </a:prstGeom>
        </p:spPr>
        <p:txBody>
          <a:bodyPr wrap="square">
            <a:spAutoFit/>
          </a:bodyPr>
          <a:lstStyle/>
          <a:p>
            <a:r>
              <a:rPr lang="en-GB" dirty="0" smtClean="0">
                <a:hlinkClick r:id="rId4"/>
              </a:rPr>
              <a:t>www.dcc.ac.uk/resources/how-guides/how-develop-rdm-services</a:t>
            </a:r>
            <a:r>
              <a:rPr lang="en-GB" dirty="0" smtClean="0"/>
              <a:t> </a:t>
            </a:r>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Broader research support services</a:t>
            </a:r>
            <a:endParaRPr lang="en-GB" dirty="0"/>
          </a:p>
        </p:txBody>
      </p:sp>
      <p:sp>
        <p:nvSpPr>
          <p:cNvPr id="3" name="Content Placeholder 2"/>
          <p:cNvSpPr>
            <a:spLocks noGrp="1"/>
          </p:cNvSpPr>
          <p:nvPr>
            <p:ph idx="1"/>
          </p:nvPr>
        </p:nvSpPr>
        <p:spPr>
          <a:xfrm>
            <a:off x="457200" y="1412776"/>
            <a:ext cx="8075240" cy="4713387"/>
          </a:xfrm>
        </p:spPr>
        <p:txBody>
          <a:bodyPr>
            <a:normAutofit/>
          </a:bodyPr>
          <a:lstStyle/>
          <a:p>
            <a:pPr marL="457200" indent="-457200">
              <a:buFont typeface="Arial" panose="020B0604020202020204" pitchFamily="34" charset="0"/>
              <a:buChar char="•"/>
            </a:pPr>
            <a:r>
              <a:rPr lang="en-GB" dirty="0" smtClean="0"/>
              <a:t>Ideas generation</a:t>
            </a:r>
          </a:p>
          <a:p>
            <a:pPr marL="457200" indent="-457200">
              <a:buFont typeface="Arial" panose="020B0604020202020204" pitchFamily="34" charset="0"/>
              <a:buChar char="•"/>
            </a:pPr>
            <a:r>
              <a:rPr lang="en-GB" dirty="0" smtClean="0"/>
              <a:t>Bidding for funding</a:t>
            </a:r>
          </a:p>
          <a:p>
            <a:pPr marL="457200" indent="-457200">
              <a:buFont typeface="Arial" panose="020B0604020202020204" pitchFamily="34" charset="0"/>
              <a:buChar char="•"/>
            </a:pPr>
            <a:r>
              <a:rPr lang="en-GB" dirty="0" smtClean="0"/>
              <a:t>Financial administration</a:t>
            </a:r>
          </a:p>
          <a:p>
            <a:pPr marL="457200" indent="-457200">
              <a:buFont typeface="Arial" panose="020B0604020202020204" pitchFamily="34" charset="0"/>
              <a:buChar char="•"/>
            </a:pPr>
            <a:r>
              <a:rPr lang="en-GB" dirty="0" smtClean="0"/>
              <a:t>Knowledge exchange and impact</a:t>
            </a:r>
          </a:p>
          <a:p>
            <a:pPr marL="457200" indent="-457200">
              <a:buFont typeface="Arial" panose="020B0604020202020204" pitchFamily="34" charset="0"/>
              <a:buChar char="•"/>
            </a:pPr>
            <a:r>
              <a:rPr lang="en-GB" dirty="0" smtClean="0"/>
              <a:t>Open access services</a:t>
            </a:r>
          </a:p>
          <a:p>
            <a:pPr marL="457200" indent="-457200">
              <a:buFont typeface="Arial" panose="020B0604020202020204" pitchFamily="34" charset="0"/>
              <a:buChar char="•"/>
            </a:pPr>
            <a:r>
              <a:rPr lang="en-GB" dirty="0" smtClean="0"/>
              <a:t>Reporting</a:t>
            </a:r>
          </a:p>
          <a:p>
            <a:pPr marL="457200" indent="-457200">
              <a:buFont typeface="Arial" panose="020B0604020202020204" pitchFamily="34" charset="0"/>
              <a:buChar char="•"/>
            </a:pPr>
            <a:r>
              <a:rPr lang="en-GB" dirty="0" smtClean="0"/>
              <a:t>…</a:t>
            </a:r>
          </a:p>
          <a:p>
            <a:endParaRPr lang="en-GB" dirty="0"/>
          </a:p>
          <a:p>
            <a:pPr marL="457200" indent="-457200">
              <a:buFont typeface="Arial" panose="020B0604020202020204" pitchFamily="34" charset="0"/>
              <a:buChar char="•"/>
            </a:pPr>
            <a:endParaRPr lang="en-GB" dirty="0"/>
          </a:p>
        </p:txBody>
      </p:sp>
      <p:graphicFrame>
        <p:nvGraphicFramePr>
          <p:cNvPr id="4" name="Diagram 3"/>
          <p:cNvGraphicFramePr/>
          <p:nvPr>
            <p:extLst>
              <p:ext uri="{D42A27DB-BD31-4B8C-83A1-F6EECF244321}">
                <p14:modId xmlns:p14="http://schemas.microsoft.com/office/powerpoint/2010/main" val="2372087054"/>
              </p:ext>
            </p:extLst>
          </p:nvPr>
        </p:nvGraphicFramePr>
        <p:xfrm>
          <a:off x="6084168" y="4293096"/>
          <a:ext cx="2615952" cy="2248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02339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502"/>
            <a:ext cx="8229600" cy="906226"/>
          </a:xfrm>
        </p:spPr>
        <p:txBody>
          <a:bodyPr/>
          <a:lstStyle/>
          <a:p>
            <a:r>
              <a:rPr lang="en-GB" dirty="0" smtClean="0"/>
              <a:t>Annual RDM survey issued by DCC</a:t>
            </a:r>
            <a:endParaRPr lang="en-GB" dirty="0"/>
          </a:p>
        </p:txBody>
      </p:sp>
      <p:grpSp>
        <p:nvGrpSpPr>
          <p:cNvPr id="3" name="Group 3"/>
          <p:cNvGrpSpPr/>
          <p:nvPr/>
        </p:nvGrpSpPr>
        <p:grpSpPr>
          <a:xfrm>
            <a:off x="1259632" y="2348880"/>
            <a:ext cx="6478321" cy="3696934"/>
            <a:chOff x="1358285" y="990600"/>
            <a:chExt cx="6655415" cy="4102100"/>
          </a:xfrm>
        </p:grpSpPr>
        <p:sp>
          <p:nvSpPr>
            <p:cNvPr id="5" name="TextBox 4"/>
            <p:cNvSpPr txBox="1"/>
            <p:nvPr/>
          </p:nvSpPr>
          <p:spPr>
            <a:xfrm>
              <a:off x="1890180" y="4538701"/>
              <a:ext cx="5970413" cy="406626"/>
            </a:xfrm>
            <a:prstGeom prst="rect">
              <a:avLst/>
            </a:prstGeom>
            <a:solidFill>
              <a:schemeClr val="bg1"/>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t>Percentiles</a:t>
              </a:r>
            </a:p>
          </p:txBody>
        </p:sp>
        <p:grpSp>
          <p:nvGrpSpPr>
            <p:cNvPr id="4" name="Group 5"/>
            <p:cNvGrpSpPr/>
            <p:nvPr/>
          </p:nvGrpSpPr>
          <p:grpSpPr>
            <a:xfrm>
              <a:off x="1358285" y="990600"/>
              <a:ext cx="6655415" cy="4102100"/>
              <a:chOff x="1358285" y="990600"/>
              <a:chExt cx="6655415" cy="4102100"/>
            </a:xfrm>
          </p:grpSpPr>
          <p:grpSp>
            <p:nvGrpSpPr>
              <p:cNvPr id="6" name="Group 12"/>
              <p:cNvGrpSpPr/>
              <p:nvPr/>
            </p:nvGrpSpPr>
            <p:grpSpPr>
              <a:xfrm>
                <a:off x="1358285" y="990600"/>
                <a:ext cx="6655415" cy="4102100"/>
                <a:chOff x="1155085" y="1371600"/>
                <a:chExt cx="6655415" cy="4102100"/>
              </a:xfrm>
            </p:grpSpPr>
            <p:pic>
              <p:nvPicPr>
                <p:cNvPr id="15" name="Picture 14" descr="Resincome.png"/>
                <p:cNvPicPr>
                  <a:picLocks noChangeAspect="1"/>
                </p:cNvPicPr>
                <p:nvPr/>
              </p:nvPicPr>
              <p:blipFill>
                <a:blip r:embed="rId3" cstate="print"/>
                <a:stretch>
                  <a:fillRect/>
                </a:stretch>
              </p:blipFill>
              <p:spPr>
                <a:xfrm>
                  <a:off x="1155085" y="1371600"/>
                  <a:ext cx="6655415" cy="4102100"/>
                </a:xfrm>
                <a:prstGeom prst="rect">
                  <a:avLst/>
                </a:prstGeom>
              </p:spPr>
            </p:pic>
            <p:sp>
              <p:nvSpPr>
                <p:cNvPr id="16" name="Rectangle 15"/>
                <p:cNvSpPr/>
                <p:nvPr/>
              </p:nvSpPr>
              <p:spPr>
                <a:xfrm>
                  <a:off x="1930400" y="1612900"/>
                  <a:ext cx="1816100" cy="3213100"/>
                </a:xfrm>
                <a:prstGeom prst="rect">
                  <a:avLst/>
                </a:prstGeom>
                <a:solidFill>
                  <a:srgbClr val="99CC33">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7" name="Rectangle 16"/>
                <p:cNvSpPr/>
                <p:nvPr/>
              </p:nvSpPr>
              <p:spPr>
                <a:xfrm>
                  <a:off x="3746500" y="1612900"/>
                  <a:ext cx="1816100" cy="3213100"/>
                </a:xfrm>
                <a:prstGeom prst="rect">
                  <a:avLst/>
                </a:prstGeom>
                <a:solidFill>
                  <a:srgbClr val="99CCCC">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Rectangle 17"/>
                <p:cNvSpPr/>
                <p:nvPr/>
              </p:nvSpPr>
              <p:spPr>
                <a:xfrm>
                  <a:off x="5562600" y="1612900"/>
                  <a:ext cx="1816100" cy="3213100"/>
                </a:xfrm>
                <a:prstGeom prst="rect">
                  <a:avLst/>
                </a:prstGeom>
                <a:solidFill>
                  <a:srgbClr val="FF9900">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14" name="Rectangle 13"/>
              <p:cNvSpPr/>
              <p:nvPr/>
            </p:nvSpPr>
            <p:spPr>
              <a:xfrm>
                <a:off x="1495957" y="1169432"/>
                <a:ext cx="583663" cy="35295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7" name="TextBox 10"/>
            <p:cNvSpPr txBox="1"/>
            <p:nvPr/>
          </p:nvSpPr>
          <p:spPr>
            <a:xfrm>
              <a:off x="1612826" y="4075668"/>
              <a:ext cx="1156103" cy="40662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FF0000"/>
                  </a:solidFill>
                </a:rPr>
                <a:t>3%</a:t>
              </a:r>
            </a:p>
          </p:txBody>
        </p:sp>
        <p:sp>
          <p:nvSpPr>
            <p:cNvPr id="8" name="TextBox 14"/>
            <p:cNvSpPr txBox="1"/>
            <p:nvPr/>
          </p:nvSpPr>
          <p:spPr>
            <a:xfrm>
              <a:off x="1495956" y="3575566"/>
              <a:ext cx="922658" cy="40662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FF0000"/>
                  </a:solidFill>
                </a:rPr>
                <a:t>20%</a:t>
              </a:r>
            </a:p>
          </p:txBody>
        </p:sp>
        <p:sp>
          <p:nvSpPr>
            <p:cNvPr id="9" name="TextBox 15"/>
            <p:cNvSpPr txBox="1"/>
            <p:nvPr/>
          </p:nvSpPr>
          <p:spPr>
            <a:xfrm>
              <a:off x="1495956" y="1466334"/>
              <a:ext cx="773774" cy="40662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FF0000"/>
                  </a:solidFill>
                </a:rPr>
                <a:t>77%</a:t>
              </a:r>
            </a:p>
          </p:txBody>
        </p:sp>
        <p:cxnSp>
          <p:nvCxnSpPr>
            <p:cNvPr id="10" name="Straight Connector 9"/>
            <p:cNvCxnSpPr/>
            <p:nvPr/>
          </p:nvCxnSpPr>
          <p:spPr>
            <a:xfrm>
              <a:off x="2133600" y="4279900"/>
              <a:ext cx="1816100" cy="1588"/>
            </a:xfrm>
            <a:prstGeom prst="line">
              <a:avLst/>
            </a:prstGeom>
            <a:ln>
              <a:solidFill>
                <a:srgbClr val="FF66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2079620" y="3786188"/>
              <a:ext cx="3686180" cy="1588"/>
            </a:xfrm>
            <a:prstGeom prst="line">
              <a:avLst/>
            </a:prstGeom>
            <a:ln>
              <a:solidFill>
                <a:srgbClr val="FF66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2079620" y="1676400"/>
              <a:ext cx="5502280" cy="1588"/>
            </a:xfrm>
            <a:prstGeom prst="line">
              <a:avLst/>
            </a:prstGeom>
            <a:ln>
              <a:solidFill>
                <a:srgbClr val="FF6600"/>
              </a:solidFill>
              <a:prstDash val="sysDash"/>
            </a:ln>
            <a:effectLst/>
          </p:spPr>
          <p:style>
            <a:lnRef idx="2">
              <a:schemeClr val="accent1"/>
            </a:lnRef>
            <a:fillRef idx="0">
              <a:schemeClr val="accent1"/>
            </a:fillRef>
            <a:effectRef idx="1">
              <a:schemeClr val="accent1"/>
            </a:effectRef>
            <a:fontRef idx="minor">
              <a:schemeClr val="tx1"/>
            </a:fontRef>
          </p:style>
        </p:cxnSp>
      </p:grpSp>
      <p:sp>
        <p:nvSpPr>
          <p:cNvPr id="19" name="TextBox 24"/>
          <p:cNvSpPr txBox="1">
            <a:spLocks noGrp="1"/>
          </p:cNvSpPr>
          <p:nvPr>
            <p:ph idx="1"/>
          </p:nvPr>
        </p:nvSpPr>
        <p:spPr>
          <a:xfrm>
            <a:off x="1331640" y="6084004"/>
            <a:ext cx="6696744" cy="369332"/>
          </a:xfrm>
          <a:prstGeom prst="rect">
            <a:avLst/>
          </a:prstGeom>
          <a:solidFill>
            <a:schemeClr val="bg1"/>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indent="0">
              <a:buNone/>
            </a:pPr>
            <a:r>
              <a:rPr lang="en-US" dirty="0"/>
              <a:t>Income range percentiles - split into 3 groups across all 161 HEIs</a:t>
            </a:r>
          </a:p>
        </p:txBody>
      </p:sp>
      <p:sp>
        <p:nvSpPr>
          <p:cNvPr id="20" name="TextBox 25"/>
          <p:cNvSpPr txBox="1"/>
          <p:nvPr/>
        </p:nvSpPr>
        <p:spPr>
          <a:xfrm>
            <a:off x="563172" y="1217502"/>
            <a:ext cx="4872924" cy="198515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52000" indent="-252000">
              <a:spcAft>
                <a:spcPts val="600"/>
              </a:spcAft>
              <a:buFont typeface="Arial"/>
              <a:buChar char="•"/>
            </a:pPr>
            <a:r>
              <a:rPr lang="en-US" dirty="0"/>
              <a:t>60 </a:t>
            </a:r>
            <a:r>
              <a:rPr lang="en-US" dirty="0" smtClean="0"/>
              <a:t>UK </a:t>
            </a:r>
            <a:r>
              <a:rPr lang="en-US" dirty="0"/>
              <a:t>Higher Education Institutions responded to DCC survey 2015, of 132 invited</a:t>
            </a:r>
          </a:p>
          <a:p>
            <a:pPr marL="252000" indent="-252000">
              <a:spcAft>
                <a:spcPts val="600"/>
              </a:spcAft>
              <a:buFont typeface="Arial"/>
              <a:buChar char="•"/>
            </a:pPr>
            <a:r>
              <a:rPr lang="en-US" dirty="0"/>
              <a:t>Research-active institutions well represented </a:t>
            </a:r>
            <a:r>
              <a:rPr lang="en-US" dirty="0" smtClean="0"/>
              <a:t> </a:t>
            </a:r>
            <a:endParaRPr lang="en-US" dirty="0"/>
          </a:p>
          <a:p>
            <a:pPr>
              <a:spcAft>
                <a:spcPts val="600"/>
              </a:spcAft>
            </a:pPr>
            <a:endParaRPr lang="en-US" dirty="0"/>
          </a:p>
          <a:p>
            <a:endParaRPr lang="en-US" dirty="0"/>
          </a:p>
          <a:p>
            <a:endParaRPr lang="en-US" dirty="0"/>
          </a:p>
        </p:txBody>
      </p:sp>
      <p:sp>
        <p:nvSpPr>
          <p:cNvPr id="21" name="TextBox 29"/>
          <p:cNvSpPr txBox="1"/>
          <p:nvPr/>
        </p:nvSpPr>
        <p:spPr>
          <a:xfrm>
            <a:off x="107504" y="3284984"/>
            <a:ext cx="1066640" cy="1200329"/>
          </a:xfrm>
          <a:prstGeom prst="rect">
            <a:avLst/>
          </a:prstGeom>
          <a:solidFill>
            <a:schemeClr val="bg1"/>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Research income  % of </a:t>
            </a:r>
            <a:r>
              <a:rPr lang="en-US" dirty="0" smtClean="0"/>
              <a:t>total</a:t>
            </a:r>
            <a:endParaRPr lang="en-US" dirty="0"/>
          </a:p>
        </p:txBody>
      </p:sp>
      <p:pic>
        <p:nvPicPr>
          <p:cNvPr id="22" name="Picture 21" descr="responses_pie.png"/>
          <p:cNvPicPr>
            <a:picLocks noChangeAspect="1"/>
          </p:cNvPicPr>
          <p:nvPr/>
        </p:nvPicPr>
        <p:blipFill>
          <a:blip r:embed="rId4" cstate="print"/>
          <a:stretch>
            <a:fillRect/>
          </a:stretch>
        </p:blipFill>
        <p:spPr>
          <a:xfrm>
            <a:off x="6084168" y="1124744"/>
            <a:ext cx="1792396" cy="1174417"/>
          </a:xfrm>
          <a:prstGeom prst="rect">
            <a:avLst/>
          </a:prstGeom>
        </p:spPr>
      </p:pic>
      <p:sp>
        <p:nvSpPr>
          <p:cNvPr id="23" name="TextBox 22"/>
          <p:cNvSpPr txBox="1"/>
          <p:nvPr/>
        </p:nvSpPr>
        <p:spPr>
          <a:xfrm>
            <a:off x="827584" y="6488668"/>
            <a:ext cx="7560840" cy="369332"/>
          </a:xfrm>
          <a:prstGeom prst="rect">
            <a:avLst/>
          </a:prstGeom>
          <a:noFill/>
        </p:spPr>
        <p:txBody>
          <a:bodyPr wrap="square" rtlCol="0">
            <a:spAutoFit/>
          </a:bodyPr>
          <a:lstStyle/>
          <a:p>
            <a:pPr algn="ctr"/>
            <a:r>
              <a:rPr lang="en-GB" dirty="0" smtClean="0"/>
              <a:t>Briefing and links to data: </a:t>
            </a:r>
            <a:r>
              <a:rPr lang="en-GB" dirty="0" smtClean="0">
                <a:hlinkClick r:id="rId5"/>
              </a:rPr>
              <a:t>http://www.dcc.ac.uk/survey2015</a:t>
            </a:r>
            <a:r>
              <a:rPr lang="en-GB" dirty="0" smtClean="0"/>
              <a:t> </a:t>
            </a:r>
            <a:endParaRPr lang="en-GB" dirty="0"/>
          </a:p>
        </p:txBody>
      </p:sp>
    </p:spTree>
    <p:extLst>
      <p:ext uri="{BB962C8B-B14F-4D97-AF65-F5344CB8AC3E}">
        <p14:creationId xmlns:p14="http://schemas.microsoft.com/office/powerpoint/2010/main" val="6686598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9"/>
          <p:cNvGrpSpPr/>
          <p:nvPr/>
        </p:nvGrpSpPr>
        <p:grpSpPr>
          <a:xfrm>
            <a:off x="1325683" y="1232972"/>
            <a:ext cx="6587066" cy="5160983"/>
            <a:chOff x="1325683" y="1169334"/>
            <a:chExt cx="6587066" cy="5160983"/>
          </a:xfrm>
        </p:grpSpPr>
        <p:sp>
          <p:nvSpPr>
            <p:cNvPr id="10" name="Rounded Rectangle 9"/>
            <p:cNvSpPr/>
            <p:nvPr/>
          </p:nvSpPr>
          <p:spPr>
            <a:xfrm>
              <a:off x="2400949" y="5724325"/>
              <a:ext cx="4275667" cy="605992"/>
            </a:xfrm>
            <a:prstGeom prst="round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a:solidFill>
                    <a:srgbClr val="FFFFFF"/>
                  </a:solidFill>
                </a:rPr>
                <a:t>Skills</a:t>
              </a:r>
              <a:r>
                <a:rPr lang="en-US">
                  <a:solidFill>
                    <a:srgbClr val="FFFFFF"/>
                  </a:solidFill>
                </a:rPr>
                <a:t> training &amp; consultancy</a:t>
              </a:r>
            </a:p>
          </p:txBody>
        </p:sp>
        <p:sp>
          <p:nvSpPr>
            <p:cNvPr id="5" name="Circular Arrow 4"/>
            <p:cNvSpPr/>
            <p:nvPr/>
          </p:nvSpPr>
          <p:spPr>
            <a:xfrm rot="16852179">
              <a:off x="2481246" y="1821346"/>
              <a:ext cx="4000500" cy="4095518"/>
            </a:xfrm>
            <a:prstGeom prst="circularArrow">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Circular Arrow 5"/>
            <p:cNvSpPr/>
            <p:nvPr/>
          </p:nvSpPr>
          <p:spPr>
            <a:xfrm rot="6721995">
              <a:off x="2484909" y="1585219"/>
              <a:ext cx="4105649" cy="4379904"/>
            </a:xfrm>
            <a:prstGeom prst="circularArrow">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Rounded Rectangle 6"/>
            <p:cNvSpPr/>
            <p:nvPr/>
          </p:nvSpPr>
          <p:spPr>
            <a:xfrm>
              <a:off x="1842149" y="1194735"/>
              <a:ext cx="2283065" cy="647700"/>
            </a:xfrm>
            <a:prstGeom prst="roundRect">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chemeClr val="bg1"/>
                  </a:solidFill>
                </a:rPr>
                <a:t>Policy and strategy</a:t>
              </a:r>
            </a:p>
          </p:txBody>
        </p:sp>
        <p:sp>
          <p:nvSpPr>
            <p:cNvPr id="8" name="Rounded Rectangle 7"/>
            <p:cNvSpPr/>
            <p:nvPr/>
          </p:nvSpPr>
          <p:spPr>
            <a:xfrm>
              <a:off x="5242813" y="1194735"/>
              <a:ext cx="2204269" cy="647700"/>
            </a:xfrm>
            <a:prstGeom prst="roundRect">
              <a:avLst/>
            </a:prstGeom>
            <a:solidFill>
              <a:schemeClr val="bg2">
                <a:lumMod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chemeClr val="bg1"/>
                  </a:solidFill>
                </a:rPr>
                <a:t>Business planning</a:t>
              </a:r>
            </a:p>
          </p:txBody>
        </p:sp>
        <p:grpSp>
          <p:nvGrpSpPr>
            <p:cNvPr id="3" name="Group 16"/>
            <p:cNvGrpSpPr/>
            <p:nvPr/>
          </p:nvGrpSpPr>
          <p:grpSpPr>
            <a:xfrm>
              <a:off x="1325683" y="2139317"/>
              <a:ext cx="6587066" cy="2805782"/>
              <a:chOff x="1086009" y="2763168"/>
              <a:chExt cx="6489959" cy="2805782"/>
            </a:xfrm>
          </p:grpSpPr>
          <p:sp>
            <p:nvSpPr>
              <p:cNvPr id="12" name="Rounded Rectangle 11"/>
              <p:cNvSpPr/>
              <p:nvPr/>
            </p:nvSpPr>
            <p:spPr>
              <a:xfrm>
                <a:off x="3038003" y="2763168"/>
                <a:ext cx="2510896" cy="647700"/>
              </a:xfrm>
              <a:prstGeom prst="roundRect">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chemeClr val="bg1"/>
                    </a:solidFill>
                  </a:rPr>
                  <a:t>Data Mgmt Planning</a:t>
                </a:r>
              </a:p>
            </p:txBody>
          </p:sp>
          <p:sp>
            <p:nvSpPr>
              <p:cNvPr id="13" name="Rounded Rectangle 12"/>
              <p:cNvSpPr/>
              <p:nvPr/>
            </p:nvSpPr>
            <p:spPr>
              <a:xfrm>
                <a:off x="5148489" y="3829050"/>
                <a:ext cx="2427479" cy="647700"/>
              </a:xfrm>
              <a:prstGeom prst="roundRect">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chemeClr val="bg1"/>
                    </a:solidFill>
                  </a:rPr>
                  <a:t>Managing active data </a:t>
                </a:r>
              </a:p>
            </p:txBody>
          </p:sp>
          <p:sp>
            <p:nvSpPr>
              <p:cNvPr id="14" name="Rounded Rectangle 6"/>
              <p:cNvSpPr/>
              <p:nvPr/>
            </p:nvSpPr>
            <p:spPr>
              <a:xfrm>
                <a:off x="1086009" y="3829050"/>
                <a:ext cx="2319089" cy="647700"/>
              </a:xfrm>
              <a:prstGeom prst="roundRect">
                <a:avLst/>
              </a:prstGeom>
              <a:solidFill>
                <a:schemeClr val="accent6">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chemeClr val="bg1"/>
                    </a:solidFill>
                  </a:rPr>
                  <a:t>Data cataloguing</a:t>
                </a:r>
              </a:p>
            </p:txBody>
          </p:sp>
          <p:sp>
            <p:nvSpPr>
              <p:cNvPr id="15" name="Rounded Rectangle 14"/>
              <p:cNvSpPr/>
              <p:nvPr/>
            </p:nvSpPr>
            <p:spPr>
              <a:xfrm>
                <a:off x="4945394" y="4921250"/>
                <a:ext cx="2630574" cy="647700"/>
              </a:xfrm>
              <a:prstGeom prst="roundRect">
                <a:avLst/>
              </a:prstGeom>
              <a:solidFill>
                <a:schemeClr val="accent4">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a:solidFill>
                      <a:schemeClr val="bg1"/>
                    </a:solidFill>
                  </a:rPr>
                  <a:t>Governing access &amp; reuse</a:t>
                </a:r>
                <a:endParaRPr lang="en-US">
                  <a:solidFill>
                    <a:schemeClr val="bg1"/>
                  </a:solidFill>
                </a:endParaRPr>
              </a:p>
            </p:txBody>
          </p:sp>
          <p:sp>
            <p:nvSpPr>
              <p:cNvPr id="16" name="Rounded Rectangle 15"/>
              <p:cNvSpPr/>
              <p:nvPr/>
            </p:nvSpPr>
            <p:spPr>
              <a:xfrm>
                <a:off x="1086009" y="4921250"/>
                <a:ext cx="2558057" cy="647700"/>
              </a:xfrm>
              <a:prstGeom prst="roundRect">
                <a:avLst/>
              </a:prstGeom>
              <a:solidFill>
                <a:schemeClr val="accent5">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chemeClr val="bg1"/>
                    </a:solidFill>
                  </a:rPr>
                  <a:t>Data preservation</a:t>
                </a:r>
              </a:p>
            </p:txBody>
          </p:sp>
        </p:grpSp>
        <p:sp>
          <p:nvSpPr>
            <p:cNvPr id="11" name="Right Arrow 10"/>
            <p:cNvSpPr/>
            <p:nvPr/>
          </p:nvSpPr>
          <p:spPr>
            <a:xfrm>
              <a:off x="4125215" y="1169334"/>
              <a:ext cx="1117600" cy="673101"/>
            </a:xfrm>
            <a:prstGeom prst="rightArrow">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42" name="Title 1"/>
          <p:cNvSpPr>
            <a:spLocks noGrp="1"/>
          </p:cNvSpPr>
          <p:nvPr>
            <p:ph type="title"/>
          </p:nvPr>
        </p:nvSpPr>
        <p:spPr>
          <a:xfrm>
            <a:off x="457200" y="404664"/>
            <a:ext cx="8229600" cy="576064"/>
          </a:xfrm>
        </p:spPr>
        <p:txBody>
          <a:bodyPr>
            <a:noAutofit/>
          </a:bodyPr>
          <a:lstStyle/>
          <a:p>
            <a:r>
              <a:rPr lang="en-US" dirty="0"/>
              <a:t>Who has what in place</a:t>
            </a:r>
            <a:r>
              <a:rPr lang="en-US" dirty="0" smtClean="0"/>
              <a:t>?</a:t>
            </a:r>
            <a:endParaRPr lang="en-US" dirty="0"/>
          </a:p>
        </p:txBody>
      </p:sp>
      <p:sp>
        <p:nvSpPr>
          <p:cNvPr id="41" name="TextBox 40"/>
          <p:cNvSpPr txBox="1"/>
          <p:nvPr/>
        </p:nvSpPr>
        <p:spPr>
          <a:xfrm>
            <a:off x="442683" y="6488668"/>
            <a:ext cx="8585491" cy="369332"/>
          </a:xfrm>
          <a:prstGeom prst="rect">
            <a:avLst/>
          </a:prstGeom>
          <a:noFill/>
        </p:spPr>
        <p:txBody>
          <a:bodyPr wrap="none" rtlCol="0">
            <a:spAutoFit/>
          </a:bodyPr>
          <a:lstStyle/>
          <a:p>
            <a:r>
              <a:rPr lang="en-US" i="1">
                <a:solidFill>
                  <a:srgbClr val="984807"/>
                </a:solidFill>
              </a:rPr>
              <a:t>% indicating ‘rolling out’ or ‘embedding’ </a:t>
            </a:r>
            <a:r>
              <a:rPr lang="en-US" i="1">
                <a:solidFill>
                  <a:schemeClr val="accent3">
                    <a:lumMod val="50000"/>
                  </a:schemeClr>
                </a:solidFill>
              </a:rPr>
              <a:t>* referred to ‘access &amp; storage systems’ in survey</a:t>
            </a:r>
          </a:p>
        </p:txBody>
      </p:sp>
      <p:sp>
        <p:nvSpPr>
          <p:cNvPr id="43" name="TextBox 42"/>
          <p:cNvSpPr txBox="1"/>
          <p:nvPr/>
        </p:nvSpPr>
        <p:spPr>
          <a:xfrm>
            <a:off x="1325683" y="1582223"/>
            <a:ext cx="721021" cy="461665"/>
          </a:xfrm>
          <a:prstGeom prst="rect">
            <a:avLst/>
          </a:prstGeom>
          <a:solidFill>
            <a:schemeClr val="accent6">
              <a:lumMod val="40000"/>
              <a:lumOff val="60000"/>
            </a:schemeClr>
          </a:solidFill>
        </p:spPr>
        <p:txBody>
          <a:bodyPr wrap="none" rtlCol="0">
            <a:spAutoFit/>
          </a:bodyPr>
          <a:lstStyle/>
          <a:p>
            <a:r>
              <a:rPr lang="en-US" sz="2400" b="1"/>
              <a:t>87%</a:t>
            </a:r>
          </a:p>
        </p:txBody>
      </p:sp>
      <p:sp>
        <p:nvSpPr>
          <p:cNvPr id="44" name="TextBox 43"/>
          <p:cNvSpPr txBox="1"/>
          <p:nvPr/>
        </p:nvSpPr>
        <p:spPr>
          <a:xfrm>
            <a:off x="7337852" y="1596808"/>
            <a:ext cx="721021" cy="461665"/>
          </a:xfrm>
          <a:prstGeom prst="rect">
            <a:avLst/>
          </a:prstGeom>
          <a:solidFill>
            <a:schemeClr val="accent6">
              <a:lumMod val="40000"/>
              <a:lumOff val="60000"/>
            </a:schemeClr>
          </a:solidFill>
        </p:spPr>
        <p:txBody>
          <a:bodyPr wrap="none" rtlCol="0">
            <a:spAutoFit/>
          </a:bodyPr>
          <a:lstStyle/>
          <a:p>
            <a:r>
              <a:rPr lang="en-US" sz="2400" b="1"/>
              <a:t>13%</a:t>
            </a:r>
          </a:p>
        </p:txBody>
      </p:sp>
      <p:sp>
        <p:nvSpPr>
          <p:cNvPr id="45" name="TextBox 44"/>
          <p:cNvSpPr txBox="1"/>
          <p:nvPr/>
        </p:nvSpPr>
        <p:spPr>
          <a:xfrm>
            <a:off x="5675545" y="2388990"/>
            <a:ext cx="721021" cy="461665"/>
          </a:xfrm>
          <a:prstGeom prst="rect">
            <a:avLst/>
          </a:prstGeom>
          <a:solidFill>
            <a:schemeClr val="accent6">
              <a:lumMod val="40000"/>
              <a:lumOff val="60000"/>
            </a:schemeClr>
          </a:solidFill>
        </p:spPr>
        <p:txBody>
          <a:bodyPr wrap="none" rtlCol="0">
            <a:spAutoFit/>
          </a:bodyPr>
          <a:lstStyle/>
          <a:p>
            <a:r>
              <a:rPr lang="en-US" sz="2400" b="1"/>
              <a:t>50%</a:t>
            </a:r>
          </a:p>
        </p:txBody>
      </p:sp>
      <p:sp>
        <p:nvSpPr>
          <p:cNvPr id="46" name="TextBox 45"/>
          <p:cNvSpPr txBox="1"/>
          <p:nvPr/>
        </p:nvSpPr>
        <p:spPr>
          <a:xfrm>
            <a:off x="7698362" y="3454872"/>
            <a:ext cx="721021" cy="461665"/>
          </a:xfrm>
          <a:prstGeom prst="rect">
            <a:avLst/>
          </a:prstGeom>
          <a:solidFill>
            <a:schemeClr val="accent6">
              <a:lumMod val="40000"/>
              <a:lumOff val="60000"/>
            </a:schemeClr>
          </a:solidFill>
        </p:spPr>
        <p:txBody>
          <a:bodyPr wrap="none" rtlCol="0">
            <a:spAutoFit/>
          </a:bodyPr>
          <a:lstStyle/>
          <a:p>
            <a:r>
              <a:rPr lang="en-US" sz="2400" b="1"/>
              <a:t>40%</a:t>
            </a:r>
          </a:p>
        </p:txBody>
      </p:sp>
      <p:sp>
        <p:nvSpPr>
          <p:cNvPr id="47" name="TextBox 46"/>
          <p:cNvSpPr txBox="1"/>
          <p:nvPr/>
        </p:nvSpPr>
        <p:spPr>
          <a:xfrm>
            <a:off x="7698362" y="4777904"/>
            <a:ext cx="721021" cy="461665"/>
          </a:xfrm>
          <a:prstGeom prst="rect">
            <a:avLst/>
          </a:prstGeom>
          <a:solidFill>
            <a:schemeClr val="accent6">
              <a:lumMod val="40000"/>
              <a:lumOff val="60000"/>
            </a:schemeClr>
          </a:solidFill>
        </p:spPr>
        <p:txBody>
          <a:bodyPr wrap="none" rtlCol="0">
            <a:spAutoFit/>
          </a:bodyPr>
          <a:lstStyle/>
          <a:p>
            <a:r>
              <a:rPr lang="en-US" sz="2400" b="1"/>
              <a:t>22%</a:t>
            </a:r>
          </a:p>
        </p:txBody>
      </p:sp>
      <p:sp>
        <p:nvSpPr>
          <p:cNvPr id="48" name="TextBox 47"/>
          <p:cNvSpPr txBox="1"/>
          <p:nvPr/>
        </p:nvSpPr>
        <p:spPr>
          <a:xfrm>
            <a:off x="2400949" y="5557130"/>
            <a:ext cx="721021" cy="461665"/>
          </a:xfrm>
          <a:prstGeom prst="rect">
            <a:avLst/>
          </a:prstGeom>
          <a:solidFill>
            <a:schemeClr val="accent6">
              <a:lumMod val="40000"/>
              <a:lumOff val="60000"/>
            </a:schemeClr>
          </a:solidFill>
        </p:spPr>
        <p:txBody>
          <a:bodyPr wrap="none" rtlCol="0">
            <a:spAutoFit/>
          </a:bodyPr>
          <a:lstStyle/>
          <a:p>
            <a:r>
              <a:rPr lang="en-US" sz="2400" b="1"/>
              <a:t>63%</a:t>
            </a:r>
          </a:p>
        </p:txBody>
      </p:sp>
      <p:sp>
        <p:nvSpPr>
          <p:cNvPr id="49" name="TextBox 48"/>
          <p:cNvSpPr txBox="1"/>
          <p:nvPr/>
        </p:nvSpPr>
        <p:spPr>
          <a:xfrm>
            <a:off x="760617" y="4777904"/>
            <a:ext cx="721021" cy="461665"/>
          </a:xfrm>
          <a:prstGeom prst="rect">
            <a:avLst/>
          </a:prstGeom>
          <a:solidFill>
            <a:schemeClr val="accent6">
              <a:lumMod val="40000"/>
              <a:lumOff val="60000"/>
            </a:schemeClr>
          </a:solidFill>
        </p:spPr>
        <p:txBody>
          <a:bodyPr wrap="none" rtlCol="0">
            <a:spAutoFit/>
          </a:bodyPr>
          <a:lstStyle/>
          <a:p>
            <a:r>
              <a:rPr lang="en-US" sz="2400" b="1"/>
              <a:t>18%</a:t>
            </a:r>
          </a:p>
        </p:txBody>
      </p:sp>
      <p:sp>
        <p:nvSpPr>
          <p:cNvPr id="50" name="TextBox 49"/>
          <p:cNvSpPr txBox="1"/>
          <p:nvPr/>
        </p:nvSpPr>
        <p:spPr>
          <a:xfrm>
            <a:off x="760617" y="3454872"/>
            <a:ext cx="721021" cy="461665"/>
          </a:xfrm>
          <a:prstGeom prst="rect">
            <a:avLst/>
          </a:prstGeom>
          <a:solidFill>
            <a:schemeClr val="accent6">
              <a:lumMod val="40000"/>
              <a:lumOff val="60000"/>
            </a:schemeClr>
          </a:solidFill>
        </p:spPr>
        <p:txBody>
          <a:bodyPr wrap="none" rtlCol="0">
            <a:spAutoFit/>
          </a:bodyPr>
          <a:lstStyle/>
          <a:p>
            <a:r>
              <a:rPr lang="en-US" sz="2400" b="1"/>
              <a:t>38%</a:t>
            </a:r>
          </a:p>
        </p:txBody>
      </p:sp>
      <p:sp>
        <p:nvSpPr>
          <p:cNvPr id="51" name="TextBox 50"/>
          <p:cNvSpPr txBox="1"/>
          <p:nvPr/>
        </p:nvSpPr>
        <p:spPr>
          <a:xfrm>
            <a:off x="8058873" y="3085540"/>
            <a:ext cx="299631" cy="369332"/>
          </a:xfrm>
          <a:prstGeom prst="rect">
            <a:avLst/>
          </a:prstGeom>
          <a:noFill/>
        </p:spPr>
        <p:txBody>
          <a:bodyPr wrap="none" rtlCol="0">
            <a:spAutoFit/>
          </a:bodyPr>
          <a:lstStyle/>
          <a:p>
            <a:r>
              <a:rPr lang="en-US">
                <a:solidFill>
                  <a:srgbClr val="4F6228"/>
                </a:solidFill>
              </a:rPr>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977" y="548680"/>
            <a:ext cx="8363272" cy="683994"/>
          </a:xfrm>
        </p:spPr>
        <p:txBody>
          <a:bodyPr>
            <a:normAutofit/>
          </a:bodyPr>
          <a:lstStyle/>
          <a:p>
            <a:r>
              <a:rPr lang="en-GB" sz="3600" dirty="0"/>
              <a:t>What is the Digital Curation Centre?</a:t>
            </a:r>
          </a:p>
        </p:txBody>
      </p:sp>
      <p:sp>
        <p:nvSpPr>
          <p:cNvPr id="3" name="Content Placeholder 2"/>
          <p:cNvSpPr>
            <a:spLocks noGrp="1"/>
          </p:cNvSpPr>
          <p:nvPr>
            <p:ph idx="1"/>
          </p:nvPr>
        </p:nvSpPr>
        <p:spPr>
          <a:xfrm>
            <a:off x="539552" y="1903228"/>
            <a:ext cx="7848872" cy="3616879"/>
          </a:xfrm>
        </p:spPr>
        <p:txBody>
          <a:bodyPr>
            <a:normAutofit/>
          </a:bodyPr>
          <a:lstStyle/>
          <a:p>
            <a:pPr algn="ctr">
              <a:buNone/>
            </a:pPr>
            <a:r>
              <a:rPr lang="en-GB" i="1" dirty="0" smtClean="0"/>
              <a:t>“a centre </a:t>
            </a:r>
            <a:r>
              <a:rPr lang="en-GB" i="1" dirty="0"/>
              <a:t>of expertise in digital information curation with a focus on building capacity, capability and skills for research data management across the UK's higher education research </a:t>
            </a:r>
            <a:r>
              <a:rPr lang="en-GB" i="1" dirty="0" smtClean="0"/>
              <a:t>community”</a:t>
            </a:r>
            <a:endParaRPr lang="en-GB" sz="2400" i="1"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2431" y="4294760"/>
            <a:ext cx="3985818" cy="2423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p:cNvSpPr>
            <a:spLocks noChangeArrowheads="1"/>
          </p:cNvSpPr>
          <p:nvPr/>
        </p:nvSpPr>
        <p:spPr bwMode="auto">
          <a:xfrm>
            <a:off x="1104195" y="4455042"/>
            <a:ext cx="30315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en-US" sz="2800" dirty="0">
                <a:latin typeface="Century Gothic" pitchFamily="34" charset="0"/>
                <a:hlinkClick r:id="rId3"/>
              </a:rPr>
              <a:t>www.dcc.ac.uk</a:t>
            </a:r>
            <a:r>
              <a:rPr lang="en-GB" altLang="en-US" sz="2400" dirty="0"/>
              <a:t> </a:t>
            </a:r>
          </a:p>
        </p:txBody>
      </p:sp>
      <p:pic>
        <p:nvPicPr>
          <p:cNvPr id="6" name="Picture 5" descr="DCC_logo.png"/>
          <p:cNvPicPr>
            <a:picLocks noChangeAspect="1"/>
          </p:cNvPicPr>
          <p:nvPr/>
        </p:nvPicPr>
        <p:blipFill>
          <a:blip r:embed="rId4" cstate="print"/>
          <a:srcRect/>
          <a:stretch>
            <a:fillRect/>
          </a:stretch>
        </p:blipFill>
        <p:spPr bwMode="auto">
          <a:xfrm>
            <a:off x="233916" y="5796553"/>
            <a:ext cx="3583172" cy="746494"/>
          </a:xfrm>
          <a:prstGeom prst="rect">
            <a:avLst/>
          </a:prstGeom>
          <a:noFill/>
          <a:ln w="9525">
            <a:noFill/>
            <a:miter lim="800000"/>
            <a:headEnd/>
            <a:tailEnd/>
          </a:ln>
        </p:spPr>
      </p:pic>
    </p:spTree>
    <p:extLst>
      <p:ext uri="{BB962C8B-B14F-4D97-AF65-F5344CB8AC3E}">
        <p14:creationId xmlns:p14="http://schemas.microsoft.com/office/powerpoint/2010/main" val="17249395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Business planning</a:t>
            </a:r>
            <a:endParaRPr lang="en-GB" dirty="0"/>
          </a:p>
        </p:txBody>
      </p:sp>
      <p:sp>
        <p:nvSpPr>
          <p:cNvPr id="3" name="Content Placeholder 2"/>
          <p:cNvSpPr>
            <a:spLocks noGrp="1"/>
          </p:cNvSpPr>
          <p:nvPr>
            <p:ph idx="1"/>
          </p:nvPr>
        </p:nvSpPr>
        <p:spPr>
          <a:xfrm>
            <a:off x="467544" y="1340768"/>
            <a:ext cx="8208912" cy="4929411"/>
          </a:xfrm>
        </p:spPr>
        <p:txBody>
          <a:bodyPr>
            <a:normAutofit fontScale="92500" lnSpcReduction="10000"/>
          </a:bodyPr>
          <a:lstStyle/>
          <a:p>
            <a:r>
              <a:rPr lang="en-GB" dirty="0" smtClean="0"/>
              <a:t>Understanding your institution is key:</a:t>
            </a:r>
          </a:p>
          <a:p>
            <a:endParaRPr lang="en-GB" sz="1600" dirty="0" smtClean="0"/>
          </a:p>
          <a:p>
            <a:pPr marL="457200" indent="-457200">
              <a:buFont typeface="Arial" panose="020B0604020202020204" pitchFamily="34" charset="0"/>
              <a:buChar char="•"/>
            </a:pPr>
            <a:r>
              <a:rPr lang="en-GB" dirty="0" smtClean="0"/>
              <a:t>What will persuade people to invest?</a:t>
            </a:r>
          </a:p>
          <a:p>
            <a:pPr marL="914400" lvl="1" indent="-457200">
              <a:buFont typeface="Calibri" panose="020F0502020204030204" pitchFamily="34" charset="0"/>
              <a:buChar char="–"/>
            </a:pPr>
            <a:r>
              <a:rPr lang="en-GB" dirty="0" smtClean="0"/>
              <a:t>compliance, research benefit, being innovator</a:t>
            </a:r>
          </a:p>
          <a:p>
            <a:pPr lvl="1" indent="0">
              <a:buNone/>
            </a:pPr>
            <a:endParaRPr lang="en-GB" dirty="0" smtClean="0"/>
          </a:p>
          <a:p>
            <a:pPr marL="457200" indent="-457200">
              <a:buFont typeface="Arial" panose="020B0604020202020204" pitchFamily="34" charset="0"/>
              <a:buChar char="•"/>
            </a:pPr>
            <a:r>
              <a:rPr lang="en-GB" dirty="0" smtClean="0"/>
              <a:t>What level of detail is needed?</a:t>
            </a:r>
          </a:p>
          <a:p>
            <a:endParaRPr lang="en-GB" dirty="0" smtClean="0"/>
          </a:p>
          <a:p>
            <a:pPr marL="457200" indent="-457200">
              <a:buFont typeface="Arial" panose="020B0604020202020204" pitchFamily="34" charset="0"/>
              <a:buChar char="•"/>
            </a:pPr>
            <a:r>
              <a:rPr lang="en-GB" dirty="0" smtClean="0"/>
              <a:t>Who is the right-person to </a:t>
            </a:r>
            <a:r>
              <a:rPr lang="en-GB" dirty="0"/>
              <a:t>s</a:t>
            </a:r>
            <a:r>
              <a:rPr lang="en-GB" dirty="0" smtClean="0"/>
              <a:t>ign off?</a:t>
            </a:r>
            <a:endParaRPr lang="en-GB" dirty="0"/>
          </a:p>
          <a:p>
            <a:pPr marL="457200" indent="-457200">
              <a:buFont typeface="Arial" panose="020B0604020202020204" pitchFamily="34" charset="0"/>
              <a:buChar char="•"/>
            </a:pPr>
            <a:endParaRPr lang="en-GB" dirty="0" smtClean="0"/>
          </a:p>
          <a:p>
            <a:pPr marL="457200" indent="-457200">
              <a:buFont typeface="Arial" panose="020B0604020202020204" pitchFamily="34" charset="0"/>
              <a:buChar char="•"/>
            </a:pPr>
            <a:r>
              <a:rPr lang="en-GB" dirty="0" smtClean="0"/>
              <a:t>Provide options to give panel more choice to approve</a:t>
            </a:r>
            <a:endParaRPr lang="en-GB" dirty="0"/>
          </a:p>
        </p:txBody>
      </p:sp>
    </p:spTree>
    <p:extLst>
      <p:ext uri="{BB962C8B-B14F-4D97-AF65-F5344CB8AC3E}">
        <p14:creationId xmlns:p14="http://schemas.microsoft.com/office/powerpoint/2010/main" val="30820122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Secure data services</a:t>
            </a:r>
            <a:endParaRPr lang="en-GB" dirty="0"/>
          </a:p>
        </p:txBody>
      </p:sp>
      <p:sp>
        <p:nvSpPr>
          <p:cNvPr id="3" name="Content Placeholder 2"/>
          <p:cNvSpPr>
            <a:spLocks noGrp="1"/>
          </p:cNvSpPr>
          <p:nvPr>
            <p:ph idx="1"/>
          </p:nvPr>
        </p:nvSpPr>
        <p:spPr>
          <a:xfrm>
            <a:off x="323528" y="1268760"/>
            <a:ext cx="8568952" cy="5472608"/>
          </a:xfrm>
        </p:spPr>
        <p:txBody>
          <a:bodyPr>
            <a:normAutofit fontScale="92500"/>
          </a:bodyPr>
          <a:lstStyle/>
          <a:p>
            <a:pPr>
              <a:lnSpc>
                <a:spcPct val="110000"/>
              </a:lnSpc>
              <a:spcAft>
                <a:spcPts val="1200"/>
              </a:spcAft>
            </a:pPr>
            <a:r>
              <a:rPr lang="en-GB" sz="2400" dirty="0" smtClean="0"/>
              <a:t>5 Safe </a:t>
            </a:r>
            <a:r>
              <a:rPr lang="en-GB" sz="2400" dirty="0"/>
              <a:t>Havens </a:t>
            </a:r>
            <a:r>
              <a:rPr lang="en-GB" sz="2400" dirty="0" smtClean="0"/>
              <a:t>in Scotland, one being </a:t>
            </a:r>
            <a:r>
              <a:rPr lang="en-GB" sz="2400" dirty="0"/>
              <a:t>Grampian </a:t>
            </a:r>
            <a:r>
              <a:rPr lang="en-GB" sz="2400" dirty="0" smtClean="0"/>
              <a:t>(</a:t>
            </a:r>
            <a:r>
              <a:rPr lang="en-GB" sz="2400" dirty="0" err="1"/>
              <a:t>DaSH</a:t>
            </a:r>
            <a:r>
              <a:rPr lang="en-GB" sz="2400" dirty="0" smtClean="0"/>
              <a:t>)</a:t>
            </a:r>
          </a:p>
          <a:p>
            <a:pPr>
              <a:lnSpc>
                <a:spcPct val="110000"/>
              </a:lnSpc>
              <a:spcAft>
                <a:spcPts val="1200"/>
              </a:spcAft>
            </a:pPr>
            <a:r>
              <a:rPr lang="en-GB" sz="2400" dirty="0" smtClean="0"/>
              <a:t>Aim to </a:t>
            </a:r>
            <a:r>
              <a:rPr lang="en-GB" sz="2400" dirty="0"/>
              <a:t>decrease the risk to patient confidentiality whilst increasing </a:t>
            </a:r>
            <a:r>
              <a:rPr lang="en-GB" sz="2400" dirty="0" smtClean="0"/>
              <a:t>the </a:t>
            </a:r>
            <a:r>
              <a:rPr lang="en-GB" sz="2400" dirty="0"/>
              <a:t>linkage of data from various </a:t>
            </a:r>
            <a:r>
              <a:rPr lang="en-GB" sz="2400" dirty="0" smtClean="0"/>
              <a:t>sources</a:t>
            </a:r>
          </a:p>
          <a:p>
            <a:pPr marL="342900" indent="-342900">
              <a:lnSpc>
                <a:spcPct val="110000"/>
              </a:lnSpc>
              <a:spcAft>
                <a:spcPts val="1200"/>
              </a:spcAft>
              <a:buFont typeface="Arial" panose="020B0604020202020204" pitchFamily="34" charset="0"/>
              <a:buChar char="•"/>
            </a:pPr>
            <a:r>
              <a:rPr lang="en-GB" sz="2200" b="1" dirty="0"/>
              <a:t>Safe </a:t>
            </a:r>
            <a:r>
              <a:rPr lang="en-GB" sz="2200" b="1" dirty="0" smtClean="0"/>
              <a:t>setting</a:t>
            </a:r>
            <a:r>
              <a:rPr lang="en-GB" sz="2200" dirty="0" smtClean="0"/>
              <a:t>: identifiable data on NHS servers; linked data on separate servers </a:t>
            </a:r>
          </a:p>
          <a:p>
            <a:pPr marL="342900" indent="-342900">
              <a:lnSpc>
                <a:spcPct val="110000"/>
              </a:lnSpc>
              <a:spcAft>
                <a:spcPts val="1200"/>
              </a:spcAft>
              <a:buFont typeface="Arial" panose="020B0604020202020204" pitchFamily="34" charset="0"/>
              <a:buChar char="•"/>
            </a:pPr>
            <a:r>
              <a:rPr lang="en-GB" sz="2200" b="1" dirty="0" smtClean="0"/>
              <a:t>Safe projects</a:t>
            </a:r>
            <a:r>
              <a:rPr lang="en-GB" sz="2200" dirty="0" smtClean="0"/>
              <a:t>: need clear DMP and all study approvals in place</a:t>
            </a:r>
            <a:endParaRPr lang="en-GB" sz="2200" dirty="0"/>
          </a:p>
          <a:p>
            <a:pPr marL="342900" indent="-342900">
              <a:lnSpc>
                <a:spcPct val="110000"/>
              </a:lnSpc>
              <a:spcAft>
                <a:spcPts val="1200"/>
              </a:spcAft>
              <a:buFont typeface="Arial" panose="020B0604020202020204" pitchFamily="34" charset="0"/>
              <a:buChar char="•"/>
            </a:pPr>
            <a:r>
              <a:rPr lang="en-GB" sz="2200" b="1" dirty="0"/>
              <a:t>Safe </a:t>
            </a:r>
            <a:r>
              <a:rPr lang="en-GB" sz="2200" b="1" dirty="0" smtClean="0"/>
              <a:t>people</a:t>
            </a:r>
            <a:r>
              <a:rPr lang="en-GB" sz="2200" dirty="0" smtClean="0"/>
              <a:t>: access for approved and trained researchers only; researchers cannot access patient identifiers; sign a declaration on working practices; penalties for misconduct…</a:t>
            </a:r>
            <a:endParaRPr lang="en-GB" sz="2200" dirty="0"/>
          </a:p>
          <a:p>
            <a:pPr marL="342900" indent="-342900">
              <a:lnSpc>
                <a:spcPct val="110000"/>
              </a:lnSpc>
              <a:spcAft>
                <a:spcPts val="1200"/>
              </a:spcAft>
              <a:buFont typeface="Arial" panose="020B0604020202020204" pitchFamily="34" charset="0"/>
              <a:buChar char="•"/>
            </a:pPr>
            <a:r>
              <a:rPr lang="en-GB" sz="2200" b="1" dirty="0"/>
              <a:t>Safe </a:t>
            </a:r>
            <a:r>
              <a:rPr lang="en-GB" sz="2200" b="1" dirty="0" smtClean="0"/>
              <a:t>outputs: </a:t>
            </a:r>
            <a:r>
              <a:rPr lang="en-GB" sz="2200" dirty="0" smtClean="0"/>
              <a:t>no patient level data can be printed, copied or removed; outputs released after disclosure checks</a:t>
            </a:r>
            <a:endParaRPr lang="en-GB" sz="2200" b="1" dirty="0"/>
          </a:p>
          <a:p>
            <a:pPr>
              <a:lnSpc>
                <a:spcPct val="110000"/>
              </a:lnSpc>
              <a:spcAft>
                <a:spcPts val="1200"/>
              </a:spcAft>
            </a:pPr>
            <a:r>
              <a:rPr lang="en-GB" sz="2000" dirty="0" smtClean="0">
                <a:hlinkClick r:id="rId2"/>
              </a:rPr>
              <a:t>www.slideshare.net/JiscRDM/grampian-safe-haven-research-data-network</a:t>
            </a:r>
            <a:r>
              <a:rPr lang="en-GB" sz="2000" dirty="0" smtClean="0"/>
              <a:t> </a:t>
            </a:r>
            <a:endParaRPr lang="en-GB" sz="2000" dirty="0"/>
          </a:p>
        </p:txBody>
      </p:sp>
    </p:spTree>
    <p:extLst>
      <p:ext uri="{BB962C8B-B14F-4D97-AF65-F5344CB8AC3E}">
        <p14:creationId xmlns:p14="http://schemas.microsoft.com/office/powerpoint/2010/main" val="16263174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6056" y="4437112"/>
            <a:ext cx="3923928" cy="2394853"/>
          </a:xfrm>
          <a:prstGeom prst="rect">
            <a:avLst/>
          </a:prstGeom>
        </p:spPr>
      </p:pic>
      <p:sp>
        <p:nvSpPr>
          <p:cNvPr id="2" name="Title 1"/>
          <p:cNvSpPr>
            <a:spLocks noGrp="1"/>
          </p:cNvSpPr>
          <p:nvPr>
            <p:ph type="title"/>
          </p:nvPr>
        </p:nvSpPr>
        <p:spPr/>
        <p:txBody>
          <a:bodyPr/>
          <a:lstStyle/>
          <a:p>
            <a:r>
              <a:rPr lang="en-GB" dirty="0" smtClean="0"/>
              <a:t>Digital preservation</a:t>
            </a:r>
            <a:endParaRPr lang="en-GB" dirty="0"/>
          </a:p>
        </p:txBody>
      </p:sp>
      <p:sp>
        <p:nvSpPr>
          <p:cNvPr id="3" name="Content Placeholder 2"/>
          <p:cNvSpPr>
            <a:spLocks noGrp="1"/>
          </p:cNvSpPr>
          <p:nvPr>
            <p:ph idx="1"/>
          </p:nvPr>
        </p:nvSpPr>
        <p:spPr>
          <a:xfrm>
            <a:off x="467544" y="1268760"/>
            <a:ext cx="8075240" cy="5001419"/>
          </a:xfrm>
        </p:spPr>
        <p:txBody>
          <a:bodyPr/>
          <a:lstStyle/>
          <a:p>
            <a:r>
              <a:rPr lang="en-GB" dirty="0" smtClean="0"/>
              <a:t>Project to make </a:t>
            </a:r>
            <a:r>
              <a:rPr lang="en-GB" dirty="0" err="1" smtClean="0"/>
              <a:t>Archivematica</a:t>
            </a:r>
            <a:r>
              <a:rPr lang="en-GB" dirty="0" smtClean="0"/>
              <a:t> better for RDM and implement proof of concept at York and Hull. Aim to:</a:t>
            </a:r>
          </a:p>
          <a:p>
            <a:pPr marL="457200" indent="-457200">
              <a:buFont typeface="Arial" panose="020B0604020202020204" pitchFamily="34" charset="0"/>
              <a:buChar char="•"/>
            </a:pPr>
            <a:r>
              <a:rPr lang="en-GB" dirty="0" smtClean="0"/>
              <a:t>Pull metadata from PURE</a:t>
            </a:r>
          </a:p>
          <a:p>
            <a:pPr marL="457200" indent="-457200">
              <a:buFont typeface="Arial" panose="020B0604020202020204" pitchFamily="34" charset="0"/>
              <a:buChar char="•"/>
            </a:pPr>
            <a:r>
              <a:rPr lang="en-GB" dirty="0" smtClean="0"/>
              <a:t>Automatically initiate ingest by </a:t>
            </a:r>
            <a:r>
              <a:rPr lang="en-GB" dirty="0" err="1" smtClean="0"/>
              <a:t>Archivematica</a:t>
            </a:r>
            <a:endParaRPr lang="en-GB" dirty="0" smtClean="0"/>
          </a:p>
          <a:p>
            <a:pPr marL="457200" indent="-457200">
              <a:buFont typeface="Arial" panose="020B0604020202020204" pitchFamily="34" charset="0"/>
              <a:buChar char="•"/>
            </a:pPr>
            <a:r>
              <a:rPr lang="en-GB" dirty="0" smtClean="0"/>
              <a:t>Package up data for long-term preservation</a:t>
            </a:r>
          </a:p>
          <a:p>
            <a:pPr marL="457200" indent="-457200">
              <a:buFont typeface="Arial" panose="020B0604020202020204" pitchFamily="34" charset="0"/>
              <a:buChar char="•"/>
            </a:pPr>
            <a:r>
              <a:rPr lang="en-GB" dirty="0" smtClean="0"/>
              <a:t>Provide a dissemination copy in repository</a:t>
            </a:r>
          </a:p>
          <a:p>
            <a:endParaRPr lang="en-GB" dirty="0"/>
          </a:p>
        </p:txBody>
      </p:sp>
      <p:sp>
        <p:nvSpPr>
          <p:cNvPr id="5" name="Rectangle 4"/>
          <p:cNvSpPr/>
          <p:nvPr/>
        </p:nvSpPr>
        <p:spPr>
          <a:xfrm>
            <a:off x="256528" y="5157192"/>
            <a:ext cx="4820689" cy="707886"/>
          </a:xfrm>
          <a:prstGeom prst="rect">
            <a:avLst/>
          </a:prstGeom>
        </p:spPr>
        <p:txBody>
          <a:bodyPr wrap="square">
            <a:spAutoFit/>
          </a:bodyPr>
          <a:lstStyle/>
          <a:p>
            <a:r>
              <a:rPr lang="en-GB" sz="2000" dirty="0" smtClean="0">
                <a:hlinkClick r:id="rId3"/>
              </a:rPr>
              <a:t>www.slideshare.net/JiscRDM/implementing-archivematica-research-data-network</a:t>
            </a:r>
            <a:r>
              <a:rPr lang="en-GB" sz="2000" dirty="0" smtClean="0"/>
              <a:t> </a:t>
            </a:r>
            <a:endParaRPr lang="en-GB" sz="2000" dirty="0"/>
          </a:p>
        </p:txBody>
      </p:sp>
    </p:spTree>
    <p:extLst>
      <p:ext uri="{BB962C8B-B14F-4D97-AF65-F5344CB8AC3E}">
        <p14:creationId xmlns:p14="http://schemas.microsoft.com/office/powerpoint/2010/main" val="14461554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General guidance and support</a:t>
            </a:r>
            <a:endParaRPr lang="en-GB" dirty="0"/>
          </a:p>
        </p:txBody>
      </p:sp>
      <p:pic>
        <p:nvPicPr>
          <p:cNvPr id="4" name="Picture 3" descr="Capture.PNG"/>
          <p:cNvPicPr>
            <a:picLocks noChangeAspect="1"/>
          </p:cNvPicPr>
          <p:nvPr/>
        </p:nvPicPr>
        <p:blipFill>
          <a:blip r:embed="rId2" cstate="print"/>
          <a:stretch>
            <a:fillRect/>
          </a:stretch>
        </p:blipFill>
        <p:spPr>
          <a:xfrm>
            <a:off x="323528" y="1916832"/>
            <a:ext cx="2790669" cy="3919402"/>
          </a:xfrm>
          <a:prstGeom prst="rect">
            <a:avLst/>
          </a:prstGeom>
        </p:spPr>
      </p:pic>
      <p:sp>
        <p:nvSpPr>
          <p:cNvPr id="5" name="TextBox 4"/>
          <p:cNvSpPr txBox="1"/>
          <p:nvPr/>
        </p:nvSpPr>
        <p:spPr>
          <a:xfrm>
            <a:off x="3275856" y="1844824"/>
            <a:ext cx="5472608" cy="769441"/>
          </a:xfrm>
          <a:prstGeom prst="rect">
            <a:avLst/>
          </a:prstGeom>
          <a:noFill/>
        </p:spPr>
        <p:txBody>
          <a:bodyPr wrap="square" rtlCol="0">
            <a:spAutoFit/>
          </a:bodyPr>
          <a:lstStyle/>
          <a:p>
            <a:r>
              <a:rPr lang="en-GB" sz="2400" dirty="0" smtClean="0"/>
              <a:t>Guide and case studies: </a:t>
            </a:r>
            <a:r>
              <a:rPr lang="en-GB" sz="2000" dirty="0" smtClean="0">
                <a:hlinkClick r:id="rId3"/>
              </a:rPr>
              <a:t>www.dcc.ac.uk/resources/developing-rdm-services</a:t>
            </a:r>
            <a:endParaRPr lang="en-GB" sz="2400" dirty="0"/>
          </a:p>
        </p:txBody>
      </p:sp>
      <p:pic>
        <p:nvPicPr>
          <p:cNvPr id="6" name="Picture 5"/>
          <p:cNvPicPr>
            <a:picLocks noChangeAspect="1" noChangeArrowheads="1"/>
          </p:cNvPicPr>
          <p:nvPr/>
        </p:nvPicPr>
        <p:blipFill>
          <a:blip r:embed="rId4" cstate="print"/>
          <a:srcRect l="46825" t="25899" r="2238" b="20233"/>
          <a:stretch>
            <a:fillRect/>
          </a:stretch>
        </p:blipFill>
        <p:spPr bwMode="auto">
          <a:xfrm>
            <a:off x="2915816" y="4077072"/>
            <a:ext cx="2195736" cy="2126543"/>
          </a:xfrm>
          <a:prstGeom prst="rect">
            <a:avLst/>
          </a:prstGeom>
          <a:noFill/>
          <a:ln w="9525">
            <a:noFill/>
            <a:miter lim="800000"/>
            <a:headEnd/>
            <a:tailEnd/>
          </a:ln>
        </p:spPr>
      </p:pic>
      <p:pic>
        <p:nvPicPr>
          <p:cNvPr id="8" name="Picture 7" descr="Capture.PNG"/>
          <p:cNvPicPr>
            <a:picLocks noChangeAspect="1"/>
          </p:cNvPicPr>
          <p:nvPr/>
        </p:nvPicPr>
        <p:blipFill>
          <a:blip r:embed="rId5" cstate="print"/>
          <a:stretch>
            <a:fillRect/>
          </a:stretch>
        </p:blipFill>
        <p:spPr>
          <a:xfrm>
            <a:off x="4932040" y="3284984"/>
            <a:ext cx="2157995" cy="2164802"/>
          </a:xfrm>
          <a:prstGeom prst="rect">
            <a:avLst/>
          </a:prstGeom>
        </p:spPr>
      </p:pic>
      <p:pic>
        <p:nvPicPr>
          <p:cNvPr id="7" name="Picture 6" descr="DMPonline_logo_biggerjpg.jpg"/>
          <p:cNvPicPr>
            <a:picLocks noChangeAspect="1"/>
          </p:cNvPicPr>
          <p:nvPr/>
        </p:nvPicPr>
        <p:blipFill>
          <a:blip r:embed="rId6" cstate="print"/>
          <a:stretch>
            <a:fillRect/>
          </a:stretch>
        </p:blipFill>
        <p:spPr>
          <a:xfrm>
            <a:off x="4572000" y="5229200"/>
            <a:ext cx="1516969" cy="1512168"/>
          </a:xfrm>
          <a:prstGeom prst="rect">
            <a:avLst/>
          </a:prstGeom>
        </p:spPr>
      </p:pic>
      <p:pic>
        <p:nvPicPr>
          <p:cNvPr id="9" name="Picture 8" descr="Capture.PNG"/>
          <p:cNvPicPr>
            <a:picLocks noChangeAspect="1"/>
          </p:cNvPicPr>
          <p:nvPr/>
        </p:nvPicPr>
        <p:blipFill>
          <a:blip r:embed="rId7" cstate="print"/>
          <a:stretch>
            <a:fillRect/>
          </a:stretch>
        </p:blipFill>
        <p:spPr>
          <a:xfrm>
            <a:off x="6876256" y="4077072"/>
            <a:ext cx="1821299" cy="2590601"/>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idx="1"/>
          </p:nvPr>
        </p:nvPicPr>
        <p:blipFill>
          <a:blip r:embed="rId2">
            <a:extLst>
              <a:ext uri="{28A0092B-C50C-407E-A947-70E740481C1C}">
                <a14:useLocalDpi xmlns:a14="http://schemas.microsoft.com/office/drawing/2010/main" val="0"/>
              </a:ext>
            </a:extLst>
          </a:blip>
          <a:srcRect t="9648" b="9648"/>
          <a:stretch>
            <a:fillRect/>
          </a:stretch>
        </p:blipFill>
        <p:spPr/>
      </p:pic>
      <p:sp>
        <p:nvSpPr>
          <p:cNvPr id="6" name="Text Placeholder 5"/>
          <p:cNvSpPr>
            <a:spLocks noGrp="1"/>
          </p:cNvSpPr>
          <p:nvPr>
            <p:ph type="body" sz="half" idx="2"/>
          </p:nvPr>
        </p:nvSpPr>
        <p:spPr/>
        <p:txBody>
          <a:bodyPr/>
          <a:lstStyle/>
          <a:p>
            <a:endParaRPr lang="en-GB"/>
          </a:p>
        </p:txBody>
      </p:sp>
      <p:sp>
        <p:nvSpPr>
          <p:cNvPr id="7" name="Title 3"/>
          <p:cNvSpPr>
            <a:spLocks noGrp="1"/>
          </p:cNvSpPr>
          <p:nvPr>
            <p:ph type="title"/>
          </p:nvPr>
        </p:nvSpPr>
        <p:spPr>
          <a:xfrm>
            <a:off x="467544" y="5301208"/>
            <a:ext cx="8153400" cy="762000"/>
          </a:xfrm>
        </p:spPr>
        <p:txBody>
          <a:bodyPr>
            <a:normAutofit/>
          </a:bodyPr>
          <a:lstStyle/>
          <a:p>
            <a:pPr algn="ctr"/>
            <a:r>
              <a:rPr lang="en-GB" sz="2800" dirty="0" smtClean="0"/>
              <a:t>#3 – balance the drivers for each actor</a:t>
            </a:r>
            <a:endParaRPr lang="en-GB" sz="2800" dirty="0"/>
          </a:p>
        </p:txBody>
      </p:sp>
      <p:sp>
        <p:nvSpPr>
          <p:cNvPr id="8" name="TextBox 7"/>
          <p:cNvSpPr txBox="1"/>
          <p:nvPr/>
        </p:nvSpPr>
        <p:spPr>
          <a:xfrm>
            <a:off x="2339752" y="6525344"/>
            <a:ext cx="6912768" cy="253916"/>
          </a:xfrm>
          <a:prstGeom prst="rect">
            <a:avLst/>
          </a:prstGeom>
          <a:noFill/>
        </p:spPr>
        <p:txBody>
          <a:bodyPr wrap="square" rtlCol="0">
            <a:spAutoFit/>
          </a:bodyPr>
          <a:lstStyle/>
          <a:p>
            <a:r>
              <a:rPr lang="en-GB" sz="1050" dirty="0">
                <a:latin typeface="Century Gothic" panose="020B0502020202020204" pitchFamily="34" charset="0"/>
              </a:rPr>
              <a:t>Image </a:t>
            </a:r>
            <a:r>
              <a:rPr lang="en-GB" sz="1050" dirty="0" smtClean="0">
                <a:latin typeface="Century Gothic" panose="020B0502020202020204" pitchFamily="34" charset="0"/>
              </a:rPr>
              <a:t>CC-BY ‘Balance’ </a:t>
            </a:r>
            <a:r>
              <a:rPr lang="en-GB" sz="1050" dirty="0">
                <a:latin typeface="Century Gothic" panose="020B0502020202020204" pitchFamily="34" charset="0"/>
              </a:rPr>
              <a:t>by </a:t>
            </a:r>
            <a:r>
              <a:rPr lang="en-GB" sz="1050" dirty="0" smtClean="0">
                <a:latin typeface="Century Gothic" panose="020B0502020202020204" pitchFamily="34" charset="0"/>
              </a:rPr>
              <a:t>Christopher A </a:t>
            </a:r>
            <a:r>
              <a:rPr lang="en-GB" sz="1050" dirty="0">
                <a:latin typeface="Century Gothic" panose="020B0502020202020204" pitchFamily="34" charset="0"/>
              </a:rPr>
              <a:t>Dominic www.flickr.com/photos/kestereverts/14333646903</a:t>
            </a:r>
          </a:p>
        </p:txBody>
      </p:sp>
    </p:spTree>
    <p:extLst>
      <p:ext uri="{BB962C8B-B14F-4D97-AF65-F5344CB8AC3E}">
        <p14:creationId xmlns:p14="http://schemas.microsoft.com/office/powerpoint/2010/main" val="39089406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Why manage data?</a:t>
            </a:r>
            <a:endParaRPr lang="en-GB" dirty="0"/>
          </a:p>
        </p:txBody>
      </p:sp>
      <p:sp>
        <p:nvSpPr>
          <p:cNvPr id="6" name="Content Placeholder 5"/>
          <p:cNvSpPr>
            <a:spLocks noGrp="1"/>
          </p:cNvSpPr>
          <p:nvPr>
            <p:ph idx="1"/>
          </p:nvPr>
        </p:nvSpPr>
        <p:spPr>
          <a:xfrm>
            <a:off x="467544" y="1340768"/>
            <a:ext cx="8075240" cy="5400600"/>
          </a:xfrm>
        </p:spPr>
        <p:txBody>
          <a:bodyPr>
            <a:normAutofit lnSpcReduction="10000"/>
          </a:bodyPr>
          <a:lstStyle/>
          <a:p>
            <a:pPr marL="457200" indent="-457200">
              <a:buFont typeface="Arial" panose="020B0604020202020204" pitchFamily="34" charset="0"/>
              <a:buChar char="•"/>
            </a:pPr>
            <a:r>
              <a:rPr lang="en-GB" dirty="0" smtClean="0"/>
              <a:t>Funders mandate it </a:t>
            </a:r>
          </a:p>
          <a:p>
            <a:pPr marL="457200" indent="-457200">
              <a:buFont typeface="Arial" panose="020B0604020202020204" pitchFamily="34" charset="0"/>
              <a:buChar char="•"/>
            </a:pPr>
            <a:r>
              <a:rPr lang="en-GB" dirty="0" smtClean="0"/>
              <a:t>Risk losing funding for non-compliance </a:t>
            </a:r>
          </a:p>
          <a:p>
            <a:pPr marL="457200" indent="-457200">
              <a:buFont typeface="Arial" panose="020B0604020202020204" pitchFamily="34" charset="0"/>
              <a:buChar char="•"/>
            </a:pPr>
            <a:r>
              <a:rPr lang="en-GB" dirty="0" smtClean="0"/>
              <a:t>To make research easier</a:t>
            </a:r>
          </a:p>
          <a:p>
            <a:pPr marL="457200" indent="-457200">
              <a:buFont typeface="Arial" panose="020B0604020202020204" pitchFamily="34" charset="0"/>
              <a:buChar char="•"/>
            </a:pPr>
            <a:r>
              <a:rPr lang="en-GB" dirty="0" smtClean="0"/>
              <a:t>For research integrity and reproducibility</a:t>
            </a:r>
          </a:p>
          <a:p>
            <a:pPr marL="457200" indent="-457200">
              <a:buFont typeface="Arial" panose="020B0604020202020204" pitchFamily="34" charset="0"/>
              <a:buChar char="•"/>
            </a:pPr>
            <a:r>
              <a:rPr lang="en-GB" dirty="0" smtClean="0"/>
              <a:t>So you can reuse data or share it with others</a:t>
            </a:r>
          </a:p>
          <a:p>
            <a:pPr marL="457200" indent="-457200">
              <a:buFont typeface="Arial" panose="020B0604020202020204" pitchFamily="34" charset="0"/>
              <a:buChar char="•"/>
            </a:pPr>
            <a:r>
              <a:rPr lang="en-GB" dirty="0" smtClean="0"/>
              <a:t>Increases citations and impact</a:t>
            </a:r>
          </a:p>
          <a:p>
            <a:pPr marL="457200" indent="-457200">
              <a:buFont typeface="Arial" panose="020B0604020202020204" pitchFamily="34" charset="0"/>
              <a:buChar char="•"/>
            </a:pPr>
            <a:r>
              <a:rPr lang="en-GB" dirty="0" smtClean="0"/>
              <a:t>….</a:t>
            </a:r>
          </a:p>
          <a:p>
            <a:endParaRPr lang="en-GB" sz="1600" dirty="0"/>
          </a:p>
          <a:p>
            <a:pPr algn="ctr"/>
            <a:r>
              <a:rPr lang="en-GB" b="1" dirty="0" smtClean="0"/>
              <a:t>What will drive one group to act could                                           cause another to disengage </a:t>
            </a:r>
            <a:endParaRPr lang="en-GB" b="1" dirty="0"/>
          </a:p>
        </p:txBody>
      </p:sp>
    </p:spTree>
    <p:extLst>
      <p:ext uri="{BB962C8B-B14F-4D97-AF65-F5344CB8AC3E}">
        <p14:creationId xmlns:p14="http://schemas.microsoft.com/office/powerpoint/2010/main" val="39760289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Data Management Planning lessons</a:t>
            </a:r>
            <a:endParaRPr lang="en-GB" dirty="0"/>
          </a:p>
        </p:txBody>
      </p:sp>
      <p:sp>
        <p:nvSpPr>
          <p:cNvPr id="3" name="Content Placeholder 2"/>
          <p:cNvSpPr>
            <a:spLocks noGrp="1"/>
          </p:cNvSpPr>
          <p:nvPr>
            <p:ph idx="1"/>
          </p:nvPr>
        </p:nvSpPr>
        <p:spPr>
          <a:xfrm>
            <a:off x="179512" y="1412776"/>
            <a:ext cx="8568952" cy="5001419"/>
          </a:xfrm>
        </p:spPr>
        <p:txBody>
          <a:bodyPr/>
          <a:lstStyle/>
          <a:p>
            <a:pPr marL="457200" indent="-457200">
              <a:buFont typeface="Arial" panose="020B0604020202020204" pitchFamily="34" charset="0"/>
              <a:buChar char="•"/>
            </a:pPr>
            <a:r>
              <a:rPr lang="en-GB" dirty="0" smtClean="0"/>
              <a:t>Have seen a more positive response from researchers in other countries where DMPs were encouraged rather than required</a:t>
            </a:r>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r>
              <a:rPr lang="en-GB" dirty="0" smtClean="0"/>
              <a:t>DCC suggest unis limit what they ask and focus on key bits of information they can actively use / tie to a benefit (initial tendency for very long templates)</a:t>
            </a:r>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r>
              <a:rPr lang="en-GB" dirty="0" smtClean="0"/>
              <a:t>Need to integrate into existing workflows and tools</a:t>
            </a:r>
            <a:endParaRPr lang="en-GB" dirty="0"/>
          </a:p>
          <a:p>
            <a:endParaRPr lang="en-GB" dirty="0" smtClean="0"/>
          </a:p>
          <a:p>
            <a:endParaRPr lang="en-GB" dirty="0"/>
          </a:p>
          <a:p>
            <a:endParaRPr lang="en-GB" dirty="0"/>
          </a:p>
        </p:txBody>
      </p:sp>
    </p:spTree>
    <p:extLst>
      <p:ext uri="{BB962C8B-B14F-4D97-AF65-F5344CB8AC3E}">
        <p14:creationId xmlns:p14="http://schemas.microsoft.com/office/powerpoint/2010/main" val="5397898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Making the case for RDM</a:t>
            </a:r>
            <a:endParaRPr lang="en-GB" dirty="0"/>
          </a:p>
        </p:txBody>
      </p:sp>
      <p:sp>
        <p:nvSpPr>
          <p:cNvPr id="3" name="Content Placeholder 2"/>
          <p:cNvSpPr>
            <a:spLocks noGrp="1"/>
          </p:cNvSpPr>
          <p:nvPr>
            <p:ph idx="1"/>
          </p:nvPr>
        </p:nvSpPr>
        <p:spPr>
          <a:xfrm>
            <a:off x="4139952" y="1628800"/>
            <a:ext cx="4464496" cy="4497363"/>
          </a:xfrm>
        </p:spPr>
        <p:txBody>
          <a:bodyPr/>
          <a:lstStyle/>
          <a:p>
            <a:pPr marL="342900" indent="-342900">
              <a:buFont typeface="Arial" panose="020B0604020202020204" pitchFamily="34" charset="0"/>
              <a:buChar char="•"/>
            </a:pPr>
            <a:r>
              <a:rPr lang="en-GB" sz="2400" dirty="0" smtClean="0"/>
              <a:t>Explains the drivers</a:t>
            </a:r>
          </a:p>
          <a:p>
            <a:pPr marL="342900" indent="-342900">
              <a:buFont typeface="Arial" panose="020B0604020202020204" pitchFamily="34" charset="0"/>
              <a:buChar char="•"/>
            </a:pPr>
            <a:r>
              <a:rPr lang="en-GB" sz="2400" dirty="0" smtClean="0"/>
              <a:t>Identifying benefits and challenges</a:t>
            </a:r>
          </a:p>
          <a:p>
            <a:pPr marL="342900" indent="-342900">
              <a:buFont typeface="Arial" panose="020B0604020202020204" pitchFamily="34" charset="0"/>
              <a:buChar char="•"/>
            </a:pPr>
            <a:r>
              <a:rPr lang="en-GB" sz="2400" dirty="0" smtClean="0"/>
              <a:t>Potential metrics for research support</a:t>
            </a:r>
          </a:p>
          <a:p>
            <a:pPr marL="342900" indent="-342900">
              <a:buFont typeface="Arial" panose="020B0604020202020204" pitchFamily="34" charset="0"/>
              <a:buChar char="•"/>
            </a:pPr>
            <a:r>
              <a:rPr lang="en-GB" sz="2400" dirty="0" smtClean="0"/>
              <a:t>Creating the support environment</a:t>
            </a:r>
          </a:p>
          <a:p>
            <a:endParaRPr lang="en-GB" sz="2000" dirty="0"/>
          </a:p>
          <a:p>
            <a:r>
              <a:rPr lang="en-GB" sz="2400" dirty="0" smtClean="0">
                <a:hlinkClick r:id="rId2"/>
              </a:rPr>
              <a:t>www.dcc.ac.uk/resources/briefing-papers/making-case-rdm</a:t>
            </a:r>
            <a:r>
              <a:rPr lang="en-GB" sz="2400" dirty="0" smtClean="0"/>
              <a:t> </a:t>
            </a:r>
            <a:endParaRPr lang="en-GB"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700808"/>
            <a:ext cx="3264331" cy="4581128"/>
          </a:xfrm>
          <a:prstGeom prst="rect">
            <a:avLst/>
          </a:prstGeom>
        </p:spPr>
      </p:pic>
    </p:spTree>
    <p:extLst>
      <p:ext uri="{BB962C8B-B14F-4D97-AF65-F5344CB8AC3E}">
        <p14:creationId xmlns:p14="http://schemas.microsoft.com/office/powerpoint/2010/main" val="22269794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5373216"/>
            <a:ext cx="8153400" cy="762000"/>
          </a:xfrm>
        </p:spPr>
        <p:txBody>
          <a:bodyPr>
            <a:normAutofit/>
          </a:bodyPr>
          <a:lstStyle/>
          <a:p>
            <a:pPr algn="ctr"/>
            <a:r>
              <a:rPr lang="en-GB" sz="2800" dirty="0" smtClean="0"/>
              <a:t>#4 – secure broad-based input and buy-in</a:t>
            </a:r>
            <a:endParaRPr lang="en-GB" sz="2800" dirty="0"/>
          </a:p>
        </p:txBody>
      </p:sp>
      <p:sp>
        <p:nvSpPr>
          <p:cNvPr id="8" name="TextBox 7"/>
          <p:cNvSpPr txBox="1"/>
          <p:nvPr/>
        </p:nvSpPr>
        <p:spPr>
          <a:xfrm>
            <a:off x="2843808" y="6525344"/>
            <a:ext cx="6120680" cy="261610"/>
          </a:xfrm>
          <a:prstGeom prst="rect">
            <a:avLst/>
          </a:prstGeom>
          <a:noFill/>
        </p:spPr>
        <p:txBody>
          <a:bodyPr wrap="square" rtlCol="0">
            <a:spAutoFit/>
          </a:bodyPr>
          <a:lstStyle/>
          <a:p>
            <a:pPr algn="r">
              <a:defRPr/>
            </a:pPr>
            <a:r>
              <a:rPr lang="en-GB" sz="1050" dirty="0">
                <a:latin typeface="Century Gothic" pitchFamily="34" charset="0"/>
              </a:rPr>
              <a:t>Image </a:t>
            </a:r>
            <a:r>
              <a:rPr lang="en-GB" sz="1050" dirty="0" smtClean="0">
                <a:latin typeface="Century Gothic" pitchFamily="34" charset="0"/>
              </a:rPr>
              <a:t>CC-BY-SA </a:t>
            </a:r>
            <a:r>
              <a:rPr lang="en-GB" sz="1050" dirty="0">
                <a:latin typeface="Century Gothic" pitchFamily="34" charset="0"/>
              </a:rPr>
              <a:t>by </a:t>
            </a:r>
            <a:r>
              <a:rPr lang="en-GB" sz="1050" dirty="0" smtClean="0">
                <a:latin typeface="Century Gothic" pitchFamily="34" charset="0"/>
              </a:rPr>
              <a:t>Dawn </a:t>
            </a:r>
            <a:r>
              <a:rPr lang="en-GB" sz="1050" dirty="0" err="1" smtClean="0">
                <a:latin typeface="Century Gothic" pitchFamily="34" charset="0"/>
              </a:rPr>
              <a:t>Manser</a:t>
            </a:r>
            <a:r>
              <a:rPr lang="en-GB" sz="1050" dirty="0">
                <a:latin typeface="Century Gothic" pitchFamily="34" charset="0"/>
              </a:rPr>
              <a:t> </a:t>
            </a:r>
            <a:r>
              <a:rPr lang="en-GB" sz="1050" dirty="0" smtClean="0">
                <a:latin typeface="Century Gothic" pitchFamily="34" charset="0"/>
              </a:rPr>
              <a:t>www.flickr.com/photos/dawnmanser/3532598208</a:t>
            </a:r>
            <a:endParaRPr lang="en-GB" sz="1050" dirty="0">
              <a:latin typeface="Century Gothic" pitchFamily="34" charset="0"/>
            </a:endParaRPr>
          </a:p>
        </p:txBody>
      </p:sp>
      <p:pic>
        <p:nvPicPr>
          <p:cNvPr id="3" name="Picture Placeholder 2"/>
          <p:cNvPicPr>
            <a:picLocks noGrp="1" noChangeAspect="1"/>
          </p:cNvPicPr>
          <p:nvPr>
            <p:ph type="pic" idx="1"/>
          </p:nvPr>
        </p:nvPicPr>
        <p:blipFill>
          <a:blip r:embed="rId2">
            <a:extLst>
              <a:ext uri="{28A0092B-C50C-407E-A947-70E740481C1C}">
                <a14:useLocalDpi xmlns:a14="http://schemas.microsoft.com/office/drawing/2010/main" val="0"/>
              </a:ext>
            </a:extLst>
          </a:blip>
          <a:srcRect t="12214" b="12214"/>
          <a:stretch>
            <a:fillRect/>
          </a:stretch>
        </p:blipFill>
        <p:spPr/>
      </p:pic>
    </p:spTree>
    <p:extLst>
      <p:ext uri="{BB962C8B-B14F-4D97-AF65-F5344CB8AC3E}">
        <p14:creationId xmlns:p14="http://schemas.microsoft.com/office/powerpoint/2010/main" val="21170391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Roles of main participants in IEs</a:t>
            </a:r>
            <a:endParaRPr lang="en-GB" dirty="0"/>
          </a:p>
        </p:txBody>
      </p:sp>
      <p:pic>
        <p:nvPicPr>
          <p:cNvPr id="2050" name="image05.png"/>
          <p:cNvPicPr>
            <a:picLocks noChangeAspect="1" noChangeArrowheads="1"/>
          </p:cNvPicPr>
          <p:nvPr/>
        </p:nvPicPr>
        <p:blipFill>
          <a:blip r:embed="rId3" cstate="print"/>
          <a:srcRect/>
          <a:stretch>
            <a:fillRect/>
          </a:stretch>
        </p:blipFill>
        <p:spPr bwMode="auto">
          <a:xfrm>
            <a:off x="1115616" y="1772816"/>
            <a:ext cx="6771148" cy="42484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smtClean="0"/>
              <a:t>Why are </a:t>
            </a:r>
            <a:r>
              <a:rPr lang="en-GB" dirty="0" smtClean="0"/>
              <a:t>research</a:t>
            </a:r>
            <a:r>
              <a:rPr lang="en-GB" sz="3600" dirty="0" smtClean="0"/>
              <a:t> data important to unis?</a:t>
            </a:r>
            <a:endParaRPr lang="en-GB" sz="3600" dirty="0"/>
          </a:p>
        </p:txBody>
      </p:sp>
      <p:sp>
        <p:nvSpPr>
          <p:cNvPr id="3" name="Content Placeholder 2"/>
          <p:cNvSpPr>
            <a:spLocks noGrp="1"/>
          </p:cNvSpPr>
          <p:nvPr>
            <p:ph idx="1"/>
          </p:nvPr>
        </p:nvSpPr>
        <p:spPr>
          <a:xfrm>
            <a:off x="251520" y="1412776"/>
            <a:ext cx="8291264" cy="4525963"/>
          </a:xfrm>
        </p:spPr>
        <p:txBody>
          <a:bodyPr>
            <a:normAutofit/>
          </a:bodyPr>
          <a:lstStyle/>
          <a:p>
            <a:endParaRPr lang="en-GB" sz="2800" dirty="0" smtClean="0"/>
          </a:p>
          <a:p>
            <a:pPr marL="0" indent="0" algn="ctr">
              <a:buNone/>
            </a:pPr>
            <a:r>
              <a:rPr lang="en-GB" sz="2800" dirty="0" smtClean="0"/>
              <a:t>“If an institution spent A$10 million on data, what would be the return? The answer is: more publications; an increased citation count; more grants; greater profile; and more collaboration.”</a:t>
            </a:r>
          </a:p>
          <a:p>
            <a:pPr algn="r">
              <a:spcBef>
                <a:spcPts val="1800"/>
              </a:spcBef>
              <a:buNone/>
            </a:pPr>
            <a:r>
              <a:rPr lang="en-GB" sz="2400" dirty="0" smtClean="0"/>
              <a:t>Dr Ross Wilkinson, ANDS</a:t>
            </a:r>
          </a:p>
          <a:p>
            <a:pPr algn="r">
              <a:buNone/>
            </a:pPr>
            <a:r>
              <a:rPr lang="en-GB" sz="1800" dirty="0" smtClean="0">
                <a:hlinkClick r:id="rId3"/>
              </a:rPr>
              <a:t>www.ariadne.ac.uk/issue72/oar-2013-rpt</a:t>
            </a:r>
            <a:r>
              <a:rPr lang="en-GB" sz="1800" dirty="0" smtClean="0"/>
              <a:t> </a:t>
            </a:r>
          </a:p>
          <a:p>
            <a:pPr>
              <a:buNone/>
            </a:pPr>
            <a:endParaRPr lang="en-GB" sz="2800" dirty="0"/>
          </a:p>
        </p:txBody>
      </p:sp>
      <p:pic>
        <p:nvPicPr>
          <p:cNvPr id="6" name="Content Placeholder 3" descr="allmen"/>
          <p:cNvPicPr>
            <a:picLocks noChangeAspect="1" noChangeArrowheads="1"/>
          </p:cNvPicPr>
          <p:nvPr/>
        </p:nvPicPr>
        <p:blipFill>
          <a:blip r:embed="rId4" cstate="print"/>
          <a:srcRect l="23355" r="23215" b="66586"/>
          <a:stretch>
            <a:fillRect/>
          </a:stretch>
        </p:blipFill>
        <p:spPr>
          <a:xfrm>
            <a:off x="179512" y="4904627"/>
            <a:ext cx="2592288" cy="1665341"/>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Need many more services involved</a:t>
            </a:r>
            <a:endParaRPr lang="en-GB" dirty="0"/>
          </a:p>
        </p:txBody>
      </p:sp>
      <p:sp>
        <p:nvSpPr>
          <p:cNvPr id="3" name="Content Placeholder 2"/>
          <p:cNvSpPr>
            <a:spLocks noGrp="1"/>
          </p:cNvSpPr>
          <p:nvPr>
            <p:ph idx="1"/>
          </p:nvPr>
        </p:nvSpPr>
        <p:spPr>
          <a:xfrm>
            <a:off x="457200" y="1268760"/>
            <a:ext cx="4330824" cy="5589240"/>
          </a:xfrm>
        </p:spPr>
        <p:txBody>
          <a:bodyPr>
            <a:noAutofit/>
          </a:bodyPr>
          <a:lstStyle/>
          <a:p>
            <a:pPr marL="457200" indent="-457200">
              <a:spcAft>
                <a:spcPts val="0"/>
              </a:spcAft>
              <a:buFont typeface="Arial" panose="020B0604020202020204" pitchFamily="34" charset="0"/>
              <a:buChar char="•"/>
            </a:pPr>
            <a:r>
              <a:rPr lang="en-GB" sz="2400" dirty="0"/>
              <a:t>IT</a:t>
            </a:r>
          </a:p>
          <a:p>
            <a:pPr marL="457200" indent="-457200">
              <a:spcAft>
                <a:spcPts val="0"/>
              </a:spcAft>
              <a:buFont typeface="Arial" panose="020B0604020202020204" pitchFamily="34" charset="0"/>
              <a:buChar char="•"/>
            </a:pPr>
            <a:r>
              <a:rPr lang="en-GB" sz="2400" dirty="0" smtClean="0"/>
              <a:t>Library</a:t>
            </a:r>
          </a:p>
          <a:p>
            <a:pPr marL="457200" indent="-457200">
              <a:spcAft>
                <a:spcPts val="0"/>
              </a:spcAft>
              <a:buFont typeface="Arial" panose="020B0604020202020204" pitchFamily="34" charset="0"/>
              <a:buChar char="•"/>
            </a:pPr>
            <a:r>
              <a:rPr lang="en-GB" sz="2400" dirty="0" smtClean="0"/>
              <a:t>Research office</a:t>
            </a:r>
          </a:p>
          <a:p>
            <a:pPr marL="457200" indent="-457200">
              <a:spcAft>
                <a:spcPts val="0"/>
              </a:spcAft>
              <a:buFont typeface="Arial" panose="020B0604020202020204" pitchFamily="34" charset="0"/>
              <a:buChar char="•"/>
            </a:pPr>
            <a:r>
              <a:rPr lang="en-GB" sz="2400" dirty="0" smtClean="0"/>
              <a:t>Ethics</a:t>
            </a:r>
          </a:p>
          <a:p>
            <a:pPr marL="457200" indent="-457200">
              <a:spcAft>
                <a:spcPts val="0"/>
              </a:spcAft>
              <a:buFont typeface="Arial" panose="020B0604020202020204" pitchFamily="34" charset="0"/>
              <a:buChar char="•"/>
            </a:pPr>
            <a:r>
              <a:rPr lang="en-GB" sz="2400" dirty="0" smtClean="0"/>
              <a:t>Archives</a:t>
            </a:r>
          </a:p>
          <a:p>
            <a:pPr marL="457200" indent="-457200">
              <a:spcAft>
                <a:spcPts val="0"/>
              </a:spcAft>
              <a:buFont typeface="Arial" panose="020B0604020202020204" pitchFamily="34" charset="0"/>
              <a:buChar char="•"/>
            </a:pPr>
            <a:r>
              <a:rPr lang="en-GB" sz="2400" dirty="0" smtClean="0"/>
              <a:t>Records management</a:t>
            </a:r>
          </a:p>
          <a:p>
            <a:pPr marL="457200" indent="-457200">
              <a:spcAft>
                <a:spcPts val="0"/>
              </a:spcAft>
              <a:buFont typeface="Arial" panose="020B0604020202020204" pitchFamily="34" charset="0"/>
              <a:buChar char="•"/>
            </a:pPr>
            <a:r>
              <a:rPr lang="en-GB" sz="2400" dirty="0" smtClean="0"/>
              <a:t>Lab managers / support staff</a:t>
            </a:r>
          </a:p>
          <a:p>
            <a:pPr marL="457200" indent="-457200">
              <a:spcAft>
                <a:spcPts val="0"/>
              </a:spcAft>
              <a:buFont typeface="Arial" panose="020B0604020202020204" pitchFamily="34" charset="0"/>
              <a:buChar char="•"/>
            </a:pPr>
            <a:r>
              <a:rPr lang="en-GB" sz="2400" dirty="0" smtClean="0"/>
              <a:t>Bio-</a:t>
            </a:r>
            <a:r>
              <a:rPr lang="en-GB" sz="2400" dirty="0" err="1" smtClean="0"/>
              <a:t>informaticians</a:t>
            </a:r>
            <a:endParaRPr lang="en-GB" sz="2400" dirty="0" smtClean="0"/>
          </a:p>
          <a:p>
            <a:pPr marL="457200" indent="-457200">
              <a:spcAft>
                <a:spcPts val="0"/>
              </a:spcAft>
              <a:buFont typeface="Arial" panose="020B0604020202020204" pitchFamily="34" charset="0"/>
              <a:buChar char="•"/>
            </a:pPr>
            <a:r>
              <a:rPr lang="en-GB" sz="2400" dirty="0"/>
              <a:t>Statistics</a:t>
            </a:r>
          </a:p>
          <a:p>
            <a:pPr marL="457200" indent="-457200">
              <a:spcAft>
                <a:spcPts val="0"/>
              </a:spcAft>
              <a:buFont typeface="Arial" panose="020B0604020202020204" pitchFamily="34" charset="0"/>
              <a:buChar char="•"/>
            </a:pPr>
            <a:r>
              <a:rPr lang="en-GB" sz="2400" dirty="0"/>
              <a:t>Computer </a:t>
            </a:r>
            <a:r>
              <a:rPr lang="en-GB" sz="2400" dirty="0" smtClean="0"/>
              <a:t>scientists</a:t>
            </a:r>
          </a:p>
          <a:p>
            <a:pPr marL="457200" indent="-457200">
              <a:spcAft>
                <a:spcPts val="0"/>
              </a:spcAft>
              <a:buFont typeface="Arial" panose="020B0604020202020204" pitchFamily="34" charset="0"/>
              <a:buChar char="•"/>
            </a:pPr>
            <a:r>
              <a:rPr lang="en-GB" sz="2400" dirty="0" smtClean="0"/>
              <a:t>Developers</a:t>
            </a:r>
            <a:endParaRPr lang="en-GB" sz="2400" dirty="0"/>
          </a:p>
          <a:p>
            <a:pPr marL="457200" indent="-457200">
              <a:spcAft>
                <a:spcPts val="0"/>
              </a:spcAft>
              <a:buFont typeface="Arial" panose="020B0604020202020204" pitchFamily="34" charset="0"/>
              <a:buChar char="•"/>
            </a:pPr>
            <a:r>
              <a:rPr lang="en-GB" sz="2400" dirty="0" smtClean="0"/>
              <a:t>Information analysts</a:t>
            </a:r>
            <a:endParaRPr lang="en-GB" sz="2400" dirty="0" smtClean="0"/>
          </a:p>
        </p:txBody>
      </p:sp>
      <p:sp>
        <p:nvSpPr>
          <p:cNvPr id="6" name="Content Placeholder 2"/>
          <p:cNvSpPr txBox="1">
            <a:spLocks/>
          </p:cNvSpPr>
          <p:nvPr/>
        </p:nvSpPr>
        <p:spPr>
          <a:xfrm>
            <a:off x="4788024" y="1340767"/>
            <a:ext cx="3960440" cy="4857403"/>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Font typeface="Arial" pitchFamily="34" charset="0"/>
              <a:buNone/>
              <a:defRPr sz="2800" b="0"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24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457200" indent="-457200">
              <a:spcAft>
                <a:spcPts val="0"/>
              </a:spcAft>
              <a:buFont typeface="Arial" panose="020B0604020202020204" pitchFamily="34" charset="0"/>
              <a:buChar char="•"/>
            </a:pPr>
            <a:r>
              <a:rPr lang="en-GB" sz="2400" dirty="0"/>
              <a:t>Policy officers</a:t>
            </a:r>
          </a:p>
          <a:p>
            <a:pPr marL="457200" indent="-457200">
              <a:spcAft>
                <a:spcPts val="0"/>
              </a:spcAft>
              <a:buFont typeface="Arial" panose="020B0604020202020204" pitchFamily="34" charset="0"/>
              <a:buChar char="•"/>
            </a:pPr>
            <a:r>
              <a:rPr lang="en-GB" sz="2400" dirty="0"/>
              <a:t>Media services</a:t>
            </a:r>
          </a:p>
          <a:p>
            <a:pPr marL="457200" indent="-457200">
              <a:spcAft>
                <a:spcPts val="0"/>
              </a:spcAft>
              <a:buFont typeface="Arial" panose="020B0604020202020204" pitchFamily="34" charset="0"/>
              <a:buChar char="•"/>
            </a:pPr>
            <a:r>
              <a:rPr lang="en-GB" sz="2400" dirty="0"/>
              <a:t>Publishing advisors</a:t>
            </a:r>
          </a:p>
          <a:p>
            <a:pPr marL="457200" indent="-457200">
              <a:spcAft>
                <a:spcPts val="0"/>
              </a:spcAft>
              <a:buFont typeface="Arial" panose="020B0604020202020204" pitchFamily="34" charset="0"/>
              <a:buChar char="•"/>
            </a:pPr>
            <a:r>
              <a:rPr lang="en-GB" sz="2400" dirty="0" smtClean="0"/>
              <a:t>HPC </a:t>
            </a:r>
            <a:r>
              <a:rPr lang="en-GB" sz="2400" dirty="0" smtClean="0"/>
              <a:t>centres</a:t>
            </a:r>
          </a:p>
          <a:p>
            <a:pPr marL="457200" indent="-457200">
              <a:spcAft>
                <a:spcPts val="0"/>
              </a:spcAft>
              <a:buFont typeface="Arial" panose="020B0604020202020204" pitchFamily="34" charset="0"/>
              <a:buChar char="•"/>
            </a:pPr>
            <a:r>
              <a:rPr lang="en-GB" sz="2400" dirty="0" smtClean="0"/>
              <a:t>Knowledge managers / knowledge exchange</a:t>
            </a:r>
          </a:p>
          <a:p>
            <a:pPr marL="457200" indent="-457200">
              <a:spcAft>
                <a:spcPts val="0"/>
              </a:spcAft>
              <a:buFont typeface="Arial" panose="020B0604020202020204" pitchFamily="34" charset="0"/>
              <a:buChar char="•"/>
            </a:pPr>
            <a:r>
              <a:rPr lang="en-GB" sz="2400" dirty="0" smtClean="0"/>
              <a:t>Business intelligence</a:t>
            </a:r>
          </a:p>
          <a:p>
            <a:pPr marL="457200" indent="-457200">
              <a:spcAft>
                <a:spcPts val="0"/>
              </a:spcAft>
              <a:buFont typeface="Arial" panose="020B0604020202020204" pitchFamily="34" charset="0"/>
              <a:buChar char="•"/>
            </a:pPr>
            <a:r>
              <a:rPr lang="en-GB" sz="2400" dirty="0" smtClean="0"/>
              <a:t>IPR officers</a:t>
            </a:r>
          </a:p>
          <a:p>
            <a:pPr marL="457200" indent="-457200">
              <a:spcAft>
                <a:spcPts val="0"/>
              </a:spcAft>
              <a:buFont typeface="Arial" panose="020B0604020202020204" pitchFamily="34" charset="0"/>
              <a:buChar char="•"/>
            </a:pPr>
            <a:r>
              <a:rPr lang="en-GB" sz="2400" dirty="0" smtClean="0"/>
              <a:t>Legal affairs</a:t>
            </a:r>
          </a:p>
          <a:p>
            <a:pPr marL="457200" indent="-457200">
              <a:spcAft>
                <a:spcPts val="0"/>
              </a:spcAft>
              <a:buFont typeface="Arial" panose="020B0604020202020204" pitchFamily="34" charset="0"/>
              <a:buChar char="•"/>
            </a:pPr>
            <a:r>
              <a:rPr lang="en-GB" sz="2400" dirty="0" smtClean="0"/>
              <a:t>Data services</a:t>
            </a:r>
          </a:p>
          <a:p>
            <a:pPr marL="457200" indent="-457200">
              <a:spcAft>
                <a:spcPts val="0"/>
              </a:spcAft>
              <a:buFont typeface="Arial" panose="020B0604020202020204" pitchFamily="34" charset="0"/>
              <a:buChar char="•"/>
            </a:pPr>
            <a:r>
              <a:rPr lang="en-GB" sz="2400" dirty="0" smtClean="0"/>
              <a:t>Preservation experts</a:t>
            </a:r>
          </a:p>
          <a:p>
            <a:pPr marL="457200" indent="-457200">
              <a:spcAft>
                <a:spcPts val="0"/>
              </a:spcAft>
              <a:buFont typeface="Arial" panose="020B0604020202020204" pitchFamily="34" charset="0"/>
              <a:buChar char="•"/>
            </a:pPr>
            <a:r>
              <a:rPr lang="en-GB" sz="2400" dirty="0" smtClean="0"/>
              <a:t>…</a:t>
            </a:r>
            <a:endParaRPr lang="en-GB" sz="2400" dirty="0"/>
          </a:p>
        </p:txBody>
      </p:sp>
    </p:spTree>
    <p:extLst>
      <p:ext uri="{BB962C8B-B14F-4D97-AF65-F5344CB8AC3E}">
        <p14:creationId xmlns:p14="http://schemas.microsoft.com/office/powerpoint/2010/main" val="31431406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Importance of senior advocate(s)</a:t>
            </a:r>
            <a:endParaRPr lang="en-GB" dirty="0"/>
          </a:p>
        </p:txBody>
      </p:sp>
      <p:sp>
        <p:nvSpPr>
          <p:cNvPr id="3" name="Content Placeholder 2"/>
          <p:cNvSpPr>
            <a:spLocks noGrp="1"/>
          </p:cNvSpPr>
          <p:nvPr>
            <p:ph idx="1"/>
          </p:nvPr>
        </p:nvSpPr>
        <p:spPr>
          <a:xfrm>
            <a:off x="467544" y="1484784"/>
            <a:ext cx="8075240" cy="4968552"/>
          </a:xfrm>
        </p:spPr>
        <p:txBody>
          <a:bodyPr>
            <a:normAutofit lnSpcReduction="10000"/>
          </a:bodyPr>
          <a:lstStyle/>
          <a:p>
            <a:pPr marL="457200" indent="-457200">
              <a:spcAft>
                <a:spcPts val="2400"/>
              </a:spcAft>
              <a:buFont typeface="Arial" panose="020B0604020202020204" pitchFamily="34" charset="0"/>
              <a:buChar char="•"/>
            </a:pPr>
            <a:r>
              <a:rPr lang="en-GB" dirty="0" smtClean="0"/>
              <a:t>DCC recommended that unis get a Pro-VC for research (or similar) to Chair working group</a:t>
            </a:r>
          </a:p>
          <a:p>
            <a:pPr marL="457200" indent="-457200">
              <a:spcAft>
                <a:spcPts val="2400"/>
              </a:spcAft>
              <a:buFont typeface="Arial" panose="020B0604020202020204" pitchFamily="34" charset="0"/>
              <a:buChar char="•"/>
            </a:pPr>
            <a:r>
              <a:rPr lang="en-GB" dirty="0" smtClean="0"/>
              <a:t>Useful to have a senior academic in your corner – hold sway with other researchers and influential in university decision-making processes</a:t>
            </a:r>
          </a:p>
          <a:p>
            <a:pPr marL="457200" indent="-457200">
              <a:spcAft>
                <a:spcPts val="2400"/>
              </a:spcAft>
              <a:buFont typeface="Arial" panose="020B0604020202020204" pitchFamily="34" charset="0"/>
              <a:buChar char="•"/>
            </a:pPr>
            <a:r>
              <a:rPr lang="en-GB" dirty="0" smtClean="0"/>
              <a:t>Individuals regularly move on, so need continual advocacy and lobbying of more than one champion </a:t>
            </a:r>
          </a:p>
          <a:p>
            <a:pPr marL="457200" indent="-457200">
              <a:spcAft>
                <a:spcPts val="2400"/>
              </a:spcAft>
              <a:buFont typeface="Arial" panose="020B0604020202020204" pitchFamily="34" charset="0"/>
              <a:buChar char="•"/>
            </a:pPr>
            <a:r>
              <a:rPr lang="en-GB" dirty="0" smtClean="0"/>
              <a:t>Some unis setting up networks of RDM champions</a:t>
            </a:r>
          </a:p>
          <a:p>
            <a:endParaRPr lang="en-GB" dirty="0"/>
          </a:p>
        </p:txBody>
      </p:sp>
    </p:spTree>
    <p:extLst>
      <p:ext uri="{BB962C8B-B14F-4D97-AF65-F5344CB8AC3E}">
        <p14:creationId xmlns:p14="http://schemas.microsoft.com/office/powerpoint/2010/main" val="9069872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idx="1"/>
          </p:nvPr>
        </p:nvPicPr>
        <p:blipFill>
          <a:blip r:embed="rId2">
            <a:extLst>
              <a:ext uri="{28A0092B-C50C-407E-A947-70E740481C1C}">
                <a14:useLocalDpi xmlns:a14="http://schemas.microsoft.com/office/drawing/2010/main" val="0"/>
              </a:ext>
            </a:extLst>
          </a:blip>
          <a:srcRect t="12297" b="12297"/>
          <a:stretch>
            <a:fillRect/>
          </a:stretch>
        </p:blipFill>
        <p:spPr/>
      </p:pic>
      <p:sp>
        <p:nvSpPr>
          <p:cNvPr id="6" name="Text Placeholder 5"/>
          <p:cNvSpPr>
            <a:spLocks noGrp="1"/>
          </p:cNvSpPr>
          <p:nvPr>
            <p:ph type="body" sz="half" idx="2"/>
          </p:nvPr>
        </p:nvSpPr>
        <p:spPr/>
        <p:txBody>
          <a:bodyPr/>
          <a:lstStyle/>
          <a:p>
            <a:endParaRPr lang="en-GB"/>
          </a:p>
        </p:txBody>
      </p:sp>
      <p:sp>
        <p:nvSpPr>
          <p:cNvPr id="4" name="Title 3"/>
          <p:cNvSpPr>
            <a:spLocks noGrp="1"/>
          </p:cNvSpPr>
          <p:nvPr>
            <p:ph type="title"/>
          </p:nvPr>
        </p:nvSpPr>
        <p:spPr>
          <a:xfrm>
            <a:off x="467544" y="5301208"/>
            <a:ext cx="8153400" cy="762000"/>
          </a:xfrm>
        </p:spPr>
        <p:txBody>
          <a:bodyPr/>
          <a:lstStyle/>
          <a:p>
            <a:r>
              <a:rPr lang="en-GB" dirty="0" smtClean="0"/>
              <a:t>#5- define </a:t>
            </a:r>
            <a:r>
              <a:rPr lang="en-GB" dirty="0"/>
              <a:t>roles and responsibilities</a:t>
            </a:r>
          </a:p>
        </p:txBody>
      </p:sp>
      <p:sp>
        <p:nvSpPr>
          <p:cNvPr id="7" name="TextBox 6"/>
          <p:cNvSpPr txBox="1"/>
          <p:nvPr/>
        </p:nvSpPr>
        <p:spPr>
          <a:xfrm>
            <a:off x="2843808" y="6525344"/>
            <a:ext cx="6120680" cy="261610"/>
          </a:xfrm>
          <a:prstGeom prst="rect">
            <a:avLst/>
          </a:prstGeom>
          <a:noFill/>
        </p:spPr>
        <p:txBody>
          <a:bodyPr wrap="square" rtlCol="0">
            <a:spAutoFit/>
          </a:bodyPr>
          <a:lstStyle/>
          <a:p>
            <a:pPr algn="r">
              <a:defRPr/>
            </a:pPr>
            <a:r>
              <a:rPr lang="en-GB" sz="1050" dirty="0">
                <a:latin typeface="Century Gothic" pitchFamily="34" charset="0"/>
              </a:rPr>
              <a:t>Image </a:t>
            </a:r>
            <a:r>
              <a:rPr lang="en-GB" sz="1050" dirty="0" smtClean="0">
                <a:latin typeface="Century Gothic" pitchFamily="34" charset="0"/>
              </a:rPr>
              <a:t>CC-BY-SA </a:t>
            </a:r>
            <a:r>
              <a:rPr lang="en-GB" sz="1050" dirty="0">
                <a:latin typeface="Century Gothic" pitchFamily="34" charset="0"/>
              </a:rPr>
              <a:t>by </a:t>
            </a:r>
            <a:r>
              <a:rPr lang="en-GB" sz="1050" dirty="0" err="1" smtClean="0">
                <a:latin typeface="Century Gothic" pitchFamily="34" charset="0"/>
              </a:rPr>
              <a:t>nosha</a:t>
            </a:r>
            <a:r>
              <a:rPr lang="en-GB" sz="1050" dirty="0">
                <a:latin typeface="Century Gothic" pitchFamily="34" charset="0"/>
              </a:rPr>
              <a:t> www.flickr.com/photos/nosha/2466860959</a:t>
            </a:r>
          </a:p>
        </p:txBody>
      </p:sp>
    </p:spTree>
    <p:extLst>
      <p:ext uri="{BB962C8B-B14F-4D97-AF65-F5344CB8AC3E}">
        <p14:creationId xmlns:p14="http://schemas.microsoft.com/office/powerpoint/2010/main" val="14877481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range of RDM job titles</a:t>
            </a:r>
            <a:endParaRPr lang="en-GB" dirty="0"/>
          </a:p>
        </p:txBody>
      </p:sp>
      <p:sp>
        <p:nvSpPr>
          <p:cNvPr id="6" name="TextBox 5"/>
          <p:cNvSpPr txBox="1"/>
          <p:nvPr/>
        </p:nvSpPr>
        <p:spPr>
          <a:xfrm>
            <a:off x="1280648" y="1437835"/>
            <a:ext cx="4392488" cy="369332"/>
          </a:xfrm>
          <a:prstGeom prst="rect">
            <a:avLst/>
          </a:prstGeom>
          <a:noFill/>
        </p:spPr>
        <p:txBody>
          <a:bodyPr wrap="square" rtlCol="0">
            <a:spAutoFit/>
          </a:bodyPr>
          <a:lstStyle/>
          <a:p>
            <a:r>
              <a:rPr lang="en-GB" dirty="0" smtClean="0"/>
              <a:t>R</a:t>
            </a:r>
            <a:r>
              <a:rPr lang="en-GB" dirty="0"/>
              <a:t>esearch Data Management Co-ordinator</a:t>
            </a:r>
          </a:p>
        </p:txBody>
      </p:sp>
      <p:sp>
        <p:nvSpPr>
          <p:cNvPr id="8" name="TextBox 7"/>
          <p:cNvSpPr txBox="1"/>
          <p:nvPr/>
        </p:nvSpPr>
        <p:spPr>
          <a:xfrm>
            <a:off x="2123728" y="2708920"/>
            <a:ext cx="3456384" cy="369332"/>
          </a:xfrm>
          <a:prstGeom prst="rect">
            <a:avLst/>
          </a:prstGeom>
          <a:noFill/>
        </p:spPr>
        <p:txBody>
          <a:bodyPr wrap="square" rtlCol="0">
            <a:spAutoFit/>
          </a:bodyPr>
          <a:lstStyle/>
          <a:p>
            <a:r>
              <a:rPr lang="en-GB" dirty="0"/>
              <a:t>Research Archive Manager</a:t>
            </a:r>
          </a:p>
        </p:txBody>
      </p:sp>
      <p:sp>
        <p:nvSpPr>
          <p:cNvPr id="9" name="TextBox 8"/>
          <p:cNvSpPr txBox="1"/>
          <p:nvPr/>
        </p:nvSpPr>
        <p:spPr>
          <a:xfrm>
            <a:off x="5351845" y="2708186"/>
            <a:ext cx="3600400" cy="369332"/>
          </a:xfrm>
          <a:prstGeom prst="rect">
            <a:avLst/>
          </a:prstGeom>
          <a:noFill/>
        </p:spPr>
        <p:txBody>
          <a:bodyPr wrap="square" rtlCol="0">
            <a:spAutoFit/>
          </a:bodyPr>
          <a:lstStyle/>
          <a:p>
            <a:r>
              <a:rPr lang="en-GB" dirty="0"/>
              <a:t>Data and Services Developer </a:t>
            </a:r>
          </a:p>
        </p:txBody>
      </p:sp>
      <p:sp>
        <p:nvSpPr>
          <p:cNvPr id="10" name="Rectangle 9"/>
          <p:cNvSpPr/>
          <p:nvPr/>
        </p:nvSpPr>
        <p:spPr>
          <a:xfrm>
            <a:off x="395536" y="3244334"/>
            <a:ext cx="2713243" cy="369332"/>
          </a:xfrm>
          <a:prstGeom prst="rect">
            <a:avLst/>
          </a:prstGeom>
        </p:spPr>
        <p:txBody>
          <a:bodyPr wrap="none">
            <a:spAutoFit/>
          </a:bodyPr>
          <a:lstStyle/>
          <a:p>
            <a:r>
              <a:rPr lang="en-GB" dirty="0"/>
              <a:t>Research Support Librarian</a:t>
            </a:r>
          </a:p>
        </p:txBody>
      </p:sp>
      <p:sp>
        <p:nvSpPr>
          <p:cNvPr id="11" name="TextBox 10"/>
          <p:cNvSpPr txBox="1"/>
          <p:nvPr/>
        </p:nvSpPr>
        <p:spPr>
          <a:xfrm>
            <a:off x="611559" y="4447845"/>
            <a:ext cx="1739723" cy="369332"/>
          </a:xfrm>
          <a:prstGeom prst="rect">
            <a:avLst/>
          </a:prstGeom>
          <a:noFill/>
        </p:spPr>
        <p:txBody>
          <a:bodyPr wrap="square" rtlCol="0">
            <a:spAutoFit/>
          </a:bodyPr>
          <a:lstStyle/>
          <a:p>
            <a:r>
              <a:rPr lang="en-GB" dirty="0" smtClean="0"/>
              <a:t>Data librarian</a:t>
            </a:r>
            <a:endParaRPr lang="en-GB" dirty="0"/>
          </a:p>
        </p:txBody>
      </p:sp>
      <p:sp>
        <p:nvSpPr>
          <p:cNvPr id="12" name="TextBox 11"/>
          <p:cNvSpPr txBox="1"/>
          <p:nvPr/>
        </p:nvSpPr>
        <p:spPr>
          <a:xfrm>
            <a:off x="5436124" y="4509120"/>
            <a:ext cx="2736304" cy="369332"/>
          </a:xfrm>
          <a:prstGeom prst="rect">
            <a:avLst/>
          </a:prstGeom>
          <a:noFill/>
        </p:spPr>
        <p:txBody>
          <a:bodyPr wrap="square" rtlCol="0">
            <a:spAutoFit/>
          </a:bodyPr>
          <a:lstStyle/>
          <a:p>
            <a:r>
              <a:rPr lang="en-GB" dirty="0"/>
              <a:t>Technical Data Officer</a:t>
            </a:r>
          </a:p>
        </p:txBody>
      </p:sp>
      <p:sp>
        <p:nvSpPr>
          <p:cNvPr id="13" name="Rectangle 12"/>
          <p:cNvSpPr/>
          <p:nvPr/>
        </p:nvSpPr>
        <p:spPr>
          <a:xfrm>
            <a:off x="120288" y="3875485"/>
            <a:ext cx="3733266" cy="369332"/>
          </a:xfrm>
          <a:prstGeom prst="rect">
            <a:avLst/>
          </a:prstGeom>
        </p:spPr>
        <p:txBody>
          <a:bodyPr wrap="none">
            <a:spAutoFit/>
          </a:bodyPr>
          <a:lstStyle/>
          <a:p>
            <a:r>
              <a:rPr lang="en-GB" dirty="0"/>
              <a:t>Research Librarian and Data Specialist</a:t>
            </a:r>
          </a:p>
        </p:txBody>
      </p:sp>
      <p:sp>
        <p:nvSpPr>
          <p:cNvPr id="14" name="TextBox 13"/>
          <p:cNvSpPr txBox="1"/>
          <p:nvPr/>
        </p:nvSpPr>
        <p:spPr>
          <a:xfrm>
            <a:off x="3054820" y="4485303"/>
            <a:ext cx="1728192" cy="369332"/>
          </a:xfrm>
          <a:prstGeom prst="rect">
            <a:avLst/>
          </a:prstGeom>
          <a:noFill/>
        </p:spPr>
        <p:txBody>
          <a:bodyPr wrap="square" rtlCol="0">
            <a:spAutoFit/>
          </a:bodyPr>
          <a:lstStyle/>
          <a:p>
            <a:r>
              <a:rPr lang="en-GB" dirty="0" smtClean="0"/>
              <a:t>Data Scientist</a:t>
            </a:r>
            <a:endParaRPr lang="en-GB" dirty="0"/>
          </a:p>
        </p:txBody>
      </p:sp>
      <p:sp>
        <p:nvSpPr>
          <p:cNvPr id="15" name="TextBox 14"/>
          <p:cNvSpPr txBox="1"/>
          <p:nvPr/>
        </p:nvSpPr>
        <p:spPr>
          <a:xfrm>
            <a:off x="308540" y="2140263"/>
            <a:ext cx="3168352" cy="369332"/>
          </a:xfrm>
          <a:prstGeom prst="rect">
            <a:avLst/>
          </a:prstGeom>
          <a:noFill/>
        </p:spPr>
        <p:txBody>
          <a:bodyPr wrap="square" rtlCol="0">
            <a:spAutoFit/>
          </a:bodyPr>
          <a:lstStyle/>
          <a:p>
            <a:r>
              <a:rPr lang="en-GB" dirty="0"/>
              <a:t>Research Data Service Manager</a:t>
            </a:r>
          </a:p>
        </p:txBody>
      </p:sp>
      <p:sp>
        <p:nvSpPr>
          <p:cNvPr id="16" name="Rectangle 15"/>
          <p:cNvSpPr/>
          <p:nvPr/>
        </p:nvSpPr>
        <p:spPr>
          <a:xfrm>
            <a:off x="4012485" y="2060848"/>
            <a:ext cx="4612545" cy="369332"/>
          </a:xfrm>
          <a:prstGeom prst="rect">
            <a:avLst/>
          </a:prstGeom>
        </p:spPr>
        <p:txBody>
          <a:bodyPr wrap="none">
            <a:spAutoFit/>
          </a:bodyPr>
          <a:lstStyle/>
          <a:p>
            <a:r>
              <a:rPr lang="en-GB" dirty="0"/>
              <a:t>Project Manager – Research Data Management</a:t>
            </a:r>
          </a:p>
        </p:txBody>
      </p:sp>
      <p:sp>
        <p:nvSpPr>
          <p:cNvPr id="17" name="Rectangle 16"/>
          <p:cNvSpPr/>
          <p:nvPr/>
        </p:nvSpPr>
        <p:spPr>
          <a:xfrm>
            <a:off x="1190892" y="5701898"/>
            <a:ext cx="5325324" cy="369332"/>
          </a:xfrm>
          <a:prstGeom prst="rect">
            <a:avLst/>
          </a:prstGeom>
        </p:spPr>
        <p:txBody>
          <a:bodyPr wrap="square">
            <a:spAutoFit/>
          </a:bodyPr>
          <a:lstStyle/>
          <a:p>
            <a:r>
              <a:rPr lang="en-GB" dirty="0"/>
              <a:t>Research Information Analyst and Open Access Officer</a:t>
            </a:r>
          </a:p>
        </p:txBody>
      </p:sp>
      <p:sp>
        <p:nvSpPr>
          <p:cNvPr id="18" name="Rectangle 17"/>
          <p:cNvSpPr/>
          <p:nvPr/>
        </p:nvSpPr>
        <p:spPr>
          <a:xfrm>
            <a:off x="1573242" y="5073267"/>
            <a:ext cx="2417778" cy="369332"/>
          </a:xfrm>
          <a:prstGeom prst="rect">
            <a:avLst/>
          </a:prstGeom>
        </p:spPr>
        <p:txBody>
          <a:bodyPr wrap="none">
            <a:spAutoFit/>
          </a:bodyPr>
          <a:lstStyle/>
          <a:p>
            <a:r>
              <a:rPr lang="en-GB" dirty="0"/>
              <a:t>Research Data Manager</a:t>
            </a:r>
          </a:p>
        </p:txBody>
      </p:sp>
      <p:sp>
        <p:nvSpPr>
          <p:cNvPr id="19" name="Rectangle 18"/>
          <p:cNvSpPr/>
          <p:nvPr/>
        </p:nvSpPr>
        <p:spPr>
          <a:xfrm>
            <a:off x="4612992" y="5132697"/>
            <a:ext cx="3559436" cy="369332"/>
          </a:xfrm>
          <a:prstGeom prst="rect">
            <a:avLst/>
          </a:prstGeom>
        </p:spPr>
        <p:txBody>
          <a:bodyPr wrap="none">
            <a:spAutoFit/>
          </a:bodyPr>
          <a:lstStyle/>
          <a:p>
            <a:r>
              <a:rPr lang="en-GB" dirty="0"/>
              <a:t>Scholarly Communications Manager</a:t>
            </a:r>
          </a:p>
        </p:txBody>
      </p:sp>
      <p:sp>
        <p:nvSpPr>
          <p:cNvPr id="20" name="Rectangle 19"/>
          <p:cNvSpPr/>
          <p:nvPr/>
        </p:nvSpPr>
        <p:spPr>
          <a:xfrm>
            <a:off x="4211960" y="3284218"/>
            <a:ext cx="3185552" cy="369332"/>
          </a:xfrm>
          <a:prstGeom prst="rect">
            <a:avLst/>
          </a:prstGeom>
        </p:spPr>
        <p:txBody>
          <a:bodyPr wrap="none">
            <a:spAutoFit/>
          </a:bodyPr>
          <a:lstStyle/>
          <a:p>
            <a:r>
              <a:rPr lang="en-GB" dirty="0"/>
              <a:t>Research Data Storage Architect</a:t>
            </a:r>
          </a:p>
        </p:txBody>
      </p:sp>
      <p:sp>
        <p:nvSpPr>
          <p:cNvPr id="21" name="Rectangle 20"/>
          <p:cNvSpPr/>
          <p:nvPr/>
        </p:nvSpPr>
        <p:spPr>
          <a:xfrm>
            <a:off x="4612992" y="3858126"/>
            <a:ext cx="3948197" cy="369332"/>
          </a:xfrm>
          <a:prstGeom prst="rect">
            <a:avLst/>
          </a:prstGeom>
        </p:spPr>
        <p:txBody>
          <a:bodyPr wrap="none">
            <a:spAutoFit/>
          </a:bodyPr>
          <a:lstStyle/>
          <a:p>
            <a:r>
              <a:rPr lang="en-GB" dirty="0"/>
              <a:t>Senior Research Data Software Engineer</a:t>
            </a:r>
          </a:p>
        </p:txBody>
      </p:sp>
      <p:sp>
        <p:nvSpPr>
          <p:cNvPr id="22" name="Rectangle 21"/>
          <p:cNvSpPr/>
          <p:nvPr/>
        </p:nvSpPr>
        <p:spPr>
          <a:xfrm>
            <a:off x="6516216" y="5949280"/>
            <a:ext cx="2309222" cy="369332"/>
          </a:xfrm>
          <a:prstGeom prst="rect">
            <a:avLst/>
          </a:prstGeom>
        </p:spPr>
        <p:txBody>
          <a:bodyPr wrap="none">
            <a:spAutoFit/>
          </a:bodyPr>
          <a:lstStyle/>
          <a:p>
            <a:r>
              <a:rPr lang="en-GB" dirty="0"/>
              <a:t>Digital Record’s Officer</a:t>
            </a:r>
          </a:p>
        </p:txBody>
      </p:sp>
    </p:spTree>
    <p:extLst>
      <p:ext uri="{BB962C8B-B14F-4D97-AF65-F5344CB8AC3E}">
        <p14:creationId xmlns:p14="http://schemas.microsoft.com/office/powerpoint/2010/main" val="15594623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Data librarian – example 1</a:t>
            </a:r>
            <a:endParaRPr lang="en-GB" dirty="0"/>
          </a:p>
        </p:txBody>
      </p:sp>
      <p:sp>
        <p:nvSpPr>
          <p:cNvPr id="3" name="Content Placeholder 2"/>
          <p:cNvSpPr>
            <a:spLocks noGrp="1"/>
          </p:cNvSpPr>
          <p:nvPr>
            <p:ph idx="1"/>
          </p:nvPr>
        </p:nvSpPr>
        <p:spPr>
          <a:xfrm>
            <a:off x="467544" y="1268760"/>
            <a:ext cx="8075240" cy="5001419"/>
          </a:xfrm>
        </p:spPr>
        <p:txBody>
          <a:bodyPr>
            <a:normAutofit fontScale="62500" lnSpcReduction="20000"/>
          </a:bodyPr>
          <a:lstStyle/>
          <a:p>
            <a:pPr marL="0" indent="0">
              <a:buNone/>
            </a:pPr>
            <a:r>
              <a:rPr lang="en-GB" sz="3800" dirty="0"/>
              <a:t>This post will be primarily dedicated to a project that aims to </a:t>
            </a:r>
            <a:r>
              <a:rPr lang="en-GB" sz="3800" b="1" dirty="0"/>
              <a:t>aggregate and open up</a:t>
            </a:r>
            <a:r>
              <a:rPr lang="en-GB" sz="3800" dirty="0"/>
              <a:t>, through both a graphical user interface and through open </a:t>
            </a:r>
            <a:r>
              <a:rPr lang="en-GB" sz="3800" b="1" dirty="0"/>
              <a:t>linked data</a:t>
            </a:r>
            <a:r>
              <a:rPr lang="en-GB" sz="3800" dirty="0"/>
              <a:t>.</a:t>
            </a:r>
          </a:p>
          <a:p>
            <a:pPr marL="0" indent="0">
              <a:buNone/>
            </a:pPr>
            <a:endParaRPr lang="en-GB" sz="3800" dirty="0" smtClean="0"/>
          </a:p>
          <a:p>
            <a:pPr marL="0" indent="0">
              <a:buNone/>
            </a:pPr>
            <a:r>
              <a:rPr lang="en-GB" sz="3800" dirty="0" smtClean="0"/>
              <a:t>You </a:t>
            </a:r>
            <a:r>
              <a:rPr lang="en-GB" sz="3800" dirty="0"/>
              <a:t>will need to be </a:t>
            </a:r>
            <a:r>
              <a:rPr lang="en-GB" sz="3800" b="1" dirty="0"/>
              <a:t>familiar with Windows and Unix file systems</a:t>
            </a:r>
            <a:r>
              <a:rPr lang="en-GB" sz="3800" dirty="0"/>
              <a:t>, at least at the level of file copying/moving/renaming on a large scale, </a:t>
            </a:r>
            <a:r>
              <a:rPr lang="en-GB" sz="3800" b="1" dirty="0"/>
              <a:t>and with the running of simple shell scripts </a:t>
            </a:r>
            <a:r>
              <a:rPr lang="en-GB" sz="3800" dirty="0"/>
              <a:t>and Windows batch files. You should also be </a:t>
            </a:r>
            <a:r>
              <a:rPr lang="en-GB" sz="3800" b="1" dirty="0"/>
              <a:t>familiar with databases and with XML</a:t>
            </a:r>
            <a:r>
              <a:rPr lang="en-GB" sz="3800" dirty="0"/>
              <a:t>, as well as possessing a working knowledge of existing library catalogue resources, </a:t>
            </a:r>
            <a:r>
              <a:rPr lang="en-GB" sz="3800" b="1" dirty="0"/>
              <a:t>bibliographic metadata and metadata standards</a:t>
            </a:r>
            <a:r>
              <a:rPr lang="en-GB" sz="3800" dirty="0"/>
              <a:t>. You will have good qualifications and/or experience working with metadata on a large scale and in an IT-related environment.</a:t>
            </a:r>
          </a:p>
          <a:p>
            <a:endParaRPr lang="en-GB" dirty="0"/>
          </a:p>
        </p:txBody>
      </p:sp>
    </p:spTree>
    <p:extLst>
      <p:ext uri="{BB962C8B-B14F-4D97-AF65-F5344CB8AC3E}">
        <p14:creationId xmlns:p14="http://schemas.microsoft.com/office/powerpoint/2010/main" val="11012254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Data Librarian – example 2</a:t>
            </a:r>
            <a:endParaRPr lang="en-GB" dirty="0"/>
          </a:p>
        </p:txBody>
      </p:sp>
      <p:sp>
        <p:nvSpPr>
          <p:cNvPr id="3" name="Content Placeholder 2"/>
          <p:cNvSpPr>
            <a:spLocks noGrp="1"/>
          </p:cNvSpPr>
          <p:nvPr>
            <p:ph idx="1"/>
          </p:nvPr>
        </p:nvSpPr>
        <p:spPr>
          <a:xfrm>
            <a:off x="395536" y="1412776"/>
            <a:ext cx="8229600" cy="5069160"/>
          </a:xfrm>
        </p:spPr>
        <p:txBody>
          <a:bodyPr>
            <a:normAutofit lnSpcReduction="10000"/>
          </a:bodyPr>
          <a:lstStyle/>
          <a:p>
            <a:pPr marL="0" indent="0">
              <a:buNone/>
            </a:pPr>
            <a:r>
              <a:rPr lang="en-GB" sz="2000" dirty="0"/>
              <a:t>In this post you will manage and develop the Library’s extensive collection of datasets, provide advice and training for their use to researchers, staff and students and ensure compliance with access requirements. You will work closely with the Research Support Services Manager and colleagues </a:t>
            </a:r>
            <a:r>
              <a:rPr lang="en-GB" sz="2000" dirty="0" smtClean="0"/>
              <a:t>on </a:t>
            </a:r>
            <a:r>
              <a:rPr lang="en-GB" sz="2000" dirty="0"/>
              <a:t>initiatives </a:t>
            </a:r>
            <a:r>
              <a:rPr lang="en-GB" sz="2000" b="1" dirty="0"/>
              <a:t>to develop and implement a strategy to collect, store and curate primary data </a:t>
            </a:r>
            <a:r>
              <a:rPr lang="en-GB" sz="2000" dirty="0"/>
              <a:t>produced </a:t>
            </a:r>
            <a:r>
              <a:rPr lang="en-GB" sz="2000" dirty="0" smtClean="0"/>
              <a:t>by </a:t>
            </a:r>
            <a:r>
              <a:rPr lang="en-GB" sz="2000" dirty="0"/>
              <a:t>researchers and </a:t>
            </a:r>
            <a:r>
              <a:rPr lang="en-GB" sz="2000" b="1" dirty="0"/>
              <a:t>build services to assist researchers with data management</a:t>
            </a:r>
            <a:r>
              <a:rPr lang="en-GB" sz="2000" dirty="0"/>
              <a:t>. </a:t>
            </a:r>
            <a:endParaRPr lang="en-GB" sz="2000" dirty="0" smtClean="0"/>
          </a:p>
          <a:p>
            <a:pPr marL="0" indent="0">
              <a:buNone/>
            </a:pPr>
            <a:endParaRPr lang="en-GB" sz="1600" dirty="0"/>
          </a:p>
          <a:p>
            <a:pPr marL="0" indent="0">
              <a:buNone/>
            </a:pPr>
            <a:r>
              <a:rPr lang="en-GB" sz="2000" dirty="0"/>
              <a:t>You will be educated to at least degree level or equivalent with </a:t>
            </a:r>
            <a:r>
              <a:rPr lang="en-GB" sz="2000" b="1" dirty="0"/>
              <a:t>experience of supporting research or managing subscribed resources</a:t>
            </a:r>
            <a:r>
              <a:rPr lang="en-GB" sz="2000" dirty="0"/>
              <a:t>. You should be an excellent communicator with strong organisational skills as well as a proven ability to relate to a wide range of users and academic colleagues. You will be able to initiate service developments as well as having the ability to work as part of a team. We are </a:t>
            </a:r>
            <a:r>
              <a:rPr lang="en-GB" sz="2000" b="1" dirty="0"/>
              <a:t>particularly interested in applications from candidates with experience of working with research data </a:t>
            </a:r>
            <a:r>
              <a:rPr lang="en-GB" sz="2000" dirty="0"/>
              <a:t>or that have a demonstrated interest in developing expertise in data curation and management.</a:t>
            </a:r>
          </a:p>
          <a:p>
            <a:pPr marL="0" indent="0">
              <a:buNone/>
            </a:pPr>
            <a:endParaRPr lang="en-GB" sz="2000" dirty="0" smtClean="0"/>
          </a:p>
          <a:p>
            <a:endParaRPr lang="en-GB" dirty="0"/>
          </a:p>
        </p:txBody>
      </p:sp>
    </p:spTree>
    <p:extLst>
      <p:ext uri="{BB962C8B-B14F-4D97-AF65-F5344CB8AC3E}">
        <p14:creationId xmlns:p14="http://schemas.microsoft.com/office/powerpoint/2010/main" val="41772129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363272" cy="683994"/>
          </a:xfrm>
        </p:spPr>
        <p:txBody>
          <a:bodyPr/>
          <a:lstStyle/>
          <a:p>
            <a:r>
              <a:rPr lang="en-GB" dirty="0" smtClean="0"/>
              <a:t>Data librarian – example 3</a:t>
            </a:r>
            <a:endParaRPr lang="en-GB" dirty="0"/>
          </a:p>
        </p:txBody>
      </p:sp>
      <p:sp>
        <p:nvSpPr>
          <p:cNvPr id="3" name="Content Placeholder 2"/>
          <p:cNvSpPr>
            <a:spLocks noGrp="1"/>
          </p:cNvSpPr>
          <p:nvPr>
            <p:ph idx="1"/>
          </p:nvPr>
        </p:nvSpPr>
        <p:spPr>
          <a:xfrm>
            <a:off x="323528" y="1196752"/>
            <a:ext cx="8507288" cy="5472608"/>
          </a:xfrm>
        </p:spPr>
        <p:txBody>
          <a:bodyPr>
            <a:noAutofit/>
          </a:bodyPr>
          <a:lstStyle/>
          <a:p>
            <a:pPr marL="0" indent="0">
              <a:buNone/>
            </a:pPr>
            <a:r>
              <a:rPr lang="en-GB" sz="1600" dirty="0"/>
              <a:t>We are looking to recruit a highly motivated individual to join a team to help </a:t>
            </a:r>
            <a:r>
              <a:rPr lang="en-GB" sz="1600" b="1" dirty="0"/>
              <a:t>establish and promote a pilot research data management </a:t>
            </a:r>
            <a:r>
              <a:rPr lang="en-GB" sz="1600" b="1" dirty="0" smtClean="0"/>
              <a:t>service</a:t>
            </a:r>
            <a:r>
              <a:rPr lang="en-GB" sz="1600" dirty="0" smtClean="0"/>
              <a:t>.</a:t>
            </a:r>
            <a:r>
              <a:rPr lang="en-GB" sz="1600" dirty="0"/>
              <a:t> </a:t>
            </a:r>
            <a:r>
              <a:rPr lang="en-GB" sz="1600" dirty="0" smtClean="0"/>
              <a:t>A </a:t>
            </a:r>
            <a:r>
              <a:rPr lang="en-GB" sz="1600" dirty="0"/>
              <a:t>significant proportion of the work will involve advocacy and raising awareness and understanding of research data management issues amongst research and support staff across the University.</a:t>
            </a:r>
          </a:p>
          <a:p>
            <a:pPr marL="0" indent="0">
              <a:buNone/>
            </a:pPr>
            <a:endParaRPr lang="en-GB" sz="1050" dirty="0" smtClean="0"/>
          </a:p>
          <a:p>
            <a:pPr marL="0" indent="0">
              <a:buNone/>
            </a:pPr>
            <a:r>
              <a:rPr lang="en-GB" sz="1600" dirty="0" smtClean="0"/>
              <a:t>Essential </a:t>
            </a:r>
            <a:r>
              <a:rPr lang="en-GB" sz="1600" dirty="0"/>
              <a:t>requirements for the role include:</a:t>
            </a:r>
          </a:p>
          <a:p>
            <a:r>
              <a:rPr lang="en-GB" sz="1600" b="1" dirty="0" smtClean="0"/>
              <a:t>A </a:t>
            </a:r>
            <a:r>
              <a:rPr lang="en-GB" sz="1600" b="1" dirty="0"/>
              <a:t>sound understanding of the requirements for data management throughout the research lifecycle</a:t>
            </a:r>
            <a:r>
              <a:rPr lang="en-GB" sz="1600" dirty="0"/>
              <a:t>, including scholarly communication and digital curation in a university or research environment</a:t>
            </a:r>
          </a:p>
          <a:p>
            <a:r>
              <a:rPr lang="en-GB" sz="1600" dirty="0" smtClean="0"/>
              <a:t>Ability </a:t>
            </a:r>
            <a:r>
              <a:rPr lang="en-GB" sz="1600" dirty="0"/>
              <a:t>to explain complex information clearly to a wide variety of recipients</a:t>
            </a:r>
          </a:p>
          <a:p>
            <a:r>
              <a:rPr lang="en-GB" sz="1600" b="1" dirty="0" smtClean="0"/>
              <a:t>Knowledge </a:t>
            </a:r>
            <a:r>
              <a:rPr lang="en-GB" sz="1600" b="1" dirty="0"/>
              <a:t>of current technologies and standards</a:t>
            </a:r>
            <a:r>
              <a:rPr lang="en-GB" sz="1600" dirty="0"/>
              <a:t> such as institutional repositories and metadata</a:t>
            </a:r>
          </a:p>
          <a:p>
            <a:r>
              <a:rPr lang="en-GB" sz="1600" b="1" dirty="0" smtClean="0"/>
              <a:t>Experience </a:t>
            </a:r>
            <a:r>
              <a:rPr lang="en-GB" sz="1600" b="1" dirty="0"/>
              <a:t>of digital library applications </a:t>
            </a:r>
            <a:r>
              <a:rPr lang="en-GB" sz="1600" dirty="0"/>
              <a:t>in an HE environment</a:t>
            </a:r>
          </a:p>
          <a:p>
            <a:r>
              <a:rPr lang="en-GB" sz="1600" b="1" dirty="0" smtClean="0"/>
              <a:t>Ability </a:t>
            </a:r>
            <a:r>
              <a:rPr lang="en-GB" sz="1600" b="1" dirty="0"/>
              <a:t>to plan, develop and deliver services in a large scale organisation</a:t>
            </a:r>
          </a:p>
          <a:p>
            <a:r>
              <a:rPr lang="en-GB" sz="1600" dirty="0" smtClean="0"/>
              <a:t>Experience </a:t>
            </a:r>
            <a:r>
              <a:rPr lang="en-GB" sz="1600" dirty="0"/>
              <a:t>of managing projects and resources</a:t>
            </a:r>
          </a:p>
          <a:p>
            <a:pPr marL="0" indent="0">
              <a:buNone/>
            </a:pPr>
            <a:endParaRPr lang="en-GB" sz="1100" dirty="0" smtClean="0"/>
          </a:p>
          <a:p>
            <a:pPr marL="0" indent="0">
              <a:buNone/>
            </a:pPr>
            <a:r>
              <a:rPr lang="en-GB" sz="1600" dirty="0" smtClean="0"/>
              <a:t>The </a:t>
            </a:r>
            <a:r>
              <a:rPr lang="en-GB" sz="1600" dirty="0"/>
              <a:t>post </a:t>
            </a:r>
            <a:r>
              <a:rPr lang="en-GB" sz="1600" b="1" dirty="0"/>
              <a:t>requires a postgraduate qualification in Information and Library Management </a:t>
            </a:r>
            <a:r>
              <a:rPr lang="en-GB" sz="1600" dirty="0"/>
              <a:t>or equivalent and significant professional experience in an academic environment</a:t>
            </a:r>
            <a:r>
              <a:rPr lang="en-GB" sz="1600" dirty="0" smtClean="0"/>
              <a:t>.</a:t>
            </a:r>
            <a:endParaRPr lang="en-GB" sz="1600" dirty="0"/>
          </a:p>
        </p:txBody>
      </p:sp>
    </p:spTree>
    <p:extLst>
      <p:ext uri="{BB962C8B-B14F-4D97-AF65-F5344CB8AC3E}">
        <p14:creationId xmlns:p14="http://schemas.microsoft.com/office/powerpoint/2010/main" val="12804404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Building on existing roles</a:t>
            </a:r>
            <a:endParaRPr lang="en-GB" dirty="0"/>
          </a:p>
        </p:txBody>
      </p:sp>
      <p:sp>
        <p:nvSpPr>
          <p:cNvPr id="3" name="Content Placeholder 2"/>
          <p:cNvSpPr>
            <a:spLocks noGrp="1"/>
          </p:cNvSpPr>
          <p:nvPr>
            <p:ph idx="1"/>
          </p:nvPr>
        </p:nvSpPr>
        <p:spPr>
          <a:xfrm>
            <a:off x="457200" y="1340768"/>
            <a:ext cx="8219256" cy="4785395"/>
          </a:xfrm>
        </p:spPr>
        <p:txBody>
          <a:bodyPr>
            <a:normAutofit fontScale="85000" lnSpcReduction="20000"/>
          </a:bodyPr>
          <a:lstStyle/>
          <a:p>
            <a:r>
              <a:rPr lang="en-GB" dirty="0" smtClean="0"/>
              <a:t>On-job training for existing liaison librarians and local IT staff</a:t>
            </a:r>
          </a:p>
          <a:p>
            <a:endParaRPr lang="en-GB" sz="1400" dirty="0" smtClean="0"/>
          </a:p>
          <a:p>
            <a:pPr marL="457200" indent="-457200">
              <a:buFont typeface="Arial" panose="020B0604020202020204" pitchFamily="34" charset="0"/>
              <a:buChar char="•"/>
            </a:pPr>
            <a:r>
              <a:rPr lang="en-GB" dirty="0" smtClean="0"/>
              <a:t>DIY training kit for librarians</a:t>
            </a:r>
          </a:p>
          <a:p>
            <a:pPr marL="457200" indent="-457200">
              <a:buClr>
                <a:schemeClr val="bg1"/>
              </a:buClr>
              <a:buFont typeface="Arial" panose="020B0604020202020204" pitchFamily="34" charset="0"/>
              <a:buChar char="•"/>
            </a:pPr>
            <a:r>
              <a:rPr lang="en-GB" dirty="0" smtClean="0">
                <a:hlinkClick r:id="rId2"/>
              </a:rPr>
              <a:t>http</a:t>
            </a:r>
            <a:r>
              <a:rPr lang="en-GB" dirty="0">
                <a:hlinkClick r:id="rId2"/>
              </a:rPr>
              <a:t>://</a:t>
            </a:r>
            <a:r>
              <a:rPr lang="en-GB" dirty="0" smtClean="0">
                <a:hlinkClick r:id="rId2"/>
              </a:rPr>
              <a:t>datalib.edina.ac.uk/mantra/libtraining.html</a:t>
            </a:r>
            <a:r>
              <a:rPr lang="en-GB" dirty="0" smtClean="0"/>
              <a:t> </a:t>
            </a:r>
          </a:p>
          <a:p>
            <a:pPr marL="457200" indent="-457200">
              <a:buFont typeface="Arial" panose="020B0604020202020204" pitchFamily="34" charset="0"/>
              <a:buChar char="•"/>
            </a:pPr>
            <a:endParaRPr lang="en-GB" dirty="0" smtClean="0"/>
          </a:p>
          <a:p>
            <a:pPr marL="457200" indent="-457200">
              <a:buFont typeface="Arial" panose="020B0604020202020204" pitchFamily="34" charset="0"/>
              <a:buChar char="•"/>
            </a:pPr>
            <a:r>
              <a:rPr lang="en-GB" dirty="0" smtClean="0"/>
              <a:t>23 research data things</a:t>
            </a:r>
          </a:p>
          <a:p>
            <a:pPr marL="457200" indent="-457200">
              <a:buClr>
                <a:schemeClr val="bg1"/>
              </a:buClr>
              <a:buFont typeface="Arial" panose="020B0604020202020204" pitchFamily="34" charset="0"/>
              <a:buChar char="•"/>
            </a:pPr>
            <a:r>
              <a:rPr lang="en-GB" dirty="0">
                <a:hlinkClick r:id="rId3"/>
              </a:rPr>
              <a:t>https://</a:t>
            </a:r>
            <a:r>
              <a:rPr lang="en-GB" dirty="0" smtClean="0">
                <a:hlinkClick r:id="rId3"/>
              </a:rPr>
              <a:t>rd-alliance.org/group/libraries-research-data-ig/outcomes/23-things-libraries-research-data-supporting-output</a:t>
            </a:r>
            <a:r>
              <a:rPr lang="en-GB" dirty="0" smtClean="0"/>
              <a:t> </a:t>
            </a:r>
          </a:p>
          <a:p>
            <a:endParaRPr lang="en-GB" dirty="0" smtClean="0"/>
          </a:p>
          <a:p>
            <a:pPr marL="457200" indent="-457200">
              <a:buFont typeface="Arial" panose="020B0604020202020204" pitchFamily="34" charset="0"/>
              <a:buChar char="•"/>
            </a:pPr>
            <a:r>
              <a:rPr lang="en-GB" dirty="0" smtClean="0"/>
              <a:t>FOSTER open science training</a:t>
            </a:r>
          </a:p>
          <a:p>
            <a:pPr marL="457200" indent="-457200">
              <a:buClr>
                <a:schemeClr val="bg1"/>
              </a:buClr>
              <a:buFont typeface="Arial" panose="020B0604020202020204" pitchFamily="34" charset="0"/>
              <a:buChar char="•"/>
            </a:pPr>
            <a:r>
              <a:rPr lang="en-GB" dirty="0" smtClean="0">
                <a:hlinkClick r:id="rId4"/>
              </a:rPr>
              <a:t>www.fosteropenscience.eu</a:t>
            </a:r>
            <a:r>
              <a:rPr lang="en-GB" dirty="0" smtClean="0"/>
              <a:t> </a:t>
            </a:r>
            <a:endParaRPr lang="en-GB" dirty="0"/>
          </a:p>
        </p:txBody>
      </p:sp>
    </p:spTree>
    <p:extLst>
      <p:ext uri="{BB962C8B-B14F-4D97-AF65-F5344CB8AC3E}">
        <p14:creationId xmlns:p14="http://schemas.microsoft.com/office/powerpoint/2010/main" val="36287889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5301208"/>
            <a:ext cx="8153400" cy="762000"/>
          </a:xfrm>
        </p:spPr>
        <p:txBody>
          <a:bodyPr>
            <a:noAutofit/>
          </a:bodyPr>
          <a:lstStyle/>
          <a:p>
            <a:r>
              <a:rPr lang="en-GB" sz="2800" dirty="0" smtClean="0"/>
              <a:t>#6 </a:t>
            </a:r>
            <a:r>
              <a:rPr lang="en-GB" sz="2800" dirty="0"/>
              <a:t>– </a:t>
            </a:r>
            <a:r>
              <a:rPr lang="en-GB" sz="2800" dirty="0" smtClean="0"/>
              <a:t>positioning support appropriately</a:t>
            </a:r>
            <a:endParaRPr lang="en-GB" sz="2800" dirty="0"/>
          </a:p>
        </p:txBody>
      </p:sp>
      <p:pic>
        <p:nvPicPr>
          <p:cNvPr id="10" name="Picture Placeholder 9"/>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5521" r="5521"/>
          <a:stretch>
            <a:fillRect/>
          </a:stretch>
        </p:blipFill>
        <p:spPr/>
      </p:pic>
      <p:sp>
        <p:nvSpPr>
          <p:cNvPr id="11" name="TextBox 10"/>
          <p:cNvSpPr txBox="1"/>
          <p:nvPr/>
        </p:nvSpPr>
        <p:spPr>
          <a:xfrm>
            <a:off x="2915816" y="6570930"/>
            <a:ext cx="6084168" cy="261610"/>
          </a:xfrm>
          <a:prstGeom prst="rect">
            <a:avLst/>
          </a:prstGeom>
          <a:noFill/>
        </p:spPr>
        <p:txBody>
          <a:bodyPr wrap="square" rtlCol="0">
            <a:spAutoFit/>
          </a:bodyPr>
          <a:lstStyle/>
          <a:p>
            <a:r>
              <a:rPr lang="en-GB" sz="1100" dirty="0" smtClean="0"/>
              <a:t>Image ‘Pioneer signpost’ CC-BY-NC-ND </a:t>
            </a:r>
            <a:r>
              <a:rPr lang="en-GB" sz="1100" dirty="0"/>
              <a:t>by Spencer Goad www.flickr.com/photos/spgoad/12998899453 </a:t>
            </a:r>
          </a:p>
        </p:txBody>
      </p:sp>
    </p:spTree>
    <p:extLst>
      <p:ext uri="{BB962C8B-B14F-4D97-AF65-F5344CB8AC3E}">
        <p14:creationId xmlns:p14="http://schemas.microsoft.com/office/powerpoint/2010/main" val="2464563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95536" y="260648"/>
            <a:ext cx="8363272" cy="683994"/>
          </a:xfrm>
        </p:spPr>
        <p:txBody>
          <a:bodyPr/>
          <a:lstStyle/>
          <a:p>
            <a:r>
              <a:rPr lang="en-GB" dirty="0" smtClean="0"/>
              <a:t>One stop shop</a:t>
            </a:r>
            <a:endParaRPr lang="en-GB" dirty="0"/>
          </a:p>
        </p:txBody>
      </p:sp>
      <p:pic>
        <p:nvPicPr>
          <p:cNvPr id="9" name="Content Placeholder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3528" y="1124744"/>
            <a:ext cx="4436641" cy="5243845"/>
          </a:xfrm>
        </p:spPr>
      </p:pic>
      <p:sp>
        <p:nvSpPr>
          <p:cNvPr id="10" name="TextBox 9"/>
          <p:cNvSpPr txBox="1"/>
          <p:nvPr/>
        </p:nvSpPr>
        <p:spPr>
          <a:xfrm>
            <a:off x="5292080" y="1246602"/>
            <a:ext cx="3240360" cy="4893647"/>
          </a:xfrm>
          <a:prstGeom prst="rect">
            <a:avLst/>
          </a:prstGeom>
          <a:noFill/>
        </p:spPr>
        <p:txBody>
          <a:bodyPr wrap="square" rtlCol="0">
            <a:spAutoFit/>
          </a:bodyPr>
          <a:lstStyle/>
          <a:p>
            <a:r>
              <a:rPr lang="en-GB" sz="2400" dirty="0" smtClean="0"/>
              <a:t>Collate details about support from various divisions</a:t>
            </a:r>
          </a:p>
          <a:p>
            <a:endParaRPr lang="en-GB" sz="2400" dirty="0"/>
          </a:p>
          <a:p>
            <a:r>
              <a:rPr lang="en-GB" sz="2400" dirty="0" smtClean="0"/>
              <a:t>Make it easy to pull out the salient points </a:t>
            </a:r>
          </a:p>
          <a:p>
            <a:pPr marL="285750" indent="-285750">
              <a:buFontTx/>
              <a:buChar char="-"/>
            </a:pPr>
            <a:r>
              <a:rPr lang="en-GB" sz="2400" dirty="0" smtClean="0"/>
              <a:t>FAQ format</a:t>
            </a:r>
          </a:p>
          <a:p>
            <a:pPr marL="285750" indent="-285750">
              <a:buFontTx/>
              <a:buChar char="-"/>
            </a:pPr>
            <a:r>
              <a:rPr lang="en-GB" sz="2400" dirty="0" smtClean="0"/>
              <a:t>Visual </a:t>
            </a:r>
            <a:r>
              <a:rPr lang="en-GB" sz="2400" dirty="0"/>
              <a:t>representations</a:t>
            </a:r>
          </a:p>
          <a:p>
            <a:pPr marL="285750" indent="-285750">
              <a:buFontTx/>
              <a:buChar char="-"/>
            </a:pPr>
            <a:r>
              <a:rPr lang="en-GB" sz="2400" dirty="0" smtClean="0"/>
              <a:t>Case studies</a:t>
            </a:r>
          </a:p>
          <a:p>
            <a:endParaRPr lang="en-GB" sz="2400" dirty="0"/>
          </a:p>
          <a:p>
            <a:r>
              <a:rPr lang="en-GB" sz="2400" dirty="0" smtClean="0"/>
              <a:t>Provide contact details</a:t>
            </a:r>
          </a:p>
          <a:p>
            <a:endParaRPr lang="en-GB" sz="2400" dirty="0"/>
          </a:p>
          <a:p>
            <a:r>
              <a:rPr lang="en-GB" sz="2400" dirty="0" smtClean="0"/>
              <a:t>Raise awareness</a:t>
            </a:r>
            <a:endParaRPr lang="en-GB" sz="2400" dirty="0"/>
          </a:p>
        </p:txBody>
      </p:sp>
      <p:sp>
        <p:nvSpPr>
          <p:cNvPr id="11" name="Rectangle 10"/>
          <p:cNvSpPr/>
          <p:nvPr/>
        </p:nvSpPr>
        <p:spPr>
          <a:xfrm>
            <a:off x="467544" y="6465293"/>
            <a:ext cx="6336704" cy="369332"/>
          </a:xfrm>
          <a:prstGeom prst="rect">
            <a:avLst/>
          </a:prstGeom>
        </p:spPr>
        <p:txBody>
          <a:bodyPr wrap="square">
            <a:spAutoFit/>
          </a:bodyPr>
          <a:lstStyle/>
          <a:p>
            <a:r>
              <a:rPr lang="en-GB" dirty="0" smtClean="0">
                <a:hlinkClick r:id="rId4"/>
              </a:rPr>
              <a:t>www.gla.ac.uk/services/datamanagement</a:t>
            </a:r>
            <a:r>
              <a:rPr lang="en-GB" dirty="0" smtClean="0"/>
              <a:t> </a:t>
            </a:r>
            <a:endParaRPr lang="en-GB" dirty="0"/>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04248" y="6361255"/>
            <a:ext cx="2082715" cy="467033"/>
          </a:xfrm>
          <a:prstGeom prst="rect">
            <a:avLst/>
          </a:prstGeom>
        </p:spPr>
      </p:pic>
    </p:spTree>
    <p:extLst>
      <p:ext uri="{BB962C8B-B14F-4D97-AF65-F5344CB8AC3E}">
        <p14:creationId xmlns:p14="http://schemas.microsoft.com/office/powerpoint/2010/main" val="29151954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p:cNvPicPr>
            <a:picLocks noChangeAspect="1" noChangeArrowheads="1"/>
          </p:cNvPicPr>
          <p:nvPr/>
        </p:nvPicPr>
        <p:blipFill>
          <a:blip r:embed="rId2" cstate="print"/>
          <a:srcRect/>
          <a:stretch>
            <a:fillRect/>
          </a:stretch>
        </p:blipFill>
        <p:spPr bwMode="auto">
          <a:xfrm>
            <a:off x="-100013" y="0"/>
            <a:ext cx="9244013" cy="6850063"/>
          </a:xfrm>
          <a:prstGeom prst="rect">
            <a:avLst/>
          </a:prstGeom>
          <a:noFill/>
          <a:ln w="9525">
            <a:noFill/>
            <a:miter lim="800000"/>
            <a:headEnd/>
            <a:tailEnd/>
          </a:ln>
        </p:spPr>
      </p:pic>
      <p:pic>
        <p:nvPicPr>
          <p:cNvPr id="5123" name="Picture 4"/>
          <p:cNvPicPr>
            <a:picLocks noChangeAspect="1" noChangeArrowheads="1"/>
          </p:cNvPicPr>
          <p:nvPr/>
        </p:nvPicPr>
        <p:blipFill>
          <a:blip r:embed="rId3" cstate="print"/>
          <a:srcRect/>
          <a:stretch>
            <a:fillRect/>
          </a:stretch>
        </p:blipFill>
        <p:spPr bwMode="auto">
          <a:xfrm>
            <a:off x="-100013" y="-27384"/>
            <a:ext cx="4095751" cy="2633662"/>
          </a:xfrm>
          <a:prstGeom prst="rect">
            <a:avLst/>
          </a:prstGeom>
          <a:noFill/>
          <a:ln w="9525">
            <a:noFill/>
            <a:miter lim="800000"/>
            <a:headEnd/>
            <a:tailEnd/>
          </a:ln>
        </p:spPr>
      </p:pic>
      <p:sp>
        <p:nvSpPr>
          <p:cNvPr id="5124" name="TextBox 1"/>
          <p:cNvSpPr txBox="1">
            <a:spLocks noChangeArrowheads="1"/>
          </p:cNvSpPr>
          <p:nvPr/>
        </p:nvSpPr>
        <p:spPr bwMode="auto">
          <a:xfrm>
            <a:off x="5580063" y="42863"/>
            <a:ext cx="3455987" cy="1939925"/>
          </a:xfrm>
          <a:prstGeom prst="rect">
            <a:avLst/>
          </a:prstGeom>
          <a:noFill/>
          <a:ln w="9525">
            <a:noFill/>
            <a:miter lim="800000"/>
            <a:headEnd/>
            <a:tailEnd/>
          </a:ln>
        </p:spPr>
        <p:txBody>
          <a:bodyPr>
            <a:spAutoFit/>
          </a:bodyPr>
          <a:lstStyle/>
          <a:p>
            <a:pPr algn="r"/>
            <a:r>
              <a:rPr lang="en-GB" sz="4000" dirty="0">
                <a:solidFill>
                  <a:schemeClr val="bg1"/>
                </a:solidFill>
              </a:rPr>
              <a:t>Research </a:t>
            </a:r>
            <a:r>
              <a:rPr lang="en-GB" sz="4000" dirty="0" smtClean="0">
                <a:solidFill>
                  <a:schemeClr val="bg1"/>
                </a:solidFill>
              </a:rPr>
              <a:t>data: </a:t>
            </a:r>
            <a:r>
              <a:rPr lang="en-GB" sz="4000" dirty="0">
                <a:solidFill>
                  <a:schemeClr val="bg1"/>
                </a:solidFill>
              </a:rPr>
              <a:t>institutional crown jewels?</a:t>
            </a:r>
          </a:p>
        </p:txBody>
      </p:sp>
      <p:sp>
        <p:nvSpPr>
          <p:cNvPr id="5125" name="TextBox 2"/>
          <p:cNvSpPr txBox="1">
            <a:spLocks noChangeArrowheads="1"/>
          </p:cNvSpPr>
          <p:nvPr/>
        </p:nvSpPr>
        <p:spPr bwMode="auto">
          <a:xfrm>
            <a:off x="0" y="6597650"/>
            <a:ext cx="9036050" cy="215444"/>
          </a:xfrm>
          <a:prstGeom prst="rect">
            <a:avLst/>
          </a:prstGeom>
          <a:noFill/>
          <a:ln w="9525">
            <a:noFill/>
            <a:miter lim="800000"/>
            <a:headEnd/>
            <a:tailEnd/>
          </a:ln>
        </p:spPr>
        <p:txBody>
          <a:bodyPr>
            <a:spAutoFit/>
          </a:bodyPr>
          <a:lstStyle/>
          <a:p>
            <a:r>
              <a:rPr lang="en-GB" sz="800" i="1" dirty="0">
                <a:solidFill>
                  <a:schemeClr val="bg1"/>
                </a:solidFill>
              </a:rPr>
              <a:t>http://www.flickr.com/photos/lifes__too_short__to__drink__cheap__</a:t>
            </a:r>
            <a:r>
              <a:rPr lang="en-GB" sz="800" i="1" dirty="0" smtClean="0">
                <a:solidFill>
                  <a:schemeClr val="bg1"/>
                </a:solidFill>
              </a:rPr>
              <a:t>wine/4754234186</a:t>
            </a:r>
            <a:endParaRPr lang="en-GB" sz="1000" dirty="0">
              <a:solidFill>
                <a:schemeClr val="bg1"/>
              </a:solidFill>
            </a:endParaRPr>
          </a:p>
        </p:txBody>
      </p:sp>
    </p:spTree>
    <p:extLst>
      <p:ext uri="{BB962C8B-B14F-4D97-AF65-F5344CB8AC3E}">
        <p14:creationId xmlns:p14="http://schemas.microsoft.com/office/powerpoint/2010/main" val="29357097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Accessibility of difficult concepts</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1196752"/>
            <a:ext cx="7396987" cy="5128016"/>
          </a:xfrm>
        </p:spPr>
      </p:pic>
      <p:sp>
        <p:nvSpPr>
          <p:cNvPr id="5" name="Rectangle 4"/>
          <p:cNvSpPr/>
          <p:nvPr/>
        </p:nvSpPr>
        <p:spPr>
          <a:xfrm>
            <a:off x="1979712" y="6403595"/>
            <a:ext cx="4572000" cy="369332"/>
          </a:xfrm>
          <a:prstGeom prst="rect">
            <a:avLst/>
          </a:prstGeom>
        </p:spPr>
        <p:txBody>
          <a:bodyPr>
            <a:spAutoFit/>
          </a:bodyPr>
          <a:lstStyle/>
          <a:p>
            <a:r>
              <a:rPr lang="en-GB" dirty="0" smtClean="0">
                <a:hlinkClick r:id="rId3"/>
              </a:rPr>
              <a:t>www.gla.ac.uk/media/media_195589_en.pdf</a:t>
            </a:r>
            <a:r>
              <a:rPr lang="en-GB" dirty="0" smtClean="0"/>
              <a:t> </a:t>
            </a:r>
            <a:endParaRPr lang="en-GB" dirty="0"/>
          </a:p>
        </p:txBody>
      </p:sp>
    </p:spTree>
    <p:extLst>
      <p:ext uri="{BB962C8B-B14F-4D97-AF65-F5344CB8AC3E}">
        <p14:creationId xmlns:p14="http://schemas.microsoft.com/office/powerpoint/2010/main" val="26222376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Flyers, awareness raising</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1268760"/>
            <a:ext cx="3509322" cy="5000625"/>
          </a:xfrm>
          <a:ln>
            <a:solidFill>
              <a:schemeClr val="bg1">
                <a:lumMod val="50000"/>
              </a:schemeClr>
            </a:solidFill>
          </a:ln>
        </p:spPr>
      </p:pic>
      <p:sp>
        <p:nvSpPr>
          <p:cNvPr id="5" name="TextBox 4"/>
          <p:cNvSpPr txBox="1"/>
          <p:nvPr/>
        </p:nvSpPr>
        <p:spPr>
          <a:xfrm>
            <a:off x="4427984" y="1484784"/>
            <a:ext cx="4032448" cy="4401205"/>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t>Research Data Management</a:t>
            </a:r>
          </a:p>
          <a:p>
            <a:pPr marL="285750" indent="-285750">
              <a:buFont typeface="Arial" panose="020B0604020202020204" pitchFamily="34" charset="0"/>
              <a:buChar char="•"/>
            </a:pPr>
            <a:r>
              <a:rPr lang="en-GB" sz="2000" dirty="0" smtClean="0"/>
              <a:t>Research Data Service</a:t>
            </a:r>
          </a:p>
          <a:p>
            <a:pPr marL="285750" indent="-285750">
              <a:buFont typeface="Arial" panose="020B0604020202020204" pitchFamily="34" charset="0"/>
              <a:buChar char="•"/>
            </a:pPr>
            <a:r>
              <a:rPr lang="en-GB" sz="2000" dirty="0" smtClean="0"/>
              <a:t>Creating a data management plan</a:t>
            </a:r>
          </a:p>
          <a:p>
            <a:pPr marL="285750" indent="-285750">
              <a:buFont typeface="Arial" panose="020B0604020202020204" pitchFamily="34" charset="0"/>
              <a:buChar char="•"/>
            </a:pPr>
            <a:r>
              <a:rPr lang="en-GB" sz="2000" dirty="0" smtClean="0"/>
              <a:t>Finding and analysing data</a:t>
            </a:r>
          </a:p>
          <a:p>
            <a:pPr marL="285750" indent="-285750">
              <a:buFont typeface="Arial" panose="020B0604020202020204" pitchFamily="34" charset="0"/>
              <a:buChar char="•"/>
            </a:pPr>
            <a:r>
              <a:rPr lang="en-GB" sz="2000" dirty="0" smtClean="0"/>
              <a:t>Storing data</a:t>
            </a:r>
          </a:p>
          <a:p>
            <a:pPr marL="285750" indent="-285750">
              <a:buFont typeface="Arial" panose="020B0604020202020204" pitchFamily="34" charset="0"/>
              <a:buChar char="•"/>
            </a:pPr>
            <a:r>
              <a:rPr lang="en-GB" sz="2000" dirty="0" smtClean="0"/>
              <a:t>Synchronising data</a:t>
            </a:r>
          </a:p>
          <a:p>
            <a:pPr marL="285750" indent="-285750">
              <a:buFont typeface="Arial" panose="020B0604020202020204" pitchFamily="34" charset="0"/>
              <a:buChar char="•"/>
            </a:pPr>
            <a:r>
              <a:rPr lang="en-GB" sz="2000" dirty="0" smtClean="0"/>
              <a:t>Versioning software</a:t>
            </a:r>
          </a:p>
          <a:p>
            <a:pPr marL="285750" indent="-285750">
              <a:buFont typeface="Arial" panose="020B0604020202020204" pitchFamily="34" charset="0"/>
              <a:buChar char="•"/>
            </a:pPr>
            <a:r>
              <a:rPr lang="en-GB" sz="2000" dirty="0" smtClean="0"/>
              <a:t>Recording datasets using PURE</a:t>
            </a:r>
          </a:p>
          <a:p>
            <a:pPr marL="285750" indent="-285750">
              <a:buFont typeface="Arial" panose="020B0604020202020204" pitchFamily="34" charset="0"/>
              <a:buChar char="•"/>
            </a:pPr>
            <a:r>
              <a:rPr lang="en-GB" sz="2000" dirty="0" smtClean="0"/>
              <a:t>Sharing open data</a:t>
            </a:r>
          </a:p>
          <a:p>
            <a:pPr marL="285750" indent="-285750">
              <a:buFont typeface="Arial" panose="020B0604020202020204" pitchFamily="34" charset="0"/>
              <a:buChar char="•"/>
            </a:pPr>
            <a:r>
              <a:rPr lang="en-GB" sz="2000" dirty="0" smtClean="0"/>
              <a:t>Archiving data</a:t>
            </a:r>
          </a:p>
          <a:p>
            <a:pPr marL="285750" indent="-285750">
              <a:buFont typeface="Arial" panose="020B0604020202020204" pitchFamily="34" charset="0"/>
              <a:buChar char="•"/>
            </a:pPr>
            <a:r>
              <a:rPr lang="en-GB" sz="2000" dirty="0" smtClean="0"/>
              <a:t>Training</a:t>
            </a:r>
            <a:endParaRPr lang="en-GB" sz="2000" dirty="0" smtClean="0">
              <a:hlinkClick r:id="rId3"/>
            </a:endParaRPr>
          </a:p>
          <a:p>
            <a:endParaRPr lang="en-GB" sz="2000" dirty="0" smtClean="0">
              <a:hlinkClick r:id="rId3"/>
            </a:endParaRPr>
          </a:p>
          <a:p>
            <a:endParaRPr lang="en-GB" sz="2000" dirty="0">
              <a:hlinkClick r:id="rId3"/>
            </a:endParaRPr>
          </a:p>
          <a:p>
            <a:r>
              <a:rPr lang="en-GB" sz="2000" dirty="0">
                <a:hlinkClick r:id="rId4"/>
              </a:rPr>
              <a:t>http://</a:t>
            </a:r>
            <a:r>
              <a:rPr lang="en-GB" sz="2000" dirty="0" smtClean="0">
                <a:hlinkClick r:id="rId4"/>
              </a:rPr>
              <a:t>edin.ac/1Y5k8xf</a:t>
            </a:r>
            <a:r>
              <a:rPr lang="en-GB" sz="2000" dirty="0" smtClean="0"/>
              <a:t> </a:t>
            </a:r>
            <a:endParaRPr lang="en-GB" sz="2000" dirty="0"/>
          </a:p>
        </p:txBody>
      </p:sp>
    </p:spTree>
    <p:extLst>
      <p:ext uri="{BB962C8B-B14F-4D97-AF65-F5344CB8AC3E}">
        <p14:creationId xmlns:p14="http://schemas.microsoft.com/office/powerpoint/2010/main" val="17480177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But… different people want different things</a:t>
            </a:r>
            <a:endParaRPr lang="en-GB" sz="3600" dirty="0"/>
          </a:p>
        </p:txBody>
      </p:sp>
      <p:sp>
        <p:nvSpPr>
          <p:cNvPr id="3" name="Content Placeholder 2"/>
          <p:cNvSpPr>
            <a:spLocks noGrp="1"/>
          </p:cNvSpPr>
          <p:nvPr>
            <p:ph idx="1"/>
          </p:nvPr>
        </p:nvSpPr>
        <p:spPr>
          <a:xfrm>
            <a:off x="457200" y="1916832"/>
            <a:ext cx="7859216" cy="4209331"/>
          </a:xfrm>
        </p:spPr>
        <p:txBody>
          <a:bodyPr/>
          <a:lstStyle/>
          <a:p>
            <a:pPr algn="ctr"/>
            <a:r>
              <a:rPr lang="en-GB" i="1" dirty="0"/>
              <a:t>“Please, individualise the support. Workshops are useless, emails with information are useless, brochures are useless, posters are useless.” </a:t>
            </a:r>
            <a:endParaRPr lang="en-GB" i="1" dirty="0" smtClean="0"/>
          </a:p>
          <a:p>
            <a:pPr algn="ctr"/>
            <a:endParaRPr lang="en-GB" i="1" dirty="0"/>
          </a:p>
          <a:p>
            <a:pPr algn="ctr"/>
            <a:r>
              <a:rPr lang="en-GB" sz="1800" dirty="0">
                <a:hlinkClick r:id="rId2"/>
              </a:rPr>
              <a:t>www.slideshare.net/JiscRDM/daf-survey-results-research-data-network</a:t>
            </a:r>
            <a:endParaRPr lang="en-GB" sz="1800" i="1" dirty="0"/>
          </a:p>
          <a:p>
            <a:endParaRPr lang="en-GB" dirty="0"/>
          </a:p>
        </p:txBody>
      </p:sp>
    </p:spTree>
    <p:extLst>
      <p:ext uri="{BB962C8B-B14F-4D97-AF65-F5344CB8AC3E}">
        <p14:creationId xmlns:p14="http://schemas.microsoft.com/office/powerpoint/2010/main" val="15561873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Localised support</a:t>
            </a:r>
            <a:endParaRPr lang="en-GB" dirty="0"/>
          </a:p>
        </p:txBody>
      </p:sp>
      <p:sp>
        <p:nvSpPr>
          <p:cNvPr id="3" name="Content Placeholder 2"/>
          <p:cNvSpPr>
            <a:spLocks noGrp="1"/>
          </p:cNvSpPr>
          <p:nvPr>
            <p:ph idx="1"/>
          </p:nvPr>
        </p:nvSpPr>
        <p:spPr>
          <a:xfrm>
            <a:off x="4788024" y="1628800"/>
            <a:ext cx="4032448" cy="4497363"/>
          </a:xfrm>
        </p:spPr>
        <p:txBody>
          <a:bodyPr/>
          <a:lstStyle/>
          <a:p>
            <a:pPr>
              <a:spcAft>
                <a:spcPts val="1200"/>
              </a:spcAft>
            </a:pPr>
            <a:r>
              <a:rPr lang="en-GB" dirty="0" smtClean="0"/>
              <a:t>Issues:</a:t>
            </a:r>
          </a:p>
          <a:p>
            <a:pPr marL="457200" indent="-457200">
              <a:spcAft>
                <a:spcPts val="1200"/>
              </a:spcAft>
              <a:buFontTx/>
              <a:buChar char="-"/>
            </a:pPr>
            <a:r>
              <a:rPr lang="en-GB" dirty="0" smtClean="0"/>
              <a:t>Scalability</a:t>
            </a:r>
          </a:p>
          <a:p>
            <a:pPr marL="457200" indent="-457200">
              <a:spcAft>
                <a:spcPts val="1200"/>
              </a:spcAft>
              <a:buFontTx/>
              <a:buChar char="-"/>
            </a:pPr>
            <a:r>
              <a:rPr lang="en-GB" dirty="0" smtClean="0"/>
              <a:t>Coordination</a:t>
            </a:r>
          </a:p>
          <a:p>
            <a:pPr marL="457200" indent="-457200">
              <a:spcAft>
                <a:spcPts val="1200"/>
              </a:spcAft>
              <a:buFontTx/>
              <a:buChar char="-"/>
            </a:pPr>
            <a:r>
              <a:rPr lang="en-GB" dirty="0" smtClean="0"/>
              <a:t>Forum to share expertise and train</a:t>
            </a:r>
            <a:endParaRPr lang="en-GB" dirty="0"/>
          </a:p>
        </p:txBody>
      </p:sp>
      <p:sp>
        <p:nvSpPr>
          <p:cNvPr id="4" name="Content Placeholder 2"/>
          <p:cNvSpPr txBox="1">
            <a:spLocks/>
          </p:cNvSpPr>
          <p:nvPr/>
        </p:nvSpPr>
        <p:spPr>
          <a:xfrm>
            <a:off x="609600" y="1565176"/>
            <a:ext cx="3322712" cy="4713387"/>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Font typeface="Arial" pitchFamily="34" charset="0"/>
              <a:buNone/>
              <a:defRPr sz="2800" b="0"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24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GB" dirty="0" smtClean="0"/>
              <a:t>Critical importance of having people with subject expertise</a:t>
            </a:r>
          </a:p>
          <a:p>
            <a:endParaRPr lang="en-GB" dirty="0"/>
          </a:p>
          <a:p>
            <a:endParaRPr lang="en-GB" dirty="0" smtClean="0"/>
          </a:p>
        </p:txBody>
      </p:sp>
      <p:sp>
        <p:nvSpPr>
          <p:cNvPr id="6" name="TextBox 5"/>
          <p:cNvSpPr txBox="1"/>
          <p:nvPr/>
        </p:nvSpPr>
        <p:spPr>
          <a:xfrm>
            <a:off x="1475656" y="5618857"/>
            <a:ext cx="6624736" cy="923330"/>
          </a:xfrm>
          <a:prstGeom prst="rect">
            <a:avLst/>
          </a:prstGeom>
          <a:noFill/>
        </p:spPr>
        <p:txBody>
          <a:bodyPr wrap="square" rtlCol="0">
            <a:spAutoFit/>
          </a:bodyPr>
          <a:lstStyle/>
          <a:p>
            <a:pPr algn="ctr"/>
            <a:r>
              <a:rPr lang="en-GB" i="1" dirty="0" smtClean="0"/>
              <a:t>“It would be helpful to clarify the rules for storing anonymised data on cloud services. My departmental rules say this is never OK, however this seems to contradict University rules”</a:t>
            </a:r>
            <a:endParaRPr lang="en-GB" i="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0836" y="3140968"/>
            <a:ext cx="2160240" cy="2160240"/>
          </a:xfrm>
          <a:prstGeom prst="rect">
            <a:avLst/>
          </a:prstGeom>
        </p:spPr>
      </p:pic>
    </p:spTree>
    <p:extLst>
      <p:ext uri="{BB962C8B-B14F-4D97-AF65-F5344CB8AC3E}">
        <p14:creationId xmlns:p14="http://schemas.microsoft.com/office/powerpoint/2010/main" val="8769922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5373216"/>
            <a:ext cx="8153400" cy="762000"/>
          </a:xfrm>
        </p:spPr>
        <p:txBody>
          <a:bodyPr>
            <a:noAutofit/>
          </a:bodyPr>
          <a:lstStyle/>
          <a:p>
            <a:r>
              <a:rPr lang="en-GB" sz="2800" dirty="0" smtClean="0"/>
              <a:t>#7 </a:t>
            </a:r>
            <a:r>
              <a:rPr lang="en-GB" sz="2800" dirty="0"/>
              <a:t>– </a:t>
            </a:r>
            <a:r>
              <a:rPr lang="en-GB" sz="2800" dirty="0" smtClean="0"/>
              <a:t>balance internal and external provision</a:t>
            </a:r>
            <a:endParaRPr lang="en-GB" sz="2800" dirty="0"/>
          </a:p>
        </p:txBody>
      </p:sp>
      <p:sp>
        <p:nvSpPr>
          <p:cNvPr id="11" name="TextBox 10"/>
          <p:cNvSpPr txBox="1"/>
          <p:nvPr/>
        </p:nvSpPr>
        <p:spPr>
          <a:xfrm>
            <a:off x="3851920" y="6570930"/>
            <a:ext cx="5148064" cy="261610"/>
          </a:xfrm>
          <a:prstGeom prst="rect">
            <a:avLst/>
          </a:prstGeom>
          <a:noFill/>
        </p:spPr>
        <p:txBody>
          <a:bodyPr wrap="square" rtlCol="0">
            <a:spAutoFit/>
          </a:bodyPr>
          <a:lstStyle/>
          <a:p>
            <a:r>
              <a:rPr lang="en-GB" sz="1100" dirty="0" smtClean="0"/>
              <a:t>Image ‘Internal’ CC-BY </a:t>
            </a:r>
            <a:r>
              <a:rPr lang="en-GB" sz="1100" dirty="0"/>
              <a:t>by Ben Salter </a:t>
            </a:r>
            <a:r>
              <a:rPr lang="en-GB" sz="1100" dirty="0" smtClean="0"/>
              <a:t>www.flickr.com/photos/ben_salter/673078279</a:t>
            </a:r>
            <a:endParaRPr lang="en-GB" sz="1100" dirty="0"/>
          </a:p>
        </p:txBody>
      </p:sp>
      <p:pic>
        <p:nvPicPr>
          <p:cNvPr id="2" name="Picture Placeholder 1"/>
          <p:cNvPicPr>
            <a:picLocks noGrp="1" noChangeAspect="1"/>
          </p:cNvPicPr>
          <p:nvPr>
            <p:ph type="pic" idx="1"/>
          </p:nvPr>
        </p:nvPicPr>
        <p:blipFill>
          <a:blip r:embed="rId2">
            <a:extLst>
              <a:ext uri="{28A0092B-C50C-407E-A947-70E740481C1C}">
                <a14:useLocalDpi xmlns:a14="http://schemas.microsoft.com/office/drawing/2010/main" val="0"/>
              </a:ext>
            </a:extLst>
          </a:blip>
          <a:srcRect t="9591" b="9591"/>
          <a:stretch>
            <a:fillRect/>
          </a:stretch>
        </p:blipFill>
        <p:spPr/>
      </p:pic>
    </p:spTree>
    <p:extLst>
      <p:ext uri="{BB962C8B-B14F-4D97-AF65-F5344CB8AC3E}">
        <p14:creationId xmlns:p14="http://schemas.microsoft.com/office/powerpoint/2010/main" val="34974336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9858" y="404664"/>
            <a:ext cx="8363272" cy="683994"/>
          </a:xfrm>
        </p:spPr>
        <p:txBody>
          <a:bodyPr/>
          <a:lstStyle/>
          <a:p>
            <a:r>
              <a:rPr lang="en-GB" dirty="0" smtClean="0"/>
              <a:t>DIY or outsource services?</a:t>
            </a:r>
            <a:endParaRPr lang="en-GB" dirty="0"/>
          </a:p>
        </p:txBody>
      </p:sp>
      <p:sp>
        <p:nvSpPr>
          <p:cNvPr id="11" name="AutoShape 2" descr="Image result for pure elsevier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AutoShape 6" descr="Image result for mendele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3078" y="1477433"/>
            <a:ext cx="1890977" cy="1347976"/>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8420" y="1124744"/>
            <a:ext cx="1861335" cy="1051212"/>
          </a:xfrm>
          <a:prstGeom prst="rect">
            <a:avLst/>
          </a:prstGeom>
        </p:spPr>
      </p:pic>
      <p:pic>
        <p:nvPicPr>
          <p:cNvPr id="1028" name="Picture 4" descr="Image result for owncloud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79211" y="3908596"/>
            <a:ext cx="1911978" cy="99916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01190" y="3163432"/>
            <a:ext cx="1241453" cy="98528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5575" y="2794577"/>
            <a:ext cx="1979644" cy="410414"/>
          </a:xfrm>
          <a:prstGeom prst="rect">
            <a:avLst/>
          </a:prstGeom>
        </p:spPr>
      </p:pic>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64216" y="4907759"/>
            <a:ext cx="2299375" cy="766458"/>
          </a:xfrm>
          <a:prstGeom prst="rect">
            <a:avLst/>
          </a:prstGeom>
        </p:spPr>
      </p:pic>
      <p:pic>
        <p:nvPicPr>
          <p:cNvPr id="24" name="Pictur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55549" y="6015963"/>
            <a:ext cx="3075623" cy="469509"/>
          </a:xfrm>
          <a:prstGeom prst="rect">
            <a:avLst/>
          </a:prstGeom>
        </p:spPr>
      </p:pic>
      <p:pic>
        <p:nvPicPr>
          <p:cNvPr id="25" name="Picture 2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41232" y="5162943"/>
            <a:ext cx="2304256" cy="821197"/>
          </a:xfrm>
          <a:prstGeom prst="rect">
            <a:avLst/>
          </a:prstGeom>
        </p:spPr>
      </p:pic>
      <p:pic>
        <p:nvPicPr>
          <p:cNvPr id="26" name="Picture 2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6092" y="2120589"/>
            <a:ext cx="2729039" cy="490938"/>
          </a:xfrm>
          <a:prstGeom prst="rect">
            <a:avLst/>
          </a:prstGeom>
        </p:spPr>
      </p:pic>
      <p:pic>
        <p:nvPicPr>
          <p:cNvPr id="27" name="Picture 2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364216" y="5820279"/>
            <a:ext cx="2486752" cy="860878"/>
          </a:xfrm>
          <a:prstGeom prst="rect">
            <a:avLst/>
          </a:prstGeom>
        </p:spPr>
      </p:pic>
      <p:graphicFrame>
        <p:nvGraphicFramePr>
          <p:cNvPr id="28" name="Diagram 27"/>
          <p:cNvGraphicFramePr/>
          <p:nvPr>
            <p:extLst>
              <p:ext uri="{D42A27DB-BD31-4B8C-83A1-F6EECF244321}">
                <p14:modId xmlns:p14="http://schemas.microsoft.com/office/powerpoint/2010/main" val="4254789482"/>
              </p:ext>
            </p:extLst>
          </p:nvPr>
        </p:nvGraphicFramePr>
        <p:xfrm>
          <a:off x="2324383" y="1914285"/>
          <a:ext cx="4128120" cy="311212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29" name="Picture 2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51293" y="3751178"/>
            <a:ext cx="1788790" cy="733404"/>
          </a:xfrm>
          <a:prstGeom prst="rect">
            <a:avLst/>
          </a:prstGeom>
        </p:spPr>
      </p:pic>
      <p:pic>
        <p:nvPicPr>
          <p:cNvPr id="30" name="Picture 2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08492" y="4686792"/>
            <a:ext cx="1495351" cy="1308432"/>
          </a:xfrm>
          <a:prstGeom prst="rect">
            <a:avLst/>
          </a:prstGeom>
        </p:spPr>
      </p:pic>
    </p:spTree>
    <p:extLst>
      <p:ext uri="{BB962C8B-B14F-4D97-AF65-F5344CB8AC3E}">
        <p14:creationId xmlns:p14="http://schemas.microsoft.com/office/powerpoint/2010/main" val="38260533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Considerations to make</a:t>
            </a:r>
            <a:endParaRPr lang="en-GB" dirty="0"/>
          </a:p>
        </p:txBody>
      </p:sp>
      <p:sp>
        <p:nvSpPr>
          <p:cNvPr id="3" name="Content Placeholder 2"/>
          <p:cNvSpPr>
            <a:spLocks noGrp="1"/>
          </p:cNvSpPr>
          <p:nvPr>
            <p:ph idx="1"/>
          </p:nvPr>
        </p:nvSpPr>
        <p:spPr>
          <a:xfrm>
            <a:off x="251520" y="1412776"/>
            <a:ext cx="8352928" cy="5001419"/>
          </a:xfrm>
        </p:spPr>
        <p:txBody>
          <a:bodyPr>
            <a:normAutofit/>
          </a:bodyPr>
          <a:lstStyle/>
          <a:p>
            <a:pPr marL="457200" indent="-457200">
              <a:spcAft>
                <a:spcPts val="1800"/>
              </a:spcAft>
              <a:buFont typeface="Arial" panose="020B0604020202020204" pitchFamily="34" charset="0"/>
              <a:buChar char="•"/>
            </a:pPr>
            <a:r>
              <a:rPr lang="en-GB" sz="2600" dirty="0" smtClean="0"/>
              <a:t>Prevailing institutional culture</a:t>
            </a:r>
          </a:p>
          <a:p>
            <a:pPr marL="457200" indent="-457200">
              <a:spcAft>
                <a:spcPts val="1800"/>
              </a:spcAft>
              <a:buFont typeface="Arial" panose="020B0604020202020204" pitchFamily="34" charset="0"/>
              <a:buChar char="•"/>
            </a:pPr>
            <a:r>
              <a:rPr lang="en-GB" sz="2600" dirty="0" smtClean="0"/>
              <a:t>Ability to manage contractors and set KPIs</a:t>
            </a:r>
          </a:p>
          <a:p>
            <a:pPr marL="457200" indent="-457200">
              <a:spcAft>
                <a:spcPts val="1800"/>
              </a:spcAft>
              <a:buFont typeface="Arial" panose="020B0604020202020204" pitchFamily="34" charset="0"/>
              <a:buChar char="•"/>
            </a:pPr>
            <a:r>
              <a:rPr lang="en-GB" sz="2600" dirty="0" smtClean="0"/>
              <a:t>Brokered </a:t>
            </a:r>
            <a:r>
              <a:rPr lang="en-GB" sz="2600" dirty="0"/>
              <a:t>deals or procurement support</a:t>
            </a:r>
          </a:p>
          <a:p>
            <a:pPr marL="457200" indent="-457200">
              <a:spcAft>
                <a:spcPts val="1800"/>
              </a:spcAft>
              <a:buFont typeface="Arial" panose="020B0604020202020204" pitchFamily="34" charset="0"/>
              <a:buChar char="•"/>
            </a:pPr>
            <a:r>
              <a:rPr lang="en-GB" sz="2600" dirty="0" smtClean="0"/>
              <a:t>Access to developer / technical expertise</a:t>
            </a:r>
          </a:p>
          <a:p>
            <a:pPr marL="457200" indent="-457200">
              <a:spcAft>
                <a:spcPts val="1800"/>
              </a:spcAft>
              <a:buFont typeface="Arial" panose="020B0604020202020204" pitchFamily="34" charset="0"/>
              <a:buChar char="•"/>
            </a:pPr>
            <a:r>
              <a:rPr lang="en-GB" sz="2600" dirty="0" smtClean="0"/>
              <a:t>Choice that keeps options open e.g. OS + delivery options</a:t>
            </a:r>
          </a:p>
          <a:p>
            <a:pPr marL="457200" indent="-457200">
              <a:spcAft>
                <a:spcPts val="1800"/>
              </a:spcAft>
              <a:buFont typeface="Arial" panose="020B0604020202020204" pitchFamily="34" charset="0"/>
              <a:buChar char="•"/>
            </a:pPr>
            <a:r>
              <a:rPr lang="en-GB" sz="2600" dirty="0" smtClean="0"/>
              <a:t>Possibility for regional collaborations</a:t>
            </a:r>
          </a:p>
          <a:p>
            <a:endParaRPr lang="en-GB" dirty="0" smtClean="0"/>
          </a:p>
          <a:p>
            <a:endParaRPr lang="en-GB" dirty="0" smtClean="0"/>
          </a:p>
        </p:txBody>
      </p:sp>
    </p:spTree>
    <p:extLst>
      <p:ext uri="{BB962C8B-B14F-4D97-AF65-F5344CB8AC3E}">
        <p14:creationId xmlns:p14="http://schemas.microsoft.com/office/powerpoint/2010/main" val="17786505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031" y="3422145"/>
            <a:ext cx="4138353" cy="3435855"/>
          </a:xfrm>
          <a:prstGeom prst="rect">
            <a:avLst/>
          </a:prstGeom>
        </p:spPr>
      </p:pic>
      <p:sp>
        <p:nvSpPr>
          <p:cNvPr id="2" name="Title 1"/>
          <p:cNvSpPr>
            <a:spLocks noGrp="1"/>
          </p:cNvSpPr>
          <p:nvPr>
            <p:ph type="title"/>
          </p:nvPr>
        </p:nvSpPr>
        <p:spPr/>
        <p:txBody>
          <a:bodyPr/>
          <a:lstStyle/>
          <a:p>
            <a:r>
              <a:rPr lang="en-GB" dirty="0" smtClean="0"/>
              <a:t>Loughborough example</a:t>
            </a:r>
            <a:endParaRPr lang="en-GB" dirty="0"/>
          </a:p>
        </p:txBody>
      </p:sp>
      <p:sp>
        <p:nvSpPr>
          <p:cNvPr id="3" name="Content Placeholder 2"/>
          <p:cNvSpPr>
            <a:spLocks noGrp="1"/>
          </p:cNvSpPr>
          <p:nvPr>
            <p:ph idx="1"/>
          </p:nvPr>
        </p:nvSpPr>
        <p:spPr>
          <a:xfrm>
            <a:off x="395536" y="1340768"/>
            <a:ext cx="8075240" cy="2304256"/>
          </a:xfrm>
        </p:spPr>
        <p:txBody>
          <a:bodyPr>
            <a:normAutofit/>
          </a:bodyPr>
          <a:lstStyle/>
          <a:p>
            <a:pPr marL="457200" indent="-457200">
              <a:spcAft>
                <a:spcPts val="1800"/>
              </a:spcAft>
              <a:buFont typeface="Arial" panose="020B0604020202020204" pitchFamily="34" charset="0"/>
              <a:buChar char="•"/>
            </a:pPr>
            <a:r>
              <a:rPr lang="en-GB" sz="2400" dirty="0" smtClean="0"/>
              <a:t>University already had a publications repository (</a:t>
            </a:r>
            <a:r>
              <a:rPr lang="en-GB" sz="2400" dirty="0" err="1" smtClean="0"/>
              <a:t>DSpace</a:t>
            </a:r>
            <a:r>
              <a:rPr lang="en-GB" sz="2400" dirty="0" smtClean="0"/>
              <a:t>) and publications system (</a:t>
            </a:r>
            <a:r>
              <a:rPr lang="en-GB" sz="2400" dirty="0" err="1" smtClean="0"/>
              <a:t>Symplectic</a:t>
            </a:r>
            <a:r>
              <a:rPr lang="en-GB" sz="2400" dirty="0" smtClean="0"/>
              <a:t> Elements)</a:t>
            </a:r>
          </a:p>
          <a:p>
            <a:pPr marL="457200" indent="-457200">
              <a:buFont typeface="Arial" panose="020B0604020202020204" pitchFamily="34" charset="0"/>
              <a:buChar char="•"/>
            </a:pPr>
            <a:r>
              <a:rPr lang="en-GB" sz="2400" dirty="0" err="1"/>
              <a:t>Arkivum</a:t>
            </a:r>
            <a:r>
              <a:rPr lang="en-GB" sz="2400" dirty="0"/>
              <a:t> could provide the </a:t>
            </a:r>
            <a:r>
              <a:rPr lang="en-GB" sz="2400" dirty="0" smtClean="0"/>
              <a:t>data storage </a:t>
            </a:r>
            <a:r>
              <a:rPr lang="en-GB" sz="2400" dirty="0"/>
              <a:t>and preservation required, whilst </a:t>
            </a:r>
            <a:r>
              <a:rPr lang="en-GB" sz="2400" dirty="0" err="1"/>
              <a:t>figshare</a:t>
            </a:r>
            <a:r>
              <a:rPr lang="en-GB" sz="2400" dirty="0"/>
              <a:t> addressed the light-touch deposit process and discoverability of the research </a:t>
            </a:r>
            <a:r>
              <a:rPr lang="en-GB" sz="2400" dirty="0" smtClean="0"/>
              <a:t>data</a:t>
            </a:r>
          </a:p>
          <a:p>
            <a:pPr marL="457200" indent="-457200">
              <a:buFont typeface="Arial" panose="020B0604020202020204" pitchFamily="34" charset="0"/>
              <a:buChar char="•"/>
            </a:pPr>
            <a:endParaRPr lang="en-GB" sz="2400" dirty="0"/>
          </a:p>
        </p:txBody>
      </p:sp>
      <p:sp>
        <p:nvSpPr>
          <p:cNvPr id="5" name="TextBox 4"/>
          <p:cNvSpPr txBox="1"/>
          <p:nvPr/>
        </p:nvSpPr>
        <p:spPr>
          <a:xfrm>
            <a:off x="529680" y="3717032"/>
            <a:ext cx="4608512" cy="1846659"/>
          </a:xfrm>
          <a:prstGeom prst="rect">
            <a:avLst/>
          </a:prstGeom>
          <a:noFill/>
        </p:spPr>
        <p:txBody>
          <a:bodyPr wrap="square" rtlCol="0">
            <a:spAutoFit/>
          </a:bodyPr>
          <a:lstStyle/>
          <a:p>
            <a:pPr marL="342900" indent="-342900">
              <a:buFont typeface="Arial" panose="020B0604020202020204" pitchFamily="34" charset="0"/>
              <a:buChar char="•"/>
            </a:pPr>
            <a:r>
              <a:rPr lang="en-GB" sz="2400" dirty="0"/>
              <a:t>Collaboration with </a:t>
            </a:r>
            <a:r>
              <a:rPr lang="en-GB" sz="2400" dirty="0" err="1"/>
              <a:t>Arkivum</a:t>
            </a:r>
            <a:r>
              <a:rPr lang="en-GB" sz="2400" dirty="0"/>
              <a:t> and </a:t>
            </a:r>
            <a:r>
              <a:rPr lang="en-GB" sz="2400" dirty="0" err="1"/>
              <a:t>figshare</a:t>
            </a:r>
            <a:r>
              <a:rPr lang="en-GB" sz="2400" dirty="0"/>
              <a:t> to develop a repository to support Research Data </a:t>
            </a:r>
            <a:r>
              <a:rPr lang="en-GB" sz="2400" dirty="0" smtClean="0"/>
              <a:t>Management</a:t>
            </a:r>
            <a:endParaRPr lang="en-GB" sz="2400" dirty="0"/>
          </a:p>
          <a:p>
            <a:endParaRPr lang="en-GB" dirty="0"/>
          </a:p>
        </p:txBody>
      </p:sp>
      <p:sp>
        <p:nvSpPr>
          <p:cNvPr id="7" name="Rectangle 6"/>
          <p:cNvSpPr/>
          <p:nvPr/>
        </p:nvSpPr>
        <p:spPr>
          <a:xfrm>
            <a:off x="251520" y="5805264"/>
            <a:ext cx="5400600" cy="707886"/>
          </a:xfrm>
          <a:prstGeom prst="rect">
            <a:avLst/>
          </a:prstGeom>
        </p:spPr>
        <p:txBody>
          <a:bodyPr wrap="square">
            <a:spAutoFit/>
          </a:bodyPr>
          <a:lstStyle/>
          <a:p>
            <a:r>
              <a:rPr lang="en-GB" sz="2000" dirty="0">
                <a:hlinkClick r:id="rId3"/>
              </a:rPr>
              <a:t>https://</a:t>
            </a:r>
            <a:r>
              <a:rPr lang="en-GB" sz="2000" dirty="0" smtClean="0">
                <a:hlinkClick r:id="rId3"/>
              </a:rPr>
              <a:t>dspace.lboro.ac.uk/dspace-jspui/bitstream/2134/19443/1/RDMarticle.pdf</a:t>
            </a:r>
            <a:r>
              <a:rPr lang="en-GB" sz="2000" dirty="0" smtClean="0"/>
              <a:t> </a:t>
            </a:r>
            <a:endParaRPr lang="en-GB" sz="2000" dirty="0"/>
          </a:p>
        </p:txBody>
      </p:sp>
    </p:spTree>
    <p:extLst>
      <p:ext uri="{BB962C8B-B14F-4D97-AF65-F5344CB8AC3E}">
        <p14:creationId xmlns:p14="http://schemas.microsoft.com/office/powerpoint/2010/main" val="2988289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National service providers</a:t>
            </a:r>
            <a:endParaRPr lang="en-GB" dirty="0"/>
          </a:p>
        </p:txBody>
      </p:sp>
      <p:sp>
        <p:nvSpPr>
          <p:cNvPr id="4" name="AutoShape 2" descr="Image result for jisc research data shared service RDSS diagra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0213" y="1484784"/>
            <a:ext cx="8075613" cy="4103521"/>
          </a:xfrm>
        </p:spPr>
      </p:pic>
      <p:sp>
        <p:nvSpPr>
          <p:cNvPr id="9" name="Rectangle 8"/>
          <p:cNvSpPr/>
          <p:nvPr/>
        </p:nvSpPr>
        <p:spPr>
          <a:xfrm>
            <a:off x="1547664" y="5917922"/>
            <a:ext cx="6552728" cy="369332"/>
          </a:xfrm>
          <a:prstGeom prst="rect">
            <a:avLst/>
          </a:prstGeom>
        </p:spPr>
        <p:txBody>
          <a:bodyPr wrap="square">
            <a:spAutoFit/>
          </a:bodyPr>
          <a:lstStyle/>
          <a:p>
            <a:r>
              <a:rPr lang="en-GB" dirty="0" smtClean="0">
                <a:hlinkClick r:id="rId3"/>
              </a:rPr>
              <a:t>www.jisc.ac.uk/rd/projects/research-data-shared-service</a:t>
            </a:r>
            <a:r>
              <a:rPr lang="en-GB" dirty="0" smtClean="0"/>
              <a:t> </a:t>
            </a:r>
            <a:endParaRPr lang="en-GB" dirty="0"/>
          </a:p>
        </p:txBody>
      </p:sp>
    </p:spTree>
    <p:extLst>
      <p:ext uri="{BB962C8B-B14F-4D97-AF65-F5344CB8AC3E}">
        <p14:creationId xmlns:p14="http://schemas.microsoft.com/office/powerpoint/2010/main" val="357615680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Mitigating risks</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1340768"/>
            <a:ext cx="3775897" cy="4646204"/>
          </a:xfrm>
        </p:spPr>
      </p:pic>
      <p:pic>
        <p:nvPicPr>
          <p:cNvPr id="2050" name="Picture 2" descr="http://www.lse.ac.uk/v4global/images/lselogo-overlay.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334963"/>
            <a:ext cx="704850" cy="70485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331640" y="6183903"/>
            <a:ext cx="6264696" cy="646331"/>
          </a:xfrm>
          <a:prstGeom prst="rect">
            <a:avLst/>
          </a:prstGeom>
        </p:spPr>
        <p:txBody>
          <a:bodyPr wrap="square">
            <a:spAutoFit/>
          </a:bodyPr>
          <a:lstStyle/>
          <a:p>
            <a:r>
              <a:rPr lang="en-GB" dirty="0" smtClean="0">
                <a:hlinkClick r:id="rId4"/>
              </a:rPr>
              <a:t>www.lse.ac.uk/intranet/LSEServices/IMT/guides/softwareGuides/other/usingDropboxCloudStorageServices.aspx</a:t>
            </a:r>
            <a:r>
              <a:rPr lang="en-GB" dirty="0" smtClean="0"/>
              <a:t> </a:t>
            </a:r>
            <a:endParaRPr lang="en-GB" dirty="0"/>
          </a:p>
        </p:txBody>
      </p:sp>
      <p:sp>
        <p:nvSpPr>
          <p:cNvPr id="6" name="TextBox 5"/>
          <p:cNvSpPr txBox="1"/>
          <p:nvPr/>
        </p:nvSpPr>
        <p:spPr>
          <a:xfrm>
            <a:off x="4932040" y="2204864"/>
            <a:ext cx="4032448" cy="2246769"/>
          </a:xfrm>
          <a:prstGeom prst="rect">
            <a:avLst/>
          </a:prstGeom>
          <a:noFill/>
        </p:spPr>
        <p:txBody>
          <a:bodyPr wrap="square" rtlCol="0">
            <a:spAutoFit/>
          </a:bodyPr>
          <a:lstStyle/>
          <a:p>
            <a:r>
              <a:rPr lang="en-GB" sz="2800" dirty="0" smtClean="0"/>
              <a:t>Pragmatic guidance to explain the risks of using third-party services, what not to do, and what terms are being agreed to</a:t>
            </a:r>
            <a:endParaRPr lang="en-GB" sz="2800" dirty="0"/>
          </a:p>
        </p:txBody>
      </p:sp>
    </p:spTree>
    <p:extLst>
      <p:ext uri="{BB962C8B-B14F-4D97-AF65-F5344CB8AC3E}">
        <p14:creationId xmlns:p14="http://schemas.microsoft.com/office/powerpoint/2010/main" val="29872767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5301208"/>
            <a:ext cx="8153400" cy="762000"/>
          </a:xfrm>
        </p:spPr>
        <p:txBody>
          <a:bodyPr>
            <a:normAutofit/>
          </a:bodyPr>
          <a:lstStyle/>
          <a:p>
            <a:pPr algn="ctr"/>
            <a:r>
              <a:rPr lang="en-GB" sz="2800" dirty="0" smtClean="0"/>
              <a:t>#1 – understanding the current position</a:t>
            </a:r>
            <a:endParaRPr lang="en-GB" sz="2800" dirty="0"/>
          </a:p>
        </p:txBody>
      </p:sp>
      <p:sp>
        <p:nvSpPr>
          <p:cNvPr id="8" name="TextBox 7"/>
          <p:cNvSpPr txBox="1"/>
          <p:nvPr/>
        </p:nvSpPr>
        <p:spPr>
          <a:xfrm>
            <a:off x="2843808" y="6525344"/>
            <a:ext cx="6120680" cy="261610"/>
          </a:xfrm>
          <a:prstGeom prst="rect">
            <a:avLst/>
          </a:prstGeom>
          <a:noFill/>
        </p:spPr>
        <p:txBody>
          <a:bodyPr wrap="square" rtlCol="0">
            <a:spAutoFit/>
          </a:bodyPr>
          <a:lstStyle/>
          <a:p>
            <a:pPr algn="r">
              <a:defRPr/>
            </a:pPr>
            <a:r>
              <a:rPr lang="en-GB" sz="1050" dirty="0">
                <a:latin typeface="Century Gothic" pitchFamily="34" charset="0"/>
              </a:rPr>
              <a:t>Image CC-BY-NC-SA by Leo Reynolds www.flickr.com/photos/lwr/13442910354</a:t>
            </a:r>
          </a:p>
        </p:txBody>
      </p:sp>
      <p:pic>
        <p:nvPicPr>
          <p:cNvPr id="3" name="Picture Placeholder 2"/>
          <p:cNvPicPr>
            <a:picLocks noGrp="1" noChangeAspect="1"/>
          </p:cNvPicPr>
          <p:nvPr>
            <p:ph type="pic" idx="1"/>
          </p:nvPr>
        </p:nvPicPr>
        <p:blipFill>
          <a:blip r:embed="rId2">
            <a:extLst>
              <a:ext uri="{28A0092B-C50C-407E-A947-70E740481C1C}">
                <a14:useLocalDpi xmlns:a14="http://schemas.microsoft.com/office/drawing/2010/main" val="0"/>
              </a:ext>
            </a:extLst>
          </a:blip>
          <a:srcRect t="2895" b="2895"/>
          <a:stretch>
            <a:fillRect/>
          </a:stretch>
        </p:blipFill>
        <p:spPr/>
      </p:pic>
    </p:spTree>
    <p:extLst>
      <p:ext uri="{BB962C8B-B14F-4D97-AF65-F5344CB8AC3E}">
        <p14:creationId xmlns:p14="http://schemas.microsoft.com/office/powerpoint/2010/main" val="151057541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5301208"/>
            <a:ext cx="8153400" cy="762000"/>
          </a:xfrm>
        </p:spPr>
        <p:txBody>
          <a:bodyPr/>
          <a:lstStyle/>
          <a:p>
            <a:r>
              <a:rPr lang="en-GB" dirty="0" smtClean="0"/>
              <a:t>#8 - be agile</a:t>
            </a:r>
            <a:endParaRPr lang="en-GB" dirty="0"/>
          </a:p>
        </p:txBody>
      </p:sp>
      <p:pic>
        <p:nvPicPr>
          <p:cNvPr id="3" name="Picture Placeholder 2"/>
          <p:cNvPicPr>
            <a:picLocks noGrp="1" noChangeAspect="1"/>
          </p:cNvPicPr>
          <p:nvPr>
            <p:ph type="pic" idx="1"/>
          </p:nvPr>
        </p:nvPicPr>
        <p:blipFill>
          <a:blip r:embed="rId2">
            <a:extLst>
              <a:ext uri="{28A0092B-C50C-407E-A947-70E740481C1C}">
                <a14:useLocalDpi xmlns:a14="http://schemas.microsoft.com/office/drawing/2010/main" val="0"/>
              </a:ext>
            </a:extLst>
          </a:blip>
          <a:srcRect t="9616" b="9616"/>
          <a:stretch>
            <a:fillRect/>
          </a:stretch>
        </p:blipFill>
        <p:spPr/>
      </p:pic>
      <p:sp>
        <p:nvSpPr>
          <p:cNvPr id="5" name="Rectangle 4"/>
          <p:cNvSpPr/>
          <p:nvPr/>
        </p:nvSpPr>
        <p:spPr>
          <a:xfrm>
            <a:off x="2591272" y="6527140"/>
            <a:ext cx="6552728" cy="261610"/>
          </a:xfrm>
          <a:prstGeom prst="rect">
            <a:avLst/>
          </a:prstGeom>
        </p:spPr>
        <p:txBody>
          <a:bodyPr wrap="square">
            <a:spAutoFit/>
          </a:bodyPr>
          <a:lstStyle/>
          <a:p>
            <a:r>
              <a:rPr lang="en-GB" sz="1100" dirty="0" smtClean="0"/>
              <a:t>Image from www.positively-bobdylan.com/bob-dylan-news/the-times-they-are-a-changin-rocks-broadway</a:t>
            </a:r>
            <a:endParaRPr lang="en-GB" sz="1100" dirty="0"/>
          </a:p>
        </p:txBody>
      </p:sp>
    </p:spTree>
    <p:extLst>
      <p:ext uri="{BB962C8B-B14F-4D97-AF65-F5344CB8AC3E}">
        <p14:creationId xmlns:p14="http://schemas.microsoft.com/office/powerpoint/2010/main" val="400195598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Don’t stand still or think the job is done</a:t>
            </a:r>
            <a:endParaRPr lang="en-GB" dirty="0"/>
          </a:p>
        </p:txBody>
      </p:sp>
      <p:sp>
        <p:nvSpPr>
          <p:cNvPr id="8" name="Content Placeholder 7"/>
          <p:cNvSpPr>
            <a:spLocks noGrp="1"/>
          </p:cNvSpPr>
          <p:nvPr>
            <p:ph idx="1"/>
          </p:nvPr>
        </p:nvSpPr>
        <p:spPr>
          <a:xfrm>
            <a:off x="467544" y="1484784"/>
            <a:ext cx="8075240" cy="5001419"/>
          </a:xfrm>
        </p:spPr>
        <p:txBody>
          <a:bodyPr/>
          <a:lstStyle/>
          <a:p>
            <a:pPr marL="457200" indent="-457200">
              <a:spcAft>
                <a:spcPts val="1800"/>
              </a:spcAft>
              <a:buFont typeface="Arial" panose="020B0604020202020204" pitchFamily="34" charset="0"/>
              <a:buChar char="•"/>
            </a:pPr>
            <a:r>
              <a:rPr lang="en-GB" dirty="0"/>
              <a:t>R</a:t>
            </a:r>
            <a:r>
              <a:rPr lang="en-GB" dirty="0" smtClean="0"/>
              <a:t>epeat requirements gathering and gap analysis</a:t>
            </a:r>
          </a:p>
          <a:p>
            <a:pPr marL="457200" indent="-457200">
              <a:spcAft>
                <a:spcPts val="1800"/>
              </a:spcAft>
              <a:buFont typeface="Arial" panose="020B0604020202020204" pitchFamily="34" charset="0"/>
              <a:buChar char="•"/>
            </a:pPr>
            <a:r>
              <a:rPr lang="en-GB" dirty="0" smtClean="0"/>
              <a:t>Regular contact with user community</a:t>
            </a:r>
          </a:p>
          <a:p>
            <a:pPr marL="457200" indent="-457200">
              <a:spcAft>
                <a:spcPts val="1800"/>
              </a:spcAft>
              <a:buFont typeface="Arial" panose="020B0604020202020204" pitchFamily="34" charset="0"/>
              <a:buChar char="•"/>
            </a:pPr>
            <a:r>
              <a:rPr lang="en-GB" dirty="0" smtClean="0"/>
              <a:t>Continual advocacy, awareness raising, training…</a:t>
            </a:r>
          </a:p>
          <a:p>
            <a:pPr marL="457200" indent="-457200">
              <a:spcAft>
                <a:spcPts val="1800"/>
              </a:spcAft>
              <a:buFont typeface="Arial" panose="020B0604020202020204" pitchFamily="34" charset="0"/>
              <a:buChar char="•"/>
            </a:pPr>
            <a:r>
              <a:rPr lang="en-GB" dirty="0" smtClean="0"/>
              <a:t>Monitor trends / changes in landscape</a:t>
            </a:r>
          </a:p>
          <a:p>
            <a:pPr marL="914400" lvl="1" indent="-457200">
              <a:spcAft>
                <a:spcPts val="1200"/>
              </a:spcAft>
              <a:buFont typeface="Calibri" panose="020F0502020204030204" pitchFamily="34" charset="0"/>
              <a:buChar char="–"/>
            </a:pPr>
            <a:r>
              <a:rPr lang="en-GB" dirty="0" smtClean="0"/>
              <a:t>More open data policies</a:t>
            </a:r>
          </a:p>
          <a:p>
            <a:pPr marL="914400" lvl="1" indent="-457200">
              <a:spcAft>
                <a:spcPts val="1200"/>
              </a:spcAft>
              <a:buFont typeface="Calibri" panose="020F0502020204030204" pitchFamily="34" charset="0"/>
              <a:buChar char="–"/>
            </a:pPr>
            <a:r>
              <a:rPr lang="en-GB" dirty="0" smtClean="0"/>
              <a:t>Transition to FAIR data</a:t>
            </a:r>
          </a:p>
          <a:p>
            <a:pPr marL="914400" lvl="1" indent="-457200"/>
            <a:endParaRPr lang="en-GB" dirty="0" smtClean="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2240" y="4437374"/>
            <a:ext cx="2258197" cy="2414438"/>
          </a:xfrm>
          <a:prstGeom prst="rect">
            <a:avLst/>
          </a:prstGeom>
        </p:spPr>
      </p:pic>
    </p:spTree>
    <p:extLst>
      <p:ext uri="{BB962C8B-B14F-4D97-AF65-F5344CB8AC3E}">
        <p14:creationId xmlns:p14="http://schemas.microsoft.com/office/powerpoint/2010/main" val="227067263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 open to new ideas</a:t>
            </a:r>
            <a:endParaRPr lang="en-GB" dirty="0"/>
          </a:p>
        </p:txBody>
      </p:sp>
      <p:sp>
        <p:nvSpPr>
          <p:cNvPr id="3" name="Content Placeholder 2"/>
          <p:cNvSpPr>
            <a:spLocks noGrp="1"/>
          </p:cNvSpPr>
          <p:nvPr>
            <p:ph idx="1"/>
          </p:nvPr>
        </p:nvSpPr>
        <p:spPr>
          <a:xfrm>
            <a:off x="395536" y="1340768"/>
            <a:ext cx="8075240" cy="5256584"/>
          </a:xfrm>
        </p:spPr>
        <p:txBody>
          <a:bodyPr>
            <a:normAutofit/>
          </a:bodyPr>
          <a:lstStyle/>
          <a:p>
            <a:pPr marL="457200" indent="-457200">
              <a:spcAft>
                <a:spcPts val="1800"/>
              </a:spcAft>
              <a:buFont typeface="Arial" panose="020B0604020202020204" pitchFamily="34" charset="0"/>
              <a:buChar char="•"/>
            </a:pPr>
            <a:r>
              <a:rPr lang="en-GB" dirty="0" smtClean="0"/>
              <a:t>NIH plans to build a </a:t>
            </a:r>
            <a:r>
              <a:rPr lang="en-GB" i="1" dirty="0" smtClean="0"/>
              <a:t>Commons </a:t>
            </a:r>
            <a:r>
              <a:rPr lang="en-GB" dirty="0" smtClean="0"/>
              <a:t>to bring </a:t>
            </a:r>
            <a:r>
              <a:rPr lang="en-GB" dirty="0"/>
              <a:t>data and software layer together in common environment</a:t>
            </a:r>
          </a:p>
          <a:p>
            <a:pPr marL="457200" indent="-457200">
              <a:spcAft>
                <a:spcPts val="1800"/>
              </a:spcAft>
              <a:buFont typeface="Arial" panose="020B0604020202020204" pitchFamily="34" charset="0"/>
              <a:buChar char="•"/>
            </a:pPr>
            <a:r>
              <a:rPr lang="en-GB" dirty="0"/>
              <a:t>Singular, virtual environment so data aren’t downloaded and worked on </a:t>
            </a:r>
            <a:r>
              <a:rPr lang="en-GB" dirty="0" smtClean="0"/>
              <a:t>elsewhere then </a:t>
            </a:r>
            <a:r>
              <a:rPr lang="en-GB" dirty="0"/>
              <a:t>left on researchers own hard </a:t>
            </a:r>
            <a:r>
              <a:rPr lang="en-GB" dirty="0" smtClean="0"/>
              <a:t>drive to rot</a:t>
            </a:r>
            <a:endParaRPr lang="en-GB" dirty="0"/>
          </a:p>
          <a:p>
            <a:pPr marL="457200" indent="-457200">
              <a:spcAft>
                <a:spcPts val="1800"/>
              </a:spcAft>
              <a:buFont typeface="Arial" panose="020B0604020202020204" pitchFamily="34" charset="0"/>
              <a:buChar char="•"/>
            </a:pPr>
            <a:r>
              <a:rPr lang="en-GB" dirty="0" smtClean="0"/>
              <a:t>Issue </a:t>
            </a:r>
            <a:r>
              <a:rPr lang="en-GB" dirty="0"/>
              <a:t>credits to work in commons-compliant environment. </a:t>
            </a:r>
            <a:r>
              <a:rPr lang="en-GB" dirty="0" smtClean="0"/>
              <a:t>Better </a:t>
            </a:r>
            <a:r>
              <a:rPr lang="en-GB" dirty="0"/>
              <a:t>than just funding kit at local </a:t>
            </a:r>
            <a:r>
              <a:rPr lang="en-GB" dirty="0" smtClean="0"/>
              <a:t>unis and losing data.</a:t>
            </a:r>
          </a:p>
          <a:p>
            <a:pPr algn="ctr">
              <a:spcAft>
                <a:spcPts val="1800"/>
              </a:spcAft>
            </a:pPr>
            <a:r>
              <a:rPr lang="en-GB" sz="1900" dirty="0" smtClean="0">
                <a:hlinkClick r:id="rId2"/>
              </a:rPr>
              <a:t>www.slideshare.net/pebourne/making-biomedical-research-more-like-airbnb</a:t>
            </a:r>
            <a:r>
              <a:rPr lang="en-GB" sz="1900" dirty="0" smtClean="0"/>
              <a:t> </a:t>
            </a:r>
            <a:endParaRPr lang="en-GB" sz="1900" dirty="0"/>
          </a:p>
          <a:p>
            <a:endParaRPr lang="en-GB" dirty="0"/>
          </a:p>
          <a:p>
            <a:endParaRPr lang="en-GB" dirty="0"/>
          </a:p>
        </p:txBody>
      </p:sp>
    </p:spTree>
    <p:extLst>
      <p:ext uri="{BB962C8B-B14F-4D97-AF65-F5344CB8AC3E}">
        <p14:creationId xmlns:p14="http://schemas.microsoft.com/office/powerpoint/2010/main" val="42658945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5301208"/>
            <a:ext cx="8153400" cy="762000"/>
          </a:xfrm>
        </p:spPr>
        <p:txBody>
          <a:bodyPr/>
          <a:lstStyle/>
          <a:p>
            <a:r>
              <a:rPr lang="en-GB" dirty="0" smtClean="0"/>
              <a:t>#9 – link up systems</a:t>
            </a:r>
            <a:endParaRPr lang="en-GB" dirty="0"/>
          </a:p>
        </p:txBody>
      </p:sp>
      <p:pic>
        <p:nvPicPr>
          <p:cNvPr id="3" name="Picture Placeholder 2"/>
          <p:cNvPicPr>
            <a:picLocks noGrp="1" noChangeAspect="1"/>
          </p:cNvPicPr>
          <p:nvPr>
            <p:ph type="pic" idx="1"/>
          </p:nvPr>
        </p:nvPicPr>
        <p:blipFill>
          <a:blip r:embed="rId2">
            <a:extLst>
              <a:ext uri="{28A0092B-C50C-407E-A947-70E740481C1C}">
                <a14:useLocalDpi xmlns:a14="http://schemas.microsoft.com/office/drawing/2010/main" val="0"/>
              </a:ext>
            </a:extLst>
          </a:blip>
          <a:srcRect t="9362" b="9362"/>
          <a:stretch>
            <a:fillRect/>
          </a:stretch>
        </p:blipFill>
        <p:spPr/>
      </p:pic>
      <p:sp>
        <p:nvSpPr>
          <p:cNvPr id="7" name="Rectangle 6"/>
          <p:cNvSpPr/>
          <p:nvPr/>
        </p:nvSpPr>
        <p:spPr>
          <a:xfrm>
            <a:off x="2915816" y="6527140"/>
            <a:ext cx="6228184" cy="261610"/>
          </a:xfrm>
          <a:prstGeom prst="rect">
            <a:avLst/>
          </a:prstGeom>
        </p:spPr>
        <p:txBody>
          <a:bodyPr wrap="square">
            <a:spAutoFit/>
          </a:bodyPr>
          <a:lstStyle/>
          <a:p>
            <a:r>
              <a:rPr lang="en-GB" sz="1100" dirty="0" smtClean="0"/>
              <a:t>Image ‘</a:t>
            </a:r>
            <a:r>
              <a:rPr lang="en-GB" sz="1100" dirty="0" err="1" smtClean="0"/>
              <a:t>Kogod</a:t>
            </a:r>
            <a:r>
              <a:rPr lang="en-GB" sz="1100" dirty="0" smtClean="0"/>
              <a:t> Courtyard’ by  Tim </a:t>
            </a:r>
            <a:r>
              <a:rPr lang="en-GB" sz="1100" dirty="0" err="1" smtClean="0"/>
              <a:t>Evanson</a:t>
            </a:r>
            <a:r>
              <a:rPr lang="en-GB" sz="1100" dirty="0"/>
              <a:t> CC-BY-SA www.flickr.com/photos/timevanson/8348282333</a:t>
            </a:r>
          </a:p>
        </p:txBody>
      </p:sp>
    </p:spTree>
    <p:extLst>
      <p:ext uri="{BB962C8B-B14F-4D97-AF65-F5344CB8AC3E}">
        <p14:creationId xmlns:p14="http://schemas.microsoft.com/office/powerpoint/2010/main" val="354695818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84817"/>
            <a:ext cx="8244146" cy="868362"/>
          </a:xfrm>
        </p:spPr>
        <p:txBody>
          <a:bodyPr>
            <a:noAutofit/>
          </a:bodyPr>
          <a:lstStyle/>
          <a:p>
            <a:r>
              <a:rPr lang="en-GB" dirty="0"/>
              <a:t>A single platform for all things DMP</a:t>
            </a:r>
          </a:p>
        </p:txBody>
      </p:sp>
      <p:sp>
        <p:nvSpPr>
          <p:cNvPr id="3" name="Content Placeholder 2"/>
          <p:cNvSpPr>
            <a:spLocks noGrp="1"/>
          </p:cNvSpPr>
          <p:nvPr>
            <p:ph idx="1"/>
          </p:nvPr>
        </p:nvSpPr>
        <p:spPr>
          <a:xfrm>
            <a:off x="457200" y="1412776"/>
            <a:ext cx="8261498" cy="4713387"/>
          </a:xfrm>
        </p:spPr>
        <p:txBody>
          <a:bodyPr/>
          <a:lstStyle/>
          <a:p>
            <a:pPr>
              <a:spcAft>
                <a:spcPts val="1800"/>
              </a:spcAft>
            </a:pPr>
            <a:r>
              <a:rPr lang="en-GB" dirty="0" smtClean="0"/>
              <a:t>Agreed to converge on a single codebase, based on DMPonline with additional features from DMPTool</a:t>
            </a:r>
          </a:p>
          <a:p>
            <a:pPr>
              <a:spcAft>
                <a:spcPts val="1800"/>
              </a:spcAft>
            </a:pPr>
            <a:r>
              <a:rPr lang="en-GB" dirty="0" smtClean="0"/>
              <a:t>Bring together features and strengths of each tool</a:t>
            </a:r>
          </a:p>
          <a:p>
            <a:pPr>
              <a:spcAft>
                <a:spcPts val="1800"/>
              </a:spcAft>
            </a:pPr>
            <a:r>
              <a:rPr lang="en-GB" dirty="0" smtClean="0"/>
              <a:t>Co-manage, co-develop and </a:t>
            </a:r>
            <a:r>
              <a:rPr lang="en-GB" dirty="0"/>
              <a:t>i</a:t>
            </a:r>
            <a:r>
              <a:rPr lang="en-GB" dirty="0" smtClean="0"/>
              <a:t>ssue joint roadmap</a:t>
            </a:r>
          </a:p>
          <a:p>
            <a:pPr>
              <a:spcAft>
                <a:spcPts val="1800"/>
              </a:spcAft>
            </a:pPr>
            <a:r>
              <a:rPr lang="en-GB" dirty="0" smtClean="0"/>
              <a:t>DMP Roadmap</a:t>
            </a:r>
            <a:r>
              <a:rPr lang="en-GB" dirty="0"/>
              <a:t>: </a:t>
            </a:r>
            <a:r>
              <a:rPr lang="en-GB" dirty="0">
                <a:hlinkClick r:id="rId3"/>
              </a:rPr>
              <a:t>https://</a:t>
            </a:r>
            <a:r>
              <a:rPr lang="en-GB" dirty="0" smtClean="0">
                <a:hlinkClick r:id="rId3"/>
              </a:rPr>
              <a:t>github.com/DMPRoadmap</a:t>
            </a:r>
            <a:r>
              <a:rPr lang="en-GB" dirty="0" smtClean="0"/>
              <a:t> </a:t>
            </a:r>
            <a:endParaRPr lang="en-GB" dirty="0"/>
          </a:p>
        </p:txBody>
      </p:sp>
      <p:pic>
        <p:nvPicPr>
          <p:cNvPr id="3074" name="Picture 2" descr="http://dmptool.files.wordpress.com/2014/03/cropped-dmptool_icon_new.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4248" y="5229200"/>
            <a:ext cx="1323703" cy="14634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DMPonline_logo_biggerjpg.jpg"/>
          <p:cNvPicPr>
            <a:picLocks noChangeAspect="1"/>
          </p:cNvPicPr>
          <p:nvPr/>
        </p:nvPicPr>
        <p:blipFill>
          <a:blip r:embed="rId5" cstate="print"/>
          <a:stretch>
            <a:fillRect/>
          </a:stretch>
        </p:blipFill>
        <p:spPr>
          <a:xfrm>
            <a:off x="395536" y="5225335"/>
            <a:ext cx="1516969" cy="1512168"/>
          </a:xfrm>
          <a:prstGeom prst="rect">
            <a:avLst/>
          </a:prstGeom>
        </p:spPr>
      </p:pic>
      <p:sp>
        <p:nvSpPr>
          <p:cNvPr id="7" name="AutoShape 4" descr="Image result for question mar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6" descr="Image result for question mar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cxnSp>
        <p:nvCxnSpPr>
          <p:cNvPr id="10" name="Straight Arrow Connector 9"/>
          <p:cNvCxnSpPr/>
          <p:nvPr/>
        </p:nvCxnSpPr>
        <p:spPr>
          <a:xfrm flipV="1">
            <a:off x="2051720" y="5733256"/>
            <a:ext cx="1080120" cy="792088"/>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5724128" y="5805264"/>
            <a:ext cx="1237214" cy="671102"/>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2" name="Picture 11" descr="roadmap_logo.png"/>
          <p:cNvPicPr>
            <a:picLocks noChangeAspect="1"/>
          </p:cNvPicPr>
          <p:nvPr/>
        </p:nvPicPr>
        <p:blipFill>
          <a:blip r:embed="rId6" cstate="print"/>
          <a:stretch>
            <a:fillRect/>
          </a:stretch>
        </p:blipFill>
        <p:spPr>
          <a:xfrm>
            <a:off x="2987824" y="4941168"/>
            <a:ext cx="2940732" cy="923537"/>
          </a:xfrm>
          <a:prstGeom prst="rect">
            <a:avLst/>
          </a:prstGeom>
        </p:spPr>
      </p:pic>
    </p:spTree>
    <p:extLst>
      <p:ext uri="{BB962C8B-B14F-4D97-AF65-F5344CB8AC3E}">
        <p14:creationId xmlns:p14="http://schemas.microsoft.com/office/powerpoint/2010/main" val="136904537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2387" y="268756"/>
            <a:ext cx="8363272" cy="683994"/>
          </a:xfrm>
        </p:spPr>
        <p:txBody>
          <a:bodyPr/>
          <a:lstStyle/>
          <a:p>
            <a:r>
              <a:rPr lang="en-GB" dirty="0" smtClean="0"/>
              <a:t>Potential integrations</a:t>
            </a:r>
            <a:endParaRPr lang="en-GB" dirty="0"/>
          </a:p>
        </p:txBody>
      </p:sp>
      <p:sp>
        <p:nvSpPr>
          <p:cNvPr id="6" name="Content Placeholder 5"/>
          <p:cNvSpPr>
            <a:spLocks noGrp="1"/>
          </p:cNvSpPr>
          <p:nvPr>
            <p:ph idx="1"/>
          </p:nvPr>
        </p:nvSpPr>
        <p:spPr>
          <a:xfrm>
            <a:off x="395536" y="3861048"/>
            <a:ext cx="8075240" cy="3068960"/>
          </a:xfrm>
        </p:spPr>
        <p:txBody>
          <a:bodyPr>
            <a:normAutofit fontScale="62500" lnSpcReduction="20000"/>
          </a:bodyPr>
          <a:lstStyle/>
          <a:p>
            <a:pPr marL="457200" indent="-457200">
              <a:buFont typeface="Arial" panose="020B0604020202020204" pitchFamily="34" charset="0"/>
              <a:buChar char="•"/>
            </a:pPr>
            <a:r>
              <a:rPr lang="en-GB" sz="3300" dirty="0" smtClean="0"/>
              <a:t>API so plans can be created and statistics extracted</a:t>
            </a:r>
          </a:p>
          <a:p>
            <a:pPr marL="457200" indent="-457200">
              <a:buFont typeface="Arial" panose="020B0604020202020204" pitchFamily="34" charset="0"/>
              <a:buChar char="•"/>
            </a:pPr>
            <a:r>
              <a:rPr lang="en-GB" sz="3300" dirty="0" smtClean="0"/>
              <a:t>Using ORCIDs to push PI &amp; award details into tool</a:t>
            </a:r>
          </a:p>
          <a:p>
            <a:pPr marL="457200" indent="-457200">
              <a:buFont typeface="Arial" panose="020B0604020202020204" pitchFamily="34" charset="0"/>
              <a:buChar char="•"/>
            </a:pPr>
            <a:r>
              <a:rPr lang="en-GB" sz="3300" dirty="0" smtClean="0"/>
              <a:t>Notifications about data creation to improve discovery</a:t>
            </a:r>
          </a:p>
          <a:p>
            <a:pPr marL="457200" indent="-457200">
              <a:buFont typeface="Arial" panose="020B0604020202020204" pitchFamily="34" charset="0"/>
              <a:buChar char="•"/>
            </a:pPr>
            <a:r>
              <a:rPr lang="en-GB" sz="3300" dirty="0" smtClean="0"/>
              <a:t>Publishing DMPs with data</a:t>
            </a:r>
          </a:p>
          <a:p>
            <a:pPr marL="457200" indent="-457200">
              <a:buFont typeface="Arial" panose="020B0604020202020204" pitchFamily="34" charset="0"/>
              <a:buChar char="•"/>
            </a:pPr>
            <a:r>
              <a:rPr lang="en-GB" sz="3300" dirty="0" smtClean="0"/>
              <a:t>Alerting repositories to planned deposit &amp; vice versa</a:t>
            </a:r>
          </a:p>
          <a:p>
            <a:pPr marL="457200" indent="-457200">
              <a:buFont typeface="Arial" panose="020B0604020202020204" pitchFamily="34" charset="0"/>
              <a:buChar char="•"/>
            </a:pPr>
            <a:r>
              <a:rPr lang="en-GB" sz="3300" dirty="0" smtClean="0"/>
              <a:t>…..</a:t>
            </a:r>
          </a:p>
          <a:p>
            <a:r>
              <a:rPr lang="en-GB" dirty="0" smtClean="0">
                <a:hlinkClick r:id="rId2"/>
              </a:rPr>
              <a:t>https</a:t>
            </a:r>
            <a:r>
              <a:rPr lang="en-GB" dirty="0">
                <a:hlinkClick r:id="rId2"/>
              </a:rPr>
              <a:t>://indico.cern.ch/event/520120/contributions/2177900/attachments/1299358/1938982/DMPs_-_</a:t>
            </a:r>
            <a:r>
              <a:rPr lang="en-GB" dirty="0" smtClean="0">
                <a:hlinkClick r:id="rId2"/>
              </a:rPr>
              <a:t>actionable_and_public.pdf</a:t>
            </a:r>
            <a:r>
              <a:rPr lang="en-GB" dirty="0" smtClean="0"/>
              <a:t> </a:t>
            </a:r>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1695" y="1679730"/>
            <a:ext cx="1126802" cy="112680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567" y="1052736"/>
            <a:ext cx="1861335" cy="1051212"/>
          </a:xfrm>
          <a:prstGeom prst="rect">
            <a:avLst/>
          </a:prstGeom>
        </p:spPr>
      </p:pic>
      <p:pic>
        <p:nvPicPr>
          <p:cNvPr id="1026" name="Picture 2" descr="ORCID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1961" y="2330547"/>
            <a:ext cx="1333500" cy="4095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76310" y="1280406"/>
            <a:ext cx="1625019" cy="565431"/>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72200" y="2216174"/>
            <a:ext cx="1581371" cy="523948"/>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30874" y="2791360"/>
            <a:ext cx="1796387" cy="598795"/>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07904" y="2996952"/>
            <a:ext cx="1800200" cy="641560"/>
          </a:xfrm>
          <a:prstGeom prst="rect">
            <a:avLst/>
          </a:prstGeom>
        </p:spPr>
      </p:pic>
      <p:pic>
        <p:nvPicPr>
          <p:cNvPr id="1028" name="Picture 4" descr="log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83967" y="995374"/>
            <a:ext cx="1010359" cy="57006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download.jpg"/>
          <p:cNvPicPr>
            <a:picLocks noChangeAspect="1"/>
          </p:cNvPicPr>
          <p:nvPr/>
        </p:nvPicPr>
        <p:blipFill>
          <a:blip r:embed="rId11"/>
          <a:stretch>
            <a:fillRect/>
          </a:stretch>
        </p:blipFill>
        <p:spPr>
          <a:xfrm>
            <a:off x="5076055" y="2005171"/>
            <a:ext cx="1068747" cy="427499"/>
          </a:xfrm>
          <a:prstGeom prst="rect">
            <a:avLst/>
          </a:prstGeom>
        </p:spPr>
      </p:pic>
      <p:cxnSp>
        <p:nvCxnSpPr>
          <p:cNvPr id="11" name="Straight Arrow Connector 10"/>
          <p:cNvCxnSpPr/>
          <p:nvPr/>
        </p:nvCxnSpPr>
        <p:spPr>
          <a:xfrm>
            <a:off x="2627784" y="2535334"/>
            <a:ext cx="7200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544902" y="1790750"/>
            <a:ext cx="802962" cy="12608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4578497" y="1578342"/>
            <a:ext cx="321132" cy="2124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4578497" y="2322903"/>
            <a:ext cx="425551" cy="484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578497" y="2392253"/>
            <a:ext cx="1710322" cy="2446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578497" y="2431347"/>
            <a:ext cx="1152377" cy="4720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602567" y="2840320"/>
            <a:ext cx="552118" cy="25043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4607250" y="1790750"/>
            <a:ext cx="802962" cy="14239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090021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5301208"/>
            <a:ext cx="8153400" cy="762000"/>
          </a:xfrm>
        </p:spPr>
        <p:txBody>
          <a:bodyPr/>
          <a:lstStyle/>
          <a:p>
            <a:r>
              <a:rPr lang="en-GB" dirty="0" smtClean="0"/>
              <a:t>#10 – plan for sustainability</a:t>
            </a:r>
            <a:endParaRPr lang="en-GB" dirty="0"/>
          </a:p>
        </p:txBody>
      </p:sp>
      <p:pic>
        <p:nvPicPr>
          <p:cNvPr id="3" name="Picture Placeholder 2"/>
          <p:cNvPicPr>
            <a:picLocks noGrp="1" noChangeAspect="1"/>
          </p:cNvPicPr>
          <p:nvPr>
            <p:ph type="pic" idx="1"/>
          </p:nvPr>
        </p:nvPicPr>
        <p:blipFill>
          <a:blip r:embed="rId2">
            <a:extLst>
              <a:ext uri="{28A0092B-C50C-407E-A947-70E740481C1C}">
                <a14:useLocalDpi xmlns:a14="http://schemas.microsoft.com/office/drawing/2010/main" val="0"/>
              </a:ext>
            </a:extLst>
          </a:blip>
          <a:srcRect t="9648" b="9648"/>
          <a:stretch>
            <a:fillRect/>
          </a:stretch>
        </p:blipFill>
        <p:spPr/>
      </p:pic>
      <p:sp>
        <p:nvSpPr>
          <p:cNvPr id="7" name="Rectangle 6"/>
          <p:cNvSpPr/>
          <p:nvPr/>
        </p:nvSpPr>
        <p:spPr>
          <a:xfrm>
            <a:off x="2915816" y="6527140"/>
            <a:ext cx="6228184" cy="261610"/>
          </a:xfrm>
          <a:prstGeom prst="rect">
            <a:avLst/>
          </a:prstGeom>
        </p:spPr>
        <p:txBody>
          <a:bodyPr wrap="square">
            <a:spAutoFit/>
          </a:bodyPr>
          <a:lstStyle/>
          <a:p>
            <a:r>
              <a:rPr lang="en-GB" sz="1100" dirty="0" smtClean="0"/>
              <a:t>Image ‘Wind Farm UK’ by </a:t>
            </a:r>
            <a:r>
              <a:rPr lang="en-GB" sz="1100" dirty="0" err="1" smtClean="0"/>
              <a:t>Richard:Fraser</a:t>
            </a:r>
            <a:r>
              <a:rPr lang="en-GB" sz="1100" dirty="0" smtClean="0"/>
              <a:t>  </a:t>
            </a:r>
            <a:r>
              <a:rPr lang="en-GB" sz="1100" dirty="0"/>
              <a:t>CC-BY-NC-ND www.flickr.com/photos/rfraser/7544912468</a:t>
            </a:r>
          </a:p>
        </p:txBody>
      </p:sp>
    </p:spTree>
    <p:extLst>
      <p:ext uri="{BB962C8B-B14F-4D97-AF65-F5344CB8AC3E}">
        <p14:creationId xmlns:p14="http://schemas.microsoft.com/office/powerpoint/2010/main" val="203764559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Plan for the long-term</a:t>
            </a:r>
            <a:endParaRPr lang="en-GB" dirty="0"/>
          </a:p>
        </p:txBody>
      </p:sp>
      <p:sp>
        <p:nvSpPr>
          <p:cNvPr id="6" name="Content Placeholder 5"/>
          <p:cNvSpPr>
            <a:spLocks noGrp="1"/>
          </p:cNvSpPr>
          <p:nvPr>
            <p:ph idx="1"/>
          </p:nvPr>
        </p:nvSpPr>
        <p:spPr>
          <a:xfrm>
            <a:off x="467544" y="1340768"/>
            <a:ext cx="8075240" cy="5001419"/>
          </a:xfrm>
        </p:spPr>
        <p:txBody>
          <a:bodyPr>
            <a:normAutofit/>
          </a:bodyPr>
          <a:lstStyle/>
          <a:p>
            <a:pPr>
              <a:spcAft>
                <a:spcPts val="1800"/>
              </a:spcAft>
            </a:pPr>
            <a:r>
              <a:rPr lang="en-GB" sz="2400" dirty="0" smtClean="0"/>
              <a:t>Think beyond short-term funding to consider how to build these services into core provision</a:t>
            </a:r>
          </a:p>
          <a:p>
            <a:pPr>
              <a:spcAft>
                <a:spcPts val="1800"/>
              </a:spcAft>
            </a:pPr>
            <a:r>
              <a:rPr lang="en-GB" sz="2400" dirty="0" smtClean="0"/>
              <a:t>Measure impact, not just usage stats. Focus on a relationship with services and what you help users to accomplish</a:t>
            </a:r>
          </a:p>
          <a:p>
            <a:pPr marL="457200" indent="-457200">
              <a:spcBef>
                <a:spcPts val="1800"/>
              </a:spcBef>
              <a:buFont typeface="Arial" panose="020B0604020202020204" pitchFamily="34" charset="0"/>
              <a:buChar char="•"/>
            </a:pPr>
            <a:r>
              <a:rPr lang="en-GB" sz="2400" dirty="0" smtClean="0"/>
              <a:t>Know </a:t>
            </a:r>
            <a:r>
              <a:rPr lang="en-GB" sz="2400" dirty="0"/>
              <a:t>your user </a:t>
            </a:r>
            <a:r>
              <a:rPr lang="en-GB" sz="2400" dirty="0" smtClean="0"/>
              <a:t>community</a:t>
            </a:r>
          </a:p>
          <a:p>
            <a:pPr marL="457200" indent="-457200">
              <a:buFont typeface="Arial" panose="020B0604020202020204" pitchFamily="34" charset="0"/>
              <a:buChar char="•"/>
            </a:pPr>
            <a:r>
              <a:rPr lang="en-GB" sz="2400" dirty="0" smtClean="0"/>
              <a:t>Continually engage to ensure you meet needs</a:t>
            </a:r>
          </a:p>
          <a:p>
            <a:pPr marL="457200" indent="-457200">
              <a:buFont typeface="Arial" panose="020B0604020202020204" pitchFamily="34" charset="0"/>
              <a:buChar char="•"/>
            </a:pPr>
            <a:r>
              <a:rPr lang="en-GB" sz="2400" dirty="0" smtClean="0"/>
              <a:t>Be </a:t>
            </a:r>
            <a:r>
              <a:rPr lang="en-GB" sz="2400" dirty="0"/>
              <a:t>agile to keep addressing current </a:t>
            </a:r>
            <a:r>
              <a:rPr lang="en-GB" sz="2400" dirty="0" smtClean="0"/>
              <a:t>problems</a:t>
            </a:r>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endParaRPr lang="en-GB" dirty="0"/>
          </a:p>
          <a:p>
            <a:endParaRPr lang="en-GB"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6256" y="5112568"/>
            <a:ext cx="2127379" cy="1772816"/>
          </a:xfrm>
          <a:prstGeom prst="rect">
            <a:avLst/>
          </a:prstGeom>
        </p:spPr>
      </p:pic>
    </p:spTree>
    <p:extLst>
      <p:ext uri="{BB962C8B-B14F-4D97-AF65-F5344CB8AC3E}">
        <p14:creationId xmlns:p14="http://schemas.microsoft.com/office/powerpoint/2010/main" val="42099948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5229200"/>
            <a:ext cx="8153400" cy="762000"/>
          </a:xfrm>
        </p:spPr>
        <p:txBody>
          <a:bodyPr>
            <a:normAutofit/>
          </a:bodyPr>
          <a:lstStyle/>
          <a:p>
            <a:pPr algn="ctr"/>
            <a:r>
              <a:rPr lang="en-GB" sz="2800" dirty="0" smtClean="0"/>
              <a:t>So what’s stopping you? Get started!</a:t>
            </a:r>
            <a:endParaRPr lang="en-GB" sz="2800" dirty="0"/>
          </a:p>
        </p:txBody>
      </p:sp>
      <p:pic>
        <p:nvPicPr>
          <p:cNvPr id="7" name="Picture Placeholder 6"/>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a:stretch>
            <a:fillRect/>
          </a:stretch>
        </p:blipFill>
        <p:spPr/>
      </p:pic>
      <p:sp>
        <p:nvSpPr>
          <p:cNvPr id="8" name="TextBox 7"/>
          <p:cNvSpPr txBox="1"/>
          <p:nvPr/>
        </p:nvSpPr>
        <p:spPr>
          <a:xfrm>
            <a:off x="3419872" y="6525344"/>
            <a:ext cx="5580112" cy="261610"/>
          </a:xfrm>
          <a:prstGeom prst="rect">
            <a:avLst/>
          </a:prstGeom>
          <a:noFill/>
        </p:spPr>
        <p:txBody>
          <a:bodyPr wrap="square" rtlCol="0">
            <a:spAutoFit/>
          </a:bodyPr>
          <a:lstStyle/>
          <a:p>
            <a:r>
              <a:rPr lang="en-GB" sz="1100" dirty="0" smtClean="0"/>
              <a:t>Image ‘Go !!’ </a:t>
            </a:r>
            <a:r>
              <a:rPr lang="en-GB" sz="1100" dirty="0"/>
              <a:t>CC-BY-NC-ND by </a:t>
            </a:r>
            <a:r>
              <a:rPr lang="en-GB" sz="1100" dirty="0" err="1"/>
              <a:t>Cédric</a:t>
            </a:r>
            <a:r>
              <a:rPr lang="en-GB" sz="1100" dirty="0"/>
              <a:t> </a:t>
            </a:r>
            <a:r>
              <a:rPr lang="en-GB" sz="1100" dirty="0" err="1" smtClean="0"/>
              <a:t>Fettouche</a:t>
            </a:r>
            <a:r>
              <a:rPr lang="en-GB" sz="1100" dirty="0" smtClean="0"/>
              <a:t> www.flickr.com/photos/cedmars/5405223203 </a:t>
            </a:r>
            <a:endParaRPr lang="en-GB" sz="1100" dirty="0"/>
          </a:p>
        </p:txBody>
      </p:sp>
    </p:spTree>
    <p:extLst>
      <p:ext uri="{BB962C8B-B14F-4D97-AF65-F5344CB8AC3E}">
        <p14:creationId xmlns:p14="http://schemas.microsoft.com/office/powerpoint/2010/main" val="37972999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33182" y="326577"/>
            <a:ext cx="5858707" cy="1077218"/>
          </a:xfrm>
          <a:prstGeom prst="rect">
            <a:avLst/>
          </a:prstGeom>
          <a:noFill/>
        </p:spPr>
        <p:txBody>
          <a:bodyPr wrap="square" rtlCol="0">
            <a:spAutoFit/>
          </a:bodyPr>
          <a:lstStyle/>
          <a:p>
            <a:pPr algn="ctr"/>
            <a:r>
              <a:rPr lang="en-GB" sz="3200" i="1" dirty="0" smtClean="0"/>
              <a:t>How are researchers managing and sharing their data?</a:t>
            </a:r>
            <a:endParaRPr lang="en-GB" sz="3200" i="1" dirty="0"/>
          </a:p>
        </p:txBody>
      </p:sp>
      <p:sp>
        <p:nvSpPr>
          <p:cNvPr id="6" name="TextBox 5"/>
          <p:cNvSpPr txBox="1"/>
          <p:nvPr/>
        </p:nvSpPr>
        <p:spPr>
          <a:xfrm>
            <a:off x="3419872" y="2708920"/>
            <a:ext cx="5184576" cy="646331"/>
          </a:xfrm>
          <a:prstGeom prst="rect">
            <a:avLst/>
          </a:prstGeom>
          <a:noFill/>
        </p:spPr>
        <p:txBody>
          <a:bodyPr wrap="square" rtlCol="0">
            <a:spAutoFit/>
          </a:bodyPr>
          <a:lstStyle/>
          <a:p>
            <a:r>
              <a:rPr lang="en-GB" sz="3600" dirty="0" smtClean="0"/>
              <a:t>Who is providing support?</a:t>
            </a:r>
            <a:endParaRPr lang="en-GB" sz="3600" dirty="0"/>
          </a:p>
        </p:txBody>
      </p:sp>
      <p:sp>
        <p:nvSpPr>
          <p:cNvPr id="7" name="TextBox 6"/>
          <p:cNvSpPr txBox="1"/>
          <p:nvPr/>
        </p:nvSpPr>
        <p:spPr>
          <a:xfrm>
            <a:off x="289339" y="3429000"/>
            <a:ext cx="3122984" cy="954107"/>
          </a:xfrm>
          <a:prstGeom prst="rect">
            <a:avLst/>
          </a:prstGeom>
          <a:noFill/>
        </p:spPr>
        <p:txBody>
          <a:bodyPr wrap="square" rtlCol="0">
            <a:spAutoFit/>
          </a:bodyPr>
          <a:lstStyle/>
          <a:p>
            <a:pPr algn="ctr"/>
            <a:r>
              <a:rPr lang="en-GB" sz="2800" dirty="0" smtClean="0"/>
              <a:t>What gaps are there in services?</a:t>
            </a:r>
            <a:endParaRPr lang="en-GB" sz="2800" dirty="0"/>
          </a:p>
        </p:txBody>
      </p:sp>
      <p:sp>
        <p:nvSpPr>
          <p:cNvPr id="8" name="TextBox 7"/>
          <p:cNvSpPr txBox="1"/>
          <p:nvPr/>
        </p:nvSpPr>
        <p:spPr>
          <a:xfrm>
            <a:off x="179512" y="1772816"/>
            <a:ext cx="8568952" cy="523220"/>
          </a:xfrm>
          <a:prstGeom prst="rect">
            <a:avLst/>
          </a:prstGeom>
          <a:noFill/>
        </p:spPr>
        <p:txBody>
          <a:bodyPr wrap="square" rtlCol="0">
            <a:spAutoFit/>
          </a:bodyPr>
          <a:lstStyle/>
          <a:p>
            <a:pPr algn="ctr"/>
            <a:r>
              <a:rPr lang="en-GB" sz="2800" dirty="0" smtClean="0"/>
              <a:t>What tools are being used to share data and collaborate?</a:t>
            </a:r>
            <a:endParaRPr lang="en-GB" sz="2800" dirty="0"/>
          </a:p>
        </p:txBody>
      </p:sp>
      <p:sp>
        <p:nvSpPr>
          <p:cNvPr id="9" name="TextBox 8"/>
          <p:cNvSpPr txBox="1"/>
          <p:nvPr/>
        </p:nvSpPr>
        <p:spPr>
          <a:xfrm>
            <a:off x="1187624" y="4915889"/>
            <a:ext cx="6048672" cy="584775"/>
          </a:xfrm>
          <a:prstGeom prst="rect">
            <a:avLst/>
          </a:prstGeom>
          <a:noFill/>
        </p:spPr>
        <p:txBody>
          <a:bodyPr wrap="square" rtlCol="0">
            <a:spAutoFit/>
          </a:bodyPr>
          <a:lstStyle/>
          <a:p>
            <a:r>
              <a:rPr lang="en-GB" sz="3200" b="1" dirty="0" smtClean="0"/>
              <a:t>What are the pressure points?</a:t>
            </a:r>
            <a:endParaRPr lang="en-GB" sz="3200" b="1" dirty="0"/>
          </a:p>
        </p:txBody>
      </p:sp>
      <p:sp>
        <p:nvSpPr>
          <p:cNvPr id="10" name="TextBox 9"/>
          <p:cNvSpPr txBox="1"/>
          <p:nvPr/>
        </p:nvSpPr>
        <p:spPr>
          <a:xfrm>
            <a:off x="4355976" y="4005064"/>
            <a:ext cx="3744416" cy="646331"/>
          </a:xfrm>
          <a:prstGeom prst="rect">
            <a:avLst/>
          </a:prstGeom>
          <a:noFill/>
        </p:spPr>
        <p:txBody>
          <a:bodyPr wrap="square" rtlCol="0">
            <a:spAutoFit/>
          </a:bodyPr>
          <a:lstStyle/>
          <a:p>
            <a:pPr algn="ctr"/>
            <a:r>
              <a:rPr lang="en-GB" sz="3600" dirty="0" smtClean="0"/>
              <a:t>What is expected?</a:t>
            </a:r>
            <a:endParaRPr lang="en-GB" sz="3600" dirty="0"/>
          </a:p>
        </p:txBody>
      </p:sp>
      <p:sp>
        <p:nvSpPr>
          <p:cNvPr id="11" name="TextBox 10"/>
          <p:cNvSpPr txBox="1"/>
          <p:nvPr/>
        </p:nvSpPr>
        <p:spPr>
          <a:xfrm>
            <a:off x="1331640" y="5805264"/>
            <a:ext cx="6412377" cy="954107"/>
          </a:xfrm>
          <a:prstGeom prst="rect">
            <a:avLst/>
          </a:prstGeom>
          <a:noFill/>
        </p:spPr>
        <p:txBody>
          <a:bodyPr wrap="square" rtlCol="0">
            <a:spAutoFit/>
          </a:bodyPr>
          <a:lstStyle/>
          <a:p>
            <a:pPr algn="ctr"/>
            <a:r>
              <a:rPr lang="en-GB" sz="2800" i="1" dirty="0" smtClean="0"/>
              <a:t>What intelligence does the university hold in its business systems?</a:t>
            </a:r>
            <a:endParaRPr lang="en-GB" sz="2800" i="1" dirty="0"/>
          </a:p>
        </p:txBody>
      </p:sp>
    </p:spTree>
    <p:extLst>
      <p:ext uri="{BB962C8B-B14F-4D97-AF65-F5344CB8AC3E}">
        <p14:creationId xmlns:p14="http://schemas.microsoft.com/office/powerpoint/2010/main" val="27155263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Several survey tools</a:t>
            </a:r>
            <a:endParaRPr lang="en-GB"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7782" y="1707703"/>
            <a:ext cx="2911410" cy="1335647"/>
          </a:xfr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1850" y="1916832"/>
            <a:ext cx="1600423" cy="638264"/>
          </a:xfrm>
          <a:prstGeom prst="rect">
            <a:avLst/>
          </a:prstGeom>
        </p:spPr>
      </p:pic>
      <p:sp>
        <p:nvSpPr>
          <p:cNvPr id="9" name="TextBox 8"/>
          <p:cNvSpPr txBox="1"/>
          <p:nvPr/>
        </p:nvSpPr>
        <p:spPr>
          <a:xfrm>
            <a:off x="4671882" y="2592066"/>
            <a:ext cx="3240360" cy="646331"/>
          </a:xfrm>
          <a:prstGeom prst="rect">
            <a:avLst/>
          </a:prstGeom>
          <a:noFill/>
        </p:spPr>
        <p:txBody>
          <a:bodyPr wrap="square" rtlCol="0">
            <a:spAutoFit/>
          </a:bodyPr>
          <a:lstStyle/>
          <a:p>
            <a:pPr algn="ctr"/>
            <a:r>
              <a:rPr lang="en-GB" dirty="0" smtClean="0"/>
              <a:t>Data Curation Profiles</a:t>
            </a:r>
          </a:p>
          <a:p>
            <a:pPr algn="ctr"/>
            <a:r>
              <a:rPr lang="en-GB" dirty="0">
                <a:hlinkClick r:id="rId4"/>
              </a:rPr>
              <a:t>http://</a:t>
            </a:r>
            <a:r>
              <a:rPr lang="en-GB" dirty="0" smtClean="0">
                <a:hlinkClick r:id="rId4"/>
              </a:rPr>
              <a:t>datacurationprofiles.org</a:t>
            </a:r>
            <a:r>
              <a:rPr lang="en-GB" dirty="0" smtClean="0"/>
              <a:t> </a:t>
            </a:r>
            <a:endParaRPr lang="en-GB" dirty="0"/>
          </a:p>
        </p:txBody>
      </p:sp>
      <p:sp>
        <p:nvSpPr>
          <p:cNvPr id="10" name="Rectangle 9"/>
          <p:cNvSpPr/>
          <p:nvPr/>
        </p:nvSpPr>
        <p:spPr>
          <a:xfrm>
            <a:off x="1143846" y="2931839"/>
            <a:ext cx="2042290" cy="369332"/>
          </a:xfrm>
          <a:prstGeom prst="rect">
            <a:avLst/>
          </a:prstGeom>
        </p:spPr>
        <p:txBody>
          <a:bodyPr wrap="none">
            <a:spAutoFit/>
          </a:bodyPr>
          <a:lstStyle/>
          <a:p>
            <a:r>
              <a:rPr lang="en-GB" dirty="0" smtClean="0">
                <a:hlinkClick r:id="rId5"/>
              </a:rPr>
              <a:t>www.data-audit.eu</a:t>
            </a:r>
            <a:r>
              <a:rPr lang="en-GB" dirty="0" smtClean="0"/>
              <a:t> </a:t>
            </a:r>
            <a:endParaRPr lang="en-GB" dirty="0"/>
          </a:p>
        </p:txBody>
      </p:sp>
      <p:pic>
        <p:nvPicPr>
          <p:cNvPr id="1026" name="Picture 2" descr="CARDI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20525" y="4520151"/>
            <a:ext cx="2088232" cy="1244284"/>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5804047" y="5867169"/>
            <a:ext cx="2409442" cy="369332"/>
          </a:xfrm>
          <a:prstGeom prst="rect">
            <a:avLst/>
          </a:prstGeom>
        </p:spPr>
        <p:txBody>
          <a:bodyPr wrap="none">
            <a:spAutoFit/>
          </a:bodyPr>
          <a:lstStyle/>
          <a:p>
            <a:r>
              <a:rPr lang="en-GB" dirty="0">
                <a:hlinkClick r:id="rId7"/>
              </a:rPr>
              <a:t>http://</a:t>
            </a:r>
            <a:r>
              <a:rPr lang="en-GB" dirty="0" smtClean="0">
                <a:hlinkClick r:id="rId7"/>
              </a:rPr>
              <a:t>cardio.dcc.ac.uk</a:t>
            </a:r>
            <a:r>
              <a:rPr lang="en-GB" dirty="0" smtClean="0"/>
              <a:t> </a:t>
            </a:r>
            <a:endParaRPr lang="en-GB" dirty="0"/>
          </a:p>
        </p:txBody>
      </p:sp>
      <p:sp>
        <p:nvSpPr>
          <p:cNvPr id="12" name="Rectangle 11"/>
          <p:cNvSpPr/>
          <p:nvPr/>
        </p:nvSpPr>
        <p:spPr>
          <a:xfrm>
            <a:off x="389012" y="5651562"/>
            <a:ext cx="4572000" cy="646331"/>
          </a:xfrm>
          <a:prstGeom prst="rect">
            <a:avLst/>
          </a:prstGeom>
        </p:spPr>
        <p:txBody>
          <a:bodyPr>
            <a:spAutoFit/>
          </a:bodyPr>
          <a:lstStyle/>
          <a:p>
            <a:pPr algn="ctr"/>
            <a:r>
              <a:rPr lang="en-GB" dirty="0" smtClean="0"/>
              <a:t>RDM Capability Maturity Model</a:t>
            </a:r>
          </a:p>
          <a:p>
            <a:pPr algn="ctr"/>
            <a:r>
              <a:rPr lang="en-GB" dirty="0" smtClean="0">
                <a:hlinkClick r:id="rId8"/>
              </a:rPr>
              <a:t>www.ands.org.au/guides/capability-maturity</a:t>
            </a:r>
            <a:r>
              <a:rPr lang="en-GB" dirty="0" smtClean="0"/>
              <a:t> </a:t>
            </a:r>
            <a:endParaRPr lang="en-GB" dirty="0"/>
          </a:p>
        </p:txBody>
      </p:sp>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71326" y="4329838"/>
            <a:ext cx="2110681" cy="1081291"/>
          </a:xfrm>
          <a:prstGeom prst="rect">
            <a:avLst/>
          </a:prstGeom>
        </p:spPr>
      </p:pic>
    </p:spTree>
    <p:extLst>
      <p:ext uri="{BB962C8B-B14F-4D97-AF65-F5344CB8AC3E}">
        <p14:creationId xmlns:p14="http://schemas.microsoft.com/office/powerpoint/2010/main" val="35615581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Commonalities in findings</a:t>
            </a:r>
            <a:endParaRPr lang="en-GB" dirty="0"/>
          </a:p>
        </p:txBody>
      </p:sp>
      <p:sp>
        <p:nvSpPr>
          <p:cNvPr id="3" name="Content Placeholder 2"/>
          <p:cNvSpPr>
            <a:spLocks noGrp="1"/>
          </p:cNvSpPr>
          <p:nvPr>
            <p:ph idx="1"/>
          </p:nvPr>
        </p:nvSpPr>
        <p:spPr>
          <a:xfrm>
            <a:off x="467544" y="1340768"/>
            <a:ext cx="8075240" cy="4929411"/>
          </a:xfrm>
        </p:spPr>
        <p:txBody>
          <a:bodyPr>
            <a:normAutofit/>
          </a:bodyPr>
          <a:lstStyle/>
          <a:p>
            <a:r>
              <a:rPr lang="en-GB" dirty="0" smtClean="0"/>
              <a:t>E-infrastructures Austria-wide survey across 24 institutions with 3026 respondents</a:t>
            </a:r>
          </a:p>
          <a:p>
            <a:r>
              <a:rPr lang="en-GB" dirty="0">
                <a:hlinkClick r:id="rId2"/>
              </a:rPr>
              <a:t>https://zenodo.org/record/34005#.</a:t>
            </a:r>
            <a:r>
              <a:rPr lang="en-GB" dirty="0" smtClean="0">
                <a:hlinkClick r:id="rId2"/>
              </a:rPr>
              <a:t>V9qNX_krKUk</a:t>
            </a:r>
            <a:r>
              <a:rPr lang="en-GB" dirty="0" smtClean="0"/>
              <a:t> </a:t>
            </a:r>
            <a:endParaRPr lang="en-GB" dirty="0"/>
          </a:p>
          <a:p>
            <a:endParaRPr lang="en-GB" dirty="0" smtClean="0"/>
          </a:p>
          <a:p>
            <a:r>
              <a:rPr lang="en-GB" dirty="0" smtClean="0"/>
              <a:t>Recent DAF studies in UK across 6 institutions / groups gaining 1,185 responses</a:t>
            </a:r>
          </a:p>
          <a:p>
            <a:r>
              <a:rPr lang="en-GB" dirty="0" smtClean="0">
                <a:hlinkClick r:id="rId3"/>
              </a:rPr>
              <a:t>www.slideshare.net/JiscRDM/daf-survey-results-research-data-network</a:t>
            </a:r>
            <a:r>
              <a:rPr lang="en-GB" dirty="0" smtClean="0"/>
              <a:t> </a:t>
            </a:r>
            <a:endParaRPr lang="en-GB" dirty="0"/>
          </a:p>
        </p:txBody>
      </p:sp>
    </p:spTree>
    <p:extLst>
      <p:ext uri="{BB962C8B-B14F-4D97-AF65-F5344CB8AC3E}">
        <p14:creationId xmlns:p14="http://schemas.microsoft.com/office/powerpoint/2010/main" val="41048444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4048" y="260648"/>
            <a:ext cx="3888432" cy="683994"/>
          </a:xfrm>
        </p:spPr>
        <p:txBody>
          <a:bodyPr/>
          <a:lstStyle/>
          <a:p>
            <a:r>
              <a:rPr lang="en-GB" dirty="0" smtClean="0"/>
              <a:t>Highlights</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44624"/>
            <a:ext cx="4806983" cy="6813376"/>
          </a:xfrm>
        </p:spPr>
      </p:pic>
      <p:sp>
        <p:nvSpPr>
          <p:cNvPr id="5" name="TextBox 4"/>
          <p:cNvSpPr txBox="1"/>
          <p:nvPr/>
        </p:nvSpPr>
        <p:spPr>
          <a:xfrm>
            <a:off x="5213466" y="1340767"/>
            <a:ext cx="3672408" cy="4524315"/>
          </a:xfrm>
          <a:prstGeom prst="rect">
            <a:avLst/>
          </a:prstGeom>
          <a:noFill/>
        </p:spPr>
        <p:txBody>
          <a:bodyPr wrap="square" rtlCol="0">
            <a:spAutoFit/>
          </a:bodyPr>
          <a:lstStyle/>
          <a:p>
            <a:r>
              <a:rPr lang="en-GB" sz="2400" dirty="0" smtClean="0"/>
              <a:t>Sharing driven by benefits not policies</a:t>
            </a:r>
          </a:p>
          <a:p>
            <a:endParaRPr lang="en-GB" sz="2400" dirty="0"/>
          </a:p>
          <a:p>
            <a:r>
              <a:rPr lang="en-GB" sz="2400" dirty="0" smtClean="0"/>
              <a:t>Informal sharing methods – email, </a:t>
            </a:r>
            <a:r>
              <a:rPr lang="en-GB" sz="2400" dirty="0" err="1" smtClean="0"/>
              <a:t>dropbox</a:t>
            </a:r>
            <a:r>
              <a:rPr lang="en-GB" sz="2400" dirty="0" smtClean="0"/>
              <a:t> </a:t>
            </a:r>
            <a:r>
              <a:rPr lang="en-GB" sz="2400" dirty="0" err="1" smtClean="0"/>
              <a:t>etc</a:t>
            </a:r>
            <a:endParaRPr lang="en-GB" sz="2400" dirty="0" smtClean="0"/>
          </a:p>
          <a:p>
            <a:endParaRPr lang="en-GB" sz="2400" dirty="0"/>
          </a:p>
          <a:p>
            <a:r>
              <a:rPr lang="en-GB" sz="2400" dirty="0" smtClean="0"/>
              <a:t>Lack of clarity on data ownership or processes when staff leave</a:t>
            </a:r>
            <a:endParaRPr lang="en-GB" sz="2400" dirty="0" smtClean="0">
              <a:hlinkClick r:id="rId3"/>
            </a:endParaRPr>
          </a:p>
          <a:p>
            <a:endParaRPr lang="en-GB" sz="2400" dirty="0">
              <a:hlinkClick r:id="rId3"/>
            </a:endParaRPr>
          </a:p>
          <a:p>
            <a:r>
              <a:rPr lang="en-GB" sz="2400" dirty="0" smtClean="0">
                <a:hlinkClick r:id="rId3"/>
              </a:rPr>
              <a:t>https</a:t>
            </a:r>
            <a:r>
              <a:rPr lang="en-GB" sz="2400" dirty="0">
                <a:hlinkClick r:id="rId3"/>
              </a:rPr>
              <a:t>://phaidra.univie.ac.at/detail_object/o:409446</a:t>
            </a:r>
            <a:endParaRPr lang="en-GB" sz="2400" dirty="0"/>
          </a:p>
        </p:txBody>
      </p:sp>
    </p:spTree>
    <p:extLst>
      <p:ext uri="{BB962C8B-B14F-4D97-AF65-F5344CB8AC3E}">
        <p14:creationId xmlns:p14="http://schemas.microsoft.com/office/powerpoint/2010/main" val="27308319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2797</TotalTime>
  <Words>2164</Words>
  <Application>Microsoft Office PowerPoint</Application>
  <PresentationFormat>On-screen Show (4:3)</PresentationFormat>
  <Paragraphs>364</Paragraphs>
  <Slides>58</Slides>
  <Notes>7</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Essential</vt:lpstr>
      <vt:lpstr>Challenges for research support</vt:lpstr>
      <vt:lpstr>What is the Digital Curation Centre?</vt:lpstr>
      <vt:lpstr>Why are research data important to unis?</vt:lpstr>
      <vt:lpstr>PowerPoint Presentation</vt:lpstr>
      <vt:lpstr>#1 – understanding the current position</vt:lpstr>
      <vt:lpstr>PowerPoint Presentation</vt:lpstr>
      <vt:lpstr>Several survey tools</vt:lpstr>
      <vt:lpstr>Commonalities in findings</vt:lpstr>
      <vt:lpstr>Highlights</vt:lpstr>
      <vt:lpstr>Reasons for sharing</vt:lpstr>
      <vt:lpstr>Informal methods for sharing</vt:lpstr>
      <vt:lpstr>Location of research data</vt:lpstr>
      <vt:lpstr>Low use of university services</vt:lpstr>
      <vt:lpstr>#2 – decide what services you need</vt:lpstr>
      <vt:lpstr>DCC engagements with institutions</vt:lpstr>
      <vt:lpstr>Components of RDM services</vt:lpstr>
      <vt:lpstr>Broader research support services</vt:lpstr>
      <vt:lpstr>Annual RDM survey issued by DCC</vt:lpstr>
      <vt:lpstr>Who has what in place?</vt:lpstr>
      <vt:lpstr>Business planning</vt:lpstr>
      <vt:lpstr>Secure data services</vt:lpstr>
      <vt:lpstr>Digital preservation</vt:lpstr>
      <vt:lpstr>General guidance and support</vt:lpstr>
      <vt:lpstr>#3 – balance the drivers for each actor</vt:lpstr>
      <vt:lpstr>Why manage data?</vt:lpstr>
      <vt:lpstr>Data Management Planning lessons</vt:lpstr>
      <vt:lpstr>Making the case for RDM</vt:lpstr>
      <vt:lpstr>#4 – secure broad-based input and buy-in</vt:lpstr>
      <vt:lpstr>Roles of main participants in IEs</vt:lpstr>
      <vt:lpstr>Need many more services involved</vt:lpstr>
      <vt:lpstr>Importance of senior advocate(s)</vt:lpstr>
      <vt:lpstr>#5- define roles and responsibilities</vt:lpstr>
      <vt:lpstr>A range of RDM job titles</vt:lpstr>
      <vt:lpstr>Data librarian – example 1</vt:lpstr>
      <vt:lpstr>Data Librarian – example 2</vt:lpstr>
      <vt:lpstr>Data librarian – example 3</vt:lpstr>
      <vt:lpstr>Building on existing roles</vt:lpstr>
      <vt:lpstr>#6 – positioning support appropriately</vt:lpstr>
      <vt:lpstr>One stop shop</vt:lpstr>
      <vt:lpstr>Accessibility of difficult concepts</vt:lpstr>
      <vt:lpstr>Flyers, awareness raising</vt:lpstr>
      <vt:lpstr>But… different people want different things</vt:lpstr>
      <vt:lpstr>Localised support</vt:lpstr>
      <vt:lpstr>#7 – balance internal and external provision</vt:lpstr>
      <vt:lpstr>DIY or outsource services?</vt:lpstr>
      <vt:lpstr>Considerations to make</vt:lpstr>
      <vt:lpstr>Loughborough example</vt:lpstr>
      <vt:lpstr>National service providers</vt:lpstr>
      <vt:lpstr>Mitigating risks</vt:lpstr>
      <vt:lpstr>#8 - be agile</vt:lpstr>
      <vt:lpstr>Don’t stand still or think the job is done</vt:lpstr>
      <vt:lpstr>Be open to new ideas</vt:lpstr>
      <vt:lpstr>#9 – link up systems</vt:lpstr>
      <vt:lpstr>A single platform for all things DMP</vt:lpstr>
      <vt:lpstr>Potential integrations</vt:lpstr>
      <vt:lpstr>#10 – plan for sustainability</vt:lpstr>
      <vt:lpstr>Plan for the long-term</vt:lpstr>
      <vt:lpstr>So what’s stopping you? Get started!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Conscorcio Madrono</dc:title>
  <dc:creator>Sarah Jones</dc:creator>
  <cp:lastModifiedBy>Sarah Jones</cp:lastModifiedBy>
  <cp:revision>260</cp:revision>
  <dcterms:created xsi:type="dcterms:W3CDTF">2015-02-21T22:34:51Z</dcterms:created>
  <dcterms:modified xsi:type="dcterms:W3CDTF">2016-09-21T13:17:28Z</dcterms:modified>
</cp:coreProperties>
</file>