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  <p:sldMasterId id="2147483771" r:id="rId2"/>
  </p:sldMasterIdLst>
  <p:notesMasterIdLst>
    <p:notesMasterId r:id="rId48"/>
  </p:notesMasterIdLst>
  <p:sldIdLst>
    <p:sldId id="1196" r:id="rId3"/>
    <p:sldId id="1210" r:id="rId4"/>
    <p:sldId id="1200" r:id="rId5"/>
    <p:sldId id="1211" r:id="rId6"/>
    <p:sldId id="1212" r:id="rId7"/>
    <p:sldId id="1201" r:id="rId8"/>
    <p:sldId id="1214" r:id="rId9"/>
    <p:sldId id="1215" r:id="rId10"/>
    <p:sldId id="1216" r:id="rId11"/>
    <p:sldId id="1221" r:id="rId12"/>
    <p:sldId id="1222" r:id="rId13"/>
    <p:sldId id="1226" r:id="rId14"/>
    <p:sldId id="1297" r:id="rId15"/>
    <p:sldId id="1298" r:id="rId16"/>
    <p:sldId id="1299" r:id="rId17"/>
    <p:sldId id="1300" r:id="rId18"/>
    <p:sldId id="1301" r:id="rId19"/>
    <p:sldId id="1302" r:id="rId20"/>
    <p:sldId id="1303" r:id="rId21"/>
    <p:sldId id="1304" r:id="rId22"/>
    <p:sldId id="1228" r:id="rId23"/>
    <p:sldId id="1229" r:id="rId24"/>
    <p:sldId id="1218" r:id="rId25"/>
    <p:sldId id="1235" r:id="rId26"/>
    <p:sldId id="1236" r:id="rId27"/>
    <p:sldId id="1237" r:id="rId28"/>
    <p:sldId id="1238" r:id="rId29"/>
    <p:sldId id="1219" r:id="rId30"/>
    <p:sldId id="1239" r:id="rId31"/>
    <p:sldId id="1240" r:id="rId32"/>
    <p:sldId id="1220" r:id="rId33"/>
    <p:sldId id="1242" r:id="rId34"/>
    <p:sldId id="1241" r:id="rId35"/>
    <p:sldId id="1243" r:id="rId36"/>
    <p:sldId id="1245" r:id="rId37"/>
    <p:sldId id="1246" r:id="rId38"/>
    <p:sldId id="1247" r:id="rId39"/>
    <p:sldId id="1249" r:id="rId40"/>
    <p:sldId id="1250" r:id="rId41"/>
    <p:sldId id="1213" r:id="rId42"/>
    <p:sldId id="1252" r:id="rId43"/>
    <p:sldId id="1208" r:id="rId44"/>
    <p:sldId id="1256" r:id="rId45"/>
    <p:sldId id="1202" r:id="rId46"/>
    <p:sldId id="1305" r:id="rId47"/>
  </p:sldIdLst>
  <p:sldSz cx="9144000" cy="6858000" type="screen4x3"/>
  <p:notesSz cx="7315200" cy="9601200"/>
  <p:custDataLst>
    <p:tags r:id="rId4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7D7E7E"/>
    <a:srgbClr val="FFFF99"/>
    <a:srgbClr val="FFE089"/>
    <a:srgbClr val="EBD1D1"/>
    <a:srgbClr val="F6E9E9"/>
    <a:srgbClr val="F3E3E2"/>
    <a:srgbClr val="CC8582"/>
    <a:srgbClr val="D5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0" autoAdjust="0"/>
    <p:restoredTop sz="79872" autoAdjust="0"/>
  </p:normalViewPr>
  <p:slideViewPr>
    <p:cSldViewPr snapToObjects="1">
      <p:cViewPr varScale="1">
        <p:scale>
          <a:sx n="80" d="100"/>
          <a:sy n="80" d="100"/>
        </p:scale>
        <p:origin x="560" y="192"/>
      </p:cViewPr>
      <p:guideLst>
        <p:guide orient="horz" pos="187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arie_Curie" TargetMode="External"/><Relationship Id="rId13" Type="http://schemas.openxmlformats.org/officeDocument/2006/relationships/hyperlink" Target="https://en.wikipedia.org/wiki/Karl_Popper" TargetMode="External"/><Relationship Id="rId3" Type="http://schemas.openxmlformats.org/officeDocument/2006/relationships/hyperlink" Target="https://en.wikipedia.org/w/index.php?title=Solvay_Conference&amp;action=edit&amp;section=4" TargetMode="External"/><Relationship Id="rId7" Type="http://schemas.openxmlformats.org/officeDocument/2006/relationships/hyperlink" Target="https://en.wikipedia.org/wiki/Nobel_Prize" TargetMode="External"/><Relationship Id="rId12" Type="http://schemas.openxmlformats.org/officeDocument/2006/relationships/hyperlink" Target="https://en.wikipedia.org/wiki/Charles_Sanders_Peirce" TargetMode="External"/><Relationship Id="rId17" Type="http://schemas.openxmlformats.org/officeDocument/2006/relationships/hyperlink" Target="https://en.wikipedia.org/wiki/Alan_Musgrave" TargetMode="External"/><Relationship Id="rId2" Type="http://schemas.openxmlformats.org/officeDocument/2006/relationships/slide" Target="../slides/slide6.xml"/><Relationship Id="rId16" Type="http://schemas.openxmlformats.org/officeDocument/2006/relationships/hyperlink" Target="https://en.wikipedia.org/wiki/Solvay_Conference#cite_note-4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Niels_Bohr" TargetMode="External"/><Relationship Id="rId11" Type="http://schemas.openxmlformats.org/officeDocument/2006/relationships/hyperlink" Target="https://en.wikipedia.org/wiki/Scientific_method" TargetMode="External"/><Relationship Id="rId5" Type="http://schemas.openxmlformats.org/officeDocument/2006/relationships/hyperlink" Target="https://en.wikipedia.org/wiki/Photon" TargetMode="External"/><Relationship Id="rId15" Type="http://schemas.openxmlformats.org/officeDocument/2006/relationships/hyperlink" Target="https://en.wikipedia.org/wiki/Wikipedia:Vagueness" TargetMode="External"/><Relationship Id="rId10" Type="http://schemas.openxmlformats.org/officeDocument/2006/relationships/hyperlink" Target="https://en.wikipedia.org/wiki/Scientific_realism" TargetMode="External"/><Relationship Id="rId4" Type="http://schemas.openxmlformats.org/officeDocument/2006/relationships/hyperlink" Target="https://en.wikipedia.org/wiki/Electron" TargetMode="External"/><Relationship Id="rId9" Type="http://schemas.openxmlformats.org/officeDocument/2006/relationships/hyperlink" Target="https://en.wikipedia.org/wiki/Solvay_Conference#cite_note-3" TargetMode="External"/><Relationship Id="rId14" Type="http://schemas.openxmlformats.org/officeDocument/2006/relationships/hyperlink" Target="https://en.wikipedia.org/wiki/Instrumentalism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ambda_calculus" TargetMode="External"/><Relationship Id="rId13" Type="http://schemas.openxmlformats.org/officeDocument/2006/relationships/hyperlink" Target="https://en.wikipedia.org/wiki/Help:IPA/English" TargetMode="External"/><Relationship Id="rId3" Type="http://schemas.openxmlformats.org/officeDocument/2006/relationships/hyperlink" Target="https://en.wikipedia.org/wiki/United_States" TargetMode="External"/><Relationship Id="rId7" Type="http://schemas.openxmlformats.org/officeDocument/2006/relationships/hyperlink" Target="https://en.wikipedia.org/wiki/Theoretical_computer_science" TargetMode="External"/><Relationship Id="rId12" Type="http://schemas.openxmlformats.org/officeDocument/2006/relationships/hyperlink" Target="https://en.wikipedia.org/wiki/Church%E2%80%93Rosser_theorem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athematical_logic" TargetMode="External"/><Relationship Id="rId11" Type="http://schemas.openxmlformats.org/officeDocument/2006/relationships/hyperlink" Target="https://en.wikipedia.org/wiki/Frege%E2%80%93Church_ontology" TargetMode="External"/><Relationship Id="rId5" Type="http://schemas.openxmlformats.org/officeDocument/2006/relationships/hyperlink" Target="https://en.wikipedia.org/wiki/List_of_logicians" TargetMode="External"/><Relationship Id="rId15" Type="http://schemas.openxmlformats.org/officeDocument/2006/relationships/hyperlink" Target="https://en.wikipedia.org/wiki/Computability_theory" TargetMode="External"/><Relationship Id="rId10" Type="http://schemas.openxmlformats.org/officeDocument/2006/relationships/hyperlink" Target="https://en.wikipedia.org/wiki/Entscheidungsproblem" TargetMode="External"/><Relationship Id="rId4" Type="http://schemas.openxmlformats.org/officeDocument/2006/relationships/hyperlink" Target="https://en.wikipedia.org/wiki/Mathematician" TargetMode="External"/><Relationship Id="rId9" Type="http://schemas.openxmlformats.org/officeDocument/2006/relationships/hyperlink" Target="https://en.wikipedia.org/wiki/Church%E2%80%93Turing_thesis" TargetMode="External"/><Relationship Id="rId14" Type="http://schemas.openxmlformats.org/officeDocument/2006/relationships/hyperlink" Target="https://en.wikipedia.org/wiki/Logician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2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0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7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Kwantum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jongens</a:t>
            </a:r>
            <a:r>
              <a:rPr lang="en-US" dirty="0"/>
              <a:t> </a:t>
            </a:r>
            <a:r>
              <a:rPr lang="en-US" dirty="0" err="1"/>
              <a:t>natuurlijk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Maar Britten </a:t>
            </a:r>
            <a:r>
              <a:rPr lang="en-US" dirty="0" err="1"/>
              <a:t>houden</a:t>
            </a:r>
            <a:r>
              <a:rPr lang="en-US" dirty="0"/>
              <a:t> vast van James Bond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eigen </a:t>
            </a:r>
            <a:r>
              <a:rPr lang="en-US" dirty="0" err="1"/>
              <a:t>Britse</a:t>
            </a:r>
            <a:r>
              <a:rPr lang="en-US" dirty="0"/>
              <a:t> </a:t>
            </a:r>
            <a:r>
              <a:rPr lang="en-US" dirty="0" err="1"/>
              <a:t>merk</a:t>
            </a:r>
            <a:r>
              <a:rPr lang="en-US" dirty="0"/>
              <a:t> sport cars, Quantum Sports Cars, QSC,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afgebeeld</a:t>
            </a:r>
            <a:r>
              <a:rPr lang="en-US" dirty="0"/>
              <a:t> de sexy </a:t>
            </a:r>
            <a:r>
              <a:rPr lang="en-US" dirty="0" err="1"/>
              <a:t>sunrunner</a:t>
            </a:r>
            <a:r>
              <a:rPr lang="en-US" dirty="0"/>
              <a:t> https://en.wikipedia.org/wiki/Quantum_Sports_Cars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9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Fifth Conference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Edit section: Fifth Conference"/>
              </a:rPr>
              <a:t>edit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endParaRPr lang="en-US" sz="1200" b="1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Perhaps the most famous conference was the October 1927 Fifth Solvay International Conference on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Electron"/>
              </a:rPr>
              <a:t>Electrons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Photon"/>
              </a:rPr>
              <a:t>Photons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where the world's most notable physicists met to discuss the newly formulated quantum theory. The leading figures were Albert Einstein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Niels Bohr"/>
              </a:rPr>
              <a:t>Niels Bohr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17 of the 29 attendees were or became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Nobel Prize"/>
              </a:rPr>
              <a:t>Nobel Prize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winners, including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Marie Curie"/>
              </a:rPr>
              <a:t>Marie Curie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alone among them, had won Nobel Prizes in two separate scientific disciplines.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/>
              </a:rPr>
              <a:t>[3]</a:t>
            </a:r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This conference was also the culmination of the struggle between, on one side, Einstein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Scientific realism"/>
              </a:rPr>
              <a:t>scientific realists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who wanted strict rules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Scientific method"/>
              </a:rPr>
              <a:t>scientific method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as laid out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Charles Sanders Peirce"/>
              </a:rPr>
              <a:t>Charles Peirce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3" tooltip="Karl Popper"/>
              </a:rPr>
              <a:t>Karl Popper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and on the other, Bohr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4" tooltip="Instrumentalism"/>
              </a:rPr>
              <a:t>instrumentalists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wanted looser rules based on outcomes.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1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5" tooltip="Wikipedia:Vagueness"/>
              </a:rPr>
              <a:t>vague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Starting at this point, the instrumentalists won, instrumentalism having been seen as the norm ever since,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6"/>
              </a:rPr>
              <a:t>[4]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although the debate has been actively continued by the likes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7" tooltip="Alan Musgrave"/>
              </a:rPr>
              <a:t>Alan Musgrave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9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Alonzo Church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(June 14, 1903 – August 11, 1995) was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United States"/>
              </a:rPr>
              <a:t>American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Mathematician"/>
              </a:rPr>
              <a:t>mathematician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List of logicians"/>
              </a:rPr>
              <a:t>logician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who made major contributions to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Mathematical logic"/>
              </a:rPr>
              <a:t>mathematical logic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 the foundations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Theoretical computer science"/>
              </a:rPr>
              <a:t>theoretical computer science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He is best known for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Lambda calculus"/>
              </a:rPr>
              <a:t>lambda calculus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 tooltip="Church–Turing thesis"/>
              </a:rPr>
              <a:t>Church–Turing thesis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proving the undecidability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Entscheidungsproblem"/>
              </a:rPr>
              <a:t>Entscheidungsproblem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Frege–Church ontology"/>
              </a:rPr>
              <a:t>Frege–Church ontology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Church–Rosser theorem"/>
              </a:rPr>
              <a:t>Church–Rosser theorem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He also worked on philosophy of language (see e.g. Church 1970).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Emil Leon Post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3" tooltip="Help:IPA/English"/>
              </a:rPr>
              <a:t>/poʊst/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; February 11, 1897 – April 21, 1954) was an American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Mathematician"/>
              </a:rPr>
              <a:t>mathematician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4" tooltip="Logician"/>
              </a:rPr>
              <a:t>logician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He is best known for his work in the field that eventually became known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5" tooltip="Computability theory"/>
              </a:rPr>
              <a:t>computability theory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https://phys.org/news/2014-05-nondestructive-method-quantum.html</a:t>
            </a:r>
          </a:p>
          <a:p>
            <a:r>
              <a:rPr lang="en-US" dirty="0" err="1"/>
              <a:t>Bron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rgbClr val="0033CC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752C1-9387-4307-9DCC-B1C8B71E5E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BDFEE-A8C5-45F5-BF0D-188503C7D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5753101"/>
            <a:ext cx="9144000" cy="1104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923F2-418A-4087-B2FB-B15D852293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6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4C2B3-756F-4EA6-9202-99D1CD0DF4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6ABF5-3DA8-479B-B9FA-06903AB141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61F6A-323B-4B6D-8992-667C5BCAB7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F983E-3000-4E82-8277-D4672E5D77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EF99-B9EF-4236-AD11-7BE91CA2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4C280-5872-403B-A7A1-11E62276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7891-AD3C-4122-82FB-B082FA4E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1B4B-35A8-4ADE-8984-F1D748C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37C6-2B32-4F5C-82E5-606A73E8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64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BE75-733D-45B0-8981-382CCBFC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5861-E545-4A3C-9F3E-08A22D31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7AFF-1629-497E-AE5B-A8D7B188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DA5D-D402-430D-A265-88AD854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EA35-E4FB-4008-944A-8D91317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733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9B51-D0B6-41E2-82B7-A85C196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31D06-0FB4-43E5-9FC6-E877A7D4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D5DC9-2B6A-40EE-91C0-FEE21DD7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buhrman 2007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40C0A-7B7B-4307-A261-C3988D79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43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5471-7452-4B4E-A9DA-2F4500AD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8ECF1-2AD3-425F-90F5-7633C0BB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AF4-14A3-48CE-9E89-F486C782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3964-FB34-48D5-87B9-D682B1AC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DEFA-D8FB-4828-82D8-7D09FAF9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4992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124-0DC2-4F7E-9C10-5679A6C2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1320-93BE-4E2C-9B65-152C6A2FD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5512C-98E3-4E7C-B306-E02599466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9EF2-B59F-4D98-9CF5-89F1F4E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80AD-D29C-49FF-A3A6-3A2AB27B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7A87B-B99C-4639-A1D7-44714449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0171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80ED-CC8D-43AB-99F9-67809B7D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ED3BF-C11A-4D39-9F3C-FE70B0C7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11EED-49D0-43B7-9090-8B8B15F0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D4B01-7D1D-4A4B-ADEF-95B070A8F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B8251-789B-4F4B-9EB7-447A1E2F4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FDD0B-4048-42AE-B719-1D289E6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0D5C2-29EA-41CE-8ADF-FBD03945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2CBD9-48AE-425F-B39E-2B4710BB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25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C2D4-2FC7-4F12-963F-986F7888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B60AB-8364-463C-B9C3-796FC3F4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36EB-52AF-439A-9DAA-013B98F7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7B392-4224-42DB-9322-5C720369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1838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B8D2-50D3-4CB3-A922-2F5E0427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09530-9B8D-414B-9118-E585341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8CF15-9917-4D17-A31C-321126B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851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56D3-B497-4E33-BD52-7155CF4F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77C5B-9898-4225-81D7-4B1C9E32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AF416-6D8B-476D-9D85-C0B0C06FB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4294E-C180-4D7D-A5EC-9A4F462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51173-29DA-499C-A627-C96738F6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86143-67D0-41B6-B59D-288FFF2B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948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7E9-0DF6-474A-84F6-F5450323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ED734-AF52-4AE7-9F40-4F53CAAC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E8A6-9B46-43B6-B4B7-C9BC15B9B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2360E-C9CC-4BD1-BD23-280FBEE4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4138-F5A2-4589-9DC4-AFE57B12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ABD3A-C71F-45C6-8073-711619F8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2430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7801-FE0D-420F-BCEC-BB05EDC6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1BF67-DDBD-4057-A0C1-8807D8B6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751E-FA25-4922-8CE0-2FFF319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A667-5174-49DC-B65A-52F3ABFC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78DF-A33C-4E14-B598-337DBAB2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3422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CD525-440A-4381-9128-DB5168F1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94015-9E09-446A-875A-4CAE096B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FC81-D134-4C66-A696-4146F6F2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C6E8E-CFA6-45BD-8C35-125C8CB3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A51D0-7F53-43A7-8B53-6C6F08E7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744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692189-DF31-49E2-9BC1-8CDFB5C457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buhrman 2007</a:t>
            </a:r>
          </a:p>
        </p:txBody>
      </p:sp>
      <p:pic>
        <p:nvPicPr>
          <p:cNvPr id="10" name="Picture 9" descr="QuSoft_logo_RGB.eps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4"/>
          <a:stretch/>
        </p:blipFill>
        <p:spPr>
          <a:xfrm>
            <a:off x="7772400" y="76205"/>
            <a:ext cx="1284514" cy="380313"/>
          </a:xfrm>
          <a:prstGeom prst="rect">
            <a:avLst/>
          </a:prstGeom>
        </p:spPr>
      </p:pic>
      <p:pic>
        <p:nvPicPr>
          <p:cNvPr id="11" name="Picture 5" descr="cwi_logo_cropped.png"/>
          <p:cNvPicPr>
            <a:picLocks noChangeAspect="1"/>
          </p:cNvPicPr>
          <p:nvPr userDrawn="1"/>
        </p:nvPicPr>
        <p:blipFill>
          <a:blip r:embed="rId3" cstate="print">
            <a:alphaModFix amt="38000"/>
          </a:blip>
          <a:srcRect/>
          <a:stretch>
            <a:fillRect/>
          </a:stretch>
        </p:blipFill>
        <p:spPr bwMode="auto">
          <a:xfrm>
            <a:off x="4" y="-10885"/>
            <a:ext cx="1221413" cy="5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692189-DF31-49E2-9BC1-8CDFB5C457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buhrman 2007</a:t>
            </a:r>
          </a:p>
        </p:txBody>
      </p:sp>
    </p:spTree>
    <p:extLst>
      <p:ext uri="{BB962C8B-B14F-4D97-AF65-F5344CB8AC3E}">
        <p14:creationId xmlns:p14="http://schemas.microsoft.com/office/powerpoint/2010/main" val="3225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6BBFA-E40F-47DC-B8F6-78FFD300BF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80E85-605D-4688-96E9-1BA6CBAC2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079B-8A77-4CE5-AB54-27B1909E24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64053-C436-4F90-841C-92A0421D09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 descr="QuSoft_logo_RGB.eps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4"/>
          <a:stretch/>
        </p:blipFill>
        <p:spPr>
          <a:xfrm>
            <a:off x="7772400" y="76205"/>
            <a:ext cx="1284514" cy="380313"/>
          </a:xfrm>
          <a:prstGeom prst="rect">
            <a:avLst/>
          </a:prstGeom>
        </p:spPr>
      </p:pic>
      <p:pic>
        <p:nvPicPr>
          <p:cNvPr id="7" name="Picture 5" descr="cwi_logo_cropped.png"/>
          <p:cNvPicPr>
            <a:picLocks noChangeAspect="1"/>
          </p:cNvPicPr>
          <p:nvPr userDrawn="1"/>
        </p:nvPicPr>
        <p:blipFill>
          <a:blip r:embed="rId3" cstate="print">
            <a:alphaModFix amt="38000"/>
          </a:blip>
          <a:srcRect/>
          <a:stretch>
            <a:fillRect/>
          </a:stretch>
        </p:blipFill>
        <p:spPr bwMode="auto">
          <a:xfrm>
            <a:off x="4" y="-10885"/>
            <a:ext cx="1221413" cy="5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923F2-418A-4087-B2FB-B15D852293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QuSoft_logo_RGB.eps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4"/>
          <a:stretch/>
        </p:blipFill>
        <p:spPr>
          <a:xfrm>
            <a:off x="7772400" y="76205"/>
            <a:ext cx="1284514" cy="380313"/>
          </a:xfrm>
          <a:prstGeom prst="rect">
            <a:avLst/>
          </a:prstGeom>
        </p:spPr>
      </p:pic>
      <p:pic>
        <p:nvPicPr>
          <p:cNvPr id="6" name="Picture 5" descr="cwi_logo_cropped.png"/>
          <p:cNvPicPr>
            <a:picLocks noChangeAspect="1"/>
          </p:cNvPicPr>
          <p:nvPr userDrawn="1"/>
        </p:nvPicPr>
        <p:blipFill>
          <a:blip r:embed="rId3" cstate="print">
            <a:alphaModFix amt="38000"/>
          </a:blip>
          <a:srcRect/>
          <a:stretch>
            <a:fillRect/>
          </a:stretch>
        </p:blipFill>
        <p:spPr bwMode="auto">
          <a:xfrm>
            <a:off x="4" y="-10885"/>
            <a:ext cx="1221413" cy="5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788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copyright buhrman 2007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0" r:id="rId2"/>
    <p:sldLayoutId id="2147483662" r:id="rId3"/>
    <p:sldLayoutId id="2147483738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73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75" baseline="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rgbClr val="FF0000"/>
          </a:solidFill>
          <a:latin typeface="Comic Sans MS" pitchFamily="66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E7BB0-8055-46D2-8D58-158224A7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0DB40-9A52-4617-A370-96D4CDB8C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7CDB-7A7F-4EC1-8F85-9F1F97638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16/09/2021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05981-EF39-46D7-B125-DA80315DB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D415-80FA-47B8-AA35-631BA0726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BCC6C-5BA1-487D-81D2-0AE99DAE6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1"/>
            <a:ext cx="914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.xml"/><Relationship Id="rId7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wmf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8.xml"/><Relationship Id="rId7" Type="http://schemas.openxmlformats.org/officeDocument/2006/relationships/image" Target="../media/image24.w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6.png"/><Relationship Id="rId4" Type="http://schemas.openxmlformats.org/officeDocument/2006/relationships/tags" Target="../tags/tag9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tags" Target="../tags/tag1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8.png"/><Relationship Id="rId4" Type="http://schemas.openxmlformats.org/officeDocument/2006/relationships/tags" Target="../tags/tag13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4.w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6.png"/><Relationship Id="rId2" Type="http://schemas.openxmlformats.org/officeDocument/2006/relationships/tags" Target="../tags/tag15.xml"/><Relationship Id="rId16" Type="http://schemas.openxmlformats.org/officeDocument/2006/relationships/image" Target="../media/image3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25.png"/><Relationship Id="rId5" Type="http://schemas.openxmlformats.org/officeDocument/2006/relationships/tags" Target="../tags/tag18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5.xml"/><Relationship Id="rId7" Type="http://schemas.openxmlformats.org/officeDocument/2006/relationships/image" Target="../media/image24.wmf"/><Relationship Id="rId12" Type="http://schemas.openxmlformats.org/officeDocument/2006/relationships/image" Target="../media/image3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6.png"/><Relationship Id="rId5" Type="http://schemas.openxmlformats.org/officeDocument/2006/relationships/tags" Target="../tags/tag27.xml"/><Relationship Id="rId10" Type="http://schemas.openxmlformats.org/officeDocument/2006/relationships/image" Target="../media/image25.png"/><Relationship Id="rId4" Type="http://schemas.openxmlformats.org/officeDocument/2006/relationships/tags" Target="../tags/tag26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31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5.png"/><Relationship Id="rId5" Type="http://schemas.openxmlformats.org/officeDocument/2006/relationships/tags" Target="../tags/tag32.xml"/><Relationship Id="rId10" Type="http://schemas.openxmlformats.org/officeDocument/2006/relationships/image" Target="../media/image30.png"/><Relationship Id="rId4" Type="http://schemas.openxmlformats.org/officeDocument/2006/relationships/tags" Target="../tags/tag31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6.xml"/><Relationship Id="rId7" Type="http://schemas.openxmlformats.org/officeDocument/2006/relationships/image" Target="../media/image31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51.png"/><Relationship Id="rId5" Type="http://schemas.openxmlformats.org/officeDocument/2006/relationships/tags" Target="../tags/tag38.xml"/><Relationship Id="rId10" Type="http://schemas.openxmlformats.org/officeDocument/2006/relationships/image" Target="../media/image50.png"/><Relationship Id="rId4" Type="http://schemas.openxmlformats.org/officeDocument/2006/relationships/tags" Target="../tags/tag37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wmf"/><Relationship Id="rId5" Type="http://schemas.openxmlformats.org/officeDocument/2006/relationships/image" Target="../media/image56.tiff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an.schaffner@quantum.amsterda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304800" y="610912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De </a:t>
            </a:r>
            <a:r>
              <a:rPr lang="en-US" sz="3600" dirty="0" err="1">
                <a:solidFill>
                  <a:srgbClr val="98151A"/>
                </a:solidFill>
                <a:latin typeface="Frutiger LT Std 55 Roman" panose="020B0602020204020204" pitchFamily="34" charset="0"/>
              </a:rPr>
              <a:t>quantumcomputer</a:t>
            </a:r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 in </a:t>
            </a:r>
            <a:r>
              <a:rPr lang="en-US" sz="3600" dirty="0" err="1">
                <a:solidFill>
                  <a:srgbClr val="98151A"/>
                </a:solidFill>
                <a:latin typeface="Frutiger LT Std 55 Roman" panose="020B0602020204020204" pitchFamily="34" charset="0"/>
              </a:rPr>
              <a:t>vogelvlucht</a:t>
            </a:r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endParaRPr lang="en-US" sz="2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Frutiger LT Std 55 Roman" panose="020B0602020204020204" pitchFamily="34" charset="0"/>
              </a:rPr>
              <a:t>Christian Schaffner</a:t>
            </a:r>
          </a:p>
          <a:p>
            <a:endParaRPr lang="en-NL" sz="2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C946E-431A-43A7-8CE5-81DB83A7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706837" y="2642575"/>
            <a:ext cx="6156684" cy="2324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University of Amsterdam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22" y="3772358"/>
            <a:ext cx="950846" cy="1028241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066800" y="2876063"/>
            <a:ext cx="2308935" cy="650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27F47-037C-C645-8411-5BC3E7D8A7D9}"/>
              </a:ext>
            </a:extLst>
          </p:cNvPr>
          <p:cNvSpPr txBox="1"/>
          <p:nvPr/>
        </p:nvSpPr>
        <p:spPr>
          <a:xfrm>
            <a:off x="275918" y="5332013"/>
            <a:ext cx="833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Docentenbijeenkomst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</a:t>
            </a:r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QuantumQuest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16 September 2021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09600" y="1676408"/>
            <a:ext cx="7239000" cy="411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 object in 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different </a:t>
            </a: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simultaneously: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A photon can be at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two positions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at the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same time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</a:t>
            </a:r>
            <a:r>
              <a:rPr lang="en-US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Schr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ödinger’s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dead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alive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4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Experimentally verified: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Small systems, such as photons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Bigger systems, molecules…</a:t>
            </a:r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" descr="age5image1789728">
            <a:extLst>
              <a:ext uri="{FF2B5EF4-FFF2-40B4-BE49-F238E27FC236}">
                <a16:creationId xmlns:a16="http://schemas.microsoft.com/office/drawing/2014/main" id="{FCBB05E7-76AC-414A-B7A7-14745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5"/>
            <a:ext cx="3742326" cy="1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4575F-BF24-4CB7-8591-CDFCCD7C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09600"/>
            <a:ext cx="5524500" cy="4019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B1E10-3DC3-443D-8B64-40955C4DB6E2}"/>
              </a:ext>
            </a:extLst>
          </p:cNvPr>
          <p:cNvSpPr txBox="1"/>
          <p:nvPr/>
        </p:nvSpPr>
        <p:spPr>
          <a:xfrm>
            <a:off x="2467162" y="4724400"/>
            <a:ext cx="43777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“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About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your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Mister Schrödinger…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800" i="1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      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I’ve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good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bad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news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.”</a:t>
            </a:r>
            <a:endParaRPr lang="nl-NL" sz="2200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9C8E3-FEC5-4ABA-A0B7-EBB04FA243F3}"/>
              </a:ext>
            </a:extLst>
          </p:cNvPr>
          <p:cNvSpPr txBox="1"/>
          <p:nvPr/>
        </p:nvSpPr>
        <p:spPr>
          <a:xfrm>
            <a:off x="1280480" y="2514602"/>
            <a:ext cx="6583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utiger LT Std 55 Roman" panose="020B0602020204020204" pitchFamily="34" charset="0"/>
              </a:rPr>
              <a:t>Superposition:</a:t>
            </a:r>
          </a:p>
          <a:p>
            <a:r>
              <a:rPr lang="en-US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An experiment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FDED2319-7A80-44DE-9C55-D5E351B6E2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3A11-6F0A-4B6B-93A4-69F4A10766E8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669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</p:spTree>
    <p:extLst>
      <p:ext uri="{BB962C8B-B14F-4D97-AF65-F5344CB8AC3E}">
        <p14:creationId xmlns:p14="http://schemas.microsoft.com/office/powerpoint/2010/main" val="2557954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341515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61269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66896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07857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93411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135639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628650" y="-255360"/>
            <a:ext cx="78867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2456545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2733027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2721641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762000"/>
            <a:ext cx="3315422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br>
              <a:rPr lang="en-US" sz="2400" b="0" dirty="0">
                <a:latin typeface="Frutiger LT Std 45 Light" panose="020B0402020204020204" pitchFamily="34" charset="77"/>
              </a:rPr>
            </a:br>
            <a:r>
              <a:rPr lang="en-US" sz="2400" dirty="0">
                <a:latin typeface="Frutiger LT Std 45 Light" panose="020B0402020204020204" pitchFamily="34" charset="77"/>
              </a:rPr>
              <a:t>P</a:t>
            </a:r>
            <a:r>
              <a:rPr lang="en-US" sz="2400" b="0" dirty="0">
                <a:latin typeface="Frutiger LT Std 45 Light" panose="020B0402020204020204" pitchFamily="34" charset="77"/>
              </a:rPr>
              <a:t>hotons: 1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01361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2575716" y="4620261"/>
            <a:ext cx="3126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with prob. 1 yields 1</a:t>
            </a:r>
            <a:endParaRPr lang="de-CH" sz="20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1011305" y="5207666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2884555" y="5207666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2857510" y="5282913"/>
            <a:ext cx="989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01438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235267" y="4794916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68464" y="4975409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4284888" y="4975409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214185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286193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28619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1788125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214185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214185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32777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70331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759579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16919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02473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36204" y="-180945"/>
            <a:ext cx="7886700" cy="1325563"/>
          </a:xfrm>
          <a:noFill/>
          <a:ln/>
        </p:spPr>
        <p:txBody>
          <a:bodyPr/>
          <a:lstStyle/>
          <a:p>
            <a:r>
              <a:rPr lang="en-US" sz="4000" dirty="0"/>
              <a:t>Diagonal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1445419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1888331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2823642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281225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2819879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1872456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2819682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1435462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253566" y="4717346"/>
            <a:ext cx="3342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179213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177626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378698" y="5208749"/>
            <a:ext cx="3073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177256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341138"/>
            <a:ext cx="854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8086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8086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422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4961626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4793723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673594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177650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287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2872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1384920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3977208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480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680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680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480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480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4666838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01" name="Text Box 104">
            <a:extLst>
              <a:ext uri="{FF2B5EF4-FFF2-40B4-BE49-F238E27FC236}">
                <a16:creationId xmlns:a16="http://schemas.microsoft.com/office/drawing/2014/main" id="{61451737-733D-284D-8531-9BF2E7B63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8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129" grpId="0"/>
      <p:bldP spid="1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439467" y="549139"/>
            <a:ext cx="6535340" cy="485775"/>
          </a:xfrm>
        </p:spPr>
        <p:txBody>
          <a:bodyPr>
            <a:noAutofit/>
          </a:bodyPr>
          <a:lstStyle/>
          <a:p>
            <a:r>
              <a:rPr lang="en-US" sz="3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166813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022350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132781" y="-132918"/>
            <a:ext cx="7886700" cy="1325563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950491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4922838"/>
            <a:ext cx="3073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416550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4149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5424488"/>
            <a:ext cx="30738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578475"/>
            <a:ext cx="92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78483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78483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1845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5198963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031060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910931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414987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0491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0491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2419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442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4427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2419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2419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521032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5198963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899592" y="4904175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1887190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" name="Text Box 104">
            <a:extLst>
              <a:ext uri="{FF2B5EF4-FFF2-40B4-BE49-F238E27FC236}">
                <a16:creationId xmlns:a16="http://schemas.microsoft.com/office/drawing/2014/main" id="{E2636C9C-EC84-0B44-9AA1-D65E0664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A little thought experiment…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968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13305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98859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1680" y="916732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84472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4472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88808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1673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1673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26866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4066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4066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26866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26866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487273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4928732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1369127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1492796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068860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5205819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5205334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5656" y="4928732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5205819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5205819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19" name="Rectangle 43">
            <a:extLst>
              <a:ext uri="{FF2B5EF4-FFF2-40B4-BE49-F238E27FC236}">
                <a16:creationId xmlns:a16="http://schemas.microsoft.com/office/drawing/2014/main" id="{BAC065F4-42D3-194B-96AD-0FE34AFB5C1C}"/>
              </a:ext>
            </a:extLst>
          </p:cNvPr>
          <p:cNvSpPr txBox="1">
            <a:spLocks noChangeArrowheads="1"/>
          </p:cNvSpPr>
          <p:nvPr/>
        </p:nvSpPr>
        <p:spPr>
          <a:xfrm>
            <a:off x="132781" y="-132918"/>
            <a:ext cx="7886700" cy="132556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/>
              <a:t>Measuring Collapses the State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50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EE7764F-D812-4DE7-A96D-428E695E6953}"/>
              </a:ext>
            </a:extLst>
          </p:cNvPr>
          <p:cNvSpPr txBox="1"/>
          <p:nvPr/>
        </p:nvSpPr>
        <p:spPr>
          <a:xfrm>
            <a:off x="5105400" y="4643737"/>
            <a:ext cx="1676400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DDC3A-BD09-4DE8-9643-D7CC75A1CE63}"/>
              </a:ext>
            </a:extLst>
          </p:cNvPr>
          <p:cNvSpPr/>
          <p:nvPr/>
        </p:nvSpPr>
        <p:spPr bwMode="auto">
          <a:xfrm>
            <a:off x="5105403" y="4642941"/>
            <a:ext cx="1676399" cy="462461"/>
          </a:xfrm>
          <a:prstGeom prst="rect">
            <a:avLst/>
          </a:prstGeom>
          <a:solidFill>
            <a:schemeClr val="accent4">
              <a:alpha val="32549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69E918-6740-4F18-89BA-C4D1C3979BC0}"/>
              </a:ext>
            </a:extLst>
          </p:cNvPr>
          <p:cNvCxnSpPr>
            <a:endCxn id="3" idx="2"/>
          </p:cNvCxnSpPr>
          <p:nvPr/>
        </p:nvCxnSpPr>
        <p:spPr bwMode="auto">
          <a:xfrm>
            <a:off x="3670976" y="4019183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D34AFF1-F637-4F74-B6C9-8229D0F1F2C4}"/>
              </a:ext>
            </a:extLst>
          </p:cNvPr>
          <p:cNvSpPr/>
          <p:nvPr/>
        </p:nvSpPr>
        <p:spPr bwMode="auto">
          <a:xfrm rot="8100000">
            <a:off x="4175168" y="4033582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C5641A-4EA4-44E7-9455-C1EEE3419051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563095" y="2744620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13E587-0424-47CE-896F-E4ACB0C0131C}"/>
              </a:ext>
            </a:extLst>
          </p:cNvPr>
          <p:cNvCxnSpPr/>
          <p:nvPr/>
        </p:nvCxnSpPr>
        <p:spPr bwMode="auto">
          <a:xfrm>
            <a:off x="4613674" y="4038600"/>
            <a:ext cx="10575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A2F21074-5685-4061-979E-C6E6045BF916}"/>
              </a:ext>
            </a:extLst>
          </p:cNvPr>
          <p:cNvSpPr/>
          <p:nvPr/>
        </p:nvSpPr>
        <p:spPr bwMode="auto">
          <a:xfrm rot="16200000">
            <a:off x="4288160" y="226549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1B386C1-9181-49B7-8FBD-E3A3BF5DB7CE}"/>
              </a:ext>
            </a:extLst>
          </p:cNvPr>
          <p:cNvSpPr/>
          <p:nvPr/>
        </p:nvSpPr>
        <p:spPr bwMode="auto">
          <a:xfrm>
            <a:off x="5585223" y="377302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F8CB8-1925-4635-98E0-D82DB7F115E0}"/>
              </a:ext>
            </a:extLst>
          </p:cNvPr>
          <p:cNvSpPr txBox="1"/>
          <p:nvPr/>
        </p:nvSpPr>
        <p:spPr>
          <a:xfrm>
            <a:off x="3832945" y="1676402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35D199A0-B680-469F-83D6-3A6A66BF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92430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04B635F-B08E-4CDA-ACD6-6F0C4205AF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97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31D912-DBA5-4209-95DD-9D806D6006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373" y="3181351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31D792-056B-42D7-9291-F9BDB44E2A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DF7C40-0CB9-4EA4-AA22-7A1BC3183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945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12821-ADB3-4B2C-B70B-5C965D65935C}"/>
              </a:ext>
            </a:extLst>
          </p:cNvPr>
          <p:cNvSpPr txBox="1"/>
          <p:nvPr/>
        </p:nvSpPr>
        <p:spPr>
          <a:xfrm>
            <a:off x="5084990" y="2972026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CE230-1175-4A79-BBB8-A790C87991D7}"/>
              </a:ext>
            </a:extLst>
          </p:cNvPr>
          <p:cNvSpPr txBox="1"/>
          <p:nvPr/>
        </p:nvSpPr>
        <p:spPr>
          <a:xfrm>
            <a:off x="5293539" y="2971230"/>
            <a:ext cx="11969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A857B6-F1DD-4D39-BB70-D4AAD856D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8590" y="3970140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5AB676-2DA8-473E-98F9-3D4B29CEE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29" y="921677"/>
            <a:ext cx="1575883" cy="1509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06B05-7C92-4098-AB6C-6CC8E1D3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b="4040"/>
          <a:stretch/>
        </p:blipFill>
        <p:spPr>
          <a:xfrm>
            <a:off x="7394951" y="3282019"/>
            <a:ext cx="1214241" cy="1452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7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67608B-084F-4851-B53B-631FAC51834A}"/>
              </a:ext>
            </a:extLst>
          </p:cNvPr>
          <p:cNvSpPr txBox="1"/>
          <p:nvPr/>
        </p:nvSpPr>
        <p:spPr>
          <a:xfrm>
            <a:off x="3832945" y="167193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F89D1A-BE60-400D-ABA9-172F25E13B73}"/>
              </a:ext>
            </a:extLst>
          </p:cNvPr>
          <p:cNvSpPr/>
          <p:nvPr/>
        </p:nvSpPr>
        <p:spPr bwMode="auto">
          <a:xfrm>
            <a:off x="3742375" y="1671934"/>
            <a:ext cx="1656223" cy="461666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A6A09B-29FB-4B55-BA85-9150A94008A6}"/>
              </a:ext>
            </a:extLst>
          </p:cNvPr>
          <p:cNvCxnSpPr>
            <a:endCxn id="3" idx="2"/>
          </p:cNvCxnSpPr>
          <p:nvPr/>
        </p:nvCxnSpPr>
        <p:spPr bwMode="auto">
          <a:xfrm>
            <a:off x="3670976" y="4019183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2FBD3BA-5489-4659-890F-137038E7ED06}"/>
              </a:ext>
            </a:extLst>
          </p:cNvPr>
          <p:cNvSpPr/>
          <p:nvPr/>
        </p:nvSpPr>
        <p:spPr bwMode="auto">
          <a:xfrm rot="8100000">
            <a:off x="4175168" y="4033582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C9421C-2656-47CA-BA2E-9B35A4DA533F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563095" y="2744620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692650-C92B-4E0F-AA39-D8AE86214F42}"/>
              </a:ext>
            </a:extLst>
          </p:cNvPr>
          <p:cNvCxnSpPr/>
          <p:nvPr/>
        </p:nvCxnSpPr>
        <p:spPr bwMode="auto">
          <a:xfrm>
            <a:off x="4613674" y="4038600"/>
            <a:ext cx="10575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DD2B4371-3209-4C3A-AC22-96705F7EBAA0}"/>
              </a:ext>
            </a:extLst>
          </p:cNvPr>
          <p:cNvSpPr/>
          <p:nvPr/>
        </p:nvSpPr>
        <p:spPr bwMode="auto">
          <a:xfrm rot="16200000">
            <a:off x="4288160" y="226549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64D2689-C9DE-4541-9787-FC19A09F7618}"/>
              </a:ext>
            </a:extLst>
          </p:cNvPr>
          <p:cNvSpPr/>
          <p:nvPr/>
        </p:nvSpPr>
        <p:spPr bwMode="auto">
          <a:xfrm>
            <a:off x="5585223" y="3773026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5EB68-A162-4BFE-B928-C58ADAC4BCAE}"/>
              </a:ext>
            </a:extLst>
          </p:cNvPr>
          <p:cNvSpPr txBox="1"/>
          <p:nvPr/>
        </p:nvSpPr>
        <p:spPr>
          <a:xfrm>
            <a:off x="5206024" y="464373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AAD8CC4-57C1-45FF-A270-2BBC09BF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92430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E871A6-4C67-4E9C-8422-BF223C64D7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97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19BA71-018C-4B31-BD81-3ACD33F306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373" y="3181351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5A1C89-3EFB-4AEC-8D05-507CB087B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A01DB7-E686-41D3-8680-79FCC3AF4D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9451" y="3958829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1217A-50E3-4FC4-AE78-C31F4746984B}"/>
              </a:ext>
            </a:extLst>
          </p:cNvPr>
          <p:cNvSpPr txBox="1"/>
          <p:nvPr/>
        </p:nvSpPr>
        <p:spPr>
          <a:xfrm>
            <a:off x="5180020" y="2985583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59F43-33F3-4C47-A56E-1E05F0825FA8}"/>
              </a:ext>
            </a:extLst>
          </p:cNvPr>
          <p:cNvSpPr txBox="1"/>
          <p:nvPr/>
        </p:nvSpPr>
        <p:spPr>
          <a:xfrm>
            <a:off x="5346537" y="2972026"/>
            <a:ext cx="11969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AE0B55-BC50-42A5-AEBB-17880CFF5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373" y="2338907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6CA2E1-75B9-47F9-9AE2-77B05D56D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29" y="921677"/>
            <a:ext cx="1575883" cy="1509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2B4E53-4BEF-49DA-B077-8D5BF1B61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5" r="2864" b="17131"/>
          <a:stretch/>
        </p:blipFill>
        <p:spPr>
          <a:xfrm>
            <a:off x="3772827" y="662063"/>
            <a:ext cx="1637373" cy="786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17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200F820C-966C-4855-8781-41554D8C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22406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FFDDB232-D0F4-4CF0-AE8B-D19876F3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18" y="3130422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DE63F0-B3F3-4EA9-A835-1821E7AB33F0}"/>
              </a:ext>
            </a:extLst>
          </p:cNvPr>
          <p:cNvSpPr/>
          <p:nvPr/>
        </p:nvSpPr>
        <p:spPr bwMode="auto">
          <a:xfrm>
            <a:off x="539552" y="1452618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7F614D5-7A7D-434C-921E-FDA85B02A4F3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71383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F6C4A-272D-4D79-8C80-7E44BD9C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495802"/>
            <a:ext cx="2160240" cy="1204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A0A0A-90B0-4154-8A83-F16964C0A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07 0.206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8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4E678-DFF4-4473-9851-164510A836A3}"/>
              </a:ext>
            </a:extLst>
          </p:cNvPr>
          <p:cNvCxnSpPr>
            <a:endCxn id="3" idx="2"/>
          </p:cNvCxnSpPr>
          <p:nvPr/>
        </p:nvCxnSpPr>
        <p:spPr bwMode="auto">
          <a:xfrm>
            <a:off x="2934070" y="40127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5DB58C-8811-4D9F-993E-0BF6F46B7A3F}"/>
              </a:ext>
            </a:extLst>
          </p:cNvPr>
          <p:cNvSpPr/>
          <p:nvPr/>
        </p:nvSpPr>
        <p:spPr bwMode="auto">
          <a:xfrm rot="8100000">
            <a:off x="3606328" y="40319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132DE-0480-4B1F-A7F1-4452C8C6DDB4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123564" y="23132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669A9-68CB-4A7E-9198-AB40D2AE26F8}"/>
              </a:ext>
            </a:extLst>
          </p:cNvPr>
          <p:cNvCxnSpPr/>
          <p:nvPr/>
        </p:nvCxnSpPr>
        <p:spPr bwMode="auto">
          <a:xfrm>
            <a:off x="4191000" y="4038600"/>
            <a:ext cx="14100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3A141BF1-564C-4002-A867-D198FB8B831F}"/>
              </a:ext>
            </a:extLst>
          </p:cNvPr>
          <p:cNvSpPr/>
          <p:nvPr/>
        </p:nvSpPr>
        <p:spPr bwMode="auto">
          <a:xfrm rot="16200000">
            <a:off x="3756984" y="167446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D3C5EEA-D9C4-4B6E-B517-F4BCD1118512}"/>
              </a:ext>
            </a:extLst>
          </p:cNvPr>
          <p:cNvSpPr/>
          <p:nvPr/>
        </p:nvSpPr>
        <p:spPr bwMode="auto">
          <a:xfrm>
            <a:off x="5486402" y="36845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DD34-1339-40DD-A99D-42D7B844A9A3}"/>
              </a:ext>
            </a:extLst>
          </p:cNvPr>
          <p:cNvSpPr txBox="1"/>
          <p:nvPr/>
        </p:nvSpPr>
        <p:spPr>
          <a:xfrm>
            <a:off x="5525193" y="4599291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842AB-DF40-448F-9D65-3BFA4A579DDF}"/>
              </a:ext>
            </a:extLst>
          </p:cNvPr>
          <p:cNvSpPr txBox="1"/>
          <p:nvPr/>
        </p:nvSpPr>
        <p:spPr>
          <a:xfrm>
            <a:off x="3529140" y="103257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6E8DAE1A-4A95-424A-8316-E86EEE49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7" y="38862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617A06-4322-468A-A655-899E704E7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2039" y="39322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0F26-4989-456A-8A40-3C29532087C4}"/>
              </a:ext>
            </a:extLst>
          </p:cNvPr>
          <p:cNvSpPr txBox="1"/>
          <p:nvPr/>
        </p:nvSpPr>
        <p:spPr>
          <a:xfrm>
            <a:off x="4860555" y="2339389"/>
            <a:ext cx="398958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no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but: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reflects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50%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transmits 50%?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222550-9997-4023-8611-E8ED5D72E9CE}"/>
              </a:ext>
            </a:extLst>
          </p:cNvPr>
          <p:cNvCxnSpPr/>
          <p:nvPr/>
        </p:nvCxnSpPr>
        <p:spPr bwMode="auto">
          <a:xfrm flipH="1">
            <a:off x="4533063" y="3091952"/>
            <a:ext cx="327490" cy="489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97256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5A44BB-65B0-42DC-A604-AC9C735A466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868A50-3ACB-4DBC-8D4E-68D520F28063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55932D-0D3F-4DBF-AEE3-D353C1779F29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C5D710-30CA-4756-92E4-AE208F40132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F35A2F53-F547-4226-8EDC-5F18482C2382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DE2B80C-0118-4057-8B6D-43CDDAEF3E0A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79209-B5D7-43A0-8945-614ADB164B05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A2932-BB69-43E8-B288-FD610F12A0D9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4C60C725-5E91-48E7-8753-8B6635FB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EEA28A-9E7A-426E-A2C4-7D9CF6363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5" y="335280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4A5A0D-AA07-431D-BBEB-1ADF3FC393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384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B37C11-28B8-41DD-B28C-51F9B91C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5FB51-C48D-4F1B-B4C9-04649D6C0A7B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A7038C-96DD-460C-B6EB-8F72ACB153C1}"/>
              </a:ext>
            </a:extLst>
          </p:cNvPr>
          <p:cNvCxnSpPr>
            <a:endCxn id="14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88F3C-63B7-4906-A892-DFB6010CC4E9}"/>
              </a:ext>
            </a:extLst>
          </p:cNvPr>
          <p:cNvCxnSpPr>
            <a:endCxn id="14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F44021-6DD0-4D12-8BE2-16007D3FE4EB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19E74-7A73-488D-9D08-BEAC2A0166CB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5A5608-7FBC-4CDD-B619-7B83E7218CA1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792B0F-FBAD-4B77-85FE-4B93CD96A52D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036D44-7D5E-4679-80A0-26DDB577F516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AE232-4AF0-420E-AB28-94501F53B6CC}"/>
              </a:ext>
            </a:extLst>
          </p:cNvPr>
          <p:cNvSpPr txBox="1"/>
          <p:nvPr/>
        </p:nvSpPr>
        <p:spPr>
          <a:xfrm>
            <a:off x="1639122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2AC-9970-4F50-A929-B9BCDD34797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91A5F-B65D-46DC-97DF-BCEC38025007}"/>
              </a:ext>
            </a:extLst>
          </p:cNvPr>
          <p:cNvSpPr txBox="1"/>
          <p:nvPr/>
        </p:nvSpPr>
        <p:spPr>
          <a:xfrm>
            <a:off x="2971802" y="5105402"/>
            <a:ext cx="324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classical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reasoning</a:t>
            </a:r>
            <a:endParaRPr lang="nl-NL" sz="2400" b="1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F7379C-CEB3-4741-954E-0C470D85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803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11F68B-B514-4971-984E-154395879953}"/>
              </a:ext>
            </a:extLst>
          </p:cNvPr>
          <p:cNvSpPr txBox="1"/>
          <p:nvPr/>
        </p:nvSpPr>
        <p:spPr>
          <a:xfrm>
            <a:off x="6120670" y="1440361"/>
            <a:ext cx="293367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0 clicks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1 clicks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9A3EB7-B839-4AD3-9E06-931625E977C2}"/>
              </a:ext>
            </a:extLst>
          </p:cNvPr>
          <p:cNvSpPr txBox="1"/>
          <p:nvPr/>
        </p:nvSpPr>
        <p:spPr>
          <a:xfrm>
            <a:off x="3518089" y="3157246"/>
            <a:ext cx="177516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50%-50%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852713-B652-42D0-91B7-AE97D84587E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600" y="3197741"/>
            <a:ext cx="177384" cy="383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695AC8-1F7E-4129-B64E-C9150424F940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9862" y="3945570"/>
            <a:ext cx="536455" cy="2331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34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24" grpId="0"/>
      <p:bldP spid="25" grpId="0" animBg="1"/>
      <p:bldP spid="25" grpId="1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11F417-6D41-46D2-A565-E9C7C6049353}"/>
              </a:ext>
            </a:extLst>
          </p:cNvPr>
          <p:cNvSpPr txBox="1"/>
          <p:nvPr/>
        </p:nvSpPr>
        <p:spPr>
          <a:xfrm>
            <a:off x="7236869" y="2500032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D5D935-5178-4E9D-AB42-AF17A27A52C9}"/>
              </a:ext>
            </a:extLst>
          </p:cNvPr>
          <p:cNvSpPr/>
          <p:nvPr/>
        </p:nvSpPr>
        <p:spPr bwMode="auto">
          <a:xfrm>
            <a:off x="7146297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9539E8-8FEF-4BE9-A8C3-DB5E40A0148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6A40A0-4F48-47CA-A2EF-6ADB0E07A70A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EFE881-7BF4-4E06-87E7-DA78D9575ADC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959B6-5D51-45DD-BDA2-8D45B0BD137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22A16DC4-2BC8-42B7-BB74-21155E606A9F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DDF0DEE-AE6F-4F4B-B76C-7EF5467B9361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F0D6B-46FC-4855-866C-49EC8CDD1FF0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576070D-2231-4750-95EF-333A4267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E34E24-57A7-4493-9AA0-E069019F2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3E4C4-8119-485F-983E-2057F9ECBFF8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A5FC3-F984-4118-B746-9D15A021639D}"/>
              </a:ext>
            </a:extLst>
          </p:cNvPr>
          <p:cNvCxnSpPr>
            <a:endCxn id="12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F5A38-7E63-430E-AC66-77B0E0A0C797}"/>
              </a:ext>
            </a:extLst>
          </p:cNvPr>
          <p:cNvCxnSpPr>
            <a:endCxn id="12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E82E31-742A-4325-8E1D-D6F2C384872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6223F-3B5C-497F-A09A-A12B1437C666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636B16-75C4-4D6F-9F98-B6C815597ABD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A6B50-0101-48CD-B0FB-658188117635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C7A4F0-2321-4C6B-A7FD-11A38C9FFF2B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132DE9-26A2-4CA9-AC68-B1FFD6804B81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E8E44-794E-4535-8AB0-A10BB46878EA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When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you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perform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the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experiment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6C0F02-3057-41BF-8B09-6176A8DEE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01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9B12E-B194-4659-94A1-E2AD507A9A95}"/>
              </a:ext>
            </a:extLst>
          </p:cNvPr>
          <p:cNvSpPr txBox="1"/>
          <p:nvPr/>
        </p:nvSpPr>
        <p:spPr>
          <a:xfrm>
            <a:off x="7148244" y="857071"/>
            <a:ext cx="155125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clicks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F75119-DA98-4CB2-9030-BF38A2AC4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905006-8919-4A0C-9DFE-26F1F3F5FE6B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11242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C66429E-685F-4379-BCCD-7128B295193A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8E11AB-4492-4CFF-8C98-B3EC320B14A4}"/>
              </a:ext>
            </a:extLst>
          </p:cNvPr>
          <p:cNvSpPr/>
          <p:nvPr/>
        </p:nvSpPr>
        <p:spPr bwMode="auto">
          <a:xfrm>
            <a:off x="7148752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D82678-6F33-4AC0-AA81-9D86A5538421}"/>
              </a:ext>
            </a:extLst>
          </p:cNvPr>
          <p:cNvSpPr/>
          <p:nvPr/>
        </p:nvSpPr>
        <p:spPr bwMode="auto">
          <a:xfrm rot="19067517">
            <a:off x="5100192" y="2373968"/>
            <a:ext cx="881304" cy="1134701"/>
          </a:xfrm>
          <a:prstGeom prst="ellipse">
            <a:avLst/>
          </a:prstGeom>
          <a:solidFill>
            <a:schemeClr val="accent4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807A46-2842-4C35-BD87-47D0D26B9BC4}"/>
              </a:ext>
            </a:extLst>
          </p:cNvPr>
          <p:cNvCxnSpPr>
            <a:endCxn id="4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30118AD-0CC3-4C93-86A2-D927942550DB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1B79DA-0C83-40C0-AEBF-B79B03F6C53B}"/>
              </a:ext>
            </a:extLst>
          </p:cNvPr>
          <p:cNvCxnSpPr>
            <a:stCxn id="4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7F1612-F02F-4FE0-BB17-3E725982DAB9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5E5CF1D-651C-437B-9E7B-57D120808D4A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B977D1-07A3-4175-8543-0319EB6460BC}"/>
              </a:ext>
            </a:extLst>
          </p:cNvPr>
          <p:cNvCxnSpPr>
            <a:endCxn id="7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87A665-0069-4BE7-A3C7-03446A78C2A6}"/>
              </a:ext>
            </a:extLst>
          </p:cNvPr>
          <p:cNvCxnSpPr>
            <a:endCxn id="7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D94B3B-11FB-4A9A-9D1C-75F6F1B9C18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F2EA5-35E3-49A0-9D27-748DF76B17EF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514CE7-61C7-4809-A4DD-85465F49866B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059D25-3782-48F3-8BF4-51FF9A118D0E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5B458D-B1F2-44D9-A20E-E68412F6E423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C5A69-C43F-42D3-8DAC-7709CCBB0EC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36DE88-8DAD-437C-8370-42883810FD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3735" y="3330935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FA90-ED9C-4FCC-9AAE-F707F910D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71834-A4FA-49EB-A29B-83E176A1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44060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426B8-AEAD-41B3-8B3A-43CA2CCF0CD7}"/>
              </a:ext>
            </a:extLst>
          </p:cNvPr>
          <p:cNvSpPr txBox="1"/>
          <p:nvPr/>
        </p:nvSpPr>
        <p:spPr>
          <a:xfrm>
            <a:off x="6883195" y="3573995"/>
            <a:ext cx="17184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interference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806A54-56B6-4FAB-9626-976A8342F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8034" y="26534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E5BDC-ED02-4400-A4CC-F82DF009B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4465" y="3048000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261E3-E3E0-4C35-AFD2-D6F986DA091E}"/>
              </a:ext>
            </a:extLst>
          </p:cNvPr>
          <p:cNvCxnSpPr>
            <a:stCxn id="19" idx="1"/>
          </p:cNvCxnSpPr>
          <p:nvPr/>
        </p:nvCxnSpPr>
        <p:spPr bwMode="auto">
          <a:xfrm flipH="1" flipV="1">
            <a:off x="6020200" y="3261756"/>
            <a:ext cx="862995" cy="543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70875327-9C18-4D32-986A-4F4599B42ADA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BA9C4AA-6A95-4EA5-A26E-C0FFA3C02E8F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849200-76ED-4157-9AC3-61DE000564F3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B3B1ED-9290-4C7E-A678-D616F3CE5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C1DBE-62D0-4A01-994C-06C306311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7901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4A8A6-5D91-48B4-B26B-69FE3BBDEA88}"/>
              </a:ext>
            </a:extLst>
          </p:cNvPr>
          <p:cNvSpPr txBox="1"/>
          <p:nvPr/>
        </p:nvSpPr>
        <p:spPr>
          <a:xfrm>
            <a:off x="3115443" y="3496903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F8BD1-50AB-4B01-BAC3-6BF1EE63B80E}"/>
              </a:ext>
            </a:extLst>
          </p:cNvPr>
          <p:cNvSpPr txBox="1"/>
          <p:nvPr/>
        </p:nvSpPr>
        <p:spPr>
          <a:xfrm>
            <a:off x="6883196" y="857071"/>
            <a:ext cx="18163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clicks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4464AE-E706-4AB3-8031-D6285DA20479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According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to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quantum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mechanics</a:t>
            </a:r>
            <a:endParaRPr lang="nl-NL" sz="24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pic>
        <p:nvPicPr>
          <p:cNvPr id="35" name="Picture 16" descr="sl00370_">
            <a:extLst>
              <a:ext uri="{FF2B5EF4-FFF2-40B4-BE49-F238E27FC236}">
                <a16:creationId xmlns:a16="http://schemas.microsoft.com/office/drawing/2014/main" id="{796736E3-E42C-454B-94EE-A58BC3F6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3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8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: interference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1CE89AEC-D380-43AB-8F07-9142197E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64" y="32651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E67A5-241B-4B2C-BBA9-9D4B7726EC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64C47-D9C2-414B-A878-7F92BE1A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97682A-AE04-4D81-BE36-E339724F251B}"/>
              </a:ext>
            </a:extLst>
          </p:cNvPr>
          <p:cNvSpPr/>
          <p:nvPr/>
        </p:nvSpPr>
        <p:spPr bwMode="auto">
          <a:xfrm>
            <a:off x="456043" y="2982292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40B2FE1-D497-4EA7-B835-90F30B8EA42D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6909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1F2F98-0C46-4474-B08F-4EB2EC4B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1527 L 0.00121 0.2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9FA658-6E71-42AD-8EA3-1F001E00F984}"/>
              </a:ext>
            </a:extLst>
          </p:cNvPr>
          <p:cNvSpPr txBox="1"/>
          <p:nvPr/>
        </p:nvSpPr>
        <p:spPr>
          <a:xfrm>
            <a:off x="5429430" y="239710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8D008-ED12-4620-BEF8-B630DB74B6C0}"/>
              </a:ext>
            </a:extLst>
          </p:cNvPr>
          <p:cNvSpPr txBox="1"/>
          <p:nvPr/>
        </p:nvSpPr>
        <p:spPr>
          <a:xfrm>
            <a:off x="999214" y="236992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D9111D-3951-4986-8DE3-A704F155415A}"/>
              </a:ext>
            </a:extLst>
          </p:cNvPr>
          <p:cNvSpPr/>
          <p:nvPr/>
        </p:nvSpPr>
        <p:spPr bwMode="auto">
          <a:xfrm>
            <a:off x="5429430" y="239710"/>
            <a:ext cx="1810872" cy="461665"/>
          </a:xfrm>
          <a:prstGeom prst="rect">
            <a:avLst/>
          </a:prstGeom>
          <a:solidFill>
            <a:srgbClr val="FFC000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AFF934-0A5E-4341-A753-1B6B5B00C3D3}"/>
              </a:ext>
            </a:extLst>
          </p:cNvPr>
          <p:cNvSpPr/>
          <p:nvPr/>
        </p:nvSpPr>
        <p:spPr bwMode="auto">
          <a:xfrm>
            <a:off x="999214" y="236992"/>
            <a:ext cx="1810872" cy="459110"/>
          </a:xfrm>
          <a:prstGeom prst="rect">
            <a:avLst/>
          </a:prstGeom>
          <a:solidFill>
            <a:srgbClr val="FFC000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5433C-1788-4355-99EF-B2C6D0466A57}"/>
              </a:ext>
            </a:extLst>
          </p:cNvPr>
          <p:cNvSpPr/>
          <p:nvPr/>
        </p:nvSpPr>
        <p:spPr bwMode="auto">
          <a:xfrm>
            <a:off x="990600" y="3429000"/>
            <a:ext cx="5775766" cy="87967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BAF9977-3300-43C4-9E5D-73B4830855B8}"/>
              </a:ext>
            </a:extLst>
          </p:cNvPr>
          <p:cNvSpPr/>
          <p:nvPr/>
        </p:nvSpPr>
        <p:spPr bwMode="auto">
          <a:xfrm rot="16200000">
            <a:off x="5746721" y="911674"/>
            <a:ext cx="680207" cy="663377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33A0A015-862D-42F8-BF12-FDB4E72C4605}"/>
              </a:ext>
            </a:extLst>
          </p:cNvPr>
          <p:cNvSpPr/>
          <p:nvPr/>
        </p:nvSpPr>
        <p:spPr bwMode="auto">
          <a:xfrm>
            <a:off x="6599145" y="1590380"/>
            <a:ext cx="666076" cy="677450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E44F9-B3A6-4412-9772-EF2C14A57A2C}"/>
              </a:ext>
            </a:extLst>
          </p:cNvPr>
          <p:cNvSpPr txBox="1"/>
          <p:nvPr/>
        </p:nvSpPr>
        <p:spPr>
          <a:xfrm>
            <a:off x="7358610" y="1712857"/>
            <a:ext cx="1703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600654-7549-444A-B7E8-D8D5415DCAEC}"/>
              </a:ext>
            </a:extLst>
          </p:cNvPr>
          <p:cNvSpPr/>
          <p:nvPr/>
        </p:nvSpPr>
        <p:spPr bwMode="auto">
          <a:xfrm rot="8100000">
            <a:off x="5633260" y="1919583"/>
            <a:ext cx="928254" cy="406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622CED5-809B-41AD-B1F0-BCC9A2570DFE}"/>
              </a:ext>
            </a:extLst>
          </p:cNvPr>
          <p:cNvSpPr/>
          <p:nvPr/>
        </p:nvSpPr>
        <p:spPr bwMode="auto">
          <a:xfrm rot="16200000">
            <a:off x="1369295" y="882321"/>
            <a:ext cx="680207" cy="716647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1A9FB92-0D5B-48D6-BA8D-3A98A832A301}"/>
              </a:ext>
            </a:extLst>
          </p:cNvPr>
          <p:cNvSpPr/>
          <p:nvPr/>
        </p:nvSpPr>
        <p:spPr bwMode="auto">
          <a:xfrm>
            <a:off x="2262860" y="1587662"/>
            <a:ext cx="719563" cy="677450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56EE0-435B-4872-AEEC-55A6DA6B587A}"/>
              </a:ext>
            </a:extLst>
          </p:cNvPr>
          <p:cNvSpPr txBox="1"/>
          <p:nvPr/>
        </p:nvSpPr>
        <p:spPr>
          <a:xfrm>
            <a:off x="3141777" y="1710139"/>
            <a:ext cx="1720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9A0C3-096F-4EAF-9DDB-FE81BF07E10B}"/>
              </a:ext>
            </a:extLst>
          </p:cNvPr>
          <p:cNvSpPr/>
          <p:nvPr/>
        </p:nvSpPr>
        <p:spPr bwMode="auto">
          <a:xfrm rot="8100000">
            <a:off x="1219411" y="1916865"/>
            <a:ext cx="1002794" cy="406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193D74-8221-47A6-94AC-4F945E7C3FC0}"/>
              </a:ext>
            </a:extLst>
          </p:cNvPr>
          <p:cNvCxnSpPr/>
          <p:nvPr/>
        </p:nvCxnSpPr>
        <p:spPr bwMode="auto">
          <a:xfrm flipV="1">
            <a:off x="1700209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1E00C2-BE61-4331-956E-B9DE2CC6B5ED}"/>
              </a:ext>
            </a:extLst>
          </p:cNvPr>
          <p:cNvCxnSpPr/>
          <p:nvPr/>
        </p:nvCxnSpPr>
        <p:spPr bwMode="auto">
          <a:xfrm flipV="1">
            <a:off x="6094603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DDE0DB-5199-4FEF-A7DE-6B1D171E5CA1}"/>
              </a:ext>
            </a:extLst>
          </p:cNvPr>
          <p:cNvCxnSpPr/>
          <p:nvPr/>
        </p:nvCxnSpPr>
        <p:spPr bwMode="auto">
          <a:xfrm flipH="1">
            <a:off x="6144627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973A35-239F-46E4-8A73-419CCFD38C0F}"/>
              </a:ext>
            </a:extLst>
          </p:cNvPr>
          <p:cNvCxnSpPr/>
          <p:nvPr/>
        </p:nvCxnSpPr>
        <p:spPr bwMode="auto">
          <a:xfrm flipH="1">
            <a:off x="1774786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D92BC9-BEC2-4975-BE0C-EBEB42AE3B94}"/>
              </a:ext>
            </a:extLst>
          </p:cNvPr>
          <p:cNvCxnSpPr/>
          <p:nvPr/>
        </p:nvCxnSpPr>
        <p:spPr bwMode="auto">
          <a:xfrm flipV="1">
            <a:off x="6086823" y="139447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08AE0-3657-41E0-9CF4-837D24F2AACE}"/>
              </a:ext>
            </a:extLst>
          </p:cNvPr>
          <p:cNvCxnSpPr/>
          <p:nvPr/>
        </p:nvCxnSpPr>
        <p:spPr bwMode="auto">
          <a:xfrm flipV="1">
            <a:off x="1699221" y="138405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5" name="Picture 16" descr="BD14710_">
            <a:extLst>
              <a:ext uri="{FF2B5EF4-FFF2-40B4-BE49-F238E27FC236}">
                <a16:creationId xmlns:a16="http://schemas.microsoft.com/office/drawing/2014/main" id="{1EEB17ED-8621-4830-B31A-C61B0FAB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76" y="3067047"/>
            <a:ext cx="3823568" cy="1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8B6420-A54F-4E24-BBAF-8A0163C06A16}"/>
              </a:ext>
            </a:extLst>
          </p:cNvPr>
          <p:cNvGrpSpPr/>
          <p:nvPr/>
        </p:nvGrpSpPr>
        <p:grpSpPr>
          <a:xfrm>
            <a:off x="1630759" y="2299053"/>
            <a:ext cx="4527802" cy="139782"/>
            <a:chOff x="1162962" y="2332887"/>
            <a:chExt cx="4527802" cy="13978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FE40FC8-E378-4B9D-AB37-DC103560CD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162962" y="233288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9EB64A-1A32-4561-8DE2-E5CCD514CE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553842" y="233574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pic>
          <p:nvPicPr>
            <p:cNvPr id="29" name="Picture 16" descr="BD14710_">
              <a:extLst>
                <a:ext uri="{FF2B5EF4-FFF2-40B4-BE49-F238E27FC236}">
                  <a16:creationId xmlns:a16="http://schemas.microsoft.com/office/drawing/2014/main" id="{5A113EC2-24C5-468A-9375-52F15F329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079" y="2362927"/>
              <a:ext cx="3823568" cy="106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34EF121-7108-494E-87AF-E1FBA5C1ADA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297449" y="193353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77020F-2A0A-497F-B508-3C53969FA03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1639" y="156297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4F4F9-CDF0-4622-9479-77F5809009BE}"/>
              </a:ext>
            </a:extLst>
          </p:cNvPr>
          <p:cNvGrpSpPr/>
          <p:nvPr/>
        </p:nvGrpSpPr>
        <p:grpSpPr>
          <a:xfrm>
            <a:off x="1634693" y="1563468"/>
            <a:ext cx="426814" cy="507482"/>
            <a:chOff x="4396359" y="1449153"/>
            <a:chExt cx="426814" cy="50748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AE3EB73-417B-4853-8937-E2082E26C5A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686251" y="181971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A6004D-A473-4233-9B47-B1946A53B32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396359" y="144915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B5D36E7-54CF-495F-BAF9-6B51312BE6E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6142" y="1011942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AA8464-F40F-4F22-B7BF-ADE2421B310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0758" y="100891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37" name="Picture 16" descr="BD14710_">
            <a:extLst>
              <a:ext uri="{FF2B5EF4-FFF2-40B4-BE49-F238E27FC236}">
                <a16:creationId xmlns:a16="http://schemas.microsoft.com/office/drawing/2014/main" id="{C2A997BB-F6AD-401F-A8BE-98927B10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45" y="1756349"/>
            <a:ext cx="4730866" cy="1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28E934C-C5E1-4D1D-AE4F-29A0564650F8}"/>
              </a:ext>
            </a:extLst>
          </p:cNvPr>
          <p:cNvSpPr txBox="1"/>
          <p:nvPr/>
        </p:nvSpPr>
        <p:spPr>
          <a:xfrm>
            <a:off x="2936954" y="69521"/>
            <a:ext cx="247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6589AFC-A16A-4927-AF19-9EBE3BCCAB9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0759" y="303700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CDEC07D-1D49-40BD-83C5-88030A08B59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1639" y="303986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0119926-0F9B-40A2-AD76-CACE4442755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953000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43E1CE3-C4AF-4BE4-99BA-5A22F627A03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44765" y="4950736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B38D418-E565-4C98-BE24-367992E8D52E}"/>
              </a:ext>
            </a:extLst>
          </p:cNvPr>
          <p:cNvCxnSpPr>
            <a:cxnSpLocks/>
          </p:cNvCxnSpPr>
          <p:nvPr/>
        </p:nvCxnSpPr>
        <p:spPr bwMode="auto">
          <a:xfrm flipV="1">
            <a:off x="6103315" y="4371372"/>
            <a:ext cx="6399" cy="470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70EE18-025F-444E-899A-CC7DD1A4F2EF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5976" y="4343400"/>
            <a:ext cx="6779" cy="498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78DE4F91-3A0D-49BE-82FA-18C92E72D26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29675" y="4555835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B1DAD59-5EF8-41A5-A803-2DAAB14070E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537522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pic>
        <p:nvPicPr>
          <p:cNvPr id="53" name="Picture 16" descr="sl00370_">
            <a:extLst>
              <a:ext uri="{FF2B5EF4-FFF2-40B4-BE49-F238E27FC236}">
                <a16:creationId xmlns:a16="http://schemas.microsoft.com/office/drawing/2014/main" id="{50066C77-2EFE-42AF-972B-472F5595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549624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6" descr="sl00370_">
            <a:extLst>
              <a:ext uri="{FF2B5EF4-FFF2-40B4-BE49-F238E27FC236}">
                <a16:creationId xmlns:a16="http://schemas.microsoft.com/office/drawing/2014/main" id="{23A53974-43A5-4509-8EF5-A041D7F0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>
            <a:off x="5598559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33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30" grpId="0" animBg="1"/>
      <p:bldP spid="30" grpId="1" animBg="1"/>
      <p:bldP spid="31" grpId="0" animBg="1"/>
      <p:bldP spid="31" grpId="1" animBg="1"/>
      <p:bldP spid="35" grpId="0" animBg="1"/>
      <p:bldP spid="36" grpId="0" animBg="1"/>
      <p:bldP spid="43" grpId="0" animBg="1"/>
      <p:bldP spid="43" grpId="1" animBg="1"/>
      <p:bldP spid="44" grpId="0" animBg="1"/>
      <p:bldP spid="44" grpId="1" animBg="1"/>
      <p:bldP spid="47" grpId="0" animBg="1"/>
      <p:bldP spid="48" grpId="0" animBg="1"/>
      <p:bldP spid="51" grpId="0" animBg="1"/>
      <p:bldP spid="51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F80D-8E16-40A0-9E94-B8988767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E0DBF-28DE-49EE-9407-C2FE2ABD24CB}"/>
              </a:ext>
            </a:extLst>
          </p:cNvPr>
          <p:cNvSpPr txBox="1"/>
          <p:nvPr/>
        </p:nvSpPr>
        <p:spPr>
          <a:xfrm>
            <a:off x="2352449" y="855780"/>
            <a:ext cx="241500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25" dirty="0">
                <a:solidFill>
                  <a:srgbClr val="EFB8C1"/>
                </a:solidFill>
                <a:latin typeface="Calibri" charset="0"/>
                <a:ea typeface="Calibri" charset="0"/>
                <a:cs typeface="Calibri" charset="0"/>
              </a:rPr>
              <a:t>Quantum Computer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666E4-53E9-43F5-BA87-D8E9F15C0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890" r="9166" b="10001"/>
          <a:stretch/>
        </p:blipFill>
        <p:spPr>
          <a:xfrm>
            <a:off x="-455103" y="-152400"/>
            <a:ext cx="9599103" cy="7072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01882-F0E8-4B50-BB81-E5839E0F9487}"/>
              </a:ext>
            </a:extLst>
          </p:cNvPr>
          <p:cNvSpPr txBox="1"/>
          <p:nvPr/>
        </p:nvSpPr>
        <p:spPr>
          <a:xfrm>
            <a:off x="323448" y="1257833"/>
            <a:ext cx="5181600" cy="427809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ContrastingLeftFacing" fov="5700000">
              <a:rot lat="21545024" lon="873147" rev="21360571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Quantum Computer</a:t>
            </a: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What are you going to do with it?</a:t>
            </a: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endParaRPr lang="en-US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   60-100 quantum bits now</a:t>
            </a:r>
          </a:p>
          <a:p>
            <a:r>
              <a:rPr lang="en-US" sz="22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        200-1000 qubits in the next 5 years</a:t>
            </a:r>
            <a:r>
              <a:rPr lang="en-US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!</a:t>
            </a:r>
            <a:endParaRPr lang="en-US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A63A6-9E1F-48BA-B222-55803EDE4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28" y="1905002"/>
            <a:ext cx="3385577" cy="2798493"/>
          </a:xfrm>
          <a:prstGeom prst="rect">
            <a:avLst/>
          </a:prstGeom>
          <a:blipFill dpi="0" rotWithShape="1">
            <a:blip r:embed="rId5">
              <a:alphaModFix amt="77000"/>
            </a:blip>
            <a:srcRect/>
            <a:tile tx="0" ty="0" sx="100000" sy="100000" flip="none" algn="tl"/>
          </a:blipFill>
          <a:ln w="28575">
            <a:solidFill>
              <a:srgbClr val="0033CC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9DF58-CBBB-4593-8678-1E157ADEAB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65637"/>
            <a:ext cx="1600200" cy="5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57EECE21-7C3E-436B-A37E-8C95C61717B4}"/>
              </a:ext>
            </a:extLst>
          </p:cNvPr>
          <p:cNvSpPr txBox="1"/>
          <p:nvPr/>
        </p:nvSpPr>
        <p:spPr>
          <a:xfrm>
            <a:off x="3141777" y="1710139"/>
            <a:ext cx="1720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B09DFD5-672B-413B-8756-78E54632C98E}"/>
              </a:ext>
            </a:extLst>
          </p:cNvPr>
          <p:cNvSpPr txBox="1"/>
          <p:nvPr/>
        </p:nvSpPr>
        <p:spPr>
          <a:xfrm>
            <a:off x="7358610" y="1709295"/>
            <a:ext cx="1703339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A0702B-D5C9-4C3F-8784-C8A84BB90C4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953000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BAD435-F614-4F1D-A923-F72E95EE816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44765" y="4950736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7F20A-0140-40D5-A5C9-F026E43C9EED}"/>
              </a:ext>
            </a:extLst>
          </p:cNvPr>
          <p:cNvSpPr/>
          <p:nvPr/>
        </p:nvSpPr>
        <p:spPr bwMode="auto">
          <a:xfrm>
            <a:off x="994134" y="3429000"/>
            <a:ext cx="5775766" cy="87967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2DDE5F-95AD-4ADF-9045-D7906F018C50}"/>
              </a:ext>
            </a:extLst>
          </p:cNvPr>
          <p:cNvGrpSpPr/>
          <p:nvPr/>
        </p:nvGrpSpPr>
        <p:grpSpPr>
          <a:xfrm>
            <a:off x="5636794" y="903259"/>
            <a:ext cx="1631961" cy="1364573"/>
            <a:chOff x="5193935" y="1588926"/>
            <a:chExt cx="1875539" cy="1535663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AFDFB9-30BE-438C-8A6B-70BFFA28CA24}"/>
                </a:ext>
              </a:extLst>
            </p:cNvPr>
            <p:cNvSpPr/>
            <p:nvPr/>
          </p:nvSpPr>
          <p:spPr bwMode="auto">
            <a:xfrm rot="16200000">
              <a:off x="5332449" y="1590477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5483C9BD-D110-4070-94A6-561295EAA67A}"/>
                </a:ext>
              </a:extLst>
            </p:cNvPr>
            <p:cNvSpPr/>
            <p:nvPr/>
          </p:nvSpPr>
          <p:spPr bwMode="auto">
            <a:xfrm>
              <a:off x="6303983" y="2362200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4E4C76-D014-4A8A-844A-5A33EC66938C}"/>
                </a:ext>
              </a:extLst>
            </p:cNvPr>
            <p:cNvSpPr/>
            <p:nvPr/>
          </p:nvSpPr>
          <p:spPr bwMode="auto">
            <a:xfrm rot="8100000">
              <a:off x="5193935" y="2732676"/>
              <a:ext cx="106680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53191B-FE61-4CCE-BE04-87713CB16FDC}"/>
              </a:ext>
            </a:extLst>
          </p:cNvPr>
          <p:cNvGrpSpPr/>
          <p:nvPr/>
        </p:nvGrpSpPr>
        <p:grpSpPr>
          <a:xfrm>
            <a:off x="1222945" y="900542"/>
            <a:ext cx="1763010" cy="1364573"/>
            <a:chOff x="5193935" y="1588926"/>
            <a:chExt cx="1875539" cy="1535663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79F1BC5-66B4-4BEE-87F6-022B6EB0FA21}"/>
                </a:ext>
              </a:extLst>
            </p:cNvPr>
            <p:cNvSpPr/>
            <p:nvPr/>
          </p:nvSpPr>
          <p:spPr bwMode="auto">
            <a:xfrm rot="16200000">
              <a:off x="5332449" y="1590477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E623805-CD0D-4D0A-A64D-B3BDB36A27CE}"/>
                </a:ext>
              </a:extLst>
            </p:cNvPr>
            <p:cNvSpPr/>
            <p:nvPr/>
          </p:nvSpPr>
          <p:spPr bwMode="auto">
            <a:xfrm>
              <a:off x="6303983" y="2362200"/>
              <a:ext cx="765491" cy="762389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u="sng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1C5DE6-328F-4670-8C7F-DCA1F410FC06}"/>
                </a:ext>
              </a:extLst>
            </p:cNvPr>
            <p:cNvSpPr/>
            <p:nvPr/>
          </p:nvSpPr>
          <p:spPr bwMode="auto">
            <a:xfrm rot="8100000">
              <a:off x="5193935" y="2732676"/>
              <a:ext cx="106680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ED0F05-7660-4077-BDB3-926A924FC1A8}"/>
              </a:ext>
            </a:extLst>
          </p:cNvPr>
          <p:cNvCxnSpPr>
            <a:cxnSpLocks/>
          </p:cNvCxnSpPr>
          <p:nvPr/>
        </p:nvCxnSpPr>
        <p:spPr bwMode="auto">
          <a:xfrm flipV="1">
            <a:off x="6103315" y="4371372"/>
            <a:ext cx="6399" cy="470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898AA2-EFB9-41FA-9762-65FCA83E2E12}"/>
              </a:ext>
            </a:extLst>
          </p:cNvPr>
          <p:cNvCxnSpPr/>
          <p:nvPr/>
        </p:nvCxnSpPr>
        <p:spPr bwMode="auto">
          <a:xfrm flipV="1">
            <a:off x="1703743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FDEB99-2A24-4281-8D52-89C5BAA0A638}"/>
              </a:ext>
            </a:extLst>
          </p:cNvPr>
          <p:cNvCxnSpPr/>
          <p:nvPr/>
        </p:nvCxnSpPr>
        <p:spPr bwMode="auto">
          <a:xfrm flipV="1">
            <a:off x="6098137" y="2003686"/>
            <a:ext cx="0" cy="16121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7AEC7E-F80E-47FF-A98B-570A64BD794F}"/>
              </a:ext>
            </a:extLst>
          </p:cNvPr>
          <p:cNvCxnSpPr/>
          <p:nvPr/>
        </p:nvCxnSpPr>
        <p:spPr bwMode="auto">
          <a:xfrm flipH="1">
            <a:off x="6148161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E80446-8B51-4CA9-8DDA-0B75C2E8F769}"/>
              </a:ext>
            </a:extLst>
          </p:cNvPr>
          <p:cNvCxnSpPr/>
          <p:nvPr/>
        </p:nvCxnSpPr>
        <p:spPr bwMode="auto">
          <a:xfrm flipH="1">
            <a:off x="1778320" y="2003685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849487-A5C9-47A5-956F-7063ADF40E23}"/>
              </a:ext>
            </a:extLst>
          </p:cNvPr>
          <p:cNvCxnSpPr/>
          <p:nvPr/>
        </p:nvCxnSpPr>
        <p:spPr bwMode="auto">
          <a:xfrm flipV="1">
            <a:off x="6090357" y="139447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141C39-55C4-4556-9811-C73CE7F40C97}"/>
              </a:ext>
            </a:extLst>
          </p:cNvPr>
          <p:cNvCxnSpPr/>
          <p:nvPr/>
        </p:nvCxnSpPr>
        <p:spPr bwMode="auto">
          <a:xfrm flipV="1">
            <a:off x="1702755" y="1384052"/>
            <a:ext cx="1" cy="44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FA3C379-7C7E-434C-8561-83F8D91304A4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5976" y="4343400"/>
            <a:ext cx="6779" cy="498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Picture 16" descr="BD14710_">
            <a:extLst>
              <a:ext uri="{FF2B5EF4-FFF2-40B4-BE49-F238E27FC236}">
                <a16:creationId xmlns:a16="http://schemas.microsoft.com/office/drawing/2014/main" id="{08A39BBB-3963-4196-8468-BFD59B0C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10" y="3067047"/>
            <a:ext cx="3823568" cy="1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47D3FC2-A2A6-4A26-B3C0-D6B4CA68CB6A}"/>
              </a:ext>
            </a:extLst>
          </p:cNvPr>
          <p:cNvGrpSpPr/>
          <p:nvPr/>
        </p:nvGrpSpPr>
        <p:grpSpPr>
          <a:xfrm>
            <a:off x="1634293" y="2299053"/>
            <a:ext cx="4527802" cy="139782"/>
            <a:chOff x="1162962" y="2332887"/>
            <a:chExt cx="4527802" cy="13978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70B1DDC-B293-45BA-8845-55E224BE92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162962" y="233288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ACFCDD-403E-49A3-B252-3C11BBED06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5553842" y="2335747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  <p:pic>
          <p:nvPicPr>
            <p:cNvPr id="31" name="Picture 16" descr="BD14710_">
              <a:extLst>
                <a:ext uri="{FF2B5EF4-FFF2-40B4-BE49-F238E27FC236}">
                  <a16:creationId xmlns:a16="http://schemas.microsoft.com/office/drawing/2014/main" id="{704BA4E4-C422-421A-A77E-0D453403B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079" y="2362927"/>
              <a:ext cx="3823568" cy="106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DF1958F-8860-4342-90D5-08F5E67634D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300983" y="193353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64EB3E4-B3F3-494B-A13A-63186C0B6E1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5173" y="1562971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96B25-FCE1-405F-BAFE-902D34A88C30}"/>
              </a:ext>
            </a:extLst>
          </p:cNvPr>
          <p:cNvGrpSpPr/>
          <p:nvPr/>
        </p:nvGrpSpPr>
        <p:grpSpPr>
          <a:xfrm>
            <a:off x="1638227" y="1563468"/>
            <a:ext cx="426814" cy="507482"/>
            <a:chOff x="4396359" y="1449153"/>
            <a:chExt cx="426814" cy="50748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85BC84-991B-4EF9-A0F7-E7D1EDC802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686251" y="181971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31CED5E-F059-488A-909B-CC5B9AFC40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396359" y="1449153"/>
              <a:ext cx="136922" cy="136922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9CD8B5FA-6974-4857-BA87-B8A0D19A644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7030634" y="1871432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BA96FC-D86D-48EB-980E-8089633A50E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2712289" y="1871432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pic>
        <p:nvPicPr>
          <p:cNvPr id="39" name="Picture 16" descr="BD14710_">
            <a:extLst>
              <a:ext uri="{FF2B5EF4-FFF2-40B4-BE49-F238E27FC236}">
                <a16:creationId xmlns:a16="http://schemas.microsoft.com/office/drawing/2014/main" id="{A9A8125D-963F-434F-9DAA-F7591389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79" y="1756349"/>
            <a:ext cx="4730866" cy="1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FACA2F3-0EC3-4215-A9E5-44BEC50E3942}"/>
              </a:ext>
            </a:extLst>
          </p:cNvPr>
          <p:cNvSpPr/>
          <p:nvPr/>
        </p:nvSpPr>
        <p:spPr bwMode="auto">
          <a:xfrm>
            <a:off x="3141777" y="1710138"/>
            <a:ext cx="1720339" cy="464383"/>
          </a:xfrm>
          <a:prstGeom prst="rect">
            <a:avLst/>
          </a:prstGeom>
          <a:solidFill>
            <a:schemeClr val="accent4">
              <a:alpha val="2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1E5B7B-4B65-41B6-85D5-2C99E160A84C}"/>
              </a:ext>
            </a:extLst>
          </p:cNvPr>
          <p:cNvSpPr/>
          <p:nvPr/>
        </p:nvSpPr>
        <p:spPr bwMode="auto">
          <a:xfrm>
            <a:off x="7360128" y="1709662"/>
            <a:ext cx="1701821" cy="462140"/>
          </a:xfrm>
          <a:prstGeom prst="rect">
            <a:avLst/>
          </a:prstGeom>
          <a:solidFill>
            <a:schemeClr val="accent4">
              <a:alpha val="2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C5E717-F579-490C-828E-81BC024ED41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7275038">
            <a:off x="6029675" y="4555835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7775414-6F22-4F24-8A59-F488CA77E06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303700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0D4566-F425-4771-9E35-4198C76AA49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634293" y="4537522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19E4880-0A99-4534-8EB5-DEDC3D6C091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6025173" y="3039867"/>
            <a:ext cx="136922" cy="136922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C0814E-CC83-4DD0-B01E-9B448E790505}"/>
              </a:ext>
            </a:extLst>
          </p:cNvPr>
          <p:cNvSpPr txBox="1"/>
          <p:nvPr/>
        </p:nvSpPr>
        <p:spPr>
          <a:xfrm>
            <a:off x="465627" y="2591647"/>
            <a:ext cx="7230575" cy="5847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Left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and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right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always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the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nl-NL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same</a:t>
            </a:r>
            <a:r>
              <a:rPr lang="nl-NL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n-lt"/>
              </a:rPr>
              <a:t> detector!!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29539E-68CC-4621-84AB-5CD5A1AD43EF}"/>
              </a:ext>
            </a:extLst>
          </p:cNvPr>
          <p:cNvSpPr txBox="1"/>
          <p:nvPr/>
        </p:nvSpPr>
        <p:spPr>
          <a:xfrm>
            <a:off x="2936954" y="69521"/>
            <a:ext cx="247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2852B8-D56F-4B7E-9C8B-537971F847DD}"/>
              </a:ext>
            </a:extLst>
          </p:cNvPr>
          <p:cNvSpPr txBox="1"/>
          <p:nvPr/>
        </p:nvSpPr>
        <p:spPr>
          <a:xfrm>
            <a:off x="999214" y="236992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C368664-EC43-4FE4-AE6D-2B20AFD4999C}"/>
              </a:ext>
            </a:extLst>
          </p:cNvPr>
          <p:cNvSpPr txBox="1"/>
          <p:nvPr/>
        </p:nvSpPr>
        <p:spPr>
          <a:xfrm>
            <a:off x="5429430" y="239710"/>
            <a:ext cx="181087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0" name="Picture 16" descr="sl00370_">
            <a:extLst>
              <a:ext uri="{FF2B5EF4-FFF2-40B4-BE49-F238E27FC236}">
                <a16:creationId xmlns:a16="http://schemas.microsoft.com/office/drawing/2014/main" id="{0D9EF1F1-8935-4A95-8592-D24EF3A3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549624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6" descr="sl00370_">
            <a:extLst>
              <a:ext uri="{FF2B5EF4-FFF2-40B4-BE49-F238E27FC236}">
                <a16:creationId xmlns:a16="http://schemas.microsoft.com/office/drawing/2014/main" id="{88A352C5-1FD6-4A07-B561-1496D204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>
            <a:off x="5598559" y="5281017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6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2" grpId="0" animBg="1"/>
      <p:bldP spid="32" grpId="1" animBg="1"/>
      <p:bldP spid="33" grpId="0" animBg="1"/>
      <p:bldP spid="33" grpId="1" animBg="1"/>
      <p:bldP spid="37" grpId="0" animBg="1"/>
      <p:bldP spid="38" grpId="0" animBg="1"/>
      <p:bldP spid="40" grpId="0" animBg="1"/>
      <p:bldP spid="41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524000"/>
            <a:ext cx="6681108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sz="1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sz="1400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Correlations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are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classically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impossible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47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60" y="4434053"/>
            <a:ext cx="2160240" cy="12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40966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Computer Science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18691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38.imagefra.me/img/img38/6/5/30/torless/f_13gfl9l4dewm_10355fa.jpg">
            <a:extLst>
              <a:ext uri="{FF2B5EF4-FFF2-40B4-BE49-F238E27FC236}">
                <a16:creationId xmlns:a16="http://schemas.microsoft.com/office/drawing/2014/main" id="{F1D41904-C810-4447-8EA6-2420DC35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7" y="2166939"/>
            <a:ext cx="1463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6B6288EB-BF0D-439C-AA6C-F02249929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73" y="4198939"/>
            <a:ext cx="19752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Alan Turing</a:t>
            </a:r>
          </a:p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(1912-1954)</a:t>
            </a:r>
          </a:p>
        </p:txBody>
      </p:sp>
      <p:pic>
        <p:nvPicPr>
          <p:cNvPr id="5" name="Picture 6" descr="http://upload.wikimedia.org/wikipedia/commons/4/42/Emil_Leon_Post.jpg">
            <a:extLst>
              <a:ext uri="{FF2B5EF4-FFF2-40B4-BE49-F238E27FC236}">
                <a16:creationId xmlns:a16="http://schemas.microsoft.com/office/drawing/2014/main" id="{7C82F4BA-3D9D-4867-B01F-1222F4F2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2159002"/>
            <a:ext cx="13652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A7BD62F-8D1B-4934-AB59-F3F80C83C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560" y="4198939"/>
            <a:ext cx="19752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Emil Post</a:t>
            </a:r>
          </a:p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(1897-1954)</a:t>
            </a:r>
          </a:p>
        </p:txBody>
      </p:sp>
      <p:pic>
        <p:nvPicPr>
          <p:cNvPr id="7" name="Picture 8" descr="http://upload.wikimedia.org/wikipedia/en/thumb/a/a6/Alonzo_Church.jpg/220px-Alonzo_Church.jpg">
            <a:extLst>
              <a:ext uri="{FF2B5EF4-FFF2-40B4-BE49-F238E27FC236}">
                <a16:creationId xmlns:a16="http://schemas.microsoft.com/office/drawing/2014/main" id="{621C8884-8CA8-415D-8436-94360449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2"/>
            <a:ext cx="148748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92FECE09-69D8-4A98-BC20-EA0822440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457" y="4232277"/>
            <a:ext cx="2287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Alonzo Church</a:t>
            </a:r>
          </a:p>
          <a:p>
            <a:pPr algn="ctr">
              <a:buFontTx/>
              <a:buNone/>
            </a:pPr>
            <a:r>
              <a:rPr lang="en-US" altLang="x-none" sz="2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(1903-1995)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854072-4A6C-4501-BC09-1C4134E0B260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1936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Foundation of Computer Science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34C050-3684-41DC-AD72-FC2EA0FED1D4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9908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 computer cannot calculate everything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62000" y="1409701"/>
            <a:ext cx="5715000" cy="422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Mathematic model of a computer: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Turing Machine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1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In the same paper from 1936 Turing demonstrated that not everything can be calculated on a computer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Stop problem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88145-A0B4-449D-94AD-790F7A8C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2" y="1524001"/>
            <a:ext cx="2558535" cy="1752597"/>
          </a:xfrm>
          <a:prstGeom prst="rect">
            <a:avLst/>
          </a:prstGeom>
        </p:spPr>
      </p:pic>
      <p:pic>
        <p:nvPicPr>
          <p:cNvPr id="17" name="Picture 16" descr="pleaseWait.gif">
            <a:extLst>
              <a:ext uri="{FF2B5EF4-FFF2-40B4-BE49-F238E27FC236}">
                <a16:creationId xmlns:a16="http://schemas.microsoft.com/office/drawing/2014/main" id="{9A005401-EAC0-4728-8B3F-0610C6DF3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85" y="3611237"/>
            <a:ext cx="1914164" cy="19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No quick solution for many applications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533400" y="990602"/>
            <a:ext cx="77724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For many applications no quick </a:t>
            </a:r>
            <a:r>
              <a:rPr lang="en-US" sz="22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programme</a:t>
            </a: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is known: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Longest way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from Amsterdam to London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All known solutions require exponential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calculation time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487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8063EFC-4AA2-4642-9BE6-26ACDAB68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38" y="2514600"/>
            <a:ext cx="5065106" cy="2507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C9F8A-56F6-4D64-835C-C9B929AC6E4C}"/>
              </a:ext>
            </a:extLst>
          </p:cNvPr>
          <p:cNvSpPr txBox="1"/>
          <p:nvPr/>
        </p:nvSpPr>
        <p:spPr>
          <a:xfrm>
            <a:off x="787299" y="2754092"/>
            <a:ext cx="1991802" cy="830997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92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billion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</a:t>
            </a:r>
          </a:p>
          <a:p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tonne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rice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0DE802-0B48-455C-B220-C0D5ABB5975C}"/>
              </a:ext>
            </a:extLst>
          </p:cNvPr>
          <p:cNvCxnSpPr>
            <a:cxnSpLocks/>
          </p:cNvCxnSpPr>
          <p:nvPr/>
        </p:nvCxnSpPr>
        <p:spPr bwMode="auto">
          <a:xfrm>
            <a:off x="2893340" y="2831351"/>
            <a:ext cx="393862" cy="11779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52287A-236D-410F-845A-4F5D31EAF273}"/>
              </a:ext>
            </a:extLst>
          </p:cNvPr>
          <p:cNvSpPr txBox="1"/>
          <p:nvPr/>
        </p:nvSpPr>
        <p:spPr>
          <a:xfrm>
            <a:off x="6954003" y="2906407"/>
            <a:ext cx="1796004" cy="830997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Exponential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 </a:t>
            </a:r>
          </a:p>
          <a:p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growth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DD209-7CA1-4BF5-9125-78E6A339B44B}"/>
              </a:ext>
            </a:extLst>
          </p:cNvPr>
          <p:cNvSpPr txBox="1"/>
          <p:nvPr/>
        </p:nvSpPr>
        <p:spPr>
          <a:xfrm>
            <a:off x="446905" y="4953002"/>
            <a:ext cx="85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Chessboard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with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tiles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sz="2400" baseline="30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rice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grains</a:t>
            </a:r>
            <a:endParaRPr lang="nl-NL" sz="2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More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than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number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atoms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in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universe</a:t>
            </a: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FB1F7-52AB-4AC4-85C2-B6E14A66619A}"/>
              </a:ext>
            </a:extLst>
          </p:cNvPr>
          <p:cNvSpPr/>
          <p:nvPr/>
        </p:nvSpPr>
        <p:spPr>
          <a:xfrm>
            <a:off x="152400" y="935212"/>
            <a:ext cx="8801100" cy="16627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A32F91-D496-4DE9-B210-C0A29F3759D2}"/>
              </a:ext>
            </a:extLst>
          </p:cNvPr>
          <p:cNvSpPr txBox="1">
            <a:spLocks/>
          </p:cNvSpPr>
          <p:nvPr/>
        </p:nvSpPr>
        <p:spPr>
          <a:xfrm>
            <a:off x="213360" y="1001322"/>
            <a:ext cx="8763000" cy="19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Do quick solutions exist?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   -  Biggest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unresolved problem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of mathematics and computer science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55 Roman" panose="020B0602020204020204" pitchFamily="34" charset="0"/>
              </a:rPr>
              <a:t>   -  One of the 7 millennium questions of Clay Institute: </a:t>
            </a:r>
            <a:r>
              <a:rPr lang="en-US" sz="2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“P versus NP”</a:t>
            </a:r>
          </a:p>
        </p:txBody>
      </p:sp>
    </p:spTree>
    <p:extLst>
      <p:ext uri="{BB962C8B-B14F-4D97-AF65-F5344CB8AC3E}">
        <p14:creationId xmlns:p14="http://schemas.microsoft.com/office/powerpoint/2010/main" val="9121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/>
      <p:bldP spid="6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Computers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2435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<a:extLst>
              <a:ext uri="{FF2B5EF4-FFF2-40B4-BE49-F238E27FC236}">
                <a16:creationId xmlns:a16="http://schemas.microsoft.com/office/drawing/2014/main" id="{FB6FDB71-48DB-46C9-AE77-45A442E1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8" y="663931"/>
            <a:ext cx="3009113" cy="2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img38.imagefra.me/img/img38/6/5/30/torless/f_13gfl9l4dewm_10355fa.jpg">
            <a:extLst>
              <a:ext uri="{FF2B5EF4-FFF2-40B4-BE49-F238E27FC236}">
                <a16:creationId xmlns:a16="http://schemas.microsoft.com/office/drawing/2014/main" id="{D4C63D13-4630-4CA5-A32C-1883B8934C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49" y="605437"/>
            <a:ext cx="949171" cy="119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upload.wikimedia.org/wikipedia/commons/4/42/Emil_Leon_Post.jpg">
            <a:extLst>
              <a:ext uri="{FF2B5EF4-FFF2-40B4-BE49-F238E27FC236}">
                <a16:creationId xmlns:a16="http://schemas.microsoft.com/office/drawing/2014/main" id="{E2CBD8E4-892A-423B-8A93-451759A99C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12" y="1833464"/>
            <a:ext cx="937305" cy="12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upload.wikimedia.org/wikipedia/en/thumb/a/a6/Alonzo_Church.jpg/220px-Alonzo_Church.jpg">
            <a:extLst>
              <a:ext uri="{FF2B5EF4-FFF2-40B4-BE49-F238E27FC236}">
                <a16:creationId xmlns:a16="http://schemas.microsoft.com/office/drawing/2014/main" id="{0F1CDCF4-C19B-4A26-837C-3933096906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833464"/>
            <a:ext cx="964619" cy="12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31E5-B114-4673-A065-1BBE07CA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845" y="152353"/>
            <a:ext cx="2330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Physics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930BC-2F3C-4EA6-8C10-15A09543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75" y="146079"/>
            <a:ext cx="2449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Computer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Science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CDCF1-0D6A-4EDA-A63E-6E0F1759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665" y="1200537"/>
            <a:ext cx="413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>
                <a:solidFill>
                  <a:srgbClr val="FF0000"/>
                </a:solidFill>
                <a:latin typeface="Calibri" charset="0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F52BF-09C9-481A-A408-77FE53BF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160826"/>
            <a:ext cx="345318" cy="6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 dirty="0">
                <a:solidFill>
                  <a:srgbClr val="CC0000"/>
                </a:solidFill>
                <a:latin typeface="Calibri" charset="0"/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06E72-DAF1-4A78-818A-F9C54D37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036" y="3213131"/>
            <a:ext cx="3189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0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Quantumcomputer</a:t>
            </a:r>
            <a:endParaRPr lang="nl-NL" altLang="x-none" sz="30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1" name="Picture 2" descr="David-Deutsch">
            <a:extLst>
              <a:ext uri="{FF2B5EF4-FFF2-40B4-BE49-F238E27FC236}">
                <a16:creationId xmlns:a16="http://schemas.microsoft.com/office/drawing/2014/main" id="{65F21AD0-51A5-40A4-A4D0-DF632595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8658" y="3790892"/>
            <a:ext cx="1447800" cy="15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6B6B38C6-DCAD-46B5-9541-E107AD1C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91090"/>
            <a:ext cx="1585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Deutsch </a:t>
            </a:r>
          </a:p>
        </p:txBody>
      </p:sp>
      <p:pic>
        <p:nvPicPr>
          <p:cNvPr id="13" name="Picture 3" descr="richard_feynman">
            <a:extLst>
              <a:ext uri="{FF2B5EF4-FFF2-40B4-BE49-F238E27FC236}">
                <a16:creationId xmlns:a16="http://schemas.microsoft.com/office/drawing/2014/main" id="{B4203BDE-AAFE-4CEF-9BB4-97F6A6BA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2524" y="3814644"/>
            <a:ext cx="1126076" cy="15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3FCE7471-2892-449E-8139-694D1531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91090"/>
            <a:ext cx="2223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Feynman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98819045-4F31-4522-B0BF-C57D2D80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42" y="1922238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Alonzo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Church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5FDCD51A-0217-4C9B-80A4-17102B88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142" y="739914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Turing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350F2A4C-56FE-4607-B9F4-2047FC446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342" y="1915552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Emile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1978506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D5F3BEC-1895-4887-AFEC-9AA591897C95}"/>
              </a:ext>
            </a:extLst>
          </p:cNvPr>
          <p:cNvSpPr/>
          <p:nvPr/>
        </p:nvSpPr>
        <p:spPr bwMode="auto">
          <a:xfrm>
            <a:off x="6059526" y="3091021"/>
            <a:ext cx="2932075" cy="262890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Bit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457200" y="1676402"/>
            <a:ext cx="77724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Classical bit: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		      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or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bit: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  </a:t>
            </a: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 of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and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0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ZeroOneLarge">
            <a:extLst>
              <a:ext uri="{FF2B5EF4-FFF2-40B4-BE49-F238E27FC236}">
                <a16:creationId xmlns:a16="http://schemas.microsoft.com/office/drawing/2014/main" id="{B5169466-C1F7-4B5C-9A3B-07D693B7C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67" y="4305303"/>
            <a:ext cx="990600" cy="12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E2A70A-35D1-4E57-A97C-292B22944D21}"/>
              </a:ext>
            </a:extLst>
          </p:cNvPr>
          <p:cNvGrpSpPr/>
          <p:nvPr/>
        </p:nvGrpSpPr>
        <p:grpSpPr>
          <a:xfrm>
            <a:off x="6223623" y="1321451"/>
            <a:ext cx="2486342" cy="1605620"/>
            <a:chOff x="6422321" y="1321451"/>
            <a:chExt cx="2486342" cy="1605620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19DF661-7049-4EC6-88E4-F63CB0281E64}"/>
                </a:ext>
              </a:extLst>
            </p:cNvPr>
            <p:cNvSpPr/>
            <p:nvPr/>
          </p:nvSpPr>
          <p:spPr bwMode="auto">
            <a:xfrm rot="16200000">
              <a:off x="6742506" y="1807313"/>
              <a:ext cx="457520" cy="422855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7A504E-61B7-4108-9458-2649F080F1E6}"/>
                </a:ext>
              </a:extLst>
            </p:cNvPr>
            <p:cNvSpPr txBox="1"/>
            <p:nvPr/>
          </p:nvSpPr>
          <p:spPr>
            <a:xfrm>
              <a:off x="6422321" y="1321451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DBBC5E9-FA14-46D8-86F5-27FB0E6F7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9902" y="1860995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429451F6-73AD-426E-B45F-DDDAF930F6CC}"/>
                </a:ext>
              </a:extLst>
            </p:cNvPr>
            <p:cNvSpPr/>
            <p:nvPr/>
          </p:nvSpPr>
          <p:spPr bwMode="auto">
            <a:xfrm>
              <a:off x="7070012" y="2471405"/>
              <a:ext cx="424575" cy="455666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00128-9D0B-4AF1-9C5B-22F72A0E6F2B}"/>
                </a:ext>
              </a:extLst>
            </p:cNvPr>
            <p:cNvSpPr txBox="1"/>
            <p:nvPr/>
          </p:nvSpPr>
          <p:spPr>
            <a:xfrm>
              <a:off x="7645368" y="2502019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EBF21-03C3-47F2-96A6-A90E257441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45369" y="2650002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953DEB0-59BC-4A80-A21D-FB7154FEE3D3}"/>
              </a:ext>
            </a:extLst>
          </p:cNvPr>
          <p:cNvSpPr/>
          <p:nvPr/>
        </p:nvSpPr>
        <p:spPr bwMode="auto">
          <a:xfrm>
            <a:off x="6049703" y="1239456"/>
            <a:ext cx="2941897" cy="1752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CDC45B-FA6F-4754-9FDD-960982CDA375}"/>
              </a:ext>
            </a:extLst>
          </p:cNvPr>
          <p:cNvSpPr txBox="1"/>
          <p:nvPr/>
        </p:nvSpPr>
        <p:spPr>
          <a:xfrm>
            <a:off x="6236824" y="2093812"/>
            <a:ext cx="6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or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CD1511-1CC1-4D3F-AEA6-EE6D271E5F06}"/>
              </a:ext>
            </a:extLst>
          </p:cNvPr>
          <p:cNvGrpSpPr>
            <a:grpSpLocks noChangeAspect="1"/>
          </p:cNvGrpSpPr>
          <p:nvPr/>
        </p:nvGrpSpPr>
        <p:grpSpPr>
          <a:xfrm>
            <a:off x="6166843" y="3278035"/>
            <a:ext cx="2643486" cy="2370616"/>
            <a:chOff x="4933175" y="2972776"/>
            <a:chExt cx="3574573" cy="29747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78DA25-0787-4F73-BD6D-4F5EF4CA71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33175" y="5026794"/>
              <a:ext cx="892121" cy="1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C230423-60F7-4B5F-A0D5-EB64D41C302F}"/>
                </a:ext>
              </a:extLst>
            </p:cNvPr>
            <p:cNvSpPr/>
            <p:nvPr/>
          </p:nvSpPr>
          <p:spPr bwMode="auto">
            <a:xfrm rot="8100000">
              <a:off x="5415767" y="5041589"/>
              <a:ext cx="800100" cy="591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CF9C0B-7DD6-4EC9-9CDA-B54526400A50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 flipV="1">
              <a:off x="5793276" y="4040997"/>
              <a:ext cx="19897" cy="10092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90BF58-6C30-44F4-992F-8E8D5C00DB9A}"/>
                </a:ext>
              </a:extLst>
            </p:cNvPr>
            <p:cNvCxnSpPr/>
            <p:nvPr/>
          </p:nvCxnSpPr>
          <p:spPr bwMode="auto">
            <a:xfrm>
              <a:off x="5863749" y="5053319"/>
              <a:ext cx="10575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A10F295B-1523-419C-ABC0-325031975D86}"/>
                </a:ext>
              </a:extLst>
            </p:cNvPr>
            <p:cNvSpPr/>
            <p:nvPr/>
          </p:nvSpPr>
          <p:spPr bwMode="auto">
            <a:xfrm rot="16200000">
              <a:off x="5538237" y="3561872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AE9089DD-956E-4504-A028-C8CC8421565E}"/>
                </a:ext>
              </a:extLst>
            </p:cNvPr>
            <p:cNvSpPr/>
            <p:nvPr/>
          </p:nvSpPr>
          <p:spPr bwMode="auto">
            <a:xfrm>
              <a:off x="6835300" y="4787745"/>
              <a:ext cx="574119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0D1B3-BA59-4B40-ADFC-02EA777CA486}"/>
                </a:ext>
              </a:extLst>
            </p:cNvPr>
            <p:cNvSpPr txBox="1"/>
            <p:nvPr/>
          </p:nvSpPr>
          <p:spPr>
            <a:xfrm>
              <a:off x="6468973" y="5445462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151467-8955-45BE-9790-93BDC0A55017}"/>
                </a:ext>
              </a:extLst>
            </p:cNvPr>
            <p:cNvSpPr txBox="1"/>
            <p:nvPr/>
          </p:nvSpPr>
          <p:spPr>
            <a:xfrm>
              <a:off x="5083002" y="2972776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0F3591-7395-468F-8616-9606188DA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9778" y="49735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7734F7-6548-4C84-A750-A4AEC3B39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9450" y="43096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835909-C9B3-499B-8BFC-8AD262A24D29}"/>
                </a:ext>
              </a:extLst>
            </p:cNvPr>
            <p:cNvSpPr txBox="1"/>
            <p:nvPr/>
          </p:nvSpPr>
          <p:spPr>
            <a:xfrm>
              <a:off x="6274675" y="3978446"/>
              <a:ext cx="2233073" cy="5020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2000" b="1" dirty="0" err="1">
                  <a:solidFill>
                    <a:schemeClr val="accent1"/>
                  </a:solidFill>
                  <a:latin typeface="Frutiger LT Std 55 Roman" panose="020B0602020204020204" pitchFamily="34" charset="0"/>
                </a:rPr>
                <a:t>superposition</a:t>
              </a:r>
              <a:endParaRPr lang="nl-NL" sz="2400" b="1" dirty="0">
                <a:solidFill>
                  <a:schemeClr val="accent1"/>
                </a:solidFill>
                <a:latin typeface="Frutiger LT Std 55 Roman" panose="020B06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3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4" grpId="0" animBg="1"/>
      <p:bldP spid="4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More qubits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D2A34AF9-DDC3-40AD-BD63-3A4BCC7452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" y="1371600"/>
            <a:ext cx="8763000" cy="4267200"/>
          </a:xfrm>
        </p:spPr>
        <p:txBody>
          <a:bodyPr>
            <a:normAutofit/>
          </a:bodyPr>
          <a:lstStyle/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8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pPr>
              <a:buClr>
                <a:schemeClr val="tx1"/>
              </a:buClr>
            </a:pP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4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5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qubits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baseline="30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endParaRPr lang="nl-NL" altLang="en-US" sz="3200" dirty="0">
              <a:latin typeface="Frutiger LT Std 55 Roman" panose="020B06020202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B97DF-682F-6D4B-9D6C-F69B71BDCC22}"/>
              </a:ext>
            </a:extLst>
          </p:cNvPr>
          <p:cNvGrpSpPr/>
          <p:nvPr/>
        </p:nvGrpSpPr>
        <p:grpSpPr>
          <a:xfrm>
            <a:off x="6746281" y="1192369"/>
            <a:ext cx="2257892" cy="1014868"/>
            <a:chOff x="6444208" y="397908"/>
            <a:chExt cx="2257892" cy="1014868"/>
          </a:xfrm>
        </p:grpSpPr>
        <p:grpSp>
          <p:nvGrpSpPr>
            <p:cNvPr id="6" name="Group 28">
              <a:extLst>
                <a:ext uri="{FF2B5EF4-FFF2-40B4-BE49-F238E27FC236}">
                  <a16:creationId xmlns:a16="http://schemas.microsoft.com/office/drawing/2014/main" id="{C161544D-1E14-A946-84FD-28FA039C056D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>
                <a:extLst>
                  <a:ext uri="{FF2B5EF4-FFF2-40B4-BE49-F238E27FC236}">
                    <a16:creationId xmlns:a16="http://schemas.microsoft.com/office/drawing/2014/main" id="{A8941CBA-7579-594A-832E-2EA60B28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>
                <a:extLst>
                  <a:ext uri="{FF2B5EF4-FFF2-40B4-BE49-F238E27FC236}">
                    <a16:creationId xmlns:a16="http://schemas.microsoft.com/office/drawing/2014/main" id="{0AC6BAD1-9394-9348-B0D5-B16BC6FE4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2AC3B5-8911-CA41-AF2B-E7E4BA83EF58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8" name="Text Box 149">
                <a:extLst>
                  <a:ext uri="{FF2B5EF4-FFF2-40B4-BE49-F238E27FC236}">
                    <a16:creationId xmlns:a16="http://schemas.microsoft.com/office/drawing/2014/main" id="{1C1A2D28-AE2F-2748-9920-40BC05100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9" name="Picture 8" descr="TP_tmp.png">
                <a:extLst>
                  <a:ext uri="{FF2B5EF4-FFF2-40B4-BE49-F238E27FC236}">
                    <a16:creationId xmlns:a16="http://schemas.microsoft.com/office/drawing/2014/main" id="{7A7F7462-DE2D-144E-A64A-78D0DB2D880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58B3BDA-F97E-884A-95BD-C4CCD0117DEF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5" name="Oval 2">
                  <a:extLst>
                    <a:ext uri="{FF2B5EF4-FFF2-40B4-BE49-F238E27FC236}">
                      <a16:creationId xmlns:a16="http://schemas.microsoft.com/office/drawing/2014/main" id="{1EA8DF2E-E275-5241-92F0-C2F050900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17FA4BA4-B780-5448-85DB-2DDAF2E2A2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28">
                <a:extLst>
                  <a:ext uri="{FF2B5EF4-FFF2-40B4-BE49-F238E27FC236}">
                    <a16:creationId xmlns:a16="http://schemas.microsoft.com/office/drawing/2014/main" id="{3918FAF9-97FD-8747-BCF1-DF4B8115FEE2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3" name="Oval 2">
                  <a:extLst>
                    <a:ext uri="{FF2B5EF4-FFF2-40B4-BE49-F238E27FC236}">
                      <a16:creationId xmlns:a16="http://schemas.microsoft.com/office/drawing/2014/main" id="{7E5373AC-F0B1-7D4C-BBFC-F2CFB35C4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" name="Line 5">
                  <a:extLst>
                    <a:ext uri="{FF2B5EF4-FFF2-40B4-BE49-F238E27FC236}">
                      <a16:creationId xmlns:a16="http://schemas.microsoft.com/office/drawing/2014/main" id="{C0A2C86E-CFEB-AE42-A354-CDF721B26B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0F7DF-2ED0-F540-93C6-4AB9D47EBFEC}"/>
              </a:ext>
            </a:extLst>
          </p:cNvPr>
          <p:cNvGrpSpPr/>
          <p:nvPr/>
        </p:nvGrpSpPr>
        <p:grpSpPr>
          <a:xfrm>
            <a:off x="7112155" y="2627594"/>
            <a:ext cx="1663172" cy="1972862"/>
            <a:chOff x="6372200" y="1556792"/>
            <a:chExt cx="1663172" cy="19728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FF93C3-1176-3B42-9FB3-E8DB14E8C742}"/>
                </a:ext>
              </a:extLst>
            </p:cNvPr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47" name="Oval 2">
                <a:extLst>
                  <a:ext uri="{FF2B5EF4-FFF2-40B4-BE49-F238E27FC236}">
                    <a16:creationId xmlns:a16="http://schemas.microsoft.com/office/drawing/2014/main" id="{79C11286-982A-324F-AF61-6042C393C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>
                <a:extLst>
                  <a:ext uri="{FF2B5EF4-FFF2-40B4-BE49-F238E27FC236}">
                    <a16:creationId xmlns:a16="http://schemas.microsoft.com/office/drawing/2014/main" id="{CBEB2497-2120-DD4E-A20F-820146609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21F1235F-BE70-364A-8D8D-C1BEA86606E9}"/>
                </a:ext>
              </a:extLst>
            </p:cNvPr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45" name="Oval 2">
                <a:extLst>
                  <a:ext uri="{FF2B5EF4-FFF2-40B4-BE49-F238E27FC236}">
                    <a16:creationId xmlns:a16="http://schemas.microsoft.com/office/drawing/2014/main" id="{33C4D9C6-818F-D443-A502-AEFDF2320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Line 5">
                <a:extLst>
                  <a:ext uri="{FF2B5EF4-FFF2-40B4-BE49-F238E27FC236}">
                    <a16:creationId xmlns:a16="http://schemas.microsoft.com/office/drawing/2014/main" id="{0A21ECD0-332A-B741-8B9E-25CB8DC5B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F8FDFE-748C-F64C-92F1-B9470EE47EBA}"/>
                </a:ext>
              </a:extLst>
            </p:cNvPr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43" name="Oval 2">
                <a:extLst>
                  <a:ext uri="{FF2B5EF4-FFF2-40B4-BE49-F238E27FC236}">
                    <a16:creationId xmlns:a16="http://schemas.microsoft.com/office/drawing/2014/main" id="{D8A5893C-CF2F-0C4D-8EE7-E513E0106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9B1E9F6A-44B7-6F4A-8E6C-75C9D05AE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BF725C-AC33-224D-8410-E250C33F3259}"/>
                </a:ext>
              </a:extLst>
            </p:cNvPr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7C006F50-58B8-824B-B22D-165C45DFD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>
                <a:extLst>
                  <a:ext uri="{FF2B5EF4-FFF2-40B4-BE49-F238E27FC236}">
                    <a16:creationId xmlns:a16="http://schemas.microsoft.com/office/drawing/2014/main" id="{80ACDBBD-F7D5-A841-AD9F-5DCA584D7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id="{7CD32991-171F-0741-8658-2B04C32DFB8F}"/>
                </a:ext>
              </a:extLst>
            </p:cNvPr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39" name="Oval 2">
                <a:extLst>
                  <a:ext uri="{FF2B5EF4-FFF2-40B4-BE49-F238E27FC236}">
                    <a16:creationId xmlns:a16="http://schemas.microsoft.com/office/drawing/2014/main" id="{BAE29070-6196-184D-9DF1-FFAA32736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Line 5">
                <a:extLst>
                  <a:ext uri="{FF2B5EF4-FFF2-40B4-BE49-F238E27FC236}">
                    <a16:creationId xmlns:a16="http://schemas.microsoft.com/office/drawing/2014/main" id="{069D9F83-0D62-114B-BE52-481FCA846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F2E689-372E-E743-A61F-CB4E78C211C3}"/>
                </a:ext>
              </a:extLst>
            </p:cNvPr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14951595-D470-5C44-B83B-2CA172608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" name="Line 5">
                <a:extLst>
                  <a:ext uri="{FF2B5EF4-FFF2-40B4-BE49-F238E27FC236}">
                    <a16:creationId xmlns:a16="http://schemas.microsoft.com/office/drawing/2014/main" id="{50C8A409-DC0B-C84F-9287-459CA44DD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FE2ECC66-3553-A542-823E-583D0F4B6F43}"/>
                </a:ext>
              </a:extLst>
            </p:cNvPr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35" name="Oval 2">
                <a:extLst>
                  <a:ext uri="{FF2B5EF4-FFF2-40B4-BE49-F238E27FC236}">
                    <a16:creationId xmlns:a16="http://schemas.microsoft.com/office/drawing/2014/main" id="{47F9254E-E90A-1E40-8E67-A732D62C7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>
                <a:extLst>
                  <a:ext uri="{FF2B5EF4-FFF2-40B4-BE49-F238E27FC236}">
                    <a16:creationId xmlns:a16="http://schemas.microsoft.com/office/drawing/2014/main" id="{A3E4C330-C0DE-5E4C-B4B2-084762974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7" name="Group 28">
              <a:extLst>
                <a:ext uri="{FF2B5EF4-FFF2-40B4-BE49-F238E27FC236}">
                  <a16:creationId xmlns:a16="http://schemas.microsoft.com/office/drawing/2014/main" id="{7E01292C-ECA9-2444-A00A-00E59C234DF4}"/>
                </a:ext>
              </a:extLst>
            </p:cNvPr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33" name="Oval 2">
                <a:extLst>
                  <a:ext uri="{FF2B5EF4-FFF2-40B4-BE49-F238E27FC236}">
                    <a16:creationId xmlns:a16="http://schemas.microsoft.com/office/drawing/2014/main" id="{EF1D23B4-FA94-4540-9ABB-90C4745A9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>
                <a:extLst>
                  <a:ext uri="{FF2B5EF4-FFF2-40B4-BE49-F238E27FC236}">
                    <a16:creationId xmlns:a16="http://schemas.microsoft.com/office/drawing/2014/main" id="{1223BA3E-6119-6B41-B10B-57D5B341C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28" name="Picture 27" descr="TP_tmp.png">
              <a:extLst>
                <a:ext uri="{FF2B5EF4-FFF2-40B4-BE49-F238E27FC236}">
                  <a16:creationId xmlns:a16="http://schemas.microsoft.com/office/drawing/2014/main" id="{7ABF86D8-EAFA-1C4C-A076-ACAEA0219E3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0" name="Picture 29" descr="TP_tmp.png">
              <a:extLst>
                <a:ext uri="{FF2B5EF4-FFF2-40B4-BE49-F238E27FC236}">
                  <a16:creationId xmlns:a16="http://schemas.microsoft.com/office/drawing/2014/main" id="{DFAB49C2-87D4-DD43-9AEB-59449144F82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1" name="Picture 30" descr="TP_tmp.png">
              <a:extLst>
                <a:ext uri="{FF2B5EF4-FFF2-40B4-BE49-F238E27FC236}">
                  <a16:creationId xmlns:a16="http://schemas.microsoft.com/office/drawing/2014/main" id="{931CF7D6-C66A-E44B-AE0C-AAE270C4FA6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2" name="Picture 31" descr="TP_tmp.png">
              <a:extLst>
                <a:ext uri="{FF2B5EF4-FFF2-40B4-BE49-F238E27FC236}">
                  <a16:creationId xmlns:a16="http://schemas.microsoft.com/office/drawing/2014/main" id="{9F5B4B37-4D5D-CC4C-B52A-D5A3FF59812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23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66035-63DF-4D63-AB05-6298D84E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535"/>
            <a:ext cx="6106943" cy="406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FACE1-0E76-46EB-ADA0-494089F7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46" y="3157092"/>
            <a:ext cx="4721696" cy="2655954"/>
          </a:xfrm>
          <a:prstGeom prst="rect">
            <a:avLst/>
          </a:prstGeom>
        </p:spPr>
      </p:pic>
      <p:pic>
        <p:nvPicPr>
          <p:cNvPr id="1028" name="Picture 4" descr="https://4.bp.blogspot.com/-NOG349aCJLw/V5TQDg3tGJI/AAAAAAAASNY/7pn7X4ZbanEA4qcr9WYkZVn5Mp2LHCUSACLcB/s1600/Quantum%2Bof%2BSolace%2B-%2Bil%2BCinema%2Ba%2Bmodo%2Bmio.jpg">
            <a:extLst>
              <a:ext uri="{FF2B5EF4-FFF2-40B4-BE49-F238E27FC236}">
                <a16:creationId xmlns:a16="http://schemas.microsoft.com/office/drawing/2014/main" id="{3988237C-7693-4DDE-A5FC-E54B3255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29" y="457200"/>
            <a:ext cx="3276600" cy="4914900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0DDEB40C-F7D3-48A3-B642-E4DEF7F605CD}"/>
              </a:ext>
            </a:extLst>
          </p:cNvPr>
          <p:cNvSpPr/>
          <p:nvPr/>
        </p:nvSpPr>
        <p:spPr bwMode="auto">
          <a:xfrm rot="7560000">
            <a:off x="4299863" y="-2402669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E8F442-56E9-4E63-8E19-474ADDC3E367}"/>
              </a:ext>
            </a:extLst>
          </p:cNvPr>
          <p:cNvSpPr/>
          <p:nvPr/>
        </p:nvSpPr>
        <p:spPr bwMode="auto">
          <a:xfrm rot="3176680">
            <a:off x="4363662" y="-2332831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software: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fundamentally different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600200"/>
            <a:ext cx="62484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Qubit: superposition of 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 and 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300 qubits: astronomical amount of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parallel computation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How to get the answer out??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Measuring destroys computation!!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Program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Use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to cancel undesired      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computations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Does not always work!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15" descr="ZeroOneLarge">
            <a:extLst>
              <a:ext uri="{FF2B5EF4-FFF2-40B4-BE49-F238E27FC236}">
                <a16:creationId xmlns:a16="http://schemas.microsoft.com/office/drawing/2014/main" id="{BB429447-B68D-4EBC-BE80-1E89B632B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2" y="1524000"/>
            <a:ext cx="536713" cy="685800"/>
          </a:xfrm>
          <a:prstGeom prst="rect">
            <a:avLst/>
          </a:prstGeom>
          <a:noFill/>
        </p:spPr>
      </p:pic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395EA35D-159D-41FA-993A-DFEFE439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3706494"/>
            <a:ext cx="1866161" cy="10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618E1-8963-4E7D-AFAE-542B574F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487295"/>
            <a:ext cx="1864118" cy="1017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B0BC385-3DD1-4E85-80AF-E05BDEA5DC8E}"/>
              </a:ext>
            </a:extLst>
          </p:cNvPr>
          <p:cNvSpPr/>
          <p:nvPr/>
        </p:nvSpPr>
        <p:spPr>
          <a:xfrm>
            <a:off x="-634364" y="5029202"/>
            <a:ext cx="105403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Our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focus: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how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can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we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optimally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use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extra power!</a:t>
            </a:r>
            <a:endParaRPr lang="en-NL" sz="2400" dirty="0">
              <a:ln w="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9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Programming is like Composing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81000" y="1330651"/>
            <a:ext cx="4953000" cy="4460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Music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Sound waves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Composer creates ‘beautiful’ 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interference of sound waves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2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Computer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Qubits in superposition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Quantum programmer ensures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useful interference of qubit states</a:t>
            </a:r>
            <a:endParaRPr lang="en-US" sz="2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3444240"/>
            <a:ext cx="2838451" cy="21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1237698"/>
            <a:ext cx="2869619" cy="20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can you do with it?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788040" y="1600211"/>
            <a:ext cx="5460360" cy="4267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Factor big numbers [Shor]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Breaks frequently used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cryptography [Bennett-Brassard-</a:t>
            </a:r>
            <a:r>
              <a:rPr lang="en-US" sz="26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Ekert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Quantum-proof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Efficient communication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internet, entanglement etc.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Simulation of nature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Chemistry, material design, new medicines..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5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??????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7E9514-E043-4AC3-B17C-F44B718C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612" y="3447067"/>
            <a:ext cx="1659635" cy="925565"/>
          </a:xfrm>
          <a:prstGeom prst="rect">
            <a:avLst/>
          </a:prstGeom>
        </p:spPr>
      </p:pic>
      <p:pic>
        <p:nvPicPr>
          <p:cNvPr id="15" name="Content Placeholder 7" descr="molecule_1.jpg">
            <a:extLst>
              <a:ext uri="{FF2B5EF4-FFF2-40B4-BE49-F238E27FC236}">
                <a16:creationId xmlns:a16="http://schemas.microsoft.com/office/drawing/2014/main" id="{FAC7469C-D62F-434E-A14A-D49688B6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16945"/>
          <a:stretch>
            <a:fillRect/>
          </a:stretch>
        </p:blipFill>
        <p:spPr bwMode="auto">
          <a:xfrm>
            <a:off x="7116610" y="4628388"/>
            <a:ext cx="1699888" cy="8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E559A-9674-4A3E-A0A1-753BAB4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276" y="2229590"/>
            <a:ext cx="1687222" cy="926995"/>
          </a:xfrm>
          <a:prstGeom prst="rect">
            <a:avLst/>
          </a:prstGeom>
        </p:spPr>
      </p:pic>
      <p:pic>
        <p:nvPicPr>
          <p:cNvPr id="18" name="Picture 14" descr="MCj02381790000[1]">
            <a:extLst>
              <a:ext uri="{FF2B5EF4-FFF2-40B4-BE49-F238E27FC236}">
                <a16:creationId xmlns:a16="http://schemas.microsoft.com/office/drawing/2014/main" id="{EABA36E1-227B-4309-BDF0-692CD50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16" y="1217627"/>
            <a:ext cx="1880076" cy="8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5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Progress Building Qubits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788040" y="1447802"/>
            <a:ext cx="5460360" cy="4267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Many 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groups worldwide progress with building qubits</a:t>
            </a: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Frutiger LT Std 55 Roman" panose="020B0602020204020204" pitchFamily="34" charset="0"/>
              </a:rPr>
              <a:t>Solid state: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IBM: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65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2021: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127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2022: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433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, 2023: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1121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31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en-US" sz="26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Rigetti</a:t>
            </a: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53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Google </a:t>
            </a:r>
            <a:r>
              <a:rPr lang="en-US" sz="2800" dirty="0"/>
              <a:t> </a:t>
            </a:r>
            <a:r>
              <a:rPr lang="en-US" sz="2800" dirty="0">
                <a:latin typeface="Frutiger LT Std 55 Roman" panose="020B0602020204020204" pitchFamily="34" charset="0"/>
                <a:sym typeface="Wingdings" pitchFamily="2" charset="2"/>
              </a:rPr>
              <a:t> 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</a:t>
            </a: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72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56 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China</a:t>
            </a:r>
            <a:endParaRPr lang="en-US" sz="26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Fairly stable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Frutiger LT Std 55 Roman" panose="020B0602020204020204" pitchFamily="34" charset="0"/>
              </a:rPr>
              <a:t>Trapped ions: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32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qubits Monroe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Frutiger LT Std 55 Roman" panose="020B0602020204020204" pitchFamily="34" charset="0"/>
              </a:rPr>
              <a:t>D-Wave: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5000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qubits (not very stable)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gmonV1.jpg">
            <a:extLst>
              <a:ext uri="{FF2B5EF4-FFF2-40B4-BE49-F238E27FC236}">
                <a16:creationId xmlns:a16="http://schemas.microsoft.com/office/drawing/2014/main" id="{9FE4C72F-662F-4500-8039-D570CD269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20" y="1434212"/>
            <a:ext cx="1752051" cy="132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A1AF34-C755-48F7-B5AD-A46754E5C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2" y="3810002"/>
            <a:ext cx="1802009" cy="1659349"/>
          </a:xfrm>
          <a:prstGeom prst="rect">
            <a:avLst/>
          </a:prstGeom>
        </p:spPr>
      </p:pic>
      <p:pic>
        <p:nvPicPr>
          <p:cNvPr id="19" name="Picture 4" descr="stretch7mov">
            <a:extLst>
              <a:ext uri="{FF2B5EF4-FFF2-40B4-BE49-F238E27FC236}">
                <a16:creationId xmlns:a16="http://schemas.microsoft.com/office/drawing/2014/main" id="{0C7F1D8D-0BA8-4891-9A9D-8A95E5825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9420" y="2854978"/>
            <a:ext cx="1790434" cy="822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6508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The Future is Quantum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09600" y="1523999"/>
            <a:ext cx="8229600" cy="4038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2015: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research center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quantum software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2020: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network organization </a:t>
            </a: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2021: 615M€ for 7y for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Future need of a quantum-versed workforce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D70E0843-CEBA-7F48-B12E-08B10FCD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99282"/>
            <a:ext cx="405006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8119AC-B2BA-1543-A81E-52943A7D1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59705"/>
            <a:ext cx="2514600" cy="7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3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0206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Questions?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29718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A31603-604E-9746-B204-DF2693C0AFA5}"/>
              </a:ext>
            </a:extLst>
          </p:cNvPr>
          <p:cNvSpPr txBox="1">
            <a:spLocks/>
          </p:cNvSpPr>
          <p:nvPr/>
        </p:nvSpPr>
        <p:spPr>
          <a:xfrm>
            <a:off x="2286000" y="3856149"/>
            <a:ext cx="4800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3"/>
              </a:rPr>
              <a:t>christian.schaffner@quantum.amsterdam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04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918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Solvay conference Brussels 1927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860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28">
            <a:extLst>
              <a:ext uri="{FF2B5EF4-FFF2-40B4-BE49-F238E27FC236}">
                <a16:creationId xmlns:a16="http://schemas.microsoft.com/office/drawing/2014/main" id="{6C19FB90-C2B5-462C-9CB6-F6A5462C4F70}"/>
              </a:ext>
            </a:extLst>
          </p:cNvPr>
          <p:cNvGrpSpPr>
            <a:grpSpLocks/>
          </p:cNvGrpSpPr>
          <p:nvPr/>
        </p:nvGrpSpPr>
        <p:grpSpPr bwMode="auto">
          <a:xfrm>
            <a:off x="1496628" y="1138535"/>
            <a:ext cx="5790064" cy="4430218"/>
            <a:chOff x="181617" y="652874"/>
            <a:chExt cx="7720083" cy="5906201"/>
          </a:xfrm>
        </p:grpSpPr>
        <p:pic>
          <p:nvPicPr>
            <p:cNvPr id="14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  <a:extLst>
                <a:ext uri="{FF2B5EF4-FFF2-40B4-BE49-F238E27FC236}">
                  <a16:creationId xmlns:a16="http://schemas.microsoft.com/office/drawing/2014/main" id="{975054DF-647F-44E6-9E42-B89FD36E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47801"/>
              <a:ext cx="5638800" cy="408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4805EFCA-B7BD-43C0-9AAB-527084404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5480" y="5943600"/>
              <a:ext cx="1560170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Einstein</a:t>
              </a:r>
            </a:p>
          </p:txBody>
        </p:sp>
        <p:cxnSp>
          <p:nvCxnSpPr>
            <p:cNvPr id="16" name="Straight Arrow Connector 7">
              <a:extLst>
                <a:ext uri="{FF2B5EF4-FFF2-40B4-BE49-F238E27FC236}">
                  <a16:creationId xmlns:a16="http://schemas.microsoft.com/office/drawing/2014/main" id="{E78ABA7B-BCD6-44B0-B846-50E6315A72D6}"/>
                </a:ext>
              </a:extLst>
            </p:cNvPr>
            <p:cNvCxnSpPr>
              <a:cxnSpLocks noChangeShapeType="1"/>
              <a:stCxn id="15" idx="0"/>
            </p:cNvCxnSpPr>
            <p:nvPr/>
          </p:nvCxnSpPr>
          <p:spPr bwMode="auto">
            <a:xfrm flipV="1">
              <a:off x="5665565" y="3929933"/>
              <a:ext cx="51663" cy="20136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7" name="Straight Arrow Connector 9">
              <a:extLst>
                <a:ext uri="{FF2B5EF4-FFF2-40B4-BE49-F238E27FC236}">
                  <a16:creationId xmlns:a16="http://schemas.microsoft.com/office/drawing/2014/main" id="{3ED9C7E4-2F2A-4FC8-823A-E965B73E5D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619500" y="4838700"/>
              <a:ext cx="1981200" cy="76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8" name="Straight Arrow Connector 11">
              <a:extLst>
                <a:ext uri="{FF2B5EF4-FFF2-40B4-BE49-F238E27FC236}">
                  <a16:creationId xmlns:a16="http://schemas.microsoft.com/office/drawing/2014/main" id="{9494A1C0-43E7-45B6-AB2B-53481800C3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867400" y="5562600"/>
              <a:ext cx="1143000" cy="457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9" name="Straight Arrow Connector 15">
              <a:extLst>
                <a:ext uri="{FF2B5EF4-FFF2-40B4-BE49-F238E27FC236}">
                  <a16:creationId xmlns:a16="http://schemas.microsoft.com/office/drawing/2014/main" id="{0D682897-083F-4833-AFFA-95BD2F0CBE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605869" y="3903131"/>
              <a:ext cx="458477" cy="204046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00EC8D4A-B45F-4F7F-A2B7-0490997DC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767" y="5943600"/>
              <a:ext cx="148946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Lorentz</a:t>
              </a:r>
            </a:p>
          </p:txBody>
        </p:sp>
        <p:cxnSp>
          <p:nvCxnSpPr>
            <p:cNvPr id="21" name="Straight Arrow Connector 22">
              <a:extLst>
                <a:ext uri="{FF2B5EF4-FFF2-40B4-BE49-F238E27FC236}">
                  <a16:creationId xmlns:a16="http://schemas.microsoft.com/office/drawing/2014/main" id="{9C77AD3A-8D2A-49D4-9420-DCEC0D526F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895602" y="4876802"/>
              <a:ext cx="1828799" cy="15239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807F536F-2497-4FD3-B076-E28B0DBDE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5165" y="5943600"/>
              <a:ext cx="112252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Curie</a:t>
              </a:r>
            </a:p>
          </p:txBody>
        </p:sp>
        <p:cxnSp>
          <p:nvCxnSpPr>
            <p:cNvPr id="23" name="Straight Arrow Connector 26">
              <a:extLst>
                <a:ext uri="{FF2B5EF4-FFF2-40B4-BE49-F238E27FC236}">
                  <a16:creationId xmlns:a16="http://schemas.microsoft.com/office/drawing/2014/main" id="{42590B2B-FC73-43CE-A671-B9087371A3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057400" y="4724400"/>
              <a:ext cx="1828800" cy="457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9BAD2846-BDB4-4DA7-9BFC-59745A4A0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058" y="5943600"/>
              <a:ext cx="132343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Planck</a:t>
              </a:r>
            </a:p>
          </p:txBody>
        </p:sp>
        <p:cxnSp>
          <p:nvCxnSpPr>
            <p:cNvPr id="25" name="Straight Arrow Connector 30">
              <a:extLst>
                <a:ext uri="{FF2B5EF4-FFF2-40B4-BE49-F238E27FC236}">
                  <a16:creationId xmlns:a16="http://schemas.microsoft.com/office/drawing/2014/main" id="{3A7EF3B1-1DE6-4A9B-BA81-A6E83A8A4C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533900"/>
              <a:ext cx="1828800" cy="838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id="{B0FBA55A-DDD3-4E69-B571-97661D27D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3183" y="5943600"/>
              <a:ext cx="104344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Bohr</a:t>
              </a:r>
            </a:p>
          </p:txBody>
        </p:sp>
        <p:cxnSp>
          <p:nvCxnSpPr>
            <p:cNvPr id="27" name="Straight Arrow Connector 33">
              <a:extLst>
                <a:ext uri="{FF2B5EF4-FFF2-40B4-BE49-F238E27FC236}">
                  <a16:creationId xmlns:a16="http://schemas.microsoft.com/office/drawing/2014/main" id="{342A6998-72F5-4D7A-9541-9930F112E6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5774966" y="4435835"/>
              <a:ext cx="2166069" cy="7620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F9253ABB-3EDA-465D-9CA1-B09D15C22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17" y="652874"/>
              <a:ext cx="1097052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Dirac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E335341-3F11-46E5-938B-A267579C5C60}"/>
                </a:ext>
              </a:extLst>
            </p:cNvPr>
            <p:cNvSpPr/>
            <p:nvPr/>
          </p:nvSpPr>
          <p:spPr bwMode="auto">
            <a:xfrm>
              <a:off x="381000" y="1828663"/>
              <a:ext cx="1295400" cy="838093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81D4AD1-8ADF-4E27-AC02-B0D6A6BEB02A}"/>
                </a:ext>
              </a:extLst>
            </p:cNvPr>
            <p:cNvSpPr/>
            <p:nvPr/>
          </p:nvSpPr>
          <p:spPr bwMode="auto">
            <a:xfrm>
              <a:off x="685800" y="762000"/>
              <a:ext cx="2514600" cy="38095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5C00834-7B4B-4699-836D-5830E2D67579}"/>
                </a:ext>
              </a:extLst>
            </p:cNvPr>
            <p:cNvSpPr/>
            <p:nvPr/>
          </p:nvSpPr>
          <p:spPr bwMode="auto">
            <a:xfrm>
              <a:off x="762000" y="914380"/>
              <a:ext cx="2133600" cy="2209517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20292794-9430-4EDB-ACD9-6A2F6BC4CE13}"/>
                </a:ext>
              </a:extLst>
            </p:cNvPr>
            <p:cNvSpPr/>
            <p:nvPr/>
          </p:nvSpPr>
          <p:spPr bwMode="auto">
            <a:xfrm>
              <a:off x="685800" y="1066761"/>
              <a:ext cx="2133600" cy="45714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3" name="TextBox 54">
              <a:extLst>
                <a:ext uri="{FF2B5EF4-FFF2-40B4-BE49-F238E27FC236}">
                  <a16:creationId xmlns:a16="http://schemas.microsoft.com/office/drawing/2014/main" id="{D273C4B9-3980-4F16-8509-E11850942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859" y="652874"/>
              <a:ext cx="2238903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Schrödinger</a:t>
              </a:r>
            </a:p>
          </p:txBody>
        </p:sp>
        <p:cxnSp>
          <p:nvCxnSpPr>
            <p:cNvPr id="34" name="Straight Arrow Connector 57">
              <a:extLst>
                <a:ext uri="{FF2B5EF4-FFF2-40B4-BE49-F238E27FC236}">
                  <a16:creationId xmlns:a16="http://schemas.microsoft.com/office/drawing/2014/main" id="{B9B53D6B-E2B1-4ACA-A53C-EECB1E3216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035303" y="1384297"/>
              <a:ext cx="1676397" cy="1346202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Box 59">
              <a:extLst>
                <a:ext uri="{FF2B5EF4-FFF2-40B4-BE49-F238E27FC236}">
                  <a16:creationId xmlns:a16="http://schemas.microsoft.com/office/drawing/2014/main" id="{D58EFB41-405A-4A46-9F5E-E830A32EB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7441" y="652874"/>
              <a:ext cx="213425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Heisenberg</a:t>
              </a:r>
            </a:p>
          </p:txBody>
        </p:sp>
        <p:cxnSp>
          <p:nvCxnSpPr>
            <p:cNvPr id="36" name="Straight Arrow Connector 60">
              <a:extLst>
                <a:ext uri="{FF2B5EF4-FFF2-40B4-BE49-F238E27FC236}">
                  <a16:creationId xmlns:a16="http://schemas.microsoft.com/office/drawing/2014/main" id="{18E20BDC-A08E-4A81-8EDB-70D4534FEC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009312" y="1219199"/>
              <a:ext cx="239092" cy="1667925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63">
              <a:extLst>
                <a:ext uri="{FF2B5EF4-FFF2-40B4-BE49-F238E27FC236}">
                  <a16:creationId xmlns:a16="http://schemas.microsoft.com/office/drawing/2014/main" id="{CCA68A95-8A1A-4A95-89C0-7CAED73C9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996" y="652874"/>
              <a:ext cx="1049604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 err="1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Pauli</a:t>
              </a:r>
              <a:endParaRPr lang="nl-NL" altLang="x-none" sz="2400" dirty="0">
                <a:solidFill>
                  <a:srgbClr val="7D7E7E"/>
                </a:solidFill>
                <a:latin typeface="Frutiger LT Std 55 Roman" panose="020B0602020204020204" pitchFamily="34" charset="0"/>
              </a:endParaRPr>
            </a:p>
          </p:txBody>
        </p:sp>
        <p:cxnSp>
          <p:nvCxnSpPr>
            <p:cNvPr id="38" name="Straight Arrow Connector 64">
              <a:extLst>
                <a:ext uri="{FF2B5EF4-FFF2-40B4-BE49-F238E27FC236}">
                  <a16:creationId xmlns:a16="http://schemas.microsoft.com/office/drawing/2014/main" id="{2CD2D69C-F854-48F5-918C-6BCF3FE3B8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284138" y="1659462"/>
              <a:ext cx="1744123" cy="711198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66">
              <a:extLst>
                <a:ext uri="{FF2B5EF4-FFF2-40B4-BE49-F238E27FC236}">
                  <a16:creationId xmlns:a16="http://schemas.microsoft.com/office/drawing/2014/main" id="{D8FBE2C1-CED5-4F26-AD53-AC71928171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5402" y="1219202"/>
              <a:ext cx="2819398" cy="2133597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2743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90600" y="1295402"/>
            <a:ext cx="7467600" cy="449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Niels Bohr: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“If quantum physics hasn’t profoundly  	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shocked you, you haven’t understood it yet.”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Albert Einstein: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“God does not play dice.”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Richard Feynman: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 think I can safely say that nobody understands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quantum physics.”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14A037A-C168-45C2-98E1-A1019CA9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990602"/>
            <a:ext cx="1306692" cy="1668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579F2-6482-40C2-AEAB-2DD2EFFD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43" y="2825379"/>
            <a:ext cx="1314451" cy="1282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25BA3-E623-4C53-9D23-0402ED038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369953"/>
            <a:ext cx="1306692" cy="13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147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193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2BC3B8-B009-4C9E-8ED4-301416EF3193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F649BE-6695-469C-B80E-23AD69A0A9DA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E7FCA7E-E0F9-4C54-8A48-F991D83B7B0F}"/>
              </a:ext>
            </a:extLst>
          </p:cNvPr>
          <p:cNvSpPr/>
          <p:nvPr/>
        </p:nvSpPr>
        <p:spPr bwMode="auto">
          <a:xfrm>
            <a:off x="539552" y="1403734"/>
            <a:ext cx="8424936" cy="1440160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24113B-9DAE-4B25-8116-652E0DBB485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2239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9D941EB4-B704-4AF9-BC9D-07D57F0F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FB14E-87A8-4CBA-9FBE-72BF189A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56255-BC3A-49B7-939A-D2BEE05B0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1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ThemeBuhrma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ThemeBuhrman</Template>
  <TotalTime>75390</TotalTime>
  <Words>1373</Words>
  <Application>Microsoft Macintosh PowerPoint</Application>
  <PresentationFormat>On-screen Show (4:3)</PresentationFormat>
  <Paragraphs>327</Paragraphs>
  <Slides>45</Slides>
  <Notes>11</Notes>
  <HiddenSlides>11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Frutiger LT Std 45 Light</vt:lpstr>
      <vt:lpstr>Frutiger LT Std 55 Roman</vt:lpstr>
      <vt:lpstr>Times New Roman</vt:lpstr>
      <vt:lpstr>ThemeBuhrman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Bit: Polarization of a Photon</vt:lpstr>
      <vt:lpstr>Qubit: Rectilinear/Computational Basis</vt:lpstr>
      <vt:lpstr>Detecting a Qubit</vt:lpstr>
      <vt:lpstr>Measuring a Qubit</vt:lpstr>
      <vt:lpstr>Diagonal Basis</vt:lpstr>
      <vt:lpstr>Video</vt:lpstr>
      <vt:lpstr>Measuring Collapses the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 S</cp:lastModifiedBy>
  <cp:revision>682</cp:revision>
  <cp:lastPrinted>2016-10-12T09:11:29Z</cp:lastPrinted>
  <dcterms:created xsi:type="dcterms:W3CDTF">1998-12-26T11:09:52Z</dcterms:created>
  <dcterms:modified xsi:type="dcterms:W3CDTF">2021-09-17T06:36:46Z</dcterms:modified>
</cp:coreProperties>
</file>