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4"/>
  </p:notesMasterIdLst>
  <p:sldIdLst>
    <p:sldId id="354" r:id="rId2"/>
    <p:sldId id="1252" r:id="rId3"/>
    <p:sldId id="1253" r:id="rId4"/>
    <p:sldId id="360" r:id="rId5"/>
    <p:sldId id="359" r:id="rId6"/>
    <p:sldId id="256" r:id="rId7"/>
    <p:sldId id="356" r:id="rId8"/>
    <p:sldId id="361" r:id="rId9"/>
    <p:sldId id="362" r:id="rId10"/>
    <p:sldId id="363" r:id="rId11"/>
    <p:sldId id="1254" r:id="rId12"/>
    <p:sldId id="1257" r:id="rId13"/>
    <p:sldId id="1266" r:id="rId14"/>
    <p:sldId id="711" r:id="rId15"/>
    <p:sldId id="1267" r:id="rId16"/>
    <p:sldId id="1258" r:id="rId17"/>
    <p:sldId id="1259" r:id="rId18"/>
    <p:sldId id="1223" r:id="rId19"/>
    <p:sldId id="1079" r:id="rId20"/>
    <p:sldId id="1262" r:id="rId21"/>
    <p:sldId id="365" r:id="rId22"/>
    <p:sldId id="476" r:id="rId23"/>
    <p:sldId id="708" r:id="rId24"/>
    <p:sldId id="436" r:id="rId25"/>
    <p:sldId id="446" r:id="rId26"/>
    <p:sldId id="447" r:id="rId27"/>
    <p:sldId id="448" r:id="rId28"/>
    <p:sldId id="449" r:id="rId29"/>
    <p:sldId id="451" r:id="rId30"/>
    <p:sldId id="452" r:id="rId31"/>
    <p:sldId id="454" r:id="rId32"/>
    <p:sldId id="1023" r:id="rId33"/>
    <p:sldId id="1261" r:id="rId34"/>
    <p:sldId id="459" r:id="rId35"/>
    <p:sldId id="1082" r:id="rId36"/>
    <p:sldId id="1265" r:id="rId37"/>
    <p:sldId id="1264" r:id="rId38"/>
    <p:sldId id="710" r:id="rId39"/>
    <p:sldId id="455" r:id="rId40"/>
    <p:sldId id="1263" r:id="rId41"/>
    <p:sldId id="1089" r:id="rId42"/>
    <p:sldId id="1084" r:id="rId43"/>
    <p:sldId id="1085" r:id="rId44"/>
    <p:sldId id="1268" r:id="rId45"/>
    <p:sldId id="1086" r:id="rId46"/>
    <p:sldId id="1087" r:id="rId47"/>
    <p:sldId id="1269" r:id="rId48"/>
    <p:sldId id="1088" r:id="rId49"/>
    <p:sldId id="1090" r:id="rId50"/>
    <p:sldId id="1091" r:id="rId51"/>
    <p:sldId id="1092" r:id="rId52"/>
    <p:sldId id="1093" r:id="rId53"/>
    <p:sldId id="1094" r:id="rId54"/>
    <p:sldId id="1096" r:id="rId55"/>
    <p:sldId id="1095" r:id="rId56"/>
    <p:sldId id="1097" r:id="rId57"/>
    <p:sldId id="1270" r:id="rId58"/>
    <p:sldId id="1098" r:id="rId59"/>
    <p:sldId id="1099" r:id="rId60"/>
    <p:sldId id="1101" r:id="rId61"/>
    <p:sldId id="1100" r:id="rId62"/>
    <p:sldId id="1102" r:id="rId63"/>
    <p:sldId id="1108" r:id="rId64"/>
    <p:sldId id="1274" r:id="rId65"/>
    <p:sldId id="1105" r:id="rId66"/>
    <p:sldId id="1231" r:id="rId67"/>
    <p:sldId id="1190" r:id="rId68"/>
    <p:sldId id="1106" r:id="rId69"/>
    <p:sldId id="1110" r:id="rId70"/>
    <p:sldId id="1107" r:id="rId71"/>
    <p:sldId id="1236" r:id="rId72"/>
    <p:sldId id="276" r:id="rId73"/>
    <p:sldId id="1103" r:id="rId74"/>
    <p:sldId id="278" r:id="rId75"/>
    <p:sldId id="1111" r:id="rId76"/>
    <p:sldId id="280" r:id="rId77"/>
    <p:sldId id="1226" r:id="rId78"/>
    <p:sldId id="1227" r:id="rId79"/>
    <p:sldId id="1112" r:id="rId80"/>
    <p:sldId id="1275" r:id="rId81"/>
    <p:sldId id="279" r:id="rId82"/>
    <p:sldId id="1271" r:id="rId83"/>
    <p:sldId id="1229" r:id="rId84"/>
    <p:sldId id="271" r:id="rId85"/>
    <p:sldId id="1230" r:id="rId86"/>
    <p:sldId id="1228" r:id="rId87"/>
    <p:sldId id="347" r:id="rId88"/>
    <p:sldId id="564" r:id="rId89"/>
    <p:sldId id="1113" r:id="rId90"/>
    <p:sldId id="346" r:id="rId91"/>
    <p:sldId id="659" r:id="rId92"/>
    <p:sldId id="1273" r:id="rId9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2A689A1-BD91-314D-8315-75E83D6C6CC7}">
          <p14:sldIdLst>
            <p14:sldId id="354"/>
          </p14:sldIdLst>
        </p14:section>
        <p14:section name="Introduction" id="{36A5A5D5-CB19-034B-8F68-03F90BCAE88B}">
          <p14:sldIdLst>
            <p14:sldId id="1252"/>
            <p14:sldId id="1253"/>
            <p14:sldId id="360"/>
            <p14:sldId id="359"/>
            <p14:sldId id="256"/>
            <p14:sldId id="356"/>
            <p14:sldId id="361"/>
            <p14:sldId id="362"/>
            <p14:sldId id="363"/>
            <p14:sldId id="1254"/>
            <p14:sldId id="1257"/>
            <p14:sldId id="1266"/>
            <p14:sldId id="711"/>
            <p14:sldId id="1267"/>
            <p14:sldId id="1258"/>
            <p14:sldId id="1259"/>
            <p14:sldId id="1223"/>
            <p14:sldId id="1079"/>
          </p14:sldIdLst>
        </p14:section>
        <p14:section name="Discrete symmetries" id="{D6C36E01-0DEF-CB4E-B7C2-E7C27F2D9D73}">
          <p14:sldIdLst>
            <p14:sldId id="1262"/>
            <p14:sldId id="365"/>
            <p14:sldId id="476"/>
            <p14:sldId id="708"/>
            <p14:sldId id="436"/>
            <p14:sldId id="446"/>
            <p14:sldId id="447"/>
            <p14:sldId id="448"/>
            <p14:sldId id="449"/>
            <p14:sldId id="451"/>
            <p14:sldId id="452"/>
            <p14:sldId id="454"/>
            <p14:sldId id="1023"/>
            <p14:sldId id="1261"/>
            <p14:sldId id="459"/>
            <p14:sldId id="1082"/>
            <p14:sldId id="1265"/>
            <p14:sldId id="1264"/>
            <p14:sldId id="710"/>
            <p14:sldId id="455"/>
          </p14:sldIdLst>
        </p14:section>
        <p14:section name="Flavour in the SM" id="{A0F8FCD8-E532-424D-A04F-DA3123B770B7}">
          <p14:sldIdLst>
            <p14:sldId id="1263"/>
            <p14:sldId id="1089"/>
            <p14:sldId id="1084"/>
            <p14:sldId id="1085"/>
            <p14:sldId id="1268"/>
            <p14:sldId id="1086"/>
            <p14:sldId id="1087"/>
            <p14:sldId id="1269"/>
            <p14:sldId id="1088"/>
            <p14:sldId id="1090"/>
            <p14:sldId id="1091"/>
            <p14:sldId id="1092"/>
            <p14:sldId id="1093"/>
            <p14:sldId id="1094"/>
            <p14:sldId id="1096"/>
            <p14:sldId id="1095"/>
            <p14:sldId id="1097"/>
            <p14:sldId id="1270"/>
            <p14:sldId id="1098"/>
            <p14:sldId id="1099"/>
            <p14:sldId id="1101"/>
            <p14:sldId id="1100"/>
            <p14:sldId id="1102"/>
            <p14:sldId id="1108"/>
            <p14:sldId id="1274"/>
            <p14:sldId id="1105"/>
            <p14:sldId id="1231"/>
            <p14:sldId id="1190"/>
          </p14:sldIdLst>
        </p14:section>
        <p14:section name="The CKM matrix" id="{464F6DC7-988A-9F40-BC29-C517AE8E3E36}">
          <p14:sldIdLst>
            <p14:sldId id="1106"/>
            <p14:sldId id="1110"/>
            <p14:sldId id="1107"/>
            <p14:sldId id="1236"/>
            <p14:sldId id="276"/>
            <p14:sldId id="1103"/>
            <p14:sldId id="278"/>
            <p14:sldId id="1111"/>
            <p14:sldId id="280"/>
            <p14:sldId id="1226"/>
            <p14:sldId id="1227"/>
            <p14:sldId id="1112"/>
            <p14:sldId id="1275"/>
            <p14:sldId id="279"/>
            <p14:sldId id="1271"/>
          </p14:sldIdLst>
        </p14:section>
        <p14:section name="Leptons" id="{BB8B7FDD-8939-B14A-92C7-1CE2FEA882D8}">
          <p14:sldIdLst>
            <p14:sldId id="1229"/>
            <p14:sldId id="271"/>
            <p14:sldId id="1230"/>
            <p14:sldId id="1228"/>
          </p14:sldIdLst>
        </p14:section>
        <p14:section name="Baryogenesis" id="{B4DF0C36-0611-2943-B4C2-BC5AB3278A58}">
          <p14:sldIdLst>
            <p14:sldId id="347"/>
            <p14:sldId id="564"/>
            <p14:sldId id="1113"/>
            <p14:sldId id="346"/>
            <p14:sldId id="659"/>
          </p14:sldIdLst>
        </p14:section>
        <p14:section name="Exercises" id="{4AAFC287-0A0C-D241-9AB0-C8CA7033196A}">
          <p14:sldIdLst>
            <p14:sldId id="12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96"/>
    <p:restoredTop sz="75758"/>
  </p:normalViewPr>
  <p:slideViewPr>
    <p:cSldViewPr snapToGrid="0" snapToObjects="1">
      <p:cViewPr varScale="1">
        <p:scale>
          <a:sx n="93" d="100"/>
          <a:sy n="93" d="100"/>
        </p:scale>
        <p:origin x="200" y="62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F540D8-CF18-8244-9EFB-C61F8BC22238}" type="datetimeFigureOut">
              <a:rPr lang="en-US" smtClean="0"/>
              <a:t>8/24/23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E2BF09-7936-1141-BB5D-7A417704A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93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2BF09-7936-1141-BB5D-7A417704AB2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532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45BE9C6-A97D-D744-902A-6C403EEF0E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548F85-2B93-DD41-A47B-E21BA77257F5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537602" name="Rectangle 2">
            <a:extLst>
              <a:ext uri="{FF2B5EF4-FFF2-40B4-BE49-F238E27FC236}">
                <a16:creationId xmlns:a16="http://schemas.microsoft.com/office/drawing/2014/main" id="{7AC7C218-A120-074F-B52A-AECE5E358D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7603" name="Rectangle 3">
            <a:extLst>
              <a:ext uri="{FF2B5EF4-FFF2-40B4-BE49-F238E27FC236}">
                <a16:creationId xmlns:a16="http://schemas.microsoft.com/office/drawing/2014/main" id="{D0EA6301-1E42-4A4F-9483-0CFD9125C1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2277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2BF09-7936-1141-BB5D-7A417704AB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204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if the electron would be the mass of the muon, electron capture would make hydrogen atom unstable</a:t>
            </a:r>
          </a:p>
          <a:p>
            <a:endParaRPr lang="en-US" dirty="0"/>
          </a:p>
          <a:p>
            <a:r>
              <a:rPr lang="en-US" sz="1200" dirty="0"/>
              <a:t>coupling constants are ‘running’ and affected by particle loops. if </a:t>
            </a:r>
            <a:r>
              <a:rPr lang="en-US" sz="1200" dirty="0" err="1"/>
              <a:t>alpha_s</a:t>
            </a:r>
            <a:r>
              <a:rPr lang="en-US" sz="1200" dirty="0"/>
              <a:t> were a fundamental quantity fixed at high energy, </a:t>
            </a:r>
          </a:p>
          <a:p>
            <a:r>
              <a:rPr lang="en-US" sz="1200" dirty="0"/>
              <a:t>then if the top quark were 10x lighter, the strong coupling constant would be different, and the proton 30% lighter. </a:t>
            </a:r>
          </a:p>
          <a:p>
            <a:r>
              <a:rPr lang="en-US" sz="1200" dirty="0"/>
              <a:t>so the masses of the other families also really matter.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2BF09-7936-1141-BB5D-7A417704AB2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257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believe that ultimately these questions are all related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2BF09-7936-1141-BB5D-7A417704AB2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585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73C2F29F-612E-9D49-85EC-3E7B836089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1ED40A03-AA12-CA49-9352-0C3E2FB3B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oot" altLang="root">
              <a:ea typeface="ＭＳ Ｐゴシック" panose="020B0600070205080204" pitchFamily="34" charset="-128"/>
            </a:endParaRPr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970048B1-1193-014A-97E9-4B4DC8A838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49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49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49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49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55705E3-B8C2-D944-8B9F-20C9D65103E2}" type="slidenum">
              <a:rPr lang="nl-NL" altLang="root" sz="1300"/>
              <a:pPr>
                <a:spcBef>
                  <a:spcPct val="0"/>
                </a:spcBef>
              </a:pPr>
              <a:t>18</a:t>
            </a:fld>
            <a:endParaRPr lang="nl-NL" altLang="root" sz="1300"/>
          </a:p>
        </p:txBody>
      </p:sp>
    </p:spTree>
    <p:extLst>
      <p:ext uri="{BB962C8B-B14F-4D97-AF65-F5344CB8AC3E}">
        <p14:creationId xmlns:p14="http://schemas.microsoft.com/office/powerpoint/2010/main" val="2306904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are all electrons the same?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2BF09-7936-1141-BB5D-7A417704AB2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013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err="1"/>
              <a:t>Macroscopic</a:t>
            </a:r>
            <a:r>
              <a:rPr lang="nl-NL"/>
              <a:t>: human body, </a:t>
            </a:r>
            <a:r>
              <a:rPr lang="nl-NL" err="1"/>
              <a:t>left</a:t>
            </a:r>
            <a:r>
              <a:rPr lang="nl-NL"/>
              <a:t> </a:t>
            </a:r>
            <a:r>
              <a:rPr lang="nl-NL" err="1"/>
              <a:t>handed</a:t>
            </a:r>
            <a:r>
              <a:rPr lang="nl-NL"/>
              <a:t> </a:t>
            </a:r>
            <a:r>
              <a:rPr lang="nl-NL" err="1"/>
              <a:t>molecules</a:t>
            </a:r>
            <a:r>
              <a:rPr lang="nl-NL"/>
              <a:t> etc.</a:t>
            </a:r>
          </a:p>
          <a:p>
            <a:r>
              <a:rPr lang="nl-NL"/>
              <a:t>Second </a:t>
            </a:r>
            <a:r>
              <a:rPr lang="nl-NL" err="1"/>
              <a:t>law</a:t>
            </a:r>
            <a:r>
              <a:rPr lang="nl-NL"/>
              <a:t> of </a:t>
            </a:r>
            <a:r>
              <a:rPr lang="nl-NL" err="1"/>
              <a:t>thermodynamics</a:t>
            </a:r>
            <a:endParaRPr lang="nl-NL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E245B-6F3B-0345-9A2F-1BBBE026A2C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361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7D6A-F23A-0A44-8EBE-BA604ED0D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57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7D6A-F23A-0A44-8EBE-BA604ED0D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386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7D6A-F23A-0A44-8EBE-BA604ED0D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77411"/>
            <a:ext cx="8229600" cy="417373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4845073"/>
            <a:ext cx="412595" cy="273844"/>
          </a:xfrm>
        </p:spPr>
        <p:txBody>
          <a:bodyPr/>
          <a:lstStyle/>
          <a:p>
            <a:fld id="{9D7D7D6A-F23A-0A44-8EBE-BA604ED0D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334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7D6A-F23A-0A44-8EBE-BA604ED0D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031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7D6A-F23A-0A44-8EBE-BA604ED0D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8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7D6A-F23A-0A44-8EBE-BA604ED0D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318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7D6A-F23A-0A44-8EBE-BA604ED0D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743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7D6A-F23A-0A44-8EBE-BA604ED0D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114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7D6A-F23A-0A44-8EBE-BA604ED0D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829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7D6A-F23A-0A44-8EBE-BA604ED0D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446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29334"/>
            <a:ext cx="8229600" cy="4181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777411"/>
            <a:ext cx="8229600" cy="39746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85485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43908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4390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D7D6A-F23A-0A44-8EBE-BA604ED0D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313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0090"/>
        </a:buClr>
        <a:buSzPct val="100000"/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800000"/>
        </a:buClr>
        <a:buSzPct val="100000"/>
        <a:buFont typeface="Arial"/>
        <a:buChar char="•"/>
        <a:defRPr sz="2400" kern="1200">
          <a:solidFill>
            <a:srgbClr val="1F497D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emf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60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4.emf"/><Relationship Id="rId7" Type="http://schemas.openxmlformats.org/officeDocument/2006/relationships/image" Target="../media/image38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Relationship Id="rId9" Type="http://schemas.openxmlformats.org/officeDocument/2006/relationships/image" Target="../media/image4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1711.03624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wouterhuls/FlavourPhysicsBND2023/blob/main/README.md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emf"/><Relationship Id="rId4" Type="http://schemas.openxmlformats.org/officeDocument/2006/relationships/image" Target="../media/image71.e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e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tiff"/><Relationship Id="rId2" Type="http://schemas.openxmlformats.org/officeDocument/2006/relationships/image" Target="../media/image10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tiff"/><Relationship Id="rId4" Type="http://schemas.openxmlformats.org/officeDocument/2006/relationships/image" Target="../media/image106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emf"/><Relationship Id="rId5" Type="http://schemas.openxmlformats.org/officeDocument/2006/relationships/image" Target="../media/image121.png"/><Relationship Id="rId4" Type="http://schemas.openxmlformats.org/officeDocument/2006/relationships/image" Target="../media/image108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emf"/><Relationship Id="rId5" Type="http://schemas.openxmlformats.org/officeDocument/2006/relationships/image" Target="../media/image132.png"/><Relationship Id="rId4" Type="http://schemas.openxmlformats.org/officeDocument/2006/relationships/image" Target="../media/image117.emf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emf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3eVOS5qxsRsl4RRPpnpyQxpOI_6xGLEX?usp=sharin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emf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e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40.png"/><Relationship Id="rId7" Type="http://schemas.openxmlformats.org/officeDocument/2006/relationships/image" Target="../media/image143.png"/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42.png"/><Relationship Id="rId4" Type="http://schemas.openxmlformats.org/officeDocument/2006/relationships/image" Target="../media/image141.em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wouterhuls/FlavourPhysicsBND2023/blob/main/README.md" TargetMode="External"/><Relationship Id="rId2" Type="http://schemas.openxmlformats.org/officeDocument/2006/relationships/hyperlink" Target="https://colab.research.google.com/github/wouterhuls/FlavourPhysicsBND2023/blob/main/particledatatable.ipynb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4FD4D5-9A19-2946-9169-54FB39972E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205933"/>
            <a:ext cx="7772400" cy="1102519"/>
          </a:xfrm>
        </p:spPr>
        <p:txBody>
          <a:bodyPr/>
          <a:lstStyle/>
          <a:p>
            <a:r>
              <a:rPr lang="en-US" dirty="0"/>
              <a:t>(recent developments in)</a:t>
            </a:r>
            <a:br>
              <a:rPr lang="en-US" dirty="0"/>
            </a:br>
            <a:br>
              <a:rPr lang="en-US" dirty="0"/>
            </a:br>
            <a:r>
              <a:rPr lang="en-US" sz="4800" dirty="0" err="1"/>
              <a:t>Flavour</a:t>
            </a:r>
            <a:r>
              <a:rPr lang="en-US" sz="4800" dirty="0"/>
              <a:t> Physics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053C916-A8A6-4F4A-A458-FC0EABE6FF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191741"/>
            <a:ext cx="6400800" cy="1657350"/>
          </a:xfrm>
        </p:spPr>
        <p:txBody>
          <a:bodyPr>
            <a:normAutofit/>
          </a:bodyPr>
          <a:lstStyle/>
          <a:p>
            <a:r>
              <a:rPr lang="en-US" dirty="0"/>
              <a:t>Wouter Hulsbergen (Nikhef)</a:t>
            </a:r>
          </a:p>
          <a:p>
            <a:endParaRPr lang="en-US" dirty="0"/>
          </a:p>
          <a:p>
            <a:r>
              <a:rPr lang="en-US" dirty="0"/>
              <a:t>Slides prepared for the BND school 2023</a:t>
            </a:r>
          </a:p>
        </p:txBody>
      </p:sp>
    </p:spTree>
    <p:extLst>
      <p:ext uri="{BB962C8B-B14F-4D97-AF65-F5344CB8AC3E}">
        <p14:creationId xmlns:p14="http://schemas.microsoft.com/office/powerpoint/2010/main" val="2273151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145F4-D7DE-2D45-9D9A-96462875E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Existential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25F84-8081-3E49-B1CC-EB5139A1D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871" y="835992"/>
            <a:ext cx="8229600" cy="589547"/>
          </a:xfrm>
        </p:spPr>
        <p:txBody>
          <a:bodyPr/>
          <a:lstStyle/>
          <a:p>
            <a:r>
              <a:rPr lang="en-US" dirty="0"/>
              <a:t>why do we live in a matter dominated universe?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ADA8CA-261F-4C45-A729-ADCB78E94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596" y="1566305"/>
            <a:ext cx="3623733" cy="2764775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025C11-7191-6748-BBD9-B30B266D4706}"/>
              </a:ext>
            </a:extLst>
          </p:cNvPr>
          <p:cNvSpPr txBox="1"/>
          <p:nvPr/>
        </p:nvSpPr>
        <p:spPr>
          <a:xfrm>
            <a:off x="4969537" y="3003843"/>
            <a:ext cx="1563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 prediction: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F36BBD-0F96-7342-AECB-416BC51A4B75}"/>
              </a:ext>
            </a:extLst>
          </p:cNvPr>
          <p:cNvSpPr txBox="1"/>
          <p:nvPr/>
        </p:nvSpPr>
        <p:spPr>
          <a:xfrm>
            <a:off x="4969537" y="1431013"/>
            <a:ext cx="1363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observation: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7A5AD4-BF15-2944-8833-199FF933F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742" y="3563316"/>
            <a:ext cx="2419448" cy="8685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BD37BA-4039-1242-BFA8-724E7FB9C0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5237" y="1935063"/>
            <a:ext cx="2824197" cy="87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028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EB738-928A-334F-B22B-3E32B0C26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Anthropic Principle?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B082B-151C-0946-98A0-E5DC08C7C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47133"/>
            <a:ext cx="8229600" cy="471526"/>
          </a:xfrm>
        </p:spPr>
        <p:txBody>
          <a:bodyPr/>
          <a:lstStyle/>
          <a:p>
            <a:r>
              <a:rPr lang="en-US" dirty="0"/>
              <a:t>“What we observe is biased by our own existence.” (Brandon Carter, ‘73)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E756FA-F3A9-7C45-B2F2-1D7136B86362}"/>
              </a:ext>
            </a:extLst>
          </p:cNvPr>
          <p:cNvSpPr txBox="1">
            <a:spLocks/>
          </p:cNvSpPr>
          <p:nvPr/>
        </p:nvSpPr>
        <p:spPr>
          <a:xfrm>
            <a:off x="457200" y="3920470"/>
            <a:ext cx="8229600" cy="1214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for the science, see e.g. </a:t>
            </a:r>
            <a:r>
              <a:rPr lang="en-US" i="1" dirty="0"/>
              <a:t>(reference only, I didn’t read them yet!) </a:t>
            </a:r>
          </a:p>
          <a:p>
            <a:pPr lvl="1"/>
            <a:r>
              <a:rPr lang="en-US" dirty="0"/>
              <a:t>“The Anthropic Landscape of String Theory”, L. Susskind (2003)</a:t>
            </a:r>
          </a:p>
          <a:p>
            <a:pPr lvl="1"/>
            <a:r>
              <a:rPr lang="en-US" dirty="0"/>
              <a:t>“The Emperor's Last Clothes?”, B. </a:t>
            </a:r>
            <a:r>
              <a:rPr lang="en-US" dirty="0" err="1"/>
              <a:t>Schellekens</a:t>
            </a:r>
            <a:r>
              <a:rPr lang="en-US" dirty="0"/>
              <a:t> (2008)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5C79DA-8980-5B41-A77E-844D85B247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0130" y="1218318"/>
            <a:ext cx="3903740" cy="260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969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EB738-928A-334F-B22B-3E32B0C26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Explaining </a:t>
            </a:r>
            <a:r>
              <a:rPr lang="en-US" dirty="0" err="1"/>
              <a:t>flavour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B082B-151C-0946-98A0-E5DC08C7C2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may never be able to ‘understand’ the 25+ parameters of the SM</a:t>
            </a:r>
          </a:p>
          <a:p>
            <a:pPr lvl="1"/>
            <a:r>
              <a:rPr lang="en-US" dirty="0"/>
              <a:t>understanding ‘why’ may be a matter of showing that from all the 10^500 string </a:t>
            </a:r>
            <a:r>
              <a:rPr lang="en-US" dirty="0" err="1"/>
              <a:t>vacua</a:t>
            </a:r>
            <a:r>
              <a:rPr lang="en-US" dirty="0"/>
              <a:t> ours is not an unlikely one </a:t>
            </a:r>
          </a:p>
          <a:p>
            <a:endParaRPr lang="en-US" dirty="0"/>
          </a:p>
          <a:p>
            <a:r>
              <a:rPr lang="en-US" dirty="0"/>
              <a:t>still want to understand the dynamic principles of our universe</a:t>
            </a:r>
          </a:p>
          <a:p>
            <a:pPr lvl="1"/>
            <a:r>
              <a:rPr lang="en-US" dirty="0"/>
              <a:t>SM is not complete</a:t>
            </a:r>
          </a:p>
          <a:p>
            <a:pPr lvl="2"/>
            <a:r>
              <a:rPr lang="en-US" dirty="0"/>
              <a:t>what is dark matter, energy, quantized gravity?</a:t>
            </a:r>
          </a:p>
          <a:p>
            <a:pPr lvl="2"/>
            <a:r>
              <a:rPr lang="en-US" dirty="0"/>
              <a:t>what mechanism lead to a matter dominated universe?</a:t>
            </a:r>
          </a:p>
          <a:p>
            <a:pPr lvl="1"/>
            <a:r>
              <a:rPr lang="en-US" dirty="0"/>
              <a:t>it is believed that electroweak symmetry breaking and </a:t>
            </a:r>
            <a:r>
              <a:rPr lang="en-US" dirty="0" err="1"/>
              <a:t>flavour</a:t>
            </a:r>
            <a:r>
              <a:rPr lang="en-US" dirty="0"/>
              <a:t> physics plays central role in some of these questions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so … let’s embark on a tour of “</a:t>
            </a:r>
            <a:r>
              <a:rPr lang="en-US" dirty="0" err="1"/>
              <a:t>flavour</a:t>
            </a:r>
            <a:r>
              <a:rPr lang="en-US" dirty="0"/>
              <a:t> physics”!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979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621618-24C0-1E4D-B89B-7CB28D221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848" y="603508"/>
            <a:ext cx="4463276" cy="44632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DDA32A-E5A2-C649-9C3F-047514F40ABD}"/>
              </a:ext>
            </a:extLst>
          </p:cNvPr>
          <p:cNvSpPr txBox="1"/>
          <p:nvPr/>
        </p:nvSpPr>
        <p:spPr>
          <a:xfrm>
            <a:off x="2443354" y="669108"/>
            <a:ext cx="4158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“journey through land of </a:t>
            </a:r>
            <a:r>
              <a:rPr lang="en-US" dirty="0" err="1">
                <a:solidFill>
                  <a:schemeClr val="bg1"/>
                </a:solidFill>
              </a:rPr>
              <a:t>flavour</a:t>
            </a:r>
            <a:r>
              <a:rPr lang="en-US" dirty="0">
                <a:solidFill>
                  <a:schemeClr val="bg1"/>
                </a:solidFill>
              </a:rPr>
              <a:t> physics”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3C36D6D-C74A-A342-9166-9CFC2EB5E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AI view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1E0297-CF4A-9343-BB6C-543F3FC39547}"/>
              </a:ext>
            </a:extLst>
          </p:cNvPr>
          <p:cNvSpPr txBox="1"/>
          <p:nvPr/>
        </p:nvSpPr>
        <p:spPr>
          <a:xfrm>
            <a:off x="240033" y="2195448"/>
            <a:ext cx="1940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and 5</a:t>
            </a:r>
            <a:r>
              <a:rPr lang="en-US" baseline="30000" dirty="0"/>
              <a:t>th</a:t>
            </a:r>
            <a:r>
              <a:rPr lang="en-US" dirty="0"/>
              <a:t> family?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0BEB17E-4B5F-A146-B914-1D67991A1C17}"/>
              </a:ext>
            </a:extLst>
          </p:cNvPr>
          <p:cNvCxnSpPr>
            <a:cxnSpLocks/>
          </p:cNvCxnSpPr>
          <p:nvPr/>
        </p:nvCxnSpPr>
        <p:spPr>
          <a:xfrm>
            <a:off x="1304693" y="2564780"/>
            <a:ext cx="1773044" cy="579864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2FA6428-D555-5840-BB0B-0F779AAC66C5}"/>
              </a:ext>
            </a:extLst>
          </p:cNvPr>
          <p:cNvSpPr txBox="1"/>
          <p:nvPr/>
        </p:nvSpPr>
        <p:spPr>
          <a:xfrm>
            <a:off x="174081" y="3932665"/>
            <a:ext cx="1728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can of ‘milk’?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9B247F0-7A9B-5245-8164-D95C47EA8E41}"/>
              </a:ext>
            </a:extLst>
          </p:cNvPr>
          <p:cNvCxnSpPr>
            <a:stCxn id="15" idx="3"/>
          </p:cNvCxnSpPr>
          <p:nvPr/>
        </p:nvCxnSpPr>
        <p:spPr>
          <a:xfrm>
            <a:off x="1902520" y="4117331"/>
            <a:ext cx="1175217" cy="276249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E7B06CFF-A863-4A4A-9510-BD49A67A2C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763679">
            <a:off x="7604717" y="2024263"/>
            <a:ext cx="759488" cy="2467208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38D2756-787A-904E-8F01-C02683A8DEBE}"/>
              </a:ext>
            </a:extLst>
          </p:cNvPr>
          <p:cNvCxnSpPr/>
          <p:nvPr/>
        </p:nvCxnSpPr>
        <p:spPr>
          <a:xfrm flipH="1">
            <a:off x="4917688" y="3257867"/>
            <a:ext cx="2598234" cy="410884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A517CB0-CF35-B045-8439-3F0339A4D391}"/>
              </a:ext>
            </a:extLst>
          </p:cNvPr>
          <p:cNvSpPr txBox="1"/>
          <p:nvPr/>
        </p:nvSpPr>
        <p:spPr>
          <a:xfrm>
            <a:off x="7120241" y="1153289"/>
            <a:ext cx="17284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gauge sectors with </a:t>
            </a:r>
          </a:p>
          <a:p>
            <a:r>
              <a:rPr lang="en-US" dirty="0"/>
              <a:t>hidden valley?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E68555-6E8E-B844-A802-F7BAC72BE536}"/>
              </a:ext>
            </a:extLst>
          </p:cNvPr>
          <p:cNvCxnSpPr>
            <a:stCxn id="27" idx="1"/>
          </p:cNvCxnSpPr>
          <p:nvPr/>
        </p:nvCxnSpPr>
        <p:spPr>
          <a:xfrm flipH="1">
            <a:off x="5218771" y="1614954"/>
            <a:ext cx="1901470" cy="24488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0870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E8837-CF36-B744-A65C-3F64F1FA0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Flavour</a:t>
            </a:r>
            <a:r>
              <a:rPr lang="en-US" dirty="0"/>
              <a:t> and the weak interaction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48E36-CBA2-0F46-940D-D3E9041F0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7126" y="1317434"/>
            <a:ext cx="5342021" cy="2822410"/>
          </a:xfrm>
        </p:spPr>
        <p:txBody>
          <a:bodyPr>
            <a:normAutofit/>
          </a:bodyPr>
          <a:lstStyle/>
          <a:p>
            <a:r>
              <a:rPr lang="en-US" dirty="0"/>
              <a:t>EM and strong interaction ‘conserve </a:t>
            </a:r>
            <a:r>
              <a:rPr lang="en-US" dirty="0" err="1"/>
              <a:t>flavour</a:t>
            </a:r>
            <a:r>
              <a:rPr lang="en-US" dirty="0"/>
              <a:t>’</a:t>
            </a:r>
          </a:p>
          <a:p>
            <a:endParaRPr lang="en-US" dirty="0"/>
          </a:p>
          <a:p>
            <a:r>
              <a:rPr lang="en-US" dirty="0"/>
              <a:t>only weak interaction allows for </a:t>
            </a:r>
            <a:r>
              <a:rPr lang="en-US" dirty="0" err="1"/>
              <a:t>flavour</a:t>
            </a:r>
            <a:r>
              <a:rPr lang="en-US" dirty="0"/>
              <a:t>-changing transitions</a:t>
            </a:r>
          </a:p>
          <a:p>
            <a:endParaRPr lang="en-US" dirty="0"/>
          </a:p>
          <a:p>
            <a:r>
              <a:rPr lang="en-US" dirty="0"/>
              <a:t>‘</a:t>
            </a:r>
            <a:r>
              <a:rPr lang="en-US" dirty="0" err="1"/>
              <a:t>flavour</a:t>
            </a:r>
            <a:r>
              <a:rPr lang="en-US" dirty="0"/>
              <a:t> physics’ is physics of the weak interaction and electro-weak symmetry breaking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8929E7-D99C-054A-9F68-1A108DE8F8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447" r="38986"/>
          <a:stretch/>
        </p:blipFill>
        <p:spPr>
          <a:xfrm>
            <a:off x="209819" y="834039"/>
            <a:ext cx="3068640" cy="402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5979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D1485-A47A-2D4C-863D-1E3F9D518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 dirty="0" err="1"/>
              <a:t>flavour</a:t>
            </a:r>
            <a:r>
              <a:rPr lang="en-US" dirty="0"/>
              <a:t> physics?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F74DB-9435-F643-A51E-3C470F90A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736621"/>
            <a:ext cx="8408021" cy="3031163"/>
          </a:xfrm>
        </p:spPr>
        <p:txBody>
          <a:bodyPr>
            <a:normAutofit/>
          </a:bodyPr>
          <a:lstStyle/>
          <a:p>
            <a:r>
              <a:rPr lang="en-US" dirty="0" err="1"/>
              <a:t>flavour</a:t>
            </a:r>
            <a:r>
              <a:rPr lang="en-US" dirty="0"/>
              <a:t> observables are very </a:t>
            </a:r>
            <a:r>
              <a:rPr lang="en-US" b="1" dirty="0"/>
              <a:t>sensitive to new physics at higher mass scales</a:t>
            </a:r>
          </a:p>
          <a:p>
            <a:r>
              <a:rPr lang="en-US" dirty="0"/>
              <a:t> this holds in particular for ‘</a:t>
            </a:r>
            <a:r>
              <a:rPr lang="en-US" b="1" dirty="0"/>
              <a:t>mixing</a:t>
            </a:r>
            <a:r>
              <a:rPr lang="en-US" dirty="0"/>
              <a:t>’, ‘</a:t>
            </a:r>
            <a:r>
              <a:rPr lang="en-US" b="1" dirty="0"/>
              <a:t>CP violation</a:t>
            </a:r>
            <a:r>
              <a:rPr lang="en-US" dirty="0"/>
              <a:t>’ and ‘</a:t>
            </a:r>
            <a:r>
              <a:rPr lang="en-US" b="1" dirty="0"/>
              <a:t>rare decays</a:t>
            </a:r>
            <a:r>
              <a:rPr lang="en-US" dirty="0"/>
              <a:t>’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E3026DD-06C2-2E4C-B91B-8F85D5B3E9AA}"/>
              </a:ext>
            </a:extLst>
          </p:cNvPr>
          <p:cNvGrpSpPr>
            <a:grpSpLocks/>
          </p:cNvGrpSpPr>
          <p:nvPr/>
        </p:nvGrpSpPr>
        <p:grpSpPr>
          <a:xfrm>
            <a:off x="542252" y="1628078"/>
            <a:ext cx="5638058" cy="3300761"/>
            <a:chOff x="278170" y="1005559"/>
            <a:chExt cx="5888175" cy="397022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5AEB8C7-965E-E048-A029-A90008AD4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8170" y="1005559"/>
              <a:ext cx="5888175" cy="397022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43B6CBE-1FC4-0A4A-ACF7-86B4E74B1338}"/>
                </a:ext>
              </a:extLst>
            </p:cNvPr>
            <p:cNvSpPr/>
            <p:nvPr/>
          </p:nvSpPr>
          <p:spPr>
            <a:xfrm>
              <a:off x="3652163" y="1295503"/>
              <a:ext cx="166904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/>
                <a:t>arXiv:1910.11775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82C4404-0B10-4547-AA38-43147FF4B875}"/>
              </a:ext>
            </a:extLst>
          </p:cNvPr>
          <p:cNvSpPr txBox="1"/>
          <p:nvPr/>
        </p:nvSpPr>
        <p:spPr>
          <a:xfrm>
            <a:off x="6381032" y="3678575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LHC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9D545FB-DD55-724A-A48C-F5B09AF0B3EA}"/>
              </a:ext>
            </a:extLst>
          </p:cNvPr>
          <p:cNvCxnSpPr>
            <a:cxnSpLocks/>
          </p:cNvCxnSpPr>
          <p:nvPr/>
        </p:nvCxnSpPr>
        <p:spPr>
          <a:xfrm flipH="1">
            <a:off x="5801169" y="3863241"/>
            <a:ext cx="579863" cy="4481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B7808AD9-89D5-BB40-AB7D-8616C32CE4EE}"/>
              </a:ext>
            </a:extLst>
          </p:cNvPr>
          <p:cNvSpPr/>
          <p:nvPr/>
        </p:nvSpPr>
        <p:spPr>
          <a:xfrm>
            <a:off x="814039" y="2442118"/>
            <a:ext cx="1706137" cy="1325666"/>
          </a:xfrm>
          <a:prstGeom prst="ellipse">
            <a:avLst/>
          </a:prstGeom>
          <a:ln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185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17E2F34C-8312-484A-BD38-54BEF43DC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1463" y="146819"/>
            <a:ext cx="4861932" cy="4913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6DA55CB-D354-F845-AAB2-EBD024AFE14E}"/>
              </a:ext>
            </a:extLst>
          </p:cNvPr>
          <p:cNvSpPr/>
          <p:nvPr/>
        </p:nvSpPr>
        <p:spPr bwMode="auto">
          <a:xfrm rot="21023192">
            <a:off x="2399719" y="1743105"/>
            <a:ext cx="1783556" cy="343733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 dirty="0"/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32604A35-758A-CF4D-A392-DAC94971B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541" y="2265055"/>
            <a:ext cx="16770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5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buChar char="–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oot" sz="1600" dirty="0">
                <a:solidFill>
                  <a:srgbClr val="FF0000"/>
                </a:solidFill>
              </a:rPr>
              <a:t>These lectures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14EDE2-AC42-0A4D-B18E-D142F5353005}"/>
              </a:ext>
            </a:extLst>
          </p:cNvPr>
          <p:cNvSpPr txBox="1"/>
          <p:nvPr/>
        </p:nvSpPr>
        <p:spPr>
          <a:xfrm>
            <a:off x="347577" y="524604"/>
            <a:ext cx="29996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Flavour</a:t>
            </a:r>
            <a:r>
              <a:rPr lang="en-US" sz="2800" dirty="0"/>
              <a:t> physics: It’s place in the theory landscape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B744A2-DD3E-E44F-A1AA-AD54CE2568C1}"/>
              </a:ext>
            </a:extLst>
          </p:cNvPr>
          <p:cNvSpPr txBox="1"/>
          <p:nvPr/>
        </p:nvSpPr>
        <p:spPr>
          <a:xfrm>
            <a:off x="7281746" y="4755512"/>
            <a:ext cx="1809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(slide: N. Tuning)</a:t>
            </a:r>
          </a:p>
        </p:txBody>
      </p:sp>
    </p:spTree>
    <p:extLst>
      <p:ext uri="{BB962C8B-B14F-4D97-AF65-F5344CB8AC3E}">
        <p14:creationId xmlns:p14="http://schemas.microsoft.com/office/powerpoint/2010/main" val="17598100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p_universe_chronology_large.jpg">
            <a:extLst>
              <a:ext uri="{FF2B5EF4-FFF2-40B4-BE49-F238E27FC236}">
                <a16:creationId xmlns:a16="http://schemas.microsoft.com/office/drawing/2014/main" id="{B804CF42-37C7-C544-A318-CC82288295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2862" y="136857"/>
            <a:ext cx="3436513" cy="4882937"/>
          </a:xfrm>
          <a:prstGeom prst="rect">
            <a:avLst/>
          </a:prstGeom>
          <a:ln w="25400">
            <a:solidFill>
              <a:srgbClr val="0070C0"/>
            </a:solidFill>
          </a:ln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3D3004-92BF-8044-BCD7-1D0B47CF91AB}"/>
              </a:ext>
            </a:extLst>
          </p:cNvPr>
          <p:cNvSpPr txBox="1"/>
          <p:nvPr/>
        </p:nvSpPr>
        <p:spPr>
          <a:xfrm>
            <a:off x="367241" y="532865"/>
            <a:ext cx="29996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Flavour</a:t>
            </a:r>
            <a:r>
              <a:rPr lang="en-US" sz="2800" dirty="0"/>
              <a:t> physics: It’s place in the history of the universe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64FFFADF-3587-7A4F-ACF0-2BFC7B61FB40}"/>
              </a:ext>
            </a:extLst>
          </p:cNvPr>
          <p:cNvSpPr/>
          <p:nvPr/>
        </p:nvSpPr>
        <p:spPr>
          <a:xfrm>
            <a:off x="2865863" y="3356517"/>
            <a:ext cx="1405054" cy="68022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0518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2">
            <a:extLst>
              <a:ext uri="{FF2B5EF4-FFF2-40B4-BE49-F238E27FC236}">
                <a16:creationId xmlns:a16="http://schemas.microsoft.com/office/drawing/2014/main" id="{B515D97D-D6D6-814F-8722-2AAC1008E9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oot" dirty="0" err="1">
                <a:ea typeface="ＭＳ Ｐゴシック" panose="020B0600070205080204" pitchFamily="34" charset="-128"/>
              </a:rPr>
              <a:t>Flavour</a:t>
            </a:r>
            <a:r>
              <a:rPr lang="en-US" altLang="root" dirty="0">
                <a:ea typeface="ＭＳ Ｐゴシック" panose="020B0600070205080204" pitchFamily="34" charset="-128"/>
              </a:rPr>
              <a:t> physics: a tool for discovery</a:t>
            </a:r>
          </a:p>
        </p:txBody>
      </p:sp>
      <p:sp>
        <p:nvSpPr>
          <p:cNvPr id="21" name="Text Box 33">
            <a:extLst>
              <a:ext uri="{FF2B5EF4-FFF2-40B4-BE49-F238E27FC236}">
                <a16:creationId xmlns:a16="http://schemas.microsoft.com/office/drawing/2014/main" id="{10AD4FCC-50E7-6049-944A-2B3AAE9D3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0001" y="4104309"/>
            <a:ext cx="2159794" cy="378662"/>
          </a:xfrm>
          <a:prstGeom prst="rect">
            <a:avLst/>
          </a:prstGeom>
          <a:noFill/>
          <a:ln w="25400">
            <a:noFill/>
            <a:miter lim="800000"/>
            <a:headEnd/>
            <a:tailEnd type="none" w="lg" len="med"/>
          </a:ln>
        </p:spPr>
        <p:txBody>
          <a:bodyPr lIns="67500" tIns="35100" rIns="67500" bIns="35100">
            <a:spAutoFit/>
          </a:bodyPr>
          <a:lstStyle>
            <a:lvl1pPr eaLnBrk="0" hangingPunct="0">
              <a:defRPr sz="1400" b="1" i="1">
                <a:solidFill>
                  <a:schemeClr val="accent2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400" b="1" i="1">
                <a:solidFill>
                  <a:schemeClr val="accent2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r>
              <a:rPr lang="en-US" sz="1000" b="0" i="0" dirty="0">
                <a:solidFill>
                  <a:schemeClr val="bg2">
                    <a:lumMod val="10000"/>
                  </a:schemeClr>
                </a:solidFill>
                <a:latin typeface="Verdana"/>
                <a:cs typeface="Verdana"/>
              </a:rPr>
              <a:t>ARGUS Coll. </a:t>
            </a:r>
          </a:p>
          <a:p>
            <a:pPr eaLnBrk="1" hangingPunct="1">
              <a:defRPr/>
            </a:pPr>
            <a:r>
              <a:rPr lang="en-US" sz="1000" b="0" i="0" dirty="0">
                <a:solidFill>
                  <a:schemeClr val="bg2">
                    <a:lumMod val="10000"/>
                  </a:schemeClr>
                </a:solidFill>
                <a:latin typeface="Verdana"/>
                <a:cs typeface="Verdana"/>
              </a:rPr>
              <a:t>Phys.Lett.B192:245,1987</a:t>
            </a:r>
          </a:p>
        </p:txBody>
      </p:sp>
      <p:grpSp>
        <p:nvGrpSpPr>
          <p:cNvPr id="28676" name="Group 7">
            <a:extLst>
              <a:ext uri="{FF2B5EF4-FFF2-40B4-BE49-F238E27FC236}">
                <a16:creationId xmlns:a16="http://schemas.microsoft.com/office/drawing/2014/main" id="{31B41572-8857-FC42-88D2-06C448A3D252}"/>
              </a:ext>
            </a:extLst>
          </p:cNvPr>
          <p:cNvGrpSpPr>
            <a:grpSpLocks/>
          </p:cNvGrpSpPr>
          <p:nvPr/>
        </p:nvGrpSpPr>
        <p:grpSpPr bwMode="auto">
          <a:xfrm>
            <a:off x="6377646" y="1187015"/>
            <a:ext cx="2124075" cy="2489289"/>
            <a:chOff x="4688872" y="1153660"/>
            <a:chExt cx="4399307" cy="4705473"/>
          </a:xfrm>
        </p:grpSpPr>
        <p:sp>
          <p:nvSpPr>
            <p:cNvPr id="28701" name="Rectangle 28">
              <a:extLst>
                <a:ext uri="{FF2B5EF4-FFF2-40B4-BE49-F238E27FC236}">
                  <a16:creationId xmlns:a16="http://schemas.microsoft.com/office/drawing/2014/main" id="{D8C14112-D077-8C4E-9516-5049D3A0EE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872" y="3308174"/>
              <a:ext cx="4399307" cy="43943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 type="none" w="lg" len="med"/>
            </a:ln>
          </p:spPr>
          <p:txBody>
            <a:bodyPr lIns="67500" tIns="35100" rIns="67500" bIns="35100" anchor="ctr">
              <a:spAutoFit/>
            </a:bodyPr>
            <a:lstStyle>
              <a:lvl1pPr>
                <a:spcBef>
                  <a:spcPct val="5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50000"/>
                </a:spcBef>
                <a:buChar char="–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50000"/>
                </a:spcBef>
                <a:buChar char="•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50000"/>
                </a:spcBef>
                <a:buChar char="–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50000"/>
                </a:spcBef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NL" altLang="root" sz="1050">
                <a:solidFill>
                  <a:schemeClr val="accent2"/>
                </a:solidFill>
              </a:endParaRPr>
            </a:p>
          </p:txBody>
        </p:sp>
        <p:pic>
          <p:nvPicPr>
            <p:cNvPr id="28702" name="Picture 29">
              <a:extLst>
                <a:ext uri="{FF2B5EF4-FFF2-40B4-BE49-F238E27FC236}">
                  <a16:creationId xmlns:a16="http://schemas.microsoft.com/office/drawing/2014/main" id="{C90FBF72-4EA5-9D41-956E-53EB8BBA91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8885" y="2442405"/>
              <a:ext cx="4330700" cy="74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</p:pic>
        <p:pic>
          <p:nvPicPr>
            <p:cNvPr id="28703" name="Picture 30">
              <a:extLst>
                <a:ext uri="{FF2B5EF4-FFF2-40B4-BE49-F238E27FC236}">
                  <a16:creationId xmlns:a16="http://schemas.microsoft.com/office/drawing/2014/main" id="{FBBA6929-3D6A-9046-93A4-7D6A2CBE9D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1039" y="1153660"/>
              <a:ext cx="4160447" cy="1212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</p:pic>
        <p:pic>
          <p:nvPicPr>
            <p:cNvPr id="28704" name="Picture 31">
              <a:extLst>
                <a:ext uri="{FF2B5EF4-FFF2-40B4-BE49-F238E27FC236}">
                  <a16:creationId xmlns:a16="http://schemas.microsoft.com/office/drawing/2014/main" id="{7EBD1FD9-C64C-6F4E-826D-1D21B4B243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185" t="7518" r="8383" b="27330"/>
            <a:stretch>
              <a:fillRect/>
            </a:stretch>
          </p:blipFill>
          <p:spPr bwMode="auto">
            <a:xfrm>
              <a:off x="4703316" y="3261274"/>
              <a:ext cx="4287352" cy="2597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</p:pic>
        <p:sp>
          <p:nvSpPr>
            <p:cNvPr id="28705" name="Rectangle 15">
              <a:extLst>
                <a:ext uri="{FF2B5EF4-FFF2-40B4-BE49-F238E27FC236}">
                  <a16:creationId xmlns:a16="http://schemas.microsoft.com/office/drawing/2014/main" id="{008C942C-5BED-574A-8D91-843B6BF76D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3047" y="5604319"/>
              <a:ext cx="2920705" cy="229604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5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50000"/>
                </a:spcBef>
                <a:buChar char="–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50000"/>
                </a:spcBef>
                <a:buChar char="•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50000"/>
                </a:spcBef>
                <a:buChar char="–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50000"/>
                </a:spcBef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NL" altLang="root" sz="1050">
                <a:solidFill>
                  <a:schemeClr val="accent2"/>
                </a:solidFill>
              </a:endParaRPr>
            </a:p>
          </p:txBody>
        </p:sp>
      </p:grpSp>
      <p:sp>
        <p:nvSpPr>
          <p:cNvPr id="28677" name="Rectangle 3">
            <a:extLst>
              <a:ext uri="{FF2B5EF4-FFF2-40B4-BE49-F238E27FC236}">
                <a16:creationId xmlns:a16="http://schemas.microsoft.com/office/drawing/2014/main" id="{709ABCB6-C7B2-4B40-8538-9D0C467C7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9728" y="4104309"/>
            <a:ext cx="24497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5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buChar char="–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s-IS" altLang="root" sz="1000">
                <a:solidFill>
                  <a:srgbClr val="161617"/>
                </a:solidFill>
              </a:rPr>
              <a:t>Christenson, Cronin, Fitch, Turlay,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s-IS" altLang="root" sz="1000">
                <a:solidFill>
                  <a:srgbClr val="161617"/>
                </a:solidFill>
              </a:rPr>
              <a:t>Phys.Rev.Lett. 13 (1964) 138-140</a:t>
            </a:r>
            <a:endParaRPr lang="en-US" altLang="root" sz="1000">
              <a:solidFill>
                <a:srgbClr val="161617"/>
              </a:solidFill>
            </a:endParaRPr>
          </a:p>
        </p:txBody>
      </p:sp>
      <p:grpSp>
        <p:nvGrpSpPr>
          <p:cNvPr id="28678" name="Group 8">
            <a:extLst>
              <a:ext uri="{FF2B5EF4-FFF2-40B4-BE49-F238E27FC236}">
                <a16:creationId xmlns:a16="http://schemas.microsoft.com/office/drawing/2014/main" id="{52515D14-0379-6C46-82A7-F916D8262AA5}"/>
              </a:ext>
            </a:extLst>
          </p:cNvPr>
          <p:cNvGrpSpPr>
            <a:grpSpLocks/>
          </p:cNvGrpSpPr>
          <p:nvPr/>
        </p:nvGrpSpPr>
        <p:grpSpPr bwMode="auto">
          <a:xfrm>
            <a:off x="3550444" y="1302790"/>
            <a:ext cx="2262188" cy="2183201"/>
            <a:chOff x="82537" y="1125562"/>
            <a:chExt cx="4399307" cy="4126877"/>
          </a:xfrm>
        </p:grpSpPr>
        <p:sp>
          <p:nvSpPr>
            <p:cNvPr id="28695" name="Rectangle 28">
              <a:extLst>
                <a:ext uri="{FF2B5EF4-FFF2-40B4-BE49-F238E27FC236}">
                  <a16:creationId xmlns:a16="http://schemas.microsoft.com/office/drawing/2014/main" id="{7CCD5DEB-B875-6B42-90E7-8FF100A840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537" y="3293094"/>
              <a:ext cx="4399307" cy="43943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 type="none" w="lg" len="med"/>
            </a:ln>
          </p:spPr>
          <p:txBody>
            <a:bodyPr lIns="67500" tIns="35100" rIns="67500" bIns="35100" anchor="ctr">
              <a:spAutoFit/>
            </a:bodyPr>
            <a:lstStyle>
              <a:lvl1pPr>
                <a:spcBef>
                  <a:spcPct val="5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50000"/>
                </a:spcBef>
                <a:buChar char="–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50000"/>
                </a:spcBef>
                <a:buChar char="•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50000"/>
                </a:spcBef>
                <a:buChar char="–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50000"/>
                </a:spcBef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NL" altLang="root" sz="1050">
                <a:solidFill>
                  <a:schemeClr val="accent2"/>
                </a:solidFill>
              </a:endParaRPr>
            </a:p>
          </p:txBody>
        </p:sp>
        <p:pic>
          <p:nvPicPr>
            <p:cNvPr id="28696" name="Picture 4">
              <a:extLst>
                <a:ext uri="{FF2B5EF4-FFF2-40B4-BE49-F238E27FC236}">
                  <a16:creationId xmlns:a16="http://schemas.microsoft.com/office/drawing/2014/main" id="{13FD98A7-8E90-8F4F-BA21-C583D6E39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798" t="44188" r="18585"/>
            <a:stretch>
              <a:fillRect/>
            </a:stretch>
          </p:blipFill>
          <p:spPr bwMode="auto">
            <a:xfrm>
              <a:off x="216469" y="1579409"/>
              <a:ext cx="4213715" cy="801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7" name="Picture 36">
              <a:extLst>
                <a:ext uri="{FF2B5EF4-FFF2-40B4-BE49-F238E27FC236}">
                  <a16:creationId xmlns:a16="http://schemas.microsoft.com/office/drawing/2014/main" id="{75A62C34-4FA6-F448-B7E7-EE1A1550D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4618" t="14340" r="-2" b="66957"/>
            <a:stretch>
              <a:fillRect/>
            </a:stretch>
          </p:blipFill>
          <p:spPr bwMode="auto">
            <a:xfrm>
              <a:off x="2743497" y="1125562"/>
              <a:ext cx="1723301" cy="432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8" name="Picture 5">
              <a:extLst>
                <a:ext uri="{FF2B5EF4-FFF2-40B4-BE49-F238E27FC236}">
                  <a16:creationId xmlns:a16="http://schemas.microsoft.com/office/drawing/2014/main" id="{5AC9398D-37CE-0146-B32E-7EB351588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017" y="2787112"/>
              <a:ext cx="4320000" cy="75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9" name="Picture 6">
              <a:extLst>
                <a:ext uri="{FF2B5EF4-FFF2-40B4-BE49-F238E27FC236}">
                  <a16:creationId xmlns:a16="http://schemas.microsoft.com/office/drawing/2014/main" id="{0B59AB6D-E36F-9546-9291-AAD09A532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224" y="4309207"/>
              <a:ext cx="4320000" cy="943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700" name="Rectangle 15">
              <a:extLst>
                <a:ext uri="{FF2B5EF4-FFF2-40B4-BE49-F238E27FC236}">
                  <a16:creationId xmlns:a16="http://schemas.microsoft.com/office/drawing/2014/main" id="{E5B4EB8C-EE61-BF46-A90A-4FC7E85D26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900" y="4737875"/>
              <a:ext cx="2399052" cy="244685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5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50000"/>
                </a:spcBef>
                <a:buChar char="–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50000"/>
                </a:spcBef>
                <a:buChar char="•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50000"/>
                </a:spcBef>
                <a:buChar char="–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50000"/>
                </a:spcBef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NL" altLang="root" sz="1050">
                <a:solidFill>
                  <a:schemeClr val="accent2"/>
                </a:solidFill>
              </a:endParaRPr>
            </a:p>
          </p:txBody>
        </p:sp>
      </p:grpSp>
      <p:grpSp>
        <p:nvGrpSpPr>
          <p:cNvPr id="28679" name="Group 9">
            <a:extLst>
              <a:ext uri="{FF2B5EF4-FFF2-40B4-BE49-F238E27FC236}">
                <a16:creationId xmlns:a16="http://schemas.microsoft.com/office/drawing/2014/main" id="{7C5B3D28-5C3A-1D4D-A315-59006136F55B}"/>
              </a:ext>
            </a:extLst>
          </p:cNvPr>
          <p:cNvGrpSpPr>
            <a:grpSpLocks/>
          </p:cNvGrpSpPr>
          <p:nvPr/>
        </p:nvGrpSpPr>
        <p:grpSpPr bwMode="auto">
          <a:xfrm>
            <a:off x="562273" y="1270015"/>
            <a:ext cx="2331673" cy="2519241"/>
            <a:chOff x="69775" y="1261583"/>
            <a:chExt cx="4078808" cy="4238892"/>
          </a:xfrm>
        </p:grpSpPr>
        <p:grpSp>
          <p:nvGrpSpPr>
            <p:cNvPr id="28685" name="Group 60">
              <a:extLst>
                <a:ext uri="{FF2B5EF4-FFF2-40B4-BE49-F238E27FC236}">
                  <a16:creationId xmlns:a16="http://schemas.microsoft.com/office/drawing/2014/main" id="{CC7A471B-10B4-B146-9762-56B4DC7A44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775" y="1261583"/>
              <a:ext cx="4078808" cy="4238892"/>
              <a:chOff x="4835524" y="1497013"/>
              <a:chExt cx="3862384" cy="3989387"/>
            </a:xfrm>
          </p:grpSpPr>
          <p:sp>
            <p:nvSpPr>
              <p:cNvPr id="28688" name="Rectangle 63">
                <a:extLst>
                  <a:ext uri="{FF2B5EF4-FFF2-40B4-BE49-F238E27FC236}">
                    <a16:creationId xmlns:a16="http://schemas.microsoft.com/office/drawing/2014/main" id="{2421E3CC-E3B6-944B-9CDA-D63C71FB25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35524" y="1497013"/>
                <a:ext cx="306004" cy="40209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 type="triangle" w="lg" len="med"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50000"/>
                  </a:spcBef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50000"/>
                  </a:spcBef>
                  <a:buChar char="–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50000"/>
                  </a:spcBef>
                  <a:buChar char="•"/>
                  <a:defRPr sz="12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50000"/>
                  </a:spcBef>
                  <a:buChar char="–"/>
                  <a:defRPr sz="12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50000"/>
                  </a:spcBef>
                  <a:buChar char="»"/>
                  <a:defRPr sz="12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»"/>
                  <a:defRPr sz="12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»"/>
                  <a:defRPr sz="12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»"/>
                  <a:defRPr sz="12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»"/>
                  <a:defRPr sz="1200"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root" sz="1050">
                  <a:solidFill>
                    <a:schemeClr val="accent2"/>
                  </a:solidFill>
                </a:endParaRPr>
              </a:p>
            </p:txBody>
          </p:sp>
          <p:pic>
            <p:nvPicPr>
              <p:cNvPr id="28689" name="Picture 33">
                <a:extLst>
                  <a:ext uri="{FF2B5EF4-FFF2-40B4-BE49-F238E27FC236}">
                    <a16:creationId xmlns:a16="http://schemas.microsoft.com/office/drawing/2014/main" id="{6A190334-F917-714A-BE5B-49733C1EDD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2709" t="22214" r="15649"/>
              <a:stretch>
                <a:fillRect/>
              </a:stretch>
            </p:blipFill>
            <p:spPr bwMode="auto">
              <a:xfrm>
                <a:off x="4876799" y="1524000"/>
                <a:ext cx="3821109" cy="1170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 type="none" w="lg" len="med"/>
                  </a14:hiddenLine>
                </a:ext>
              </a:extLst>
            </p:spPr>
          </p:pic>
          <p:pic>
            <p:nvPicPr>
              <p:cNvPr id="28690" name="Picture 34">
                <a:extLst>
                  <a:ext uri="{FF2B5EF4-FFF2-40B4-BE49-F238E27FC236}">
                    <a16:creationId xmlns:a16="http://schemas.microsoft.com/office/drawing/2014/main" id="{EEB91070-5E31-F44B-97A2-AFA132CD3B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15443" y="2723821"/>
                <a:ext cx="3732856" cy="4948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 type="none" w="lg" len="med"/>
                  </a14:hiddenLine>
                </a:ext>
              </a:extLst>
            </p:spPr>
          </p:pic>
          <p:pic>
            <p:nvPicPr>
              <p:cNvPr id="28691" name="Picture 35">
                <a:extLst>
                  <a:ext uri="{FF2B5EF4-FFF2-40B4-BE49-F238E27FC236}">
                    <a16:creationId xmlns:a16="http://schemas.microsoft.com/office/drawing/2014/main" id="{0B09EFC2-AB47-7042-933C-9013297C89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15442" y="3417777"/>
                <a:ext cx="3755211" cy="6776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 type="none" w="lg" len="med"/>
                  </a14:hiddenLine>
                </a:ext>
              </a:extLst>
            </p:spPr>
          </p:pic>
          <p:pic>
            <p:nvPicPr>
              <p:cNvPr id="28692" name="Picture 36">
                <a:extLst>
                  <a:ext uri="{FF2B5EF4-FFF2-40B4-BE49-F238E27FC236}">
                    <a16:creationId xmlns:a16="http://schemas.microsoft.com/office/drawing/2014/main" id="{39F29849-3493-D048-AC8C-FCA937EC98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62600" y="4381046"/>
                <a:ext cx="2179740" cy="11053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 type="none" w="lg" len="med"/>
                  </a14:hiddenLine>
                </a:ext>
              </a:extLst>
            </p:spPr>
          </p:pic>
          <p:pic>
            <p:nvPicPr>
              <p:cNvPr id="28693" name="Picture 37">
                <a:extLst>
                  <a:ext uri="{FF2B5EF4-FFF2-40B4-BE49-F238E27FC236}">
                    <a16:creationId xmlns:a16="http://schemas.microsoft.com/office/drawing/2014/main" id="{CA90DCBF-88EC-EC47-BEF6-5B5C8A06D92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86400" y="4250777"/>
                <a:ext cx="1015696" cy="1890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 type="none" w="lg" len="med"/>
                  </a14:hiddenLine>
                </a:ext>
              </a:extLst>
            </p:spPr>
          </p:pic>
          <p:pic>
            <p:nvPicPr>
              <p:cNvPr id="28694" name="Picture 39">
                <a:extLst>
                  <a:ext uri="{FF2B5EF4-FFF2-40B4-BE49-F238E27FC236}">
                    <a16:creationId xmlns:a16="http://schemas.microsoft.com/office/drawing/2014/main" id="{D4939323-A545-3948-9F13-D41E7C0CB6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77000" y="4257387"/>
                <a:ext cx="1430558" cy="1890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 type="none" w="lg" len="med"/>
                  </a14:hiddenLine>
                </a:ext>
              </a:extLst>
            </p:spPr>
          </p:pic>
        </p:grpSp>
        <p:sp>
          <p:nvSpPr>
            <p:cNvPr id="28686" name="Rectangle 15">
              <a:extLst>
                <a:ext uri="{FF2B5EF4-FFF2-40B4-BE49-F238E27FC236}">
                  <a16:creationId xmlns:a16="http://schemas.microsoft.com/office/drawing/2014/main" id="{B0818399-6FB2-3D4A-8230-374633FAC5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7144" y="3594546"/>
              <a:ext cx="1256700" cy="260430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5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50000"/>
                </a:spcBef>
                <a:buChar char="–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50000"/>
                </a:spcBef>
                <a:buChar char="•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50000"/>
                </a:spcBef>
                <a:buChar char="–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50000"/>
                </a:spcBef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NL" altLang="root" sz="1050">
                <a:solidFill>
                  <a:schemeClr val="accent2"/>
                </a:solidFill>
              </a:endParaRPr>
            </a:p>
          </p:txBody>
        </p:sp>
        <p:sp>
          <p:nvSpPr>
            <p:cNvPr id="28687" name="Rectangle 16">
              <a:extLst>
                <a:ext uri="{FF2B5EF4-FFF2-40B4-BE49-F238E27FC236}">
                  <a16:creationId xmlns:a16="http://schemas.microsoft.com/office/drawing/2014/main" id="{18E8DB9A-2569-0E43-950C-FB090FE78C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573" y="4112233"/>
              <a:ext cx="2964045" cy="317586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50000"/>
                </a:spcBef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50000"/>
                </a:spcBef>
                <a:buChar char="–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50000"/>
                </a:spcBef>
                <a:buChar char="•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50000"/>
                </a:spcBef>
                <a:buChar char="–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50000"/>
                </a:spcBef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NL" altLang="root" sz="1050">
                <a:solidFill>
                  <a:schemeClr val="accent2"/>
                </a:solidFill>
              </a:endParaRPr>
            </a:p>
          </p:txBody>
        </p:sp>
      </p:grpSp>
      <p:sp>
        <p:nvSpPr>
          <p:cNvPr id="28680" name="Rectangle 48">
            <a:extLst>
              <a:ext uri="{FF2B5EF4-FFF2-40B4-BE49-F238E27FC236}">
                <a16:creationId xmlns:a16="http://schemas.microsoft.com/office/drawing/2014/main" id="{02483572-BA73-D241-993A-475D12409B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563" y="4093593"/>
            <a:ext cx="20409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5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buChar char="–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s-IS" altLang="root" sz="1000">
                <a:solidFill>
                  <a:srgbClr val="000000"/>
                </a:solidFill>
              </a:rPr>
              <a:t>Glashow, Iliopoulos, Maiani,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s-IS" altLang="root" sz="1000">
                <a:solidFill>
                  <a:srgbClr val="000000"/>
                </a:solidFill>
              </a:rPr>
              <a:t>Phys.Rev. D2 (1970) 1285</a:t>
            </a:r>
            <a:endParaRPr lang="en-US" altLang="root" sz="1000">
              <a:solidFill>
                <a:srgbClr val="000000"/>
              </a:solidFill>
            </a:endParaRPr>
          </a:p>
        </p:txBody>
      </p:sp>
      <p:sp>
        <p:nvSpPr>
          <p:cNvPr id="28681" name="TextBox 1">
            <a:extLst>
              <a:ext uri="{FF2B5EF4-FFF2-40B4-BE49-F238E27FC236}">
                <a16:creationId xmlns:a16="http://schemas.microsoft.com/office/drawing/2014/main" id="{C82DE289-D0F2-C543-B347-B4520574C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685" y="653205"/>
            <a:ext cx="2946640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5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buChar char="–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oot" sz="1600" dirty="0">
                <a:solidFill>
                  <a:srgbClr val="0D0D0D"/>
                </a:solidFill>
              </a:rPr>
              <a:t>GIM mechanism in K</a:t>
            </a:r>
            <a:r>
              <a:rPr lang="en-US" altLang="root" sz="1600" baseline="30000" dirty="0">
                <a:solidFill>
                  <a:srgbClr val="0D0D0D"/>
                </a:solidFill>
              </a:rPr>
              <a:t>0</a:t>
            </a:r>
            <a:r>
              <a:rPr lang="en-US" altLang="root" sz="1600" dirty="0">
                <a:solidFill>
                  <a:srgbClr val="0D0D0D"/>
                </a:solidFill>
                <a:sym typeface="Wingdings" pitchFamily="2" charset="2"/>
              </a:rPr>
              <a:t>μμ</a:t>
            </a:r>
            <a:r>
              <a:rPr lang="en-US" altLang="root" sz="1600" dirty="0">
                <a:solidFill>
                  <a:srgbClr val="0D0D0D"/>
                </a:solidFill>
              </a:rPr>
              <a:t> </a:t>
            </a:r>
          </a:p>
        </p:txBody>
      </p:sp>
      <p:sp>
        <p:nvSpPr>
          <p:cNvPr id="28682" name="TextBox 31">
            <a:extLst>
              <a:ext uri="{FF2B5EF4-FFF2-40B4-BE49-F238E27FC236}">
                <a16:creationId xmlns:a16="http://schemas.microsoft.com/office/drawing/2014/main" id="{D58919FB-0691-E442-B4B8-C8A06AC5C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9294" y="653205"/>
            <a:ext cx="2383986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5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buChar char="–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oot" sz="1600" dirty="0">
                <a:solidFill>
                  <a:srgbClr val="0D0D0D"/>
                </a:solidFill>
              </a:rPr>
              <a:t>CP violation, K</a:t>
            </a:r>
            <a:r>
              <a:rPr lang="en-US" altLang="root" sz="1600" baseline="-25000" dirty="0">
                <a:solidFill>
                  <a:srgbClr val="0D0D0D"/>
                </a:solidFill>
              </a:rPr>
              <a:t>L</a:t>
            </a:r>
            <a:r>
              <a:rPr lang="en-US" altLang="root" sz="1600" baseline="30000" dirty="0">
                <a:solidFill>
                  <a:srgbClr val="0D0D0D"/>
                </a:solidFill>
              </a:rPr>
              <a:t>0</a:t>
            </a:r>
            <a:r>
              <a:rPr lang="en-US" altLang="root" sz="1600" dirty="0">
                <a:solidFill>
                  <a:srgbClr val="0D0D0D"/>
                </a:solidFill>
                <a:sym typeface="Wingdings" pitchFamily="2" charset="2"/>
              </a:rPr>
              <a:t>ππ</a:t>
            </a:r>
            <a:r>
              <a:rPr lang="en-US" altLang="root" sz="1600" dirty="0">
                <a:solidFill>
                  <a:srgbClr val="0D0D0D"/>
                </a:solidFill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B84553A-C1A4-7F45-8F3F-4A248EF86A69}"/>
                  </a:ext>
                </a:extLst>
              </p:cNvPr>
              <p:cNvSpPr txBox="1"/>
              <p:nvPr/>
            </p:nvSpPr>
            <p:spPr>
              <a:xfrm>
                <a:off x="6800918" y="641472"/>
                <a:ext cx="1838388" cy="35708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600" dirty="0">
                    <a:solidFill>
                      <a:schemeClr val="bg2">
                        <a:lumMod val="10000"/>
                      </a:schemeClr>
                    </a:solidFill>
                    <a:latin typeface="Verdana" charset="0"/>
                    <a:ea typeface="ＭＳ Ｐゴシック" charset="0"/>
                    <a:cs typeface="ＭＳ Ｐゴシック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ＭＳ Ｐゴシック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ＭＳ Ｐゴシック" charset="0"/>
                          </a:rPr>
                          <m:t>𝐵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ＭＳ Ｐゴシック" charset="0"/>
                          </a:rPr>
                          <m:t>0</m:t>
                        </m:r>
                      </m:sup>
                    </m:sSup>
                    <m:r>
                      <a:rPr lang="en-US" sz="160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  <m:r>
                      <a:rPr lang="en-US" sz="1600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en-US" sz="16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acc>
                  </m:oMath>
                </a14:m>
                <a:r>
                  <a:rPr lang="en-US" sz="1600" dirty="0">
                    <a:solidFill>
                      <a:schemeClr val="bg2">
                        <a:lumMod val="10000"/>
                      </a:schemeClr>
                    </a:solidFill>
                    <a:latin typeface="Verdana" charset="0"/>
                    <a:ea typeface="ＭＳ Ｐゴシック" charset="0"/>
                    <a:cs typeface="ＭＳ Ｐゴシック" charset="0"/>
                  </a:rPr>
                  <a:t> mixing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B84553A-C1A4-7F45-8F3F-4A248EF86A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0918" y="641472"/>
                <a:ext cx="1838388" cy="357085"/>
              </a:xfrm>
              <a:prstGeom prst="rect">
                <a:avLst/>
              </a:prstGeom>
              <a:blipFill>
                <a:blip r:embed="rId15"/>
                <a:stretch>
                  <a:fillRect t="-3448" r="-690"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03641164-BA44-DE46-86C4-872CE017107E}"/>
              </a:ext>
            </a:extLst>
          </p:cNvPr>
          <p:cNvSpPr txBox="1"/>
          <p:nvPr/>
        </p:nvSpPr>
        <p:spPr>
          <a:xfrm>
            <a:off x="7281746" y="4755512"/>
            <a:ext cx="1809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(courtesy: N. Tuning)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F518338-1BC3-1346-BA6E-9C8570F460B2}"/>
              </a:ext>
            </a:extLst>
          </p:cNvPr>
          <p:cNvSpPr/>
          <p:nvPr/>
        </p:nvSpPr>
        <p:spPr>
          <a:xfrm rot="18234580">
            <a:off x="2697832" y="2663495"/>
            <a:ext cx="4123244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CP violation implies 3</a:t>
            </a:r>
            <a:r>
              <a:rPr lang="en-US" sz="2000" baseline="30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rd</a:t>
            </a:r>
            <a:r>
              <a:rPr lang="en-US" sz="2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 family:</a:t>
            </a:r>
          </a:p>
          <a:p>
            <a:pPr algn="ctr" eaLnBrk="1" hangingPunct="1">
              <a:defRPr/>
            </a:pPr>
            <a:r>
              <a:rPr lang="en-US" sz="2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BD2D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“discovery” of </a:t>
            </a:r>
            <a:r>
              <a:rPr lang="en-US" sz="2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61617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bottom?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85967A1-6DF2-9445-90DA-8505AB140B72}"/>
              </a:ext>
            </a:extLst>
          </p:cNvPr>
          <p:cNvSpPr/>
          <p:nvPr/>
        </p:nvSpPr>
        <p:spPr>
          <a:xfrm rot="18234580">
            <a:off x="5746606" y="2756752"/>
            <a:ext cx="3820277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Mixing implies heavy quark:</a:t>
            </a:r>
          </a:p>
          <a:p>
            <a:pPr algn="ctr" eaLnBrk="1" hangingPunct="1">
              <a:defRPr/>
            </a:pPr>
            <a:r>
              <a:rPr lang="en-US" sz="2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BD2D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“discovery” of </a:t>
            </a:r>
            <a:r>
              <a:rPr lang="en-US" sz="2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61617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top?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56AB616-CB75-4B41-9737-73BEA1D62D9F}"/>
              </a:ext>
            </a:extLst>
          </p:cNvPr>
          <p:cNvSpPr/>
          <p:nvPr/>
        </p:nvSpPr>
        <p:spPr>
          <a:xfrm rot="18234580">
            <a:off x="-326361" y="2648412"/>
            <a:ext cx="4316631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Rare decay implies 2</a:t>
            </a:r>
            <a:r>
              <a:rPr lang="en-US" sz="2000" baseline="30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nd</a:t>
            </a:r>
            <a:r>
              <a:rPr lang="en-US" sz="2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 up quark</a:t>
            </a:r>
          </a:p>
          <a:p>
            <a:pPr algn="ctr" eaLnBrk="1" hangingPunct="1">
              <a:defRPr/>
            </a:pPr>
            <a:r>
              <a:rPr lang="en-US" sz="2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“discovery” of </a:t>
            </a:r>
            <a:r>
              <a:rPr lang="en-US" sz="2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61617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charm?</a:t>
            </a:r>
          </a:p>
        </p:txBody>
      </p:sp>
    </p:spTree>
    <p:extLst>
      <p:ext uri="{BB962C8B-B14F-4D97-AF65-F5344CB8AC3E}">
        <p14:creationId xmlns:p14="http://schemas.microsoft.com/office/powerpoint/2010/main" val="267878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B0680-E108-7947-B97D-A85058E02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</a:t>
            </a:r>
            <a:r>
              <a:rPr lang="en-US" dirty="0" err="1"/>
              <a:t>flavour</a:t>
            </a:r>
            <a:r>
              <a:rPr lang="en-US" dirty="0"/>
              <a:t> physics `complicated’?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92C9E-0517-FD41-8CC3-034034299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7411"/>
            <a:ext cx="8486078" cy="4215694"/>
          </a:xfrm>
        </p:spPr>
        <p:txBody>
          <a:bodyPr>
            <a:normAutofit/>
          </a:bodyPr>
          <a:lstStyle/>
          <a:p>
            <a:r>
              <a:rPr lang="en-US" dirty="0"/>
              <a:t>less-intuitive concepts: imaginary phases, different bases, oscillations</a:t>
            </a:r>
          </a:p>
          <a:p>
            <a:endParaRPr lang="en-US" dirty="0"/>
          </a:p>
          <a:p>
            <a:r>
              <a:rPr lang="en-US" dirty="0"/>
              <a:t>difficult computations</a:t>
            </a:r>
          </a:p>
          <a:p>
            <a:pPr lvl="1"/>
            <a:r>
              <a:rPr lang="en-US" dirty="0"/>
              <a:t>lot’s of Feynman diagrams</a:t>
            </a:r>
          </a:p>
          <a:p>
            <a:pPr lvl="1"/>
            <a:r>
              <a:rPr lang="en-US" dirty="0"/>
              <a:t>bound states, non-perturbative QCD, approximate symmetries</a:t>
            </a:r>
          </a:p>
          <a:p>
            <a:endParaRPr lang="en-US" dirty="0"/>
          </a:p>
          <a:p>
            <a:r>
              <a:rPr lang="en-US" dirty="0"/>
              <a:t>very extensive phenomenology</a:t>
            </a:r>
          </a:p>
          <a:p>
            <a:pPr lvl="1"/>
            <a:r>
              <a:rPr lang="en-US" dirty="0"/>
              <a:t>e.g. PDG full of decay modes (“</a:t>
            </a:r>
            <a:r>
              <a:rPr lang="en-US" i="1" dirty="0" err="1"/>
              <a:t>Beetokaipaigamma</a:t>
            </a:r>
            <a:r>
              <a:rPr lang="en-US" i="1" dirty="0"/>
              <a:t>…</a:t>
            </a:r>
            <a:r>
              <a:rPr lang="en-US" dirty="0"/>
              <a:t>”)</a:t>
            </a:r>
          </a:p>
          <a:p>
            <a:pPr lvl="1"/>
            <a:r>
              <a:rPr lang="en-US" dirty="0"/>
              <a:t>need to develop some intuition for what is interesting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-&gt; </a:t>
            </a:r>
            <a:r>
              <a:rPr lang="en-US" u="sng" dirty="0"/>
              <a:t>aim</a:t>
            </a:r>
            <a:r>
              <a:rPr lang="en-US" dirty="0"/>
              <a:t>: make you understand a little more on your next HEP conference!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381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Rectangle 2">
            <a:extLst>
              <a:ext uri="{FF2B5EF4-FFF2-40B4-BE49-F238E27FC236}">
                <a16:creationId xmlns:a16="http://schemas.microsoft.com/office/drawing/2014/main" id="{01F0A4FB-3529-4B4D-9FA5-5573872BEC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Preliminary remarks</a:t>
            </a:r>
          </a:p>
        </p:txBody>
      </p:sp>
      <p:sp>
        <p:nvSpPr>
          <p:cNvPr id="465923" name="Rectangle 3">
            <a:extLst>
              <a:ext uri="{FF2B5EF4-FFF2-40B4-BE49-F238E27FC236}">
                <a16:creationId xmlns:a16="http://schemas.microsoft.com/office/drawing/2014/main" id="{177E1C1F-6D3D-B144-820F-47895F0049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71499" y="758813"/>
            <a:ext cx="7573042" cy="388470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en-US" dirty="0"/>
              <a:t>lectures aimed at non-experts!  </a:t>
            </a:r>
          </a:p>
          <a:p>
            <a:pPr marL="457200" lvl="1" indent="0">
              <a:lnSpc>
                <a:spcPct val="80000"/>
              </a:lnSpc>
              <a:buNone/>
            </a:pPr>
            <a:endParaRPr lang="en-US" altLang="en-US" dirty="0"/>
          </a:p>
          <a:p>
            <a:pPr marL="457200" lvl="1" indent="0">
              <a:lnSpc>
                <a:spcPct val="80000"/>
              </a:lnSpc>
              <a:buNone/>
            </a:pPr>
            <a:endParaRPr lang="en-US" altLang="en-US" dirty="0"/>
          </a:p>
          <a:p>
            <a:pPr>
              <a:lnSpc>
                <a:spcPct val="80000"/>
              </a:lnSpc>
            </a:pPr>
            <a:r>
              <a:rPr lang="en-US" altLang="en-US" dirty="0"/>
              <a:t>“undemocratic” presentation</a:t>
            </a:r>
          </a:p>
          <a:p>
            <a:pPr lvl="1">
              <a:lnSpc>
                <a:spcPct val="80000"/>
              </a:lnSpc>
            </a:pPr>
            <a:r>
              <a:rPr lang="en-US" altLang="en-US" dirty="0"/>
              <a:t>experimental part focused on B-hadron physics</a:t>
            </a:r>
          </a:p>
          <a:p>
            <a:pPr lvl="1">
              <a:lnSpc>
                <a:spcPct val="80000"/>
              </a:lnSpc>
            </a:pPr>
            <a:r>
              <a:rPr lang="en-US" altLang="en-US" dirty="0"/>
              <a:t>missing </a:t>
            </a:r>
            <a:r>
              <a:rPr lang="en-US" altLang="en-US" dirty="0" err="1"/>
              <a:t>a.o.</a:t>
            </a:r>
            <a:r>
              <a:rPr lang="en-US" altLang="en-US" dirty="0"/>
              <a:t>: physics with kaons and D, electric-dipole moments, lepton-</a:t>
            </a:r>
            <a:r>
              <a:rPr lang="en-US" altLang="en-US" dirty="0" err="1"/>
              <a:t>flavour</a:t>
            </a:r>
            <a:r>
              <a:rPr lang="en-US" altLang="en-US" dirty="0"/>
              <a:t> violation, neutrinos, …</a:t>
            </a:r>
          </a:p>
          <a:p>
            <a:pPr>
              <a:lnSpc>
                <a:spcPct val="80000"/>
              </a:lnSpc>
            </a:pPr>
            <a:endParaRPr lang="en-US" altLang="en-US" dirty="0"/>
          </a:p>
          <a:p>
            <a:pPr>
              <a:lnSpc>
                <a:spcPct val="80000"/>
              </a:lnSpc>
            </a:pPr>
            <a:endParaRPr lang="en-US" altLang="en-US" dirty="0"/>
          </a:p>
          <a:p>
            <a:pPr>
              <a:lnSpc>
                <a:spcPct val="80000"/>
              </a:lnSpc>
            </a:pPr>
            <a:r>
              <a:rPr lang="en-US" altLang="en-US" dirty="0"/>
              <a:t>please interrupt!</a:t>
            </a:r>
          </a:p>
          <a:p>
            <a:pPr lvl="1">
              <a:lnSpc>
                <a:spcPct val="80000"/>
              </a:lnSpc>
            </a:pPr>
            <a:r>
              <a:rPr lang="en-US" altLang="en-US" dirty="0"/>
              <a:t>slides are more of ‘guideline’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2CE937-CF7E-C242-9C62-44F57A75E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904" y="3261537"/>
            <a:ext cx="4007441" cy="159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2870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E80D7-0527-BD4D-8C7E-2730E3ED6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symmetries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5E1684-EA6F-E848-8374-C2CD105A0D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191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76276-C32F-CF43-8088-2B362E72C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Symmetries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80C5A-3C81-AA4A-80C2-D4D00779E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906" y="818148"/>
            <a:ext cx="8229600" cy="48126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Nobel Laureate T.D. Lee: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DA6E8E-C387-294C-859A-5CD08FAFE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906" y="1780675"/>
            <a:ext cx="8464187" cy="8061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75B1AD-4B4E-064A-B35E-BC899C967540}"/>
              </a:ext>
            </a:extLst>
          </p:cNvPr>
          <p:cNvSpPr txBox="1"/>
          <p:nvPr/>
        </p:nvSpPr>
        <p:spPr>
          <a:xfrm>
            <a:off x="697835" y="3321646"/>
            <a:ext cx="1353529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symmetry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ADCBF0-065E-F447-9DE7-1711929A414A}"/>
              </a:ext>
            </a:extLst>
          </p:cNvPr>
          <p:cNvSpPr txBox="1"/>
          <p:nvPr/>
        </p:nvSpPr>
        <p:spPr>
          <a:xfrm>
            <a:off x="3450974" y="3321181"/>
            <a:ext cx="1622442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unobservable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49F1FD-9B34-B44D-8591-8EA82DE42044}"/>
              </a:ext>
            </a:extLst>
          </p:cNvPr>
          <p:cNvSpPr txBox="1"/>
          <p:nvPr/>
        </p:nvSpPr>
        <p:spPr>
          <a:xfrm>
            <a:off x="6412824" y="3321181"/>
            <a:ext cx="2177715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conserved quantity</a:t>
            </a:r>
          </a:p>
        </p:txBody>
      </p:sp>
      <p:sp>
        <p:nvSpPr>
          <p:cNvPr id="8" name="Left-Right Arrow 7">
            <a:extLst>
              <a:ext uri="{FF2B5EF4-FFF2-40B4-BE49-F238E27FC236}">
                <a16:creationId xmlns:a16="http://schemas.microsoft.com/office/drawing/2014/main" id="{D82691DE-2FAB-BE4B-B41E-6A67D3F4D8A5}"/>
              </a:ext>
            </a:extLst>
          </p:cNvPr>
          <p:cNvSpPr/>
          <p:nvPr/>
        </p:nvSpPr>
        <p:spPr>
          <a:xfrm>
            <a:off x="2381261" y="3321181"/>
            <a:ext cx="770021" cy="400110"/>
          </a:xfrm>
          <a:prstGeom prst="leftRightArrow">
            <a:avLst/>
          </a:prstGeom>
          <a:ln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-Right Arrow 8">
            <a:extLst>
              <a:ext uri="{FF2B5EF4-FFF2-40B4-BE49-F238E27FC236}">
                <a16:creationId xmlns:a16="http://schemas.microsoft.com/office/drawing/2014/main" id="{E9A89D17-1513-B64E-B61A-00B9E5C74890}"/>
              </a:ext>
            </a:extLst>
          </p:cNvPr>
          <p:cNvSpPr/>
          <p:nvPr/>
        </p:nvSpPr>
        <p:spPr>
          <a:xfrm>
            <a:off x="5346078" y="3321181"/>
            <a:ext cx="770021" cy="400110"/>
          </a:xfrm>
          <a:prstGeom prst="leftRightArrow">
            <a:avLst/>
          </a:prstGeom>
          <a:ln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059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Symmetries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950964"/>
            <a:ext cx="1226746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u="sng" dirty="0"/>
              <a:t>symmetry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98202" y="950964"/>
            <a:ext cx="2810385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u="sng" dirty="0"/>
              <a:t>example of unobservable</a:t>
            </a:r>
          </a:p>
        </p:txBody>
      </p:sp>
      <p:sp>
        <p:nvSpPr>
          <p:cNvPr id="9" name="Left-Right Arrow 8"/>
          <p:cNvSpPr/>
          <p:nvPr/>
        </p:nvSpPr>
        <p:spPr>
          <a:xfrm>
            <a:off x="3753214" y="1027274"/>
            <a:ext cx="699268" cy="299621"/>
          </a:xfrm>
          <a:prstGeom prst="leftRightArrow">
            <a:avLst/>
          </a:prstGeom>
          <a:ln>
            <a:solidFill>
              <a:srgbClr val="F79646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28123" y="1697848"/>
            <a:ext cx="426270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A.	permutation symmetries</a:t>
            </a:r>
          </a:p>
          <a:p>
            <a:pPr marL="457200" indent="-457200">
              <a:buAutoNum type="alphaUcPeriod"/>
            </a:pPr>
            <a:endParaRPr lang="en-US" sz="2000" dirty="0"/>
          </a:p>
          <a:p>
            <a:pPr marL="457200" indent="-457200">
              <a:buAutoNum type="alphaUcPeriod" startAt="2"/>
            </a:pPr>
            <a:r>
              <a:rPr lang="en-US" sz="2000" dirty="0"/>
              <a:t>continuous space time symmetries</a:t>
            </a:r>
          </a:p>
          <a:p>
            <a:pPr marL="457200" indent="-457200">
              <a:buAutoNum type="alphaUcPeriod" startAt="2"/>
            </a:pPr>
            <a:endParaRPr lang="en-US" sz="2000" dirty="0"/>
          </a:p>
          <a:p>
            <a:pPr marL="457200" indent="-457200">
              <a:buAutoNum type="alphaUcPeriod" startAt="2"/>
            </a:pPr>
            <a:r>
              <a:rPr lang="en-US" sz="2000" dirty="0"/>
              <a:t>discrete symmetries (C,P,T)</a:t>
            </a:r>
          </a:p>
          <a:p>
            <a:pPr marL="457200" indent="-457200">
              <a:buAutoNum type="alphaUcPeriod" startAt="2"/>
            </a:pPr>
            <a:endParaRPr lang="en-US" sz="2000" dirty="0"/>
          </a:p>
          <a:p>
            <a:pPr marL="457200" indent="-457200">
              <a:buAutoNum type="alphaUcPeriod" startAt="2"/>
            </a:pPr>
            <a:r>
              <a:rPr lang="en-US" sz="2000" dirty="0"/>
              <a:t>internal (or ‘unitary’) symmetries</a:t>
            </a:r>
          </a:p>
          <a:p>
            <a:pPr marL="457200" indent="-457200">
              <a:buAutoNum type="alphaUcPeriod"/>
            </a:pP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5204218" y="1687900"/>
            <a:ext cx="3061931" cy="40011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/>
              <a:t>absolute identity of particle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04218" y="2279432"/>
            <a:ext cx="3877584" cy="40011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/>
              <a:t>absolute position, orientation, time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98202" y="3577881"/>
            <a:ext cx="2793929" cy="40011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/>
              <a:t>phase of a wave function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04218" y="2753035"/>
            <a:ext cx="3366434" cy="707886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handedness, direction of time,</a:t>
            </a:r>
            <a:br>
              <a:rPr lang="en-US" sz="2000" dirty="0"/>
            </a:br>
            <a:r>
              <a:rPr lang="en-US" sz="2000" dirty="0"/>
              <a:t>definition of sign of charge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7200" y="4476220"/>
            <a:ext cx="7536358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Emmy </a:t>
            </a:r>
            <a:r>
              <a:rPr lang="en-US" sz="2000" dirty="0" err="1"/>
              <a:t>Noether</a:t>
            </a:r>
            <a:r>
              <a:rPr lang="en-US" sz="2000" dirty="0"/>
              <a:t>: continuous symmetry (case B,D)   </a:t>
            </a:r>
            <a:r>
              <a:rPr lang="en-US" sz="2000" dirty="0">
                <a:sym typeface="Wingdings"/>
              </a:rPr>
              <a:t>   conservation law</a:t>
            </a:r>
            <a:endParaRPr lang="en-US" sz="2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2B6AE3-AF29-5D43-B95B-352A01D89C9E}"/>
              </a:ext>
            </a:extLst>
          </p:cNvPr>
          <p:cNvSpPr/>
          <p:nvPr/>
        </p:nvSpPr>
        <p:spPr>
          <a:xfrm>
            <a:off x="133815" y="1351074"/>
            <a:ext cx="8947987" cy="1328468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  <a:ln>
            <a:noFill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0767559-EF28-E547-B052-237C31BF6A3E}"/>
              </a:ext>
            </a:extLst>
          </p:cNvPr>
          <p:cNvSpPr/>
          <p:nvPr/>
        </p:nvSpPr>
        <p:spPr>
          <a:xfrm>
            <a:off x="133815" y="3498254"/>
            <a:ext cx="8947987" cy="627697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  <a:ln>
            <a:noFill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1600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symmetries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58691"/>
            <a:ext cx="8229600" cy="4103273"/>
          </a:xfrm>
        </p:spPr>
        <p:txBody>
          <a:bodyPr>
            <a:normAutofit/>
          </a:bodyPr>
          <a:lstStyle/>
          <a:p>
            <a:r>
              <a:rPr lang="en-US" dirty="0"/>
              <a:t>suppose we watch some physical process.</a:t>
            </a:r>
            <a:br>
              <a:rPr lang="en-US" dirty="0"/>
            </a:br>
            <a:r>
              <a:rPr lang="en-US" dirty="0"/>
              <a:t>can we determine unambiguously whether or not </a:t>
            </a:r>
            <a:r>
              <a:rPr lang="mr-IN" dirty="0"/>
              <a:t>…</a:t>
            </a:r>
            <a:endParaRPr lang="en-US" dirty="0"/>
          </a:p>
          <a:p>
            <a:pPr lvl="1"/>
            <a:r>
              <a:rPr lang="en-US" dirty="0"/>
              <a:t>we are watching the process where all </a:t>
            </a:r>
            <a:r>
              <a:rPr lang="en-US" b="1" i="1" dirty="0"/>
              <a:t>charges are reversed 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we are watching the process </a:t>
            </a:r>
            <a:r>
              <a:rPr lang="en-US" b="1" i="1" dirty="0"/>
              <a:t>through a mirror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we are watching the process in a </a:t>
            </a:r>
            <a:r>
              <a:rPr lang="en-US" b="1" i="1" dirty="0"/>
              <a:t>film running backwards</a:t>
            </a:r>
            <a:r>
              <a:rPr lang="en-US" dirty="0"/>
              <a:t>?</a:t>
            </a:r>
          </a:p>
          <a:p>
            <a:pPr lvl="1"/>
            <a:endParaRPr lang="en-US" dirty="0"/>
          </a:p>
          <a:p>
            <a:r>
              <a:rPr lang="en-US" i="1" dirty="0"/>
              <a:t>C</a:t>
            </a:r>
            <a:r>
              <a:rPr lang="en-US" dirty="0"/>
              <a:t>: charge conjugation</a:t>
            </a:r>
          </a:p>
          <a:p>
            <a:pPr marL="0" indent="0">
              <a:buNone/>
            </a:pPr>
            <a:endParaRPr lang="en-US" i="1" dirty="0"/>
          </a:p>
          <a:p>
            <a:r>
              <a:rPr lang="en-US" i="1" dirty="0"/>
              <a:t>P</a:t>
            </a:r>
            <a:r>
              <a:rPr lang="en-US" dirty="0"/>
              <a:t>: parity transformation</a:t>
            </a:r>
          </a:p>
          <a:p>
            <a:pPr marL="0" indent="0">
              <a:buNone/>
            </a:pPr>
            <a:endParaRPr lang="en-US" i="1" dirty="0"/>
          </a:p>
          <a:p>
            <a:r>
              <a:rPr lang="en-US" i="1" dirty="0"/>
              <a:t>T</a:t>
            </a:r>
            <a:r>
              <a:rPr lang="en-US" dirty="0"/>
              <a:t>: time reversal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6596054" y="3642694"/>
            <a:ext cx="1524000" cy="628650"/>
            <a:chOff x="4368" y="1104"/>
            <a:chExt cx="960" cy="528"/>
          </a:xfrm>
        </p:grpSpPr>
        <p:sp>
          <p:nvSpPr>
            <p:cNvPr id="5" name="AutoShape 7"/>
            <p:cNvSpPr>
              <a:spLocks noChangeArrowheads="1"/>
            </p:cNvSpPr>
            <p:nvPr/>
          </p:nvSpPr>
          <p:spPr bwMode="auto">
            <a:xfrm>
              <a:off x="4368" y="1200"/>
              <a:ext cx="432" cy="336"/>
            </a:xfrm>
            <a:prstGeom prst="rightArrow">
              <a:avLst>
                <a:gd name="adj1" fmla="val 50000"/>
                <a:gd name="adj2" fmla="val 32143"/>
              </a:avLst>
            </a:prstGeom>
            <a:solidFill>
              <a:schemeClr val="accent1"/>
            </a:solidFill>
            <a:ln w="12700" cap="sq">
              <a:miter lim="800000"/>
              <a:headEnd type="none" w="sm" len="sm"/>
              <a:tailEnd type="none" w="sm" len="sm"/>
            </a:ln>
            <a:effectLst/>
            <a:scene3d>
              <a:camera prst="legacyPerspectiveBottomLeft">
                <a:rot lat="1200000" lon="0" rev="0"/>
              </a:camera>
              <a:lightRig rig="legacyFlat1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 dirty="0"/>
            </a:p>
          </p:txBody>
        </p:sp>
        <p:sp>
          <p:nvSpPr>
            <p:cNvPr id="6" name="AutoShape 8"/>
            <p:cNvSpPr>
              <a:spLocks noChangeArrowheads="1"/>
            </p:cNvSpPr>
            <p:nvPr/>
          </p:nvSpPr>
          <p:spPr bwMode="auto">
            <a:xfrm flipH="1">
              <a:off x="4896" y="1200"/>
              <a:ext cx="432" cy="336"/>
            </a:xfrm>
            <a:prstGeom prst="rightArrow">
              <a:avLst>
                <a:gd name="adj1" fmla="val 50000"/>
                <a:gd name="adj2" fmla="val 32143"/>
              </a:avLst>
            </a:prstGeom>
            <a:solidFill>
              <a:schemeClr val="accent1"/>
            </a:solidFill>
            <a:ln w="12700" cap="sq">
              <a:miter lim="800000"/>
              <a:headEnd type="none" w="sm" len="sm"/>
              <a:tailEnd type="none" w="sm" len="sm"/>
            </a:ln>
            <a:effectLst/>
            <a:scene3d>
              <a:camera prst="legacyPerspectiveBottomRight">
                <a:rot lat="1200000" lon="0" rev="0"/>
              </a:camera>
              <a:lightRig rig="legacyFlat1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 dirty="0"/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>
              <a:off x="4848" y="1104"/>
              <a:ext cx="0" cy="528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6784649" y="2857861"/>
            <a:ext cx="1177925" cy="473870"/>
            <a:chOff x="4477" y="1767"/>
            <a:chExt cx="742" cy="398"/>
          </a:xfrm>
        </p:grpSpPr>
        <p:grpSp>
          <p:nvGrpSpPr>
            <p:cNvPr id="9" name="Group 11"/>
            <p:cNvGrpSpPr>
              <a:grpSpLocks/>
            </p:cNvGrpSpPr>
            <p:nvPr/>
          </p:nvGrpSpPr>
          <p:grpSpPr bwMode="auto">
            <a:xfrm>
              <a:off x="4477" y="1767"/>
              <a:ext cx="742" cy="398"/>
              <a:chOff x="4490" y="1767"/>
              <a:chExt cx="742" cy="398"/>
            </a:xfrm>
          </p:grpSpPr>
          <p:grpSp>
            <p:nvGrpSpPr>
              <p:cNvPr id="11" name="Group 12"/>
              <p:cNvGrpSpPr>
                <a:grpSpLocks/>
              </p:cNvGrpSpPr>
              <p:nvPr/>
            </p:nvGrpSpPr>
            <p:grpSpPr bwMode="auto">
              <a:xfrm>
                <a:off x="4490" y="1777"/>
                <a:ext cx="240" cy="388"/>
                <a:chOff x="4368" y="1833"/>
                <a:chExt cx="240" cy="388"/>
              </a:xfrm>
            </p:grpSpPr>
            <p:sp>
              <p:nvSpPr>
                <p:cNvPr id="15" name="Oval 13"/>
                <p:cNvSpPr>
                  <a:spLocks noChangeArrowheads="1"/>
                </p:cNvSpPr>
                <p:nvPr/>
              </p:nvSpPr>
              <p:spPr bwMode="auto">
                <a:xfrm>
                  <a:off x="4368" y="1944"/>
                  <a:ext cx="240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folHlink">
                        <a:gamma/>
                        <a:tint val="18039"/>
                        <a:invGamma/>
                      </a:schemeClr>
                    </a:gs>
                    <a:gs pos="100000">
                      <a:schemeClr val="folHlink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4376" y="1833"/>
                  <a:ext cx="223" cy="3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sz="2400">
                      <a:latin typeface="Symbol" charset="0"/>
                    </a:rPr>
                    <a:t>+</a:t>
                  </a:r>
                  <a:endParaRPr lang="en-US" sz="2400">
                    <a:latin typeface="Times New Roman" charset="0"/>
                  </a:endParaRPr>
                </a:p>
              </p:txBody>
            </p:sp>
          </p:grpSp>
          <p:grpSp>
            <p:nvGrpSpPr>
              <p:cNvPr id="12" name="Group 15"/>
              <p:cNvGrpSpPr>
                <a:grpSpLocks/>
              </p:cNvGrpSpPr>
              <p:nvPr/>
            </p:nvGrpSpPr>
            <p:grpSpPr bwMode="auto">
              <a:xfrm>
                <a:off x="4992" y="1767"/>
                <a:ext cx="240" cy="388"/>
                <a:chOff x="5016" y="1833"/>
                <a:chExt cx="240" cy="388"/>
              </a:xfrm>
            </p:grpSpPr>
            <p:sp>
              <p:nvSpPr>
                <p:cNvPr id="13" name="Oval 16"/>
                <p:cNvSpPr>
                  <a:spLocks noChangeArrowheads="1"/>
                </p:cNvSpPr>
                <p:nvPr/>
              </p:nvSpPr>
              <p:spPr bwMode="auto">
                <a:xfrm>
                  <a:off x="5016" y="1953"/>
                  <a:ext cx="240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folHlink">
                        <a:gamma/>
                        <a:tint val="18039"/>
                        <a:invGamma/>
                      </a:schemeClr>
                    </a:gs>
                    <a:gs pos="100000">
                      <a:schemeClr val="folHlink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5044" y="1833"/>
                  <a:ext cx="192" cy="3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0" hangingPunct="0"/>
                  <a:r>
                    <a:rPr lang="en-US" sz="2400" dirty="0">
                      <a:latin typeface="Times New Roman" charset="0"/>
                      <a:sym typeface="Symbol" charset="0"/>
                    </a:rPr>
                    <a:t></a:t>
                  </a:r>
                  <a:endParaRPr lang="en-US" sz="2400" dirty="0">
                    <a:latin typeface="Times New Roman" charset="0"/>
                  </a:endParaRPr>
                </a:p>
              </p:txBody>
            </p:sp>
          </p:grpSp>
        </p:grpSp>
        <p:sp>
          <p:nvSpPr>
            <p:cNvPr id="10" name="Line 18"/>
            <p:cNvSpPr>
              <a:spLocks noChangeShapeType="1"/>
            </p:cNvSpPr>
            <p:nvPr/>
          </p:nvSpPr>
          <p:spPr bwMode="auto">
            <a:xfrm>
              <a:off x="4848" y="1872"/>
              <a:ext cx="0" cy="288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816399" y="4481757"/>
            <a:ext cx="1066800" cy="400050"/>
            <a:chOff x="7315200" y="2743200"/>
            <a:chExt cx="1066800" cy="400050"/>
          </a:xfrm>
        </p:grpSpPr>
        <p:grpSp>
          <p:nvGrpSpPr>
            <p:cNvPr id="17" name="Group 19"/>
            <p:cNvGrpSpPr>
              <a:grpSpLocks/>
            </p:cNvGrpSpPr>
            <p:nvPr/>
          </p:nvGrpSpPr>
          <p:grpSpPr bwMode="auto">
            <a:xfrm>
              <a:off x="7315200" y="2743200"/>
              <a:ext cx="304800" cy="400050"/>
              <a:chOff x="4368" y="2400"/>
              <a:chExt cx="192" cy="336"/>
            </a:xfrm>
          </p:grpSpPr>
          <p:sp>
            <p:nvSpPr>
              <p:cNvPr id="18" name="Line 20"/>
              <p:cNvSpPr>
                <a:spLocks noChangeShapeType="1"/>
              </p:cNvSpPr>
              <p:nvPr/>
            </p:nvSpPr>
            <p:spPr bwMode="auto">
              <a:xfrm>
                <a:off x="4560" y="2448"/>
                <a:ext cx="0" cy="288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miter lim="800000"/>
                <a:headEnd type="none" w="sm" len="sm"/>
                <a:tailEnd type="triangl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9" name="Group 21"/>
              <p:cNvGrpSpPr>
                <a:grpSpLocks/>
              </p:cNvGrpSpPr>
              <p:nvPr/>
            </p:nvGrpSpPr>
            <p:grpSpPr bwMode="auto">
              <a:xfrm>
                <a:off x="4368" y="2400"/>
                <a:ext cx="144" cy="336"/>
                <a:chOff x="4368" y="2400"/>
                <a:chExt cx="144" cy="336"/>
              </a:xfrm>
            </p:grpSpPr>
            <p:sp>
              <p:nvSpPr>
                <p:cNvPr id="20" name="Oval 22"/>
                <p:cNvSpPr>
                  <a:spLocks noChangeArrowheads="1"/>
                </p:cNvSpPr>
                <p:nvPr/>
              </p:nvSpPr>
              <p:spPr bwMode="auto">
                <a:xfrm>
                  <a:off x="4368" y="2400"/>
                  <a:ext cx="144" cy="144"/>
                </a:xfrm>
                <a:prstGeom prst="ellipse">
                  <a:avLst/>
                </a:prstGeom>
                <a:solidFill>
                  <a:srgbClr val="EAEAEA">
                    <a:alpha val="5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" name="Oval 23"/>
                <p:cNvSpPr>
                  <a:spLocks noChangeArrowheads="1"/>
                </p:cNvSpPr>
                <p:nvPr/>
              </p:nvSpPr>
              <p:spPr bwMode="auto">
                <a:xfrm>
                  <a:off x="4368" y="2448"/>
                  <a:ext cx="144" cy="144"/>
                </a:xfrm>
                <a:prstGeom prst="ellipse">
                  <a:avLst/>
                </a:prstGeom>
                <a:solidFill>
                  <a:srgbClr val="DDDDDD">
                    <a:alpha val="5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" name="Oval 24"/>
                <p:cNvSpPr>
                  <a:spLocks noChangeArrowheads="1"/>
                </p:cNvSpPr>
                <p:nvPr/>
              </p:nvSpPr>
              <p:spPr bwMode="auto">
                <a:xfrm>
                  <a:off x="4368" y="2496"/>
                  <a:ext cx="144" cy="144"/>
                </a:xfrm>
                <a:prstGeom prst="ellipse">
                  <a:avLst/>
                </a:prstGeom>
                <a:solidFill>
                  <a:srgbClr val="C0C0C0">
                    <a:alpha val="5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" name="Oval 25"/>
                <p:cNvSpPr>
                  <a:spLocks noChangeArrowheads="1"/>
                </p:cNvSpPr>
                <p:nvPr/>
              </p:nvSpPr>
              <p:spPr bwMode="auto">
                <a:xfrm>
                  <a:off x="4368" y="2544"/>
                  <a:ext cx="144" cy="144"/>
                </a:xfrm>
                <a:prstGeom prst="ellipse">
                  <a:avLst/>
                </a:prstGeom>
                <a:solidFill>
                  <a:srgbClr val="B2B2B2">
                    <a:alpha val="5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sq">
                      <a:solidFill>
                        <a:srgbClr val="969696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" name="Oval 26"/>
                <p:cNvSpPr>
                  <a:spLocks noChangeArrowheads="1"/>
                </p:cNvSpPr>
                <p:nvPr/>
              </p:nvSpPr>
              <p:spPr bwMode="auto">
                <a:xfrm>
                  <a:off x="4368" y="2592"/>
                  <a:ext cx="144" cy="144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>
                        <a:gamma/>
                        <a:tint val="36471"/>
                        <a:invGamma/>
                      </a:schemeClr>
                    </a:gs>
                    <a:gs pos="100000">
                      <a:schemeClr val="accent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5" name="Group 27"/>
            <p:cNvGrpSpPr>
              <a:grpSpLocks/>
            </p:cNvGrpSpPr>
            <p:nvPr/>
          </p:nvGrpSpPr>
          <p:grpSpPr bwMode="auto">
            <a:xfrm flipV="1">
              <a:off x="8077200" y="2743200"/>
              <a:ext cx="304800" cy="400050"/>
              <a:chOff x="4368" y="2400"/>
              <a:chExt cx="192" cy="336"/>
            </a:xfrm>
          </p:grpSpPr>
          <p:sp>
            <p:nvSpPr>
              <p:cNvPr id="26" name="Line 28"/>
              <p:cNvSpPr>
                <a:spLocks noChangeShapeType="1"/>
              </p:cNvSpPr>
              <p:nvPr/>
            </p:nvSpPr>
            <p:spPr bwMode="auto">
              <a:xfrm>
                <a:off x="4560" y="2448"/>
                <a:ext cx="0" cy="288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miter lim="800000"/>
                <a:headEnd type="none" w="sm" len="sm"/>
                <a:tailEnd type="triangl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7" name="Group 29"/>
              <p:cNvGrpSpPr>
                <a:grpSpLocks/>
              </p:cNvGrpSpPr>
              <p:nvPr/>
            </p:nvGrpSpPr>
            <p:grpSpPr bwMode="auto">
              <a:xfrm>
                <a:off x="4368" y="2400"/>
                <a:ext cx="144" cy="336"/>
                <a:chOff x="4368" y="2400"/>
                <a:chExt cx="144" cy="336"/>
              </a:xfrm>
            </p:grpSpPr>
            <p:sp>
              <p:nvSpPr>
                <p:cNvPr id="28" name="Oval 30"/>
                <p:cNvSpPr>
                  <a:spLocks noChangeArrowheads="1"/>
                </p:cNvSpPr>
                <p:nvPr/>
              </p:nvSpPr>
              <p:spPr bwMode="auto">
                <a:xfrm>
                  <a:off x="4368" y="2400"/>
                  <a:ext cx="144" cy="144"/>
                </a:xfrm>
                <a:prstGeom prst="ellipse">
                  <a:avLst/>
                </a:prstGeom>
                <a:solidFill>
                  <a:srgbClr val="EAEAEA">
                    <a:alpha val="5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" name="Oval 31"/>
                <p:cNvSpPr>
                  <a:spLocks noChangeArrowheads="1"/>
                </p:cNvSpPr>
                <p:nvPr/>
              </p:nvSpPr>
              <p:spPr bwMode="auto">
                <a:xfrm>
                  <a:off x="4368" y="2448"/>
                  <a:ext cx="144" cy="144"/>
                </a:xfrm>
                <a:prstGeom prst="ellipse">
                  <a:avLst/>
                </a:prstGeom>
                <a:solidFill>
                  <a:srgbClr val="DDDDDD">
                    <a:alpha val="5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" name="Oval 32"/>
                <p:cNvSpPr>
                  <a:spLocks noChangeArrowheads="1"/>
                </p:cNvSpPr>
                <p:nvPr/>
              </p:nvSpPr>
              <p:spPr bwMode="auto">
                <a:xfrm>
                  <a:off x="4368" y="2496"/>
                  <a:ext cx="144" cy="144"/>
                </a:xfrm>
                <a:prstGeom prst="ellipse">
                  <a:avLst/>
                </a:prstGeom>
                <a:solidFill>
                  <a:srgbClr val="C0C0C0">
                    <a:alpha val="5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" name="Oval 33"/>
                <p:cNvSpPr>
                  <a:spLocks noChangeArrowheads="1"/>
                </p:cNvSpPr>
                <p:nvPr/>
              </p:nvSpPr>
              <p:spPr bwMode="auto">
                <a:xfrm>
                  <a:off x="4368" y="2544"/>
                  <a:ext cx="144" cy="144"/>
                </a:xfrm>
                <a:prstGeom prst="ellipse">
                  <a:avLst/>
                </a:prstGeom>
                <a:solidFill>
                  <a:srgbClr val="B2B2B2">
                    <a:alpha val="5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sq">
                      <a:solidFill>
                        <a:srgbClr val="969696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" name="Oval 34"/>
                <p:cNvSpPr>
                  <a:spLocks noChangeArrowheads="1"/>
                </p:cNvSpPr>
                <p:nvPr/>
              </p:nvSpPr>
              <p:spPr bwMode="auto">
                <a:xfrm>
                  <a:off x="4368" y="2592"/>
                  <a:ext cx="144" cy="144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>
                        <a:gamma/>
                        <a:tint val="36471"/>
                        <a:invGamma/>
                      </a:schemeClr>
                    </a:gs>
                    <a:gs pos="100000">
                      <a:schemeClr val="accent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33" name="Line 35"/>
            <p:cNvSpPr>
              <a:spLocks noChangeShapeType="1"/>
            </p:cNvSpPr>
            <p:nvPr/>
          </p:nvSpPr>
          <p:spPr bwMode="auto">
            <a:xfrm>
              <a:off x="7848600" y="2800350"/>
              <a:ext cx="0" cy="34290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8580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Times New Roman" charset="0"/>
                <a:cs typeface="Times New Roman" charset="0"/>
              </a:rPr>
              <a:t>Discrete symmetries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624" y="746312"/>
            <a:ext cx="8444752" cy="3480248"/>
          </a:xfrm>
        </p:spPr>
        <p:txBody>
          <a:bodyPr>
            <a:noAutofit/>
          </a:bodyPr>
          <a:lstStyle/>
          <a:p>
            <a:pPr lvl="1"/>
            <a:endParaRPr lang="en-US" sz="2000" dirty="0"/>
          </a:p>
          <a:p>
            <a:r>
              <a:rPr lang="en-US" sz="2000" dirty="0"/>
              <a:t>classical theories invariant under </a:t>
            </a:r>
            <a:r>
              <a:rPr lang="en-US" sz="2000" i="1" dirty="0">
                <a:latin typeface="Times New Roman" charset="0"/>
                <a:ea typeface="Times New Roman" charset="0"/>
                <a:cs typeface="Times New Roman" charset="0"/>
              </a:rPr>
              <a:t>C</a:t>
            </a:r>
            <a:r>
              <a:rPr lang="en-US" sz="2000" dirty="0"/>
              <a:t>, </a:t>
            </a:r>
            <a:r>
              <a:rPr lang="en-US" sz="2000" i="1" dirty="0"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en-US" sz="2000" dirty="0"/>
              <a:t>, </a:t>
            </a:r>
            <a:r>
              <a:rPr lang="en-US" sz="2000" i="1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sz="2000" dirty="0"/>
              <a:t> operations</a:t>
            </a:r>
          </a:p>
          <a:p>
            <a:pPr lvl="1"/>
            <a:r>
              <a:rPr lang="en-US" sz="2000" dirty="0"/>
              <a:t>Newton mechanics, Maxwell electrodynamics, QM</a:t>
            </a:r>
          </a:p>
          <a:p>
            <a:pPr lvl="1"/>
            <a:r>
              <a:rPr lang="en-US" sz="2000" dirty="0"/>
              <a:t>it is said these “conserve </a:t>
            </a:r>
            <a:r>
              <a:rPr lang="en-US" sz="2000" i="1" dirty="0"/>
              <a:t>C</a:t>
            </a:r>
            <a:r>
              <a:rPr lang="en-US" sz="2000" dirty="0"/>
              <a:t>,</a:t>
            </a:r>
            <a:r>
              <a:rPr lang="en-US" sz="2000" i="1" dirty="0"/>
              <a:t> P</a:t>
            </a:r>
            <a:r>
              <a:rPr lang="en-US" sz="2000" dirty="0"/>
              <a:t>,</a:t>
            </a:r>
            <a:r>
              <a:rPr lang="en-US" sz="2000" i="1" dirty="0"/>
              <a:t> T </a:t>
            </a:r>
            <a:r>
              <a:rPr lang="en-US" sz="2000" dirty="0"/>
              <a:t>symmetry”</a:t>
            </a:r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CPT theorem:</a:t>
            </a:r>
            <a:br>
              <a:rPr lang="en-US" dirty="0"/>
            </a:br>
            <a:r>
              <a:rPr lang="en-US" dirty="0">
                <a:solidFill>
                  <a:schemeClr val="tx2"/>
                </a:solidFill>
              </a:rPr>
              <a:t>“Lorentz invariant local quantum field theory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with a Hermitian Hamiltonian must obey </a:t>
            </a:r>
            <a:r>
              <a:rPr lang="en-US" b="1" i="1" dirty="0">
                <a:solidFill>
                  <a:schemeClr val="tx2"/>
                </a:solidFill>
              </a:rPr>
              <a:t>CPT</a:t>
            </a:r>
            <a:r>
              <a:rPr lang="en-US" dirty="0">
                <a:solidFill>
                  <a:schemeClr val="tx2"/>
                </a:solidFill>
              </a:rPr>
              <a:t> symmetry”</a:t>
            </a:r>
          </a:p>
          <a:p>
            <a:pPr lvl="1"/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8493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Parity transformation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2874" y="788244"/>
            <a:ext cx="1903092" cy="62601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28124" y="870329"/>
            <a:ext cx="6021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parity transformation </a:t>
            </a:r>
            <a:r>
              <a:rPr lang="en-US" sz="2000" b="1" i="1"/>
              <a:t>P</a:t>
            </a:r>
            <a:r>
              <a:rPr lang="en-US" sz="2000"/>
              <a:t>: inversion of </a:t>
            </a:r>
            <a:r>
              <a:rPr lang="en-US" sz="2000" i="1"/>
              <a:t>spatial</a:t>
            </a:r>
            <a:r>
              <a:rPr lang="en-US" sz="2000"/>
              <a:t> coordinates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125" y="2271311"/>
            <a:ext cx="48235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equivalent to: mirror transformation in one axis followed by 180-degree rotation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>
                <a:sym typeface="Wingdings"/>
              </a:rPr>
              <a:t> often depicted by ‘mirror’</a:t>
            </a:r>
            <a:endParaRPr lang="en-US" sz="2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822" y="1626516"/>
            <a:ext cx="3078144" cy="301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0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evolution in Heisenberg picture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0937" y="941360"/>
            <a:ext cx="1996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consider process: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959" y="860678"/>
            <a:ext cx="1525945" cy="5639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0937" y="1911255"/>
            <a:ext cx="17756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time evolution: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748" y="1798116"/>
            <a:ext cx="2019183" cy="627584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1349" y="2972809"/>
            <a:ext cx="2161110" cy="547116"/>
          </a:xfrm>
          <a:prstGeom prst="rect">
            <a:avLst/>
          </a:prstGeom>
          <a:ln>
            <a:solidFill>
              <a:schemeClr val="accent6"/>
            </a:solidFill>
          </a:ln>
        </p:spPr>
      </p:pic>
      <p:cxnSp>
        <p:nvCxnSpPr>
          <p:cNvPr id="12" name="Straight Arrow Connector 11"/>
          <p:cNvCxnSpPr>
            <a:stCxn id="10" idx="0"/>
          </p:cNvCxnSpPr>
          <p:nvPr/>
        </p:nvCxnSpPr>
        <p:spPr>
          <a:xfrm flipH="1" flipV="1">
            <a:off x="3738943" y="2311365"/>
            <a:ext cx="402961" cy="661444"/>
          </a:xfrm>
          <a:prstGeom prst="straightConnector1">
            <a:avLst/>
          </a:prstGeom>
          <a:ln>
            <a:solidFill>
              <a:srgbClr val="F7964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579874" y="3044147"/>
            <a:ext cx="2685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time evolution operator</a:t>
            </a:r>
          </a:p>
        </p:txBody>
      </p:sp>
    </p:spTree>
    <p:extLst>
      <p:ext uri="{BB962C8B-B14F-4D97-AF65-F5344CB8AC3E}">
        <p14:creationId xmlns:p14="http://schemas.microsoft.com/office/powerpoint/2010/main" val="837150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evolution of mirror process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6666" y="1667193"/>
            <a:ext cx="8205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process is ‘symmetric under P’ if applying parity transformation </a:t>
            </a:r>
            <a:r>
              <a:rPr lang="en-US" sz="2000" i="1" dirty="0"/>
              <a:t>after </a:t>
            </a:r>
            <a:r>
              <a:rPr lang="en-US" sz="2000" dirty="0"/>
              <a:t>time-evolution is leads to same result as applying it </a:t>
            </a:r>
            <a:r>
              <a:rPr lang="en-US" sz="2000" i="1" dirty="0"/>
              <a:t>before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450"/>
          <a:stretch/>
        </p:blipFill>
        <p:spPr>
          <a:xfrm>
            <a:off x="5048362" y="896691"/>
            <a:ext cx="1405522" cy="4781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02979" y="935719"/>
            <a:ext cx="4297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now consider the process in the mirror: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326120" y="2668057"/>
            <a:ext cx="1343446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969350" y="2946937"/>
            <a:ext cx="0" cy="762661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229841" y="3966417"/>
            <a:ext cx="1514580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895887" y="2891219"/>
            <a:ext cx="1" cy="818379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668618" y="4079943"/>
            <a:ext cx="6619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time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27479" y="3153158"/>
            <a:ext cx="382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/>
              <a:t>P</a:t>
            </a:r>
          </a:p>
        </p:txBody>
      </p:sp>
      <p:sp>
        <p:nvSpPr>
          <p:cNvPr id="22" name="Oval 21"/>
          <p:cNvSpPr/>
          <p:nvPr/>
        </p:nvSpPr>
        <p:spPr>
          <a:xfrm>
            <a:off x="3496323" y="3510464"/>
            <a:ext cx="827705" cy="826911"/>
          </a:xfrm>
          <a:prstGeom prst="ellipse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0952" y="2525379"/>
            <a:ext cx="388889" cy="36296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4421" y="2522502"/>
            <a:ext cx="418102" cy="36584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8858" y="3709598"/>
            <a:ext cx="487730" cy="43035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0076" y="3750517"/>
            <a:ext cx="385989" cy="437454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5308730" y="2418415"/>
            <a:ext cx="22684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parity conservation: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5702" y="2904133"/>
            <a:ext cx="1841004" cy="546833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6994" y="4151283"/>
            <a:ext cx="1266889" cy="399157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59928" y="4131199"/>
            <a:ext cx="1288371" cy="4059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2" name="Left-Right Arrow 41"/>
          <p:cNvSpPr/>
          <p:nvPr/>
        </p:nvSpPr>
        <p:spPr>
          <a:xfrm>
            <a:off x="6564558" y="4151283"/>
            <a:ext cx="547678" cy="350477"/>
          </a:xfrm>
          <a:prstGeom prst="leftRightArrow">
            <a:avLst/>
          </a:prstGeom>
          <a:ln>
            <a:solidFill>
              <a:srgbClr val="F79646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Down Arrow 42"/>
          <p:cNvSpPr/>
          <p:nvPr/>
        </p:nvSpPr>
        <p:spPr>
          <a:xfrm>
            <a:off x="5893831" y="3553268"/>
            <a:ext cx="242603" cy="413149"/>
          </a:xfrm>
          <a:prstGeom prst="downArrow">
            <a:avLst/>
          </a:prstGeom>
          <a:ln>
            <a:solidFill>
              <a:srgbClr val="F79646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99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  <p:bldP spid="21" grpId="0"/>
      <p:bldP spid="22" grpId="0" animBg="1"/>
      <p:bldP spid="35" grpId="0"/>
      <p:bldP spid="42" grpId="0" animBg="1"/>
      <p:bldP spid="4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parity quantum number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8019" y="841789"/>
            <a:ext cx="64940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operator commuted with H  </a:t>
            </a:r>
            <a:r>
              <a:rPr lang="en-US" sz="2000">
                <a:sym typeface="Wingdings"/>
              </a:rPr>
              <a:t>  conserved quantum number</a:t>
            </a:r>
            <a:endParaRPr lang="en-US" sz="20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640" y="1459926"/>
            <a:ext cx="1288371" cy="4059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ight Arrow 6"/>
          <p:cNvSpPr/>
          <p:nvPr/>
        </p:nvSpPr>
        <p:spPr>
          <a:xfrm>
            <a:off x="3924463" y="3214852"/>
            <a:ext cx="684997" cy="405925"/>
          </a:xfrm>
          <a:prstGeom prst="rightArrow">
            <a:avLst/>
          </a:prstGeom>
          <a:ln>
            <a:solidFill>
              <a:srgbClr val="F79646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95923" y="1366660"/>
            <a:ext cx="51796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P and H have common set of eigenvectors </a:t>
            </a:r>
          </a:p>
          <a:p>
            <a:r>
              <a:rPr lang="en-US" sz="2000"/>
              <a:t>with definite value for quantum number ‘parity’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4527" y="2325320"/>
            <a:ext cx="56291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applying parity twice brings us back where we were: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735" y="3110355"/>
            <a:ext cx="1923841" cy="68708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Right Arrow 10"/>
          <p:cNvSpPr/>
          <p:nvPr/>
        </p:nvSpPr>
        <p:spPr>
          <a:xfrm>
            <a:off x="3006554" y="1398306"/>
            <a:ext cx="684997" cy="533560"/>
          </a:xfrm>
          <a:prstGeom prst="rightArrow">
            <a:avLst/>
          </a:prstGeom>
          <a:ln>
            <a:solidFill>
              <a:srgbClr val="F79646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894047" y="3172048"/>
            <a:ext cx="31348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eigenvalues are  +1   and   -1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07389" y="4031978"/>
            <a:ext cx="1406580" cy="40011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i="1"/>
              <a:t>parity even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83620" y="4031978"/>
            <a:ext cx="1310776" cy="400110"/>
          </a:xfrm>
          <a:prstGeom prst="rect">
            <a:avLst/>
          </a:prstGeom>
          <a:noFill/>
          <a:ln>
            <a:solidFill>
              <a:srgbClr val="F79646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i="1"/>
              <a:t>parity odd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6367762" y="3572158"/>
            <a:ext cx="567835" cy="459820"/>
          </a:xfrm>
          <a:prstGeom prst="straightConnector1">
            <a:avLst/>
          </a:prstGeom>
          <a:ln>
            <a:solidFill>
              <a:srgbClr val="F7964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7875013" y="3524118"/>
            <a:ext cx="490082" cy="507861"/>
          </a:xfrm>
          <a:prstGeom prst="straightConnector1">
            <a:avLst/>
          </a:prstGeom>
          <a:ln>
            <a:solidFill>
              <a:srgbClr val="F7964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40810" y="4323108"/>
            <a:ext cx="3963008" cy="36933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caveat: could add arbitrary phase factor</a:t>
            </a:r>
          </a:p>
        </p:txBody>
      </p:sp>
      <p:cxnSp>
        <p:nvCxnSpPr>
          <p:cNvPr id="22" name="Straight Arrow Connector 21"/>
          <p:cNvCxnSpPr>
            <a:cxnSpLocks/>
            <a:stCxn id="20" idx="0"/>
          </p:cNvCxnSpPr>
          <p:nvPr/>
        </p:nvCxnSpPr>
        <p:spPr>
          <a:xfrm flipV="1">
            <a:off x="2522314" y="3524118"/>
            <a:ext cx="419660" cy="798990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979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2" grpId="0"/>
      <p:bldP spid="13" grpId="0" animBg="1"/>
      <p:bldP spid="14" grpId="0" animBg="1"/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963"/>
            <a:ext cx="8229600" cy="418140"/>
          </a:xfrm>
        </p:spPr>
        <p:txBody>
          <a:bodyPr/>
          <a:lstStyle/>
          <a:p>
            <a:r>
              <a:rPr lang="en-US" sz="2800" dirty="0"/>
              <a:t>Is ‘parity’ a good quantum number?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2290" y="1013006"/>
            <a:ext cx="7725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general assumption until 1956: “laws of physics symmetric under parity”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63648" y="3653346"/>
            <a:ext cx="5116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elementary particles must have ‘definite parity’</a:t>
            </a:r>
          </a:p>
        </p:txBody>
      </p:sp>
      <p:sp>
        <p:nvSpPr>
          <p:cNvPr id="8" name="Right Arrow 7"/>
          <p:cNvSpPr/>
          <p:nvPr/>
        </p:nvSpPr>
        <p:spPr>
          <a:xfrm>
            <a:off x="628709" y="3619076"/>
            <a:ext cx="556560" cy="484632"/>
          </a:xfrm>
          <a:prstGeom prst="rightArrow">
            <a:avLst/>
          </a:prstGeom>
          <a:ln>
            <a:solidFill>
              <a:srgbClr val="F79646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185269" y="2730953"/>
            <a:ext cx="71638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well tested for electromagnetic and strong interaction (and gravity)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9471" y="4393089"/>
            <a:ext cx="1507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 do they?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61DBCE-5A21-DF47-A125-AED26EE12638}"/>
              </a:ext>
            </a:extLst>
          </p:cNvPr>
          <p:cNvSpPr txBox="1"/>
          <p:nvPr/>
        </p:nvSpPr>
        <p:spPr>
          <a:xfrm>
            <a:off x="1227867" y="1757034"/>
            <a:ext cx="1110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 math: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A00DA4-5C9D-3F4C-BF82-656D66882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845" y="1720441"/>
            <a:ext cx="1288371" cy="4059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E7BEBC-E983-7B42-AE06-279EB6BC3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241" y="1823412"/>
            <a:ext cx="3510443" cy="44143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0577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0D8AA-AA28-0B4A-A605-F2B772EA5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material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4C56D-557A-E249-8CB6-48922A991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7411"/>
            <a:ext cx="8686800" cy="4173730"/>
          </a:xfrm>
        </p:spPr>
        <p:txBody>
          <a:bodyPr>
            <a:normAutofit/>
          </a:bodyPr>
          <a:lstStyle/>
          <a:p>
            <a:r>
              <a:rPr lang="en-US" dirty="0"/>
              <a:t>books</a:t>
            </a:r>
          </a:p>
          <a:p>
            <a:pPr lvl="1">
              <a:lnSpc>
                <a:spcPct val="80000"/>
              </a:lnSpc>
            </a:pPr>
            <a:r>
              <a:rPr lang="en-US" altLang="en-US" sz="1900" dirty="0"/>
              <a:t>Branco, </a:t>
            </a:r>
            <a:r>
              <a:rPr lang="en-US" altLang="en-US" sz="1900" dirty="0" err="1"/>
              <a:t>Lavoura</a:t>
            </a:r>
            <a:r>
              <a:rPr lang="en-US" altLang="en-US" sz="1900" dirty="0"/>
              <a:t>, Silva: “CP Violation”</a:t>
            </a:r>
          </a:p>
          <a:p>
            <a:pPr lvl="1">
              <a:lnSpc>
                <a:spcPct val="80000"/>
              </a:lnSpc>
            </a:pPr>
            <a:r>
              <a:rPr lang="en-US" altLang="en-US" sz="1900" dirty="0" err="1"/>
              <a:t>Bigi</a:t>
            </a:r>
            <a:r>
              <a:rPr lang="en-US" altLang="en-US" sz="1900" dirty="0"/>
              <a:t> and </a:t>
            </a:r>
            <a:r>
              <a:rPr lang="en-US" altLang="en-US" sz="1900" dirty="0" err="1"/>
              <a:t>Sanda</a:t>
            </a:r>
            <a:r>
              <a:rPr lang="en-US" altLang="en-US" sz="1900" dirty="0"/>
              <a:t>: “CP Violation”</a:t>
            </a:r>
          </a:p>
          <a:p>
            <a:pPr lvl="1">
              <a:lnSpc>
                <a:spcPct val="80000"/>
              </a:lnSpc>
            </a:pPr>
            <a:r>
              <a:rPr lang="en-US" altLang="en-US" sz="1900" dirty="0"/>
              <a:t>…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lecture notes (from some of the greatest, certainly not a complete list)</a:t>
            </a:r>
          </a:p>
          <a:p>
            <a:pPr lvl="1">
              <a:lnSpc>
                <a:spcPct val="80000"/>
              </a:lnSpc>
            </a:pPr>
            <a:r>
              <a:rPr lang="en-US" altLang="en-US" sz="1800" dirty="0" err="1"/>
              <a:t>Y.Nir</a:t>
            </a:r>
            <a:r>
              <a:rPr lang="en-US" altLang="en-US" sz="1800" dirty="0"/>
              <a:t>, “</a:t>
            </a:r>
            <a:r>
              <a:rPr lang="en-US" altLang="en-US" sz="1800" dirty="0" err="1"/>
              <a:t>Flavour</a:t>
            </a:r>
            <a:r>
              <a:rPr lang="en-US" altLang="en-US" sz="1800" dirty="0"/>
              <a:t> physics and CP Violation”, https://</a:t>
            </a:r>
            <a:r>
              <a:rPr lang="en-US" altLang="en-US" sz="1800" dirty="0" err="1"/>
              <a:t>arxiv.org</a:t>
            </a:r>
            <a:r>
              <a:rPr lang="en-US" altLang="en-US" sz="1800" dirty="0"/>
              <a:t>/abs/1605.00433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R. Fleischer, “B Physics and CP Violation”, http://</a:t>
            </a:r>
            <a:r>
              <a:rPr lang="en-US" sz="1800" dirty="0" err="1"/>
              <a:t>arxiv.org</a:t>
            </a:r>
            <a:r>
              <a:rPr lang="en-US" sz="1800" dirty="0"/>
              <a:t>/abs/hep-</a:t>
            </a:r>
            <a:r>
              <a:rPr lang="en-US" sz="1800" dirty="0" err="1"/>
              <a:t>ph</a:t>
            </a:r>
            <a:r>
              <a:rPr lang="en-US" sz="1800" dirty="0"/>
              <a:t>/0210323v3 </a:t>
            </a:r>
            <a:endParaRPr lang="en-US" altLang="en-US" sz="1800" dirty="0"/>
          </a:p>
          <a:p>
            <a:pPr lvl="1">
              <a:lnSpc>
                <a:spcPct val="80000"/>
              </a:lnSpc>
            </a:pPr>
            <a:r>
              <a:rPr lang="en-US" altLang="en-US" sz="1800" dirty="0"/>
              <a:t>A. Buras, “</a:t>
            </a:r>
            <a:r>
              <a:rPr lang="en-US" altLang="en-US" sz="1800" dirty="0" err="1"/>
              <a:t>Flavour</a:t>
            </a:r>
            <a:r>
              <a:rPr lang="en-US" altLang="en-US" sz="1800" dirty="0"/>
              <a:t> dynamics”, </a:t>
            </a:r>
            <a:r>
              <a:rPr lang="en-US" sz="1800" dirty="0"/>
              <a:t>http://</a:t>
            </a:r>
            <a:r>
              <a:rPr lang="en-US" sz="1800" dirty="0" err="1"/>
              <a:t>arxiv.org</a:t>
            </a:r>
            <a:r>
              <a:rPr lang="en-US" sz="1800" dirty="0"/>
              <a:t>/abs/hep-</a:t>
            </a:r>
            <a:r>
              <a:rPr lang="en-US" sz="1800" dirty="0" err="1"/>
              <a:t>ph</a:t>
            </a:r>
            <a:r>
              <a:rPr lang="en-US" sz="1800" dirty="0"/>
              <a:t>/0101336v1</a:t>
            </a:r>
            <a:endParaRPr lang="en-US" altLang="en-US" sz="1800" dirty="0"/>
          </a:p>
          <a:p>
            <a:pPr lvl="1">
              <a:lnSpc>
                <a:spcPct val="80000"/>
              </a:lnSpc>
            </a:pPr>
            <a:r>
              <a:rPr lang="en-US" altLang="en-US" sz="1800" dirty="0"/>
              <a:t>A. Lenz, https://</a:t>
            </a:r>
            <a:r>
              <a:rPr lang="en-US" altLang="en-US" sz="1800" dirty="0" err="1"/>
              <a:t>www.tp.nt.uni-siegen.de</a:t>
            </a:r>
            <a:r>
              <a:rPr lang="en-US" altLang="en-US" sz="1800" dirty="0"/>
              <a:t>/~</a:t>
            </a:r>
            <a:r>
              <a:rPr lang="en-US" altLang="en-US" sz="1800" dirty="0" err="1"/>
              <a:t>lenz</a:t>
            </a:r>
            <a:r>
              <a:rPr lang="en-US" altLang="en-US" sz="1800" dirty="0"/>
              <a:t>/Lecture_Flav_2021pdf</a:t>
            </a:r>
          </a:p>
          <a:p>
            <a:pPr lvl="1">
              <a:lnSpc>
                <a:spcPct val="80000"/>
              </a:lnSpc>
            </a:pPr>
            <a:r>
              <a:rPr lang="en-US" altLang="en-US" sz="1800" dirty="0"/>
              <a:t>Y. Grossman and P. </a:t>
            </a:r>
            <a:r>
              <a:rPr lang="en-US" altLang="en-US" sz="1800" dirty="0" err="1"/>
              <a:t>Tanedo</a:t>
            </a:r>
            <a:r>
              <a:rPr lang="en-US" altLang="en-US" sz="1800" dirty="0"/>
              <a:t>: </a:t>
            </a:r>
            <a:r>
              <a:rPr lang="en-US" altLang="en-US" sz="1800" dirty="0">
                <a:hlinkClick r:id="rId2"/>
              </a:rPr>
              <a:t>https://arxiv.org/abs/1711.03624</a:t>
            </a:r>
            <a:endParaRPr lang="en-US" altLang="en-US" sz="1800" dirty="0"/>
          </a:p>
          <a:p>
            <a:pPr lvl="1">
              <a:lnSpc>
                <a:spcPct val="80000"/>
              </a:lnSpc>
            </a:pPr>
            <a:r>
              <a:rPr lang="en-US" altLang="en-US" sz="1800" dirty="0"/>
              <a:t>N. Tuning, “CP Violation”, http://</a:t>
            </a:r>
            <a:r>
              <a:rPr lang="en-US" altLang="en-US" sz="1800" dirty="0" err="1"/>
              <a:t>www.nikhef.nl</a:t>
            </a:r>
            <a:r>
              <a:rPr lang="en-US" altLang="en-US" sz="1800" dirty="0"/>
              <a:t>/~h71/Lectures/2020/ppII-cpviolation-14022020.pdf</a:t>
            </a:r>
          </a:p>
          <a:p>
            <a:pPr lvl="1">
              <a:lnSpc>
                <a:spcPct val="80000"/>
              </a:lnSpc>
            </a:pPr>
            <a:endParaRPr lang="en-US" altLang="en-US" sz="18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501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theta-tau puzzle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8229" y="784412"/>
            <a:ext cx="8627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around 1950, observation of two weakly decaying states with different parity: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09" y="1459533"/>
            <a:ext cx="4345832" cy="9844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869365" y="1421460"/>
            <a:ext cx="2729978" cy="101566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pion has odd parity </a:t>
            </a:r>
            <a:r>
              <a:rPr lang="en-US" sz="2000" dirty="0">
                <a:sym typeface="Wingdings"/>
              </a:rPr>
              <a:t>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theta has even parity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tau has odd parity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6663" y="3433492"/>
            <a:ext cx="66216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Lee &amp; Yang in 1956:</a:t>
            </a:r>
            <a:br>
              <a:rPr lang="en-US" sz="2000" dirty="0"/>
            </a:br>
            <a:r>
              <a:rPr lang="en-US" sz="2000" dirty="0">
                <a:solidFill>
                  <a:srgbClr val="201D7E"/>
                </a:solidFill>
              </a:rPr>
              <a:t> simplest explanation: this is one and the same particle,</a:t>
            </a:r>
            <a:br>
              <a:rPr lang="en-US" sz="2000" dirty="0">
                <a:solidFill>
                  <a:srgbClr val="201D7E"/>
                </a:solidFill>
              </a:rPr>
            </a:br>
            <a:r>
              <a:rPr lang="en-US" sz="2000" dirty="0">
                <a:solidFill>
                  <a:srgbClr val="201D7E"/>
                </a:solidFill>
              </a:rPr>
              <a:t>   but </a:t>
            </a:r>
            <a:r>
              <a:rPr lang="en-US" sz="2000" b="1" dirty="0">
                <a:solidFill>
                  <a:srgbClr val="201D7E"/>
                </a:solidFill>
              </a:rPr>
              <a:t>weak interaction violates parity symmetry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6663" y="2772118"/>
            <a:ext cx="70795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big puzzle: why do tau and theta have </a:t>
            </a:r>
            <a:r>
              <a:rPr lang="en-US" sz="2000" b="1" dirty="0"/>
              <a:t>same mass and lifetime</a:t>
            </a:r>
            <a:r>
              <a:rPr lang="en-US" sz="2000" dirty="0"/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D285A6-64A8-C741-8D0F-98B3E0EEDFBC}"/>
              </a:ext>
            </a:extLst>
          </p:cNvPr>
          <p:cNvSpPr txBox="1"/>
          <p:nvPr/>
        </p:nvSpPr>
        <p:spPr>
          <a:xfrm>
            <a:off x="456663" y="4604373"/>
            <a:ext cx="62147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quick experimental confirmation  (Wu, Ledermann, …) </a:t>
            </a:r>
          </a:p>
        </p:txBody>
      </p:sp>
    </p:spTree>
    <p:extLst>
      <p:ext uri="{BB962C8B-B14F-4D97-AF65-F5344CB8AC3E}">
        <p14:creationId xmlns:p14="http://schemas.microsoft.com/office/powerpoint/2010/main" val="396590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Wu experiment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2909"/>
            <a:ext cx="1930400" cy="563709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Wu, 1956: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138" y="777588"/>
            <a:ext cx="3881120" cy="3129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8005" y="1259895"/>
            <a:ext cx="1680253" cy="16802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210498"/>
            <a:ext cx="3310120" cy="374435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17473" y="3011268"/>
            <a:ext cx="39886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/>
              <a:t>60</a:t>
            </a:r>
            <a:r>
              <a:rPr lang="en-US" dirty="0"/>
              <a:t>Co source in </a:t>
            </a:r>
            <a:r>
              <a:rPr lang="en-US" b="1" dirty="0"/>
              <a:t>strong magnetic field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at very low temperatures, spins of Co atoms aligned with B-field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Wu found that </a:t>
            </a:r>
            <a:r>
              <a:rPr lang="en-US" b="1" dirty="0"/>
              <a:t>electrons are preferentially emitted up or down, depending on direction of B-field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4178" y="140050"/>
            <a:ext cx="1551752" cy="190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58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</a:t>
            </a:r>
            <a:r>
              <a:rPr lang="en-US" i="1" dirty="0">
                <a:ea typeface="Times New Roman" charset="0"/>
                <a:cs typeface="Times New Roman" charset="0"/>
              </a:rPr>
              <a:t>C</a:t>
            </a:r>
            <a:r>
              <a:rPr lang="en-US" dirty="0"/>
              <a:t> and </a:t>
            </a:r>
            <a:r>
              <a:rPr lang="en-US" i="1" dirty="0">
                <a:ea typeface="Times New Roman" charset="0"/>
                <a:cs typeface="Times New Roman" charset="0"/>
              </a:rPr>
              <a:t>P </a:t>
            </a:r>
            <a:r>
              <a:rPr lang="en-US" dirty="0">
                <a:ea typeface="Times New Roman" charset="0"/>
                <a:cs typeface="Times New Roman" charset="0"/>
              </a:rPr>
              <a:t>symmetry in the weak interaction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3851" y="983814"/>
            <a:ext cx="4724399" cy="3320366"/>
          </a:xfrm>
        </p:spPr>
        <p:txBody>
          <a:bodyPr>
            <a:normAutofit/>
          </a:bodyPr>
          <a:lstStyle/>
          <a:p>
            <a:r>
              <a:rPr lang="en-US" dirty="0"/>
              <a:t>weak interaction breaks </a:t>
            </a:r>
            <a:r>
              <a:rPr lang="en-US" b="1" i="1" dirty="0">
                <a:solidFill>
                  <a:srgbClr val="C00000"/>
                </a:solidFill>
                <a:latin typeface="times new roman" charset="0"/>
              </a:rPr>
              <a:t>C</a:t>
            </a:r>
            <a:r>
              <a:rPr lang="en-US" dirty="0"/>
              <a:t> and </a:t>
            </a:r>
            <a:r>
              <a:rPr lang="en-US" b="1" i="1" dirty="0">
                <a:solidFill>
                  <a:srgbClr val="C00000"/>
                </a:solidFill>
                <a:latin typeface="times new roman" charset="0"/>
              </a:rPr>
              <a:t>P</a:t>
            </a:r>
            <a:r>
              <a:rPr lang="en-US" dirty="0"/>
              <a:t> symmetry maximally</a:t>
            </a:r>
          </a:p>
          <a:p>
            <a:pPr lvl="1"/>
            <a:r>
              <a:rPr lang="en-US" dirty="0"/>
              <a:t>W couples to left-handed particles and right-handed anti-particles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how about combined </a:t>
            </a:r>
            <a:r>
              <a:rPr lang="en-US" b="1" i="1" dirty="0">
                <a:solidFill>
                  <a:srgbClr val="C00000"/>
                </a:solidFill>
                <a:latin typeface="times new roman" charset="0"/>
              </a:rPr>
              <a:t>CP</a:t>
            </a:r>
            <a:r>
              <a:rPr lang="en-US" dirty="0"/>
              <a:t> symmetry?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565547" y="3058716"/>
            <a:ext cx="952500" cy="952500"/>
          </a:xfrm>
          <a:custGeom>
            <a:avLst/>
            <a:gdLst>
              <a:gd name="G0" fmla="+- 1923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719" y="16361"/>
                </a:moveTo>
                <a:cubicBezTo>
                  <a:pt x="18986" y="14784"/>
                  <a:pt x="19677" y="12822"/>
                  <a:pt x="19677" y="10800"/>
                </a:cubicBezTo>
                <a:cubicBezTo>
                  <a:pt x="19677" y="5897"/>
                  <a:pt x="15702" y="1923"/>
                  <a:pt x="10800" y="1923"/>
                </a:cubicBezTo>
                <a:cubicBezTo>
                  <a:pt x="8777" y="1922"/>
                  <a:pt x="6815" y="2613"/>
                  <a:pt x="5238" y="3880"/>
                </a:cubicBezTo>
                <a:close/>
                <a:moveTo>
                  <a:pt x="3880" y="5238"/>
                </a:moveTo>
                <a:cubicBezTo>
                  <a:pt x="2613" y="6815"/>
                  <a:pt x="1923" y="8777"/>
                  <a:pt x="1923" y="10799"/>
                </a:cubicBezTo>
                <a:cubicBezTo>
                  <a:pt x="1923" y="15702"/>
                  <a:pt x="5897" y="19677"/>
                  <a:pt x="10800" y="19677"/>
                </a:cubicBezTo>
                <a:cubicBezTo>
                  <a:pt x="12822" y="19677"/>
                  <a:pt x="14784" y="18986"/>
                  <a:pt x="16361" y="17719"/>
                </a:cubicBezTo>
                <a:close/>
              </a:path>
            </a:pathLst>
          </a:custGeom>
          <a:solidFill>
            <a:srgbClr val="FFCC99">
              <a:alpha val="50000"/>
            </a:srgbClr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nl-NL" sz="1350"/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1902619" y="1875235"/>
            <a:ext cx="952500" cy="952500"/>
          </a:xfrm>
          <a:custGeom>
            <a:avLst/>
            <a:gdLst>
              <a:gd name="G0" fmla="+- 1923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719" y="16361"/>
                </a:moveTo>
                <a:cubicBezTo>
                  <a:pt x="18986" y="14784"/>
                  <a:pt x="19677" y="12822"/>
                  <a:pt x="19677" y="10800"/>
                </a:cubicBezTo>
                <a:cubicBezTo>
                  <a:pt x="19677" y="5897"/>
                  <a:pt x="15702" y="1923"/>
                  <a:pt x="10800" y="1923"/>
                </a:cubicBezTo>
                <a:cubicBezTo>
                  <a:pt x="8777" y="1922"/>
                  <a:pt x="6815" y="2613"/>
                  <a:pt x="5238" y="3880"/>
                </a:cubicBezTo>
                <a:close/>
                <a:moveTo>
                  <a:pt x="3880" y="5238"/>
                </a:moveTo>
                <a:cubicBezTo>
                  <a:pt x="2613" y="6815"/>
                  <a:pt x="1923" y="8777"/>
                  <a:pt x="1923" y="10799"/>
                </a:cubicBezTo>
                <a:cubicBezTo>
                  <a:pt x="1923" y="15702"/>
                  <a:pt x="5897" y="19677"/>
                  <a:pt x="10800" y="19677"/>
                </a:cubicBezTo>
                <a:cubicBezTo>
                  <a:pt x="12822" y="19677"/>
                  <a:pt x="14784" y="18986"/>
                  <a:pt x="16361" y="17719"/>
                </a:cubicBezTo>
                <a:close/>
              </a:path>
            </a:pathLst>
          </a:custGeom>
          <a:solidFill>
            <a:srgbClr val="FFCC99">
              <a:alpha val="50000"/>
            </a:srgbClr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nl-NL" sz="1350"/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632224" y="1916906"/>
            <a:ext cx="1090613" cy="939403"/>
            <a:chOff x="1104" y="2880"/>
            <a:chExt cx="916" cy="789"/>
          </a:xfrm>
        </p:grpSpPr>
        <p:sp>
          <p:nvSpPr>
            <p:cNvPr id="7" name="Line 7"/>
            <p:cNvSpPr>
              <a:spLocks noChangeShapeType="1"/>
            </p:cNvSpPr>
            <p:nvPr/>
          </p:nvSpPr>
          <p:spPr bwMode="auto">
            <a:xfrm>
              <a:off x="1152" y="3264"/>
              <a:ext cx="288" cy="0"/>
            </a:xfrm>
            <a:prstGeom prst="line">
              <a:avLst/>
            </a:prstGeom>
            <a:noFill/>
            <a:ln w="19050">
              <a:solidFill>
                <a:srgbClr val="4F81BD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 sz="1350"/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V="1">
              <a:off x="1440" y="3024"/>
              <a:ext cx="240" cy="24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 sz="1350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 flipH="1" flipV="1">
              <a:off x="1440" y="3264"/>
              <a:ext cx="240" cy="24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 sz="1350"/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1104" y="3040"/>
              <a:ext cx="348" cy="2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350" dirty="0">
                  <a:latin typeface="Times" pitchFamily="18" charset="0"/>
                </a:rPr>
                <a:t>W</a:t>
              </a:r>
              <a:r>
                <a:rPr lang="en-US" sz="1350" baseline="30000" dirty="0">
                  <a:latin typeface="Times" pitchFamily="18" charset="0"/>
                </a:rPr>
                <a:t>+</a:t>
              </a:r>
              <a:endParaRPr lang="en-US" sz="1350" dirty="0">
                <a:latin typeface="Times" pitchFamily="18" charset="0"/>
              </a:endParaRP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1680" y="2880"/>
              <a:ext cx="340" cy="2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350">
                  <a:latin typeface="Times" pitchFamily="18" charset="0"/>
                </a:rPr>
                <a:t>e</a:t>
              </a:r>
              <a:r>
                <a:rPr lang="en-US" sz="1350" baseline="30000">
                  <a:latin typeface="Times" pitchFamily="18" charset="0"/>
                </a:rPr>
                <a:t>+</a:t>
              </a:r>
              <a:r>
                <a:rPr lang="en-US" sz="1350" baseline="-25000">
                  <a:latin typeface="Times" pitchFamily="18" charset="0"/>
                </a:rPr>
                <a:t>R</a:t>
              </a:r>
              <a:endParaRPr lang="en-US" sz="1350">
                <a:latin typeface="Times" pitchFamily="18" charset="0"/>
              </a:endParaRP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1680" y="3417"/>
              <a:ext cx="290" cy="2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350">
                  <a:latin typeface="Symbol" pitchFamily="18" charset="2"/>
                </a:rPr>
                <a:t>n</a:t>
              </a:r>
              <a:r>
                <a:rPr lang="en-US" sz="1350" baseline="-25000">
                  <a:latin typeface="Times" pitchFamily="18" charset="0"/>
                </a:rPr>
                <a:t>L</a:t>
              </a:r>
              <a:endParaRPr lang="en-US" sz="1350">
                <a:latin typeface="Times" pitchFamily="18" charset="0"/>
              </a:endParaRPr>
            </a:p>
          </p:txBody>
        </p:sp>
      </p:grpSp>
      <p:grpSp>
        <p:nvGrpSpPr>
          <p:cNvPr id="13" name="Group 13"/>
          <p:cNvGrpSpPr>
            <a:grpSpLocks/>
          </p:cNvGrpSpPr>
          <p:nvPr/>
        </p:nvGrpSpPr>
        <p:grpSpPr bwMode="auto">
          <a:xfrm>
            <a:off x="632222" y="3059906"/>
            <a:ext cx="1083469" cy="939403"/>
            <a:chOff x="219" y="2338"/>
            <a:chExt cx="910" cy="789"/>
          </a:xfrm>
        </p:grpSpPr>
        <p:sp>
          <p:nvSpPr>
            <p:cNvPr id="14" name="Line 14"/>
            <p:cNvSpPr>
              <a:spLocks noChangeShapeType="1"/>
            </p:cNvSpPr>
            <p:nvPr/>
          </p:nvSpPr>
          <p:spPr bwMode="auto">
            <a:xfrm>
              <a:off x="267" y="2722"/>
              <a:ext cx="288" cy="0"/>
            </a:xfrm>
            <a:prstGeom prst="line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 sz="1350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 flipV="1">
              <a:off x="555" y="2482"/>
              <a:ext cx="240" cy="240"/>
            </a:xfrm>
            <a:prstGeom prst="line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 sz="1350"/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 flipH="1" flipV="1">
              <a:off x="555" y="2722"/>
              <a:ext cx="240" cy="240"/>
            </a:xfrm>
            <a:prstGeom prst="line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 sz="1350"/>
            </a:p>
          </p:txBody>
        </p:sp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219" y="2514"/>
              <a:ext cx="348" cy="2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350" dirty="0">
                  <a:latin typeface="Times" pitchFamily="18" charset="0"/>
                </a:rPr>
                <a:t>W</a:t>
              </a:r>
              <a:r>
                <a:rPr lang="en-US" sz="1350" baseline="30000" dirty="0">
                  <a:latin typeface="Times" pitchFamily="18" charset="0"/>
                </a:rPr>
                <a:t>+</a:t>
              </a:r>
              <a:endParaRPr lang="en-US" sz="1350" dirty="0">
                <a:latin typeface="Times" pitchFamily="18" charset="0"/>
              </a:endParaRPr>
            </a:p>
          </p:txBody>
        </p:sp>
        <p:sp>
          <p:nvSpPr>
            <p:cNvPr id="18" name="Text Box 18"/>
            <p:cNvSpPr txBox="1">
              <a:spLocks noChangeArrowheads="1"/>
            </p:cNvSpPr>
            <p:nvPr/>
          </p:nvSpPr>
          <p:spPr bwMode="auto">
            <a:xfrm>
              <a:off x="795" y="2338"/>
              <a:ext cx="334" cy="2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350">
                  <a:latin typeface="Times" pitchFamily="18" charset="0"/>
                </a:rPr>
                <a:t>e</a:t>
              </a:r>
              <a:r>
                <a:rPr lang="en-US" sz="1350" baseline="30000">
                  <a:latin typeface="Times" pitchFamily="18" charset="0"/>
                </a:rPr>
                <a:t>+</a:t>
              </a:r>
              <a:r>
                <a:rPr lang="en-US" sz="1350" baseline="-25000">
                  <a:latin typeface="Times" pitchFamily="18" charset="0"/>
                </a:rPr>
                <a:t>L</a:t>
              </a:r>
              <a:endParaRPr lang="en-US" sz="1350">
                <a:latin typeface="Times" pitchFamily="18" charset="0"/>
              </a:endParaRPr>
            </a:p>
          </p:txBody>
        </p:sp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795" y="2875"/>
              <a:ext cx="295" cy="2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350">
                  <a:latin typeface="Symbol" pitchFamily="18" charset="2"/>
                </a:rPr>
                <a:t>n</a:t>
              </a:r>
              <a:r>
                <a:rPr lang="en-US" sz="1350" baseline="-25000">
                  <a:latin typeface="Times" pitchFamily="18" charset="0"/>
                </a:rPr>
                <a:t>R</a:t>
              </a:r>
              <a:endParaRPr lang="en-US" sz="1350">
                <a:latin typeface="Times" pitchFamily="18" charset="0"/>
              </a:endParaRPr>
            </a:p>
          </p:txBody>
        </p:sp>
      </p:grpSp>
      <p:grpSp>
        <p:nvGrpSpPr>
          <p:cNvPr id="20" name="Group 20"/>
          <p:cNvGrpSpPr>
            <a:grpSpLocks/>
          </p:cNvGrpSpPr>
          <p:nvPr/>
        </p:nvGrpSpPr>
        <p:grpSpPr bwMode="auto">
          <a:xfrm>
            <a:off x="2003825" y="1916906"/>
            <a:ext cx="1088232" cy="939403"/>
            <a:chOff x="1371" y="1378"/>
            <a:chExt cx="914" cy="789"/>
          </a:xfrm>
        </p:grpSpPr>
        <p:sp>
          <p:nvSpPr>
            <p:cNvPr id="21" name="Line 21"/>
            <p:cNvSpPr>
              <a:spLocks noChangeShapeType="1"/>
            </p:cNvSpPr>
            <p:nvPr/>
          </p:nvSpPr>
          <p:spPr bwMode="auto">
            <a:xfrm>
              <a:off x="1419" y="1762"/>
              <a:ext cx="288" cy="0"/>
            </a:xfrm>
            <a:prstGeom prst="line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 sz="1350"/>
            </a:p>
          </p:txBody>
        </p:sp>
        <p:sp>
          <p:nvSpPr>
            <p:cNvPr id="22" name="Line 22"/>
            <p:cNvSpPr>
              <a:spLocks noChangeShapeType="1"/>
            </p:cNvSpPr>
            <p:nvPr/>
          </p:nvSpPr>
          <p:spPr bwMode="auto">
            <a:xfrm flipV="1">
              <a:off x="1707" y="1522"/>
              <a:ext cx="240" cy="240"/>
            </a:xfrm>
            <a:prstGeom prst="line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 sz="1350"/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 flipH="1" flipV="1">
              <a:off x="1707" y="1762"/>
              <a:ext cx="240" cy="240"/>
            </a:xfrm>
            <a:prstGeom prst="line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 sz="1350"/>
            </a:p>
          </p:txBody>
        </p:sp>
        <p:sp>
          <p:nvSpPr>
            <p:cNvPr id="24" name="Text Box 24"/>
            <p:cNvSpPr txBox="1">
              <a:spLocks noChangeArrowheads="1"/>
            </p:cNvSpPr>
            <p:nvPr/>
          </p:nvSpPr>
          <p:spPr bwMode="auto">
            <a:xfrm>
              <a:off x="1371" y="1554"/>
              <a:ext cx="346" cy="2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350" dirty="0">
                  <a:latin typeface="Times" pitchFamily="18" charset="0"/>
                </a:rPr>
                <a:t>W</a:t>
              </a:r>
              <a:r>
                <a:rPr lang="en-US" sz="1350" baseline="30000" dirty="0">
                  <a:latin typeface="Symbol" pitchFamily="18" charset="2"/>
                </a:rPr>
                <a:t>-</a:t>
              </a:r>
              <a:endParaRPr lang="en-US" sz="1350" dirty="0">
                <a:latin typeface="Times" pitchFamily="18" charset="0"/>
              </a:endParaRPr>
            </a:p>
          </p:txBody>
        </p:sp>
        <p:sp>
          <p:nvSpPr>
            <p:cNvPr id="25" name="Text Box 25"/>
            <p:cNvSpPr txBox="1">
              <a:spLocks noChangeArrowheads="1"/>
            </p:cNvSpPr>
            <p:nvPr/>
          </p:nvSpPr>
          <p:spPr bwMode="auto">
            <a:xfrm>
              <a:off x="1947" y="1378"/>
              <a:ext cx="338" cy="2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350">
                  <a:latin typeface="Times" pitchFamily="18" charset="0"/>
                </a:rPr>
                <a:t>e</a:t>
              </a:r>
              <a:r>
                <a:rPr lang="en-US" sz="1350" baseline="30000">
                  <a:latin typeface="Symbol" pitchFamily="18" charset="2"/>
                </a:rPr>
                <a:t>-</a:t>
              </a:r>
              <a:r>
                <a:rPr lang="en-US" sz="1350" baseline="-25000">
                  <a:latin typeface="Times" pitchFamily="18" charset="0"/>
                </a:rPr>
                <a:t>R</a:t>
              </a:r>
              <a:endParaRPr lang="en-US" sz="1350">
                <a:latin typeface="Times" pitchFamily="18" charset="0"/>
              </a:endParaRPr>
            </a:p>
          </p:txBody>
        </p:sp>
        <p:sp>
          <p:nvSpPr>
            <p:cNvPr id="26" name="Text Box 26"/>
            <p:cNvSpPr txBox="1">
              <a:spLocks noChangeArrowheads="1"/>
            </p:cNvSpPr>
            <p:nvPr/>
          </p:nvSpPr>
          <p:spPr bwMode="auto">
            <a:xfrm>
              <a:off x="1947" y="1915"/>
              <a:ext cx="290" cy="2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350">
                  <a:latin typeface="Symbol" pitchFamily="18" charset="2"/>
                </a:rPr>
                <a:t>n</a:t>
              </a:r>
              <a:r>
                <a:rPr lang="en-US" sz="1350" baseline="-25000">
                  <a:latin typeface="Times" pitchFamily="18" charset="0"/>
                </a:rPr>
                <a:t>L</a:t>
              </a:r>
              <a:endParaRPr lang="en-US" sz="1350">
                <a:latin typeface="Times" pitchFamily="18" charset="0"/>
              </a:endParaRPr>
            </a:p>
          </p:txBody>
        </p:sp>
        <p:sp>
          <p:nvSpPr>
            <p:cNvPr id="27" name="Line 27"/>
            <p:cNvSpPr>
              <a:spLocks noChangeShapeType="1"/>
            </p:cNvSpPr>
            <p:nvPr/>
          </p:nvSpPr>
          <p:spPr bwMode="auto">
            <a:xfrm>
              <a:off x="1995" y="1954"/>
              <a:ext cx="9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 sz="1350"/>
            </a:p>
          </p:txBody>
        </p:sp>
      </p:grpSp>
      <p:grpSp>
        <p:nvGrpSpPr>
          <p:cNvPr id="28" name="Group 28"/>
          <p:cNvGrpSpPr>
            <a:grpSpLocks/>
          </p:cNvGrpSpPr>
          <p:nvPr/>
        </p:nvGrpSpPr>
        <p:grpSpPr bwMode="auto">
          <a:xfrm>
            <a:off x="2003824" y="3059906"/>
            <a:ext cx="1082278" cy="939403"/>
            <a:chOff x="1371" y="2338"/>
            <a:chExt cx="909" cy="789"/>
          </a:xfrm>
        </p:grpSpPr>
        <p:sp>
          <p:nvSpPr>
            <p:cNvPr id="29" name="Line 29"/>
            <p:cNvSpPr>
              <a:spLocks noChangeShapeType="1"/>
            </p:cNvSpPr>
            <p:nvPr/>
          </p:nvSpPr>
          <p:spPr bwMode="auto">
            <a:xfrm>
              <a:off x="1419" y="2722"/>
              <a:ext cx="288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 sz="1350"/>
            </a:p>
          </p:txBody>
        </p:sp>
        <p:sp>
          <p:nvSpPr>
            <p:cNvPr id="30" name="Line 30"/>
            <p:cNvSpPr>
              <a:spLocks noChangeShapeType="1"/>
            </p:cNvSpPr>
            <p:nvPr/>
          </p:nvSpPr>
          <p:spPr bwMode="auto">
            <a:xfrm flipV="1">
              <a:off x="1707" y="2482"/>
              <a:ext cx="240" cy="24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 sz="1350"/>
            </a:p>
          </p:txBody>
        </p:sp>
        <p:sp>
          <p:nvSpPr>
            <p:cNvPr id="31" name="Line 31"/>
            <p:cNvSpPr>
              <a:spLocks noChangeShapeType="1"/>
            </p:cNvSpPr>
            <p:nvPr/>
          </p:nvSpPr>
          <p:spPr bwMode="auto">
            <a:xfrm flipH="1" flipV="1">
              <a:off x="1707" y="2722"/>
              <a:ext cx="240" cy="24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 sz="1350"/>
            </a:p>
          </p:txBody>
        </p:sp>
        <p:sp>
          <p:nvSpPr>
            <p:cNvPr id="32" name="Text Box 32"/>
            <p:cNvSpPr txBox="1">
              <a:spLocks noChangeArrowheads="1"/>
            </p:cNvSpPr>
            <p:nvPr/>
          </p:nvSpPr>
          <p:spPr bwMode="auto">
            <a:xfrm>
              <a:off x="1371" y="2530"/>
              <a:ext cx="346" cy="2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350">
                  <a:latin typeface="Times" pitchFamily="18" charset="0"/>
                </a:rPr>
                <a:t>W</a:t>
              </a:r>
              <a:r>
                <a:rPr lang="en-US" sz="1350" baseline="30000">
                  <a:latin typeface="Symbol" pitchFamily="18" charset="2"/>
                </a:rPr>
                <a:t>-</a:t>
              </a:r>
              <a:endParaRPr lang="en-US" sz="1350">
                <a:latin typeface="Times" pitchFamily="18" charset="0"/>
              </a:endParaRPr>
            </a:p>
          </p:txBody>
        </p:sp>
        <p:sp>
          <p:nvSpPr>
            <p:cNvPr id="33" name="Text Box 33"/>
            <p:cNvSpPr txBox="1">
              <a:spLocks noChangeArrowheads="1"/>
            </p:cNvSpPr>
            <p:nvPr/>
          </p:nvSpPr>
          <p:spPr bwMode="auto">
            <a:xfrm>
              <a:off x="1947" y="2338"/>
              <a:ext cx="333" cy="2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350">
                  <a:latin typeface="Times" pitchFamily="18" charset="0"/>
                </a:rPr>
                <a:t>e</a:t>
              </a:r>
              <a:r>
                <a:rPr lang="en-US" sz="1350" baseline="30000">
                  <a:latin typeface="Symbol" pitchFamily="18" charset="2"/>
                </a:rPr>
                <a:t>-</a:t>
              </a:r>
              <a:r>
                <a:rPr lang="en-US" sz="1350" baseline="-25000">
                  <a:latin typeface="Times" pitchFamily="18" charset="0"/>
                </a:rPr>
                <a:t>L</a:t>
              </a:r>
              <a:endParaRPr lang="en-US" sz="1350">
                <a:latin typeface="Times" pitchFamily="18" charset="0"/>
              </a:endParaRPr>
            </a:p>
          </p:txBody>
        </p:sp>
        <p:sp>
          <p:nvSpPr>
            <p:cNvPr id="34" name="Text Box 34"/>
            <p:cNvSpPr txBox="1">
              <a:spLocks noChangeArrowheads="1"/>
            </p:cNvSpPr>
            <p:nvPr/>
          </p:nvSpPr>
          <p:spPr bwMode="auto">
            <a:xfrm>
              <a:off x="1947" y="2875"/>
              <a:ext cx="295" cy="2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350">
                  <a:latin typeface="Symbol" pitchFamily="18" charset="2"/>
                </a:rPr>
                <a:t>n</a:t>
              </a:r>
              <a:r>
                <a:rPr lang="en-US" sz="1350" baseline="-25000">
                  <a:latin typeface="Times" pitchFamily="18" charset="0"/>
                </a:rPr>
                <a:t>R</a:t>
              </a:r>
              <a:endParaRPr lang="en-US" sz="1350">
                <a:latin typeface="Times" pitchFamily="18" charset="0"/>
              </a:endParaRPr>
            </a:p>
          </p:txBody>
        </p:sp>
        <p:sp>
          <p:nvSpPr>
            <p:cNvPr id="35" name="Line 35"/>
            <p:cNvSpPr>
              <a:spLocks noChangeShapeType="1"/>
            </p:cNvSpPr>
            <p:nvPr/>
          </p:nvSpPr>
          <p:spPr bwMode="auto">
            <a:xfrm>
              <a:off x="1995" y="2914"/>
              <a:ext cx="9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 sz="1350"/>
            </a:p>
          </p:txBody>
        </p:sp>
      </p:grpSp>
      <p:sp>
        <p:nvSpPr>
          <p:cNvPr id="36" name="AutoShape 36"/>
          <p:cNvSpPr>
            <a:spLocks noChangeArrowheads="1"/>
          </p:cNvSpPr>
          <p:nvPr/>
        </p:nvSpPr>
        <p:spPr bwMode="auto">
          <a:xfrm rot="5400000" flipH="1">
            <a:off x="1195388" y="3448050"/>
            <a:ext cx="1209675" cy="133350"/>
          </a:xfrm>
          <a:prstGeom prst="parallelogram">
            <a:avLst>
              <a:gd name="adj" fmla="val 8340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 sz="1350"/>
          </a:p>
        </p:txBody>
      </p:sp>
      <p:grpSp>
        <p:nvGrpSpPr>
          <p:cNvPr id="37" name="Group 37"/>
          <p:cNvGrpSpPr>
            <a:grpSpLocks/>
          </p:cNvGrpSpPr>
          <p:nvPr/>
        </p:nvGrpSpPr>
        <p:grpSpPr bwMode="auto">
          <a:xfrm>
            <a:off x="3311128" y="2621756"/>
            <a:ext cx="414338" cy="1100138"/>
            <a:chOff x="2469" y="1970"/>
            <a:chExt cx="348" cy="924"/>
          </a:xfrm>
        </p:grpSpPr>
        <p:sp>
          <p:nvSpPr>
            <p:cNvPr id="38" name="Rectangle 38"/>
            <p:cNvSpPr>
              <a:spLocks noChangeArrowheads="1"/>
            </p:cNvSpPr>
            <p:nvPr/>
          </p:nvSpPr>
          <p:spPr bwMode="auto">
            <a:xfrm>
              <a:off x="2519" y="2268"/>
              <a:ext cx="245" cy="2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500">
                  <a:latin typeface="Times" pitchFamily="18" charset="0"/>
                </a:rPr>
                <a:t>P</a:t>
              </a:r>
            </a:p>
          </p:txBody>
        </p:sp>
        <p:sp>
          <p:nvSpPr>
            <p:cNvPr id="39" name="AutoShape 39"/>
            <p:cNvSpPr>
              <a:spLocks noChangeArrowheads="1"/>
            </p:cNvSpPr>
            <p:nvPr/>
          </p:nvSpPr>
          <p:spPr bwMode="auto">
            <a:xfrm>
              <a:off x="2469" y="1970"/>
              <a:ext cx="348" cy="924"/>
            </a:xfrm>
            <a:prstGeom prst="curvedLeftArrow">
              <a:avLst>
                <a:gd name="adj1" fmla="val 53103"/>
                <a:gd name="adj2" fmla="val 106207"/>
                <a:gd name="adj3" fmla="val 33333"/>
              </a:avLst>
            </a:prstGeom>
            <a:solidFill>
              <a:srgbClr val="FF6600"/>
            </a:solidFill>
            <a:ln w="28575" cap="sq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nl-NL" sz="1350"/>
            </a:p>
          </p:txBody>
        </p:sp>
      </p:grpSp>
      <p:grpSp>
        <p:nvGrpSpPr>
          <p:cNvPr id="40" name="Group 40"/>
          <p:cNvGrpSpPr>
            <a:grpSpLocks/>
          </p:cNvGrpSpPr>
          <p:nvPr/>
        </p:nvGrpSpPr>
        <p:grpSpPr bwMode="auto">
          <a:xfrm>
            <a:off x="1318023" y="1379935"/>
            <a:ext cx="1148953" cy="458391"/>
            <a:chOff x="795" y="927"/>
            <a:chExt cx="965" cy="385"/>
          </a:xfrm>
        </p:grpSpPr>
        <p:sp>
          <p:nvSpPr>
            <p:cNvPr id="41" name="AutoShape 41"/>
            <p:cNvSpPr>
              <a:spLocks noChangeArrowheads="1"/>
            </p:cNvSpPr>
            <p:nvPr/>
          </p:nvSpPr>
          <p:spPr bwMode="auto">
            <a:xfrm>
              <a:off x="795" y="927"/>
              <a:ext cx="965" cy="312"/>
            </a:xfrm>
            <a:prstGeom prst="curvedDownArrow">
              <a:avLst>
                <a:gd name="adj1" fmla="val 61859"/>
                <a:gd name="adj2" fmla="val 123718"/>
                <a:gd name="adj3" fmla="val 33333"/>
              </a:avLst>
            </a:prstGeom>
            <a:solidFill>
              <a:schemeClr val="accent1"/>
            </a:solidFill>
            <a:ln w="28575" cap="sq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nl-NL" sz="1350"/>
            </a:p>
          </p:txBody>
        </p:sp>
        <p:sp>
          <p:nvSpPr>
            <p:cNvPr id="42" name="Rectangle 42"/>
            <p:cNvSpPr>
              <a:spLocks noChangeArrowheads="1"/>
            </p:cNvSpPr>
            <p:nvPr/>
          </p:nvSpPr>
          <p:spPr bwMode="auto">
            <a:xfrm>
              <a:off x="1098" y="1041"/>
              <a:ext cx="263" cy="2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500">
                  <a:latin typeface="Times" pitchFamily="18" charset="0"/>
                </a:rPr>
                <a:t>C</a:t>
              </a:r>
            </a:p>
          </p:txBody>
        </p:sp>
      </p:grpSp>
      <p:sp>
        <p:nvSpPr>
          <p:cNvPr id="43" name="AutoShape 43"/>
          <p:cNvSpPr>
            <a:spLocks noChangeArrowheads="1"/>
          </p:cNvSpPr>
          <p:nvPr/>
        </p:nvSpPr>
        <p:spPr bwMode="auto">
          <a:xfrm>
            <a:off x="689372" y="2903935"/>
            <a:ext cx="2286000" cy="108347"/>
          </a:xfrm>
          <a:prstGeom prst="parallelogram">
            <a:avLst>
              <a:gd name="adj" fmla="val 126692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 sz="1350"/>
          </a:p>
        </p:txBody>
      </p:sp>
      <p:sp>
        <p:nvSpPr>
          <p:cNvPr id="44" name="AutoShape 44"/>
          <p:cNvSpPr>
            <a:spLocks noChangeArrowheads="1"/>
          </p:cNvSpPr>
          <p:nvPr/>
        </p:nvSpPr>
        <p:spPr bwMode="auto">
          <a:xfrm rot="5400000" flipH="1">
            <a:off x="1191816" y="2337197"/>
            <a:ext cx="1209675" cy="133350"/>
          </a:xfrm>
          <a:prstGeom prst="parallelogram">
            <a:avLst>
              <a:gd name="adj" fmla="val 8340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 sz="1350"/>
          </a:p>
        </p:txBody>
      </p:sp>
      <p:sp>
        <p:nvSpPr>
          <p:cNvPr id="45" name="TextBox 44"/>
          <p:cNvSpPr txBox="1"/>
          <p:nvPr/>
        </p:nvSpPr>
        <p:spPr>
          <a:xfrm>
            <a:off x="8717971" y="94584"/>
            <a:ext cx="38023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52226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CBA80-C2DC-0143-93FF-92B75D719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 symmetry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0B882-7AFC-7E4D-88F6-B6860DDD5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10505"/>
            <a:ext cx="8229600" cy="449223"/>
          </a:xfrm>
        </p:spPr>
        <p:txBody>
          <a:bodyPr/>
          <a:lstStyle/>
          <a:p>
            <a:r>
              <a:rPr lang="en-US" dirty="0"/>
              <a:t>“CP symmetry” for fundamental processes: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563E71A-8BAA-F046-BCEC-E9933F82600B}"/>
              </a:ext>
            </a:extLst>
          </p:cNvPr>
          <p:cNvSpPr txBox="1">
            <a:spLocks/>
          </p:cNvSpPr>
          <p:nvPr/>
        </p:nvSpPr>
        <p:spPr>
          <a:xfrm>
            <a:off x="457200" y="1964717"/>
            <a:ext cx="8597590" cy="2898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 1964, Christenson, Cronin, Fitch and </a:t>
            </a:r>
            <a:r>
              <a:rPr lang="en-US" dirty="0" err="1"/>
              <a:t>Turlay</a:t>
            </a:r>
            <a:r>
              <a:rPr lang="en-US" dirty="0"/>
              <a:t> observed </a:t>
            </a:r>
            <a:r>
              <a:rPr lang="en-US" b="1" i="1" dirty="0">
                <a:solidFill>
                  <a:srgbClr val="C00000"/>
                </a:solidFill>
                <a:latin typeface="times new roman" charset="0"/>
              </a:rPr>
              <a:t>CP</a:t>
            </a:r>
            <a:r>
              <a:rPr lang="en-US" dirty="0"/>
              <a:t> </a:t>
            </a:r>
            <a:r>
              <a:rPr lang="en-US" i="1" dirty="0"/>
              <a:t>violation</a:t>
            </a:r>
            <a:r>
              <a:rPr lang="en-US" dirty="0"/>
              <a:t> (CPV) in decays of neutral kaons</a:t>
            </a:r>
          </a:p>
          <a:p>
            <a:pPr lvl="1"/>
            <a:r>
              <a:rPr lang="en-US" dirty="0"/>
              <a:t>can only properly explain their measurement tomorrow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important for our story</a:t>
            </a:r>
          </a:p>
          <a:p>
            <a:pPr lvl="1"/>
            <a:r>
              <a:rPr lang="en-US" dirty="0"/>
              <a:t>CP violation is essential ingredient to understanding matter-anti-matter asymmetry in universe (“</a:t>
            </a:r>
            <a:r>
              <a:rPr lang="en-US" dirty="0" err="1"/>
              <a:t>Sacharov</a:t>
            </a:r>
            <a:r>
              <a:rPr lang="en-US" dirty="0"/>
              <a:t> Conditions”)</a:t>
            </a:r>
          </a:p>
          <a:p>
            <a:pPr lvl="1"/>
            <a:r>
              <a:rPr lang="en-US" dirty="0"/>
              <a:t>in the SM it originates from non-trivial phases in Higgs Yukawa couplings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571D16-C34D-7C48-B1FD-0D2EB2F6B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568" y="1180994"/>
            <a:ext cx="3050564" cy="56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8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parity transformations of Dirac waves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9477" y="804675"/>
            <a:ext cx="35802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now consider Dirac equation: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532" y="1321910"/>
            <a:ext cx="3692694" cy="7536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56559" y="2111306"/>
            <a:ext cx="5858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story is a bit more complicated, but one solution is: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056" y="2965630"/>
            <a:ext cx="2633220" cy="6422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4358" y="2765882"/>
            <a:ext cx="2155795" cy="984167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745987" y="2427328"/>
            <a:ext cx="23740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Pauli-Dirac representation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95295" y="3052979"/>
            <a:ext cx="647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with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6785" y="4051715"/>
            <a:ext cx="69585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consequence: in Pauli-Dirac representation</a:t>
            </a:r>
            <a:br>
              <a:rPr lang="en-US" sz="2000" dirty="0"/>
            </a:br>
            <a:r>
              <a:rPr lang="en-US" sz="2000" b="1" dirty="0"/>
              <a:t>particles have even parity </a:t>
            </a:r>
            <a:r>
              <a:rPr lang="en-US" sz="2000" dirty="0"/>
              <a:t>and </a:t>
            </a:r>
            <a:r>
              <a:rPr lang="en-US" sz="2000" b="1" dirty="0"/>
              <a:t>anti-particles have odd parity </a:t>
            </a:r>
          </a:p>
        </p:txBody>
      </p:sp>
    </p:spTree>
    <p:extLst>
      <p:ext uri="{BB962C8B-B14F-4D97-AF65-F5344CB8AC3E}">
        <p14:creationId xmlns:p14="http://schemas.microsoft.com/office/powerpoint/2010/main" val="139391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14291-27B4-0049-86C1-AB3352D7E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charge conjugation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1E0A3-DDFB-4B43-8A84-BD310DA1B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7412"/>
            <a:ext cx="8229600" cy="1316084"/>
          </a:xfrm>
        </p:spPr>
        <p:txBody>
          <a:bodyPr>
            <a:normAutofit/>
          </a:bodyPr>
          <a:lstStyle/>
          <a:p>
            <a:r>
              <a:rPr lang="en-US" dirty="0"/>
              <a:t>C: given a process, replace every particle by its anti-particle and vice versa </a:t>
            </a:r>
          </a:p>
          <a:p>
            <a:endParaRPr lang="en-US" dirty="0"/>
          </a:p>
          <a:p>
            <a:r>
              <a:rPr lang="en-US" dirty="0"/>
              <a:t>defined at level of Dirac spinors, e.g. in Pauli-Dirac representation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7861EF-ABBC-FE43-97F2-8C76EC280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089" y="2114868"/>
            <a:ext cx="2290749" cy="6719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52F7ADB-9974-D94F-AEFC-641C7590D44F}"/>
              </a:ext>
            </a:extLst>
          </p:cNvPr>
          <p:cNvSpPr txBox="1">
            <a:spLocks/>
          </p:cNvSpPr>
          <p:nvPr/>
        </p:nvSpPr>
        <p:spPr>
          <a:xfrm>
            <a:off x="4972969" y="2093496"/>
            <a:ext cx="3260559" cy="6553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constructed such that  </a:t>
            </a:r>
            <a:r>
              <a:rPr lang="en-US" i="1" dirty="0">
                <a:solidFill>
                  <a:schemeClr val="accent1"/>
                </a:solidFill>
              </a:rPr>
              <a:t>C</a:t>
            </a:r>
            <a:r>
              <a:rPr lang="el-GR" i="1" dirty="0">
                <a:solidFill>
                  <a:schemeClr val="accent1"/>
                </a:solidFill>
              </a:rPr>
              <a:t>ψ</a:t>
            </a:r>
            <a:r>
              <a:rPr lang="en-US" dirty="0">
                <a:solidFill>
                  <a:schemeClr val="accent1"/>
                </a:solidFill>
              </a:rPr>
              <a:t>  obeys the Dirac equation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0CDCE2E-3406-7640-857F-971269A95359}"/>
              </a:ext>
            </a:extLst>
          </p:cNvPr>
          <p:cNvSpPr txBox="1">
            <a:spLocks/>
          </p:cNvSpPr>
          <p:nvPr/>
        </p:nvSpPr>
        <p:spPr>
          <a:xfrm>
            <a:off x="541421" y="3795207"/>
            <a:ext cx="8229600" cy="895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only particles that are their own anti-particle have ‘definite C’ quantum number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4712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4168F-BDF2-7546-82FC-46B26CF58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 and P quantum numbers in the PDG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663160-9F47-3A42-B3E1-43B00F23C126}"/>
              </a:ext>
            </a:extLst>
          </p:cNvPr>
          <p:cNvSpPr/>
          <p:nvPr/>
        </p:nvSpPr>
        <p:spPr>
          <a:xfrm>
            <a:off x="577854" y="879643"/>
            <a:ext cx="2261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pdglive.lbl.gov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3D931E-1FE5-0E47-9DA0-35ECF4B4A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360" y="1498485"/>
            <a:ext cx="3360000" cy="72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B454D4-4A7E-F640-9AEC-F6EB258F7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442" y="1513160"/>
            <a:ext cx="3706669" cy="72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0E55D06-C0B6-EF41-856D-5EF2119079B7}"/>
              </a:ext>
            </a:extLst>
          </p:cNvPr>
          <p:cNvSpPr txBox="1"/>
          <p:nvPr/>
        </p:nvSpPr>
        <p:spPr>
          <a:xfrm>
            <a:off x="5902547" y="2917343"/>
            <a:ext cx="1927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rotation symmetry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9BCEB55-77B5-B74D-AA06-33338103E448}"/>
              </a:ext>
            </a:extLst>
          </p:cNvPr>
          <p:cNvSpPr txBox="1"/>
          <p:nvPr/>
        </p:nvSpPr>
        <p:spPr>
          <a:xfrm>
            <a:off x="5902547" y="3436340"/>
            <a:ext cx="21217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discrete symmetries </a:t>
            </a:r>
            <a:br>
              <a:rPr lang="en-US" dirty="0"/>
            </a:br>
            <a:r>
              <a:rPr lang="en-US" dirty="0"/>
              <a:t>(without </a:t>
            </a:r>
            <a:r>
              <a:rPr lang="en-US" i="1" dirty="0" err="1"/>
              <a:t>H</a:t>
            </a:r>
            <a:r>
              <a:rPr lang="en-US" baseline="-25000" dirty="0" err="1"/>
              <a:t>weak</a:t>
            </a:r>
            <a:r>
              <a:rPr lang="en-US" dirty="0"/>
              <a:t>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64AD56-4B1E-794B-894A-38F09E8A5033}"/>
              </a:ext>
            </a:extLst>
          </p:cNvPr>
          <p:cNvSpPr txBox="1"/>
          <p:nvPr/>
        </p:nvSpPr>
        <p:spPr>
          <a:xfrm>
            <a:off x="5902547" y="4426917"/>
            <a:ext cx="2667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SU(2) u</a:t>
            </a:r>
            <a:r>
              <a:rPr lang="en-US" dirty="0">
                <a:sym typeface="Wingdings" pitchFamily="2" charset="2"/>
              </a:rPr>
              <a:t> &lt;--&gt; d </a:t>
            </a:r>
            <a:r>
              <a:rPr lang="en-US" dirty="0"/>
              <a:t>symmetries </a:t>
            </a:r>
            <a:br>
              <a:rPr lang="en-US" dirty="0"/>
            </a:br>
            <a:r>
              <a:rPr lang="en-US" dirty="0"/>
              <a:t>(without </a:t>
            </a:r>
            <a:r>
              <a:rPr lang="en-US" i="1" dirty="0"/>
              <a:t>H</a:t>
            </a:r>
            <a:r>
              <a:rPr lang="en-US" baseline="-25000" dirty="0"/>
              <a:t>EM</a:t>
            </a:r>
            <a:r>
              <a:rPr lang="en-US" dirty="0"/>
              <a:t> and </a:t>
            </a:r>
            <a:r>
              <a:rPr lang="en-US" i="1" dirty="0" err="1"/>
              <a:t>H</a:t>
            </a:r>
            <a:r>
              <a:rPr lang="en-US" baseline="-25000" dirty="0" err="1"/>
              <a:t>weak</a:t>
            </a:r>
            <a:r>
              <a:rPr lang="en-US" dirty="0"/>
              <a:t>)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B3402AE-433D-E043-9564-AFA80D6756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124" y="2917343"/>
            <a:ext cx="4731318" cy="201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288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B727A-6C0E-4C4C-8025-A0FC32D8E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symmetry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FE6BC9-AF99-C942-83F8-A597DE5C19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discrete symmetries: C, P, T</a:t>
            </a:r>
          </a:p>
          <a:p>
            <a:endParaRPr lang="en-US" dirty="0"/>
          </a:p>
          <a:p>
            <a:r>
              <a:rPr lang="en-US" dirty="0"/>
              <a:t>CPT theorem: every reasonable theory obeys CPT symmetry</a:t>
            </a:r>
          </a:p>
          <a:p>
            <a:endParaRPr lang="en-US" dirty="0"/>
          </a:p>
          <a:p>
            <a:r>
              <a:rPr lang="en-US" dirty="0"/>
              <a:t>strong and EW interaction are C, P and T symmetric</a:t>
            </a:r>
          </a:p>
          <a:p>
            <a:endParaRPr lang="en-US" dirty="0"/>
          </a:p>
          <a:p>
            <a:r>
              <a:rPr lang="en-US" dirty="0"/>
              <a:t>weak interaction</a:t>
            </a:r>
          </a:p>
          <a:p>
            <a:pPr lvl="1"/>
            <a:r>
              <a:rPr lang="en-US" dirty="0"/>
              <a:t>maximally violated P and C symmetry </a:t>
            </a:r>
          </a:p>
          <a:p>
            <a:pPr lvl="1"/>
            <a:r>
              <a:rPr lang="en-US" dirty="0"/>
              <a:t>violates CP symmetry a little bit</a:t>
            </a:r>
          </a:p>
          <a:p>
            <a:pPr lvl="1"/>
            <a:endParaRPr lang="en-US" dirty="0"/>
          </a:p>
          <a:p>
            <a:r>
              <a:rPr lang="en-US" dirty="0"/>
              <a:t>matter and anti-matter differ at the fundamental level</a:t>
            </a:r>
          </a:p>
        </p:txBody>
      </p:sp>
    </p:spTree>
    <p:extLst>
      <p:ext uri="{BB962C8B-B14F-4D97-AF65-F5344CB8AC3E}">
        <p14:creationId xmlns:p14="http://schemas.microsoft.com/office/powerpoint/2010/main" val="7946961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BF1B6-4BFB-2649-ABE6-11258BED2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(spatial) vectors and pseudo-vectors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C936E-2C96-C04B-B634-446C706FB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vector: changes ‘direction’ under parity operation</a:t>
            </a:r>
          </a:p>
          <a:p>
            <a:pPr lvl="1"/>
            <a:r>
              <a:rPr lang="en-US" dirty="0"/>
              <a:t>position</a:t>
            </a:r>
          </a:p>
          <a:p>
            <a:pPr lvl="1"/>
            <a:r>
              <a:rPr lang="en-US" dirty="0"/>
              <a:t>velocity, momentum</a:t>
            </a:r>
          </a:p>
          <a:p>
            <a:pPr lvl="1"/>
            <a:r>
              <a:rPr lang="en-US" dirty="0"/>
              <a:t>E-field</a:t>
            </a:r>
          </a:p>
          <a:p>
            <a:pPr lvl="1"/>
            <a:endParaRPr lang="en-US" dirty="0"/>
          </a:p>
          <a:p>
            <a:r>
              <a:rPr lang="en-US" dirty="0"/>
              <a:t>pseudo-vector: does not change direction under parity</a:t>
            </a:r>
          </a:p>
          <a:p>
            <a:pPr lvl="1"/>
            <a:r>
              <a:rPr lang="en-US" dirty="0"/>
              <a:t>any ‘cross-product’ of vectors</a:t>
            </a:r>
          </a:p>
          <a:p>
            <a:pPr lvl="1"/>
            <a:r>
              <a:rPr lang="en-US" dirty="0"/>
              <a:t>angular momentum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B-field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C82DE9-1E16-B84C-87B4-3330AEED5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3071" y="4168588"/>
            <a:ext cx="2869402" cy="90829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F3348B-70EC-5D45-9E97-5289B7464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3071" y="3421669"/>
            <a:ext cx="1601621" cy="51665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89821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06291"/>
            <a:ext cx="8229600" cy="563709"/>
          </a:xfrm>
        </p:spPr>
        <p:txBody>
          <a:bodyPr/>
          <a:lstStyle/>
          <a:p>
            <a:r>
              <a:rPr lang="en-US" dirty="0"/>
              <a:t>spins in </a:t>
            </a:r>
            <a:r>
              <a:rPr lang="en-US" baseline="30000" dirty="0"/>
              <a:t>60</a:t>
            </a:r>
            <a:r>
              <a:rPr lang="en-US" dirty="0"/>
              <a:t>Co decay process: 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326527" y="1888883"/>
            <a:ext cx="22255" cy="2084544"/>
          </a:xfrm>
          <a:prstGeom prst="line">
            <a:avLst/>
          </a:prstGeom>
          <a:ln w="25400">
            <a:solidFill>
              <a:srgbClr val="EC80B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747" y="1591896"/>
            <a:ext cx="2640745" cy="2482481"/>
          </a:xfrm>
          <a:prstGeom prst="rect">
            <a:avLst/>
          </a:prstGeom>
          <a:ln w="25400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0222" y="1591896"/>
            <a:ext cx="2832018" cy="2557201"/>
          </a:xfrm>
          <a:prstGeom prst="rect">
            <a:avLst/>
          </a:prstGeom>
          <a:ln w="25400"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3942504" y="1488773"/>
            <a:ext cx="790301" cy="400110"/>
          </a:xfrm>
          <a:prstGeom prst="rect">
            <a:avLst/>
          </a:prstGeom>
          <a:solidFill>
            <a:schemeClr val="bg1"/>
          </a:solidFill>
          <a:ln w="25400">
            <a:solidFill>
              <a:srgbClr val="EC80B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/>
              <a:t>Parity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57200" y="4245373"/>
            <a:ext cx="8229600" cy="76178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4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so </a:t>
            </a:r>
            <a:r>
              <a:rPr lang="mr-IN" dirty="0"/>
              <a:t>…</a:t>
            </a:r>
            <a:r>
              <a:rPr lang="en-US" dirty="0"/>
              <a:t> if direction of electron depends on direction of field,</a:t>
            </a:r>
            <a:br>
              <a:rPr lang="en-US" dirty="0"/>
            </a:br>
            <a:r>
              <a:rPr lang="en-US" dirty="0"/>
              <a:t>then </a:t>
            </a:r>
            <a:r>
              <a:rPr lang="mr-IN" dirty="0"/>
              <a:t>…</a:t>
            </a:r>
            <a:r>
              <a:rPr lang="en-US" dirty="0"/>
              <a:t> </a:t>
            </a:r>
            <a:r>
              <a:rPr lang="en-US" b="1" dirty="0"/>
              <a:t>weak interaction violates parity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450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0C100-3024-4643-9EA5-C1B994EA8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organization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66D595-15A5-9344-9D10-D17C37079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758" y="770021"/>
            <a:ext cx="8686800" cy="3934326"/>
          </a:xfrm>
        </p:spPr>
        <p:txBody>
          <a:bodyPr>
            <a:normAutofit/>
          </a:bodyPr>
          <a:lstStyle/>
          <a:p>
            <a:r>
              <a:rPr lang="en-US" dirty="0"/>
              <a:t>4 lectures of 90 minutes</a:t>
            </a:r>
          </a:p>
          <a:p>
            <a:pPr lvl="1"/>
            <a:r>
              <a:rPr lang="en-US" dirty="0"/>
              <a:t>~60 minutes oral lecture 😅</a:t>
            </a:r>
          </a:p>
          <a:p>
            <a:pPr lvl="1"/>
            <a:r>
              <a:rPr lang="en-US" dirty="0"/>
              <a:t>~30 minutes exercises </a:t>
            </a:r>
            <a:r>
              <a:rPr lang="en-US" b="1" u="sng" dirty="0">
                <a:hlinkClick r:id="rId2"/>
              </a:rPr>
              <a:t>https://github.com/wouterhuls/FlavourPhysicsBND2023/</a:t>
            </a:r>
            <a:endParaRPr lang="en-US" b="1" u="sng" dirty="0"/>
          </a:p>
          <a:p>
            <a:endParaRPr lang="en-US" dirty="0"/>
          </a:p>
          <a:p>
            <a:r>
              <a:rPr lang="en-US" dirty="0"/>
              <a:t>for the exercises need</a:t>
            </a:r>
          </a:p>
          <a:p>
            <a:pPr lvl="1"/>
            <a:r>
              <a:rPr lang="en-US" dirty="0"/>
              <a:t>laptop, pen and paper </a:t>
            </a:r>
          </a:p>
          <a:p>
            <a:pPr lvl="1"/>
            <a:r>
              <a:rPr lang="en-US" dirty="0"/>
              <a:t>access to </a:t>
            </a:r>
            <a:r>
              <a:rPr lang="en-US" dirty="0" err="1"/>
              <a:t>Jupyter</a:t>
            </a:r>
            <a:r>
              <a:rPr lang="en-US" dirty="0"/>
              <a:t> (your own installation, or Google </a:t>
            </a:r>
            <a:r>
              <a:rPr lang="en-US" dirty="0" err="1"/>
              <a:t>Colab</a:t>
            </a:r>
            <a:r>
              <a:rPr lang="en-US" dirty="0"/>
              <a:t>, SWAN, …)</a:t>
            </a:r>
          </a:p>
          <a:p>
            <a:endParaRPr lang="en-US" dirty="0"/>
          </a:p>
          <a:p>
            <a:r>
              <a:rPr lang="en-US" dirty="0"/>
              <a:t>ack’s: heavily borrowed from slides by Niels Tuning and Marcel </a:t>
            </a:r>
            <a:r>
              <a:rPr lang="en-US" dirty="0" err="1"/>
              <a:t>Merk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1983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62585-2FFF-8549-B84F-C1CA78FE0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2" y="3305176"/>
            <a:ext cx="8109453" cy="1021556"/>
          </a:xfrm>
        </p:spPr>
        <p:txBody>
          <a:bodyPr/>
          <a:lstStyle/>
          <a:p>
            <a:r>
              <a:rPr lang="en-US" dirty="0" err="1"/>
              <a:t>Flavour</a:t>
            </a:r>
            <a:r>
              <a:rPr lang="en-US" dirty="0"/>
              <a:t> in the standard model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60CD47-4104-9F42-B7E4-EE3A52E27A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6997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9DC72-2CD2-4E4D-BA9C-C3E641C71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the Standard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4E8A8-255F-4F48-8D08-B9FCC1629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85989"/>
            <a:ext cx="8229600" cy="3265199"/>
          </a:xfrm>
        </p:spPr>
        <p:txBody>
          <a:bodyPr>
            <a:normAutofit/>
          </a:bodyPr>
          <a:lstStyle/>
          <a:p>
            <a:r>
              <a:rPr lang="en-US" dirty="0"/>
              <a:t>ingredients to build renormalizable model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/>
              <a:t>choose gauge symmetries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/>
              <a:t>choose representation of matter fields under symmetries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/>
              <a:t>choose pattern of symmetry breaking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/>
              <a:t>add any other term that is renormalizable and does not break gauge invariance</a:t>
            </a:r>
          </a:p>
          <a:p>
            <a:pPr marL="857250" lvl="1" indent="-457200">
              <a:buFont typeface="+mj-lt"/>
              <a:buAutoNum type="arabicPeriod"/>
            </a:pPr>
            <a:endParaRPr lang="en-US" dirty="0"/>
          </a:p>
          <a:p>
            <a:r>
              <a:rPr lang="en-US" dirty="0"/>
              <a:t>will introduce these concepts on next slides, though not exactly in this order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9018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9DC72-2CD2-4E4D-BA9C-C3E641C71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1: massless fermion matter fields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8AA193-200D-A142-B8E1-1D7237ED6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000" y="1532279"/>
            <a:ext cx="4175651" cy="1144014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6AC383-2E77-1E4A-B364-54962E5AB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921" y="1712424"/>
            <a:ext cx="3110405" cy="783724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D5CA528-03E8-F44B-902B-3A8B192E9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7411"/>
            <a:ext cx="8229600" cy="524931"/>
          </a:xfrm>
        </p:spPr>
        <p:txBody>
          <a:bodyPr/>
          <a:lstStyle/>
          <a:p>
            <a:r>
              <a:rPr lang="en-US" dirty="0"/>
              <a:t>Dirac </a:t>
            </a:r>
            <a:r>
              <a:rPr lang="en-US" dirty="0" err="1"/>
              <a:t>Lagrangian</a:t>
            </a:r>
            <a:r>
              <a:rPr lang="en-US" dirty="0"/>
              <a:t> for set of </a:t>
            </a:r>
            <a:r>
              <a:rPr lang="en-US" b="1" dirty="0"/>
              <a:t>massless</a:t>
            </a:r>
            <a:r>
              <a:rPr lang="en-US" dirty="0"/>
              <a:t> fields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A13D66C5-7F28-D849-835A-3F5444A70878}"/>
              </a:ext>
            </a:extLst>
          </p:cNvPr>
          <p:cNvSpPr txBox="1">
            <a:spLocks/>
          </p:cNvSpPr>
          <p:nvPr/>
        </p:nvSpPr>
        <p:spPr>
          <a:xfrm>
            <a:off x="457200" y="2989276"/>
            <a:ext cx="8229600" cy="1889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sum includes</a:t>
            </a:r>
          </a:p>
          <a:p>
            <a:pPr lvl="1"/>
            <a:r>
              <a:rPr lang="en-US" dirty="0"/>
              <a:t>up quarks, down quarks, charged leptons, neutrinos</a:t>
            </a:r>
          </a:p>
          <a:p>
            <a:pPr lvl="1"/>
            <a:r>
              <a:rPr lang="en-US" dirty="0"/>
              <a:t>3 generations (or ‘families’)</a:t>
            </a:r>
          </a:p>
          <a:p>
            <a:pPr lvl="1"/>
            <a:r>
              <a:rPr lang="en-US" dirty="0"/>
              <a:t>3 versions of each quark (</a:t>
            </a:r>
            <a:r>
              <a:rPr lang="en-US" dirty="0" err="1"/>
              <a:t>colour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independent left and right components for each field (“chiral theory”)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2316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9DC72-2CD2-4E4D-BA9C-C3E641C71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2: introduce gauge symmetry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4E8A8-255F-4F48-8D08-B9FCC1629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7412"/>
            <a:ext cx="8229600" cy="822788"/>
          </a:xfrm>
        </p:spPr>
        <p:txBody>
          <a:bodyPr>
            <a:normAutofit/>
          </a:bodyPr>
          <a:lstStyle/>
          <a:p>
            <a:r>
              <a:rPr lang="en-US" dirty="0"/>
              <a:t>make doublets of the left-handed u/d fields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006EDF-4626-664A-8B32-430355D5B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55" y="1367739"/>
            <a:ext cx="4533045" cy="677135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637CC2-90B1-D944-97BD-F5D4F4602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259" y="1383743"/>
            <a:ext cx="4252689" cy="635256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143C5B2-3BC4-4041-BDB6-394F6716D3D8}"/>
              </a:ext>
            </a:extLst>
          </p:cNvPr>
          <p:cNvSpPr txBox="1">
            <a:spLocks/>
          </p:cNvSpPr>
          <p:nvPr/>
        </p:nvSpPr>
        <p:spPr>
          <a:xfrm>
            <a:off x="595498" y="2420465"/>
            <a:ext cx="8229600" cy="453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choose the gauge symmetry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98BBC60-E909-F54D-ABE4-9B599B92ED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197" y="3085746"/>
            <a:ext cx="4165793" cy="660781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E67A4AD-AD92-5849-B091-F56C3B194912}"/>
              </a:ext>
            </a:extLst>
          </p:cNvPr>
          <p:cNvSpPr txBox="1">
            <a:spLocks/>
          </p:cNvSpPr>
          <p:nvPr/>
        </p:nvSpPr>
        <p:spPr>
          <a:xfrm>
            <a:off x="595498" y="4097806"/>
            <a:ext cx="8229600" cy="453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choose the representation</a:t>
            </a:r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D5C0D2A-CA92-6847-9602-4C7288066E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6328" y="2758223"/>
            <a:ext cx="1591196" cy="2096634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8296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18C43-0A2A-6F49-AF05-8D3E5769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gauge transformations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07810-F341-7A44-89D7-44909553A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7411"/>
            <a:ext cx="8229600" cy="493828"/>
          </a:xfrm>
        </p:spPr>
        <p:txBody>
          <a:bodyPr/>
          <a:lstStyle/>
          <a:p>
            <a:r>
              <a:rPr lang="en-US" dirty="0"/>
              <a:t>gauge transformation of Dirac fields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02D0C2-83B7-8B48-A951-44D5943506B0}"/>
              </a:ext>
            </a:extLst>
          </p:cNvPr>
          <p:cNvSpPr txBox="1"/>
          <p:nvPr/>
        </p:nvSpPr>
        <p:spPr>
          <a:xfrm>
            <a:off x="1081667" y="2665141"/>
            <a:ext cx="199772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“U(1) hypercharge”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17EC0C-37FF-3E42-B42E-0B409FFAA100}"/>
              </a:ext>
            </a:extLst>
          </p:cNvPr>
          <p:cNvSpPr txBox="1"/>
          <p:nvPr/>
        </p:nvSpPr>
        <p:spPr>
          <a:xfrm>
            <a:off x="3241286" y="2665141"/>
            <a:ext cx="220881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“SU(2) weak </a:t>
            </a:r>
            <a:r>
              <a:rPr lang="en-US" dirty="0" err="1"/>
              <a:t>iso</a:t>
            </a:r>
            <a:r>
              <a:rPr lang="en-US" dirty="0"/>
              <a:t>-spin”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97AFEB-EEEF-8641-9C68-147B65A2510D}"/>
              </a:ext>
            </a:extLst>
          </p:cNvPr>
          <p:cNvSpPr txBox="1"/>
          <p:nvPr/>
        </p:nvSpPr>
        <p:spPr>
          <a:xfrm>
            <a:off x="5611989" y="2665141"/>
            <a:ext cx="142410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“SU(3) color”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55A22C6-22E4-0F48-94F4-0F1483C53F0F}"/>
              </a:ext>
            </a:extLst>
          </p:cNvPr>
          <p:cNvSpPr txBox="1">
            <a:spLocks/>
          </p:cNvSpPr>
          <p:nvPr/>
        </p:nvSpPr>
        <p:spPr>
          <a:xfrm>
            <a:off x="546410" y="3681243"/>
            <a:ext cx="4181707" cy="4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principle of local gauge invariance: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FCD0BE-47B7-6045-8437-23BA6F857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6063" y="3534694"/>
            <a:ext cx="1696999" cy="640377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CA75E50-8DF5-2746-8A38-6BF2778D8774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2080530" y="2047192"/>
            <a:ext cx="796485" cy="617949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1D381EA-B803-0D45-BD28-68795A320E8B}"/>
              </a:ext>
            </a:extLst>
          </p:cNvPr>
          <p:cNvCxnSpPr>
            <a:cxnSpLocks/>
          </p:cNvCxnSpPr>
          <p:nvPr/>
        </p:nvCxnSpPr>
        <p:spPr>
          <a:xfrm flipV="1">
            <a:off x="4471639" y="2129883"/>
            <a:ext cx="0" cy="535258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5BBC9FF-347D-E14F-B9A5-057E966419C3}"/>
              </a:ext>
            </a:extLst>
          </p:cNvPr>
          <p:cNvCxnSpPr>
            <a:cxnSpLocks/>
            <a:stCxn id="7" idx="0"/>
          </p:cNvCxnSpPr>
          <p:nvPr/>
        </p:nvCxnSpPr>
        <p:spPr>
          <a:xfrm flipH="1" flipV="1">
            <a:off x="5863886" y="2129883"/>
            <a:ext cx="460157" cy="535258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6B85436A-00B9-3044-9AB5-043FFF36A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595" y="1393242"/>
            <a:ext cx="6043502" cy="788283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8214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E5EA0-957B-ED45-BE68-D5B479327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ym typeface="Wingdings" pitchFamily="2" charset="2"/>
              </a:rPr>
              <a:t>add covariant derivatives  gauge interactions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3F9B3-47A6-6144-8B57-433E96FE0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7412"/>
            <a:ext cx="8229600" cy="546062"/>
          </a:xfrm>
        </p:spPr>
        <p:txBody>
          <a:bodyPr/>
          <a:lstStyle/>
          <a:p>
            <a:r>
              <a:rPr lang="en-US" dirty="0"/>
              <a:t>introduce the covariant derivative (local gauge invariance)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30D871-4439-5F4B-9155-E89340598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874" y="1421291"/>
            <a:ext cx="7396252" cy="962526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717D8B-61C4-FC49-9EBB-9573DB11BA15}"/>
              </a:ext>
            </a:extLst>
          </p:cNvPr>
          <p:cNvSpPr txBox="1"/>
          <p:nvPr/>
        </p:nvSpPr>
        <p:spPr>
          <a:xfrm>
            <a:off x="820124" y="2665023"/>
            <a:ext cx="402860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G,W,B: gauge (vector) fields</a:t>
            </a:r>
          </a:p>
          <a:p>
            <a:endParaRPr lang="en-US" sz="2000" dirty="0"/>
          </a:p>
          <a:p>
            <a:r>
              <a:rPr lang="en-US" sz="2000" dirty="0"/>
              <a:t>L,T,B: symmetry group generators 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 err="1"/>
              <a:t>g</a:t>
            </a:r>
            <a:r>
              <a:rPr lang="en-US" sz="2000" baseline="-25000" dirty="0" err="1"/>
              <a:t>s</a:t>
            </a:r>
            <a:r>
              <a:rPr lang="en-US" sz="2000" dirty="0"/>
              <a:t>, g, g’: </a:t>
            </a:r>
            <a:r>
              <a:rPr lang="en-US" sz="2000" b="1" u="sng" dirty="0"/>
              <a:t>universal</a:t>
            </a:r>
            <a:r>
              <a:rPr lang="en-US" sz="2000" dirty="0"/>
              <a:t> coupling constants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E8088B-551E-B544-8FA9-37AD3671DBA8}"/>
              </a:ext>
            </a:extLst>
          </p:cNvPr>
          <p:cNvSpPr txBox="1"/>
          <p:nvPr/>
        </p:nvSpPr>
        <p:spPr>
          <a:xfrm>
            <a:off x="5173578" y="3317790"/>
            <a:ext cx="397042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</a:rPr>
              <a:t>identical for quark/leptons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(but some freedom in choosing Y)</a:t>
            </a:r>
            <a:endParaRPr lang="en-US" sz="2000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</a:rPr>
              <a:t>identical for all generations: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b="1" dirty="0" err="1">
                <a:solidFill>
                  <a:schemeClr val="accent1"/>
                </a:solidFill>
              </a:rPr>
              <a:t>flavour</a:t>
            </a:r>
            <a:r>
              <a:rPr lang="en-US" sz="2000" b="1" dirty="0">
                <a:solidFill>
                  <a:schemeClr val="accent1"/>
                </a:solidFill>
              </a:rPr>
              <a:t> universality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8436FAD9-CB8E-5143-A57A-5A149091BBA0}"/>
              </a:ext>
            </a:extLst>
          </p:cNvPr>
          <p:cNvSpPr/>
          <p:nvPr/>
        </p:nvSpPr>
        <p:spPr>
          <a:xfrm>
            <a:off x="4860758" y="3368842"/>
            <a:ext cx="300789" cy="1503947"/>
          </a:xfrm>
          <a:prstGeom prst="leftBrace">
            <a:avLst>
              <a:gd name="adj1" fmla="val 8333"/>
              <a:gd name="adj2" fmla="val 66800"/>
            </a:avLst>
          </a:prstGeom>
          <a:ln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7409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39648-340D-5F42-9005-EA8A7E50D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kinetic terms for gauge fields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B3ED6-8650-C849-94F7-89C6E8A18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7412"/>
            <a:ext cx="8229600" cy="509967"/>
          </a:xfrm>
        </p:spPr>
        <p:txBody>
          <a:bodyPr/>
          <a:lstStyle/>
          <a:p>
            <a:r>
              <a:rPr lang="en-US" dirty="0"/>
              <a:t>add kinetic terms for gauge bosons to complete </a:t>
            </a:r>
            <a:r>
              <a:rPr lang="en-US" dirty="0" err="1"/>
              <a:t>Lagrangian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CE9DA5-2AA9-A049-88AB-0835F077DABD}"/>
              </a:ext>
            </a:extLst>
          </p:cNvPr>
          <p:cNvSpPr txBox="1"/>
          <p:nvPr/>
        </p:nvSpPr>
        <p:spPr>
          <a:xfrm>
            <a:off x="3268405" y="3841533"/>
            <a:ext cx="2607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free massless gauge fields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E25379-04FB-7247-BE70-1ABC97497A61}"/>
              </a:ext>
            </a:extLst>
          </p:cNvPr>
          <p:cNvSpPr txBox="1"/>
          <p:nvPr/>
        </p:nvSpPr>
        <p:spPr>
          <a:xfrm>
            <a:off x="6162634" y="3245218"/>
            <a:ext cx="1801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interaction terms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5D5BB6-12B6-184C-92F4-D728A63098B6}"/>
              </a:ext>
            </a:extLst>
          </p:cNvPr>
          <p:cNvSpPr txBox="1"/>
          <p:nvPr/>
        </p:nvSpPr>
        <p:spPr>
          <a:xfrm>
            <a:off x="814667" y="3101996"/>
            <a:ext cx="2283043" cy="422405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r>
              <a:rPr lang="en-US" dirty="0"/>
              <a:t>free massless fermions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892666-30E8-A341-8B6F-F8DE7AE00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177" y="2502774"/>
            <a:ext cx="1522021" cy="652295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948CE0-D0EC-4648-AA0F-9964075FA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587" y="3155070"/>
            <a:ext cx="1452490" cy="622496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3AA741-4944-E84F-B07F-AFEC5C0749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540" y="2675019"/>
            <a:ext cx="1595448" cy="638179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6EE891-15B6-3F4F-8849-92455CC7D1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5177" y="1424084"/>
            <a:ext cx="6589984" cy="770603"/>
          </a:xfrm>
          <a:prstGeom prst="rect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FA94BCC-0DD0-E344-A5D2-5EC71224EA46}"/>
              </a:ext>
            </a:extLst>
          </p:cNvPr>
          <p:cNvSpPr txBox="1">
            <a:spLocks/>
          </p:cNvSpPr>
          <p:nvPr/>
        </p:nvSpPr>
        <p:spPr>
          <a:xfrm>
            <a:off x="598449" y="4542709"/>
            <a:ext cx="8229600" cy="50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up to this point fields are </a:t>
            </a:r>
            <a:r>
              <a:rPr lang="en-US" b="1" dirty="0"/>
              <a:t>massless</a:t>
            </a:r>
            <a:r>
              <a:rPr lang="en-US" dirty="0"/>
              <a:t>: mass terms break gauge invariance</a:t>
            </a:r>
          </a:p>
        </p:txBody>
      </p:sp>
    </p:spTree>
    <p:extLst>
      <p:ext uri="{BB962C8B-B14F-4D97-AF65-F5344CB8AC3E}">
        <p14:creationId xmlns:p14="http://schemas.microsoft.com/office/powerpoint/2010/main" val="160071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95BE6-9F22-DC41-97F9-0955C3977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mass terms?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18084-CB25-FF46-ABB8-2DA645DFC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7411"/>
            <a:ext cx="8229600" cy="471526"/>
          </a:xfrm>
        </p:spPr>
        <p:txBody>
          <a:bodyPr/>
          <a:lstStyle/>
          <a:p>
            <a:r>
              <a:rPr lang="en-US" dirty="0"/>
              <a:t>Dirac mass terms are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808691-DFAB-7A4F-8FC3-7665E597B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941" y="1759783"/>
            <a:ext cx="7771044" cy="884509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AD1D1C8-617C-1847-8F88-09D0FE31047F}"/>
              </a:ext>
            </a:extLst>
          </p:cNvPr>
          <p:cNvSpPr txBox="1">
            <a:spLocks/>
          </p:cNvSpPr>
          <p:nvPr/>
        </p:nvSpPr>
        <p:spPr>
          <a:xfrm>
            <a:off x="584663" y="3238113"/>
            <a:ext cx="8229600" cy="787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break gauge symmetry because left- and right-handed components transform differently (‘chiral theory’)</a:t>
            </a:r>
          </a:p>
        </p:txBody>
      </p:sp>
    </p:spTree>
    <p:extLst>
      <p:ext uri="{BB962C8B-B14F-4D97-AF65-F5344CB8AC3E}">
        <p14:creationId xmlns:p14="http://schemas.microsoft.com/office/powerpoint/2010/main" val="37065529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3720A-5118-E342-955E-F4E93BA4E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3: introduce symmetry breaking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EEA21-DB32-A14A-AFA1-1CD840E14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7411"/>
            <a:ext cx="8229600" cy="448104"/>
          </a:xfrm>
        </p:spPr>
        <p:txBody>
          <a:bodyPr>
            <a:normAutofit/>
          </a:bodyPr>
          <a:lstStyle/>
          <a:p>
            <a:r>
              <a:rPr lang="en-US" dirty="0"/>
              <a:t>add scalar complex doublet (4 real degrees-of-freedom)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DBD98C-C0F5-AE46-A98B-4EEF8D09D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672" y="1359327"/>
            <a:ext cx="1523691" cy="900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21AF19-84FB-6446-8F11-A80CF7017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835" y="1802661"/>
            <a:ext cx="2210888" cy="5644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04D72E-D389-D943-94A3-620969A90021}"/>
              </a:ext>
            </a:extLst>
          </p:cNvPr>
          <p:cNvSpPr txBox="1"/>
          <p:nvPr/>
        </p:nvSpPr>
        <p:spPr>
          <a:xfrm>
            <a:off x="4391835" y="1397849"/>
            <a:ext cx="3465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representation under gauge group: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3A00AF2-FD77-5146-9A16-D103B74EA2D0}"/>
              </a:ext>
            </a:extLst>
          </p:cNvPr>
          <p:cNvSpPr txBox="1">
            <a:spLocks/>
          </p:cNvSpPr>
          <p:nvPr/>
        </p:nvSpPr>
        <p:spPr>
          <a:xfrm>
            <a:off x="457200" y="2639836"/>
            <a:ext cx="8229600" cy="448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give it a Mexican-hat mass-term: this does not break symmetry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017D32-E520-6845-A7D1-00742D2BD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907" y="3277284"/>
            <a:ext cx="4077335" cy="668038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183F4A-3818-2342-961D-C20BA06DC7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6614" y="3274069"/>
            <a:ext cx="3065477" cy="655378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EE81A2-5A27-194A-86A4-4D3EDE4FC4C8}"/>
              </a:ext>
            </a:extLst>
          </p:cNvPr>
          <p:cNvSpPr txBox="1"/>
          <p:nvPr/>
        </p:nvSpPr>
        <p:spPr>
          <a:xfrm>
            <a:off x="1873696" y="4243348"/>
            <a:ext cx="1312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kinetic term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E2A7A1-781E-8A43-813C-BFD8732C0B36}"/>
              </a:ext>
            </a:extLst>
          </p:cNvPr>
          <p:cNvSpPr txBox="1"/>
          <p:nvPr/>
        </p:nvSpPr>
        <p:spPr>
          <a:xfrm>
            <a:off x="3632998" y="4252061"/>
            <a:ext cx="1031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potential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8409F46-96A1-B548-A220-1AC8FDDEE982}"/>
              </a:ext>
            </a:extLst>
          </p:cNvPr>
          <p:cNvCxnSpPr/>
          <p:nvPr/>
        </p:nvCxnSpPr>
        <p:spPr>
          <a:xfrm flipV="1">
            <a:off x="2864453" y="3920734"/>
            <a:ext cx="0" cy="322614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BE82B1B-5708-1C41-A2FC-6C8458373F38}"/>
              </a:ext>
            </a:extLst>
          </p:cNvPr>
          <p:cNvCxnSpPr/>
          <p:nvPr/>
        </p:nvCxnSpPr>
        <p:spPr>
          <a:xfrm flipV="1">
            <a:off x="4148620" y="3945322"/>
            <a:ext cx="0" cy="322614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86311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DEAA9-2618-7D40-B299-1FBD58223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3: introduce symmetry breaking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41D49-D889-7349-B3BF-E5FA57E4C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537" y="787976"/>
            <a:ext cx="8229600" cy="497936"/>
          </a:xfrm>
        </p:spPr>
        <p:txBody>
          <a:bodyPr/>
          <a:lstStyle/>
          <a:p>
            <a:r>
              <a:rPr lang="en-US" dirty="0"/>
              <a:t>choose parameters such that ground state has ‘broken symmetry’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B0A4CB4-04C9-E746-B517-B1465BAB54CC}"/>
              </a:ext>
            </a:extLst>
          </p:cNvPr>
          <p:cNvSpPr txBox="1"/>
          <p:nvPr/>
        </p:nvSpPr>
        <p:spPr>
          <a:xfrm>
            <a:off x="697823" y="1596830"/>
            <a:ext cx="710451" cy="369332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l-GR" dirty="0"/>
              <a:t>μ</a:t>
            </a:r>
            <a:r>
              <a:rPr lang="en-US" baseline="30000" dirty="0"/>
              <a:t>2 </a:t>
            </a:r>
            <a:r>
              <a:rPr lang="en-US" dirty="0"/>
              <a:t>&gt; 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DE2EEE-491B-A64D-9A6A-4D999B2E4B03}"/>
              </a:ext>
            </a:extLst>
          </p:cNvPr>
          <p:cNvSpPr txBox="1"/>
          <p:nvPr/>
        </p:nvSpPr>
        <p:spPr>
          <a:xfrm>
            <a:off x="4878620" y="1570059"/>
            <a:ext cx="710451" cy="369332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l-GR" dirty="0"/>
              <a:t>μ</a:t>
            </a:r>
            <a:r>
              <a:rPr lang="en-US" baseline="30000" dirty="0"/>
              <a:t>2 </a:t>
            </a:r>
            <a:r>
              <a:rPr lang="en-US" dirty="0"/>
              <a:t>&lt; 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D35EE8A-60F6-DF41-BBBC-A12421BAB2A3}"/>
              </a:ext>
            </a:extLst>
          </p:cNvPr>
          <p:cNvSpPr txBox="1"/>
          <p:nvPr/>
        </p:nvSpPr>
        <p:spPr>
          <a:xfrm>
            <a:off x="286899" y="4237265"/>
            <a:ext cx="6593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symmetry broken by  </a:t>
            </a:r>
            <a:r>
              <a:rPr lang="en-US" sz="2000" i="1" dirty="0"/>
              <a:t>vacuum expectation value</a:t>
            </a:r>
            <a:r>
              <a:rPr lang="en-US" sz="2000" dirty="0"/>
              <a:t>  (“</a:t>
            </a:r>
            <a:r>
              <a:rPr lang="en-US" sz="2000" dirty="0" err="1"/>
              <a:t>vev</a:t>
            </a:r>
            <a:r>
              <a:rPr lang="en-US" sz="2000" dirty="0"/>
              <a:t>”)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F3C7314-0507-6040-BA1C-C2F813A6E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053" y="1429558"/>
            <a:ext cx="2582284" cy="242089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2BF06A7-B572-2849-A559-5BDFC82FB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9071" y="1275348"/>
            <a:ext cx="2582284" cy="242089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EE7877C-BD9A-054A-A8ED-1A1BB0ABC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0253" y="3897604"/>
            <a:ext cx="1992799" cy="1079433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02961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E944D-CC61-894F-8A46-A4389A515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Flavour</a:t>
            </a:r>
            <a:r>
              <a:rPr lang="en-US" dirty="0"/>
              <a:t> physics lectures (4x45 minutes)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40F6F6-752C-FC47-8450-DBACE5874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23857"/>
            <a:ext cx="5302405" cy="2954617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err="1"/>
              <a:t>Flavour</a:t>
            </a:r>
            <a:r>
              <a:rPr lang="en-US" dirty="0"/>
              <a:t> in the Standard Model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Neutral meson mixing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CP violation + experiments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Rare decays + recent developments</a:t>
            </a:r>
          </a:p>
          <a:p>
            <a:pPr marL="857250" lvl="1" indent="-457200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56DEE9-B981-EC44-B10D-6560FEC25473}"/>
              </a:ext>
            </a:extLst>
          </p:cNvPr>
          <p:cNvSpPr txBox="1"/>
          <p:nvPr/>
        </p:nvSpPr>
        <p:spPr>
          <a:xfrm>
            <a:off x="869795" y="4197543"/>
            <a:ext cx="49978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Let’s start with a few ‘Existential Questions” …</a:t>
            </a:r>
          </a:p>
        </p:txBody>
      </p:sp>
    </p:spTree>
    <p:extLst>
      <p:ext uri="{BB962C8B-B14F-4D97-AF65-F5344CB8AC3E}">
        <p14:creationId xmlns:p14="http://schemas.microsoft.com/office/powerpoint/2010/main" val="19858580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8895D-E1DD-954C-8F2C-D1AEF16C7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3: introduce symmetry breaking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6FB8909-A964-064E-923B-5E5123CA3DB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777412"/>
                <a:ext cx="8229600" cy="43777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from all possible ground states, choose one 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 has </a:t>
                </a:r>
                <a:r>
                  <a:rPr lang="en-US" dirty="0" err="1"/>
                  <a:t>v.e.v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6FB8909-A964-064E-923B-5E5123CA3D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777412"/>
                <a:ext cx="8229600" cy="437778"/>
              </a:xfrm>
              <a:blipFill>
                <a:blip r:embed="rId2"/>
                <a:stretch>
                  <a:fillRect l="-617" t="-5556" b="-13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A956639-9CC4-8249-99FF-2CC970BA29AE}"/>
              </a:ext>
            </a:extLst>
          </p:cNvPr>
          <p:cNvSpPr txBox="1"/>
          <p:nvPr/>
        </p:nvSpPr>
        <p:spPr>
          <a:xfrm>
            <a:off x="1022047" y="4211504"/>
            <a:ext cx="6696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ξ</a:t>
            </a:r>
            <a:r>
              <a:rPr lang="en-US" dirty="0"/>
              <a:t>: ‘eaten’ by SU(2) gauge bosons to give mass to W+, W- and Z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971B37-8D16-C545-BCB7-6C62AACE6C2C}"/>
              </a:ext>
            </a:extLst>
          </p:cNvPr>
          <p:cNvSpPr txBox="1"/>
          <p:nvPr/>
        </p:nvSpPr>
        <p:spPr>
          <a:xfrm>
            <a:off x="1042064" y="3503618"/>
            <a:ext cx="43921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h: dynamic real neutral scalar Higgs field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F19D1A-C8D4-7A42-A503-32D05414734B}"/>
              </a:ext>
            </a:extLst>
          </p:cNvPr>
          <p:cNvSpPr txBox="1"/>
          <p:nvPr/>
        </p:nvSpPr>
        <p:spPr>
          <a:xfrm>
            <a:off x="1042064" y="2833023"/>
            <a:ext cx="48515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v: constant Higgs ‘vacuum expectation value’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D95A9C6-A7A2-A247-8A12-347EAC5F2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330" y="2424185"/>
            <a:ext cx="1992799" cy="1079433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F812734-94F2-DF4E-99D3-0B072775F4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614" y="1485675"/>
            <a:ext cx="3767424" cy="1096845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379038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2E650-CA13-7B4D-969D-E2910D671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4: add anything else allowed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5AE18-BFBA-E348-8C3A-77E8FB3BA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69770"/>
            <a:ext cx="8229600" cy="3736045"/>
          </a:xfrm>
        </p:spPr>
        <p:txBody>
          <a:bodyPr/>
          <a:lstStyle/>
          <a:p>
            <a:r>
              <a:rPr lang="en-US" dirty="0"/>
              <a:t>add terms that </a:t>
            </a:r>
          </a:p>
          <a:p>
            <a:pPr lvl="1"/>
            <a:r>
              <a:rPr lang="en-US" dirty="0"/>
              <a:t>do not break the gauge invariance</a:t>
            </a:r>
          </a:p>
          <a:p>
            <a:pPr lvl="1"/>
            <a:r>
              <a:rPr lang="en-US" dirty="0"/>
              <a:t>are renormalizable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(this can be done before/after symmetry breaking: makes no difference)</a:t>
            </a:r>
          </a:p>
          <a:p>
            <a:endParaRPr lang="en-US" dirty="0"/>
          </a:p>
          <a:p>
            <a:r>
              <a:rPr lang="en-US" dirty="0"/>
              <a:t>two kinds</a:t>
            </a:r>
          </a:p>
          <a:p>
            <a:pPr lvl="1"/>
            <a:r>
              <a:rPr lang="en-US" dirty="0"/>
              <a:t>“Higgs Yukawa interactions”</a:t>
            </a:r>
          </a:p>
          <a:p>
            <a:pPr lvl="1"/>
            <a:r>
              <a:rPr lang="en-US" dirty="0"/>
              <a:t>“</a:t>
            </a:r>
            <a:r>
              <a:rPr lang="en-US" dirty="0" err="1"/>
              <a:t>Majorana</a:t>
            </a:r>
            <a:r>
              <a:rPr lang="en-US" dirty="0"/>
              <a:t> neutrino mass” (Weinberg operator; will skip this)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78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3EC7E-C92D-3E4B-9F94-003ADEF37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Yukawa interactions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3C0E83-8347-0943-8059-11A5C82CC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44428"/>
            <a:ext cx="8229600" cy="473873"/>
          </a:xfrm>
        </p:spPr>
        <p:txBody>
          <a:bodyPr/>
          <a:lstStyle/>
          <a:p>
            <a:r>
              <a:rPr lang="en-US" dirty="0"/>
              <a:t>one example: for right-handed down quarks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B5F4C8-172F-1E49-935A-9AF915007F7D}"/>
              </a:ext>
            </a:extLst>
          </p:cNvPr>
          <p:cNvSpPr txBox="1"/>
          <p:nvPr/>
        </p:nvSpPr>
        <p:spPr>
          <a:xfrm>
            <a:off x="457200" y="2957294"/>
            <a:ext cx="2585131" cy="64633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Yukawa coupling</a:t>
            </a:r>
            <a:br>
              <a:rPr lang="en-US" dirty="0"/>
            </a:br>
            <a:r>
              <a:rPr lang="en-US" dirty="0"/>
              <a:t>(free </a:t>
            </a:r>
            <a:r>
              <a:rPr lang="en-US" u="sng" dirty="0"/>
              <a:t>complex</a:t>
            </a:r>
            <a:r>
              <a:rPr lang="en-US" dirty="0"/>
              <a:t> parameter)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BE8379-5143-8B42-A10A-2A776529050C}"/>
              </a:ext>
            </a:extLst>
          </p:cNvPr>
          <p:cNvSpPr txBox="1"/>
          <p:nvPr/>
        </p:nvSpPr>
        <p:spPr>
          <a:xfrm>
            <a:off x="2271958" y="3771428"/>
            <a:ext cx="2059410" cy="36933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left-handed doublet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6534B5-F9CA-184D-850A-7CB04C6498B3}"/>
              </a:ext>
            </a:extLst>
          </p:cNvPr>
          <p:cNvSpPr txBox="1"/>
          <p:nvPr/>
        </p:nvSpPr>
        <p:spPr>
          <a:xfrm>
            <a:off x="4656539" y="3783869"/>
            <a:ext cx="1475981" cy="36933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Higgs doublet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87DBCA-6A84-8845-83B1-60479FBD6350}"/>
              </a:ext>
            </a:extLst>
          </p:cNvPr>
          <p:cNvSpPr txBox="1"/>
          <p:nvPr/>
        </p:nvSpPr>
        <p:spPr>
          <a:xfrm>
            <a:off x="5973672" y="3195977"/>
            <a:ext cx="2070567" cy="36933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right-handed singlet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B3E295-0996-C74E-8DA1-542189E1BFAB}"/>
              </a:ext>
            </a:extLst>
          </p:cNvPr>
          <p:cNvSpPr txBox="1"/>
          <p:nvPr/>
        </p:nvSpPr>
        <p:spPr>
          <a:xfrm>
            <a:off x="6778255" y="1456224"/>
            <a:ext cx="2226956" cy="64633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needed to keep</a:t>
            </a:r>
            <a:br>
              <a:rPr lang="en-US" dirty="0"/>
            </a:br>
            <a:r>
              <a:rPr lang="en-US" dirty="0" err="1"/>
              <a:t>Lagrangian</a:t>
            </a:r>
            <a:r>
              <a:rPr lang="en-US" dirty="0"/>
              <a:t> </a:t>
            </a:r>
            <a:r>
              <a:rPr lang="en-US" dirty="0" err="1"/>
              <a:t>hermitian</a:t>
            </a:r>
            <a:r>
              <a:rPr lang="en-US" dirty="0"/>
              <a:t> 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9ECAB7B-2289-F144-A6AB-1796286F3815}"/>
              </a:ext>
            </a:extLst>
          </p:cNvPr>
          <p:cNvSpPr txBox="1">
            <a:spLocks/>
          </p:cNvSpPr>
          <p:nvPr/>
        </p:nvSpPr>
        <p:spPr>
          <a:xfrm>
            <a:off x="457200" y="4476366"/>
            <a:ext cx="8229600" cy="473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to make this work it is essential that Higgs doublet has Y = Y</a:t>
            </a:r>
            <a:r>
              <a:rPr lang="en-US" baseline="-25000" dirty="0"/>
              <a:t>L</a:t>
            </a:r>
            <a:r>
              <a:rPr lang="en-US" dirty="0"/>
              <a:t> – Y</a:t>
            </a:r>
            <a:r>
              <a:rPr lang="en-US" baseline="-25000" dirty="0"/>
              <a:t>R</a:t>
            </a:r>
            <a:r>
              <a:rPr lang="en-US" dirty="0"/>
              <a:t> = +1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1BC905E-FFF7-ED4C-A7A8-196E7158E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332" y="1586890"/>
            <a:ext cx="5875199" cy="1089969"/>
          </a:xfrm>
          <a:prstGeom prst="rect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36060E6-D6DE-2D43-8FA0-2E795BA9A214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6132520" y="1779390"/>
            <a:ext cx="645735" cy="280761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316F8A0-A247-D84E-B60F-285B863F9C9D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1749766" y="2485506"/>
            <a:ext cx="630829" cy="471788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617088E-3D47-424D-A90D-AAF675315CD9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3301663" y="2676859"/>
            <a:ext cx="0" cy="1094569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61AA7EA-4C52-EF4B-A213-9594CDBC15D7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4460450" y="2676859"/>
            <a:ext cx="934080" cy="110701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C44EEFE-60F8-A541-AD68-BF3F2BEE0FAE}"/>
              </a:ext>
            </a:extLst>
          </p:cNvPr>
          <p:cNvCxnSpPr>
            <a:cxnSpLocks/>
            <a:stCxn id="11" idx="0"/>
          </p:cNvCxnSpPr>
          <p:nvPr/>
        </p:nvCxnSpPr>
        <p:spPr>
          <a:xfrm flipH="1" flipV="1">
            <a:off x="5221705" y="2485506"/>
            <a:ext cx="1787251" cy="710471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B3B7DC50-FBC9-B54F-8370-819F050A9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471" y="707816"/>
            <a:ext cx="2476740" cy="32305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23B7E82-5FE9-9249-801D-0C851B6683FE}"/>
              </a:ext>
            </a:extLst>
          </p:cNvPr>
          <p:cNvSpPr/>
          <p:nvPr/>
        </p:nvSpPr>
        <p:spPr>
          <a:xfrm>
            <a:off x="6517531" y="679893"/>
            <a:ext cx="2487680" cy="350976"/>
          </a:xfrm>
          <a:prstGeom prst="rect">
            <a:avLst/>
          </a:prstGeom>
          <a:solidFill>
            <a:schemeClr val="bg1">
              <a:lumMod val="95000"/>
              <a:alpha val="44000"/>
            </a:schemeClr>
          </a:solidFill>
          <a:ln>
            <a:noFill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22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73CA8-E2C3-BD47-BD1F-C4390F0D1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Yukawa interactions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CA254-A484-AE4C-AC1D-539AD21A1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7412"/>
            <a:ext cx="8229600" cy="509968"/>
          </a:xfrm>
        </p:spPr>
        <p:txBody>
          <a:bodyPr/>
          <a:lstStyle/>
          <a:p>
            <a:r>
              <a:rPr lang="en-US" dirty="0"/>
              <a:t>all Yukawa terms (in compact form)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71759A3-EEEA-8C47-91E6-54B02D182932}"/>
              </a:ext>
            </a:extLst>
          </p:cNvPr>
          <p:cNvSpPr txBox="1">
            <a:spLocks/>
          </p:cNvSpPr>
          <p:nvPr/>
        </p:nvSpPr>
        <p:spPr>
          <a:xfrm>
            <a:off x="457200" y="4387759"/>
            <a:ext cx="8608741" cy="755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note: it is traditional to leave </a:t>
            </a:r>
            <a:r>
              <a:rPr lang="el-GR" dirty="0"/>
              <a:t>ν</a:t>
            </a:r>
            <a:r>
              <a:rPr lang="en-US" baseline="-25000" dirty="0"/>
              <a:t>R</a:t>
            </a:r>
            <a:r>
              <a:rPr lang="en-US" dirty="0"/>
              <a:t> term away  (but not well motivated anymore!)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10306B3-77F0-D84D-B217-C5FEE342149C}"/>
              </a:ext>
            </a:extLst>
          </p:cNvPr>
          <p:cNvSpPr txBox="1">
            <a:spLocks/>
          </p:cNvSpPr>
          <p:nvPr/>
        </p:nvSpPr>
        <p:spPr>
          <a:xfrm>
            <a:off x="457200" y="2748615"/>
            <a:ext cx="8229600" cy="1192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constraints from gauge symmetry:</a:t>
            </a:r>
          </a:p>
          <a:p>
            <a:pPr lvl="1"/>
            <a:r>
              <a:rPr lang="en-US" dirty="0"/>
              <a:t>terms that ‘mix’ leptons and quarks break U(1)</a:t>
            </a:r>
            <a:r>
              <a:rPr lang="en-US" baseline="-25000" dirty="0"/>
              <a:t>Y</a:t>
            </a:r>
          </a:p>
          <a:p>
            <a:pPr lvl="1"/>
            <a:r>
              <a:rPr lang="en-US" b="1" dirty="0"/>
              <a:t>terms that ‘mix’ families are fine!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576B79-5F2E-A643-AC79-A17FB7C7B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37" y="1517317"/>
            <a:ext cx="8474063" cy="789509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9698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71640-CEFE-9F44-B9F6-BABB5C74F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Yukawa terms after symmetry breaking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B2F9E-D92A-CE40-8955-3AEDB3A1B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221888"/>
            <a:ext cx="6280484" cy="446362"/>
          </a:xfrm>
        </p:spPr>
        <p:txBody>
          <a:bodyPr>
            <a:normAutofit/>
          </a:bodyPr>
          <a:lstStyle/>
          <a:p>
            <a:r>
              <a:rPr lang="en-US" dirty="0"/>
              <a:t>mass terms proportional to Yukawa couplings and </a:t>
            </a:r>
            <a:r>
              <a:rPr lang="en-US" dirty="0" err="1"/>
              <a:t>vev</a:t>
            </a:r>
            <a:r>
              <a:rPr lang="en-US" dirty="0"/>
              <a:t>:</a:t>
            </a:r>
          </a:p>
        </p:txBody>
      </p:sp>
      <p:sp>
        <p:nvSpPr>
          <p:cNvPr id="9" name="Striped Right Arrow 8">
            <a:extLst>
              <a:ext uri="{FF2B5EF4-FFF2-40B4-BE49-F238E27FC236}">
                <a16:creationId xmlns:a16="http://schemas.microsoft.com/office/drawing/2014/main" id="{A02745FB-6580-9F4F-AB84-7395D9FD14C2}"/>
              </a:ext>
            </a:extLst>
          </p:cNvPr>
          <p:cNvSpPr/>
          <p:nvPr/>
        </p:nvSpPr>
        <p:spPr>
          <a:xfrm rot="5400000">
            <a:off x="3759368" y="1687001"/>
            <a:ext cx="579188" cy="279456"/>
          </a:xfrm>
          <a:prstGeom prst="stripedRightArrow">
            <a:avLst/>
          </a:prstGeom>
          <a:ln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51D062-A99B-494E-B57F-FD88F1E5E534}"/>
              </a:ext>
            </a:extLst>
          </p:cNvPr>
          <p:cNvSpPr txBox="1"/>
          <p:nvPr/>
        </p:nvSpPr>
        <p:spPr>
          <a:xfrm>
            <a:off x="4296974" y="3002949"/>
            <a:ext cx="1872629" cy="64633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mass term</a:t>
            </a:r>
          </a:p>
          <a:p>
            <a:pPr algn="ctr"/>
            <a:r>
              <a:rPr lang="en-US" dirty="0"/>
              <a:t>(but not diagonal)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79F821-0A9D-6A4A-80F4-B2EC4AE7D542}"/>
              </a:ext>
            </a:extLst>
          </p:cNvPr>
          <p:cNvSpPr txBox="1"/>
          <p:nvPr/>
        </p:nvSpPr>
        <p:spPr>
          <a:xfrm>
            <a:off x="7219959" y="3090010"/>
            <a:ext cx="1423467" cy="36933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Hqq</a:t>
            </a:r>
            <a:r>
              <a:rPr lang="en-US" dirty="0"/>
              <a:t> coupling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7EC850-D5FB-2A44-8813-10321CEA8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35" y="1883986"/>
            <a:ext cx="8451865" cy="859173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915666-6C60-9840-898B-5A12AB5F1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658" y="684408"/>
            <a:ext cx="2556608" cy="722903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C1771C-C95E-C341-8CD7-25D3EEDBF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7684" y="3981975"/>
            <a:ext cx="1996754" cy="913409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394527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43D80-7F68-F744-90B4-8CAC4B823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Mass eigenstates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FE026-3C15-7E40-B7BF-4B6122887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7411"/>
            <a:ext cx="8229600" cy="485905"/>
          </a:xfrm>
        </p:spPr>
        <p:txBody>
          <a:bodyPr/>
          <a:lstStyle/>
          <a:p>
            <a:r>
              <a:rPr lang="en-US" dirty="0"/>
              <a:t>up to now </a:t>
            </a:r>
            <a:r>
              <a:rPr lang="en-US" dirty="0" err="1"/>
              <a:t>Lagrangian</a:t>
            </a:r>
            <a:r>
              <a:rPr lang="en-US" dirty="0"/>
              <a:t> written in terms of ‘</a:t>
            </a:r>
            <a:r>
              <a:rPr lang="en-US" b="1" dirty="0"/>
              <a:t>interaction eigen states’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08056D-41C8-8C4F-872B-3E9E9DEEF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35072"/>
            <a:ext cx="7952874" cy="701724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79902A3-927D-294D-BBAD-D9511A71D7BB}"/>
              </a:ext>
            </a:extLst>
          </p:cNvPr>
          <p:cNvSpPr txBox="1">
            <a:spLocks/>
          </p:cNvSpPr>
          <p:nvPr/>
        </p:nvSpPr>
        <p:spPr>
          <a:xfrm>
            <a:off x="1515979" y="2424914"/>
            <a:ext cx="8229600" cy="485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1800" dirty="0"/>
              <a:t>(have not been very consistent with the ‘superscript I’)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B4BD7BF-33C0-E64B-8A7B-3BEECA152B02}"/>
              </a:ext>
            </a:extLst>
          </p:cNvPr>
          <p:cNvSpPr txBox="1">
            <a:spLocks/>
          </p:cNvSpPr>
          <p:nvPr/>
        </p:nvSpPr>
        <p:spPr>
          <a:xfrm>
            <a:off x="457200" y="3398394"/>
            <a:ext cx="8337884" cy="1606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if we scatter particles, compute things in terms of ‘</a:t>
            </a:r>
            <a:r>
              <a:rPr lang="en-US" b="1" dirty="0"/>
              <a:t>mass eigenstates</a:t>
            </a:r>
            <a:r>
              <a:rPr lang="en-US" dirty="0"/>
              <a:t>’</a:t>
            </a:r>
          </a:p>
          <a:p>
            <a:pPr lvl="1"/>
            <a:r>
              <a:rPr lang="en-US" dirty="0"/>
              <a:t>natural basis in QFT perturbation theory</a:t>
            </a:r>
          </a:p>
          <a:p>
            <a:pPr lvl="1"/>
            <a:endParaRPr lang="en-US" dirty="0"/>
          </a:p>
          <a:p>
            <a:r>
              <a:rPr lang="en-US" dirty="0"/>
              <a:t>this means for us: diagonalize mass terms in </a:t>
            </a:r>
            <a:r>
              <a:rPr lang="en-US" dirty="0" err="1"/>
              <a:t>Lagrangian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3643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EADC3-A296-BD43-8984-11F1AF2FF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Diagonalizing mass matrices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C2B2B-00AE-A448-A096-71978BE6A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91905"/>
            <a:ext cx="8229600" cy="2575081"/>
          </a:xfrm>
        </p:spPr>
        <p:txBody>
          <a:bodyPr>
            <a:normAutofit/>
          </a:bodyPr>
          <a:lstStyle/>
          <a:p>
            <a:r>
              <a:rPr lang="en-US" dirty="0"/>
              <a:t>diagonalizing mass matrix is same as diagonalizing Yukawa matrices: </a:t>
            </a:r>
            <a:br>
              <a:rPr lang="en-US" dirty="0"/>
            </a:br>
            <a:r>
              <a:rPr lang="en-US" dirty="0"/>
              <a:t>Higgs-fermion interactions are diagonalized simultaneously</a:t>
            </a:r>
          </a:p>
          <a:p>
            <a:endParaRPr lang="en-US" dirty="0"/>
          </a:p>
          <a:p>
            <a:r>
              <a:rPr lang="en-US" dirty="0"/>
              <a:t>two important </a:t>
            </a:r>
            <a:r>
              <a:rPr lang="en-US" b="1" dirty="0"/>
              <a:t>SM predictions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Higgs-fermion interaction strength is proportional to mass</a:t>
            </a:r>
          </a:p>
          <a:p>
            <a:pPr lvl="1"/>
            <a:r>
              <a:rPr lang="en-US" dirty="0"/>
              <a:t>no mixing of fermions from Higgs-fermion coupling:</a:t>
            </a:r>
            <a:br>
              <a:rPr lang="en-US" dirty="0"/>
            </a:br>
            <a:r>
              <a:rPr lang="en-US" dirty="0"/>
              <a:t>no “Higgs-induced </a:t>
            </a:r>
            <a:r>
              <a:rPr lang="en-US" dirty="0" err="1"/>
              <a:t>flavour</a:t>
            </a:r>
            <a:r>
              <a:rPr lang="en-US" dirty="0"/>
              <a:t> changing neutral coupling (“FCNC”)</a:t>
            </a:r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E791CF2-FDF1-FE4F-883A-5AC15CC18BEC}"/>
              </a:ext>
            </a:extLst>
          </p:cNvPr>
          <p:cNvSpPr txBox="1">
            <a:spLocks/>
          </p:cNvSpPr>
          <p:nvPr/>
        </p:nvSpPr>
        <p:spPr>
          <a:xfrm>
            <a:off x="457200" y="764415"/>
            <a:ext cx="8229600" cy="5701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mass matrices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6030B9-895F-3748-8BED-0B5F425A4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862" y="1394083"/>
            <a:ext cx="7663410" cy="878738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3207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3F8DD-E56F-6048-9053-2ABD858AB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Higgs FCNC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C0CFF-FCE3-5642-ACA0-C40D86F27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046847"/>
            <a:ext cx="8229600" cy="702526"/>
          </a:xfrm>
        </p:spPr>
        <p:txBody>
          <a:bodyPr/>
          <a:lstStyle/>
          <a:p>
            <a:r>
              <a:rPr lang="en-US" dirty="0"/>
              <a:t>no “Higgs induced </a:t>
            </a:r>
            <a:r>
              <a:rPr lang="en-US" dirty="0" err="1"/>
              <a:t>flavour</a:t>
            </a:r>
            <a:r>
              <a:rPr lang="en-US" dirty="0"/>
              <a:t> changing neutral couplings” (at tree level)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CBF922C-83BF-7042-B363-BE238DAE91C7}"/>
              </a:ext>
            </a:extLst>
          </p:cNvPr>
          <p:cNvCxnSpPr>
            <a:cxnSpLocks/>
          </p:cNvCxnSpPr>
          <p:nvPr/>
        </p:nvCxnSpPr>
        <p:spPr>
          <a:xfrm>
            <a:off x="1550024" y="1873400"/>
            <a:ext cx="880946" cy="747131"/>
          </a:xfrm>
          <a:prstGeom prst="line">
            <a:avLst/>
          </a:prstGeom>
          <a:ln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6A8764F-8C6A-474A-AF5A-2D77D81F0FF3}"/>
              </a:ext>
            </a:extLst>
          </p:cNvPr>
          <p:cNvCxnSpPr>
            <a:cxnSpLocks/>
          </p:cNvCxnSpPr>
          <p:nvPr/>
        </p:nvCxnSpPr>
        <p:spPr>
          <a:xfrm flipH="1">
            <a:off x="1550024" y="2620531"/>
            <a:ext cx="880946" cy="719647"/>
          </a:xfrm>
          <a:prstGeom prst="line">
            <a:avLst/>
          </a:prstGeom>
          <a:ln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AD4B856-E6EB-8C40-816C-F950DB2B233B}"/>
              </a:ext>
            </a:extLst>
          </p:cNvPr>
          <p:cNvCxnSpPr/>
          <p:nvPr/>
        </p:nvCxnSpPr>
        <p:spPr>
          <a:xfrm>
            <a:off x="2430970" y="2620531"/>
            <a:ext cx="1639230" cy="0"/>
          </a:xfrm>
          <a:prstGeom prst="line">
            <a:avLst/>
          </a:prstGeom>
          <a:ln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51365C2-32BE-7242-BBD6-63278B8ABD61}"/>
                  </a:ext>
                </a:extLst>
              </p:cNvPr>
              <p:cNvSpPr txBox="1"/>
              <p:nvPr/>
            </p:nvSpPr>
            <p:spPr>
              <a:xfrm>
                <a:off x="753042" y="757472"/>
                <a:ext cx="4746620" cy="403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“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acc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000" dirty="0"/>
                  <a:t>h” terms couples mass eigenstates: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51365C2-32BE-7242-BBD6-63278B8ABD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042" y="757472"/>
                <a:ext cx="4746620" cy="403444"/>
              </a:xfrm>
              <a:prstGeom prst="rect">
                <a:avLst/>
              </a:prstGeom>
              <a:blipFill>
                <a:blip r:embed="rId2"/>
                <a:stretch>
                  <a:fillRect l="-800" t="-9677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1FC9B2B3-E8A9-A046-BD43-8F7710267CF5}"/>
              </a:ext>
            </a:extLst>
          </p:cNvPr>
          <p:cNvSpPr txBox="1"/>
          <p:nvPr/>
        </p:nvSpPr>
        <p:spPr>
          <a:xfrm>
            <a:off x="1048217" y="1739585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BC9B18-6904-FB43-971C-1BA9FDFB3273}"/>
              </a:ext>
            </a:extLst>
          </p:cNvPr>
          <p:cNvSpPr txBox="1"/>
          <p:nvPr/>
        </p:nvSpPr>
        <p:spPr>
          <a:xfrm>
            <a:off x="1092824" y="3155512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E4E26B-F7D8-254B-B57E-2A98B68C4425}"/>
              </a:ext>
            </a:extLst>
          </p:cNvPr>
          <p:cNvSpPr txBox="1"/>
          <p:nvPr/>
        </p:nvSpPr>
        <p:spPr>
          <a:xfrm>
            <a:off x="2560203" y="1554919"/>
            <a:ext cx="512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YES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4569B6-BC52-4442-A641-E2C3C7628B5F}"/>
              </a:ext>
            </a:extLst>
          </p:cNvPr>
          <p:cNvCxnSpPr>
            <a:cxnSpLocks/>
          </p:cNvCxnSpPr>
          <p:nvPr/>
        </p:nvCxnSpPr>
        <p:spPr>
          <a:xfrm>
            <a:off x="5392461" y="1680712"/>
            <a:ext cx="880946" cy="747131"/>
          </a:xfrm>
          <a:prstGeom prst="line">
            <a:avLst/>
          </a:prstGeom>
          <a:ln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A8B5537-7FCC-8447-93A3-A9E98311B3AF}"/>
              </a:ext>
            </a:extLst>
          </p:cNvPr>
          <p:cNvCxnSpPr>
            <a:cxnSpLocks/>
          </p:cNvCxnSpPr>
          <p:nvPr/>
        </p:nvCxnSpPr>
        <p:spPr>
          <a:xfrm flipH="1">
            <a:off x="5392461" y="2427843"/>
            <a:ext cx="880946" cy="719647"/>
          </a:xfrm>
          <a:prstGeom prst="line">
            <a:avLst/>
          </a:prstGeom>
          <a:ln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CE1B35F-BFF6-2D4F-A5E1-BBE664D7BC96}"/>
              </a:ext>
            </a:extLst>
          </p:cNvPr>
          <p:cNvCxnSpPr/>
          <p:nvPr/>
        </p:nvCxnSpPr>
        <p:spPr>
          <a:xfrm>
            <a:off x="6273407" y="2427843"/>
            <a:ext cx="1639230" cy="0"/>
          </a:xfrm>
          <a:prstGeom prst="line">
            <a:avLst/>
          </a:prstGeom>
          <a:ln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0D1A084-9D81-454F-9584-F74096FB6A63}"/>
              </a:ext>
            </a:extLst>
          </p:cNvPr>
          <p:cNvSpPr txBox="1"/>
          <p:nvPr/>
        </p:nvSpPr>
        <p:spPr>
          <a:xfrm>
            <a:off x="4890654" y="1546897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7C09CD-406C-934E-9C61-8C0648A3CEE0}"/>
              </a:ext>
            </a:extLst>
          </p:cNvPr>
          <p:cNvSpPr txBox="1"/>
          <p:nvPr/>
        </p:nvSpPr>
        <p:spPr>
          <a:xfrm>
            <a:off x="4935261" y="2962824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C16983-E0A1-B341-829D-9448218D00BB}"/>
              </a:ext>
            </a:extLst>
          </p:cNvPr>
          <p:cNvSpPr txBox="1"/>
          <p:nvPr/>
        </p:nvSpPr>
        <p:spPr>
          <a:xfrm>
            <a:off x="6468720" y="1400891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32223229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9C912-F7BE-144B-A4CD-25721DFCA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your linear algebra course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F8129-1BAB-BC42-8AA5-8E9F8BBB4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678" y="792191"/>
            <a:ext cx="8229600" cy="570126"/>
          </a:xfrm>
        </p:spPr>
        <p:txBody>
          <a:bodyPr/>
          <a:lstStyle/>
          <a:p>
            <a:r>
              <a:rPr lang="en-US" b="1" dirty="0"/>
              <a:t>complex matrix M</a:t>
            </a:r>
            <a:r>
              <a:rPr lang="en-US" dirty="0"/>
              <a:t> can be decomposed as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1C9C4B3-9100-9A4F-B6AC-3E2CFD614C65}"/>
              </a:ext>
            </a:extLst>
          </p:cNvPr>
          <p:cNvSpPr txBox="1">
            <a:spLocks/>
          </p:cNvSpPr>
          <p:nvPr/>
        </p:nvSpPr>
        <p:spPr>
          <a:xfrm>
            <a:off x="228600" y="3410420"/>
            <a:ext cx="8915400" cy="1466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decomposition is </a:t>
            </a:r>
            <a:r>
              <a:rPr lang="en-US" b="1" dirty="0"/>
              <a:t>not unique</a:t>
            </a:r>
          </a:p>
          <a:p>
            <a:pPr lvl="1"/>
            <a:r>
              <a:rPr lang="en-US" dirty="0"/>
              <a:t>by changing phases column/row of U: can choose D </a:t>
            </a:r>
            <a:r>
              <a:rPr lang="en-US" b="1" dirty="0"/>
              <a:t>real and positive</a:t>
            </a:r>
          </a:p>
          <a:p>
            <a:pPr lvl="1"/>
            <a:r>
              <a:rPr lang="en-US" dirty="0"/>
              <a:t>by re-arranging rows/columns of U: can choose </a:t>
            </a:r>
            <a:r>
              <a:rPr lang="en-US" b="1" dirty="0"/>
              <a:t>order</a:t>
            </a:r>
            <a:r>
              <a:rPr lang="en-US" dirty="0"/>
              <a:t> of diagonal elements</a:t>
            </a:r>
          </a:p>
          <a:p>
            <a:pPr marL="457200" lvl="1" indent="0">
              <a:buNone/>
            </a:pPr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960E95-168C-754A-B8C0-1601BCE29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448" y="1584203"/>
            <a:ext cx="2725415" cy="6964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D6DA16-B051-3B46-9C56-F27C54C392C7}"/>
              </a:ext>
            </a:extLst>
          </p:cNvPr>
          <p:cNvSpPr txBox="1"/>
          <p:nvPr/>
        </p:nvSpPr>
        <p:spPr>
          <a:xfrm>
            <a:off x="1507703" y="2399046"/>
            <a:ext cx="2956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U</a:t>
            </a:r>
            <a:r>
              <a:rPr lang="en-US" sz="2000" baseline="-25000" dirty="0"/>
              <a:t>L </a:t>
            </a:r>
            <a:r>
              <a:rPr lang="en-US" sz="2000" dirty="0"/>
              <a:t>, U</a:t>
            </a:r>
            <a:r>
              <a:rPr lang="en-US" sz="2000" baseline="-25000" dirty="0"/>
              <a:t>R</a:t>
            </a:r>
            <a:r>
              <a:rPr lang="en-US" sz="2000" dirty="0"/>
              <a:t>: </a:t>
            </a:r>
            <a:r>
              <a:rPr lang="en-US" sz="2000" b="1" dirty="0"/>
              <a:t>unitary matrices</a:t>
            </a:r>
            <a:r>
              <a:rPr lang="en-US" sz="2000" dirty="0"/>
              <a:t>             </a:t>
            </a:r>
            <a:br>
              <a:rPr lang="en-US" sz="2000" dirty="0"/>
            </a:br>
            <a:r>
              <a:rPr lang="en-US" sz="2000" dirty="0"/>
              <a:t>D: </a:t>
            </a:r>
            <a:r>
              <a:rPr lang="en-US" sz="2000" b="1" dirty="0"/>
              <a:t>diagonal matrix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C4FAA5-8A35-9444-858B-E815390BF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3095" y="1624848"/>
            <a:ext cx="2484521" cy="634933"/>
          </a:xfrm>
          <a:prstGeom prst="rect">
            <a:avLst/>
          </a:prstGeom>
        </p:spPr>
      </p:pic>
      <p:sp>
        <p:nvSpPr>
          <p:cNvPr id="9" name="Left-Right Arrow 8">
            <a:extLst>
              <a:ext uri="{FF2B5EF4-FFF2-40B4-BE49-F238E27FC236}">
                <a16:creationId xmlns:a16="http://schemas.microsoft.com/office/drawing/2014/main" id="{9FB51229-522E-2449-9622-23560236CBEA}"/>
              </a:ext>
            </a:extLst>
          </p:cNvPr>
          <p:cNvSpPr/>
          <p:nvPr/>
        </p:nvSpPr>
        <p:spPr>
          <a:xfrm>
            <a:off x="5341948" y="1849320"/>
            <a:ext cx="418096" cy="166259"/>
          </a:xfrm>
          <a:prstGeom prst="leftRightArrow">
            <a:avLst/>
          </a:prstGeom>
          <a:ln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4535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B9EAA-4132-0140-A8F6-56145D028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Diagonalizing mass matrix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2DCBA-A609-AD45-81FE-9941C4685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48281"/>
            <a:ext cx="2343006" cy="467099"/>
          </a:xfrm>
        </p:spPr>
        <p:txBody>
          <a:bodyPr/>
          <a:lstStyle/>
          <a:p>
            <a:r>
              <a:rPr lang="en-US" dirty="0"/>
              <a:t>mass matrix: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68B639-E9C7-C940-8540-1D0C8FDDA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774" y="768411"/>
            <a:ext cx="3543587" cy="826837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5DB214-DB8B-EE45-88FD-0FD338B37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658182"/>
            <a:ext cx="4515451" cy="2226223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02ACB5-8A67-E548-A6DE-CC1DA1F74AB3}"/>
              </a:ext>
            </a:extLst>
          </p:cNvPr>
          <p:cNvSpPr txBox="1"/>
          <p:nvPr/>
        </p:nvSpPr>
        <p:spPr>
          <a:xfrm>
            <a:off x="5991727" y="1595248"/>
            <a:ext cx="2295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diagonal, real, positive</a:t>
            </a:r>
          </a:p>
        </p:txBody>
      </p: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C0E104D1-860D-ED4C-9CEC-6665063346F1}"/>
              </a:ext>
            </a:extLst>
          </p:cNvPr>
          <p:cNvCxnSpPr>
            <a:endCxn id="6" idx="1"/>
          </p:cNvCxnSpPr>
          <p:nvPr/>
        </p:nvCxnSpPr>
        <p:spPr>
          <a:xfrm>
            <a:off x="5378116" y="1421582"/>
            <a:ext cx="613611" cy="358332"/>
          </a:xfrm>
          <a:prstGeom prst="bentConnector3">
            <a:avLst>
              <a:gd name="adj1" fmla="val 981"/>
            </a:avLst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FB9E375-1FCC-2A42-9421-C98D7A8ACBE7}"/>
              </a:ext>
            </a:extLst>
          </p:cNvPr>
          <p:cNvSpPr txBox="1">
            <a:spLocks/>
          </p:cNvSpPr>
          <p:nvPr/>
        </p:nvSpPr>
        <p:spPr>
          <a:xfrm>
            <a:off x="5944093" y="2658182"/>
            <a:ext cx="2343006" cy="4670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with “mass basis”: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21664C-25FF-5349-81E1-2FD3EC065C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4427" y="3245902"/>
            <a:ext cx="2652194" cy="1326097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61096B8-364C-7049-BA55-879240955605}"/>
              </a:ext>
            </a:extLst>
          </p:cNvPr>
          <p:cNvSpPr txBox="1">
            <a:spLocks/>
          </p:cNvSpPr>
          <p:nvPr/>
        </p:nvSpPr>
        <p:spPr>
          <a:xfrm>
            <a:off x="457200" y="2035279"/>
            <a:ext cx="4223084" cy="4670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mass term in </a:t>
            </a:r>
            <a:r>
              <a:rPr lang="en-US" dirty="0" err="1"/>
              <a:t>Lagrangian</a:t>
            </a:r>
            <a:r>
              <a:rPr lang="en-US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785779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Existential questions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CB2EF27-F85C-D746-90FF-8E6B6A43D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348" y="813356"/>
            <a:ext cx="8229600" cy="440680"/>
          </a:xfrm>
        </p:spPr>
        <p:txBody>
          <a:bodyPr>
            <a:normAutofit/>
          </a:bodyPr>
          <a:lstStyle/>
          <a:p>
            <a:r>
              <a:rPr lang="en-US" dirty="0"/>
              <a:t>universe’s basic building blocks: electron, proton, neutron and neutrino</a:t>
            </a:r>
          </a:p>
          <a:p>
            <a:endParaRPr lang="en-US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EDADA47-09A1-944A-A655-DF70774C4B2E}"/>
              </a:ext>
            </a:extLst>
          </p:cNvPr>
          <p:cNvSpPr txBox="1">
            <a:spLocks/>
          </p:cNvSpPr>
          <p:nvPr/>
        </p:nvSpPr>
        <p:spPr>
          <a:xfrm>
            <a:off x="566057" y="1325189"/>
            <a:ext cx="8229600" cy="2156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consider their masses</a:t>
            </a:r>
          </a:p>
          <a:p>
            <a:pPr lvl="1"/>
            <a:r>
              <a:rPr lang="en-US" dirty="0"/>
              <a:t>neutrino: &lt; 1 eV</a:t>
            </a:r>
          </a:p>
          <a:p>
            <a:pPr lvl="1"/>
            <a:r>
              <a:rPr lang="en-US" dirty="0"/>
              <a:t>electron: 0.5 MeV</a:t>
            </a:r>
          </a:p>
          <a:p>
            <a:pPr lvl="1"/>
            <a:r>
              <a:rPr lang="en-US" dirty="0"/>
              <a:t>proton:   938.27 MeV</a:t>
            </a:r>
          </a:p>
          <a:p>
            <a:pPr lvl="1"/>
            <a:r>
              <a:rPr lang="en-US" dirty="0"/>
              <a:t>neutron: 939.57 MeV </a:t>
            </a:r>
          </a:p>
          <a:p>
            <a:pPr lvl="1"/>
            <a:endParaRPr lang="en-US" dirty="0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444E7E54-BA0F-0647-B4F8-823ECA498FEE}"/>
              </a:ext>
            </a:extLst>
          </p:cNvPr>
          <p:cNvSpPr txBox="1">
            <a:spLocks/>
          </p:cNvSpPr>
          <p:nvPr/>
        </p:nvSpPr>
        <p:spPr>
          <a:xfrm>
            <a:off x="566057" y="3507029"/>
            <a:ext cx="8229600" cy="13176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why is the proton lighter than the neutron?</a:t>
            </a:r>
          </a:p>
          <a:p>
            <a:r>
              <a:rPr lang="en-US" dirty="0"/>
              <a:t>what if it would be heavier?</a:t>
            </a:r>
          </a:p>
          <a:p>
            <a:r>
              <a:rPr lang="en-US" dirty="0"/>
              <a:t>what if the electron were 4x heavier?</a:t>
            </a:r>
          </a:p>
        </p:txBody>
      </p:sp>
    </p:spTree>
    <p:extLst>
      <p:ext uri="{BB962C8B-B14F-4D97-AF65-F5344CB8AC3E}">
        <p14:creationId xmlns:p14="http://schemas.microsoft.com/office/powerpoint/2010/main" val="30036068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EC9FE-BCA6-2340-BCD0-AB8DFF9FA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this affect weak couplings?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028E521-42A2-2846-87FD-76B92369D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753853"/>
            <a:ext cx="8229600" cy="99820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neutral weak current, and strong, and hypercharge: </a:t>
            </a:r>
            <a:br>
              <a:rPr lang="en-US" dirty="0"/>
            </a:br>
            <a:r>
              <a:rPr lang="en-US" dirty="0"/>
              <a:t>basis transformation has no effect!</a:t>
            </a:r>
          </a:p>
          <a:p>
            <a:r>
              <a:rPr lang="en-US" dirty="0"/>
              <a:t>weak current: ‘u-d’ mix</a:t>
            </a:r>
            <a:r>
              <a:rPr lang="en-US" dirty="0">
                <a:sym typeface="Wingdings" pitchFamily="2" charset="2"/>
              </a:rPr>
              <a:t> affected by basis transformation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CF2740-BCAB-174E-84DC-0694B1B01B1F}"/>
              </a:ext>
            </a:extLst>
          </p:cNvPr>
          <p:cNvSpPr txBox="1"/>
          <p:nvPr/>
        </p:nvSpPr>
        <p:spPr>
          <a:xfrm>
            <a:off x="3007895" y="2851484"/>
            <a:ext cx="1678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charged current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C63214-294E-CF44-AD62-12BD7B5FEB2B}"/>
              </a:ext>
            </a:extLst>
          </p:cNvPr>
          <p:cNvSpPr txBox="1"/>
          <p:nvPr/>
        </p:nvSpPr>
        <p:spPr>
          <a:xfrm>
            <a:off x="6204284" y="2851484"/>
            <a:ext cx="1601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neutral current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511632-E7C0-C54A-9845-9B2F207ED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12" y="781362"/>
            <a:ext cx="8720940" cy="20701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8CAD121-8649-F74B-8896-F67DB164E36D}"/>
                  </a:ext>
                </a:extLst>
              </p:cNvPr>
              <p:cNvSpPr txBox="1"/>
              <p:nvPr/>
            </p:nvSpPr>
            <p:spPr>
              <a:xfrm>
                <a:off x="6758034" y="2027172"/>
                <a:ext cx="2977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8CAD121-8649-F74B-8896-F67DB164E3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8034" y="2027172"/>
                <a:ext cx="297774" cy="3077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47580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290C994-B756-0A47-9941-B0830867C4D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interaction term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290C994-B756-0A47-9941-B0830867C4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32353" b="-6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01CA933-C038-0747-BAC6-68C006441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232" y="4030797"/>
            <a:ext cx="4102768" cy="819983"/>
          </a:xfrm>
        </p:spPr>
        <p:txBody>
          <a:bodyPr>
            <a:normAutofit/>
          </a:bodyPr>
          <a:lstStyle/>
          <a:p>
            <a:r>
              <a:rPr lang="en-US" dirty="0"/>
              <a:t>in last step defined ”</a:t>
            </a:r>
            <a:r>
              <a:rPr lang="en-US" b="1" dirty="0"/>
              <a:t>CKM matrix</a:t>
            </a:r>
            <a:r>
              <a:rPr lang="en-US" dirty="0"/>
              <a:t>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356DD3-BF70-C14A-B66E-1CB57118E996}"/>
              </a:ext>
            </a:extLst>
          </p:cNvPr>
          <p:cNvSpPr txBox="1"/>
          <p:nvPr/>
        </p:nvSpPr>
        <p:spPr>
          <a:xfrm>
            <a:off x="6424864" y="1460333"/>
            <a:ext cx="1766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insert mass basis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9AB331-C462-3849-A42A-6D19D7077E09}"/>
              </a:ext>
            </a:extLst>
          </p:cNvPr>
          <p:cNvSpPr txBox="1"/>
          <p:nvPr/>
        </p:nvSpPr>
        <p:spPr>
          <a:xfrm>
            <a:off x="6424864" y="2711845"/>
            <a:ext cx="2260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combine U_R and U_L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4C7768-63AB-0140-9FC3-81DB28A25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0292" y="3848290"/>
            <a:ext cx="2406615" cy="891339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A071CE-295D-B942-84B9-366D6D62A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895" y="1020146"/>
            <a:ext cx="4955005" cy="2618070"/>
          </a:xfrm>
          <a:prstGeom prst="rect">
            <a:avLst/>
          </a:prstGeom>
        </p:spPr>
      </p:pic>
      <p:sp>
        <p:nvSpPr>
          <p:cNvPr id="16" name="Curved Left Arrow 15">
            <a:extLst>
              <a:ext uri="{FF2B5EF4-FFF2-40B4-BE49-F238E27FC236}">
                <a16:creationId xmlns:a16="http://schemas.microsoft.com/office/drawing/2014/main" id="{2EAB8D53-49B7-314D-9754-E823AC84B82E}"/>
              </a:ext>
            </a:extLst>
          </p:cNvPr>
          <p:cNvSpPr/>
          <p:nvPr/>
        </p:nvSpPr>
        <p:spPr>
          <a:xfrm>
            <a:off x="5943600" y="1191126"/>
            <a:ext cx="288758" cy="938463"/>
          </a:xfrm>
          <a:prstGeom prst="curvedLeftArrow">
            <a:avLst/>
          </a:prstGeom>
          <a:ln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Curved Left Arrow 16">
            <a:extLst>
              <a:ext uri="{FF2B5EF4-FFF2-40B4-BE49-F238E27FC236}">
                <a16:creationId xmlns:a16="http://schemas.microsoft.com/office/drawing/2014/main" id="{51059785-FBD7-A644-8FF2-96120E926E28}"/>
              </a:ext>
            </a:extLst>
          </p:cNvPr>
          <p:cNvSpPr/>
          <p:nvPr/>
        </p:nvSpPr>
        <p:spPr>
          <a:xfrm>
            <a:off x="6003759" y="2310415"/>
            <a:ext cx="288758" cy="938463"/>
          </a:xfrm>
          <a:prstGeom prst="curvedLeftArrow">
            <a:avLst/>
          </a:prstGeom>
          <a:ln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CA8627-C1E5-564C-B480-71E800DF1DC4}"/>
              </a:ext>
            </a:extLst>
          </p:cNvPr>
          <p:cNvSpPr txBox="1"/>
          <p:nvPr/>
        </p:nvSpPr>
        <p:spPr>
          <a:xfrm>
            <a:off x="7939669" y="4030797"/>
            <a:ext cx="94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unitary!</a:t>
            </a:r>
          </a:p>
        </p:txBody>
      </p:sp>
    </p:spTree>
    <p:extLst>
      <p:ext uri="{BB962C8B-B14F-4D97-AF65-F5344CB8AC3E}">
        <p14:creationId xmlns:p14="http://schemas.microsoft.com/office/powerpoint/2010/main" val="19941025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7330BC5-140F-D847-9831-E2F67C4126D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interaction term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7330BC5-140F-D847-9831-E2F67C4126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32353" b="-6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27E22-BD7D-4A48-B0F7-19186E914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7411"/>
            <a:ext cx="8229600" cy="534031"/>
          </a:xfrm>
        </p:spPr>
        <p:txBody>
          <a:bodyPr/>
          <a:lstStyle/>
          <a:p>
            <a:r>
              <a:rPr lang="en-US" dirty="0"/>
              <a:t>playing the same game for W- vertex: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01D61A7-564C-B14A-9CD9-C97162ECDA1A}"/>
              </a:ext>
            </a:extLst>
          </p:cNvPr>
          <p:cNvSpPr txBox="1">
            <a:spLocks/>
          </p:cNvSpPr>
          <p:nvPr/>
        </p:nvSpPr>
        <p:spPr>
          <a:xfrm>
            <a:off x="457200" y="2603292"/>
            <a:ext cx="8229600" cy="5340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note </a:t>
            </a:r>
            <a:r>
              <a:rPr lang="en-US" b="1" dirty="0"/>
              <a:t>Hermitian conjugate </a:t>
            </a:r>
            <a:r>
              <a:rPr lang="en-US" dirty="0"/>
              <a:t>(important when we start to compute things)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0BA19EB-BACD-344A-AE40-3A28241C3308}"/>
              </a:ext>
            </a:extLst>
          </p:cNvPr>
          <p:cNvGrpSpPr/>
          <p:nvPr/>
        </p:nvGrpSpPr>
        <p:grpSpPr>
          <a:xfrm>
            <a:off x="1062805" y="1127179"/>
            <a:ext cx="4888817" cy="1126345"/>
            <a:chOff x="1062805" y="1127179"/>
            <a:chExt cx="4888817" cy="1126345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102863E-3A4B-D549-9AB2-8D4072A068D6}"/>
                </a:ext>
              </a:extLst>
            </p:cNvPr>
            <p:cNvSpPr/>
            <p:nvPr/>
          </p:nvSpPr>
          <p:spPr>
            <a:xfrm>
              <a:off x="4957011" y="1401595"/>
              <a:ext cx="534367" cy="577515"/>
            </a:xfrm>
            <a:prstGeom prst="ellipse">
              <a:avLst/>
            </a:prstGeom>
            <a:ln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8C75C24-9881-D74F-B5D7-AD4F64C7F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2805" y="1127179"/>
              <a:ext cx="4888817" cy="1126345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5C567ED-7B20-A547-A1B1-899BA03860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0294" y="3137323"/>
            <a:ext cx="4813300" cy="1905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BD0D961-4871-544C-AFF6-F3D5F8BA6C63}"/>
              </a:ext>
            </a:extLst>
          </p:cNvPr>
          <p:cNvSpPr/>
          <p:nvPr/>
        </p:nvSpPr>
        <p:spPr>
          <a:xfrm>
            <a:off x="3334215" y="3757961"/>
            <a:ext cx="646770" cy="568712"/>
          </a:xfrm>
          <a:prstGeom prst="ellipse">
            <a:avLst/>
          </a:prstGeom>
          <a:ln>
            <a:solidFill>
              <a:schemeClr val="accent3">
                <a:lumMod val="50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DC6531F-2DF2-FC4A-A8DC-B673168BC95C}"/>
              </a:ext>
            </a:extLst>
          </p:cNvPr>
          <p:cNvSpPr/>
          <p:nvPr/>
        </p:nvSpPr>
        <p:spPr>
          <a:xfrm>
            <a:off x="5817220" y="3757961"/>
            <a:ext cx="646770" cy="568712"/>
          </a:xfrm>
          <a:prstGeom prst="ellipse">
            <a:avLst/>
          </a:prstGeom>
          <a:ln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5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  <p:bldP spid="1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B51CA-3CE8-6045-A854-3169D1FB0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effects of basis transformation?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AE61C-C32B-1747-ADB7-B95F00FFF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7411"/>
            <a:ext cx="8229600" cy="870915"/>
          </a:xfrm>
        </p:spPr>
        <p:txBody>
          <a:bodyPr/>
          <a:lstStyle/>
          <a:p>
            <a:r>
              <a:rPr lang="en-US" dirty="0"/>
              <a:t>strong interaction, hypercharges, neutral W?</a:t>
            </a:r>
          </a:p>
          <a:p>
            <a:pPr lvl="1"/>
            <a:r>
              <a:rPr lang="en-US" dirty="0"/>
              <a:t>these are all of the 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E200D345-DF29-0F4F-BE5A-25B2F471036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3413961"/>
                <a:ext cx="8229600" cy="14465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Clr>
                    <a:srgbClr val="000090"/>
                  </a:buClr>
                  <a:buSzPct val="100000"/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Clr>
                    <a:srgbClr val="800000"/>
                  </a:buClr>
                  <a:buSzPct val="100000"/>
                  <a:buFont typeface="Arial"/>
                  <a:buChar char="•"/>
                  <a:defRPr sz="2000" kern="1200">
                    <a:solidFill>
                      <a:srgbClr val="1F497D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accent3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how about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matrices?</a:t>
                </a:r>
              </a:p>
              <a:p>
                <a:pPr lvl="1"/>
                <a:r>
                  <a:rPr lang="en-US" dirty="0"/>
                  <a:t>do not appear in left-handed doublet interaction terms</a:t>
                </a:r>
              </a:p>
              <a:p>
                <a:pPr lvl="1"/>
                <a:r>
                  <a:rPr lang="en-US" dirty="0"/>
                  <a:t>not visible in any of the singlet terms</a:t>
                </a:r>
              </a:p>
              <a:p>
                <a:pPr lvl="1"/>
                <a:r>
                  <a:rPr lang="en-US" dirty="0"/>
                  <a:t>do not affect </a:t>
                </a:r>
                <a:r>
                  <a:rPr lang="en-US" dirty="0" err="1"/>
                  <a:t>Lagrangian</a:t>
                </a:r>
                <a:r>
                  <a:rPr lang="en-US" dirty="0"/>
                  <a:t> other than to diagonalize mass terms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E200D345-DF29-0F4F-BE5A-25B2F47103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413961"/>
                <a:ext cx="8229600" cy="1446500"/>
              </a:xfrm>
              <a:prstGeom prst="rect">
                <a:avLst/>
              </a:prstGeom>
              <a:blipFill>
                <a:blip r:embed="rId2"/>
                <a:stretch>
                  <a:fillRect l="-617" t="-4348" b="-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603EBD48-8720-2544-99D5-9A9D5EAC0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29" y="1648326"/>
            <a:ext cx="7638742" cy="738606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31713E7-AC68-B94A-8AF3-0765F60ED891}"/>
              </a:ext>
            </a:extLst>
          </p:cNvPr>
          <p:cNvSpPr txBox="1">
            <a:spLocks/>
          </p:cNvSpPr>
          <p:nvPr/>
        </p:nvSpPr>
        <p:spPr>
          <a:xfrm>
            <a:off x="457200" y="2583939"/>
            <a:ext cx="8229600" cy="476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no mix of up-down fields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not affected</a:t>
            </a:r>
          </a:p>
        </p:txBody>
      </p:sp>
    </p:spTree>
    <p:extLst>
      <p:ext uri="{BB962C8B-B14F-4D97-AF65-F5344CB8AC3E}">
        <p14:creationId xmlns:p14="http://schemas.microsoft.com/office/powerpoint/2010/main" val="1522191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6C21D5-EEF1-1348-9EDC-3E211C1A6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</a:t>
            </a:r>
            <a:r>
              <a:rPr lang="en-US" dirty="0" err="1"/>
              <a:t>flavour</a:t>
            </a:r>
            <a:r>
              <a:rPr lang="en-US" dirty="0"/>
              <a:t> in the SM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F78DB3A-E7E0-0940-BAF3-C315EF98745C}"/>
              </a:ext>
            </a:extLst>
          </p:cNvPr>
          <p:cNvSpPr txBox="1">
            <a:spLocks/>
          </p:cNvSpPr>
          <p:nvPr/>
        </p:nvSpPr>
        <p:spPr>
          <a:xfrm>
            <a:off x="304743" y="704512"/>
            <a:ext cx="7969462" cy="67717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/>
              <a:t>start from </a:t>
            </a:r>
            <a:r>
              <a:rPr lang="en-US" sz="2100" dirty="0" err="1"/>
              <a:t>Lagrangian</a:t>
            </a:r>
            <a:r>
              <a:rPr lang="en-US" sz="2100" dirty="0"/>
              <a:t> with </a:t>
            </a:r>
            <a:r>
              <a:rPr lang="en-US" sz="2100" dirty="0" err="1"/>
              <a:t>flavour</a:t>
            </a:r>
            <a:r>
              <a:rPr lang="en-US" sz="2100" dirty="0"/>
              <a:t> universal and diagonal interactions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EE7FC70-1A64-1040-8260-88603A5D0F33}"/>
                  </a:ext>
                </a:extLst>
              </p:cNvPr>
              <p:cNvSpPr txBox="1"/>
              <p:nvPr/>
            </p:nvSpPr>
            <p:spPr>
              <a:xfrm>
                <a:off x="887211" y="1154295"/>
                <a:ext cx="2481320" cy="4784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𝑊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charset="0"/>
                          </a:rPr>
                          <m:t>𝑔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mr-IN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𝑊</m:t>
                        </m:r>
                      </m:e>
                      <m:sup>
                        <m:r>
                          <a:rPr lang="en-US" i="1">
                            <a:solidFill>
                              <a:srgbClr val="0432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  <m:r>
                      <a:rPr lang="en-US" i="1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EE7FC70-1A64-1040-8260-88603A5D0F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211" y="1154295"/>
                <a:ext cx="2481320" cy="47840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2A9D8C0-1323-3945-BB19-2D3B3720B528}"/>
                  </a:ext>
                </a:extLst>
              </p:cNvPr>
              <p:cNvSpPr txBox="1"/>
              <p:nvPr/>
            </p:nvSpPr>
            <p:spPr>
              <a:xfrm>
                <a:off x="887211" y="2169998"/>
                <a:ext cx="5229827" cy="448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  <m:sup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𝑑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 </m:t>
                        </m:r>
                        <m:d>
                          <m:dPr>
                            <m:ctrlPr>
                              <a:rPr lang="mr-I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mr-IN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,</m:t>
                            </m:r>
                            <m:acc>
                              <m:accPr>
                                <m:chr m:val="̅"/>
                                <m:ctrlP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i="1">
                        <a:solidFill>
                          <a:srgbClr val="FF0000"/>
                        </a:solidFill>
                        <a:latin typeface="Cambria Math" charset="0"/>
                      </a:rPr>
                      <m:t>  </m:t>
                    </m:r>
                    <m:d>
                      <m:dPr>
                        <m:ctrlPr>
                          <a:rPr lang="mr-I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mr-I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charset="0"/>
                              </a:rPr>
                              <m:t>0</m:t>
                            </m:r>
                          </m:num>
                          <m:den>
                            <m:r>
                              <a:rPr lang="en-US" i="1">
                                <a:latin typeface="Cambria Math" charset="0"/>
                              </a:rPr>
                              <m:t>𝑣</m:t>
                            </m:r>
                          </m:den>
                        </m:f>
                      </m:e>
                    </m:d>
                    <m:sSubSup>
                      <m:sSub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𝑗𝑅</m:t>
                        </m:r>
                      </m:sub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i="1">
                        <a:solidFill>
                          <a:srgbClr val="FF0000"/>
                        </a:solidFill>
                        <a:latin typeface="Cambria Math" charset="0"/>
                      </a:rPr>
                      <m:t>  </m:t>
                    </m:r>
                    <m:r>
                      <a:rPr lang="en-US" i="1">
                        <a:latin typeface="Cambria Math" charset="0"/>
                      </a:rPr>
                      <m:t>+</m:t>
                    </m:r>
                    <m:sSubSup>
                      <m:sSubSup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  <m:sup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𝑢</m:t>
                        </m:r>
                      </m:sup>
                    </m:sSubSup>
                    <m:r>
                      <a:rPr lang="en-US" i="1">
                        <a:solidFill>
                          <a:srgbClr val="7030A0"/>
                        </a:solidFill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mr-I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mr-IN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, </m:t>
                            </m:r>
                            <m:acc>
                              <m:accPr>
                                <m:chr m:val="̅"/>
                                <m:ctrlP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i="1">
                        <a:solidFill>
                          <a:srgbClr val="FF0000"/>
                        </a:solidFill>
                        <a:latin typeface="Cambria Math" charset="0"/>
                      </a:rPr>
                      <m:t>  </m:t>
                    </m:r>
                    <m:d>
                      <m:dPr>
                        <m:ctrlPr>
                          <a:rPr lang="mr-I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mr-I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charset="0"/>
                              </a:rPr>
                              <m:t>𝑣</m:t>
                            </m:r>
                          </m:num>
                          <m:den>
                            <m:r>
                              <a:rPr lang="en-US" i="1">
                                <a:latin typeface="Cambria Math" charset="0"/>
                              </a:rPr>
                              <m:t>0</m:t>
                            </m:r>
                          </m:den>
                        </m:f>
                      </m:e>
                    </m:d>
                    <m:r>
                      <a:rPr lang="en-US" i="1">
                        <a:latin typeface="Cambria Math" charset="0"/>
                      </a:rPr>
                      <m:t> </m:t>
                    </m:r>
                    <m:sSubSup>
                      <m:sSub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𝑗𝑅</m:t>
                        </m:r>
                      </m:sub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2A9D8C0-1323-3945-BB19-2D3B3720B5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211" y="2169998"/>
                <a:ext cx="5229827" cy="4482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1242A04-B50F-7F45-98E6-A23B7775A60E}"/>
              </a:ext>
            </a:extLst>
          </p:cNvPr>
          <p:cNvSpPr txBox="1">
            <a:spLocks/>
          </p:cNvSpPr>
          <p:nvPr/>
        </p:nvSpPr>
        <p:spPr>
          <a:xfrm>
            <a:off x="221351" y="1632696"/>
            <a:ext cx="8052854" cy="47263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/>
              <a:t>add Higgs interaction that are  </a:t>
            </a:r>
            <a:r>
              <a:rPr lang="en-US" sz="2100" i="1" dirty="0"/>
              <a:t>not</a:t>
            </a:r>
            <a:r>
              <a:rPr lang="en-US" sz="2100" dirty="0"/>
              <a:t> </a:t>
            </a:r>
            <a:r>
              <a:rPr lang="en-US" sz="2100" dirty="0" err="1"/>
              <a:t>flavour</a:t>
            </a:r>
            <a:r>
              <a:rPr lang="en-US" sz="2100" dirty="0"/>
              <a:t> universal (because we can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4911FA1-A493-814D-BA4F-491D16AEF7AC}"/>
              </a:ext>
            </a:extLst>
          </p:cNvPr>
          <p:cNvSpPr txBox="1">
            <a:spLocks/>
          </p:cNvSpPr>
          <p:nvPr/>
        </p:nvSpPr>
        <p:spPr>
          <a:xfrm>
            <a:off x="304743" y="2799857"/>
            <a:ext cx="8052854" cy="47263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/>
              <a:t>diagonalize the mass matrix (because we measure mass eigenstates)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1D2E71C-417F-0F4B-8F13-B0A1B3E8F53F}"/>
                  </a:ext>
                </a:extLst>
              </p:cNvPr>
              <p:cNvSpPr txBox="1"/>
              <p:nvPr/>
            </p:nvSpPr>
            <p:spPr>
              <a:xfrm>
                <a:off x="1106848" y="3503499"/>
                <a:ext cx="1444178" cy="3085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mr-I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mr-IN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charset="0"/>
                                  </a:rPr>
                                  <m:t>𝑢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𝑖𝑗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 </m:t>
                    </m:r>
                    <m:sSubSup>
                      <m:sSub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</m:t>
                        </m:r>
                      </m:sub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1D2E71C-417F-0F4B-8F13-B0A1B3E8F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848" y="3503499"/>
                <a:ext cx="1444178" cy="308546"/>
              </a:xfrm>
              <a:prstGeom prst="rect">
                <a:avLst/>
              </a:prstGeom>
              <a:blipFill>
                <a:blip r:embed="rId4"/>
                <a:stretch>
                  <a:fillRect l="-3478" t="-8333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27ACE07-74DF-B046-B41F-302CDABAD197}"/>
                  </a:ext>
                </a:extLst>
              </p:cNvPr>
              <p:cNvSpPr txBox="1"/>
              <p:nvPr/>
            </p:nvSpPr>
            <p:spPr>
              <a:xfrm>
                <a:off x="3368531" y="3503500"/>
                <a:ext cx="1462260" cy="3815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mr-I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mr-IN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charset="0"/>
                                  </a:rPr>
                                  <m:t>𝑑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𝑖𝑗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 </m:t>
                    </m:r>
                    <m:sSubSup>
                      <m:sSub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</m:t>
                        </m:r>
                      </m:sub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27ACE07-74DF-B046-B41F-302CDABAD1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8531" y="3503500"/>
                <a:ext cx="1462260" cy="381579"/>
              </a:xfrm>
              <a:prstGeom prst="rect">
                <a:avLst/>
              </a:prstGeom>
              <a:blipFill>
                <a:blip r:embed="rId5"/>
                <a:stretch>
                  <a:fillRect l="-5172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89D0C73-8386-E343-AFC7-5E6C6D4CDC84}"/>
              </a:ext>
            </a:extLst>
          </p:cNvPr>
          <p:cNvSpPr txBox="1">
            <a:spLocks/>
          </p:cNvSpPr>
          <p:nvPr/>
        </p:nvSpPr>
        <p:spPr>
          <a:xfrm>
            <a:off x="304743" y="4121396"/>
            <a:ext cx="8052854" cy="47263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/>
              <a:t>result: W interaction mixes families</a:t>
            </a:r>
          </a:p>
        </p:txBody>
      </p:sp>
    </p:spTree>
    <p:extLst>
      <p:ext uri="{BB962C8B-B14F-4D97-AF65-F5344CB8AC3E}">
        <p14:creationId xmlns:p14="http://schemas.microsoft.com/office/powerpoint/2010/main" val="16746907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7C824-C31A-A64A-8D95-15BBC76FC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Unitary?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D5B5D-6F54-254A-9853-FF425C6BF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7412"/>
            <a:ext cx="8229600" cy="497936"/>
          </a:xfrm>
        </p:spPr>
        <p:txBody>
          <a:bodyPr/>
          <a:lstStyle/>
          <a:p>
            <a:r>
              <a:rPr lang="en-US" dirty="0"/>
              <a:t>important assumption in this step: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7D03DB-AC79-5944-9A89-E5B107068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539" y="1500271"/>
            <a:ext cx="5869321" cy="20286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73A97C-7B84-314F-81C6-76FC2A07D7D6}"/>
              </a:ext>
            </a:extLst>
          </p:cNvPr>
          <p:cNvSpPr/>
          <p:nvPr/>
        </p:nvSpPr>
        <p:spPr>
          <a:xfrm>
            <a:off x="3856121" y="1500271"/>
            <a:ext cx="1431758" cy="873627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58D613D-04A3-3247-8C82-445C4F5432C9}"/>
              </a:ext>
            </a:extLst>
          </p:cNvPr>
          <p:cNvSpPr txBox="1">
            <a:spLocks/>
          </p:cNvSpPr>
          <p:nvPr/>
        </p:nvSpPr>
        <p:spPr>
          <a:xfrm>
            <a:off x="573506" y="3608507"/>
            <a:ext cx="8229600" cy="11559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 err="1"/>
              <a:t>flavour</a:t>
            </a:r>
            <a:r>
              <a:rPr lang="en-US" u="sng" dirty="0"/>
              <a:t> universality</a:t>
            </a:r>
            <a:r>
              <a:rPr lang="en-US" dirty="0"/>
              <a:t>: all SU(2) quark </a:t>
            </a:r>
            <a:r>
              <a:rPr lang="en-US" dirty="0" err="1"/>
              <a:t>multiplets</a:t>
            </a:r>
            <a:r>
              <a:rPr lang="en-US" dirty="0"/>
              <a:t> must have same coupling g</a:t>
            </a:r>
          </a:p>
          <a:p>
            <a:endParaRPr lang="en-US" dirty="0"/>
          </a:p>
          <a:p>
            <a:r>
              <a:rPr lang="en-US" dirty="0"/>
              <a:t>if not, then V is not a unitary matrix: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E8D2D0-E54D-3741-A769-94F1A2406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306" y="4143391"/>
            <a:ext cx="4267013" cy="857918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952956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C6C7E-FC83-F541-8689-355BC0BBF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”Down-quark rotation”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F1303-B01C-1244-AE8D-D83417B75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7412"/>
            <a:ext cx="8229600" cy="764310"/>
          </a:xfrm>
        </p:spPr>
        <p:txBody>
          <a:bodyPr/>
          <a:lstStyle/>
          <a:p>
            <a:r>
              <a:rPr lang="en-US" dirty="0"/>
              <a:t>it is customary to represent basis transformation as rotation of down quark states </a:t>
            </a:r>
          </a:p>
        </p:txBody>
      </p:sp>
      <p:pic>
        <p:nvPicPr>
          <p:cNvPr id="4" name="Picture 20" descr="CKM.png">
            <a:extLst>
              <a:ext uri="{FF2B5EF4-FFF2-40B4-BE49-F238E27FC236}">
                <a16:creationId xmlns:a16="http://schemas.microsoft.com/office/drawing/2014/main" id="{880DAADA-8DAC-234A-B75F-0E431FC7B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9178" y="1709628"/>
            <a:ext cx="3976687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A750435-C8E7-1E47-9DD4-6809E2FB1308}"/>
              </a:ext>
            </a:extLst>
          </p:cNvPr>
          <p:cNvCxnSpPr>
            <a:cxnSpLocks/>
          </p:cNvCxnSpPr>
          <p:nvPr/>
        </p:nvCxnSpPr>
        <p:spPr>
          <a:xfrm flipH="1" flipV="1">
            <a:off x="5954234" y="2784366"/>
            <a:ext cx="850604" cy="681848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CEEEE5D-AD12-BA41-B74E-B605BBDC2713}"/>
              </a:ext>
            </a:extLst>
          </p:cNvPr>
          <p:cNvSpPr txBox="1"/>
          <p:nvPr/>
        </p:nvSpPr>
        <p:spPr>
          <a:xfrm>
            <a:off x="6804838" y="3290094"/>
            <a:ext cx="1881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down quark mass eigenstates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E2F814-9A69-7E47-9972-56E556C720D5}"/>
              </a:ext>
            </a:extLst>
          </p:cNvPr>
          <p:cNvSpPr txBox="1"/>
          <p:nvPr/>
        </p:nvSpPr>
        <p:spPr>
          <a:xfrm>
            <a:off x="457200" y="3016613"/>
            <a:ext cx="2909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down quark states interacting with up quark mass eigenstates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EEF5089-DC37-7A4E-81B9-62955DAC52F1}"/>
              </a:ext>
            </a:extLst>
          </p:cNvPr>
          <p:cNvSpPr txBox="1">
            <a:spLocks/>
          </p:cNvSpPr>
          <p:nvPr/>
        </p:nvSpPr>
        <p:spPr>
          <a:xfrm>
            <a:off x="457200" y="4259256"/>
            <a:ext cx="8229600" cy="9713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contrary to what you find in some texts, states on left are NOT interaction eigenstates: they are states interacting with up-quark mass eigenstates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0D6364A-9742-624A-9F35-653C0CDC6BE3}"/>
              </a:ext>
            </a:extLst>
          </p:cNvPr>
          <p:cNvCxnSpPr>
            <a:stCxn id="12" idx="0"/>
          </p:cNvCxnSpPr>
          <p:nvPr/>
        </p:nvCxnSpPr>
        <p:spPr>
          <a:xfrm flipV="1">
            <a:off x="1912088" y="2784365"/>
            <a:ext cx="373912" cy="232248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137231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brainful">
            <a:extLst>
              <a:ext uri="{FF2B5EF4-FFF2-40B4-BE49-F238E27FC236}">
                <a16:creationId xmlns:a16="http://schemas.microsoft.com/office/drawing/2014/main" id="{803AE9AF-4387-7341-A64E-809A72401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36152" y="156117"/>
            <a:ext cx="3342346" cy="48897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76833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73969-74B8-814C-BB69-868A79B55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US" dirty="0" err="1"/>
              <a:t>Cabibbo</a:t>
            </a:r>
            <a:r>
              <a:rPr lang="en-US" dirty="0"/>
              <a:t>-Kobayashi-</a:t>
            </a:r>
            <a:r>
              <a:rPr lang="en-US" dirty="0" err="1"/>
              <a:t>Maskawa</a:t>
            </a:r>
            <a:r>
              <a:rPr lang="en-US" dirty="0"/>
              <a:t> matrix”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CD3827-59ED-E44A-BE58-924E47AC5E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0180" y="697831"/>
            <a:ext cx="2005063" cy="15159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77B63D-6497-1E47-B949-3A8CB0A50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179" y="2677064"/>
            <a:ext cx="2005063" cy="23180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3C87D7-4F53-0047-9795-7001D8B25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210" y="1394920"/>
            <a:ext cx="4107447" cy="16377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C54A006-1655-A740-A002-8DC623EDA405}"/>
              </a:ext>
            </a:extLst>
          </p:cNvPr>
          <p:cNvSpPr/>
          <p:nvPr/>
        </p:nvSpPr>
        <p:spPr>
          <a:xfrm>
            <a:off x="2731168" y="1588169"/>
            <a:ext cx="1263316" cy="410683"/>
          </a:xfrm>
          <a:prstGeom prst="rect">
            <a:avLst/>
          </a:prstGeom>
          <a:ln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EA1D0268-F1FC-DE45-885F-01CC67490FAE}"/>
              </a:ext>
            </a:extLst>
          </p:cNvPr>
          <p:cNvSpPr/>
          <p:nvPr/>
        </p:nvSpPr>
        <p:spPr>
          <a:xfrm>
            <a:off x="3994484" y="946125"/>
            <a:ext cx="2815390" cy="642044"/>
          </a:xfrm>
          <a:custGeom>
            <a:avLst/>
            <a:gdLst>
              <a:gd name="connsiteX0" fmla="*/ 3356811 w 3356811"/>
              <a:gd name="connsiteY0" fmla="*/ 401412 h 630012"/>
              <a:gd name="connsiteX1" fmla="*/ 1383632 w 3356811"/>
              <a:gd name="connsiteY1" fmla="*/ 4370 h 630012"/>
              <a:gd name="connsiteX2" fmla="*/ 0 w 3356811"/>
              <a:gd name="connsiteY2" fmla="*/ 630012 h 63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56811" h="630012">
                <a:moveTo>
                  <a:pt x="3356811" y="401412"/>
                </a:moveTo>
                <a:cubicBezTo>
                  <a:pt x="2649956" y="183841"/>
                  <a:pt x="1943101" y="-33730"/>
                  <a:pt x="1383632" y="4370"/>
                </a:cubicBezTo>
                <a:cubicBezTo>
                  <a:pt x="824163" y="42470"/>
                  <a:pt x="412081" y="336241"/>
                  <a:pt x="0" y="630012"/>
                </a:cubicBezTo>
              </a:path>
            </a:pathLst>
          </a:custGeom>
          <a:noFill/>
          <a:ln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A5F059-808D-C146-8687-4497775AE7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586" y="3665839"/>
            <a:ext cx="3213768" cy="110071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93E70A3-D9C1-8D44-BE20-3E11AEDB79D1}"/>
              </a:ext>
            </a:extLst>
          </p:cNvPr>
          <p:cNvSpPr/>
          <p:nvPr/>
        </p:nvSpPr>
        <p:spPr>
          <a:xfrm>
            <a:off x="2634915" y="1558871"/>
            <a:ext cx="1443789" cy="847446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B5BD76-6614-0440-B1D2-012E6A363AC7}"/>
              </a:ext>
            </a:extLst>
          </p:cNvPr>
          <p:cNvSpPr/>
          <p:nvPr/>
        </p:nvSpPr>
        <p:spPr>
          <a:xfrm>
            <a:off x="463214" y="4747885"/>
            <a:ext cx="31984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Glashow,  </a:t>
            </a:r>
            <a:r>
              <a:rPr lang="en-US" dirty="0" err="1"/>
              <a:t>Illiapolous</a:t>
            </a:r>
            <a:r>
              <a:rPr lang="en-US" dirty="0"/>
              <a:t> and </a:t>
            </a:r>
            <a:r>
              <a:rPr lang="en-US" dirty="0" err="1"/>
              <a:t>Maiani</a:t>
            </a:r>
            <a:endParaRPr lang="en-US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A8EE857F-ED20-134B-B0E9-803DDABDAB05}"/>
              </a:ext>
            </a:extLst>
          </p:cNvPr>
          <p:cNvSpPr/>
          <p:nvPr/>
        </p:nvSpPr>
        <p:spPr>
          <a:xfrm>
            <a:off x="1900989" y="2406316"/>
            <a:ext cx="830179" cy="1215189"/>
          </a:xfrm>
          <a:custGeom>
            <a:avLst/>
            <a:gdLst>
              <a:gd name="connsiteX0" fmla="*/ 0 w 830179"/>
              <a:gd name="connsiteY0" fmla="*/ 1191126 h 1191126"/>
              <a:gd name="connsiteX1" fmla="*/ 312822 w 830179"/>
              <a:gd name="connsiteY1" fmla="*/ 433137 h 1191126"/>
              <a:gd name="connsiteX2" fmla="*/ 830179 w 830179"/>
              <a:gd name="connsiteY2" fmla="*/ 0 h 1191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0179" h="1191126">
                <a:moveTo>
                  <a:pt x="0" y="1191126"/>
                </a:moveTo>
                <a:cubicBezTo>
                  <a:pt x="87229" y="911392"/>
                  <a:pt x="174459" y="631658"/>
                  <a:pt x="312822" y="433137"/>
                </a:cubicBezTo>
                <a:cubicBezTo>
                  <a:pt x="451185" y="234616"/>
                  <a:pt x="640682" y="117308"/>
                  <a:pt x="830179" y="0"/>
                </a:cubicBezTo>
              </a:path>
            </a:pathLst>
          </a:custGeom>
          <a:noFill/>
          <a:ln>
            <a:solidFill>
              <a:schemeClr val="accent6">
                <a:lumMod val="60000"/>
                <a:lumOff val="40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A01971-2E13-4142-8087-50877BC78908}"/>
              </a:ext>
            </a:extLst>
          </p:cNvPr>
          <p:cNvSpPr/>
          <p:nvPr/>
        </p:nvSpPr>
        <p:spPr>
          <a:xfrm>
            <a:off x="2615295" y="1558870"/>
            <a:ext cx="2209367" cy="1296242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5E8D5CA1-9A98-C548-93F9-EDE53DCF8CBD}"/>
              </a:ext>
            </a:extLst>
          </p:cNvPr>
          <p:cNvSpPr/>
          <p:nvPr/>
        </p:nvSpPr>
        <p:spPr>
          <a:xfrm>
            <a:off x="4415589" y="2863516"/>
            <a:ext cx="2442411" cy="1058779"/>
          </a:xfrm>
          <a:custGeom>
            <a:avLst/>
            <a:gdLst>
              <a:gd name="connsiteX0" fmla="*/ 2442411 w 2442411"/>
              <a:gd name="connsiteY0" fmla="*/ 1058779 h 1058779"/>
              <a:gd name="connsiteX1" fmla="*/ 745958 w 2442411"/>
              <a:gd name="connsiteY1" fmla="*/ 830179 h 1058779"/>
              <a:gd name="connsiteX2" fmla="*/ 0 w 2442411"/>
              <a:gd name="connsiteY2" fmla="*/ 0 h 1058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2411" h="1058779">
                <a:moveTo>
                  <a:pt x="2442411" y="1058779"/>
                </a:moveTo>
                <a:cubicBezTo>
                  <a:pt x="1797718" y="1032710"/>
                  <a:pt x="1153026" y="1006642"/>
                  <a:pt x="745958" y="830179"/>
                </a:cubicBezTo>
                <a:cubicBezTo>
                  <a:pt x="338890" y="653716"/>
                  <a:pt x="169445" y="326858"/>
                  <a:pt x="0" y="0"/>
                </a:cubicBezTo>
              </a:path>
            </a:pathLst>
          </a:custGeom>
          <a:noFill/>
          <a:ln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65F95-47A6-A241-8558-58382C80767B}"/>
              </a:ext>
            </a:extLst>
          </p:cNvPr>
          <p:cNvSpPr txBox="1"/>
          <p:nvPr/>
        </p:nvSpPr>
        <p:spPr>
          <a:xfrm rot="17860400">
            <a:off x="1629469" y="273927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1973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335611-3C33-5248-ACE8-873B09F003F0}"/>
              </a:ext>
            </a:extLst>
          </p:cNvPr>
          <p:cNvSpPr txBox="1"/>
          <p:nvPr/>
        </p:nvSpPr>
        <p:spPr>
          <a:xfrm rot="20053880">
            <a:off x="4226853" y="81160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1963</a:t>
            </a:r>
          </a:p>
        </p:txBody>
      </p:sp>
    </p:spTree>
    <p:extLst>
      <p:ext uri="{BB962C8B-B14F-4D97-AF65-F5344CB8AC3E}">
        <p14:creationId xmlns:p14="http://schemas.microsoft.com/office/powerpoint/2010/main" val="330029366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838A1-5903-2E4F-9613-750CA7FB6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 violation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09B7AF5-3A59-F34A-AFBC-60FF42AC7D8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1579" y="684686"/>
                <a:ext cx="8229600" cy="485905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 terms represent CP-conjugate processes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09B7AF5-3A59-F34A-AFBC-60FF42AC7D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1579" y="684686"/>
                <a:ext cx="8229600" cy="485905"/>
              </a:xfrm>
              <a:blipFill>
                <a:blip r:embed="rId2"/>
                <a:stretch>
                  <a:fillRect l="-462" t="-5128"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C6F4FBE-401A-0F40-89CD-1E84EE1FCE1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4486" y="2871501"/>
                <a:ext cx="8229600" cy="48590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Clr>
                    <a:srgbClr val="000090"/>
                  </a:buClr>
                  <a:buSzPct val="100000"/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Clr>
                    <a:srgbClr val="800000"/>
                  </a:buClr>
                  <a:buSzPct val="100000"/>
                  <a:buFont typeface="Arial"/>
                  <a:buChar char="•"/>
                  <a:defRPr sz="2000" kern="1200">
                    <a:solidFill>
                      <a:srgbClr val="1F497D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accent3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𝒖𝒅</m:t>
                        </m:r>
                      </m:sub>
                    </m:sSub>
                    <m:r>
                      <a:rPr lang="en-US" b="1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not real, then corresponding amplitudes have different coupling</a:t>
                </a: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C6F4FBE-401A-0F40-89CD-1E84EE1FCE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486" y="2871501"/>
                <a:ext cx="8229600" cy="485905"/>
              </a:xfrm>
              <a:prstGeom prst="rect">
                <a:avLst/>
              </a:prstGeom>
              <a:blipFill>
                <a:blip r:embed="rId3"/>
                <a:stretch>
                  <a:fillRect l="-616" t="-5128"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55D64480-018A-1140-A6A0-26CF02B20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0263" y="1049634"/>
            <a:ext cx="5994400" cy="1917700"/>
          </a:xfrm>
          <a:prstGeom prst="rect">
            <a:avLst/>
          </a:prstGeom>
        </p:spPr>
      </p:pic>
      <p:sp>
        <p:nvSpPr>
          <p:cNvPr id="7" name="Left-Right Arrow 6">
            <a:extLst>
              <a:ext uri="{FF2B5EF4-FFF2-40B4-BE49-F238E27FC236}">
                <a16:creationId xmlns:a16="http://schemas.microsoft.com/office/drawing/2014/main" id="{36E567B6-43A6-0241-9B32-82C8D282CAFF}"/>
              </a:ext>
            </a:extLst>
          </p:cNvPr>
          <p:cNvSpPr/>
          <p:nvPr/>
        </p:nvSpPr>
        <p:spPr>
          <a:xfrm>
            <a:off x="3910263" y="1790147"/>
            <a:ext cx="914400" cy="397042"/>
          </a:xfrm>
          <a:prstGeom prst="leftRightArrow">
            <a:avLst/>
          </a:prstGeom>
          <a:ln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1A97AEFD-05B6-3C40-AAFC-184DF40A41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4486" y="3356820"/>
                <a:ext cx="8229600" cy="13195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Clr>
                    <a:srgbClr val="000090"/>
                  </a:buClr>
                  <a:buSzPct val="100000"/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Clr>
                    <a:srgbClr val="800000"/>
                  </a:buClr>
                  <a:buSzPct val="100000"/>
                  <a:buFont typeface="Arial"/>
                  <a:buChar char="•"/>
                  <a:defRPr sz="2000" kern="1200">
                    <a:solidFill>
                      <a:srgbClr val="1F497D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accent3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Kobayashi and </a:t>
                </a:r>
                <a:r>
                  <a:rPr lang="en-US" dirty="0" err="1"/>
                  <a:t>Maskawa</a:t>
                </a:r>
                <a:r>
                  <a:rPr lang="en-US" dirty="0"/>
                  <a:t> (1970) </a:t>
                </a:r>
              </a:p>
              <a:p>
                <a:pPr lvl="1"/>
                <a:r>
                  <a:rPr lang="en-US" dirty="0"/>
                  <a:t>need at least 3 generation to have non-trivial complex element in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𝑽</m:t>
                    </m:r>
                  </m:oMath>
                </a14:m>
                <a:r>
                  <a:rPr lang="en-US" b="1" baseline="30000" dirty="0"/>
                  <a:t>ckm</a:t>
                </a:r>
                <a:endParaRPr lang="en-US" b="1" dirty="0"/>
              </a:p>
              <a:p>
                <a:pPr lvl="1"/>
                <a:r>
                  <a:rPr lang="en-US" dirty="0"/>
                  <a:t>by adding 3</a:t>
                </a:r>
                <a:r>
                  <a:rPr lang="en-US" baseline="30000" dirty="0"/>
                  <a:t>rd</a:t>
                </a:r>
                <a:r>
                  <a:rPr lang="en-US" dirty="0"/>
                  <a:t> generation, can explain CP-violation in Kaon decays!</a:t>
                </a: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1A97AEFD-05B6-3C40-AAFC-184DF40A41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486" y="3356820"/>
                <a:ext cx="8229600" cy="1319570"/>
              </a:xfrm>
              <a:prstGeom prst="rect">
                <a:avLst/>
              </a:prstGeom>
              <a:blipFill>
                <a:blip r:embed="rId5"/>
                <a:stretch>
                  <a:fillRect l="-616" t="-2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5B2B3854-A0EF-F942-8E1E-0B5D459764CD}"/>
              </a:ext>
            </a:extLst>
          </p:cNvPr>
          <p:cNvSpPr txBox="1"/>
          <p:nvPr/>
        </p:nvSpPr>
        <p:spPr>
          <a:xfrm>
            <a:off x="4169343" y="1420815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CP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B57C8BE-2809-F140-9E1E-D93F252F54FC}"/>
              </a:ext>
            </a:extLst>
          </p:cNvPr>
          <p:cNvSpPr/>
          <p:nvPr/>
        </p:nvSpPr>
        <p:spPr>
          <a:xfrm>
            <a:off x="2520176" y="1694988"/>
            <a:ext cx="713678" cy="624469"/>
          </a:xfrm>
          <a:prstGeom prst="ellipse">
            <a:avLst/>
          </a:prstGeom>
          <a:ln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EC5857D-655D-E04C-A7B1-16C1572AF853}"/>
              </a:ext>
            </a:extLst>
          </p:cNvPr>
          <p:cNvSpPr/>
          <p:nvPr/>
        </p:nvSpPr>
        <p:spPr>
          <a:xfrm>
            <a:off x="6319025" y="1694987"/>
            <a:ext cx="713678" cy="624469"/>
          </a:xfrm>
          <a:prstGeom prst="ellipse">
            <a:avLst/>
          </a:prstGeom>
          <a:ln>
            <a:solidFill>
              <a:schemeClr val="accent3">
                <a:lumMod val="50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490F6D-FC69-E640-8300-041EB6DB84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425" y="4567057"/>
            <a:ext cx="6689835" cy="594652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3279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Existential questions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CB2EF27-F85C-D746-90FF-8E6B6A43D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347" y="813356"/>
            <a:ext cx="8516983" cy="440680"/>
          </a:xfrm>
        </p:spPr>
        <p:txBody>
          <a:bodyPr>
            <a:normAutofit fontScale="92500"/>
          </a:bodyPr>
          <a:lstStyle/>
          <a:p>
            <a:r>
              <a:rPr lang="en-US" sz="2200" dirty="0"/>
              <a:t>universe’s</a:t>
            </a:r>
            <a:r>
              <a:rPr lang="en-US" dirty="0"/>
              <a:t> basic building blocks: electron, up-quark, down-quark and neutrino</a:t>
            </a:r>
          </a:p>
          <a:p>
            <a:endParaRPr lang="en-US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EDADA47-09A1-944A-A655-DF70774C4B2E}"/>
              </a:ext>
            </a:extLst>
          </p:cNvPr>
          <p:cNvSpPr txBox="1">
            <a:spLocks/>
          </p:cNvSpPr>
          <p:nvPr/>
        </p:nvSpPr>
        <p:spPr>
          <a:xfrm>
            <a:off x="566057" y="1325189"/>
            <a:ext cx="8229600" cy="2156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consider their masses</a:t>
            </a:r>
          </a:p>
          <a:p>
            <a:pPr lvl="1"/>
            <a:r>
              <a:rPr lang="en-US" dirty="0"/>
              <a:t>neutrino: &lt; 1 eV</a:t>
            </a:r>
          </a:p>
          <a:p>
            <a:pPr lvl="1"/>
            <a:r>
              <a:rPr lang="en-US" dirty="0"/>
              <a:t>electron: 0.5 MeV</a:t>
            </a:r>
          </a:p>
          <a:p>
            <a:pPr lvl="1"/>
            <a:r>
              <a:rPr lang="en-US" dirty="0"/>
              <a:t>up-quark:        2.2 MeV*</a:t>
            </a:r>
          </a:p>
          <a:p>
            <a:pPr lvl="1"/>
            <a:r>
              <a:rPr lang="en-US" dirty="0"/>
              <a:t>down-quark:  4.7 MeV*</a:t>
            </a:r>
          </a:p>
          <a:p>
            <a:pPr lvl="1"/>
            <a:endParaRPr lang="en-US" dirty="0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444E7E54-BA0F-0647-B4F8-823ECA498FEE}"/>
              </a:ext>
            </a:extLst>
          </p:cNvPr>
          <p:cNvSpPr txBox="1">
            <a:spLocks/>
          </p:cNvSpPr>
          <p:nvPr/>
        </p:nvSpPr>
        <p:spPr>
          <a:xfrm>
            <a:off x="566057" y="3507029"/>
            <a:ext cx="8229600" cy="13416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why is the up-quark lighter than the down-quark?</a:t>
            </a:r>
          </a:p>
          <a:p>
            <a:r>
              <a:rPr lang="en-US" dirty="0"/>
              <a:t>what if it would be heavier?</a:t>
            </a:r>
          </a:p>
          <a:p>
            <a:r>
              <a:rPr lang="en-US" dirty="0"/>
              <a:t>what if the electron were 4x heavier?</a:t>
            </a:r>
          </a:p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BD2052-5289-A84E-A5DE-C0D95632B51D}"/>
              </a:ext>
            </a:extLst>
          </p:cNvPr>
          <p:cNvSpPr/>
          <p:nvPr/>
        </p:nvSpPr>
        <p:spPr>
          <a:xfrm>
            <a:off x="6040071" y="3962689"/>
            <a:ext cx="3010195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See  </a:t>
            </a:r>
            <a:r>
              <a:rPr lang="en-US" sz="1600" dirty="0" err="1"/>
              <a:t>R.Cahn</a:t>
            </a:r>
            <a:r>
              <a:rPr lang="en-US" sz="1600" dirty="0"/>
              <a:t>, </a:t>
            </a:r>
            <a:r>
              <a:rPr lang="en-US" sz="1600" i="1" dirty="0"/>
              <a:t>The eighteen arbitrary parameters of the standard model in your everyday life </a:t>
            </a:r>
            <a:r>
              <a:rPr lang="en-US" sz="1200" dirty="0"/>
              <a:t>Rev. Mod. Phys., Vol. 68, No. 3, (1996) </a:t>
            </a:r>
          </a:p>
        </p:txBody>
      </p:sp>
    </p:spTree>
    <p:extLst>
      <p:ext uri="{BB962C8B-B14F-4D97-AF65-F5344CB8AC3E}">
        <p14:creationId xmlns:p14="http://schemas.microsoft.com/office/powerpoint/2010/main" val="260833632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9C5D5-1193-9549-9D68-0C11A8CE9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Flavour</a:t>
            </a:r>
            <a:r>
              <a:rPr lang="en-US" dirty="0"/>
              <a:t> changing interactions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2B6CB-204B-1042-B838-B7A980033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31552"/>
            <a:ext cx="8229600" cy="473873"/>
          </a:xfrm>
        </p:spPr>
        <p:txBody>
          <a:bodyPr/>
          <a:lstStyle/>
          <a:p>
            <a:r>
              <a:rPr lang="en-US" dirty="0"/>
              <a:t>charged weak interactions leads to </a:t>
            </a:r>
            <a:r>
              <a:rPr lang="en-US" dirty="0" err="1"/>
              <a:t>flavour</a:t>
            </a:r>
            <a:r>
              <a:rPr lang="en-US" dirty="0"/>
              <a:t> transition through CKM matrix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6326D6-D146-8244-811C-343948676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069" y="1452711"/>
            <a:ext cx="6267862" cy="277949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B92AFD7-31DE-3745-9513-770F93D9417C}"/>
              </a:ext>
            </a:extLst>
          </p:cNvPr>
          <p:cNvSpPr txBox="1">
            <a:spLocks/>
          </p:cNvSpPr>
          <p:nvPr/>
        </p:nvSpPr>
        <p:spPr>
          <a:xfrm>
            <a:off x="457200" y="4511842"/>
            <a:ext cx="8229600" cy="473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 `measure’ CKM matrix by studying these interactions</a:t>
            </a:r>
          </a:p>
        </p:txBody>
      </p:sp>
    </p:spTree>
    <p:extLst>
      <p:ext uri="{BB962C8B-B14F-4D97-AF65-F5344CB8AC3E}">
        <p14:creationId xmlns:p14="http://schemas.microsoft.com/office/powerpoint/2010/main" val="99946044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A5647-A64A-304A-82B4-C49963D79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extracting </a:t>
            </a:r>
            <a:r>
              <a:rPr lang="en-US" dirty="0" err="1"/>
              <a:t>Vus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F6AA3-E5E1-E247-B0AA-52F53486F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569898"/>
            <a:ext cx="8396868" cy="1492756"/>
          </a:xfrm>
        </p:spPr>
        <p:txBody>
          <a:bodyPr>
            <a:normAutofit/>
          </a:bodyPr>
          <a:lstStyle/>
          <a:p>
            <a:r>
              <a:rPr lang="en-US" dirty="0"/>
              <a:t>main </a:t>
            </a:r>
            <a:r>
              <a:rPr lang="en-US" b="1" dirty="0"/>
              <a:t>difficulty: quarks only appear in bound states</a:t>
            </a:r>
            <a:r>
              <a:rPr lang="en-US" dirty="0"/>
              <a:t>!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theoretical developments in quark </a:t>
            </a:r>
            <a:r>
              <a:rPr lang="en-US" dirty="0" err="1"/>
              <a:t>flavour</a:t>
            </a:r>
            <a:r>
              <a:rPr lang="en-US" dirty="0"/>
              <a:t> physics are mostly about dealing with ‘</a:t>
            </a:r>
            <a:r>
              <a:rPr lang="en-US" b="1" dirty="0"/>
              <a:t>hadronic effects</a:t>
            </a:r>
            <a:r>
              <a:rPr lang="en-US" dirty="0"/>
              <a:t>’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EC8FC1-81BE-3947-B1C2-A0551F337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31" y="1406365"/>
            <a:ext cx="2470848" cy="6794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61E82F-B065-BF42-9E25-DAE855AD9094}"/>
              </a:ext>
            </a:extLst>
          </p:cNvPr>
          <p:cNvSpPr txBox="1"/>
          <p:nvPr/>
        </p:nvSpPr>
        <p:spPr>
          <a:xfrm>
            <a:off x="5151863" y="863943"/>
            <a:ext cx="1861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Feynman diagram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C3625C0-CE7B-A845-9272-D20265A4E6D0}"/>
              </a:ext>
            </a:extLst>
          </p:cNvPr>
          <p:cNvGrpSpPr/>
          <p:nvPr/>
        </p:nvGrpSpPr>
        <p:grpSpPr>
          <a:xfrm>
            <a:off x="4744997" y="1092821"/>
            <a:ext cx="3723041" cy="2269661"/>
            <a:chOff x="4744997" y="1092821"/>
            <a:chExt cx="3723041" cy="226966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90455A0-36C4-634E-9ECE-5808301C6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4997" y="1092821"/>
              <a:ext cx="3723041" cy="226966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67266D7-A830-5A46-99A0-4DE334E6FB03}"/>
                    </a:ext>
                  </a:extLst>
                </p:cNvPr>
                <p:cNvSpPr txBox="1"/>
                <p:nvPr/>
              </p:nvSpPr>
              <p:spPr>
                <a:xfrm>
                  <a:off x="6211224" y="2113212"/>
                  <a:ext cx="53149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𝑢𝑠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67266D7-A830-5A46-99A0-4DE334E6FB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11224" y="2113212"/>
                  <a:ext cx="531491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F4A5A4B-1B93-AD4A-A020-C238827920A0}"/>
              </a:ext>
            </a:extLst>
          </p:cNvPr>
          <p:cNvSpPr txBox="1"/>
          <p:nvPr/>
        </p:nvSpPr>
        <p:spPr>
          <a:xfrm>
            <a:off x="457200" y="2097467"/>
            <a:ext cx="3963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measure branching fraction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compare to prediction to extract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V</a:t>
            </a:r>
            <a:r>
              <a:rPr lang="en-US" baseline="-25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us</a:t>
            </a:r>
            <a:endParaRPr lang="en-US" baseline="-25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90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23D6C-F50D-A949-9BEA-933B942E6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‘</a:t>
            </a:r>
            <a:r>
              <a:rPr lang="en-US" dirty="0" err="1"/>
              <a:t>Flavour</a:t>
            </a:r>
            <a:r>
              <a:rPr lang="en-US" dirty="0"/>
              <a:t> Puzzle’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0AE08-8DE1-5847-BD98-3C9C1F3299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399" y="914858"/>
            <a:ext cx="8749601" cy="1209062"/>
          </a:xfrm>
        </p:spPr>
        <p:txBody>
          <a:bodyPr>
            <a:normAutofit/>
          </a:bodyPr>
          <a:lstStyle/>
          <a:p>
            <a:r>
              <a:rPr lang="en-US" i="1" u="sng" dirty="0"/>
              <a:t>unexplained structure</a:t>
            </a:r>
            <a:r>
              <a:rPr lang="en-US" dirty="0"/>
              <a:t>: CKM matrix is almost diagonal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B4DF88-0BD5-D04E-A646-A0F4E7AB0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447335" y="-531561"/>
            <a:ext cx="1499716" cy="604572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DC90945-729A-EB48-BF3F-BCD7F577470D}"/>
              </a:ext>
            </a:extLst>
          </p:cNvPr>
          <p:cNvSpPr txBox="1">
            <a:spLocks/>
          </p:cNvSpPr>
          <p:nvPr/>
        </p:nvSpPr>
        <p:spPr>
          <a:xfrm>
            <a:off x="457200" y="3697467"/>
            <a:ext cx="8229600" cy="13772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remember: quark order is choice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ordered quarks by mass</a:t>
            </a:r>
          </a:p>
          <a:p>
            <a:pPr lvl="1"/>
            <a:endParaRPr lang="en-US" u="sng" dirty="0"/>
          </a:p>
          <a:p>
            <a:r>
              <a:rPr lang="en-US" dirty="0"/>
              <a:t>are mass hierarchy and CKM hierarchy related?</a:t>
            </a:r>
          </a:p>
        </p:txBody>
      </p:sp>
    </p:spTree>
    <p:extLst>
      <p:ext uri="{BB962C8B-B14F-4D97-AF65-F5344CB8AC3E}">
        <p14:creationId xmlns:p14="http://schemas.microsoft.com/office/powerpoint/2010/main" val="398613769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5CC8E-7BC0-3B40-82F2-4D517C4F6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CKM matrix parametrization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DDED2-C236-194F-B880-87269796E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12276"/>
            <a:ext cx="8229600" cy="582157"/>
          </a:xfrm>
        </p:spPr>
        <p:txBody>
          <a:bodyPr/>
          <a:lstStyle/>
          <a:p>
            <a:r>
              <a:rPr lang="en-US" dirty="0">
                <a:sym typeface="Wingdings" pitchFamily="2" charset="2"/>
              </a:rPr>
              <a:t>CKM matrix is </a:t>
            </a:r>
            <a:r>
              <a:rPr lang="en-US" u="sng" dirty="0">
                <a:sym typeface="Wingdings" pitchFamily="2" charset="2"/>
              </a:rPr>
              <a:t>3x3 unitary matrix</a:t>
            </a:r>
            <a:endParaRPr lang="en-US" u="sng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65810F1-7E95-F047-A465-E1AE80B0CC52}"/>
              </a:ext>
            </a:extLst>
          </p:cNvPr>
          <p:cNvSpPr txBox="1">
            <a:spLocks/>
          </p:cNvSpPr>
          <p:nvPr/>
        </p:nvSpPr>
        <p:spPr>
          <a:xfrm>
            <a:off x="541421" y="4589784"/>
            <a:ext cx="8229600" cy="553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Kobayashi-</a:t>
            </a:r>
            <a:r>
              <a:rPr lang="en-US" dirty="0" err="1"/>
              <a:t>Maskawa</a:t>
            </a:r>
            <a:r>
              <a:rPr lang="en-US" dirty="0"/>
              <a:t> phase </a:t>
            </a:r>
            <a:r>
              <a:rPr lang="el-GR" b="1" dirty="0"/>
              <a:t>δ</a:t>
            </a:r>
            <a:r>
              <a:rPr lang="el-GR" dirty="0"/>
              <a:t> </a:t>
            </a:r>
            <a:r>
              <a:rPr lang="en-US" dirty="0"/>
              <a:t>is (the) source of CPV in quark sector of SM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0ABC5A-A3E1-2342-93BE-4885B0BF3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4" y="566832"/>
            <a:ext cx="1989217" cy="736747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03FFC0-7ECE-C04D-AE23-D8D9C5911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21" y="3203616"/>
            <a:ext cx="8712599" cy="1148676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392CF57-6888-C145-9165-EB84E18E3647}"/>
              </a:ext>
            </a:extLst>
          </p:cNvPr>
          <p:cNvSpPr txBox="1">
            <a:spLocks/>
          </p:cNvSpPr>
          <p:nvPr/>
        </p:nvSpPr>
        <p:spPr>
          <a:xfrm>
            <a:off x="457200" y="1364269"/>
            <a:ext cx="8229600" cy="16018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how many physical parameters?</a:t>
            </a:r>
          </a:p>
          <a:p>
            <a:pPr lvl="1"/>
            <a:r>
              <a:rPr lang="en-US" dirty="0"/>
              <a:t>generic unitary 3x3 matrix: 9 real parameters</a:t>
            </a:r>
          </a:p>
          <a:p>
            <a:pPr lvl="1"/>
            <a:r>
              <a:rPr lang="en-US" dirty="0"/>
              <a:t>relative phase between quark fields unphysical: 4 parameters left</a:t>
            </a:r>
          </a:p>
          <a:p>
            <a:pPr lvl="1"/>
            <a:r>
              <a:rPr lang="en-US" dirty="0"/>
              <a:t>usually parametrized with </a:t>
            </a:r>
            <a:r>
              <a:rPr lang="en-US" b="1" dirty="0"/>
              <a:t>3 angles and 1 complex phase</a:t>
            </a:r>
          </a:p>
        </p:txBody>
      </p:sp>
    </p:spTree>
    <p:extLst>
      <p:ext uri="{BB962C8B-B14F-4D97-AF65-F5344CB8AC3E}">
        <p14:creationId xmlns:p14="http://schemas.microsoft.com/office/powerpoint/2010/main" val="2614110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23D6C-F50D-A949-9BEA-933B942E6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CKM matrix parameters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95D87D-6856-D44B-B258-784AFC961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167" y="1451914"/>
            <a:ext cx="3288012" cy="1756609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5DF79E2-760B-7842-928D-70F8DA059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7412"/>
            <a:ext cx="8229600" cy="570126"/>
          </a:xfrm>
        </p:spPr>
        <p:txBody>
          <a:bodyPr/>
          <a:lstStyle/>
          <a:p>
            <a:r>
              <a:rPr lang="en-US" dirty="0"/>
              <a:t>current values of parameters (actually 2015)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CBBEB603-CAEB-3840-8DEF-2DC9980627FC}"/>
              </a:ext>
            </a:extLst>
          </p:cNvPr>
          <p:cNvSpPr txBox="1">
            <a:spLocks/>
          </p:cNvSpPr>
          <p:nvPr/>
        </p:nvSpPr>
        <p:spPr>
          <a:xfrm>
            <a:off x="576304" y="3470354"/>
            <a:ext cx="8229600" cy="5701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note:</a:t>
            </a:r>
          </a:p>
          <a:p>
            <a:pPr lvl="1"/>
            <a:r>
              <a:rPr lang="en-US" dirty="0"/>
              <a:t>mixing angles are small</a:t>
            </a:r>
          </a:p>
          <a:p>
            <a:pPr lvl="1"/>
            <a:r>
              <a:rPr lang="en-US" dirty="0"/>
              <a:t>complex phase is large</a:t>
            </a:r>
          </a:p>
        </p:txBody>
      </p:sp>
    </p:spTree>
    <p:extLst>
      <p:ext uri="{BB962C8B-B14F-4D97-AF65-F5344CB8AC3E}">
        <p14:creationId xmlns:p14="http://schemas.microsoft.com/office/powerpoint/2010/main" val="63117195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23D6C-F50D-A949-9BEA-933B942E6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Wolfenstein parametrization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B4DF88-0BD5-D04E-A646-A0F4E7AB02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2095"/>
          <a:stretch/>
        </p:blipFill>
        <p:spPr>
          <a:xfrm rot="5400000">
            <a:off x="7104642" y="2148393"/>
            <a:ext cx="1381369" cy="21108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36B7FA-6090-764B-AA2B-4DEFFB176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9585" y="1425755"/>
            <a:ext cx="2745742" cy="1011589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A3D960-E0E3-4F48-9F74-F3196D393E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95" y="2663085"/>
            <a:ext cx="5737746" cy="1013668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EA536D4-D0C6-214B-A4E5-57CC38E987CC}"/>
                  </a:ext>
                </a:extLst>
              </p:cNvPr>
              <p:cNvSpPr txBox="1"/>
              <p:nvPr/>
            </p:nvSpPr>
            <p:spPr>
              <a:xfrm>
                <a:off x="457200" y="4120224"/>
                <a:ext cx="784721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amplitudes usually involve several CKM elements:</a:t>
                </a:r>
                <a:br>
                  <a:rPr lang="en-US" sz="2000" dirty="0"/>
                </a:br>
                <a:r>
                  <a:rPr lang="en-US" sz="2000" dirty="0"/>
                  <a:t>expansion in </a:t>
                </a:r>
                <a:r>
                  <a:rPr lang="en-US" sz="2000" b="1" dirty="0"/>
                  <a:t>powers of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𝝀</m:t>
                    </m:r>
                    <m:r>
                      <a:rPr lang="en-US" sz="20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is useful to see which combinations are large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EA536D4-D0C6-214B-A4E5-57CC38E987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120224"/>
                <a:ext cx="7847213" cy="707886"/>
              </a:xfrm>
              <a:prstGeom prst="rect">
                <a:avLst/>
              </a:prstGeom>
              <a:blipFill>
                <a:blip r:embed="rId5"/>
                <a:stretch>
                  <a:fillRect l="-647" t="-5357" r="-162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87432B0-7EAF-5A44-AE26-543B8DBD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777411"/>
            <a:ext cx="7338127" cy="464417"/>
          </a:xfrm>
        </p:spPr>
        <p:txBody>
          <a:bodyPr>
            <a:normAutofit/>
          </a:bodyPr>
          <a:lstStyle/>
          <a:p>
            <a:r>
              <a:rPr lang="en-US" dirty="0"/>
              <a:t>observed structure exploited by “Wolfenstein parametrization”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7B0E06-A3A2-3244-8E38-29711B88B5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0144" y="1379014"/>
            <a:ext cx="1980976" cy="1058330"/>
          </a:xfrm>
          <a:prstGeom prst="rect">
            <a:avLst/>
          </a:prstGeom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986BBFD1-76DA-5949-8974-D724DA9978F6}"/>
              </a:ext>
            </a:extLst>
          </p:cNvPr>
          <p:cNvSpPr/>
          <p:nvPr/>
        </p:nvSpPr>
        <p:spPr>
          <a:xfrm>
            <a:off x="3886200" y="1721453"/>
            <a:ext cx="878305" cy="372042"/>
          </a:xfrm>
          <a:prstGeom prst="rightArrow">
            <a:avLst/>
          </a:prstGeom>
          <a:ln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02054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0BF16-9880-2C46-9A1C-B1BD900AB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Unitary triangles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26453-FFFE-C040-BB5C-A75DBA73C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7412"/>
            <a:ext cx="8229600" cy="493828"/>
          </a:xfrm>
        </p:spPr>
        <p:txBody>
          <a:bodyPr/>
          <a:lstStyle/>
          <a:p>
            <a:r>
              <a:rPr lang="en-US" dirty="0"/>
              <a:t>CKM matrix is unitary: leads to 6 ‘orthogonality relations’, e.g.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935F22-DC01-844B-9EEF-E7D9A7D06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063" y="1260450"/>
            <a:ext cx="2165408" cy="1176271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6D1F584-33DA-0F4B-9FB5-739DBF9EC6DA}"/>
              </a:ext>
            </a:extLst>
          </p:cNvPr>
          <p:cNvSpPr txBox="1">
            <a:spLocks/>
          </p:cNvSpPr>
          <p:nvPr/>
        </p:nvSpPr>
        <p:spPr>
          <a:xfrm>
            <a:off x="457200" y="2611718"/>
            <a:ext cx="8229600" cy="4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zero sum of three numbers represented by triangle in complex plane: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1B9B358-CD9D-0846-953E-72C76D8707FA}"/>
              </a:ext>
            </a:extLst>
          </p:cNvPr>
          <p:cNvCxnSpPr>
            <a:cxnSpLocks/>
          </p:cNvCxnSpPr>
          <p:nvPr/>
        </p:nvCxnSpPr>
        <p:spPr>
          <a:xfrm flipV="1">
            <a:off x="1605778" y="4026360"/>
            <a:ext cx="2253841" cy="568010"/>
          </a:xfrm>
          <a:prstGeom prst="line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AEBEF18-D664-E04A-A13A-67E2C4CA954B}"/>
              </a:ext>
            </a:extLst>
          </p:cNvPr>
          <p:cNvCxnSpPr>
            <a:cxnSpLocks/>
          </p:cNvCxnSpPr>
          <p:nvPr/>
        </p:nvCxnSpPr>
        <p:spPr>
          <a:xfrm flipH="1" flipV="1">
            <a:off x="2463577" y="3605496"/>
            <a:ext cx="1340889" cy="393028"/>
          </a:xfrm>
          <a:prstGeom prst="line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8A917AD-0C32-F74F-931B-A574EF1F999E}"/>
              </a:ext>
            </a:extLst>
          </p:cNvPr>
          <p:cNvCxnSpPr>
            <a:cxnSpLocks/>
          </p:cNvCxnSpPr>
          <p:nvPr/>
        </p:nvCxnSpPr>
        <p:spPr>
          <a:xfrm flipH="1">
            <a:off x="1605778" y="3611721"/>
            <a:ext cx="880426" cy="1010485"/>
          </a:xfrm>
          <a:prstGeom prst="line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DD2DBD7-852C-1146-99A0-A14AA840A211}"/>
              </a:ext>
            </a:extLst>
          </p:cNvPr>
          <p:cNvSpPr txBox="1"/>
          <p:nvPr/>
        </p:nvSpPr>
        <p:spPr>
          <a:xfrm>
            <a:off x="2373043" y="4451458"/>
            <a:ext cx="905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</a:t>
            </a:r>
            <a:r>
              <a:rPr lang="en-US" baseline="-25000" dirty="0" err="1"/>
              <a:t>ud</a:t>
            </a:r>
            <a:r>
              <a:rPr lang="en-US" dirty="0"/>
              <a:t> </a:t>
            </a:r>
            <a:r>
              <a:rPr lang="en-US" dirty="0" err="1"/>
              <a:t>V</a:t>
            </a:r>
            <a:r>
              <a:rPr lang="en-US" baseline="-25000" dirty="0" err="1"/>
              <a:t>us</a:t>
            </a:r>
            <a:r>
              <a:rPr lang="en-US" dirty="0"/>
              <a:t>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9AB1BA-998F-A240-9DD6-241E4EFE71D4}"/>
              </a:ext>
            </a:extLst>
          </p:cNvPr>
          <p:cNvSpPr txBox="1"/>
          <p:nvPr/>
        </p:nvSpPr>
        <p:spPr>
          <a:xfrm>
            <a:off x="2846411" y="3385949"/>
            <a:ext cx="865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</a:t>
            </a:r>
            <a:r>
              <a:rPr lang="en-US" baseline="-25000" dirty="0" err="1"/>
              <a:t>cd</a:t>
            </a:r>
            <a:r>
              <a:rPr lang="en-US" dirty="0"/>
              <a:t> </a:t>
            </a:r>
            <a:r>
              <a:rPr lang="en-US" dirty="0" err="1"/>
              <a:t>V</a:t>
            </a:r>
            <a:r>
              <a:rPr lang="en-US" baseline="-25000" dirty="0" err="1"/>
              <a:t>cs</a:t>
            </a:r>
            <a:r>
              <a:rPr lang="en-US" dirty="0"/>
              <a:t>*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94AB19-7CF3-DA46-966B-C69CDAA8AF07}"/>
              </a:ext>
            </a:extLst>
          </p:cNvPr>
          <p:cNvSpPr txBox="1"/>
          <p:nvPr/>
        </p:nvSpPr>
        <p:spPr>
          <a:xfrm>
            <a:off x="1245571" y="3663372"/>
            <a:ext cx="857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</a:t>
            </a:r>
            <a:r>
              <a:rPr lang="en-US" baseline="-25000" dirty="0" err="1"/>
              <a:t>td</a:t>
            </a:r>
            <a:r>
              <a:rPr lang="en-US" dirty="0"/>
              <a:t> </a:t>
            </a:r>
            <a:r>
              <a:rPr lang="en-US" dirty="0" err="1"/>
              <a:t>V</a:t>
            </a:r>
            <a:r>
              <a:rPr lang="en-US" baseline="-25000" dirty="0" err="1"/>
              <a:t>ts</a:t>
            </a:r>
            <a:r>
              <a:rPr lang="en-US" dirty="0"/>
              <a:t>*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517C79-452E-7941-A144-21F96B5CB582}"/>
              </a:ext>
            </a:extLst>
          </p:cNvPr>
          <p:cNvSpPr txBox="1"/>
          <p:nvPr/>
        </p:nvSpPr>
        <p:spPr>
          <a:xfrm>
            <a:off x="5163014" y="3913946"/>
            <a:ext cx="35237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homework exercise: surface</a:t>
            </a:r>
          </a:p>
          <a:p>
            <a:r>
              <a:rPr lang="en-US" i="1" dirty="0"/>
              <a:t>of all 6 unitary triangles is equal to </a:t>
            </a:r>
            <a:r>
              <a:rPr lang="en-US" i="1" dirty="0" err="1"/>
              <a:t>Jarlskog</a:t>
            </a:r>
            <a:r>
              <a:rPr lang="en-US" i="1" dirty="0"/>
              <a:t> invariant!</a:t>
            </a:r>
          </a:p>
        </p:txBody>
      </p:sp>
    </p:spTree>
    <p:extLst>
      <p:ext uri="{BB962C8B-B14F-4D97-AF65-F5344CB8AC3E}">
        <p14:creationId xmlns:p14="http://schemas.microsoft.com/office/powerpoint/2010/main" val="152566444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1F15E-F71C-AB44-89BB-B8502C9F3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The</a:t>
            </a:r>
            <a:r>
              <a:rPr lang="en-US" dirty="0"/>
              <a:t> unitary triangle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8A244E-F084-5044-BCD8-CD07072BD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7411"/>
            <a:ext cx="8229600" cy="482677"/>
          </a:xfrm>
        </p:spPr>
        <p:txBody>
          <a:bodyPr/>
          <a:lstStyle/>
          <a:p>
            <a:r>
              <a:rPr lang="en-US" dirty="0"/>
              <a:t>only one of the 6 triangles has all sides of about equal sides: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3B1A48-6075-B548-B749-989CF0D07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705026" y="474802"/>
            <a:ext cx="1993254" cy="49428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0AA10A-0D43-1743-953A-087D5C851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415642" y="-210553"/>
            <a:ext cx="516789" cy="36307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74BE78-8D82-D944-AEA8-8D17C10F1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398130" y="1967736"/>
            <a:ext cx="72375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4168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1F15E-F71C-AB44-89BB-B8502C9F3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The</a:t>
            </a:r>
            <a:r>
              <a:rPr lang="en-US" dirty="0"/>
              <a:t> unitary triangle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8A244E-F084-5044-BCD8-CD07072BD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7411"/>
            <a:ext cx="8229600" cy="482677"/>
          </a:xfrm>
        </p:spPr>
        <p:txBody>
          <a:bodyPr/>
          <a:lstStyle/>
          <a:p>
            <a:r>
              <a:rPr lang="en-US" dirty="0"/>
              <a:t>it is customary to divide all sides by (-</a:t>
            </a:r>
            <a:r>
              <a:rPr lang="en-US" dirty="0" err="1"/>
              <a:t>Vcd</a:t>
            </a:r>
            <a:r>
              <a:rPr lang="en-US" dirty="0"/>
              <a:t> </a:t>
            </a:r>
            <a:r>
              <a:rPr lang="en-US" dirty="0" err="1"/>
              <a:t>Vcb</a:t>
            </a:r>
            <a:r>
              <a:rPr lang="en-US" dirty="0"/>
              <a:t>*):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24E405-6DF4-884A-999C-C7D839477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832958" y="687982"/>
            <a:ext cx="228724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32659F-8B33-B24B-BFA4-8B5DA7059A48}"/>
              </a:ext>
            </a:extLst>
          </p:cNvPr>
          <p:cNvSpPr txBox="1"/>
          <p:nvPr/>
        </p:nvSpPr>
        <p:spPr>
          <a:xfrm>
            <a:off x="5518298" y="1403498"/>
            <a:ext cx="36257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apex of triangle corresponds</a:t>
            </a:r>
          </a:p>
          <a:p>
            <a:r>
              <a:rPr lang="en-US" dirty="0"/>
              <a:t>(almost) to Wolfenstein parameters</a:t>
            </a:r>
          </a:p>
          <a:p>
            <a:r>
              <a:rPr lang="en-US" dirty="0"/>
              <a:t>eta and rho</a:t>
            </a:r>
          </a:p>
        </p:txBody>
      </p:sp>
    </p:spTree>
    <p:extLst>
      <p:ext uri="{BB962C8B-B14F-4D97-AF65-F5344CB8AC3E}">
        <p14:creationId xmlns:p14="http://schemas.microsoft.com/office/powerpoint/2010/main" val="260353791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2F297-0F36-4841-8DE3-8BFDAB7D9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the Standard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996CF1-A0FE-A546-A729-44FD1522B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3254" y="1064492"/>
            <a:ext cx="3604437" cy="3018411"/>
          </a:xfrm>
        </p:spPr>
        <p:txBody>
          <a:bodyPr/>
          <a:lstStyle/>
          <a:p>
            <a:r>
              <a:rPr lang="en-US" dirty="0"/>
              <a:t>unitary triangle: visualize consistency of SM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3A9009-BA82-674E-A8BC-82168F0375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474"/>
            <a:ext cx="4604146" cy="459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337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3"/>
            <a:extLst>
              <a:ext uri="{FF2B5EF4-FFF2-40B4-BE49-F238E27FC236}">
                <a16:creationId xmlns:a16="http://schemas.microsoft.com/office/drawing/2014/main" id="{715778A7-DDB8-DC48-907C-704E141AF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9542" y="0"/>
            <a:ext cx="1859926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65A394-0BD4-2B4A-81B9-66D1BAFC9B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447"/>
          <a:stretch/>
        </p:blipFill>
        <p:spPr>
          <a:xfrm>
            <a:off x="568712" y="640414"/>
            <a:ext cx="4631804" cy="37029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A865A9-1D16-6442-BF13-D47B634BD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Existential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A4DF4-8405-5F43-8CC0-36B2CA1FF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307304"/>
            <a:ext cx="8229600" cy="800100"/>
          </a:xfrm>
        </p:spPr>
        <p:txBody>
          <a:bodyPr>
            <a:normAutofit/>
          </a:bodyPr>
          <a:lstStyle/>
          <a:p>
            <a:r>
              <a:rPr lang="en-US" dirty="0"/>
              <a:t>why are there three families? </a:t>
            </a:r>
            <a:r>
              <a:rPr lang="en-US" i="1" dirty="0"/>
              <a:t>(Rabi, 1936: “who ordered that?”)</a:t>
            </a:r>
          </a:p>
          <a:p>
            <a:r>
              <a:rPr lang="en-US" dirty="0"/>
              <a:t>why are the mass-scales so different?</a:t>
            </a:r>
          </a:p>
        </p:txBody>
      </p:sp>
    </p:spTree>
    <p:extLst>
      <p:ext uri="{BB962C8B-B14F-4D97-AF65-F5344CB8AC3E}">
        <p14:creationId xmlns:p14="http://schemas.microsoft.com/office/powerpoint/2010/main" val="40523163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7A57A1-5B00-9349-BEB4-9B0D80DC1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86" y="95751"/>
            <a:ext cx="8596730" cy="48590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4A8304-AE44-444E-ABA7-44EE58BD779D}"/>
              </a:ext>
            </a:extLst>
          </p:cNvPr>
          <p:cNvSpPr txBox="1"/>
          <p:nvPr/>
        </p:nvSpPr>
        <p:spPr>
          <a:xfrm>
            <a:off x="6911164" y="95751"/>
            <a:ext cx="2158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(from J. </a:t>
            </a:r>
            <a:r>
              <a:rPr lang="en-US" dirty="0" err="1"/>
              <a:t>Zupan</a:t>
            </a:r>
            <a:r>
              <a:rPr lang="en-US" dirty="0"/>
              <a:t>, 2019)</a:t>
            </a:r>
          </a:p>
        </p:txBody>
      </p:sp>
    </p:spTree>
    <p:extLst>
      <p:ext uri="{BB962C8B-B14F-4D97-AF65-F5344CB8AC3E}">
        <p14:creationId xmlns:p14="http://schemas.microsoft.com/office/powerpoint/2010/main" val="31519001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D34D9-5D66-D943-9271-0159F7C4A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 violation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8C5B2-34A8-B244-80BF-2AA64A055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7411"/>
            <a:ext cx="8229600" cy="683399"/>
          </a:xfrm>
        </p:spPr>
        <p:txBody>
          <a:bodyPr/>
          <a:lstStyle/>
          <a:p>
            <a:r>
              <a:rPr lang="en-US" dirty="0"/>
              <a:t>simple relation between phases in </a:t>
            </a:r>
            <a:r>
              <a:rPr lang="en-US" dirty="0" err="1"/>
              <a:t>Lagrangian</a:t>
            </a:r>
            <a:r>
              <a:rPr lang="en-US" dirty="0"/>
              <a:t> and CP violation: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E0106C-09C8-8A44-93CD-861163D62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232" y="1531934"/>
            <a:ext cx="6689835" cy="594652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527B9AE-5DA3-7948-99B9-882173D96A01}"/>
              </a:ext>
            </a:extLst>
          </p:cNvPr>
          <p:cNvSpPr txBox="1">
            <a:spLocks/>
          </p:cNvSpPr>
          <p:nvPr/>
        </p:nvSpPr>
        <p:spPr>
          <a:xfrm>
            <a:off x="457200" y="2457528"/>
            <a:ext cx="8229600" cy="68339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 the SM CP-violation in weak interaction, pre-dominantly between first and 3rd generation: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F2048D-1B98-CB47-B945-63D9653E9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453283"/>
            <a:ext cx="5144431" cy="908849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FD53F7-76B5-BB45-9A5D-4860B8F7E03D}"/>
              </a:ext>
            </a:extLst>
          </p:cNvPr>
          <p:cNvSpPr txBox="1"/>
          <p:nvPr/>
        </p:nvSpPr>
        <p:spPr>
          <a:xfrm>
            <a:off x="6200078" y="3471869"/>
            <a:ext cx="2859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CP violating effects are small</a:t>
            </a:r>
          </a:p>
          <a:p>
            <a:r>
              <a:rPr lang="en-US" dirty="0"/>
              <a:t>because lambda is small</a:t>
            </a:r>
          </a:p>
        </p:txBody>
      </p:sp>
    </p:spTree>
    <p:extLst>
      <p:ext uri="{BB962C8B-B14F-4D97-AF65-F5344CB8AC3E}">
        <p14:creationId xmlns:p14="http://schemas.microsoft.com/office/powerpoint/2010/main" val="86703844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DC3EA-32EA-3A45-B221-DDA8B6B12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quark </a:t>
            </a:r>
            <a:r>
              <a:rPr lang="en-US" dirty="0" err="1"/>
              <a:t>flavour</a:t>
            </a:r>
            <a:r>
              <a:rPr lang="en-US" dirty="0"/>
              <a:t> in the SM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C7F46B-3F05-114A-9A86-983CE48B9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65918"/>
            <a:ext cx="8102340" cy="21229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211859-39BC-A64C-948B-5861E57ED2B7}"/>
              </a:ext>
            </a:extLst>
          </p:cNvPr>
          <p:cNvSpPr txBox="1"/>
          <p:nvPr/>
        </p:nvSpPr>
        <p:spPr>
          <a:xfrm>
            <a:off x="6696400" y="3802565"/>
            <a:ext cx="2245487" cy="1200329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long-lived particles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mixing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CP violation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…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1CBAF83-DACD-DD46-824A-9AEF64608C20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7819144" y="3088887"/>
            <a:ext cx="0" cy="713678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CE27EF7-C3A7-B644-ACDA-6A16D203FBD1}"/>
              </a:ext>
            </a:extLst>
          </p:cNvPr>
          <p:cNvSpPr txBox="1"/>
          <p:nvPr/>
        </p:nvSpPr>
        <p:spPr>
          <a:xfrm>
            <a:off x="7583566" y="733871"/>
            <a:ext cx="1358321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(J. </a:t>
            </a:r>
            <a:r>
              <a:rPr lang="en-US" sz="1400" b="1" dirty="0" err="1"/>
              <a:t>Zupan</a:t>
            </a:r>
            <a:r>
              <a:rPr lang="en-US" sz="1400" b="1" dirty="0"/>
              <a:t>, 2019)</a:t>
            </a:r>
          </a:p>
        </p:txBody>
      </p:sp>
    </p:spTree>
    <p:extLst>
      <p:ext uri="{BB962C8B-B14F-4D97-AF65-F5344CB8AC3E}">
        <p14:creationId xmlns:p14="http://schemas.microsoft.com/office/powerpoint/2010/main" val="282068797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AE2B9-BDA3-1649-AC8D-9AAFF4E0A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about leptons?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40768-3874-4046-8147-91C744EEB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7411"/>
            <a:ext cx="8229600" cy="477231"/>
          </a:xfrm>
        </p:spPr>
        <p:txBody>
          <a:bodyPr/>
          <a:lstStyle/>
          <a:p>
            <a:r>
              <a:rPr lang="en-US" dirty="0"/>
              <a:t>Yukawa term for leptons looks the same as for quarks: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928582-DD35-FB41-B3F0-2DD799623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056" y="1399518"/>
            <a:ext cx="5832610" cy="497663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960107C-D674-B245-829C-5C74DD434433}"/>
              </a:ext>
            </a:extLst>
          </p:cNvPr>
          <p:cNvSpPr txBox="1">
            <a:spLocks/>
          </p:cNvSpPr>
          <p:nvPr/>
        </p:nvSpPr>
        <p:spPr>
          <a:xfrm>
            <a:off x="457200" y="2141923"/>
            <a:ext cx="8229600" cy="239818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after symmetry breaking, perform similar basis transformation, but …</a:t>
            </a:r>
          </a:p>
          <a:p>
            <a:endParaRPr lang="en-US" dirty="0"/>
          </a:p>
          <a:p>
            <a:r>
              <a:rPr lang="en-US" dirty="0"/>
              <a:t>customary: make different choice than for quarks</a:t>
            </a:r>
          </a:p>
          <a:p>
            <a:pPr lvl="1"/>
            <a:r>
              <a:rPr lang="en-US" dirty="0"/>
              <a:t>(most) </a:t>
            </a:r>
            <a:r>
              <a:rPr lang="en-US" b="1" dirty="0"/>
              <a:t>scattering experiments do not measure neutrino type</a:t>
            </a:r>
          </a:p>
          <a:p>
            <a:pPr lvl="1"/>
            <a:r>
              <a:rPr lang="en-US" dirty="0"/>
              <a:t>choose charged-lepton mass matrix diagonal</a:t>
            </a:r>
          </a:p>
          <a:p>
            <a:pPr lvl="1"/>
            <a:r>
              <a:rPr lang="en-US" dirty="0"/>
              <a:t>choose charged weak interaction diagonal</a:t>
            </a:r>
          </a:p>
          <a:p>
            <a:pPr lvl="1"/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neutrino-mass matrix not diagonal</a:t>
            </a:r>
          </a:p>
        </p:txBody>
      </p:sp>
    </p:spTree>
    <p:extLst>
      <p:ext uri="{BB962C8B-B14F-4D97-AF65-F5344CB8AC3E}">
        <p14:creationId xmlns:p14="http://schemas.microsoft.com/office/powerpoint/2010/main" val="17483763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C08DF48-6704-C240-B7D1-07BF858BDBF4}"/>
              </a:ext>
            </a:extLst>
          </p:cNvPr>
          <p:cNvSpPr txBox="1"/>
          <p:nvPr/>
        </p:nvSpPr>
        <p:spPr>
          <a:xfrm>
            <a:off x="854089" y="806409"/>
            <a:ext cx="1885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quark basis </a:t>
            </a:r>
            <a:r>
              <a:rPr lang="en-US" i="1" dirty="0"/>
              <a:t>choice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312E17-FB74-9249-84BF-C9D8BDBD3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16" y="2922332"/>
            <a:ext cx="3610417" cy="4541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A23A80-27F4-0A48-B90F-D6795DE6D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17" y="1561371"/>
            <a:ext cx="3907623" cy="5381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BE54431-55C5-CE46-A96A-A4AEB5362543}"/>
              </a:ext>
            </a:extLst>
          </p:cNvPr>
          <p:cNvSpPr txBox="1"/>
          <p:nvPr/>
        </p:nvSpPr>
        <p:spPr>
          <a:xfrm>
            <a:off x="2436128" y="2331470"/>
            <a:ext cx="135806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not diagonal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030B3C93-F0C5-0C49-82CD-6AA4CAC8A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Choice of basis for lepton fields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B270230-E899-6E42-A76B-EBCE18170B14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3115160" y="2099548"/>
            <a:ext cx="1" cy="2319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A70271A-E0A0-0B4B-B419-28A0B1E50CD8}"/>
              </a:ext>
            </a:extLst>
          </p:cNvPr>
          <p:cNvSpPr txBox="1"/>
          <p:nvPr/>
        </p:nvSpPr>
        <p:spPr>
          <a:xfrm>
            <a:off x="1302959" y="3601052"/>
            <a:ext cx="984565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diagonal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370ADFD-4061-3F42-B0D8-EA951A6D2AE8}"/>
              </a:ext>
            </a:extLst>
          </p:cNvPr>
          <p:cNvCxnSpPr>
            <a:cxnSpLocks/>
          </p:cNvCxnSpPr>
          <p:nvPr/>
        </p:nvCxnSpPr>
        <p:spPr>
          <a:xfrm flipV="1">
            <a:off x="1795241" y="3372802"/>
            <a:ext cx="1" cy="23192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A69F441-1B38-DA43-B286-23402552E514}"/>
              </a:ext>
            </a:extLst>
          </p:cNvPr>
          <p:cNvSpPr txBox="1"/>
          <p:nvPr/>
        </p:nvSpPr>
        <p:spPr>
          <a:xfrm>
            <a:off x="2779806" y="3604724"/>
            <a:ext cx="984565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diagonal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B3D19EA-EA15-B24F-9972-E83785C1A84A}"/>
              </a:ext>
            </a:extLst>
          </p:cNvPr>
          <p:cNvCxnSpPr>
            <a:cxnSpLocks/>
          </p:cNvCxnSpPr>
          <p:nvPr/>
        </p:nvCxnSpPr>
        <p:spPr>
          <a:xfrm flipV="1">
            <a:off x="3272088" y="3376474"/>
            <a:ext cx="1" cy="23192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3F1C369-EF53-5045-BF0A-C43BD6B5B949}"/>
              </a:ext>
            </a:extLst>
          </p:cNvPr>
          <p:cNvCxnSpPr>
            <a:cxnSpLocks/>
          </p:cNvCxnSpPr>
          <p:nvPr/>
        </p:nvCxnSpPr>
        <p:spPr>
          <a:xfrm>
            <a:off x="4750420" y="758283"/>
            <a:ext cx="0" cy="3399047"/>
          </a:xfrm>
          <a:prstGeom prst="line">
            <a:avLst/>
          </a:prstGeom>
          <a:ln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7B8BF79-1EB3-6749-81F4-DB6EB7803628}"/>
              </a:ext>
            </a:extLst>
          </p:cNvPr>
          <p:cNvSpPr txBox="1"/>
          <p:nvPr/>
        </p:nvSpPr>
        <p:spPr>
          <a:xfrm>
            <a:off x="5863176" y="835742"/>
            <a:ext cx="1954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lepton basis </a:t>
            </a:r>
            <a:r>
              <a:rPr lang="en-US" i="1" dirty="0"/>
              <a:t>choice</a:t>
            </a:r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EE4AC4F-F8BF-EA47-85BC-00EEAAAEE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5911" y="2922332"/>
            <a:ext cx="3610417" cy="45414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461BB75-0062-CD43-85B4-93E5E587D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5912" y="1561371"/>
            <a:ext cx="3907623" cy="53817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9F09212-D108-794D-BFA1-C40C6907913B}"/>
              </a:ext>
            </a:extLst>
          </p:cNvPr>
          <p:cNvSpPr txBox="1"/>
          <p:nvPr/>
        </p:nvSpPr>
        <p:spPr>
          <a:xfrm>
            <a:off x="7423400" y="2322914"/>
            <a:ext cx="984565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diagonal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CFEA6FE-96CE-484A-9402-C4EFF05F899C}"/>
              </a:ext>
            </a:extLst>
          </p:cNvPr>
          <p:cNvCxnSpPr>
            <a:cxnSpLocks/>
            <a:stCxn id="28" idx="0"/>
          </p:cNvCxnSpPr>
          <p:nvPr/>
        </p:nvCxnSpPr>
        <p:spPr>
          <a:xfrm flipV="1">
            <a:off x="7915683" y="2095270"/>
            <a:ext cx="0" cy="227644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B36B84E-2467-7B4A-BC77-367AFC76C8CA}"/>
              </a:ext>
            </a:extLst>
          </p:cNvPr>
          <p:cNvSpPr txBox="1"/>
          <p:nvPr/>
        </p:nvSpPr>
        <p:spPr>
          <a:xfrm>
            <a:off x="5946554" y="3601052"/>
            <a:ext cx="984565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diagonal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FB0C7E1-D82F-CC42-906A-385FB81A1E02}"/>
              </a:ext>
            </a:extLst>
          </p:cNvPr>
          <p:cNvCxnSpPr>
            <a:cxnSpLocks/>
          </p:cNvCxnSpPr>
          <p:nvPr/>
        </p:nvCxnSpPr>
        <p:spPr>
          <a:xfrm flipV="1">
            <a:off x="6438836" y="3372802"/>
            <a:ext cx="1" cy="231922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D35675C-F5B4-6D40-B582-CB1985EE4050}"/>
              </a:ext>
            </a:extLst>
          </p:cNvPr>
          <p:cNvSpPr txBox="1"/>
          <p:nvPr/>
        </p:nvSpPr>
        <p:spPr>
          <a:xfrm>
            <a:off x="7423401" y="3604724"/>
            <a:ext cx="135806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not diagonal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91D0B6E-61FE-DF4F-98E9-9F6B612461D5}"/>
              </a:ext>
            </a:extLst>
          </p:cNvPr>
          <p:cNvCxnSpPr>
            <a:cxnSpLocks/>
          </p:cNvCxnSpPr>
          <p:nvPr/>
        </p:nvCxnSpPr>
        <p:spPr>
          <a:xfrm flipV="1">
            <a:off x="7915683" y="3376474"/>
            <a:ext cx="1" cy="231922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F7D40D0F-8B01-C54E-BC30-FB5ACF8CAD3A}"/>
              </a:ext>
            </a:extLst>
          </p:cNvPr>
          <p:cNvSpPr/>
          <p:nvPr/>
        </p:nvSpPr>
        <p:spPr>
          <a:xfrm>
            <a:off x="220405" y="4513627"/>
            <a:ext cx="87031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note: there is </a:t>
            </a:r>
            <a:r>
              <a:rPr lang="en-US" sz="2000" b="1" i="1" dirty="0"/>
              <a:t>no physics in the choice of basis</a:t>
            </a:r>
          </a:p>
        </p:txBody>
      </p:sp>
    </p:spTree>
    <p:extLst>
      <p:ext uri="{BB962C8B-B14F-4D97-AF65-F5344CB8AC3E}">
        <p14:creationId xmlns:p14="http://schemas.microsoft.com/office/powerpoint/2010/main" val="108598975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308D9-F787-B84E-8D58-725076D52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PNMS matrix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27D2C-808E-2B4C-82D5-62534BCA7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7411"/>
            <a:ext cx="8229600" cy="434701"/>
          </a:xfrm>
        </p:spPr>
        <p:txBody>
          <a:bodyPr/>
          <a:lstStyle/>
          <a:p>
            <a:r>
              <a:rPr lang="en-US" dirty="0" err="1"/>
              <a:t>Pontecorvo</a:t>
            </a:r>
            <a:r>
              <a:rPr lang="en-US" dirty="0"/>
              <a:t>-Maki-Nakagawa-Sakata matrix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19" descr="PMNS.png">
            <a:extLst>
              <a:ext uri="{FF2B5EF4-FFF2-40B4-BE49-F238E27FC236}">
                <a16:creationId xmlns:a16="http://schemas.microsoft.com/office/drawing/2014/main" id="{1F2D160D-2131-6944-B118-A37A16AF23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0766" y="1819091"/>
            <a:ext cx="2986034" cy="86427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E02EAD3-13A3-2346-AB54-C1BA6C15BE44}"/>
              </a:ext>
            </a:extLst>
          </p:cNvPr>
          <p:cNvSpPr txBox="1">
            <a:spLocks/>
          </p:cNvSpPr>
          <p:nvPr/>
        </p:nvSpPr>
        <p:spPr>
          <a:xfrm>
            <a:off x="265813" y="3251915"/>
            <a:ext cx="8229600" cy="434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completely different hierarchy from quark mixing matrix</a:t>
            </a:r>
          </a:p>
          <a:p>
            <a:pPr marL="0" indent="0">
              <a:buFont typeface="Arial"/>
              <a:buNone/>
            </a:pP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67C3CD-1A5C-4748-AFD0-9346B463D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701936"/>
            <a:ext cx="3993251" cy="1060155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35AB24B-01E2-5840-9D90-F2E072291BCA}"/>
              </a:ext>
            </a:extLst>
          </p:cNvPr>
          <p:cNvSpPr txBox="1"/>
          <p:nvPr/>
        </p:nvSpPr>
        <p:spPr>
          <a:xfrm>
            <a:off x="7846827" y="1277639"/>
            <a:ext cx="12971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mass eigenstates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A7B8F2-27F3-914D-A1F1-2D0D4D3AA1DA}"/>
              </a:ext>
            </a:extLst>
          </p:cNvPr>
          <p:cNvSpPr txBox="1"/>
          <p:nvPr/>
        </p:nvSpPr>
        <p:spPr>
          <a:xfrm>
            <a:off x="5162584" y="1197535"/>
            <a:ext cx="136447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states interacting</a:t>
            </a:r>
          </a:p>
          <a:p>
            <a:r>
              <a:rPr lang="en-US" sz="1100" dirty="0"/>
              <a:t>with charged lepton </a:t>
            </a:r>
          </a:p>
          <a:p>
            <a:r>
              <a:rPr lang="en-US" sz="1100" dirty="0"/>
              <a:t>mass eigenstates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16369FA-A10D-A24B-B711-4D086F973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906" y="3766882"/>
            <a:ext cx="3687297" cy="109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95895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0353A-DC7D-6948-90FD-CAF55D14C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Counting parameters in the SM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959CC3-9CD2-A442-979B-005545090A0C}"/>
              </a:ext>
            </a:extLst>
          </p:cNvPr>
          <p:cNvSpPr txBox="1"/>
          <p:nvPr/>
        </p:nvSpPr>
        <p:spPr>
          <a:xfrm>
            <a:off x="886442" y="706819"/>
            <a:ext cx="360049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3 interaction coupling constants</a:t>
            </a:r>
          </a:p>
          <a:p>
            <a:endParaRPr lang="en-US" sz="2000" dirty="0"/>
          </a:p>
          <a:p>
            <a:r>
              <a:rPr lang="en-US" sz="2000" dirty="0"/>
              <a:t>1 Higgs </a:t>
            </a:r>
            <a:r>
              <a:rPr lang="en-US" sz="2000" dirty="0" err="1"/>
              <a:t>vev</a:t>
            </a:r>
            <a:endParaRPr lang="en-US" sz="2000" dirty="0"/>
          </a:p>
          <a:p>
            <a:r>
              <a:rPr lang="en-US" sz="2000" dirty="0"/>
              <a:t>1 Higgs mass</a:t>
            </a:r>
          </a:p>
          <a:p>
            <a:endParaRPr lang="en-US" sz="2000" dirty="0"/>
          </a:p>
          <a:p>
            <a:r>
              <a:rPr lang="en-US" sz="2000" dirty="0"/>
              <a:t>10 quark </a:t>
            </a:r>
            <a:r>
              <a:rPr lang="en-US" sz="2000" dirty="0" err="1"/>
              <a:t>yukawa</a:t>
            </a:r>
            <a:r>
              <a:rPr lang="en-US" sz="2000" dirty="0"/>
              <a:t> couplings</a:t>
            </a:r>
          </a:p>
          <a:p>
            <a:r>
              <a:rPr lang="en-US" sz="2000" dirty="0"/>
              <a:t>	6 quark masses</a:t>
            </a:r>
          </a:p>
          <a:p>
            <a:r>
              <a:rPr lang="en-US" sz="2000" dirty="0"/>
              <a:t>	4 CKM matrix parameters</a:t>
            </a:r>
          </a:p>
          <a:p>
            <a:endParaRPr lang="en-US" sz="2000" dirty="0"/>
          </a:p>
          <a:p>
            <a:r>
              <a:rPr lang="en-US" sz="2000" dirty="0"/>
              <a:t>10 lepton </a:t>
            </a:r>
            <a:r>
              <a:rPr lang="en-US" sz="2000" dirty="0" err="1"/>
              <a:t>yukawa</a:t>
            </a:r>
            <a:r>
              <a:rPr lang="en-US" sz="2000" dirty="0"/>
              <a:t> couplings</a:t>
            </a:r>
          </a:p>
          <a:p>
            <a:r>
              <a:rPr lang="en-US" sz="2000" dirty="0"/>
              <a:t>	3 charged lepton masses</a:t>
            </a:r>
          </a:p>
          <a:p>
            <a:r>
              <a:rPr lang="en-US" sz="2000" dirty="0"/>
              <a:t>	3 neutrino masses</a:t>
            </a:r>
          </a:p>
          <a:p>
            <a:r>
              <a:rPr lang="en-US" sz="2000" dirty="0"/>
              <a:t>	4 PNMS matrix parameters </a:t>
            </a: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7A012C57-7F06-1E41-B775-EA13762C2902}"/>
              </a:ext>
            </a:extLst>
          </p:cNvPr>
          <p:cNvSpPr/>
          <p:nvPr/>
        </p:nvSpPr>
        <p:spPr>
          <a:xfrm>
            <a:off x="4788828" y="813146"/>
            <a:ext cx="334498" cy="3269756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5CFDB5-BD31-A64C-8CB8-64F69A351435}"/>
              </a:ext>
            </a:extLst>
          </p:cNvPr>
          <p:cNvSpPr txBox="1"/>
          <p:nvPr/>
        </p:nvSpPr>
        <p:spPr>
          <a:xfrm>
            <a:off x="5323779" y="226335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</a:t>
            </a: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21BEDC5C-B916-AB43-B7E6-BA2FFA702259}"/>
              </a:ext>
            </a:extLst>
          </p:cNvPr>
          <p:cNvSpPr/>
          <p:nvPr/>
        </p:nvSpPr>
        <p:spPr>
          <a:xfrm>
            <a:off x="4808526" y="4199860"/>
            <a:ext cx="334498" cy="492642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9876AD-CC12-914F-AFCF-C6C1CE0E11D1}"/>
              </a:ext>
            </a:extLst>
          </p:cNvPr>
          <p:cNvSpPr txBox="1"/>
          <p:nvPr/>
        </p:nvSpPr>
        <p:spPr>
          <a:xfrm>
            <a:off x="5382288" y="426151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0199796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Sakharov conditions (1967)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77411"/>
            <a:ext cx="8229600" cy="374378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to create “net matter excess” need</a:t>
            </a:r>
          </a:p>
          <a:p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u="sng" dirty="0"/>
              <a:t>baryon number violating processes</a:t>
            </a:r>
            <a:br>
              <a:rPr lang="en-US" u="sng" dirty="0"/>
            </a:b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such that n(baryon) – n(anti-baryon) not constant</a:t>
            </a:r>
            <a:br>
              <a:rPr lang="en-US" dirty="0"/>
            </a:b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i="1" u="sng" dirty="0"/>
              <a:t>C</a:t>
            </a:r>
            <a:r>
              <a:rPr lang="en-US" u="sng" dirty="0"/>
              <a:t> and </a:t>
            </a:r>
            <a:r>
              <a:rPr lang="en-US" i="1" u="sng" dirty="0"/>
              <a:t>CP</a:t>
            </a:r>
            <a:r>
              <a:rPr lang="en-US" u="sng" dirty="0"/>
              <a:t> violating processes</a:t>
            </a:r>
            <a:br>
              <a:rPr lang="en-US" dirty="0"/>
            </a:b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because of CP is conserved then for the process in 1 the CP-conjugated process has the same rate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u="sng" dirty="0"/>
              <a:t>non-thermal equilibrium</a:t>
            </a:r>
            <a:br>
              <a:rPr lang="en-US" dirty="0"/>
            </a:b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because otherwise the reaction in </a:t>
            </a:r>
            <a:r>
              <a:rPr lang="en-US">
                <a:solidFill>
                  <a:schemeClr val="accent3">
                    <a:lumMod val="75000"/>
                  </a:schemeClr>
                </a:solidFill>
              </a:rPr>
              <a:t>1 will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be balanced by inverse reaction</a:t>
            </a:r>
            <a:endParaRPr lang="en-US" u="sng" dirty="0">
              <a:solidFill>
                <a:schemeClr val="accent3">
                  <a:lumMod val="75000"/>
                </a:schemeClr>
              </a:solidFill>
            </a:endParaRP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91258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30" t="5753" r="1912"/>
          <a:stretch/>
        </p:blipFill>
        <p:spPr>
          <a:xfrm>
            <a:off x="4600078" y="617696"/>
            <a:ext cx="4543922" cy="23314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How large is CP violation?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5751" y="661085"/>
                <a:ext cx="4314326" cy="1285377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1800" dirty="0">
                    <a:solidFill>
                      <a:srgbClr val="0070C0"/>
                    </a:solidFill>
                  </a:rPr>
                  <a:t>Large CP violation requires </a:t>
                </a:r>
                <a:r>
                  <a:rPr lang="en-US" sz="1800" i="1" dirty="0">
                    <a:solidFill>
                      <a:srgbClr val="0070C0"/>
                    </a:solidFill>
                  </a:rPr>
                  <a:t>large mixing </a:t>
                </a:r>
                <a:r>
                  <a:rPr lang="en-US" sz="1800" dirty="0">
                    <a:solidFill>
                      <a:srgbClr val="0070C0"/>
                    </a:solidFill>
                  </a:rPr>
                  <a:t>and </a:t>
                </a:r>
                <a:r>
                  <a:rPr lang="en-US" sz="1800" i="1" dirty="0">
                    <a:solidFill>
                      <a:srgbClr val="0070C0"/>
                    </a:solidFill>
                  </a:rPr>
                  <a:t>large phases </a:t>
                </a:r>
                <a:r>
                  <a:rPr lang="en-US" sz="1800" dirty="0">
                    <a:solidFill>
                      <a:srgbClr val="0070C0"/>
                    </a:solidFill>
                  </a:rPr>
                  <a:t>in the CKM matrix.</a:t>
                </a:r>
              </a:p>
              <a:p>
                <a:pPr lvl="1"/>
                <a:r>
                  <a:rPr lang="en-US" dirty="0"/>
                  <a:t>Surface of </a:t>
                </a:r>
                <a:r>
                  <a:rPr lang="en-US" dirty="0" err="1"/>
                  <a:t>unitarity</a:t>
                </a:r>
                <a:r>
                  <a:rPr lang="en-US" dirty="0"/>
                  <a:t> triangle</a:t>
                </a:r>
              </a:p>
              <a:p>
                <a:pPr lvl="1"/>
                <a:r>
                  <a:rPr lang="en-US" dirty="0">
                    <a:solidFill>
                      <a:srgbClr val="7030A0"/>
                    </a:solidFill>
                  </a:rPr>
                  <a:t>Jarlskog invariant: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𝐽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=3 ×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−5</m:t>
                        </m:r>
                      </m:sup>
                    </m:sSup>
                  </m:oMath>
                </a14:m>
                <a:endParaRPr lang="en-US" baseline="30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5751" y="661085"/>
                <a:ext cx="4314326" cy="1285377"/>
              </a:xfrm>
              <a:blipFill>
                <a:blip r:embed="rId3"/>
                <a:stretch>
                  <a:fillRect l="-882" t="-2941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 txBox="1">
                <a:spLocks/>
              </p:cNvSpPr>
              <p:nvPr/>
            </p:nvSpPr>
            <p:spPr>
              <a:xfrm>
                <a:off x="275667" y="2145298"/>
                <a:ext cx="4572559" cy="1644300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400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1pPr>
                <a:lvl2pPr marL="45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.AppleSystemUIFont" charset="-120"/>
                  <a:buChar char="-"/>
                  <a:defRPr sz="22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charset="2"/>
                  <a:buChar char="§"/>
                  <a:defRPr sz="20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3pPr>
                <a:lvl4pPr marL="90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charset="2"/>
                  <a:buChar char="Ø"/>
                  <a:defRPr sz="18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4pPr>
                <a:lvl5pPr marL="1152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/>
                  <a:t>CP violation also requires three generations with non-zero quark masses</a:t>
                </a:r>
              </a:p>
              <a:p>
                <a:pPr lvl="1"/>
                <a:r>
                  <a:rPr lang="en-US" sz="1650" dirty="0">
                    <a:solidFill>
                      <a:srgbClr val="7030A0"/>
                    </a:solidFill>
                  </a:rPr>
                  <a:t>In fact, </a:t>
                </a:r>
                <a:r>
                  <a:rPr lang="en-US" sz="1650" b="1" i="1" dirty="0">
                    <a:solidFill>
                      <a:srgbClr val="7030A0"/>
                    </a:solidFill>
                  </a:rPr>
                  <a:t>different</a:t>
                </a:r>
                <a:r>
                  <a:rPr lang="en-US" sz="1650" dirty="0">
                    <a:solidFill>
                      <a:srgbClr val="7030A0"/>
                    </a:solidFill>
                  </a:rPr>
                  <a:t> masses are required: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sz="15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sz="15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𝑢</m:t>
                        </m:r>
                      </m:sub>
                    </m:sSub>
                    <m:r>
                      <a:rPr lang="en-US" sz="1500" i="1">
                        <a:solidFill>
                          <a:srgbClr val="C00000"/>
                        </a:solidFill>
                        <a:latin typeface="Cambria Math" charset="0"/>
                      </a:rPr>
                      <m:t>≠</m:t>
                    </m:r>
                    <m:sSub>
                      <m:sSubPr>
                        <m:ctrlPr>
                          <a:rPr lang="en-US" sz="15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sz="15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𝑐</m:t>
                        </m:r>
                      </m:sub>
                    </m:sSub>
                    <m:r>
                      <a:rPr lang="en-US" sz="1500" i="1">
                        <a:solidFill>
                          <a:srgbClr val="C00000"/>
                        </a:solidFill>
                        <a:latin typeface="Cambria Math" charset="0"/>
                      </a:rPr>
                      <m:t>    ;   </m:t>
                    </m:r>
                    <m:sSub>
                      <m:sSubPr>
                        <m:ctrlPr>
                          <a:rPr lang="en-US" sz="15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sz="15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𝑐</m:t>
                        </m:r>
                      </m:sub>
                    </m:sSub>
                    <m:r>
                      <a:rPr lang="en-US" sz="1500" i="1">
                        <a:solidFill>
                          <a:srgbClr val="C00000"/>
                        </a:solidFill>
                        <a:latin typeface="Cambria Math" charset="0"/>
                      </a:rPr>
                      <m:t>≠</m:t>
                    </m:r>
                    <m:sSub>
                      <m:sSubPr>
                        <m:ctrlPr>
                          <a:rPr lang="en-US" sz="15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sz="15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𝑡</m:t>
                        </m:r>
                      </m:sub>
                    </m:sSub>
                    <m:r>
                      <a:rPr lang="en-US" sz="1500" i="1">
                        <a:solidFill>
                          <a:srgbClr val="C00000"/>
                        </a:solidFill>
                        <a:latin typeface="Cambria Math" charset="0"/>
                      </a:rPr>
                      <m:t>   ;   </m:t>
                    </m:r>
                    <m:sSub>
                      <m:sSubPr>
                        <m:ctrlPr>
                          <a:rPr lang="en-US" sz="15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sz="15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𝑡</m:t>
                        </m:r>
                      </m:sub>
                    </m:sSub>
                    <m:r>
                      <a:rPr lang="en-US" sz="1500" i="1">
                        <a:solidFill>
                          <a:srgbClr val="C00000"/>
                        </a:solidFill>
                        <a:latin typeface="Cambria Math" charset="0"/>
                      </a:rPr>
                      <m:t>≠</m:t>
                    </m:r>
                    <m:sSub>
                      <m:sSubPr>
                        <m:ctrlPr>
                          <a:rPr lang="en-US" sz="15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sz="15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𝑢</m:t>
                        </m:r>
                      </m:sub>
                    </m:sSub>
                  </m:oMath>
                </a14:m>
                <a:endParaRPr lang="en-US" sz="1500" i="1" dirty="0">
                  <a:solidFill>
                    <a:srgbClr val="C00000"/>
                  </a:solidFill>
                  <a:latin typeface="Cambria Math" charset="0"/>
                </a:endParaRP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sz="15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sz="15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𝑑</m:t>
                        </m:r>
                      </m:sub>
                    </m:sSub>
                    <m:r>
                      <a:rPr lang="en-US" sz="1500" i="1">
                        <a:solidFill>
                          <a:srgbClr val="C00000"/>
                        </a:solidFill>
                        <a:latin typeface="Cambria Math" charset="0"/>
                      </a:rPr>
                      <m:t>≠</m:t>
                    </m:r>
                    <m:sSub>
                      <m:sSubPr>
                        <m:ctrlPr>
                          <a:rPr lang="en-US" sz="15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sz="15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𝑠</m:t>
                        </m:r>
                      </m:sub>
                    </m:sSub>
                    <m:r>
                      <a:rPr lang="en-US" sz="1500" i="1">
                        <a:solidFill>
                          <a:srgbClr val="C00000"/>
                        </a:solidFill>
                        <a:latin typeface="Cambria Math" charset="0"/>
                      </a:rPr>
                      <m:t>    ;   </m:t>
                    </m:r>
                    <m:sSub>
                      <m:sSubPr>
                        <m:ctrlPr>
                          <a:rPr lang="en-US" sz="15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sz="15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𝑠</m:t>
                        </m:r>
                      </m:sub>
                    </m:sSub>
                    <m:r>
                      <a:rPr lang="en-US" sz="1500" i="1">
                        <a:solidFill>
                          <a:srgbClr val="C00000"/>
                        </a:solidFill>
                        <a:latin typeface="Cambria Math" charset="0"/>
                      </a:rPr>
                      <m:t>≠</m:t>
                    </m:r>
                    <m:sSub>
                      <m:sSubPr>
                        <m:ctrlPr>
                          <a:rPr lang="en-US" sz="15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sz="15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𝑏</m:t>
                        </m:r>
                      </m:sub>
                    </m:sSub>
                    <m:r>
                      <a:rPr lang="en-US" sz="1500" i="1">
                        <a:solidFill>
                          <a:srgbClr val="C00000"/>
                        </a:solidFill>
                        <a:latin typeface="Cambria Math" charset="0"/>
                      </a:rPr>
                      <m:t>   ;   </m:t>
                    </m:r>
                    <m:sSub>
                      <m:sSubPr>
                        <m:ctrlPr>
                          <a:rPr lang="en-US" sz="15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sz="15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𝑏</m:t>
                        </m:r>
                      </m:sub>
                    </m:sSub>
                    <m:r>
                      <a:rPr lang="en-US" sz="1500" i="1">
                        <a:solidFill>
                          <a:srgbClr val="C00000"/>
                        </a:solidFill>
                        <a:latin typeface="Cambria Math" charset="0"/>
                      </a:rPr>
                      <m:t>≠</m:t>
                    </m:r>
                    <m:sSub>
                      <m:sSubPr>
                        <m:ctrlPr>
                          <a:rPr lang="en-US" sz="15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sz="15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𝑑</m:t>
                        </m:r>
                      </m:sub>
                    </m:sSub>
                  </m:oMath>
                </a14:m>
                <a:endParaRPr lang="en-US" sz="1500" dirty="0"/>
              </a:p>
            </p:txBody>
          </p:sp>
        </mc:Choice>
        <mc:Fallback xmlns="">
          <p:sp>
            <p:nvSpPr>
              <p:cNvPr id="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67" y="2145298"/>
                <a:ext cx="4572559" cy="1644300"/>
              </a:xfrm>
              <a:prstGeom prst="rect">
                <a:avLst/>
              </a:prstGeom>
              <a:blipFill>
                <a:blip r:embed="rId4"/>
                <a:stretch>
                  <a:fillRect l="-1385" t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2"/>
          <p:cNvSpPr txBox="1">
            <a:spLocks/>
          </p:cNvSpPr>
          <p:nvPr/>
        </p:nvSpPr>
        <p:spPr>
          <a:xfrm>
            <a:off x="285751" y="3764389"/>
            <a:ext cx="5331758" cy="559679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90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1152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/>
              <a:t>Jarlskog</a:t>
            </a:r>
            <a:r>
              <a:rPr lang="en-US" sz="1800" dirty="0"/>
              <a:t> criterion (1987) for amount of CP violation:</a:t>
            </a:r>
          </a:p>
          <a:p>
            <a:pPr lvl="1"/>
            <a:r>
              <a:rPr lang="en-US" sz="165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87200" y="3990725"/>
                <a:ext cx="5998499" cy="6840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50" dirty="0">
                    <a:solidFill>
                      <a:srgbClr val="7030A0"/>
                    </a:solidFill>
                  </a:rPr>
                  <a:t>det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mr-IN" sz="165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5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5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165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𝑢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165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5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165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𝑢</m:t>
                            </m:r>
                          </m:sub>
                          <m:sup>
                            <m:r>
                              <a:rPr lang="en-US" sz="165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†</m:t>
                            </m:r>
                          </m:sup>
                        </m:sSubSup>
                        <m:r>
                          <a:rPr lang="en-US" sz="165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 , </m:t>
                        </m:r>
                        <m:sSub>
                          <m:sSubPr>
                            <m:ctrlPr>
                              <a:rPr lang="en-US" sz="165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5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165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165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5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165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US" sz="165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†</m:t>
                            </m:r>
                          </m:sup>
                        </m:sSubSup>
                      </m:e>
                    </m:d>
                    <m:r>
                      <a:rPr lang="en-US" sz="1650" i="1">
                        <a:solidFill>
                          <a:srgbClr val="7030A0"/>
                        </a:solidFill>
                        <a:latin typeface="Cambria Math" charset="0"/>
                      </a:rPr>
                      <m:t>=</m:t>
                    </m:r>
                    <m:r>
                      <a:rPr lang="en-US" sz="1650" i="1">
                        <a:solidFill>
                          <a:srgbClr val="C00000"/>
                        </a:solidFill>
                        <a:latin typeface="Cambria Math" charset="0"/>
                      </a:rPr>
                      <m:t>2 </m:t>
                    </m:r>
                    <m:r>
                      <a:rPr lang="en-US" sz="1650" i="1">
                        <a:solidFill>
                          <a:srgbClr val="C00000"/>
                        </a:solidFill>
                        <a:latin typeface="Cambria Math" charset="0"/>
                      </a:rPr>
                      <m:t>𝑖</m:t>
                    </m:r>
                    <m:r>
                      <a:rPr lang="en-US" sz="1650" i="1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1650" i="1">
                        <a:solidFill>
                          <a:srgbClr val="C00000"/>
                        </a:solidFill>
                        <a:latin typeface="Cambria Math" charset="0"/>
                      </a:rPr>
                      <m:t>𝐽</m:t>
                    </m:r>
                    <m:r>
                      <a:rPr lang="en-US" sz="1650" i="1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ctrlPr>
                          <a:rPr lang="mr-IN" sz="165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165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5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65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sz="165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165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165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5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65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sz="165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mr-IN" sz="165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165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5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65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sz="165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165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165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5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65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𝑢</m:t>
                            </m:r>
                          </m:sub>
                          <m:sup>
                            <m:r>
                              <a:rPr lang="en-US" sz="165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mr-IN" sz="165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165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5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65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𝑢</m:t>
                            </m:r>
                          </m:sub>
                          <m:sup>
                            <m:r>
                              <a:rPr lang="en-US" sz="165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165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165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5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65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sz="165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endParaRPr lang="en-US" sz="1650" dirty="0">
                  <a:solidFill>
                    <a:srgbClr val="C00000"/>
                  </a:solidFill>
                </a:endParaRPr>
              </a:p>
              <a:p>
                <a:r>
                  <a:rPr lang="en-US" sz="1650" dirty="0">
                    <a:solidFill>
                      <a:srgbClr val="C00000"/>
                    </a:solidFill>
                  </a:rPr>
                  <a:t>                                           </a:t>
                </a:r>
                <a14:m>
                  <m:oMath xmlns:m="http://schemas.openxmlformats.org/officeDocument/2006/math">
                    <m:r>
                      <a:rPr lang="en-US" sz="1650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1650" i="1">
                        <a:solidFill>
                          <a:srgbClr val="C00000"/>
                        </a:solidFill>
                        <a:latin typeface="Cambria Math" charset="0"/>
                      </a:rPr>
                      <m:t>×  </m:t>
                    </m:r>
                    <m:d>
                      <m:dPr>
                        <m:ctrlPr>
                          <a:rPr lang="mr-IN" sz="165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165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5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65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sz="165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165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165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5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65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sz="165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mr-IN" sz="165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165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5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65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sz="165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165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165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5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65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US" sz="165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mr-IN" sz="165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165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5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65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US" sz="165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165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165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5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65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sz="165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sz="1650" i="1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endParaRPr lang="en-US" sz="165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200" y="3990725"/>
                <a:ext cx="5998499" cy="684033"/>
              </a:xfrm>
              <a:prstGeom prst="rect">
                <a:avLst/>
              </a:prstGeom>
              <a:blipFill>
                <a:blip r:embed="rId5"/>
                <a:stretch>
                  <a:fillRect l="-422" b="-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8" descr="jarlsko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67451" y="2968156"/>
            <a:ext cx="2589119" cy="194183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8717971" y="94584"/>
            <a:ext cx="38023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27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47940" y="4506755"/>
                <a:ext cx="1491499" cy="374205"/>
              </a:xfrm>
              <a:prstGeom prst="rect">
                <a:avLst/>
              </a:prstGeom>
              <a:noFill/>
              <a:ln w="12700">
                <a:solidFill>
                  <a:srgbClr val="7030A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𝑀</m:t>
                          </m:r>
                        </m:e>
                        <m:sub>
                          <m:r>
                            <a:rPr lang="en-US" sz="15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𝑖𝑗</m:t>
                          </m:r>
                        </m:sub>
                      </m:sSub>
                      <m:r>
                        <a:rPr lang="en-US" sz="15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 =</m:t>
                      </m:r>
                      <m:sSub>
                        <m:sSubPr>
                          <m:ctrlPr>
                            <a:rPr lang="en-US" sz="15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𝑌</m:t>
                          </m:r>
                        </m:e>
                        <m:sub>
                          <m:r>
                            <a:rPr lang="en-US" sz="15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𝑖𝑗</m:t>
                          </m:r>
                        </m:sub>
                      </m:sSub>
                      <m:r>
                        <a:rPr lang="en-US" sz="15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sz="1500" i="1">
                          <a:latin typeface="Cambria Math" charset="0"/>
                        </a:rPr>
                        <m:t>𝑣</m:t>
                      </m:r>
                      <m:r>
                        <a:rPr lang="en-US" sz="1500">
                          <a:latin typeface="Cambria Math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500" i="1">
                              <a:latin typeface="Cambria Math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5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940" y="4506755"/>
                <a:ext cx="1491499" cy="374205"/>
              </a:xfrm>
              <a:prstGeom prst="rect">
                <a:avLst/>
              </a:prstGeom>
              <a:blipFill>
                <a:blip r:embed="rId7"/>
                <a:stretch>
                  <a:fillRect b="-3226"/>
                </a:stretch>
              </a:blipFill>
              <a:ln w="127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52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4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42460-CE67-7949-AD4F-331DC6FD0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Jarlskog</a:t>
            </a:r>
            <a:r>
              <a:rPr lang="en-US" dirty="0"/>
              <a:t> invariant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F9E5F-F3CB-7E4A-AA5C-204731B72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7412"/>
            <a:ext cx="8229600" cy="509968"/>
          </a:xfrm>
        </p:spPr>
        <p:txBody>
          <a:bodyPr/>
          <a:lstStyle/>
          <a:p>
            <a:r>
              <a:rPr lang="en-US" dirty="0"/>
              <a:t>amount of CP violation can be represented by “</a:t>
            </a:r>
            <a:r>
              <a:rPr lang="en-US" dirty="0" err="1"/>
              <a:t>Jarlskog</a:t>
            </a:r>
            <a:r>
              <a:rPr lang="en-US" dirty="0"/>
              <a:t> Invariant”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E63911-3336-DA4B-A8ED-09E9933ED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76" y="1665707"/>
            <a:ext cx="4881154" cy="965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8D0EF2-B278-504A-B72D-13BE93A5E4F1}"/>
              </a:ext>
            </a:extLst>
          </p:cNvPr>
          <p:cNvSpPr txBox="1"/>
          <p:nvPr/>
        </p:nvSpPr>
        <p:spPr>
          <a:xfrm>
            <a:off x="457200" y="2630907"/>
            <a:ext cx="2104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index summation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3A82458-3064-8148-82AD-4A3652A96C5D}"/>
              </a:ext>
            </a:extLst>
          </p:cNvPr>
          <p:cNvCxnSpPr>
            <a:stCxn id="6" idx="0"/>
          </p:cNvCxnSpPr>
          <p:nvPr/>
        </p:nvCxnSpPr>
        <p:spPr>
          <a:xfrm flipH="1" flipV="1">
            <a:off x="1467854" y="2298033"/>
            <a:ext cx="41493" cy="332874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4717092-0369-6E4F-B45D-142710C95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813" y="1521892"/>
            <a:ext cx="2882761" cy="22180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D07CD3-FA11-E345-AC17-E56626233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368" y="4202270"/>
            <a:ext cx="5186445" cy="758992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D919DB2-FC9E-D540-84F9-41D216F2F9A2}"/>
              </a:ext>
            </a:extLst>
          </p:cNvPr>
          <p:cNvSpPr txBox="1">
            <a:spLocks/>
          </p:cNvSpPr>
          <p:nvPr/>
        </p:nvSpPr>
        <p:spPr>
          <a:xfrm>
            <a:off x="457200" y="3874874"/>
            <a:ext cx="8229600" cy="509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 standard parametrization: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6A6F09F-587A-E04E-8DFF-48ADAB3EB9D4}"/>
              </a:ext>
            </a:extLst>
          </p:cNvPr>
          <p:cNvSpPr/>
          <p:nvPr/>
        </p:nvSpPr>
        <p:spPr>
          <a:xfrm>
            <a:off x="3104146" y="1665707"/>
            <a:ext cx="493295" cy="632326"/>
          </a:xfrm>
          <a:prstGeom prst="ellipse">
            <a:avLst/>
          </a:prstGeom>
          <a:ln>
            <a:solidFill>
              <a:schemeClr val="accent6">
                <a:lumMod val="75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61724E-028C-7B48-B4B6-D899595A609E}"/>
              </a:ext>
            </a:extLst>
          </p:cNvPr>
          <p:cNvSpPr txBox="1"/>
          <p:nvPr/>
        </p:nvSpPr>
        <p:spPr>
          <a:xfrm>
            <a:off x="5897813" y="4345227"/>
            <a:ext cx="1213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~ 0.00003</a:t>
            </a:r>
          </a:p>
        </p:txBody>
      </p:sp>
    </p:spTree>
    <p:extLst>
      <p:ext uri="{BB962C8B-B14F-4D97-AF65-F5344CB8AC3E}">
        <p14:creationId xmlns:p14="http://schemas.microsoft.com/office/powerpoint/2010/main" val="4052669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BC83F-5E2E-D747-B6BA-52542B568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Existential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7050B4-8F22-1248-922D-303B4CB26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947" y="3142249"/>
            <a:ext cx="8229600" cy="1744579"/>
          </a:xfrm>
        </p:spPr>
        <p:txBody>
          <a:bodyPr>
            <a:noAutofit/>
          </a:bodyPr>
          <a:lstStyle/>
          <a:p>
            <a:r>
              <a:rPr lang="en-US" dirty="0"/>
              <a:t>why is the CKM matrix almost diagonal?</a:t>
            </a:r>
          </a:p>
          <a:p>
            <a:pPr lvl="1"/>
            <a:r>
              <a:rPr lang="en-US" dirty="0"/>
              <a:t>is there a relation between the mass hierarchy and the weak mixing?</a:t>
            </a:r>
          </a:p>
          <a:p>
            <a:endParaRPr lang="en-US" dirty="0"/>
          </a:p>
          <a:p>
            <a:r>
              <a:rPr lang="en-US" dirty="0"/>
              <a:t>why is mixing in the lepton sector so different?</a:t>
            </a:r>
          </a:p>
          <a:p>
            <a:pPr lvl="1"/>
            <a:r>
              <a:rPr lang="en-US" dirty="0"/>
              <a:t>do neutrino masses have another source?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AF4150-CED4-C647-A0EB-BAF5F07C6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47" y="1841475"/>
            <a:ext cx="3998495" cy="1082926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D85EAC-E88E-324A-92EB-262CC1687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6938" y="1841475"/>
            <a:ext cx="3686114" cy="1082926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C9BE25-4387-7F4D-B9B5-2A8787094A30}"/>
              </a:ext>
            </a:extLst>
          </p:cNvPr>
          <p:cNvSpPr txBox="1"/>
          <p:nvPr/>
        </p:nvSpPr>
        <p:spPr>
          <a:xfrm>
            <a:off x="1334368" y="977296"/>
            <a:ext cx="2051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weak interaction</a:t>
            </a:r>
          </a:p>
          <a:p>
            <a:pPr algn="ctr"/>
            <a:r>
              <a:rPr lang="en-US" dirty="0"/>
              <a:t>quark mixing matrix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AA891D-F742-CA43-AF5D-E017C2881EF1}"/>
              </a:ext>
            </a:extLst>
          </p:cNvPr>
          <p:cNvSpPr txBox="1"/>
          <p:nvPr/>
        </p:nvSpPr>
        <p:spPr>
          <a:xfrm>
            <a:off x="5757978" y="1037672"/>
            <a:ext cx="2120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weak interaction</a:t>
            </a:r>
          </a:p>
          <a:p>
            <a:pPr algn="ctr"/>
            <a:r>
              <a:rPr lang="en-US" dirty="0"/>
              <a:t>lepton mixing matrix</a:t>
            </a:r>
          </a:p>
        </p:txBody>
      </p:sp>
    </p:spTree>
    <p:extLst>
      <p:ext uri="{BB962C8B-B14F-4D97-AF65-F5344CB8AC3E}">
        <p14:creationId xmlns:p14="http://schemas.microsoft.com/office/powerpoint/2010/main" val="259813386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n 3"/>
          <p:cNvSpPr/>
          <p:nvPr/>
        </p:nvSpPr>
        <p:spPr>
          <a:xfrm>
            <a:off x="924560" y="599440"/>
            <a:ext cx="1395314" cy="1373108"/>
          </a:xfrm>
          <a:prstGeom prst="can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an 7"/>
          <p:cNvSpPr/>
          <p:nvPr/>
        </p:nvSpPr>
        <p:spPr>
          <a:xfrm>
            <a:off x="924560" y="3586480"/>
            <a:ext cx="1374994" cy="1385808"/>
          </a:xfrm>
          <a:prstGeom prst="can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7600" y="1466334"/>
            <a:ext cx="982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particles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3744" y="4481164"/>
            <a:ext cx="1415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anti-particles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83744" y="4089400"/>
            <a:ext cx="1527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1,000,000,000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3362960" y="2392680"/>
            <a:ext cx="2316480" cy="78232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362960" y="2023348"/>
            <a:ext cx="2102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universe cools down</a:t>
            </a:r>
          </a:p>
        </p:txBody>
      </p:sp>
      <p:sp>
        <p:nvSpPr>
          <p:cNvPr id="17" name="Can 16"/>
          <p:cNvSpPr/>
          <p:nvPr/>
        </p:nvSpPr>
        <p:spPr>
          <a:xfrm>
            <a:off x="6914653" y="1832094"/>
            <a:ext cx="1270000" cy="140454"/>
          </a:xfrm>
          <a:prstGeom prst="can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43280" y="974804"/>
            <a:ext cx="1527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1,000,000,001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26960" y="134592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000" y="2103120"/>
            <a:ext cx="2302328" cy="13099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7146" y="2103120"/>
            <a:ext cx="1534160" cy="1148080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H="1" flipV="1">
            <a:off x="7335520" y="2194560"/>
            <a:ext cx="91440" cy="284480"/>
          </a:xfrm>
          <a:prstGeom prst="straightConnector1">
            <a:avLst/>
          </a:prstGeom>
          <a:ln w="6350" cmpd="sng">
            <a:solidFill>
              <a:srgbClr val="9D0E4C"/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6583680" y="3048000"/>
            <a:ext cx="467360" cy="2743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55636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   </a:t>
            </a:r>
            <a:r>
              <a:rPr lang="en-US" sz="2800" dirty="0" err="1"/>
              <a:t>Baryogenesis</a:t>
            </a:r>
            <a:r>
              <a:rPr lang="en-US" sz="2800" dirty="0"/>
              <a:t> Puzzle </a:t>
            </a:r>
            <a:r>
              <a:rPr lang="mr-IN" sz="2800" dirty="0"/>
              <a:t>–</a:t>
            </a:r>
            <a:r>
              <a:rPr lang="en-US" sz="2800" dirty="0"/>
              <a:t> Electroweak </a:t>
            </a:r>
            <a:r>
              <a:rPr lang="en-US" sz="2800" dirty="0" err="1"/>
              <a:t>Baryogenesis</a:t>
            </a:r>
            <a:r>
              <a:rPr lang="en-US" sz="2800" dirty="0"/>
              <a:t>?</a:t>
            </a:r>
          </a:p>
        </p:txBody>
      </p:sp>
      <p:grpSp>
        <p:nvGrpSpPr>
          <p:cNvPr id="91" name="Group 90"/>
          <p:cNvGrpSpPr/>
          <p:nvPr/>
        </p:nvGrpSpPr>
        <p:grpSpPr>
          <a:xfrm>
            <a:off x="3894649" y="702035"/>
            <a:ext cx="2787761" cy="2039089"/>
            <a:chOff x="3854395" y="1254097"/>
            <a:chExt cx="3717015" cy="2718785"/>
          </a:xfrm>
        </p:grpSpPr>
        <p:pic>
          <p:nvPicPr>
            <p:cNvPr id="6" name="Picture 5" descr="rhoeta_small_global_2014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54395" y="1671397"/>
              <a:ext cx="3717015" cy="203681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690814" y="1254097"/>
              <a:ext cx="2182735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75" dirty="0">
                  <a:solidFill>
                    <a:srgbClr val="FF000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✖  </a:t>
              </a:r>
              <a:r>
                <a:rPr lang="en-US" sz="1275" u="heavy" dirty="0"/>
                <a:t>C and CP Violation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4117009" y="1256007"/>
              <a:ext cx="3352801" cy="2686098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867400" y="3572773"/>
              <a:ext cx="185281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0070C0"/>
                  </a:solidFill>
                </a:rPr>
                <a:t>Weak Interaction</a:t>
              </a: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1954405" y="704717"/>
            <a:ext cx="2071914" cy="2037996"/>
            <a:chOff x="671055" y="1244423"/>
            <a:chExt cx="2762551" cy="2717327"/>
          </a:xfrm>
        </p:grpSpPr>
        <p:pic>
          <p:nvPicPr>
            <p:cNvPr id="25" name="Picture 24" descr="TriangleAnomaly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7377" y="1804255"/>
              <a:ext cx="2057400" cy="1854200"/>
            </a:xfrm>
            <a:prstGeom prst="rect">
              <a:avLst/>
            </a:prstGeom>
          </p:spPr>
        </p:pic>
        <p:pic>
          <p:nvPicPr>
            <p:cNvPr id="26" name="Picture 25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6921" y="2329528"/>
              <a:ext cx="1295400" cy="50800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921596" y="2120563"/>
              <a:ext cx="14880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Axial Anomaly: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025539" y="1732270"/>
              <a:ext cx="1081921" cy="492443"/>
            </a:xfrm>
            <a:prstGeom prst="rect">
              <a:avLst/>
            </a:prstGeom>
            <a:noFill/>
            <a:ln>
              <a:solidFill>
                <a:srgbClr val="00009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rgbClr val="000090"/>
                  </a:solidFill>
                </a:rPr>
                <a:t>‘t </a:t>
              </a:r>
              <a:r>
                <a:rPr lang="en-US" sz="900" b="1" dirty="0" err="1">
                  <a:solidFill>
                    <a:srgbClr val="000090"/>
                  </a:solidFill>
                </a:rPr>
                <a:t>Hooft</a:t>
              </a:r>
              <a:r>
                <a:rPr lang="en-US" sz="900" b="1" dirty="0">
                  <a:solidFill>
                    <a:srgbClr val="000090"/>
                  </a:solidFill>
                </a:rPr>
                <a:t>, PRL </a:t>
              </a:r>
            </a:p>
            <a:p>
              <a:r>
                <a:rPr lang="en-US" sz="900" b="1" dirty="0">
                  <a:solidFill>
                    <a:srgbClr val="000090"/>
                  </a:solidFill>
                </a:rPr>
                <a:t>37 (1976) 8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71055" y="1244424"/>
              <a:ext cx="2762551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75" dirty="0">
                  <a:solidFill>
                    <a:srgbClr val="00800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✔</a:t>
              </a:r>
              <a:r>
                <a:rPr lang="en-US" sz="1275" dirty="0">
                  <a:latin typeface="Zapf Dingbats"/>
                  <a:ea typeface="Zapf Dingbats"/>
                  <a:cs typeface="Zapf Dingbats"/>
                  <a:sym typeface="Zapf Dingbats"/>
                </a:rPr>
                <a:t> </a:t>
              </a:r>
              <a:r>
                <a:rPr lang="en-US" sz="1275" u="heavy" dirty="0"/>
                <a:t>Baryon Number Violation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51907" y="1244423"/>
              <a:ext cx="2522485" cy="2695770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76464" y="3561641"/>
              <a:ext cx="199670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0070C0"/>
                  </a:solidFill>
                </a:rPr>
                <a:t>Quantum anomaly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395628" y="2723321"/>
              <a:ext cx="31675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f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790791" y="3219653"/>
              <a:ext cx="31675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f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113108" y="2737053"/>
              <a:ext cx="31675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f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98204" y="1699961"/>
              <a:ext cx="1017801" cy="553997"/>
            </a:xfrm>
            <a:prstGeom prst="rect">
              <a:avLst/>
            </a:prstGeom>
            <a:noFill/>
            <a:ln>
              <a:solidFill>
                <a:srgbClr val="00009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rgbClr val="0000FF"/>
                  </a:solidFill>
                </a:rPr>
                <a:t>Adler-Bell-</a:t>
              </a:r>
            </a:p>
            <a:p>
              <a:r>
                <a:rPr lang="en-US" sz="1050" dirty="0" err="1">
                  <a:solidFill>
                    <a:srgbClr val="0000FF"/>
                  </a:solidFill>
                </a:rPr>
                <a:t>Jackiw</a:t>
              </a:r>
              <a:endParaRPr lang="en-US" sz="1050" dirty="0">
                <a:solidFill>
                  <a:srgbClr val="0000FF"/>
                </a:solidFill>
              </a:endParaRPr>
            </a:p>
          </p:txBody>
        </p:sp>
      </p:grpSp>
      <p:sp>
        <p:nvSpPr>
          <p:cNvPr id="97" name="Content Placeholder 2"/>
          <p:cNvSpPr>
            <a:spLocks noGrp="1"/>
          </p:cNvSpPr>
          <p:nvPr>
            <p:ph idx="1"/>
          </p:nvPr>
        </p:nvSpPr>
        <p:spPr>
          <a:xfrm>
            <a:off x="177348" y="707870"/>
            <a:ext cx="1735903" cy="1525896"/>
          </a:xfrm>
        </p:spPr>
        <p:txBody>
          <a:bodyPr>
            <a:normAutofit fontScale="70000" lnSpcReduction="20000"/>
          </a:bodyPr>
          <a:lstStyle/>
          <a:p>
            <a:r>
              <a:rPr lang="en-US" sz="1950" dirty="0" err="1"/>
              <a:t>Sacharov</a:t>
            </a:r>
            <a:r>
              <a:rPr lang="en-US" sz="1950" dirty="0"/>
              <a:t> Conditions</a:t>
            </a:r>
          </a:p>
          <a:p>
            <a:pPr lvl="1">
              <a:buClr>
                <a:srgbClr val="097F0C"/>
              </a:buClr>
              <a:buFont typeface="Wingdings" charset="2"/>
              <a:buChar char="ü"/>
            </a:pPr>
            <a:r>
              <a:rPr lang="en-US" dirty="0"/>
              <a:t>All present in S.M.</a:t>
            </a:r>
          </a:p>
          <a:p>
            <a:pPr lvl="1">
              <a:buClr>
                <a:srgbClr val="FF0000"/>
              </a:buClr>
              <a:buFont typeface="ZapfDingbatsITC" charset="0"/>
              <a:buChar char="✖"/>
            </a:pPr>
            <a:r>
              <a:rPr lang="en-US" dirty="0"/>
              <a:t>Not Enough?</a:t>
            </a:r>
          </a:p>
        </p:txBody>
      </p:sp>
      <p:pic>
        <p:nvPicPr>
          <p:cNvPr id="65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597" y="3101650"/>
            <a:ext cx="3347311" cy="1768478"/>
          </a:xfrm>
          <a:prstGeom prst="rect">
            <a:avLst/>
          </a:prstGeom>
          <a:noFill/>
          <a:ln w="254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4254232" y="3621665"/>
                <a:ext cx="3847516" cy="1297215"/>
              </a:xfrm>
              <a:prstGeom prst="rect">
                <a:avLst/>
              </a:prstGeom>
              <a:noFill/>
              <a:ln w="2540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lvl="1"/>
                <a:r>
                  <a:rPr lang="en-US" sz="1350" dirty="0"/>
                  <a:t>− BAU: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1350">
                            <a:latin typeface="Cambria Math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sz="13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350" i="1">
                                <a:latin typeface="Cambria Math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1350" i="1">
                                <a:latin typeface="Cambria Math" charset="0"/>
                              </a:rPr>
                              <m:t>𝐵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3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350" i="1">
                                <a:latin typeface="Cambria Math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1350" i="1">
                                <a:latin typeface="Cambria Math" charset="0"/>
                              </a:rPr>
                              <m:t>𝛾</m:t>
                            </m:r>
                          </m:sub>
                        </m:sSub>
                      </m:den>
                    </m:f>
                    <m:r>
                      <a:rPr lang="en-US" sz="1350" i="1">
                        <a:latin typeface="Cambria Math" charset="0"/>
                      </a:rPr>
                      <m:t>≈</m:t>
                    </m:r>
                    <m:sSup>
                      <m:sSupPr>
                        <m:ctrlPr>
                          <a:rPr lang="en-US" sz="135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35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sz="135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−10</m:t>
                        </m:r>
                      </m:sup>
                    </m:sSup>
                  </m:oMath>
                </a14:m>
                <a:r>
                  <a:rPr lang="en-US" sz="1350" baseline="30000" dirty="0">
                    <a:solidFill>
                      <a:srgbClr val="C00000"/>
                    </a:solidFill>
                  </a:rPr>
                  <a:t>    </a:t>
                </a:r>
              </a:p>
              <a:p>
                <a:r>
                  <a:rPr lang="en-US" sz="1350" dirty="0"/>
                  <a:t>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sz="1350" i="1">
                            <a:latin typeface="Cambria Math" charset="0"/>
                          </a:rPr>
                          <m:t>𝐶𝑃</m:t>
                        </m:r>
                      </m:sub>
                    </m:sSub>
                    <m:r>
                      <a:rPr lang="en-US" sz="1350" i="1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charset="0"/>
                          </a:rPr>
                          <m:t>𝐽</m:t>
                        </m:r>
                      </m:e>
                      <m:sub>
                        <m:r>
                          <a:rPr lang="en-US" sz="1350" i="1">
                            <a:latin typeface="Cambria Math" charset="0"/>
                          </a:rPr>
                          <m:t>𝑖𝑛𝑣</m:t>
                        </m:r>
                      </m:sub>
                    </m:sSub>
                    <m:r>
                      <a:rPr lang="en-US" sz="1350" i="1">
                        <a:latin typeface="Cambria Math" charset="0"/>
                      </a:rPr>
                      <m:t> × </m:t>
                    </m:r>
                    <m:d>
                      <m:d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135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350" i="1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350" i="1">
                                <a:latin typeface="Cambria Math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sz="1350" i="1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1350" i="1"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135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350" i="1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350" i="1">
                                <a:latin typeface="Cambria Math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sz="1350" i="1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135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350" i="1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350" i="1">
                                <a:latin typeface="Cambria Math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sz="1350" i="1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1350" i="1"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135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350" i="1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350" i="1">
                                <a:latin typeface="Cambria Math" charset="0"/>
                              </a:rPr>
                              <m:t>𝑢</m:t>
                            </m:r>
                          </m:sub>
                          <m:sup>
                            <m:r>
                              <a:rPr lang="en-US" sz="1350" i="1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135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350" i="1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350" i="1">
                                <a:latin typeface="Cambria Math" charset="0"/>
                              </a:rPr>
                              <m:t>𝑢</m:t>
                            </m:r>
                          </m:sub>
                          <m:sup>
                            <m:r>
                              <a:rPr lang="en-US" sz="1350" i="1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1350" i="1"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135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350" i="1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350" i="1">
                                <a:latin typeface="Cambria Math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sz="1350" i="1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endParaRPr lang="en-US" sz="1350" i="1" dirty="0">
                  <a:latin typeface="Cambria Math" charset="0"/>
                </a:endParaRPr>
              </a:p>
              <a:p>
                <a:r>
                  <a:rPr lang="en-US" sz="1350" dirty="0"/>
                  <a:t>                       </a:t>
                </a:r>
                <a14:m>
                  <m:oMath xmlns:m="http://schemas.openxmlformats.org/officeDocument/2006/math">
                    <m:r>
                      <a:rPr lang="en-US" sz="1350" i="1">
                        <a:latin typeface="Cambria Math" charset="0"/>
                      </a:rPr>
                      <m:t>×</m:t>
                    </m:r>
                    <m:d>
                      <m:d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135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350" i="1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350" i="1">
                                <a:latin typeface="Cambria Math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sz="1350" i="1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1350" i="1"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135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350" i="1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350" i="1">
                                <a:latin typeface="Cambria Math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sz="1350" i="1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135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350" i="1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350" i="1">
                                <a:latin typeface="Cambria Math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sz="1350" i="1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1350" i="1"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135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350" i="1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350" i="1">
                                <a:latin typeface="Cambria Math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US" sz="1350" i="1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135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350" i="1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350" i="1">
                                <a:latin typeface="Cambria Math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US" sz="1350" i="1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1350" i="1"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135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350" i="1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350" i="1">
                                <a:latin typeface="Cambria Math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sz="1350" i="1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endParaRPr lang="en-US" sz="1350" dirty="0"/>
              </a:p>
              <a:p>
                <a:pPr marL="557213" lvl="2" indent="-214313">
                  <a:buFont typeface="Arial" charset="0"/>
                  <a:buChar char="•"/>
                </a:pPr>
                <a:r>
                  <a:rPr lang="en-US" sz="1350" dirty="0">
                    <a:solidFill>
                      <a:srgbClr val="7030A0"/>
                    </a:solidFill>
                  </a:rPr>
                  <a:t>From CKM: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135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35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35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35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𝐶𝑃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en-US" sz="135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35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135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sz="135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12</m:t>
                            </m:r>
                          </m:sup>
                        </m:sSubSup>
                      </m:den>
                    </m:f>
                    <m:r>
                      <a:rPr lang="en-US" sz="1350" i="1">
                        <a:solidFill>
                          <a:srgbClr val="7030A0"/>
                        </a:solidFill>
                        <a:latin typeface="Cambria Math" charset="0"/>
                      </a:rPr>
                      <m:t>≈</m:t>
                    </m:r>
                    <m:sSup>
                      <m:sSupPr>
                        <m:ctrlPr>
                          <a:rPr lang="en-US" sz="135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35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sz="135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−20 </m:t>
                        </m:r>
                      </m:sup>
                    </m:sSup>
                  </m:oMath>
                </a14:m>
                <a:r>
                  <a:rPr lang="en-US" sz="1350" dirty="0">
                    <a:solidFill>
                      <a:srgbClr val="7030A0"/>
                    </a:solidFill>
                  </a:rPr>
                  <a:t>  </a:t>
                </a:r>
                <a:r>
                  <a:rPr lang="en-US" sz="1350" dirty="0">
                    <a:solidFill>
                      <a:srgbClr val="FF0000"/>
                    </a:solidFill>
                    <a:sym typeface="Wingdings"/>
                  </a:rPr>
                  <a:t> Too small</a:t>
                </a:r>
                <a:endParaRPr lang="en-US" sz="1350" dirty="0">
                  <a:solidFill>
                    <a:srgbClr val="FF0000"/>
                  </a:solidFill>
                </a:endParaRPr>
              </a:p>
              <a:p>
                <a:pPr marL="557213" lvl="2" indent="-214313">
                  <a:buFont typeface="Arial" charset="0"/>
                  <a:buChar char="•"/>
                </a:pPr>
                <a:r>
                  <a:rPr lang="en-US" sz="1350" dirty="0">
                    <a:solidFill>
                      <a:srgbClr val="7030A0"/>
                    </a:solidFill>
                  </a:rPr>
                  <a:t>Used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𝑇</m:t>
                        </m:r>
                      </m:e>
                      <m:sub>
                        <m:r>
                          <a:rPr lang="en-US" sz="135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𝑐</m:t>
                        </m:r>
                      </m:sub>
                    </m:sSub>
                    <m:r>
                      <a:rPr lang="en-US" sz="1350" i="1">
                        <a:solidFill>
                          <a:srgbClr val="7030A0"/>
                        </a:solidFill>
                        <a:latin typeface="Cambria Math" charset="0"/>
                      </a:rPr>
                      <m:t>∼100</m:t>
                    </m:r>
                  </m:oMath>
                </a14:m>
                <a:r>
                  <a:rPr lang="en-US" sz="1350" dirty="0">
                    <a:solidFill>
                      <a:srgbClr val="7030A0"/>
                    </a:solidFill>
                  </a:rPr>
                  <a:t> GeV  </a:t>
                </a: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4232" y="3621665"/>
                <a:ext cx="3847516" cy="1297215"/>
              </a:xfrm>
              <a:prstGeom prst="rect">
                <a:avLst/>
              </a:prstGeom>
              <a:blipFill>
                <a:blip r:embed="rId6"/>
                <a:stretch>
                  <a:fillRect b="-21905"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TextBox 66"/>
          <p:cNvSpPr txBox="1"/>
          <p:nvPr/>
        </p:nvSpPr>
        <p:spPr>
          <a:xfrm>
            <a:off x="7114764" y="2991928"/>
            <a:ext cx="1723549" cy="507831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70C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1350" dirty="0">
                <a:solidFill>
                  <a:srgbClr val="0070C0"/>
                </a:solidFill>
                <a:sym typeface="Wingdings"/>
              </a:rPr>
              <a:t> </a:t>
            </a:r>
            <a:r>
              <a:rPr lang="en-US" sz="1350" dirty="0">
                <a:solidFill>
                  <a:srgbClr val="0070C0"/>
                </a:solidFill>
              </a:rPr>
              <a:t>SM: M</a:t>
            </a:r>
            <a:r>
              <a:rPr lang="en-US" sz="1350" baseline="-25000" dirty="0">
                <a:solidFill>
                  <a:srgbClr val="0070C0"/>
                </a:solidFill>
              </a:rPr>
              <a:t>H</a:t>
            </a:r>
            <a:r>
              <a:rPr lang="en-US" sz="1350" dirty="0">
                <a:solidFill>
                  <a:srgbClr val="0070C0"/>
                </a:solidFill>
              </a:rPr>
              <a:t> &lt;  ~70 GeV</a:t>
            </a:r>
          </a:p>
          <a:p>
            <a:r>
              <a:rPr lang="en-US" sz="1350" dirty="0">
                <a:solidFill>
                  <a:srgbClr val="0070C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1350" dirty="0">
                <a:solidFill>
                  <a:srgbClr val="0070C0"/>
                </a:solidFill>
                <a:sym typeface="Wingdings"/>
              </a:rPr>
              <a:t> </a:t>
            </a:r>
            <a:r>
              <a:rPr lang="en-US" sz="1350" dirty="0">
                <a:solidFill>
                  <a:srgbClr val="0070C0"/>
                </a:solidFill>
              </a:rPr>
              <a:t>THDM: M</a:t>
            </a:r>
            <a:r>
              <a:rPr lang="en-US" sz="1350" baseline="-25000" dirty="0">
                <a:solidFill>
                  <a:srgbClr val="0070C0"/>
                </a:solidFill>
              </a:rPr>
              <a:t>H</a:t>
            </a:r>
            <a:r>
              <a:rPr lang="en-US" sz="1350" dirty="0">
                <a:solidFill>
                  <a:srgbClr val="0070C0"/>
                </a:solidFill>
              </a:rPr>
              <a:t> ~ 125 OK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7763" y="2791690"/>
            <a:ext cx="1506631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 </a:t>
            </a:r>
            <a:r>
              <a:rPr lang="en-US" dirty="0" err="1">
                <a:solidFill>
                  <a:srgbClr val="0070C0"/>
                </a:solidFill>
              </a:rPr>
              <a:t>Sphalerons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0" name="Down Arrow 69"/>
          <p:cNvSpPr/>
          <p:nvPr/>
        </p:nvSpPr>
        <p:spPr>
          <a:xfrm rot="10800000" flipV="1">
            <a:off x="8222607" y="2738949"/>
            <a:ext cx="363474" cy="24973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1" name="Down Arrow 70"/>
          <p:cNvSpPr/>
          <p:nvPr/>
        </p:nvSpPr>
        <p:spPr>
          <a:xfrm rot="10800000" flipV="1">
            <a:off x="5833652" y="2732935"/>
            <a:ext cx="363474" cy="87692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2" name="Down Arrow 71"/>
          <p:cNvSpPr/>
          <p:nvPr/>
        </p:nvSpPr>
        <p:spPr>
          <a:xfrm rot="10800000" flipV="1">
            <a:off x="2560822" y="2734591"/>
            <a:ext cx="363474" cy="44579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4" name="Group 3"/>
          <p:cNvGrpSpPr/>
          <p:nvPr/>
        </p:nvGrpSpPr>
        <p:grpSpPr>
          <a:xfrm>
            <a:off x="6713091" y="697700"/>
            <a:ext cx="2082621" cy="2053363"/>
            <a:chOff x="8950786" y="930266"/>
            <a:chExt cx="2776828" cy="2737817"/>
          </a:xfrm>
        </p:grpSpPr>
        <p:grpSp>
          <p:nvGrpSpPr>
            <p:cNvPr id="74" name="Group 73"/>
            <p:cNvGrpSpPr/>
            <p:nvPr/>
          </p:nvGrpSpPr>
          <p:grpSpPr>
            <a:xfrm>
              <a:off x="9125932" y="1293567"/>
              <a:ext cx="2595090" cy="2127760"/>
              <a:chOff x="6426201" y="1452113"/>
              <a:chExt cx="2595090" cy="2127760"/>
            </a:xfrm>
          </p:grpSpPr>
          <p:grpSp>
            <p:nvGrpSpPr>
              <p:cNvPr id="87" name="Group 86"/>
              <p:cNvGrpSpPr/>
              <p:nvPr/>
            </p:nvGrpSpPr>
            <p:grpSpPr>
              <a:xfrm>
                <a:off x="6426201" y="1452113"/>
                <a:ext cx="2595090" cy="2107968"/>
                <a:chOff x="6426201" y="1452113"/>
                <a:chExt cx="2595090" cy="2107968"/>
              </a:xfrm>
            </p:grpSpPr>
            <p:pic>
              <p:nvPicPr>
                <p:cNvPr id="89" name="Picture 88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26201" y="1452113"/>
                  <a:ext cx="2595090" cy="2107968"/>
                </a:xfrm>
                <a:prstGeom prst="rect">
                  <a:avLst/>
                </a:prstGeom>
              </p:spPr>
            </p:pic>
            <p:sp>
              <p:nvSpPr>
                <p:cNvPr id="93" name="Rectangle 92"/>
                <p:cNvSpPr/>
                <p:nvPr/>
              </p:nvSpPr>
              <p:spPr>
                <a:xfrm>
                  <a:off x="6870700" y="2959100"/>
                  <a:ext cx="635000" cy="1778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sp>
            <p:nvSpPr>
              <p:cNvPr id="88" name="Rectangle 87"/>
              <p:cNvSpPr/>
              <p:nvPr/>
            </p:nvSpPr>
            <p:spPr>
              <a:xfrm>
                <a:off x="8664625" y="3438688"/>
                <a:ext cx="270785" cy="1411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75" name="TextBox 74"/>
            <p:cNvSpPr txBox="1"/>
            <p:nvPr/>
          </p:nvSpPr>
          <p:spPr>
            <a:xfrm>
              <a:off x="9191619" y="3267974"/>
              <a:ext cx="233893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0070C0"/>
                  </a:solidFill>
                </a:rPr>
                <a:t>Higgs Phase Transition</a:t>
              </a:r>
            </a:p>
          </p:txBody>
        </p:sp>
        <p:cxnSp>
          <p:nvCxnSpPr>
            <p:cNvPr id="76" name="Straight Connector 75"/>
            <p:cNvCxnSpPr/>
            <p:nvPr/>
          </p:nvCxnSpPr>
          <p:spPr>
            <a:xfrm>
              <a:off x="9354531" y="2292554"/>
              <a:ext cx="1447800" cy="4064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9519631" y="2432254"/>
              <a:ext cx="7848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tunnel</a:t>
              </a: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9087832" y="939624"/>
              <a:ext cx="2607790" cy="2697683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9068819" y="1469002"/>
              <a:ext cx="376600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cs typeface="Symbol" charset="2"/>
                </a:rPr>
                <a:t>V</a:t>
              </a:r>
              <a:endParaRPr lang="en-US" sz="1350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9303732" y="1289254"/>
              <a:ext cx="951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1</a:t>
              </a:r>
              <a:r>
                <a:rPr lang="en-US" sz="1200" baseline="30000" dirty="0"/>
                <a:t>st</a:t>
              </a:r>
              <a:r>
                <a:rPr lang="en-US" sz="1200" dirty="0"/>
                <a:t> order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950786" y="930266"/>
              <a:ext cx="277682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75" dirty="0">
                  <a:solidFill>
                    <a:srgbClr val="00800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✔</a:t>
              </a:r>
              <a:r>
                <a:rPr lang="en-US" sz="1275" dirty="0">
                  <a:latin typeface="Zapf Dingbats"/>
                  <a:ea typeface="Zapf Dingbats"/>
                  <a:cs typeface="Zapf Dingbats"/>
                  <a:sym typeface="Zapf Dingbats"/>
                </a:rPr>
                <a:t>  </a:t>
              </a:r>
              <a:r>
                <a:rPr lang="en-US" sz="1275" u="heavy" dirty="0">
                  <a:sym typeface="Zapf Dingbats"/>
                </a:rPr>
                <a:t>Thermal non-</a:t>
              </a:r>
              <a:r>
                <a:rPr lang="en-US" sz="1275" u="heavy" dirty="0"/>
                <a:t>equilibrium</a:t>
              </a:r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53518" y="1263806"/>
              <a:ext cx="2516704" cy="2081872"/>
            </a:xfrm>
            <a:prstGeom prst="rect">
              <a:avLst/>
            </a:prstGeom>
          </p:spPr>
        </p:pic>
        <p:sp>
          <p:nvSpPr>
            <p:cNvPr id="83" name="TextBox 82"/>
            <p:cNvSpPr txBox="1"/>
            <p:nvPr/>
          </p:nvSpPr>
          <p:spPr>
            <a:xfrm>
              <a:off x="11313557" y="3130754"/>
              <a:ext cx="365912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latin typeface="Symbol" charset="2"/>
                  <a:cs typeface="Symbol" charset="2"/>
                </a:rPr>
                <a:t>f</a:t>
              </a:r>
              <a:endParaRPr lang="en-US" sz="1350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9392631" y="1297609"/>
              <a:ext cx="109585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2</a:t>
              </a:r>
              <a:r>
                <a:rPr lang="en-US" sz="1350" baseline="30000" dirty="0"/>
                <a:t>nd</a:t>
              </a:r>
              <a:r>
                <a:rPr lang="en-US" sz="1350" dirty="0"/>
                <a:t> order</a:t>
              </a:r>
            </a:p>
            <a:p>
              <a:r>
                <a:rPr lang="en-US" sz="1350" dirty="0"/>
                <a:t>SM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9081519" y="1469002"/>
              <a:ext cx="376600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cs typeface="Symbol" charset="2"/>
                </a:rPr>
                <a:t>V</a:t>
              </a:r>
              <a:endParaRPr lang="en-US" sz="1350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9102718" y="951209"/>
              <a:ext cx="464229" cy="3847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75" dirty="0">
                  <a:solidFill>
                    <a:srgbClr val="FF000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✖</a:t>
              </a:r>
              <a:endParaRPr lang="en-US" sz="1275" u="heavy" dirty="0"/>
            </a:p>
          </p:txBody>
        </p:sp>
      </p:grpSp>
      <p:sp>
        <p:nvSpPr>
          <p:cNvPr id="94" name="TextBox 93"/>
          <p:cNvSpPr txBox="1"/>
          <p:nvPr/>
        </p:nvSpPr>
        <p:spPr>
          <a:xfrm>
            <a:off x="4164994" y="3284215"/>
            <a:ext cx="1723933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 </a:t>
            </a:r>
            <a:r>
              <a:rPr lang="en-US" sz="1650" dirty="0">
                <a:solidFill>
                  <a:srgbClr val="0070C0"/>
                </a:solidFill>
              </a:rPr>
              <a:t>CPV from CKM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732702" y="2706842"/>
            <a:ext cx="1196860" cy="623248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lang="en-US" sz="1650" dirty="0">
                <a:solidFill>
                  <a:srgbClr val="0070C0"/>
                </a:solidFill>
              </a:rPr>
              <a:t> 1</a:t>
            </a:r>
            <a:r>
              <a:rPr lang="en-US" sz="1650" baseline="30000" dirty="0">
                <a:solidFill>
                  <a:srgbClr val="0070C0"/>
                </a:solidFill>
              </a:rPr>
              <a:t>st</a:t>
            </a:r>
            <a:r>
              <a:rPr lang="en-US" sz="1650" dirty="0">
                <a:solidFill>
                  <a:srgbClr val="0070C0"/>
                </a:solidFill>
              </a:rPr>
              <a:t> order?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717971" y="94584"/>
            <a:ext cx="38023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397462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3" grpId="0" animBg="1"/>
      <p:bldP spid="70" grpId="0" animBg="1"/>
      <p:bldP spid="71" grpId="0" animBg="1"/>
      <p:bldP spid="72" grpId="0" animBg="1"/>
      <p:bldP spid="94" grpId="0" animBg="1"/>
      <p:bldP spid="48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BC064-B933-8045-AA1C-85D739B99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44637E-95EE-6643-AE52-4285B11EF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7411"/>
            <a:ext cx="8229600" cy="3894950"/>
          </a:xfrm>
        </p:spPr>
        <p:txBody>
          <a:bodyPr>
            <a:normAutofit/>
          </a:bodyPr>
          <a:lstStyle/>
          <a:p>
            <a:r>
              <a:rPr lang="en-US" dirty="0"/>
              <a:t>see </a:t>
            </a:r>
            <a:r>
              <a:rPr lang="en-US" dirty="0" err="1"/>
              <a:t>README.md</a:t>
            </a:r>
            <a:r>
              <a:rPr lang="en-US" dirty="0"/>
              <a:t> file at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now: exercises 1-4</a:t>
            </a:r>
          </a:p>
          <a:p>
            <a:pPr lvl="1"/>
            <a:endParaRPr lang="en-US" dirty="0"/>
          </a:p>
          <a:p>
            <a:r>
              <a:rPr lang="en-US" dirty="0"/>
              <a:t>this is probably too much for 30 minutes. proposal:</a:t>
            </a:r>
          </a:p>
          <a:p>
            <a:pPr lvl="1"/>
            <a:r>
              <a:rPr lang="en-US" dirty="0"/>
              <a:t>make your pick</a:t>
            </a:r>
          </a:p>
          <a:p>
            <a:pPr lvl="1"/>
            <a:r>
              <a:rPr lang="en-US" dirty="0"/>
              <a:t>at least try this simple workbook exercise: </a:t>
            </a:r>
            <a:r>
              <a:rPr lang="en-US" dirty="0">
                <a:hlinkClick r:id="rId2"/>
              </a:rPr>
              <a:t>particledatatable.ipynb</a:t>
            </a:r>
            <a:endParaRPr lang="en-US" dirty="0"/>
          </a:p>
          <a:p>
            <a:pPr lvl="1"/>
            <a:r>
              <a:rPr lang="en-US" dirty="0"/>
              <a:t>then I know if ‘technically’, we can run the more complicated workbooks as well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686F48-044C-CD41-830A-9416C67D9D85}"/>
              </a:ext>
            </a:extLst>
          </p:cNvPr>
          <p:cNvSpPr/>
          <p:nvPr/>
        </p:nvSpPr>
        <p:spPr>
          <a:xfrm>
            <a:off x="1103970" y="1204332"/>
            <a:ext cx="63561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b="1" u="sng" dirty="0">
                <a:hlinkClick r:id="rId3"/>
              </a:rPr>
              <a:t>https://github.com/wouterhuls/FlavourPhysicsBND2023/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2636925369"/>
      </p:ext>
    </p:extLst>
  </p:cSld>
  <p:clrMapOvr>
    <a:masterClrMapping/>
  </p:clrMapOvr>
</p:sld>
</file>

<file path=ppt/theme/theme1.xml><?xml version="1.0" encoding="utf-8"?>
<a:theme xmlns:a="http://schemas.openxmlformats.org/drawingml/2006/main" name="empty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tailEnd type="none"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>
        <a:ln>
          <a:tailEnd type="none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0E751742-5D6F-5B46-8569-F4E8431E4DC0}" vid="{CAF16CF6-4C6D-CC49-85AA-71BF35349F5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emptytemplate</Template>
  <TotalTime>31683</TotalTime>
  <Words>4172</Words>
  <Application>Microsoft Macintosh PowerPoint</Application>
  <PresentationFormat>On-screen Show (16:9)</PresentationFormat>
  <Paragraphs>690</Paragraphs>
  <Slides>92</Slides>
  <Notes>8</Notes>
  <HiddenSlides>10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108" baseType="lpstr">
      <vt:lpstr>MS PGothic</vt:lpstr>
      <vt:lpstr>MS PGothic</vt:lpstr>
      <vt:lpstr>.AppleSystemUIFont</vt:lpstr>
      <vt:lpstr>Arial</vt:lpstr>
      <vt:lpstr>Calibri</vt:lpstr>
      <vt:lpstr>Cambria Math</vt:lpstr>
      <vt:lpstr>Mangal</vt:lpstr>
      <vt:lpstr>Symbol</vt:lpstr>
      <vt:lpstr>Times</vt:lpstr>
      <vt:lpstr>times new roman</vt:lpstr>
      <vt:lpstr>times new roman</vt:lpstr>
      <vt:lpstr>Verdana</vt:lpstr>
      <vt:lpstr>Wingdings</vt:lpstr>
      <vt:lpstr>Zapf Dingbats</vt:lpstr>
      <vt:lpstr>ZapfDingbatsITC</vt:lpstr>
      <vt:lpstr>emptytemplate</vt:lpstr>
      <vt:lpstr>(recent developments in)  Flavour Physics</vt:lpstr>
      <vt:lpstr>Preliminary remarks</vt:lpstr>
      <vt:lpstr>Reference material</vt:lpstr>
      <vt:lpstr>Course organization</vt:lpstr>
      <vt:lpstr>Flavour physics lectures (4x45 minutes)</vt:lpstr>
      <vt:lpstr>Existential questions</vt:lpstr>
      <vt:lpstr>Existential questions</vt:lpstr>
      <vt:lpstr>Existential questions</vt:lpstr>
      <vt:lpstr>Existential questions</vt:lpstr>
      <vt:lpstr>Existential questions</vt:lpstr>
      <vt:lpstr>The Anthropic Principle?</vt:lpstr>
      <vt:lpstr>Explaining flavour?</vt:lpstr>
      <vt:lpstr>An AI view</vt:lpstr>
      <vt:lpstr>Flavour and the weak interaction</vt:lpstr>
      <vt:lpstr>Why flavour physics?</vt:lpstr>
      <vt:lpstr>PowerPoint Presentation</vt:lpstr>
      <vt:lpstr>PowerPoint Presentation</vt:lpstr>
      <vt:lpstr>Flavour physics: a tool for discovery</vt:lpstr>
      <vt:lpstr>Is flavour physics `complicated’?</vt:lpstr>
      <vt:lpstr>discrete symmetries</vt:lpstr>
      <vt:lpstr>Symmetries</vt:lpstr>
      <vt:lpstr>Symmetries</vt:lpstr>
      <vt:lpstr>Discrete symmetries</vt:lpstr>
      <vt:lpstr>Discrete symmetries</vt:lpstr>
      <vt:lpstr>Parity transformation</vt:lpstr>
      <vt:lpstr>Time evolution in Heisenberg picture</vt:lpstr>
      <vt:lpstr>Time evolution of mirror process</vt:lpstr>
      <vt:lpstr>parity quantum number</vt:lpstr>
      <vt:lpstr>Is ‘parity’ a good quantum number? </vt:lpstr>
      <vt:lpstr>The theta-tau puzzle</vt:lpstr>
      <vt:lpstr>Wu experiment</vt:lpstr>
      <vt:lpstr>   C and P symmetry in the weak interaction </vt:lpstr>
      <vt:lpstr>CP symmetry</vt:lpstr>
      <vt:lpstr>parity transformations of Dirac waves</vt:lpstr>
      <vt:lpstr>charge conjugation</vt:lpstr>
      <vt:lpstr>C and P quantum numbers in the PDG</vt:lpstr>
      <vt:lpstr>Discrete symmetry summary</vt:lpstr>
      <vt:lpstr>(spatial) vectors and pseudo-vectors</vt:lpstr>
      <vt:lpstr>PowerPoint Presentation</vt:lpstr>
      <vt:lpstr>Flavour in the standard model</vt:lpstr>
      <vt:lpstr>Building the Standard Model</vt:lpstr>
      <vt:lpstr>Step 1: massless fermion matter fields</vt:lpstr>
      <vt:lpstr>Step 2: introduce gauge symmetry</vt:lpstr>
      <vt:lpstr>gauge transformations</vt:lpstr>
      <vt:lpstr>add covariant derivatives  gauge interactions</vt:lpstr>
      <vt:lpstr>add kinetic terms for gauge fields</vt:lpstr>
      <vt:lpstr>mass terms?</vt:lpstr>
      <vt:lpstr>Step 3: introduce symmetry breaking</vt:lpstr>
      <vt:lpstr>Step 3: introduce symmetry breaking</vt:lpstr>
      <vt:lpstr>Step 3: introduce symmetry breaking</vt:lpstr>
      <vt:lpstr>Step 4: add anything else allowed</vt:lpstr>
      <vt:lpstr>Adding Yukawa interactions</vt:lpstr>
      <vt:lpstr>Adding Yukawa interactions</vt:lpstr>
      <vt:lpstr>Yukawa terms after symmetry breaking</vt:lpstr>
      <vt:lpstr>Mass eigenstates</vt:lpstr>
      <vt:lpstr>Diagonalizing mass matrices</vt:lpstr>
      <vt:lpstr>Higgs FCNC</vt:lpstr>
      <vt:lpstr>From your linear algebra course </vt:lpstr>
      <vt:lpstr>Diagonalizing mass matrix</vt:lpstr>
      <vt:lpstr>How does this affect weak couplings?</vt:lpstr>
      <vt:lpstr>The W^+  interaction term</vt:lpstr>
      <vt:lpstr>The W^-  interaction term</vt:lpstr>
      <vt:lpstr>Other effects of basis transformation?</vt:lpstr>
      <vt:lpstr>Summary of flavour in the SM</vt:lpstr>
      <vt:lpstr>Unitary?</vt:lpstr>
      <vt:lpstr>”Down-quark rotation”</vt:lpstr>
      <vt:lpstr>PowerPoint Presentation</vt:lpstr>
      <vt:lpstr>“Cabibbo-Kobayashi-Maskawa matrix”</vt:lpstr>
      <vt:lpstr>CP violation</vt:lpstr>
      <vt:lpstr>Flavour changing interactions</vt:lpstr>
      <vt:lpstr>Example: extracting Vus</vt:lpstr>
      <vt:lpstr>The ‘Flavour Puzzle’</vt:lpstr>
      <vt:lpstr>CKM matrix parametrization</vt:lpstr>
      <vt:lpstr>CKM matrix parameters</vt:lpstr>
      <vt:lpstr>Wolfenstein parametrization</vt:lpstr>
      <vt:lpstr>Unitary triangles</vt:lpstr>
      <vt:lpstr>The unitary triangle</vt:lpstr>
      <vt:lpstr>The unitary triangle</vt:lpstr>
      <vt:lpstr>Testing the Standard Model</vt:lpstr>
      <vt:lpstr>PowerPoint Presentation</vt:lpstr>
      <vt:lpstr>CP violation</vt:lpstr>
      <vt:lpstr>Summary of quark flavour in the SM</vt:lpstr>
      <vt:lpstr>How about leptons?</vt:lpstr>
      <vt:lpstr>Choice of basis for lepton fields</vt:lpstr>
      <vt:lpstr>The PNMS matrix</vt:lpstr>
      <vt:lpstr>Counting parameters in the SM</vt:lpstr>
      <vt:lpstr>Sakharov conditions (1967)</vt:lpstr>
      <vt:lpstr>   How large is CP violation?</vt:lpstr>
      <vt:lpstr>Jarlskog invariant</vt:lpstr>
      <vt:lpstr>PowerPoint Presentation</vt:lpstr>
      <vt:lpstr>   Baryogenesis Puzzle – Electroweak Baryogenesis?</vt:lpstr>
      <vt:lpstr>Exercises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Idea for introduction</dc:title>
  <dc:creator>W D Hulsbergen</dc:creator>
  <cp:lastModifiedBy>W D Hulsbergen</cp:lastModifiedBy>
  <cp:revision>238</cp:revision>
  <cp:lastPrinted>2023-08-24T08:29:47Z</cp:lastPrinted>
  <dcterms:created xsi:type="dcterms:W3CDTF">2023-06-29T08:55:40Z</dcterms:created>
  <dcterms:modified xsi:type="dcterms:W3CDTF">2023-08-25T12:00:44Z</dcterms:modified>
</cp:coreProperties>
</file>