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7.xml" ContentType="application/vnd.openxmlformats-officedocument.presentationml.tags+xml"/>
  <Override PartName="/ppt/notesSlides/notesSlide2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5.xml" ContentType="application/vnd.openxmlformats-officedocument.presentationml.notesSlide+xml"/>
  <Override PartName="/ppt/tags/tag4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7" r:id="rId2"/>
    <p:sldId id="568" r:id="rId3"/>
    <p:sldId id="569" r:id="rId4"/>
    <p:sldId id="585" r:id="rId5"/>
    <p:sldId id="273" r:id="rId6"/>
    <p:sldId id="274" r:id="rId7"/>
    <p:sldId id="553" r:id="rId8"/>
    <p:sldId id="540" r:id="rId9"/>
    <p:sldId id="541" r:id="rId10"/>
    <p:sldId id="542" r:id="rId11"/>
    <p:sldId id="543" r:id="rId12"/>
    <p:sldId id="545" r:id="rId13"/>
    <p:sldId id="590" r:id="rId14"/>
    <p:sldId id="539" r:id="rId15"/>
    <p:sldId id="536" r:id="rId16"/>
    <p:sldId id="544" r:id="rId17"/>
    <p:sldId id="546" r:id="rId18"/>
    <p:sldId id="556" r:id="rId19"/>
    <p:sldId id="554" r:id="rId20"/>
    <p:sldId id="555" r:id="rId21"/>
    <p:sldId id="566" r:id="rId22"/>
    <p:sldId id="570" r:id="rId23"/>
    <p:sldId id="534" r:id="rId24"/>
    <p:sldId id="584" r:id="rId25"/>
    <p:sldId id="425" r:id="rId26"/>
    <p:sldId id="426" r:id="rId27"/>
    <p:sldId id="427" r:id="rId28"/>
    <p:sldId id="428" r:id="rId29"/>
    <p:sldId id="429" r:id="rId30"/>
    <p:sldId id="588" r:id="rId31"/>
    <p:sldId id="537" r:id="rId32"/>
    <p:sldId id="538" r:id="rId33"/>
    <p:sldId id="430" r:id="rId34"/>
    <p:sldId id="582" r:id="rId35"/>
    <p:sldId id="583" r:id="rId36"/>
    <p:sldId id="467" r:id="rId37"/>
    <p:sldId id="586" r:id="rId38"/>
    <p:sldId id="279" r:id="rId39"/>
    <p:sldId id="581" r:id="rId40"/>
    <p:sldId id="578" r:id="rId41"/>
    <p:sldId id="304" r:id="rId42"/>
    <p:sldId id="278" r:id="rId43"/>
    <p:sldId id="575" r:id="rId44"/>
    <p:sldId id="285" r:id="rId45"/>
    <p:sldId id="577" r:id="rId46"/>
    <p:sldId id="579" r:id="rId47"/>
    <p:sldId id="587" r:id="rId48"/>
    <p:sldId id="557" r:id="rId49"/>
    <p:sldId id="503" r:id="rId50"/>
    <p:sldId id="562" r:id="rId51"/>
    <p:sldId id="565" r:id="rId52"/>
    <p:sldId id="547" r:id="rId53"/>
    <p:sldId id="589" r:id="rId54"/>
    <p:sldId id="299" r:id="rId55"/>
    <p:sldId id="300" r:id="rId56"/>
    <p:sldId id="301" r:id="rId57"/>
    <p:sldId id="290" r:id="rId58"/>
    <p:sldId id="291" r:id="rId59"/>
    <p:sldId id="499" r:id="rId60"/>
    <p:sldId id="552" r:id="rId61"/>
    <p:sldId id="296" r:id="rId62"/>
    <p:sldId id="55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3"/>
    <p:restoredTop sz="88119"/>
  </p:normalViewPr>
  <p:slideViewPr>
    <p:cSldViewPr snapToGrid="0" snapToObjects="1">
      <p:cViewPr varScale="1">
        <p:scale>
          <a:sx n="91" d="100"/>
          <a:sy n="91" d="100"/>
        </p:scale>
        <p:origin x="776" y="184"/>
      </p:cViewPr>
      <p:guideLst>
        <p:guide orient="horz" pos="981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7" d="100"/>
          <a:sy n="137" d="100"/>
        </p:scale>
        <p:origin x="3536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4C1-8BAB-6E48-B183-BFEFF27FE8AB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E733-F09D-0947-B436-F45E0520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9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16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http://</a:t>
            </a:r>
            <a:r>
              <a:rPr lang="en-US" dirty="0" err="1"/>
              <a:t>link.springer.com</a:t>
            </a:r>
            <a:r>
              <a:rPr lang="en-US" dirty="0"/>
              <a:t>/</a:t>
            </a:r>
            <a:r>
              <a:rPr lang="en-US" dirty="0" err="1"/>
              <a:t>referenceworkentry</a:t>
            </a:r>
            <a:r>
              <a:rPr lang="en-US" dirty="0"/>
              <a:t>/10.1007%2F978-1-4419-5906-5_210/fulltext.html#Fig2_210</a:t>
            </a:r>
          </a:p>
          <a:p>
            <a:r>
              <a:rPr lang="en-US" dirty="0"/>
              <a:t>James H. Ellis, Clifford C. Cocks, Malcolm J. Williamson (from left to right)</a:t>
            </a:r>
          </a:p>
          <a:p>
            <a:endParaRPr lang="en-US" dirty="0"/>
          </a:p>
          <a:p>
            <a:r>
              <a:rPr lang="en-US" dirty="0"/>
              <a:t>Ralph</a:t>
            </a:r>
            <a:r>
              <a:rPr lang="en-US" baseline="0" dirty="0"/>
              <a:t> </a:t>
            </a:r>
            <a:r>
              <a:rPr lang="en-US" baseline="0" dirty="0" err="1"/>
              <a:t>Merkle</a:t>
            </a:r>
            <a:r>
              <a:rPr lang="en-US" baseline="0" dirty="0"/>
              <a:t>, Martin Hellman, Whitfield </a:t>
            </a:r>
            <a:r>
              <a:rPr lang="en-US" baseline="0" dirty="0" err="1"/>
              <a:t>Diffie</a:t>
            </a:r>
            <a:r>
              <a:rPr lang="en-US" baseline="0" dirty="0"/>
              <a:t>, (at Stanford) </a:t>
            </a:r>
          </a:p>
          <a:p>
            <a:r>
              <a:rPr lang="en-US" baseline="0" dirty="0"/>
              <a:t>and Ron </a:t>
            </a:r>
            <a:r>
              <a:rPr lang="en-US" baseline="0" dirty="0" err="1"/>
              <a:t>Rivest</a:t>
            </a:r>
            <a:r>
              <a:rPr lang="en-US" baseline="0" dirty="0"/>
              <a:t>, </a:t>
            </a:r>
            <a:r>
              <a:rPr lang="en-US" baseline="0" dirty="0" err="1"/>
              <a:t>Adi</a:t>
            </a:r>
            <a:r>
              <a:rPr lang="en-US" baseline="0" dirty="0"/>
              <a:t> Shamir, Leonard </a:t>
            </a:r>
            <a:r>
              <a:rPr lang="en-US" baseline="0" dirty="0" err="1"/>
              <a:t>Adleman</a:t>
            </a:r>
            <a:r>
              <a:rPr lang="en-US" baseline="0" dirty="0"/>
              <a:t> (at MIT)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85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 map of where NSA data collection is performed. Screen</a:t>
            </a:r>
            <a:r>
              <a:rPr lang="en-US" baseline="0" dirty="0"/>
              <a:t>shot of the https://</a:t>
            </a:r>
            <a:r>
              <a:rPr lang="en-US" baseline="0" dirty="0" err="1"/>
              <a:t>en.wikipedia.org</a:t>
            </a:r>
            <a:r>
              <a:rPr lang="en-US" baseline="0" dirty="0"/>
              <a:t>/wiki/</a:t>
            </a:r>
            <a:r>
              <a:rPr lang="en-US" baseline="0" dirty="0" err="1"/>
              <a:t>Boundless_Informant</a:t>
            </a:r>
            <a:r>
              <a:rPr lang="en-US" baseline="0" dirty="0"/>
              <a:t> big data analysis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7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26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57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 err="1">
                <a:cs typeface="Arial" charset="0"/>
              </a:rPr>
              <a:t>when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where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with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whom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how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you</a:t>
            </a:r>
            <a:r>
              <a:rPr lang="de-CH" sz="1200" dirty="0">
                <a:cs typeface="Arial" charset="0"/>
              </a:rPr>
              <a:t> </a:t>
            </a:r>
            <a:r>
              <a:rPr lang="de-CH" sz="1200" dirty="0" err="1">
                <a:cs typeface="Arial" charset="0"/>
              </a:rPr>
              <a:t>look</a:t>
            </a:r>
            <a:r>
              <a:rPr lang="de-CH" sz="1200" dirty="0">
                <a:cs typeface="Arial" charset="0"/>
              </a:rPr>
              <a:t>, </a:t>
            </a:r>
            <a:r>
              <a:rPr lang="de-CH" sz="1200" dirty="0" err="1">
                <a:cs typeface="Arial" charset="0"/>
              </a:rPr>
              <a:t>websites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visited</a:t>
            </a:r>
            <a:r>
              <a:rPr lang="de-CH" sz="1200" baseline="0" dirty="0">
                <a:cs typeface="Arial" charset="0"/>
              </a:rPr>
              <a:t>, </a:t>
            </a:r>
            <a:r>
              <a:rPr lang="de-CH" sz="1200" baseline="0" dirty="0" err="1">
                <a:cs typeface="Arial" charset="0"/>
              </a:rPr>
              <a:t>documents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downloaded</a:t>
            </a:r>
            <a:r>
              <a:rPr lang="de-CH" sz="1200" baseline="0" dirty="0">
                <a:cs typeface="Arial" charset="0"/>
              </a:rPr>
              <a:t>, </a:t>
            </a:r>
            <a:r>
              <a:rPr lang="de-CH" sz="1200" baseline="0" dirty="0" err="1">
                <a:cs typeface="Arial" charset="0"/>
              </a:rPr>
              <a:t>pictures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you</a:t>
            </a:r>
            <a:r>
              <a:rPr lang="de-CH" sz="1200" baseline="0" dirty="0">
                <a:cs typeface="Arial" charset="0"/>
              </a:rPr>
              <a:t> </a:t>
            </a:r>
            <a:r>
              <a:rPr lang="de-CH" sz="1200" baseline="0" dirty="0" err="1">
                <a:cs typeface="Arial" charset="0"/>
              </a:rPr>
              <a:t>posted</a:t>
            </a:r>
            <a:endParaRPr lang="de-CH" sz="1200" dirty="0"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12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65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41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from an overview presentation by Michael </a:t>
            </a:r>
            <a:r>
              <a:rPr lang="en-US" dirty="0" err="1"/>
              <a:t>Backes</a:t>
            </a:r>
            <a:r>
              <a:rPr lang="en-US" dirty="0"/>
              <a:t>: http://</a:t>
            </a:r>
            <a:r>
              <a:rPr lang="en-US" dirty="0" err="1"/>
              <a:t>www.infsec.cs.uni-saarland.de</a:t>
            </a:r>
            <a:r>
              <a:rPr lang="en-US" dirty="0"/>
              <a:t>/~</a:t>
            </a:r>
            <a:r>
              <a:rPr lang="en-US" dirty="0" err="1"/>
              <a:t>backes</a:t>
            </a:r>
            <a:r>
              <a:rPr lang="en-US" dirty="0"/>
              <a:t>/</a:t>
            </a:r>
          </a:p>
          <a:p>
            <a:r>
              <a:rPr lang="en-US" dirty="0"/>
              <a:t>http://</a:t>
            </a:r>
            <a:r>
              <a:rPr lang="en-US" dirty="0" err="1"/>
              <a:t>www.zurich.ibm.com</a:t>
            </a:r>
            <a:r>
              <a:rPr lang="en-US" dirty="0"/>
              <a:t>/security/publications/2004/BaPfWa2004aCryptoLibSlides.ppt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062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8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67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7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92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RSA-100 </a:t>
            </a:r>
            <a:r>
              <a:rPr lang="en-US" sz="2500" dirty="0" err="1"/>
              <a:t>tooke</a:t>
            </a:r>
            <a:r>
              <a:rPr lang="en-US" sz="2500" dirty="0"/>
              <a:t> a few days to factor in 1991. It now takes about 1 hour on a standard laptop.</a:t>
            </a:r>
            <a:endParaRPr lang="is-IS" sz="25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6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= 3 *</a:t>
            </a:r>
            <a:r>
              <a:rPr lang="en-US" baseline="0" dirty="0"/>
              <a:t> 5</a:t>
            </a:r>
            <a:endParaRPr lang="en-US" dirty="0"/>
          </a:p>
          <a:p>
            <a:r>
              <a:rPr lang="en-US" dirty="0"/>
              <a:t>51 = 3 * 17</a:t>
            </a:r>
          </a:p>
          <a:p>
            <a:r>
              <a:rPr lang="en-US" dirty="0"/>
              <a:t>123 * 456 = 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8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systeem</a:t>
            </a:r>
            <a:r>
              <a:rPr lang="en-US" dirty="0"/>
              <a:t> van </a:t>
            </a:r>
            <a:r>
              <a:rPr lang="en-US" dirty="0" err="1"/>
              <a:t>versleuteling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even </a:t>
            </a:r>
            <a:r>
              <a:rPr lang="en-US" dirty="0" err="1"/>
              <a:t>veilig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zelfs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behalve</a:t>
            </a:r>
            <a:r>
              <a:rPr lang="en-US" dirty="0"/>
              <a:t> de </a:t>
            </a:r>
            <a:r>
              <a:rPr lang="en-US" dirty="0" err="1"/>
              <a:t>sleutel</a:t>
            </a:r>
            <a:r>
              <a:rPr lang="en-US" dirty="0"/>
              <a:t> over het </a:t>
            </a:r>
            <a:r>
              <a:rPr lang="en-US" dirty="0" err="1"/>
              <a:t>systeem</a:t>
            </a:r>
            <a:r>
              <a:rPr lang="en-US" dirty="0"/>
              <a:t> </a:t>
            </a:r>
            <a:r>
              <a:rPr lang="en-US" dirty="0" err="1"/>
              <a:t>publiek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85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39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2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39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27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861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50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29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51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56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52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5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26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83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</a:t>
            </a:r>
            <a:r>
              <a:rPr lang="en-US" baseline="0" dirty="0"/>
              <a:t> check: please raise your hand if you have NOT seen this function before.</a:t>
            </a:r>
          </a:p>
          <a:p>
            <a:r>
              <a:rPr lang="en-US" baseline="0" dirty="0"/>
              <a:t>Please raise your hand if you HAVE seen this function before.</a:t>
            </a:r>
          </a:p>
          <a:p>
            <a:r>
              <a:rPr lang="en-US" baseline="0" dirty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5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05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8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0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45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0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6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7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encrypting</a:t>
            </a:r>
            <a:r>
              <a:rPr lang="en-US" baseline="0" dirty="0"/>
              <a:t> internet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2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encrypting</a:t>
            </a:r>
            <a:r>
              <a:rPr lang="en-US" baseline="0" dirty="0"/>
              <a:t> internet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46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14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9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B90E-A0C7-F846-96D5-E3E3B4AF7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E3F60-60C3-0D49-A90E-7BDC88059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BEFE1-187C-1F4A-8D70-512F94B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7833E-D4E0-BE48-9316-E893DA60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64D46-B9C4-3B49-9B00-747C8898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E4FE-CACC-C541-8F6E-E0D83A8C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C4811-E70E-054A-99C9-C0D4263FB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035A7-6F38-0C49-9B5B-D1604918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3BE93-05BD-174B-B71E-345F111B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785A8-CFF3-D64C-848F-D14D9387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9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C75975-A618-D44D-A13B-F8DEB2FC4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3C7FC-3D6E-CD4F-90F0-62623F052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D85C6-28A1-D542-BC5B-908FCAC8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5A322-DBFC-6140-AD28-29D13D48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78889-2D65-2E45-95FC-03FA235E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4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85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72F7-C4EC-1149-8970-0D9E4F6F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4D441-0676-2443-B20D-5363ABC9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721C1-FA00-564E-BD71-ADF79584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096C-3E81-E249-BEF3-23A95763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C86B7-A0A4-1949-9BA9-BFBCAE6C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E515-780E-3343-A2E0-EED14980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0DFFA-5962-164A-8805-3ED9C1A11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0BB6-EA59-4F4B-8D67-09CF28F0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699A6-8A0C-BD46-9465-1AC61C8A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0AED4-DDCF-584A-A033-BD1502D9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5120-4082-F147-94FB-558F1D96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7CDC-C514-9F48-AF6F-E0FA2F28A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295F3-3261-2A43-982E-8158B033F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EB538-3DDB-124E-86EF-A40EC7A1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4B25E-D01E-1848-BA05-09F25167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BE447-AFAC-E744-A97E-047E62A4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81AB-C306-A14F-A5EE-98C98416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6BA4A-8CF9-5640-91F3-351C27175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226FC-9278-1B4E-9548-6A6DF7F7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DB7AC-501A-9148-94D8-8E75FADA9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1124F-BEE2-C947-8124-6D658C1E1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A651A-FA9F-A049-B60B-0A2C02A0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0871B-F9F1-7946-A549-FA84ACBD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C85F9-DA79-B44E-89BD-B32259FF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5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6879-E4E9-934B-8B4A-E05849F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157FA-ABB1-CD4D-8F3F-4AF76412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42794-7DCD-0F42-9209-CA075179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DEBC7-CF64-2D4C-978A-49A4719D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1086A-3675-AE4D-BEB0-1D2E14D9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98B4C-A4BC-B546-B224-B54B8797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D922A-EE45-F142-993D-E809B995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A968-5495-8E4D-BF75-8439D32A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536E1-FBA5-B245-9D66-475EA6506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A0FF6-72F9-434E-AE4B-0A12B4E51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FDA1D-E304-1849-BF24-A67E1EAB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3698D-9A5C-3A4B-916B-CB93563F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888A0-9850-4F46-A436-FF2C5510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CD05-FC27-B147-8D19-5BD87599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7B0C7-97AB-4844-A8CF-ADCE41029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A584A-7033-C341-90E5-43E84D1F8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3AC7F-627E-CF40-B11F-41610F28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6FF51-A8B0-C24D-828A-7C1F2426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18DC1-77DA-4347-B6FA-9DC2ADBA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6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A30DD-129C-3F43-A779-6F370C5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026B-113E-AA4D-BFFF-BAC92462D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3244F-9ED4-544C-B199-89E15C3FE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7C3E1-57A5-C340-A13B-3E9272F23537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6EC6C-2ACE-C44E-A58D-6CC4188FE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67146-9581-DE4F-8521-CDD83223A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6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homepages.cwi.nl/~schaffne/courses/inftheory/2018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hyperlink" Target="http://en.wikipedia.org/wiki/Message_authentication_code" TargetMode="External"/><Relationship Id="rId4" Type="http://schemas.openxmlformats.org/officeDocument/2006/relationships/hyperlink" Target="http://en.wikipedia.org/wiki/Advanced_Encryption_Standard" TargetMode="Externa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en.wikipedia.org/wiki/One-time_pad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hyperlink" Target="http://en.wikipedia.org/wiki/Public-key_cryptography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hyperlink" Target="http://en.wikipedia.org/wiki/Digital_signature" TargetMode="Externa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w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hyperlink" Target="https://en.wikipedia.org/wiki/Government_Communications_Headquarters" TargetMode="External"/><Relationship Id="rId10" Type="http://schemas.openxmlformats.org/officeDocument/2006/relationships/image" Target="../media/image34.png"/><Relationship Id="rId4" Type="http://schemas.openxmlformats.org/officeDocument/2006/relationships/hyperlink" Target="http://simonsingh.net/media/articles/maths-and-science/unsung-heroes-of-cryptography/" TargetMode="Externa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en.wikipedia.org/wiki/Edward_Snowden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hyperlink" Target="https://en.wikipedia.org/wiki/Global_surveillance_disclosures_(2013%E2%80%93present)" TargetMode="External"/><Relationship Id="rId4" Type="http://schemas.openxmlformats.org/officeDocument/2006/relationships/hyperlink" Target="http://en.wikipedia.org/wiki/Whistleblower" TargetMode="Externa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ryptography_standard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en.wikipedia.org/wiki/Enigma_machin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cytale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://simonsingh.net/books/the-code-book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youtube.com/watch?v=YNPI6B-BUW4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youtube.com/watch?v=YNPI6B-BUW4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hyperlink" Target="https://en.wikipedia.org/wiki/Nineteen_Eighty-Four" TargetMode="External"/><Relationship Id="rId10" Type="http://schemas.openxmlformats.org/officeDocument/2006/relationships/image" Target="../media/image45.tiff"/><Relationship Id="rId4" Type="http://schemas.openxmlformats.org/officeDocument/2006/relationships/hyperlink" Target="https://en.wikipedia.org/wiki/George_Orwell" TargetMode="Externa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bitsoffreedom.nl/2018/03/29/kiesraad-bevestigt-uitslag-wat-gaat-het-kabinet-doen/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47.tiff"/><Relationship Id="rId5" Type="http://schemas.openxmlformats.org/officeDocument/2006/relationships/hyperlink" Target="https://geensleep.net/" TargetMode="External"/><Relationship Id="rId10" Type="http://schemas.openxmlformats.org/officeDocument/2006/relationships/image" Target="../media/image46.tiff"/><Relationship Id="rId4" Type="http://schemas.openxmlformats.org/officeDocument/2006/relationships/hyperlink" Target="https://eenbeterewet.nl/" TargetMode="External"/><Relationship Id="rId9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ev-Yao_mode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.xml"/><Relationship Id="rId7" Type="http://schemas.openxmlformats.org/officeDocument/2006/relationships/image" Target="../media/image5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9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49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tags" Target="../tags/tag8.xml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tags" Target="../tags/tag11.xml"/><Relationship Id="rId7" Type="http://schemas.openxmlformats.org/officeDocument/2006/relationships/image" Target="../media/image5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12.xml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49.wm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1.png"/><Relationship Id="rId2" Type="http://schemas.openxmlformats.org/officeDocument/2006/relationships/tags" Target="../tags/tag14.xml"/><Relationship Id="rId16" Type="http://schemas.openxmlformats.org/officeDocument/2006/relationships/image" Target="../media/image5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0.png"/><Relationship Id="rId5" Type="http://schemas.openxmlformats.org/officeDocument/2006/relationships/tags" Target="../tags/tag17.xml"/><Relationship Id="rId15" Type="http://schemas.openxmlformats.org/officeDocument/2006/relationships/image" Target="../media/image53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Edward_Snowden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4.xml"/><Relationship Id="rId7" Type="http://schemas.openxmlformats.org/officeDocument/2006/relationships/image" Target="../media/image49.wmf"/><Relationship Id="rId12" Type="http://schemas.openxmlformats.org/officeDocument/2006/relationships/image" Target="../media/image5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26.xml"/><Relationship Id="rId10" Type="http://schemas.openxmlformats.org/officeDocument/2006/relationships/image" Target="../media/image50.png"/><Relationship Id="rId4" Type="http://schemas.openxmlformats.org/officeDocument/2006/relationships/tags" Target="../tags/tag25.xml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image" Target="../media/image54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50.png"/><Relationship Id="rId5" Type="http://schemas.openxmlformats.org/officeDocument/2006/relationships/tags" Target="../tags/tag31.xml"/><Relationship Id="rId10" Type="http://schemas.openxmlformats.org/officeDocument/2006/relationships/image" Target="../media/image53.png"/><Relationship Id="rId4" Type="http://schemas.openxmlformats.org/officeDocument/2006/relationships/tags" Target="../tags/tag30.xml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5.xml"/><Relationship Id="rId7" Type="http://schemas.openxmlformats.org/officeDocument/2006/relationships/image" Target="../media/image5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tags" Target="../tags/tag36.xml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uantumgame.io/" TargetMode="External"/><Relationship Id="rId4" Type="http://schemas.openxmlformats.org/officeDocument/2006/relationships/hyperlink" Target="https://www.thinkfun.com/products/laser-maze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png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54.png"/><Relationship Id="rId5" Type="http://schemas.openxmlformats.org/officeDocument/2006/relationships/image" Target="../media/image61.gif"/><Relationship Id="rId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13" Type="http://schemas.openxmlformats.org/officeDocument/2006/relationships/image" Target="../media/image68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66.png"/><Relationship Id="rId5" Type="http://schemas.openxmlformats.org/officeDocument/2006/relationships/tags" Target="../tags/tag42.xml"/><Relationship Id="rId15" Type="http://schemas.openxmlformats.org/officeDocument/2006/relationships/image" Target="../media/image70.tiff"/><Relationship Id="rId10" Type="http://schemas.openxmlformats.org/officeDocument/2006/relationships/image" Target="../media/image65.png"/><Relationship Id="rId4" Type="http://schemas.openxmlformats.org/officeDocument/2006/relationships/tags" Target="../tags/tag41.xml"/><Relationship Id="rId9" Type="http://schemas.openxmlformats.org/officeDocument/2006/relationships/image" Target="../media/image54.pn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SA_numbers#RSA-10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2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3.tiff"/><Relationship Id="rId4" Type="http://schemas.openxmlformats.org/officeDocument/2006/relationships/image" Target="../media/image76.emf"/><Relationship Id="rId9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rc.nist.gov/Projects/Post-Quantum-Cryptography" TargetMode="External"/><Relationship Id="rId5" Type="http://schemas.openxmlformats.org/officeDocument/2006/relationships/image" Target="../media/image82.png"/><Relationship Id="rId4" Type="http://schemas.openxmlformats.org/officeDocument/2006/relationships/hyperlink" Target="http://www.qusoft.org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7.xml"/><Relationship Id="rId7" Type="http://schemas.openxmlformats.org/officeDocument/2006/relationships/image" Target="../media/image60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tags" Target="../tags/tag48.xml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hyperlink" Target="http://en.wikipedia.org/wiki/Scyt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hyperlink" Target="https://www.geocaching.com/geocache/GC6D260_46-tulpen-boottrail-bonus" TargetMode="External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24.wmf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5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4.wmf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w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26.png"/><Relationship Id="rId10" Type="http://schemas.openxmlformats.org/officeDocument/2006/relationships/image" Target="../media/image84.png"/><Relationship Id="rId4" Type="http://schemas.openxmlformats.org/officeDocument/2006/relationships/image" Target="../media/image25.png"/><Relationship Id="rId9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quantumsc.nl/" TargetMode="External"/><Relationship Id="rId11" Type="http://schemas.openxmlformats.org/officeDocument/2006/relationships/image" Target="../media/image94.jpeg"/><Relationship Id="rId5" Type="http://schemas.openxmlformats.org/officeDocument/2006/relationships/image" Target="../media/image90.jpeg"/><Relationship Id="rId10" Type="http://schemas.openxmlformats.org/officeDocument/2006/relationships/image" Target="../media/image93.emf"/><Relationship Id="rId4" Type="http://schemas.openxmlformats.org/officeDocument/2006/relationships/image" Target="../media/image89.png"/><Relationship Id="rId9" Type="http://schemas.openxmlformats.org/officeDocument/2006/relationships/image" Target="../media/image9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5.png"/><Relationship Id="rId5" Type="http://schemas.openxmlformats.org/officeDocument/2006/relationships/image" Target="../media/image91.jpe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78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tiff"/><Relationship Id="rId5" Type="http://schemas.openxmlformats.org/officeDocument/2006/relationships/hyperlink" Target="https://quantumexperience.ng.bluemix.net/" TargetMode="External"/><Relationship Id="rId4" Type="http://schemas.openxmlformats.org/officeDocument/2006/relationships/image" Target="../media/image113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3" Type="http://schemas.openxmlformats.org/officeDocument/2006/relationships/hyperlink" Target="http://en.wikipedia.org/wiki/One-time_pad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17" Type="http://schemas.openxmlformats.org/officeDocument/2006/relationships/image" Target="../media/image46.tiff"/><Relationship Id="rId2" Type="http://schemas.openxmlformats.org/officeDocument/2006/relationships/hyperlink" Target="http://en.wikipedia.org/wiki/History_of_cryptography" TargetMode="Externa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2013_mass_surveillance_disclosures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://en.wikipedia.org/wiki/Dolev-Yao_model" TargetMode="External"/><Relationship Id="rId15" Type="http://schemas.openxmlformats.org/officeDocument/2006/relationships/image" Target="../media/image35.png"/><Relationship Id="rId10" Type="http://schemas.openxmlformats.org/officeDocument/2006/relationships/image" Target="../media/image25.png"/><Relationship Id="rId4" Type="http://schemas.openxmlformats.org/officeDocument/2006/relationships/hyperlink" Target="http://en.wikipedia.org/wiki/Public-key_cryptography" TargetMode="External"/><Relationship Id="rId9" Type="http://schemas.openxmlformats.org/officeDocument/2006/relationships/image" Target="../media/image24.wmf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The_Imitation_Game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hor's_algorithm" TargetMode="External"/><Relationship Id="rId13" Type="http://schemas.openxmlformats.org/officeDocument/2006/relationships/image" Target="../media/image51.png"/><Relationship Id="rId3" Type="http://schemas.openxmlformats.org/officeDocument/2006/relationships/tags" Target="../tags/tag51.xml"/><Relationship Id="rId7" Type="http://schemas.openxmlformats.org/officeDocument/2006/relationships/hyperlink" Target="http://en.wikipedia.org/wiki/Quantum_computer" TargetMode="External"/><Relationship Id="rId12" Type="http://schemas.openxmlformats.org/officeDocument/2006/relationships/image" Target="../media/image50.png"/><Relationship Id="rId2" Type="http://schemas.openxmlformats.org/officeDocument/2006/relationships/tags" Target="../tags/tag50.xml"/><Relationship Id="rId16" Type="http://schemas.openxmlformats.org/officeDocument/2006/relationships/image" Target="../media/image74.png"/><Relationship Id="rId1" Type="http://schemas.openxmlformats.org/officeDocument/2006/relationships/tags" Target="../tags/tag49.xml"/><Relationship Id="rId6" Type="http://schemas.openxmlformats.org/officeDocument/2006/relationships/hyperlink" Target="http://en.wikipedia.org/wiki/Quantum_bit" TargetMode="Externa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2.tiff"/><Relationship Id="rId10" Type="http://schemas.openxmlformats.org/officeDocument/2006/relationships/image" Target="../media/image52.png"/><Relationship Id="rId4" Type="http://schemas.openxmlformats.org/officeDocument/2006/relationships/tags" Target="../tags/tag52.xml"/><Relationship Id="rId9" Type="http://schemas.openxmlformats.org/officeDocument/2006/relationships/hyperlink" Target="http://en.wikipedia.org/wiki/No-cloning_theorem" TargetMode="External"/><Relationship Id="rId14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qusoft.org/educa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308666" y="435646"/>
            <a:ext cx="8143932" cy="1152128"/>
          </a:xfrm>
        </p:spPr>
        <p:txBody>
          <a:bodyPr/>
          <a:lstStyle/>
          <a:p>
            <a:r>
              <a:rPr lang="en-US" sz="4800" dirty="0">
                <a:latin typeface="Arial Black" charset="0"/>
                <a:ea typeface="Arial Black" charset="0"/>
                <a:cs typeface="Arial Black" charset="0"/>
              </a:rPr>
              <a:t>Quantum Cryptography</a:t>
            </a:r>
            <a:endParaRPr lang="en-US" sz="4000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276176" y="2096577"/>
            <a:ext cx="8208912" cy="3456384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>
              <a:solidFill>
                <a:schemeClr val="tx2"/>
              </a:solidFill>
            </a:endParaRPr>
          </a:p>
          <a:p>
            <a:pPr algn="r"/>
            <a:r>
              <a:rPr lang="en-US" sz="2600" dirty="0">
                <a:solidFill>
                  <a:schemeClr val="tx2"/>
                </a:solidFill>
              </a:rPr>
              <a:t>Research Center for Quantum Software</a:t>
            </a:r>
            <a:br>
              <a:rPr lang="en-US" sz="2600" dirty="0">
                <a:solidFill>
                  <a:schemeClr val="tx2"/>
                </a:solidFill>
              </a:rPr>
            </a:br>
            <a:endParaRPr lang="en-US" sz="2600" dirty="0">
              <a:solidFill>
                <a:schemeClr val="tx2"/>
              </a:solidFill>
            </a:endParaRP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University of Amsterdam</a:t>
            </a:r>
          </a:p>
        </p:txBody>
      </p:sp>
      <p:pic>
        <p:nvPicPr>
          <p:cNvPr id="6" name="Picture 43" descr="nwo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7188" y="5801301"/>
            <a:ext cx="1193902" cy="91874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788" y="4169035"/>
            <a:ext cx="1189804" cy="1286650"/>
          </a:xfrm>
          <a:prstGeom prst="rect">
            <a:avLst/>
          </a:prstGeom>
        </p:spPr>
      </p:pic>
      <p:pic>
        <p:nvPicPr>
          <p:cNvPr id="11" name="Picture 10" descr="QuSoft_logo_RGB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2276176" y="3122201"/>
            <a:ext cx="2250895" cy="634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1F5105-C59D-5D4D-BB5F-B60041ED9EA4}"/>
              </a:ext>
            </a:extLst>
          </p:cNvPr>
          <p:cNvSpPr/>
          <p:nvPr/>
        </p:nvSpPr>
        <p:spPr>
          <a:xfrm>
            <a:off x="982663" y="5738598"/>
            <a:ext cx="593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Logic, Language and Computation</a:t>
            </a:r>
          </a:p>
          <a:p>
            <a:r>
              <a:rPr lang="en-US"/>
              <a:t>Monday, 24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609" y="166744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27687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420889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19675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191683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356992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Given that 	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,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0000 0000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1010 1011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0101 0101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In fact, every </a:t>
            </a:r>
            <a:r>
              <a:rPr lang="en-US" sz="2000" dirty="0">
                <a:solidFill>
                  <a:srgbClr val="0432FF"/>
                </a:solidFill>
                <a:cs typeface="Consolas"/>
              </a:rPr>
              <a:t>m</a:t>
            </a:r>
            <a:r>
              <a:rPr lang="en-US" sz="2000" dirty="0">
                <a:cs typeface="Consolas"/>
              </a:rPr>
              <a:t>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Hence, the one-time pad is </a:t>
            </a:r>
            <a:r>
              <a:rPr lang="en-US" sz="2000" dirty="0">
                <a:solidFill>
                  <a:srgbClr val="FF0000"/>
                </a:solidFill>
                <a:cs typeface="Consolas"/>
              </a:rPr>
              <a:t>perfectly secure</a:t>
            </a:r>
            <a:r>
              <a:rPr lang="en-US" sz="2000" dirty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19675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412776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340768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268760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340768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97035"/>
              </p:ext>
            </p:extLst>
          </p:nvPr>
        </p:nvGraphicFramePr>
        <p:xfrm>
          <a:off x="8328247" y="3645024"/>
          <a:ext cx="175024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47528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556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92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060848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565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29" grpId="0"/>
      <p:bldP spid="30" grpId="0"/>
      <p:bldP spid="31" grpId="0"/>
      <p:bldP spid="33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06440" y="20715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789040"/>
            <a:ext cx="770485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has to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>
                <a:cs typeface="Arial" charset="0"/>
              </a:rPr>
              <a:t>the message.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can only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72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060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1991544" y="188641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Information Theory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991544" y="1052736"/>
            <a:ext cx="8229600" cy="2088232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6 EC </a:t>
            </a:r>
            <a:r>
              <a:rPr lang="en-US" sz="2600" dirty="0" err="1">
                <a:cs typeface="Arial" charset="0"/>
              </a:rPr>
              <a:t>MoL</a:t>
            </a:r>
            <a:r>
              <a:rPr lang="en-US" sz="2600" dirty="0">
                <a:cs typeface="Arial" charset="0"/>
              </a:rPr>
              <a:t> course, given in 2</a:t>
            </a:r>
            <a:r>
              <a:rPr lang="en-US" sz="2600" baseline="30000" dirty="0">
                <a:cs typeface="Arial" charset="0"/>
              </a:rPr>
              <a:t>nd</a:t>
            </a:r>
            <a:r>
              <a:rPr lang="en-US" sz="2600" dirty="0">
                <a:cs typeface="Arial" charset="0"/>
              </a:rPr>
              <a:t> block: Nov/Dec 2018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mandatory for Logic &amp; Computation track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first lecture: Tuesday, 30 October 2017, 9:00</a:t>
            </a:r>
            <a:endParaRPr lang="en-US" sz="2400" dirty="0"/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2"/>
              </a:rPr>
              <a:t>http://homepages.cwi.nl/~schaffne/courses/inftheory/2018/</a:t>
            </a:r>
            <a:endParaRPr lang="en-US" sz="2400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8693"/>
          <a:stretch/>
        </p:blipFill>
        <p:spPr>
          <a:xfrm>
            <a:off x="2567608" y="3356992"/>
            <a:ext cx="3678440" cy="2520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2214"/>
          <a:stretch/>
        </p:blipFill>
        <p:spPr>
          <a:xfrm>
            <a:off x="6456040" y="3068960"/>
            <a:ext cx="3456384" cy="33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029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06440" y="20715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789040"/>
            <a:ext cx="770485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has to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>
                <a:cs typeface="Arial" charset="0"/>
              </a:rPr>
              <a:t>the message.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can only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practice, other encryption schemes (such as </a:t>
            </a:r>
            <a:r>
              <a:rPr lang="en-US" sz="2400" dirty="0">
                <a:cs typeface="Arial" charset="0"/>
                <a:hlinkClick r:id="rId4"/>
              </a:rPr>
              <a:t>AES</a:t>
            </a:r>
            <a:r>
              <a:rPr lang="en-US" sz="2400" dirty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One-time pad does not provide </a:t>
            </a:r>
            <a:r>
              <a:rPr lang="en-US" sz="2400" dirty="0">
                <a:solidFill>
                  <a:srgbClr val="FF0000"/>
                </a:solidFill>
                <a:cs typeface="Arial" charset="0"/>
                <a:hlinkClick r:id="rId5"/>
              </a:rPr>
              <a:t>authentication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7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72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9847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2594" y="1986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703512" y="3861048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Encryption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secrecy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pad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Authentication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integrity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cannot alter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General problem: players have to exchange a key to start with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00257" y="1628801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62684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46801" y="20748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Public-Key Cryptography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847528" y="3933056"/>
            <a:ext cx="82089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Solves the key-exchange problem.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Everyone can encrypt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3"/>
              </a:rPr>
              <a:t>public key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Only the holder of the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 key </a:t>
            </a:r>
            <a:r>
              <a:rPr lang="en-US" sz="2400" dirty="0">
                <a:cs typeface="Arial" charset="0"/>
              </a:rPr>
              <a:t>can decrypt.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4"/>
              </a:rPr>
              <a:t>Digital signatures</a:t>
            </a:r>
            <a:r>
              <a:rPr lang="en-US" sz="2400" dirty="0">
                <a:cs typeface="Arial" charset="0"/>
              </a:rPr>
              <a:t>: Only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secret-key </a:t>
            </a:r>
            <a:r>
              <a:rPr lang="en-US" sz="2400" dirty="0">
                <a:cs typeface="Arial" charset="0"/>
              </a:rPr>
              <a:t>holder can sign, but everyone can verify signatures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public-key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136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23992" y="3068961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135560" y="2636913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8112225" y="1340769"/>
            <a:ext cx="2280773" cy="1564307"/>
            <a:chOff x="6876256" y="1628800"/>
            <a:chExt cx="2280773" cy="1564307"/>
          </a:xfrm>
        </p:grpSpPr>
        <p:pic>
          <p:nvPicPr>
            <p:cNvPr id="32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34" name="Picture 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pic>
        <p:nvPicPr>
          <p:cNvPr id="3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927648" y="26369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1" name="Group 35"/>
          <p:cNvGrpSpPr/>
          <p:nvPr/>
        </p:nvGrpSpPr>
        <p:grpSpPr>
          <a:xfrm>
            <a:off x="8760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cs typeface="Arial" pitchFamily="34" charset="0"/>
                </a:rPr>
                <a:t>Charlie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899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6898" y="2143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History of Public-Key Crypto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764705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188641"/>
            <a:ext cx="647700" cy="484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24744"/>
            <a:ext cx="928980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Early 1970s: </a:t>
            </a:r>
            <a:r>
              <a:rPr lang="de-CH" sz="2400" dirty="0">
                <a:cs typeface="Arial" charset="0"/>
                <a:hlinkClick r:id="rId4"/>
              </a:rPr>
              <a:t>invented </a:t>
            </a:r>
            <a:r>
              <a:rPr lang="de-CH" sz="2400" dirty="0">
                <a:cs typeface="Arial" charset="0"/>
              </a:rPr>
              <a:t>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classified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 at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br>
              <a:rPr lang="de-CH" sz="2400" dirty="0">
                <a:cs typeface="Arial" charset="0"/>
              </a:rPr>
            </a:br>
            <a:r>
              <a:rPr lang="de-CH" sz="2400" dirty="0"/>
              <a:t>British </a:t>
            </a:r>
            <a:r>
              <a:rPr lang="de-CH" sz="2400" dirty="0">
                <a:hlinkClick r:id="rId5"/>
              </a:rPr>
              <a:t>Government Communications Head Quarters </a:t>
            </a:r>
            <a:r>
              <a:rPr lang="de-CH" sz="2400" dirty="0"/>
              <a:t>(GCHQ) </a:t>
            </a:r>
            <a:br>
              <a:rPr lang="de-CH" sz="2400" dirty="0"/>
            </a:br>
            <a:r>
              <a:rPr lang="de-CH" sz="2400" dirty="0" err="1"/>
              <a:t>by</a:t>
            </a:r>
            <a:r>
              <a:rPr lang="de-CH" sz="2400" dirty="0"/>
              <a:t> Ellis, </a:t>
            </a:r>
            <a:r>
              <a:rPr lang="de-CH" sz="2400" dirty="0" err="1"/>
              <a:t>Cocks</a:t>
            </a:r>
            <a:r>
              <a:rPr lang="de-CH" sz="2400" dirty="0"/>
              <a:t>, Williamson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Mid/</a:t>
            </a:r>
            <a:r>
              <a:rPr lang="de-CH" sz="2400" dirty="0" err="1">
                <a:cs typeface="Arial" charset="0"/>
              </a:rPr>
              <a:t>late</a:t>
            </a:r>
            <a:r>
              <a:rPr lang="de-CH" sz="2400" dirty="0">
                <a:cs typeface="Arial" charset="0"/>
              </a:rPr>
              <a:t> 1970s: </a:t>
            </a:r>
            <a:r>
              <a:rPr lang="de-CH" sz="2400" dirty="0" err="1">
                <a:cs typeface="Arial" charset="0"/>
              </a:rPr>
              <a:t>invented</a:t>
            </a:r>
            <a:r>
              <a:rPr lang="de-CH" sz="2400" dirty="0">
                <a:cs typeface="Arial" charset="0"/>
              </a:rPr>
              <a:t> 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academic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</a:t>
            </a:r>
            <a:br>
              <a:rPr lang="de-CH" sz="2400" dirty="0">
                <a:cs typeface="Arial" charset="0"/>
              </a:rPr>
            </a:br>
            <a:r>
              <a:rPr lang="de-CH" sz="2400" dirty="0" err="1">
                <a:cs typeface="Arial" charset="0"/>
              </a:rPr>
              <a:t>by</a:t>
            </a:r>
            <a:r>
              <a:rPr lang="de-CH" sz="2400" dirty="0">
                <a:cs typeface="Arial" charset="0"/>
              </a:rPr>
              <a:t> Merkle, Hellman, Diffie,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Rivest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Shamir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Adleman</a:t>
            </a:r>
            <a:r>
              <a:rPr lang="de-CH" sz="2400" dirty="0">
                <a:cs typeface="Arial" charset="0"/>
              </a:rPr>
              <a:t> (RSA)  </a:t>
            </a:r>
          </a:p>
        </p:txBody>
      </p:sp>
      <p:pic>
        <p:nvPicPr>
          <p:cNvPr id="28" name="Picture 27" descr="AliceBlue.eps"/>
          <p:cNvPicPr>
            <a:picLocks noChangeAspect="1"/>
          </p:cNvPicPr>
          <p:nvPr/>
        </p:nvPicPr>
        <p:blipFill>
          <a:blip r:embed="rId6" cstate="print"/>
          <a:srcRect b="22520"/>
          <a:stretch>
            <a:fillRect/>
          </a:stretch>
        </p:blipFill>
        <p:spPr>
          <a:xfrm flipH="1">
            <a:off x="8944018" y="188641"/>
            <a:ext cx="896399" cy="996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618" y="2348880"/>
            <a:ext cx="3789164" cy="1437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44145"/>
          <a:stretch/>
        </p:blipFill>
        <p:spPr>
          <a:xfrm>
            <a:off x="1726916" y="4941168"/>
            <a:ext cx="2952328" cy="15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5967" b="18048"/>
          <a:stretch/>
        </p:blipFill>
        <p:spPr>
          <a:xfrm>
            <a:off x="5183300" y="4960956"/>
            <a:ext cx="4355976" cy="1564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4032" y="2492896"/>
            <a:ext cx="1979712" cy="89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8288" y="2348880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8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187994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24744"/>
            <a:ext cx="792164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3"/>
              </a:rPr>
              <a:t>Edward Snowden</a:t>
            </a:r>
            <a:r>
              <a:rPr lang="en-US" sz="2400" dirty="0">
                <a:cs typeface="Arial" charset="0"/>
              </a:rPr>
              <a:t>, former CIA and NSA employee,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now </a:t>
            </a:r>
            <a:r>
              <a:rPr lang="en-US" sz="2400" dirty="0">
                <a:cs typeface="Arial" charset="0"/>
                <a:hlinkClick r:id="rId4"/>
              </a:rPr>
              <a:t>whistleblower</a:t>
            </a:r>
            <a:r>
              <a:rPr lang="en-US" sz="2400" dirty="0">
                <a:cs typeface="Arial" charset="0"/>
              </a:rPr>
              <a:t> and on (temporary) asylum in Russia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2013, he leaked many thousand top secret documents to various media, documenting</a:t>
            </a:r>
            <a:endParaRPr lang="en-US" sz="2400" dirty="0">
              <a:cs typeface="Arial" charset="0"/>
              <a:hlinkClick r:id="rId5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5"/>
              </a:rPr>
              <a:t>mass surveillance programs </a:t>
            </a:r>
            <a:r>
              <a:rPr lang="en-US" sz="2400" dirty="0">
                <a:cs typeface="Arial" charset="0"/>
              </a:rPr>
              <a:t>by secret services from all over the world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336" y="116632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568" y="4005065"/>
            <a:ext cx="6552728" cy="27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1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18864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36" y="116632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2" y="1196752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7789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22432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Politics of Cyberwar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980728"/>
            <a:ext cx="828168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Methods</a:t>
            </a:r>
            <a:r>
              <a:rPr lang="de-CH" sz="2400" dirty="0">
                <a:cs typeface="Arial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solidFill>
                  <a:srgbClr val="FF0000"/>
                </a:solidFill>
                <a:cs typeface="Arial" charset="0"/>
              </a:rPr>
              <a:t>Break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cryptography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Influence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industrial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>
                <a:cs typeface="Arial" charset="0"/>
                <a:hlinkClick r:id="rId3"/>
              </a:rPr>
              <a:t>standards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Pressure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manufacturers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make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insecure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devices</a:t>
            </a:r>
            <a:endParaRPr lang="de-CH" sz="24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solidFill>
                  <a:srgbClr val="FF0000"/>
                </a:solidFill>
                <a:cs typeface="Arial" charset="0"/>
              </a:rPr>
              <a:t>Infiltrate </a:t>
            </a:r>
            <a:r>
              <a:rPr lang="de-CH" sz="2400" dirty="0" err="1">
                <a:cs typeface="Arial" charset="0"/>
              </a:rPr>
              <a:t>hardware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software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communication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infrastructure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computers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smartphones</a:t>
            </a:r>
            <a:r>
              <a:rPr lang="de-CH" sz="2400" dirty="0">
                <a:cs typeface="Arial" charset="0"/>
              </a:rPr>
              <a:t> 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solidFill>
                  <a:srgbClr val="0000FF"/>
                </a:solidFill>
                <a:cs typeface="Arial" charset="0"/>
              </a:rPr>
              <a:t>Why</a:t>
            </a:r>
            <a:r>
              <a:rPr lang="de-CH" sz="24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>
                <a:cs typeface="Arial" charset="0"/>
              </a:rPr>
              <a:t>mass </a:t>
            </a:r>
            <a:r>
              <a:rPr lang="de-CH" sz="2400" dirty="0" err="1">
                <a:cs typeface="Arial" charset="0"/>
              </a:rPr>
              <a:t>surveillance</a:t>
            </a:r>
            <a:r>
              <a:rPr lang="de-CH" sz="2400" dirty="0">
                <a:cs typeface="Arial" charset="0"/>
              </a:rPr>
              <a:t>?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/>
              <a:t>Other </a:t>
            </a:r>
            <a:r>
              <a:rPr lang="de-CH" sz="2400" dirty="0" err="1"/>
              <a:t>than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combat</a:t>
            </a:r>
            <a:r>
              <a:rPr lang="de-CH" sz="2400" dirty="0"/>
              <a:t> </a:t>
            </a:r>
            <a:r>
              <a:rPr lang="de-CH" sz="2400" dirty="0" err="1"/>
              <a:t>terrorism</a:t>
            </a:r>
            <a:r>
              <a:rPr lang="de-CH" sz="2400" dirty="0"/>
              <a:t>, </a:t>
            </a:r>
            <a:r>
              <a:rPr lang="de-CH" sz="2400" dirty="0" err="1"/>
              <a:t>these</a:t>
            </a:r>
            <a:r>
              <a:rPr lang="de-CH" sz="2400" dirty="0"/>
              <a:t> </a:t>
            </a:r>
            <a:r>
              <a:rPr lang="de-CH" sz="2400" dirty="0" err="1"/>
              <a:t>surveillance</a:t>
            </a:r>
            <a:r>
              <a:rPr lang="de-CH" sz="2400" dirty="0"/>
              <a:t> </a:t>
            </a:r>
            <a:r>
              <a:rPr lang="de-CH" sz="2400" dirty="0" err="1"/>
              <a:t>programs</a:t>
            </a:r>
            <a:r>
              <a:rPr lang="de-CH" sz="2400" dirty="0"/>
              <a:t> </a:t>
            </a:r>
            <a:r>
              <a:rPr lang="de-CH" sz="2400" dirty="0" err="1"/>
              <a:t>have</a:t>
            </a:r>
            <a:r>
              <a:rPr lang="de-CH" sz="2400" dirty="0"/>
              <a:t> </a:t>
            </a:r>
            <a:r>
              <a:rPr lang="de-CH" sz="2400" dirty="0" err="1"/>
              <a:t>been</a:t>
            </a:r>
            <a:r>
              <a:rPr lang="de-CH" sz="2400" dirty="0"/>
              <a:t> </a:t>
            </a:r>
            <a:r>
              <a:rPr lang="de-CH" sz="2400" dirty="0" err="1"/>
              <a:t>employed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>
                <a:solidFill>
                  <a:srgbClr val="0000FF"/>
                </a:solidFill>
              </a:rPr>
              <a:t>assess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the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foreign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policy</a:t>
            </a:r>
            <a:r>
              <a:rPr lang="de-CH" sz="2400" dirty="0"/>
              <a:t>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dirty="0" err="1"/>
              <a:t>economic</a:t>
            </a:r>
            <a:r>
              <a:rPr lang="de-CH" sz="2400" dirty="0"/>
              <a:t> </a:t>
            </a:r>
            <a:r>
              <a:rPr lang="de-CH" sz="2400" dirty="0" err="1"/>
              <a:t>stability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other</a:t>
            </a:r>
            <a:r>
              <a:rPr lang="de-CH" sz="2400" dirty="0"/>
              <a:t> countries,</a:t>
            </a:r>
            <a:r>
              <a:rPr lang="de-CH" sz="2400" baseline="30000" dirty="0"/>
              <a:t> </a:t>
            </a:r>
            <a:r>
              <a:rPr lang="de-CH" sz="2400" dirty="0" err="1"/>
              <a:t>and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>
                <a:solidFill>
                  <a:srgbClr val="0000FF"/>
                </a:solidFill>
              </a:rPr>
              <a:t>gather</a:t>
            </a:r>
            <a:r>
              <a:rPr lang="de-CH" sz="2400" dirty="0">
                <a:solidFill>
                  <a:srgbClr val="0000FF"/>
                </a:solidFill>
              </a:rPr>
              <a:t> "</a:t>
            </a:r>
            <a:r>
              <a:rPr lang="de-CH" sz="2400" dirty="0" err="1">
                <a:solidFill>
                  <a:srgbClr val="0000FF"/>
                </a:solidFill>
              </a:rPr>
              <a:t>commercial</a:t>
            </a:r>
            <a:r>
              <a:rPr lang="de-CH" sz="2400" dirty="0">
                <a:solidFill>
                  <a:srgbClr val="0000FF"/>
                </a:solidFill>
              </a:rPr>
              <a:t> </a:t>
            </a:r>
            <a:r>
              <a:rPr lang="de-CH" sz="2400" dirty="0" err="1">
                <a:solidFill>
                  <a:srgbClr val="0000FF"/>
                </a:solidFill>
              </a:rPr>
              <a:t>secrets</a:t>
            </a:r>
            <a:r>
              <a:rPr lang="de-CH" sz="2400" dirty="0">
                <a:solidFill>
                  <a:srgbClr val="0000FF"/>
                </a:solidFill>
              </a:rPr>
              <a:t>“</a:t>
            </a:r>
            <a:r>
              <a:rPr lang="de-CH" sz="2400" dirty="0"/>
              <a:t>.</a:t>
            </a:r>
            <a:endParaRPr lang="de-CH" sz="24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404665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188640"/>
            <a:ext cx="1440160" cy="144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320" y="1772817"/>
            <a:ext cx="1613024" cy="19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68613" y="142944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Classical Cryptography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24" y="2636913"/>
            <a:ext cx="2592288" cy="3458309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982663" y="1048177"/>
            <a:ext cx="8229600" cy="4785206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3000 years of fascinating history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Until 1970: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private communication </a:t>
            </a:r>
            <a:r>
              <a:rPr lang="en-US" sz="2600" dirty="0">
                <a:cs typeface="Arial" charset="0"/>
              </a:rPr>
              <a:t>was the only goal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07" y="2187356"/>
            <a:ext cx="3684443" cy="2105740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395" y="2348880"/>
            <a:ext cx="2736304" cy="4177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030" y="443711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  <a:hlinkClick r:id="rId6"/>
              </a:rPr>
              <a:t>Scytale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0624" y="616530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  <a:hlinkClick r:id="rId7"/>
              </a:rPr>
              <a:t>Enigma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47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4313" y="20292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Why worry?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764674" y="914947"/>
            <a:ext cx="82809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„I </a:t>
            </a:r>
            <a:r>
              <a:rPr lang="de-CH" sz="2400" dirty="0" err="1">
                <a:cs typeface="Arial" charset="0"/>
              </a:rPr>
              <a:t>have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nothing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hide</a:t>
            </a:r>
            <a:r>
              <a:rPr lang="de-CH" sz="2400" dirty="0">
                <a:cs typeface="Arial" charset="0"/>
              </a:rPr>
              <a:t>“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  <a:hlinkClick r:id="rId3"/>
              </a:rPr>
              <a:t>very</a:t>
            </a:r>
            <a:r>
              <a:rPr lang="de-CH" sz="2400" dirty="0">
                <a:solidFill>
                  <a:srgbClr val="FF0000"/>
                </a:solidFill>
                <a:cs typeface="Arial" charset="0"/>
                <a:hlinkClick r:id="rId3"/>
              </a:rPr>
              <a:t> naive </a:t>
            </a:r>
            <a:r>
              <a:rPr lang="de-CH" sz="2400" dirty="0" err="1">
                <a:cs typeface="Arial" charset="0"/>
                <a:hlinkClick r:id="rId3"/>
              </a:rPr>
              <a:t>reaction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Think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what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smartphone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knows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Think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what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your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smartphone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does</a:t>
            </a:r>
            <a:r>
              <a:rPr lang="de-CH" sz="2400" dirty="0">
                <a:cs typeface="Arial" charset="0"/>
              </a:rPr>
              <a:t> not </a:t>
            </a:r>
            <a:r>
              <a:rPr lang="de-CH" sz="2400" dirty="0" err="1">
                <a:cs typeface="Arial" charset="0"/>
              </a:rPr>
              <a:t>know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about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you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138" y="489256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8513" y="280591"/>
            <a:ext cx="1268711" cy="126871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37062" y="2227261"/>
            <a:ext cx="9073375" cy="2578001"/>
            <a:chOff x="90713" y="2643460"/>
            <a:chExt cx="9073375" cy="25780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5736" y="2851433"/>
              <a:ext cx="3168352" cy="23700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5760" y="2643460"/>
              <a:ext cx="3351532" cy="25202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713" y="2780928"/>
              <a:ext cx="3168719" cy="2382811"/>
            </a:xfrm>
            <a:prstGeom prst="rect">
              <a:avLst/>
            </a:prstGeom>
          </p:spPr>
        </p:pic>
      </p:grpSp>
      <p:pic>
        <p:nvPicPr>
          <p:cNvPr id="10" name="Picture 9" descr="Screen Shot 2014-02-24 at 12.04.2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"/>
          <a:stretch/>
        </p:blipFill>
        <p:spPr>
          <a:xfrm>
            <a:off x="1818686" y="4805262"/>
            <a:ext cx="8741987" cy="932931"/>
          </a:xfrm>
          <a:prstGeom prst="rect">
            <a:avLst/>
          </a:prstGeom>
        </p:spPr>
      </p:pic>
      <p:pic>
        <p:nvPicPr>
          <p:cNvPr id="11" name="Picture 10" descr="Screen Shot 2014-02-24 at 12.10.5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38" y="5667569"/>
            <a:ext cx="4749794" cy="390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EB0FDD-9082-3541-9D5B-372D23078C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8652" y="6057963"/>
            <a:ext cx="9055100" cy="685800"/>
          </a:xfrm>
          <a:prstGeom prst="rect">
            <a:avLst/>
          </a:prstGeom>
        </p:spPr>
      </p:pic>
      <p:sp>
        <p:nvSpPr>
          <p:cNvPr id="13" name="Rectangle 298">
            <a:extLst>
              <a:ext uri="{FF2B5EF4-FFF2-40B4-BE49-F238E27FC236}">
                <a16:creationId xmlns:a16="http://schemas.microsoft.com/office/drawing/2014/main" id="{090D167E-F49D-084A-B8B3-5DD8CD580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89" y="5255445"/>
            <a:ext cx="1548815" cy="161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2014: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2016:</a:t>
            </a:r>
          </a:p>
        </p:txBody>
      </p:sp>
    </p:spTree>
    <p:extLst>
      <p:ext uri="{BB962C8B-B14F-4D97-AF65-F5344CB8AC3E}">
        <p14:creationId xmlns:p14="http://schemas.microsoft.com/office/powerpoint/2010/main" val="2399312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0736" y="202296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Why worry?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96752"/>
            <a:ext cx="792164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„I </a:t>
            </a:r>
            <a:r>
              <a:rPr lang="de-CH" sz="2400" dirty="0" err="1">
                <a:cs typeface="Arial" charset="0"/>
              </a:rPr>
              <a:t>have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nothing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hide</a:t>
            </a:r>
            <a:r>
              <a:rPr lang="de-CH" sz="2400" dirty="0">
                <a:cs typeface="Arial" charset="0"/>
              </a:rPr>
              <a:t>“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  <a:hlinkClick r:id="rId3"/>
              </a:rPr>
              <a:t>very</a:t>
            </a:r>
            <a:r>
              <a:rPr lang="de-CH" sz="2400" dirty="0">
                <a:solidFill>
                  <a:srgbClr val="FF0000"/>
                </a:solidFill>
                <a:cs typeface="Arial" charset="0"/>
                <a:hlinkClick r:id="rId3"/>
              </a:rPr>
              <a:t> naive </a:t>
            </a:r>
            <a:r>
              <a:rPr lang="de-CH" sz="2400" dirty="0" err="1">
                <a:cs typeface="Arial" charset="0"/>
                <a:hlinkClick r:id="rId3"/>
              </a:rPr>
              <a:t>reaction</a:t>
            </a:r>
            <a:r>
              <a:rPr lang="de-CH" sz="2400" dirty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Everyone‘s</a:t>
            </a:r>
            <a:r>
              <a:rPr lang="de-CH" sz="2400" dirty="0">
                <a:cs typeface="Arial" charset="0"/>
              </a:rPr>
              <a:t> personal </a:t>
            </a:r>
            <a:r>
              <a:rPr lang="de-CH" sz="2400" dirty="0" err="1">
                <a:cs typeface="Arial" charset="0"/>
              </a:rPr>
              <a:t>privacy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at</a:t>
            </a:r>
            <a:r>
              <a:rPr lang="de-CH" sz="2400" dirty="0">
                <a:cs typeface="Arial" charset="0"/>
              </a:rPr>
              <a:t> stake!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  <a:hlinkClick r:id="rId4"/>
              </a:rPr>
              <a:t>George </a:t>
            </a:r>
            <a:r>
              <a:rPr lang="de-CH" sz="2400" dirty="0" err="1">
                <a:cs typeface="Arial" charset="0"/>
                <a:hlinkClick r:id="rId4"/>
              </a:rPr>
              <a:t>Orwell</a:t>
            </a:r>
            <a:r>
              <a:rPr lang="de-CH" sz="2400" dirty="0" err="1">
                <a:cs typeface="Arial" charset="0"/>
              </a:rPr>
              <a:t>‘s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surveillance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state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from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his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book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>
                <a:cs typeface="Arial" charset="0"/>
                <a:hlinkClick r:id="rId5"/>
              </a:rPr>
              <a:t>1984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coming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true</a:t>
            </a:r>
            <a:r>
              <a:rPr lang="de-CH" sz="2400" dirty="0">
                <a:cs typeface="Arial" charset="0"/>
              </a:rPr>
              <a:t>...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/>
              <a:t>"</a:t>
            </a:r>
            <a:r>
              <a:rPr lang="de-CH" sz="2400" i="1" dirty="0" err="1"/>
              <a:t>They</a:t>
            </a:r>
            <a:r>
              <a:rPr lang="de-CH" sz="2400" i="1" dirty="0"/>
              <a:t> (</a:t>
            </a:r>
            <a:r>
              <a:rPr lang="de-CH" sz="2400" i="1" dirty="0" err="1"/>
              <a:t>the</a:t>
            </a:r>
            <a:r>
              <a:rPr lang="de-CH" sz="2400" i="1" dirty="0"/>
              <a:t> NSA) </a:t>
            </a:r>
            <a:r>
              <a:rPr lang="de-CH" sz="2400" i="1" dirty="0" err="1"/>
              <a:t>can</a:t>
            </a:r>
            <a:r>
              <a:rPr lang="de-CH" sz="2400" i="1" dirty="0"/>
              <a:t> </a:t>
            </a:r>
            <a:r>
              <a:rPr lang="de-CH" sz="2400" i="1" dirty="0" err="1"/>
              <a:t>use</a:t>
            </a:r>
            <a:r>
              <a:rPr lang="de-CH" sz="2400" i="1" dirty="0"/>
              <a:t>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system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go</a:t>
            </a:r>
            <a:r>
              <a:rPr lang="de-CH" sz="2400" i="1" dirty="0"/>
              <a:t> back in time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scrutinize</a:t>
            </a:r>
            <a:r>
              <a:rPr lang="de-CH" sz="2400" i="1" dirty="0"/>
              <a:t> </a:t>
            </a:r>
            <a:r>
              <a:rPr lang="de-CH" sz="2400" i="1" dirty="0" err="1"/>
              <a:t>every</a:t>
            </a:r>
            <a:r>
              <a:rPr lang="de-CH" sz="2400" i="1" dirty="0"/>
              <a:t> </a:t>
            </a:r>
            <a:r>
              <a:rPr lang="de-CH" sz="2400" i="1" dirty="0" err="1"/>
              <a:t>decision</a:t>
            </a:r>
            <a:r>
              <a:rPr lang="de-CH" sz="2400" i="1" dirty="0"/>
              <a:t> </a:t>
            </a:r>
            <a:r>
              <a:rPr lang="de-CH" sz="2400" i="1" dirty="0" err="1"/>
              <a:t>you've</a:t>
            </a:r>
            <a:r>
              <a:rPr lang="de-CH" sz="2400" i="1" dirty="0"/>
              <a:t> </a:t>
            </a:r>
            <a:r>
              <a:rPr lang="de-CH" sz="2400" i="1" dirty="0" err="1"/>
              <a:t>ever</a:t>
            </a:r>
            <a:r>
              <a:rPr lang="de-CH" sz="2400" i="1" dirty="0"/>
              <a:t> </a:t>
            </a:r>
            <a:r>
              <a:rPr lang="de-CH" sz="2400" i="1" dirty="0" err="1"/>
              <a:t>made</a:t>
            </a:r>
            <a:r>
              <a:rPr lang="de-CH" sz="2400" i="1" dirty="0"/>
              <a:t>, </a:t>
            </a:r>
            <a:r>
              <a:rPr lang="de-CH" sz="2400" i="1" dirty="0" err="1"/>
              <a:t>every</a:t>
            </a:r>
            <a:r>
              <a:rPr lang="de-CH" sz="2400" i="1" dirty="0"/>
              <a:t> </a:t>
            </a:r>
            <a:r>
              <a:rPr lang="de-CH" sz="2400" i="1" dirty="0" err="1"/>
              <a:t>friend</a:t>
            </a:r>
            <a:r>
              <a:rPr lang="de-CH" sz="2400" i="1" dirty="0"/>
              <a:t> </a:t>
            </a:r>
            <a:r>
              <a:rPr lang="de-CH" sz="2400" i="1" dirty="0" err="1"/>
              <a:t>you've</a:t>
            </a:r>
            <a:r>
              <a:rPr lang="de-CH" sz="2400" i="1" dirty="0"/>
              <a:t> </a:t>
            </a:r>
            <a:r>
              <a:rPr lang="de-CH" sz="2400" i="1" dirty="0" err="1"/>
              <a:t>ever</a:t>
            </a:r>
            <a:r>
              <a:rPr lang="de-CH" sz="2400" i="1" dirty="0"/>
              <a:t> </a:t>
            </a:r>
            <a:r>
              <a:rPr lang="de-CH" sz="2400" i="1" dirty="0" err="1"/>
              <a:t>discussed</a:t>
            </a:r>
            <a:r>
              <a:rPr lang="de-CH" sz="2400" i="1" dirty="0"/>
              <a:t> </a:t>
            </a:r>
            <a:r>
              <a:rPr lang="de-CH" sz="2400" i="1" dirty="0" err="1"/>
              <a:t>something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,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attack</a:t>
            </a:r>
            <a:r>
              <a:rPr lang="de-CH" sz="2400" i="1" dirty="0"/>
              <a:t> </a:t>
            </a:r>
            <a:r>
              <a:rPr lang="de-CH" sz="2400" i="1" dirty="0" err="1"/>
              <a:t>you</a:t>
            </a:r>
            <a:r>
              <a:rPr lang="de-CH" sz="2400" i="1" dirty="0"/>
              <a:t> on </a:t>
            </a:r>
            <a:r>
              <a:rPr lang="de-CH" sz="2400" i="1" dirty="0" err="1"/>
              <a:t>that</a:t>
            </a:r>
            <a:r>
              <a:rPr lang="de-CH" sz="2400" i="1" dirty="0"/>
              <a:t> </a:t>
            </a:r>
            <a:r>
              <a:rPr lang="de-CH" sz="2400" i="1" dirty="0" err="1"/>
              <a:t>basis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sort</a:t>
            </a:r>
            <a:r>
              <a:rPr lang="de-CH" sz="2400" i="1" dirty="0"/>
              <a:t> </a:t>
            </a:r>
            <a:r>
              <a:rPr lang="de-CH" sz="2400" i="1" dirty="0" err="1"/>
              <a:t>of</a:t>
            </a:r>
            <a:r>
              <a:rPr lang="de-CH" sz="2400" i="1" dirty="0"/>
              <a:t> </a:t>
            </a:r>
            <a:r>
              <a:rPr lang="de-CH" sz="2400" i="1" dirty="0" err="1"/>
              <a:t>derive</a:t>
            </a:r>
            <a:r>
              <a:rPr lang="de-CH" sz="2400" i="1" dirty="0"/>
              <a:t> </a:t>
            </a:r>
            <a:r>
              <a:rPr lang="de-CH" sz="2400" i="1" dirty="0" err="1"/>
              <a:t>suspicion</a:t>
            </a:r>
            <a:r>
              <a:rPr lang="de-CH" sz="2400" i="1" dirty="0"/>
              <a:t> </a:t>
            </a:r>
            <a:r>
              <a:rPr lang="de-CH" sz="2400" i="1" dirty="0" err="1"/>
              <a:t>from</a:t>
            </a:r>
            <a:r>
              <a:rPr lang="de-CH" sz="2400" i="1" dirty="0"/>
              <a:t> an </a:t>
            </a:r>
            <a:r>
              <a:rPr lang="de-CH" sz="2400" i="1" dirty="0" err="1"/>
              <a:t>innocent</a:t>
            </a:r>
            <a:r>
              <a:rPr lang="de-CH" sz="2400" i="1" dirty="0"/>
              <a:t> </a:t>
            </a:r>
            <a:r>
              <a:rPr lang="de-CH" sz="2400" i="1" dirty="0" err="1"/>
              <a:t>life</a:t>
            </a:r>
            <a:r>
              <a:rPr lang="de-CH" sz="2400" i="1" dirty="0"/>
              <a:t> </a:t>
            </a:r>
            <a:r>
              <a:rPr lang="de-CH" sz="2400" i="1" dirty="0" err="1"/>
              <a:t>and</a:t>
            </a:r>
            <a:r>
              <a:rPr lang="de-CH" sz="2400" i="1" dirty="0"/>
              <a:t> </a:t>
            </a:r>
            <a:r>
              <a:rPr lang="de-CH" sz="2400" i="1" dirty="0" err="1"/>
              <a:t>paint</a:t>
            </a:r>
            <a:r>
              <a:rPr lang="de-CH" sz="2400" i="1" dirty="0"/>
              <a:t> </a:t>
            </a:r>
            <a:r>
              <a:rPr lang="de-CH" sz="2400" i="1" dirty="0" err="1"/>
              <a:t>anyone</a:t>
            </a:r>
            <a:r>
              <a:rPr lang="de-CH" sz="2400" i="1" dirty="0"/>
              <a:t> in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context</a:t>
            </a:r>
            <a:r>
              <a:rPr lang="de-CH" sz="2400" i="1" dirty="0"/>
              <a:t> </a:t>
            </a:r>
            <a:r>
              <a:rPr lang="de-CH" sz="2400" i="1" dirty="0" err="1"/>
              <a:t>of</a:t>
            </a:r>
            <a:r>
              <a:rPr lang="de-CH" sz="2400" i="1" dirty="0"/>
              <a:t> a </a:t>
            </a:r>
            <a:r>
              <a:rPr lang="de-CH" sz="2400" i="1" dirty="0" err="1"/>
              <a:t>wrongdoer</a:t>
            </a:r>
            <a:r>
              <a:rPr lang="de-CH" sz="2400" i="1" dirty="0"/>
              <a:t>."</a:t>
            </a:r>
            <a:r>
              <a:rPr lang="de-CH" sz="2400" dirty="0">
                <a:cs typeface="Arial" charset="0"/>
              </a:rPr>
              <a:t> – Edward </a:t>
            </a:r>
            <a:r>
              <a:rPr lang="de-CH" sz="2400" dirty="0" err="1">
                <a:cs typeface="Arial" charset="0"/>
              </a:rPr>
              <a:t>Snowden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260649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297" y="13705"/>
            <a:ext cx="1268711" cy="1268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336" y="3933057"/>
            <a:ext cx="1134782" cy="1366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7759" y="1448772"/>
            <a:ext cx="1582498" cy="1988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39C07-6790-A341-8034-429E21F28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4312" y="1556147"/>
            <a:ext cx="2656775" cy="188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60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33536" y="199993"/>
            <a:ext cx="1144864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Dutch </a:t>
            </a:r>
            <a:r>
              <a:rPr lang="fr-CH" dirty="0" err="1"/>
              <a:t>Example</a:t>
            </a:r>
            <a:r>
              <a:rPr lang="fr-CH" dirty="0"/>
              <a:t>: </a:t>
            </a:r>
            <a:r>
              <a:rPr lang="fr-CH" dirty="0" err="1"/>
              <a:t>Dragnet</a:t>
            </a:r>
            <a:r>
              <a:rPr lang="fr-CH" dirty="0"/>
              <a:t> Law</a:t>
            </a:r>
            <a:endParaRPr lang="en-US" dirty="0"/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43219" y="920718"/>
            <a:ext cx="7762355" cy="567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Law for the intelligence and security services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(Wet </a:t>
            </a:r>
            <a:r>
              <a:rPr lang="en-US" sz="2400" dirty="0" err="1">
                <a:cs typeface="Arial" charset="0"/>
              </a:rPr>
              <a:t>inlichten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en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veiligheidsdiensten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dirty="0" err="1">
                <a:cs typeface="Arial" charset="0"/>
              </a:rPr>
              <a:t>Wiv</a:t>
            </a:r>
            <a:r>
              <a:rPr lang="en-US" sz="2400" dirty="0">
                <a:cs typeface="Arial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Accepted by parliament in 2017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Referendum initiated by (former) ILLC students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3"/>
              </a:rPr>
              <a:t>21 March 2018</a:t>
            </a:r>
            <a:r>
              <a:rPr lang="en-US" sz="2400" dirty="0">
                <a:cs typeface="Arial" charset="0"/>
              </a:rPr>
              <a:t>:  (6.7 </a:t>
            </a:r>
            <a:r>
              <a:rPr lang="en-US" sz="2400" dirty="0" err="1">
                <a:cs typeface="Arial" charset="0"/>
              </a:rPr>
              <a:t>mio</a:t>
            </a:r>
            <a:r>
              <a:rPr lang="en-US" sz="2400" dirty="0">
                <a:cs typeface="Arial" charset="0"/>
              </a:rPr>
              <a:t> votes, participation 51%)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46.5% pro, 49.4% against, 4% empty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Cosmetic adjustments were done by parliament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Law is now in effect, allowing Dutch secret services to tap communication infrastructures of “bystanders”, store it for 3 years, share data with foreign services etc.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  <a:hlinkClick r:id="rId4"/>
              </a:rPr>
              <a:t>https://www.bitsoffreedom.nl/dossiers/sleepnet/</a:t>
            </a:r>
            <a:br>
              <a:rPr lang="de-CH" sz="2400" dirty="0">
                <a:cs typeface="Arial" charset="0"/>
              </a:rPr>
            </a:br>
            <a:r>
              <a:rPr lang="de-CH" sz="2400" dirty="0">
                <a:cs typeface="Arial" charset="0"/>
                <a:hlinkClick r:id="rId5"/>
              </a:rPr>
              <a:t>https://geensleep.net/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218" y="3757107"/>
            <a:ext cx="1728192" cy="777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1054" y="3597117"/>
            <a:ext cx="1268711" cy="1268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2984" y="5044224"/>
            <a:ext cx="1134782" cy="1366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A47C4-F85B-A543-85F1-A5FF5B517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882" y="5044224"/>
            <a:ext cx="1872621" cy="132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C90C1-786C-FE4E-95BB-FC7EC9079D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115" t="8016" r="32995" b="2973"/>
          <a:stretch/>
        </p:blipFill>
        <p:spPr>
          <a:xfrm>
            <a:off x="10881635" y="208140"/>
            <a:ext cx="1267339" cy="1178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916FC-3756-E943-9DD3-9C0A10802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6809" y="1377955"/>
            <a:ext cx="29972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B709A-B032-5143-8305-3C7E3F60F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5167" y="1193351"/>
            <a:ext cx="1358459" cy="1639207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CFEC8B94-899F-784D-99D9-7D6EB960BBE0}"/>
              </a:ext>
            </a:extLst>
          </p:cNvPr>
          <p:cNvSpPr/>
          <p:nvPr/>
        </p:nvSpPr>
        <p:spPr>
          <a:xfrm>
            <a:off x="9013314" y="2646205"/>
            <a:ext cx="1160189" cy="10375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50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6177" y="65294"/>
            <a:ext cx="8229600" cy="905233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4000" dirty="0"/>
              <a:t>Cryptography and Logic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6047" y="4077072"/>
            <a:ext cx="11087417" cy="266429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Cryptographic protocols for advanced tasks are built from basic building blocks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Problem: security proofs become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very hard to verify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Solution: 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solidFill>
                  <a:srgbClr val="0000FF"/>
                </a:solidFill>
                <a:cs typeface="Arial" charset="0"/>
              </a:rPr>
              <a:t>Logic provides </a:t>
            </a:r>
            <a:r>
              <a:rPr lang="en-US" sz="2200" dirty="0">
                <a:solidFill>
                  <a:srgbClr val="0000FF"/>
                </a:solidFill>
                <a:cs typeface="Arial" charset="0"/>
                <a:hlinkClick r:id="rId3"/>
              </a:rPr>
              <a:t>formal methods </a:t>
            </a:r>
            <a:r>
              <a:rPr lang="en-US" sz="2200" dirty="0">
                <a:cs typeface="Arial" charset="0"/>
              </a:rPr>
              <a:t>to specify tools and task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cs typeface="Arial" charset="0"/>
              </a:rPr>
              <a:t>Use </a:t>
            </a:r>
            <a:r>
              <a:rPr lang="en-US" sz="2200" dirty="0">
                <a:solidFill>
                  <a:srgbClr val="0000FF"/>
                </a:solidFill>
                <a:cs typeface="Arial" charset="0"/>
              </a:rPr>
              <a:t>automatic proof checkers </a:t>
            </a:r>
            <a:r>
              <a:rPr lang="en-US" sz="2200" dirty="0">
                <a:cs typeface="Arial" charset="0"/>
              </a:rPr>
              <a:t>to verify security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063552" y="2348880"/>
            <a:ext cx="1008112" cy="1008112"/>
            <a:chOff x="1152" y="2160"/>
            <a:chExt cx="1056" cy="960"/>
          </a:xfrm>
        </p:grpSpPr>
        <p:sp>
          <p:nvSpPr>
            <p:cNvPr id="7" name="Rectangle 42"/>
            <p:cNvSpPr>
              <a:spLocks noChangeArrowheads="1"/>
            </p:cNvSpPr>
            <p:nvPr/>
          </p:nvSpPr>
          <p:spPr bwMode="auto">
            <a:xfrm>
              <a:off x="1152" y="2928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Signature</a:t>
              </a:r>
            </a:p>
          </p:txBody>
        </p:sp>
        <p:sp>
          <p:nvSpPr>
            <p:cNvPr id="8" name="Puzzle3"/>
            <p:cNvSpPr>
              <a:spLocks noEditPoints="1" noChangeArrowheads="1"/>
            </p:cNvSpPr>
            <p:nvPr/>
          </p:nvSpPr>
          <p:spPr bwMode="auto">
            <a:xfrm flipH="1">
              <a:off x="1392" y="2160"/>
              <a:ext cx="541" cy="735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3143672" y="2708920"/>
            <a:ext cx="1656184" cy="1008112"/>
            <a:chOff x="1344" y="2880"/>
            <a:chExt cx="1680" cy="912"/>
          </a:xfrm>
        </p:grpSpPr>
        <p:sp>
          <p:nvSpPr>
            <p:cNvPr id="10" name="Rectangle 45"/>
            <p:cNvSpPr>
              <a:spLocks noChangeArrowheads="1"/>
            </p:cNvSpPr>
            <p:nvPr/>
          </p:nvSpPr>
          <p:spPr bwMode="auto">
            <a:xfrm>
              <a:off x="1344" y="3600"/>
              <a:ext cx="168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Key establishment</a:t>
              </a:r>
            </a:p>
          </p:txBody>
        </p:sp>
        <p:sp>
          <p:nvSpPr>
            <p:cNvPr id="11" name="Puzzle2"/>
            <p:cNvSpPr>
              <a:spLocks noEditPoints="1" noChangeArrowheads="1"/>
            </p:cNvSpPr>
            <p:nvPr/>
          </p:nvSpPr>
          <p:spPr bwMode="auto">
            <a:xfrm flipH="1">
              <a:off x="1776" y="2880"/>
              <a:ext cx="864" cy="670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3719736" y="1412776"/>
            <a:ext cx="1440160" cy="1080120"/>
            <a:chOff x="2448" y="1440"/>
            <a:chExt cx="1600" cy="1056"/>
          </a:xfrm>
        </p:grpSpPr>
        <p:sp>
          <p:nvSpPr>
            <p:cNvPr id="13" name="Rectangle 48"/>
            <p:cNvSpPr>
              <a:spLocks noChangeArrowheads="1"/>
            </p:cNvSpPr>
            <p:nvPr/>
          </p:nvSpPr>
          <p:spPr bwMode="auto">
            <a:xfrm>
              <a:off x="2448" y="2285"/>
              <a:ext cx="160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Hash function</a:t>
              </a:r>
            </a:p>
          </p:txBody>
        </p:sp>
        <p:sp>
          <p:nvSpPr>
            <p:cNvPr id="15" name="Puzzle4"/>
            <p:cNvSpPr>
              <a:spLocks noEditPoints="1" noChangeArrowheads="1"/>
            </p:cNvSpPr>
            <p:nvPr/>
          </p:nvSpPr>
          <p:spPr bwMode="auto">
            <a:xfrm flipH="1">
              <a:off x="3088" y="1440"/>
              <a:ext cx="521" cy="856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</a:rPr>
                <a:t>        </a:t>
              </a:r>
            </a:p>
          </p:txBody>
        </p: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639617" y="1412776"/>
            <a:ext cx="1152128" cy="864096"/>
            <a:chOff x="1632" y="1152"/>
            <a:chExt cx="1152" cy="720"/>
          </a:xfrm>
        </p:grpSpPr>
        <p:sp>
          <p:nvSpPr>
            <p:cNvPr id="17" name="Rectangle 51"/>
            <p:cNvSpPr>
              <a:spLocks noChangeArrowheads="1"/>
            </p:cNvSpPr>
            <p:nvPr/>
          </p:nvSpPr>
          <p:spPr bwMode="auto">
            <a:xfrm>
              <a:off x="1632" y="1680"/>
              <a:ext cx="11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Encryption</a:t>
              </a:r>
            </a:p>
          </p:txBody>
        </p:sp>
        <p:sp>
          <p:nvSpPr>
            <p:cNvPr id="18" name="Puzzle1"/>
            <p:cNvSpPr>
              <a:spLocks noEditPoints="1" noChangeArrowheads="1"/>
            </p:cNvSpPr>
            <p:nvPr/>
          </p:nvSpPr>
          <p:spPr bwMode="auto">
            <a:xfrm flipH="1">
              <a:off x="1776" y="1152"/>
              <a:ext cx="877" cy="51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2063552" y="980728"/>
            <a:ext cx="3168352" cy="28803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Crypto-Toolbox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47928" y="980728"/>
            <a:ext cx="4608512" cy="2880320"/>
            <a:chOff x="3923928" y="980728"/>
            <a:chExt cx="4608512" cy="2880320"/>
          </a:xfrm>
        </p:grpSpPr>
        <p:sp>
          <p:nvSpPr>
            <p:cNvPr id="20" name="Rectangle 53"/>
            <p:cNvSpPr>
              <a:spLocks noChangeArrowheads="1"/>
            </p:cNvSpPr>
            <p:nvPr/>
          </p:nvSpPr>
          <p:spPr bwMode="auto">
            <a:xfrm>
              <a:off x="5292080" y="980728"/>
              <a:ext cx="3240360" cy="288032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electronic voting system</a:t>
              </a:r>
            </a:p>
          </p:txBody>
        </p: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6084168" y="1412776"/>
              <a:ext cx="1728192" cy="2232248"/>
              <a:chOff x="1104" y="912"/>
              <a:chExt cx="2304" cy="3168"/>
            </a:xfrm>
          </p:grpSpPr>
          <p:grpSp>
            <p:nvGrpSpPr>
              <p:cNvPr id="22" name="Group 23"/>
              <p:cNvGrpSpPr>
                <a:grpSpLocks/>
              </p:cNvGrpSpPr>
              <p:nvPr/>
            </p:nvGrpSpPr>
            <p:grpSpPr bwMode="auto">
              <a:xfrm>
                <a:off x="1488" y="1104"/>
                <a:ext cx="288" cy="576"/>
                <a:chOff x="1488" y="912"/>
                <a:chExt cx="288" cy="576"/>
              </a:xfrm>
            </p:grpSpPr>
            <p:sp>
              <p:nvSpPr>
                <p:cNvPr id="331" name="Rectangle 24"/>
                <p:cNvSpPr>
                  <a:spLocks noChangeArrowheads="1"/>
                </p:cNvSpPr>
                <p:nvPr/>
              </p:nvSpPr>
              <p:spPr bwMode="auto">
                <a:xfrm>
                  <a:off x="1489" y="1342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2" name="Rectangle 25"/>
                <p:cNvSpPr>
                  <a:spLocks noChangeArrowheads="1"/>
                </p:cNvSpPr>
                <p:nvPr/>
              </p:nvSpPr>
              <p:spPr bwMode="auto">
                <a:xfrm>
                  <a:off x="1487" y="1197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3" name="Rectangle 26"/>
                <p:cNvSpPr>
                  <a:spLocks noChangeArrowheads="1"/>
                </p:cNvSpPr>
                <p:nvPr/>
              </p:nvSpPr>
              <p:spPr bwMode="auto">
                <a:xfrm>
                  <a:off x="1631" y="1198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4" name="Rectangle 27"/>
                <p:cNvSpPr>
                  <a:spLocks noChangeArrowheads="1"/>
                </p:cNvSpPr>
                <p:nvPr/>
              </p:nvSpPr>
              <p:spPr bwMode="auto">
                <a:xfrm>
                  <a:off x="1488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5" name="Rectangle 28"/>
                <p:cNvSpPr>
                  <a:spLocks noChangeArrowheads="1"/>
                </p:cNvSpPr>
                <p:nvPr/>
              </p:nvSpPr>
              <p:spPr bwMode="auto">
                <a:xfrm>
                  <a:off x="1632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6" name="Rectangle 29"/>
                <p:cNvSpPr>
                  <a:spLocks noChangeArrowheads="1"/>
                </p:cNvSpPr>
                <p:nvPr/>
              </p:nvSpPr>
              <p:spPr bwMode="auto">
                <a:xfrm>
                  <a:off x="1488" y="910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7" name="Rectangle 30"/>
                <p:cNvSpPr>
                  <a:spLocks noChangeArrowheads="1"/>
                </p:cNvSpPr>
                <p:nvPr/>
              </p:nvSpPr>
              <p:spPr bwMode="auto">
                <a:xfrm>
                  <a:off x="1632" y="909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3" name="Group 31"/>
              <p:cNvGrpSpPr>
                <a:grpSpLocks/>
              </p:cNvGrpSpPr>
              <p:nvPr/>
            </p:nvGrpSpPr>
            <p:grpSpPr bwMode="auto">
              <a:xfrm>
                <a:off x="1392" y="1776"/>
                <a:ext cx="1728" cy="2304"/>
                <a:chOff x="1392" y="1632"/>
                <a:chExt cx="1728" cy="2304"/>
              </a:xfrm>
            </p:grpSpPr>
            <p:sp>
              <p:nvSpPr>
                <p:cNvPr id="139" name="Rectangle 32"/>
                <p:cNvSpPr>
                  <a:spLocks noChangeArrowheads="1"/>
                </p:cNvSpPr>
                <p:nvPr/>
              </p:nvSpPr>
              <p:spPr bwMode="auto">
                <a:xfrm>
                  <a:off x="1535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Rectangle 33"/>
                <p:cNvSpPr>
                  <a:spLocks noChangeArrowheads="1"/>
                </p:cNvSpPr>
                <p:nvPr/>
              </p:nvSpPr>
              <p:spPr bwMode="auto">
                <a:xfrm>
                  <a:off x="139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1" name="Rectangle 34"/>
                <p:cNvSpPr>
                  <a:spLocks noChangeArrowheads="1"/>
                </p:cNvSpPr>
                <p:nvPr/>
              </p:nvSpPr>
              <p:spPr bwMode="auto">
                <a:xfrm>
                  <a:off x="1678" y="321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2" name="Rectangle 35"/>
                <p:cNvSpPr>
                  <a:spLocks noChangeArrowheads="1"/>
                </p:cNvSpPr>
                <p:nvPr/>
              </p:nvSpPr>
              <p:spPr bwMode="auto">
                <a:xfrm>
                  <a:off x="1825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" name="Rectangle 36"/>
                <p:cNvSpPr>
                  <a:spLocks noChangeArrowheads="1"/>
                </p:cNvSpPr>
                <p:nvPr/>
              </p:nvSpPr>
              <p:spPr bwMode="auto">
                <a:xfrm>
                  <a:off x="211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4" name="Rectangle 37"/>
                <p:cNvSpPr>
                  <a:spLocks noChangeArrowheads="1"/>
                </p:cNvSpPr>
                <p:nvPr/>
              </p:nvSpPr>
              <p:spPr bwMode="auto">
                <a:xfrm>
                  <a:off x="1968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5" name="Rectangle 38"/>
                <p:cNvSpPr>
                  <a:spLocks noChangeArrowheads="1"/>
                </p:cNvSpPr>
                <p:nvPr/>
              </p:nvSpPr>
              <p:spPr bwMode="auto">
                <a:xfrm>
                  <a:off x="225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6" name="Rectangle 39"/>
                <p:cNvSpPr>
                  <a:spLocks noChangeArrowheads="1"/>
                </p:cNvSpPr>
                <p:nvPr/>
              </p:nvSpPr>
              <p:spPr bwMode="auto">
                <a:xfrm>
                  <a:off x="2399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7" name="Rectangle 40"/>
                <p:cNvSpPr>
                  <a:spLocks noChangeArrowheads="1"/>
                </p:cNvSpPr>
                <p:nvPr/>
              </p:nvSpPr>
              <p:spPr bwMode="auto">
                <a:xfrm>
                  <a:off x="2689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8" name="Rectangle 41"/>
                <p:cNvSpPr>
                  <a:spLocks noChangeArrowheads="1"/>
                </p:cNvSpPr>
                <p:nvPr/>
              </p:nvSpPr>
              <p:spPr bwMode="auto">
                <a:xfrm>
                  <a:off x="2543" y="321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9" name="Rectangle 42"/>
                <p:cNvSpPr>
                  <a:spLocks noChangeArrowheads="1"/>
                </p:cNvSpPr>
                <p:nvPr/>
              </p:nvSpPr>
              <p:spPr bwMode="auto">
                <a:xfrm>
                  <a:off x="2832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0" name="Rectangle 43"/>
                <p:cNvSpPr>
                  <a:spLocks noChangeArrowheads="1"/>
                </p:cNvSpPr>
                <p:nvPr/>
              </p:nvSpPr>
              <p:spPr bwMode="auto">
                <a:xfrm>
                  <a:off x="297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1" name="Rectangle 44"/>
                <p:cNvSpPr>
                  <a:spLocks noChangeArrowheads="1"/>
                </p:cNvSpPr>
                <p:nvPr/>
              </p:nvSpPr>
              <p:spPr bwMode="auto">
                <a:xfrm>
                  <a:off x="153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2" name="Rectangle 45"/>
                <p:cNvSpPr>
                  <a:spLocks noChangeArrowheads="1"/>
                </p:cNvSpPr>
                <p:nvPr/>
              </p:nvSpPr>
              <p:spPr bwMode="auto">
                <a:xfrm>
                  <a:off x="1390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3" name="Rectangle 46"/>
                <p:cNvSpPr>
                  <a:spLocks noChangeArrowheads="1"/>
                </p:cNvSpPr>
                <p:nvPr/>
              </p:nvSpPr>
              <p:spPr bwMode="auto">
                <a:xfrm>
                  <a:off x="1679" y="306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4" name="Rectangle 47"/>
                <p:cNvSpPr>
                  <a:spLocks noChangeArrowheads="1"/>
                </p:cNvSpPr>
                <p:nvPr/>
              </p:nvSpPr>
              <p:spPr bwMode="auto">
                <a:xfrm>
                  <a:off x="1823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5" name="Rectangle 48"/>
                <p:cNvSpPr>
                  <a:spLocks noChangeArrowheads="1"/>
                </p:cNvSpPr>
                <p:nvPr/>
              </p:nvSpPr>
              <p:spPr bwMode="auto">
                <a:xfrm>
                  <a:off x="211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6" name="Rectangle 49"/>
                <p:cNvSpPr>
                  <a:spLocks noChangeArrowheads="1"/>
                </p:cNvSpPr>
                <p:nvPr/>
              </p:nvSpPr>
              <p:spPr bwMode="auto">
                <a:xfrm>
                  <a:off x="196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7" name="Rectangle 50"/>
                <p:cNvSpPr>
                  <a:spLocks noChangeArrowheads="1"/>
                </p:cNvSpPr>
                <p:nvPr/>
              </p:nvSpPr>
              <p:spPr bwMode="auto">
                <a:xfrm>
                  <a:off x="225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8" name="Rectangle 51"/>
                <p:cNvSpPr>
                  <a:spLocks noChangeArrowheads="1"/>
                </p:cNvSpPr>
                <p:nvPr/>
              </p:nvSpPr>
              <p:spPr bwMode="auto">
                <a:xfrm>
                  <a:off x="2399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9" name="Rectangle 52"/>
                <p:cNvSpPr>
                  <a:spLocks noChangeArrowheads="1"/>
                </p:cNvSpPr>
                <p:nvPr/>
              </p:nvSpPr>
              <p:spPr bwMode="auto">
                <a:xfrm>
                  <a:off x="268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0" name="Rectangle 53"/>
                <p:cNvSpPr>
                  <a:spLocks noChangeArrowheads="1"/>
                </p:cNvSpPr>
                <p:nvPr/>
              </p:nvSpPr>
              <p:spPr bwMode="auto">
                <a:xfrm>
                  <a:off x="2543" y="307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1" name="Rectangle 54"/>
                <p:cNvSpPr>
                  <a:spLocks noChangeArrowheads="1"/>
                </p:cNvSpPr>
                <p:nvPr/>
              </p:nvSpPr>
              <p:spPr bwMode="auto">
                <a:xfrm>
                  <a:off x="283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2" name="Rectangle 55"/>
                <p:cNvSpPr>
                  <a:spLocks noChangeArrowheads="1"/>
                </p:cNvSpPr>
                <p:nvPr/>
              </p:nvSpPr>
              <p:spPr bwMode="auto">
                <a:xfrm>
                  <a:off x="2976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3" name="Rectangle 56"/>
                <p:cNvSpPr>
                  <a:spLocks noChangeArrowheads="1"/>
                </p:cNvSpPr>
                <p:nvPr/>
              </p:nvSpPr>
              <p:spPr bwMode="auto">
                <a:xfrm>
                  <a:off x="153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4" name="Rectangle 57"/>
                <p:cNvSpPr>
                  <a:spLocks noChangeArrowheads="1"/>
                </p:cNvSpPr>
                <p:nvPr/>
              </p:nvSpPr>
              <p:spPr bwMode="auto">
                <a:xfrm>
                  <a:off x="1391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5" name="Rectangle 58"/>
                <p:cNvSpPr>
                  <a:spLocks noChangeArrowheads="1"/>
                </p:cNvSpPr>
                <p:nvPr/>
              </p:nvSpPr>
              <p:spPr bwMode="auto">
                <a:xfrm>
                  <a:off x="1679" y="2927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6" name="Rectangle 59"/>
                <p:cNvSpPr>
                  <a:spLocks noChangeArrowheads="1"/>
                </p:cNvSpPr>
                <p:nvPr/>
              </p:nvSpPr>
              <p:spPr bwMode="auto">
                <a:xfrm>
                  <a:off x="1824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7" name="Rectangle 60"/>
                <p:cNvSpPr>
                  <a:spLocks noChangeArrowheads="1"/>
                </p:cNvSpPr>
                <p:nvPr/>
              </p:nvSpPr>
              <p:spPr bwMode="auto">
                <a:xfrm>
                  <a:off x="211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8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9" name="Rectangle 62"/>
                <p:cNvSpPr>
                  <a:spLocks noChangeArrowheads="1"/>
                </p:cNvSpPr>
                <p:nvPr/>
              </p:nvSpPr>
              <p:spPr bwMode="auto">
                <a:xfrm>
                  <a:off x="225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0" name="Rectangle 63"/>
                <p:cNvSpPr>
                  <a:spLocks noChangeArrowheads="1"/>
                </p:cNvSpPr>
                <p:nvPr/>
              </p:nvSpPr>
              <p:spPr bwMode="auto">
                <a:xfrm>
                  <a:off x="2399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" name="Rectangle 64"/>
                <p:cNvSpPr>
                  <a:spLocks noChangeArrowheads="1"/>
                </p:cNvSpPr>
                <p:nvPr/>
              </p:nvSpPr>
              <p:spPr bwMode="auto">
                <a:xfrm>
                  <a:off x="268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2" name="Rectangle 65"/>
                <p:cNvSpPr>
                  <a:spLocks noChangeArrowheads="1"/>
                </p:cNvSpPr>
                <p:nvPr/>
              </p:nvSpPr>
              <p:spPr bwMode="auto">
                <a:xfrm>
                  <a:off x="2543" y="292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3" name="Rectangle 66"/>
                <p:cNvSpPr>
                  <a:spLocks noChangeArrowheads="1"/>
                </p:cNvSpPr>
                <p:nvPr/>
              </p:nvSpPr>
              <p:spPr bwMode="auto">
                <a:xfrm>
                  <a:off x="283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4" name="Rectangle 67"/>
                <p:cNvSpPr>
                  <a:spLocks noChangeArrowheads="1"/>
                </p:cNvSpPr>
                <p:nvPr/>
              </p:nvSpPr>
              <p:spPr bwMode="auto">
                <a:xfrm>
                  <a:off x="2977" y="292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" name="Rectangle 68"/>
                <p:cNvSpPr>
                  <a:spLocks noChangeArrowheads="1"/>
                </p:cNvSpPr>
                <p:nvPr/>
              </p:nvSpPr>
              <p:spPr bwMode="auto">
                <a:xfrm>
                  <a:off x="153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6" name="Rectangle 69"/>
                <p:cNvSpPr>
                  <a:spLocks noChangeArrowheads="1"/>
                </p:cNvSpPr>
                <p:nvPr/>
              </p:nvSpPr>
              <p:spPr bwMode="auto">
                <a:xfrm>
                  <a:off x="139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Rectangle 70"/>
                <p:cNvSpPr>
                  <a:spLocks noChangeArrowheads="1"/>
                </p:cNvSpPr>
                <p:nvPr/>
              </p:nvSpPr>
              <p:spPr bwMode="auto">
                <a:xfrm>
                  <a:off x="1678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8" name="Rectangle 71"/>
                <p:cNvSpPr>
                  <a:spLocks noChangeArrowheads="1"/>
                </p:cNvSpPr>
                <p:nvPr/>
              </p:nvSpPr>
              <p:spPr bwMode="auto">
                <a:xfrm>
                  <a:off x="1824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9" name="Rectangle 72"/>
                <p:cNvSpPr>
                  <a:spLocks noChangeArrowheads="1"/>
                </p:cNvSpPr>
                <p:nvPr/>
              </p:nvSpPr>
              <p:spPr bwMode="auto">
                <a:xfrm>
                  <a:off x="211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0" name="Rectangle 73"/>
                <p:cNvSpPr>
                  <a:spLocks noChangeArrowheads="1"/>
                </p:cNvSpPr>
                <p:nvPr/>
              </p:nvSpPr>
              <p:spPr bwMode="auto">
                <a:xfrm>
                  <a:off x="196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" name="Rectangle 74"/>
                <p:cNvSpPr>
                  <a:spLocks noChangeArrowheads="1"/>
                </p:cNvSpPr>
                <p:nvPr/>
              </p:nvSpPr>
              <p:spPr bwMode="auto">
                <a:xfrm>
                  <a:off x="225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2" name="Rectangle 75"/>
                <p:cNvSpPr>
                  <a:spLocks noChangeArrowheads="1"/>
                </p:cNvSpPr>
                <p:nvPr/>
              </p:nvSpPr>
              <p:spPr bwMode="auto">
                <a:xfrm>
                  <a:off x="2400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3" name="Rectangle 76"/>
                <p:cNvSpPr>
                  <a:spLocks noChangeArrowheads="1"/>
                </p:cNvSpPr>
                <p:nvPr/>
              </p:nvSpPr>
              <p:spPr bwMode="auto">
                <a:xfrm>
                  <a:off x="268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4" name="Rectangle 77"/>
                <p:cNvSpPr>
                  <a:spLocks noChangeArrowheads="1"/>
                </p:cNvSpPr>
                <p:nvPr/>
              </p:nvSpPr>
              <p:spPr bwMode="auto">
                <a:xfrm>
                  <a:off x="2542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5" name="Rectangle 78"/>
                <p:cNvSpPr>
                  <a:spLocks noChangeArrowheads="1"/>
                </p:cNvSpPr>
                <p:nvPr/>
              </p:nvSpPr>
              <p:spPr bwMode="auto">
                <a:xfrm>
                  <a:off x="2833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6" name="Rectangle 79"/>
                <p:cNvSpPr>
                  <a:spLocks noChangeArrowheads="1"/>
                </p:cNvSpPr>
                <p:nvPr/>
              </p:nvSpPr>
              <p:spPr bwMode="auto">
                <a:xfrm>
                  <a:off x="2976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7" name="Rectangle 80"/>
                <p:cNvSpPr>
                  <a:spLocks noChangeArrowheads="1"/>
                </p:cNvSpPr>
                <p:nvPr/>
              </p:nvSpPr>
              <p:spPr bwMode="auto">
                <a:xfrm>
                  <a:off x="1535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8" name="Rectangle 81"/>
                <p:cNvSpPr>
                  <a:spLocks noChangeArrowheads="1"/>
                </p:cNvSpPr>
                <p:nvPr/>
              </p:nvSpPr>
              <p:spPr bwMode="auto">
                <a:xfrm>
                  <a:off x="139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9" name="Rectangle 82"/>
                <p:cNvSpPr>
                  <a:spLocks noChangeArrowheads="1"/>
                </p:cNvSpPr>
                <p:nvPr/>
              </p:nvSpPr>
              <p:spPr bwMode="auto">
                <a:xfrm>
                  <a:off x="1678" y="263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0" name="Rectangle 83"/>
                <p:cNvSpPr>
                  <a:spLocks noChangeArrowheads="1"/>
                </p:cNvSpPr>
                <p:nvPr/>
              </p:nvSpPr>
              <p:spPr bwMode="auto">
                <a:xfrm>
                  <a:off x="1824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1" name="Rectangle 84"/>
                <p:cNvSpPr>
                  <a:spLocks noChangeArrowheads="1"/>
                </p:cNvSpPr>
                <p:nvPr/>
              </p:nvSpPr>
              <p:spPr bwMode="auto">
                <a:xfrm>
                  <a:off x="211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2" name="Rectangle 85"/>
                <p:cNvSpPr>
                  <a:spLocks noChangeArrowheads="1"/>
                </p:cNvSpPr>
                <p:nvPr/>
              </p:nvSpPr>
              <p:spPr bwMode="auto">
                <a:xfrm>
                  <a:off x="1968" y="264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3" name="Rectangle 86"/>
                <p:cNvSpPr>
                  <a:spLocks noChangeArrowheads="1"/>
                </p:cNvSpPr>
                <p:nvPr/>
              </p:nvSpPr>
              <p:spPr bwMode="auto">
                <a:xfrm>
                  <a:off x="225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4" name="Rectangle 87"/>
                <p:cNvSpPr>
                  <a:spLocks noChangeArrowheads="1"/>
                </p:cNvSpPr>
                <p:nvPr/>
              </p:nvSpPr>
              <p:spPr bwMode="auto">
                <a:xfrm>
                  <a:off x="2400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5" name="Rectangle 88"/>
                <p:cNvSpPr>
                  <a:spLocks noChangeArrowheads="1"/>
                </p:cNvSpPr>
                <p:nvPr/>
              </p:nvSpPr>
              <p:spPr bwMode="auto">
                <a:xfrm>
                  <a:off x="2689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6" name="Rectangle 89"/>
                <p:cNvSpPr>
                  <a:spLocks noChangeArrowheads="1"/>
                </p:cNvSpPr>
                <p:nvPr/>
              </p:nvSpPr>
              <p:spPr bwMode="auto">
                <a:xfrm>
                  <a:off x="2543" y="263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7" name="Rectangle 90"/>
                <p:cNvSpPr>
                  <a:spLocks noChangeArrowheads="1"/>
                </p:cNvSpPr>
                <p:nvPr/>
              </p:nvSpPr>
              <p:spPr bwMode="auto">
                <a:xfrm>
                  <a:off x="2833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8" name="Rectangle 91"/>
                <p:cNvSpPr>
                  <a:spLocks noChangeArrowheads="1"/>
                </p:cNvSpPr>
                <p:nvPr/>
              </p:nvSpPr>
              <p:spPr bwMode="auto">
                <a:xfrm>
                  <a:off x="297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9" name="Rectangle 92"/>
                <p:cNvSpPr>
                  <a:spLocks noChangeArrowheads="1"/>
                </p:cNvSpPr>
                <p:nvPr/>
              </p:nvSpPr>
              <p:spPr bwMode="auto">
                <a:xfrm>
                  <a:off x="1534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0" name="Rectangle 93"/>
                <p:cNvSpPr>
                  <a:spLocks noChangeArrowheads="1"/>
                </p:cNvSpPr>
                <p:nvPr/>
              </p:nvSpPr>
              <p:spPr bwMode="auto">
                <a:xfrm>
                  <a:off x="139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1" name="Rectangle 94"/>
                <p:cNvSpPr>
                  <a:spLocks noChangeArrowheads="1"/>
                </p:cNvSpPr>
                <p:nvPr/>
              </p:nvSpPr>
              <p:spPr bwMode="auto">
                <a:xfrm>
                  <a:off x="1678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2" name="Rectangle 95"/>
                <p:cNvSpPr>
                  <a:spLocks noChangeArrowheads="1"/>
                </p:cNvSpPr>
                <p:nvPr/>
              </p:nvSpPr>
              <p:spPr bwMode="auto">
                <a:xfrm>
                  <a:off x="1824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3" name="Rectangle 96"/>
                <p:cNvSpPr>
                  <a:spLocks noChangeArrowheads="1"/>
                </p:cNvSpPr>
                <p:nvPr/>
              </p:nvSpPr>
              <p:spPr bwMode="auto">
                <a:xfrm>
                  <a:off x="211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4" name="Rectangle 97"/>
                <p:cNvSpPr>
                  <a:spLocks noChangeArrowheads="1"/>
                </p:cNvSpPr>
                <p:nvPr/>
              </p:nvSpPr>
              <p:spPr bwMode="auto">
                <a:xfrm>
                  <a:off x="1967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" name="Rectangle 98"/>
                <p:cNvSpPr>
                  <a:spLocks noChangeArrowheads="1"/>
                </p:cNvSpPr>
                <p:nvPr/>
              </p:nvSpPr>
              <p:spPr bwMode="auto">
                <a:xfrm>
                  <a:off x="225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6" name="Rectangle 99"/>
                <p:cNvSpPr>
                  <a:spLocks noChangeArrowheads="1"/>
                </p:cNvSpPr>
                <p:nvPr/>
              </p:nvSpPr>
              <p:spPr bwMode="auto">
                <a:xfrm>
                  <a:off x="2398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7" name="Rectangle 100"/>
                <p:cNvSpPr>
                  <a:spLocks noChangeArrowheads="1"/>
                </p:cNvSpPr>
                <p:nvPr/>
              </p:nvSpPr>
              <p:spPr bwMode="auto">
                <a:xfrm>
                  <a:off x="2689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8" name="Rectangle 101"/>
                <p:cNvSpPr>
                  <a:spLocks noChangeArrowheads="1"/>
                </p:cNvSpPr>
                <p:nvPr/>
              </p:nvSpPr>
              <p:spPr bwMode="auto">
                <a:xfrm>
                  <a:off x="2543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9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3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0" name="Rectangle 103"/>
                <p:cNvSpPr>
                  <a:spLocks noChangeArrowheads="1"/>
                </p:cNvSpPr>
                <p:nvPr/>
              </p:nvSpPr>
              <p:spPr bwMode="auto">
                <a:xfrm>
                  <a:off x="297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1" name="Rectangle 104"/>
                <p:cNvSpPr>
                  <a:spLocks noChangeArrowheads="1"/>
                </p:cNvSpPr>
                <p:nvPr/>
              </p:nvSpPr>
              <p:spPr bwMode="auto">
                <a:xfrm>
                  <a:off x="1534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2" name="Rectangle 105"/>
                <p:cNvSpPr>
                  <a:spLocks noChangeArrowheads="1"/>
                </p:cNvSpPr>
                <p:nvPr/>
              </p:nvSpPr>
              <p:spPr bwMode="auto">
                <a:xfrm>
                  <a:off x="139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3" name="Rectangle 106"/>
                <p:cNvSpPr>
                  <a:spLocks noChangeArrowheads="1"/>
                </p:cNvSpPr>
                <p:nvPr/>
              </p:nvSpPr>
              <p:spPr bwMode="auto">
                <a:xfrm>
                  <a:off x="1678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4" name="Rectangle 107"/>
                <p:cNvSpPr>
                  <a:spLocks noChangeArrowheads="1"/>
                </p:cNvSpPr>
                <p:nvPr/>
              </p:nvSpPr>
              <p:spPr bwMode="auto">
                <a:xfrm>
                  <a:off x="1825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5" name="Rectangle 108"/>
                <p:cNvSpPr>
                  <a:spLocks noChangeArrowheads="1"/>
                </p:cNvSpPr>
                <p:nvPr/>
              </p:nvSpPr>
              <p:spPr bwMode="auto">
                <a:xfrm>
                  <a:off x="211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6" name="Rectangle 109"/>
                <p:cNvSpPr>
                  <a:spLocks noChangeArrowheads="1"/>
                </p:cNvSpPr>
                <p:nvPr/>
              </p:nvSpPr>
              <p:spPr bwMode="auto">
                <a:xfrm>
                  <a:off x="1968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7" name="Rectangle 110"/>
                <p:cNvSpPr>
                  <a:spLocks noChangeArrowheads="1"/>
                </p:cNvSpPr>
                <p:nvPr/>
              </p:nvSpPr>
              <p:spPr bwMode="auto">
                <a:xfrm>
                  <a:off x="225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8" name="Rectangle 111"/>
                <p:cNvSpPr>
                  <a:spLocks noChangeArrowheads="1"/>
                </p:cNvSpPr>
                <p:nvPr/>
              </p:nvSpPr>
              <p:spPr bwMode="auto">
                <a:xfrm>
                  <a:off x="2398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9" name="Rectangle 112"/>
                <p:cNvSpPr>
                  <a:spLocks noChangeArrowheads="1"/>
                </p:cNvSpPr>
                <p:nvPr/>
              </p:nvSpPr>
              <p:spPr bwMode="auto">
                <a:xfrm>
                  <a:off x="2689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0" name="Rectangle 113"/>
                <p:cNvSpPr>
                  <a:spLocks noChangeArrowheads="1"/>
                </p:cNvSpPr>
                <p:nvPr/>
              </p:nvSpPr>
              <p:spPr bwMode="auto">
                <a:xfrm>
                  <a:off x="2543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Rectangle 114"/>
                <p:cNvSpPr>
                  <a:spLocks noChangeArrowheads="1"/>
                </p:cNvSpPr>
                <p:nvPr/>
              </p:nvSpPr>
              <p:spPr bwMode="auto">
                <a:xfrm>
                  <a:off x="2832" y="234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7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3" name="Rectangle 116"/>
                <p:cNvSpPr>
                  <a:spLocks noChangeArrowheads="1"/>
                </p:cNvSpPr>
                <p:nvPr/>
              </p:nvSpPr>
              <p:spPr bwMode="auto">
                <a:xfrm>
                  <a:off x="153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4" name="Rectangle 117"/>
                <p:cNvSpPr>
                  <a:spLocks noChangeArrowheads="1"/>
                </p:cNvSpPr>
                <p:nvPr/>
              </p:nvSpPr>
              <p:spPr bwMode="auto">
                <a:xfrm>
                  <a:off x="1390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" name="Rectangle 118"/>
                <p:cNvSpPr>
                  <a:spLocks noChangeArrowheads="1"/>
                </p:cNvSpPr>
                <p:nvPr/>
              </p:nvSpPr>
              <p:spPr bwMode="auto">
                <a:xfrm>
                  <a:off x="1678" y="2207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6" name="Rectangle 119"/>
                <p:cNvSpPr>
                  <a:spLocks noChangeArrowheads="1"/>
                </p:cNvSpPr>
                <p:nvPr/>
              </p:nvSpPr>
              <p:spPr bwMode="auto">
                <a:xfrm>
                  <a:off x="1823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7" name="Rectangle 120"/>
                <p:cNvSpPr>
                  <a:spLocks noChangeArrowheads="1"/>
                </p:cNvSpPr>
                <p:nvPr/>
              </p:nvSpPr>
              <p:spPr bwMode="auto">
                <a:xfrm>
                  <a:off x="2112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8" name="Rectangle 121"/>
                <p:cNvSpPr>
                  <a:spLocks noChangeArrowheads="1"/>
                </p:cNvSpPr>
                <p:nvPr/>
              </p:nvSpPr>
              <p:spPr bwMode="auto">
                <a:xfrm>
                  <a:off x="196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25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0" name="Rectangle 123"/>
                <p:cNvSpPr>
                  <a:spLocks noChangeArrowheads="1"/>
                </p:cNvSpPr>
                <p:nvPr/>
              </p:nvSpPr>
              <p:spPr bwMode="auto">
                <a:xfrm>
                  <a:off x="2399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8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Rectangle 125"/>
                <p:cNvSpPr>
                  <a:spLocks noChangeArrowheads="1"/>
                </p:cNvSpPr>
                <p:nvPr/>
              </p:nvSpPr>
              <p:spPr bwMode="auto">
                <a:xfrm>
                  <a:off x="2543" y="220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Rectangle 126"/>
                <p:cNvSpPr>
                  <a:spLocks noChangeArrowheads="1"/>
                </p:cNvSpPr>
                <p:nvPr/>
              </p:nvSpPr>
              <p:spPr bwMode="auto">
                <a:xfrm>
                  <a:off x="2832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4" name="Rectangle 127"/>
                <p:cNvSpPr>
                  <a:spLocks noChangeArrowheads="1"/>
                </p:cNvSpPr>
                <p:nvPr/>
              </p:nvSpPr>
              <p:spPr bwMode="auto">
                <a:xfrm>
                  <a:off x="2976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Rectangle 128"/>
                <p:cNvSpPr>
                  <a:spLocks noChangeArrowheads="1"/>
                </p:cNvSpPr>
                <p:nvPr/>
              </p:nvSpPr>
              <p:spPr bwMode="auto">
                <a:xfrm>
                  <a:off x="153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" name="Rectangle 129"/>
                <p:cNvSpPr>
                  <a:spLocks noChangeArrowheads="1"/>
                </p:cNvSpPr>
                <p:nvPr/>
              </p:nvSpPr>
              <p:spPr bwMode="auto">
                <a:xfrm>
                  <a:off x="1392" y="206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7" name="Rectangle 130"/>
                <p:cNvSpPr>
                  <a:spLocks noChangeArrowheads="1"/>
                </p:cNvSpPr>
                <p:nvPr/>
              </p:nvSpPr>
              <p:spPr bwMode="auto">
                <a:xfrm>
                  <a:off x="1679" y="206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8" name="Rectangle 131"/>
                <p:cNvSpPr>
                  <a:spLocks noChangeArrowheads="1"/>
                </p:cNvSpPr>
                <p:nvPr/>
              </p:nvSpPr>
              <p:spPr bwMode="auto">
                <a:xfrm>
                  <a:off x="1824" y="206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Rectangle 132"/>
                <p:cNvSpPr>
                  <a:spLocks noChangeArrowheads="1"/>
                </p:cNvSpPr>
                <p:nvPr/>
              </p:nvSpPr>
              <p:spPr bwMode="auto">
                <a:xfrm>
                  <a:off x="211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Rectangle 133"/>
                <p:cNvSpPr>
                  <a:spLocks noChangeArrowheads="1"/>
                </p:cNvSpPr>
                <p:nvPr/>
              </p:nvSpPr>
              <p:spPr bwMode="auto">
                <a:xfrm>
                  <a:off x="196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Rectangle 134"/>
                <p:cNvSpPr>
                  <a:spLocks noChangeArrowheads="1"/>
                </p:cNvSpPr>
                <p:nvPr/>
              </p:nvSpPr>
              <p:spPr bwMode="auto">
                <a:xfrm>
                  <a:off x="225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2" name="Rectangle 135"/>
                <p:cNvSpPr>
                  <a:spLocks noChangeArrowheads="1"/>
                </p:cNvSpPr>
                <p:nvPr/>
              </p:nvSpPr>
              <p:spPr bwMode="auto">
                <a:xfrm>
                  <a:off x="2399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3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8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4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43" y="206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Rectangle 138"/>
                <p:cNvSpPr>
                  <a:spLocks noChangeArrowheads="1"/>
                </p:cNvSpPr>
                <p:nvPr/>
              </p:nvSpPr>
              <p:spPr bwMode="auto">
                <a:xfrm>
                  <a:off x="283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6" name="Rectangle 139"/>
                <p:cNvSpPr>
                  <a:spLocks noChangeArrowheads="1"/>
                </p:cNvSpPr>
                <p:nvPr/>
              </p:nvSpPr>
              <p:spPr bwMode="auto">
                <a:xfrm>
                  <a:off x="2976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7" name="Rectangle 140"/>
                <p:cNvSpPr>
                  <a:spLocks noChangeArrowheads="1"/>
                </p:cNvSpPr>
                <p:nvPr/>
              </p:nvSpPr>
              <p:spPr bwMode="auto">
                <a:xfrm>
                  <a:off x="153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8" name="Rectangle 141"/>
                <p:cNvSpPr>
                  <a:spLocks noChangeArrowheads="1"/>
                </p:cNvSpPr>
                <p:nvPr/>
              </p:nvSpPr>
              <p:spPr bwMode="auto">
                <a:xfrm>
                  <a:off x="139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Rectangle 142"/>
                <p:cNvSpPr>
                  <a:spLocks noChangeArrowheads="1"/>
                </p:cNvSpPr>
                <p:nvPr/>
              </p:nvSpPr>
              <p:spPr bwMode="auto">
                <a:xfrm>
                  <a:off x="1679" y="191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0" name="Rectangle 143"/>
                <p:cNvSpPr>
                  <a:spLocks noChangeArrowheads="1"/>
                </p:cNvSpPr>
                <p:nvPr/>
              </p:nvSpPr>
              <p:spPr bwMode="auto">
                <a:xfrm>
                  <a:off x="1824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Rectangle 144"/>
                <p:cNvSpPr>
                  <a:spLocks noChangeArrowheads="1"/>
                </p:cNvSpPr>
                <p:nvPr/>
              </p:nvSpPr>
              <p:spPr bwMode="auto">
                <a:xfrm>
                  <a:off x="211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2" name="Rectangle 145"/>
                <p:cNvSpPr>
                  <a:spLocks noChangeArrowheads="1"/>
                </p:cNvSpPr>
                <p:nvPr/>
              </p:nvSpPr>
              <p:spPr bwMode="auto">
                <a:xfrm>
                  <a:off x="196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3" name="Rectangle 146"/>
                <p:cNvSpPr>
                  <a:spLocks noChangeArrowheads="1"/>
                </p:cNvSpPr>
                <p:nvPr/>
              </p:nvSpPr>
              <p:spPr bwMode="auto">
                <a:xfrm>
                  <a:off x="225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4" name="Rectangle 147"/>
                <p:cNvSpPr>
                  <a:spLocks noChangeArrowheads="1"/>
                </p:cNvSpPr>
                <p:nvPr/>
              </p:nvSpPr>
              <p:spPr bwMode="auto">
                <a:xfrm>
                  <a:off x="2399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5" name="Rectangle 148"/>
                <p:cNvSpPr>
                  <a:spLocks noChangeArrowheads="1"/>
                </p:cNvSpPr>
                <p:nvPr/>
              </p:nvSpPr>
              <p:spPr bwMode="auto">
                <a:xfrm>
                  <a:off x="268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6" name="Rectangle 149"/>
                <p:cNvSpPr>
                  <a:spLocks noChangeArrowheads="1"/>
                </p:cNvSpPr>
                <p:nvPr/>
              </p:nvSpPr>
              <p:spPr bwMode="auto">
                <a:xfrm>
                  <a:off x="2543" y="191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7" name="Rectangle 150"/>
                <p:cNvSpPr>
                  <a:spLocks noChangeArrowheads="1"/>
                </p:cNvSpPr>
                <p:nvPr/>
              </p:nvSpPr>
              <p:spPr bwMode="auto">
                <a:xfrm>
                  <a:off x="2833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8" name="Rectangle 151"/>
                <p:cNvSpPr>
                  <a:spLocks noChangeArrowheads="1"/>
                </p:cNvSpPr>
                <p:nvPr/>
              </p:nvSpPr>
              <p:spPr bwMode="auto">
                <a:xfrm>
                  <a:off x="297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9" name="Rectangle 152"/>
                <p:cNvSpPr>
                  <a:spLocks noChangeArrowheads="1"/>
                </p:cNvSpPr>
                <p:nvPr/>
              </p:nvSpPr>
              <p:spPr bwMode="auto">
                <a:xfrm>
                  <a:off x="153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0" name="Rectangle 153"/>
                <p:cNvSpPr>
                  <a:spLocks noChangeArrowheads="1"/>
                </p:cNvSpPr>
                <p:nvPr/>
              </p:nvSpPr>
              <p:spPr bwMode="auto">
                <a:xfrm>
                  <a:off x="1391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1" name="Rectangle 154"/>
                <p:cNvSpPr>
                  <a:spLocks noChangeArrowheads="1"/>
                </p:cNvSpPr>
                <p:nvPr/>
              </p:nvSpPr>
              <p:spPr bwMode="auto">
                <a:xfrm>
                  <a:off x="1679" y="177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2" name="Rectangle 155"/>
                <p:cNvSpPr>
                  <a:spLocks noChangeArrowheads="1"/>
                </p:cNvSpPr>
                <p:nvPr/>
              </p:nvSpPr>
              <p:spPr bwMode="auto">
                <a:xfrm>
                  <a:off x="1824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3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1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4" name="Rectangle 157"/>
                <p:cNvSpPr>
                  <a:spLocks noChangeArrowheads="1"/>
                </p:cNvSpPr>
                <p:nvPr/>
              </p:nvSpPr>
              <p:spPr bwMode="auto">
                <a:xfrm>
                  <a:off x="1968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5" name="Rectangle 158"/>
                <p:cNvSpPr>
                  <a:spLocks noChangeArrowheads="1"/>
                </p:cNvSpPr>
                <p:nvPr/>
              </p:nvSpPr>
              <p:spPr bwMode="auto">
                <a:xfrm>
                  <a:off x="225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6" name="Rectangle 159"/>
                <p:cNvSpPr>
                  <a:spLocks noChangeArrowheads="1"/>
                </p:cNvSpPr>
                <p:nvPr/>
              </p:nvSpPr>
              <p:spPr bwMode="auto">
                <a:xfrm>
                  <a:off x="2400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7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89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8" name="Rectangle 161"/>
                <p:cNvSpPr>
                  <a:spLocks noChangeArrowheads="1"/>
                </p:cNvSpPr>
                <p:nvPr/>
              </p:nvSpPr>
              <p:spPr bwMode="auto">
                <a:xfrm>
                  <a:off x="2544" y="1774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9" name="Rectangle 162"/>
                <p:cNvSpPr>
                  <a:spLocks noChangeArrowheads="1"/>
                </p:cNvSpPr>
                <p:nvPr/>
              </p:nvSpPr>
              <p:spPr bwMode="auto">
                <a:xfrm>
                  <a:off x="283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0" name="Rectangle 163"/>
                <p:cNvSpPr>
                  <a:spLocks noChangeArrowheads="1"/>
                </p:cNvSpPr>
                <p:nvPr/>
              </p:nvSpPr>
              <p:spPr bwMode="auto">
                <a:xfrm>
                  <a:off x="2977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1" name="Rectangle 164"/>
                <p:cNvSpPr>
                  <a:spLocks noChangeArrowheads="1"/>
                </p:cNvSpPr>
                <p:nvPr/>
              </p:nvSpPr>
              <p:spPr bwMode="auto">
                <a:xfrm>
                  <a:off x="1535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2" name="Rectangle 165"/>
                <p:cNvSpPr>
                  <a:spLocks noChangeArrowheads="1"/>
                </p:cNvSpPr>
                <p:nvPr/>
              </p:nvSpPr>
              <p:spPr bwMode="auto">
                <a:xfrm>
                  <a:off x="139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3" name="Rectangle 166"/>
                <p:cNvSpPr>
                  <a:spLocks noChangeArrowheads="1"/>
                </p:cNvSpPr>
                <p:nvPr/>
              </p:nvSpPr>
              <p:spPr bwMode="auto">
                <a:xfrm>
                  <a:off x="1678" y="1630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4" name="Rectangle 167"/>
                <p:cNvSpPr>
                  <a:spLocks noChangeArrowheads="1"/>
                </p:cNvSpPr>
                <p:nvPr/>
              </p:nvSpPr>
              <p:spPr bwMode="auto">
                <a:xfrm>
                  <a:off x="1824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5" name="Rectangle 168"/>
                <p:cNvSpPr>
                  <a:spLocks noChangeArrowheads="1"/>
                </p:cNvSpPr>
                <p:nvPr/>
              </p:nvSpPr>
              <p:spPr bwMode="auto">
                <a:xfrm>
                  <a:off x="211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6" name="Rectangle 169"/>
                <p:cNvSpPr>
                  <a:spLocks noChangeArrowheads="1"/>
                </p:cNvSpPr>
                <p:nvPr/>
              </p:nvSpPr>
              <p:spPr bwMode="auto">
                <a:xfrm>
                  <a:off x="1968" y="163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7" name="Rectangle 170"/>
                <p:cNvSpPr>
                  <a:spLocks noChangeArrowheads="1"/>
                </p:cNvSpPr>
                <p:nvPr/>
              </p:nvSpPr>
              <p:spPr bwMode="auto">
                <a:xfrm>
                  <a:off x="225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8" name="Rectangle 171"/>
                <p:cNvSpPr>
                  <a:spLocks noChangeArrowheads="1"/>
                </p:cNvSpPr>
                <p:nvPr/>
              </p:nvSpPr>
              <p:spPr bwMode="auto">
                <a:xfrm>
                  <a:off x="2400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9" name="Rectangle 172"/>
                <p:cNvSpPr>
                  <a:spLocks noChangeArrowheads="1"/>
                </p:cNvSpPr>
                <p:nvPr/>
              </p:nvSpPr>
              <p:spPr bwMode="auto">
                <a:xfrm>
                  <a:off x="2689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0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42" y="162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1" name="Rectangle 174"/>
                <p:cNvSpPr>
                  <a:spLocks noChangeArrowheads="1"/>
                </p:cNvSpPr>
                <p:nvPr/>
              </p:nvSpPr>
              <p:spPr bwMode="auto">
                <a:xfrm>
                  <a:off x="2833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2" name="Rectangle 175"/>
                <p:cNvSpPr>
                  <a:spLocks noChangeArrowheads="1"/>
                </p:cNvSpPr>
                <p:nvPr/>
              </p:nvSpPr>
              <p:spPr bwMode="auto">
                <a:xfrm>
                  <a:off x="297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3" name="Rectangle 176"/>
                <p:cNvSpPr>
                  <a:spLocks noChangeArrowheads="1"/>
                </p:cNvSpPr>
                <p:nvPr/>
              </p:nvSpPr>
              <p:spPr bwMode="auto">
                <a:xfrm>
                  <a:off x="153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4" name="Rectangle 177"/>
                <p:cNvSpPr>
                  <a:spLocks noChangeArrowheads="1"/>
                </p:cNvSpPr>
                <p:nvPr/>
              </p:nvSpPr>
              <p:spPr bwMode="auto">
                <a:xfrm>
                  <a:off x="139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5" name="Rectangle 178"/>
                <p:cNvSpPr>
                  <a:spLocks noChangeArrowheads="1"/>
                </p:cNvSpPr>
                <p:nvPr/>
              </p:nvSpPr>
              <p:spPr bwMode="auto">
                <a:xfrm>
                  <a:off x="211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6" name="Rectangle 179"/>
                <p:cNvSpPr>
                  <a:spLocks noChangeArrowheads="1"/>
                </p:cNvSpPr>
                <p:nvPr/>
              </p:nvSpPr>
              <p:spPr bwMode="auto">
                <a:xfrm>
                  <a:off x="1968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7" name="Rectangle 180"/>
                <p:cNvSpPr>
                  <a:spLocks noChangeArrowheads="1"/>
                </p:cNvSpPr>
                <p:nvPr/>
              </p:nvSpPr>
              <p:spPr bwMode="auto">
                <a:xfrm>
                  <a:off x="225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8" name="Rectangle 181"/>
                <p:cNvSpPr>
                  <a:spLocks noChangeArrowheads="1"/>
                </p:cNvSpPr>
                <p:nvPr/>
              </p:nvSpPr>
              <p:spPr bwMode="auto">
                <a:xfrm>
                  <a:off x="2400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9" name="Rectangle 182"/>
                <p:cNvSpPr>
                  <a:spLocks noChangeArrowheads="1"/>
                </p:cNvSpPr>
                <p:nvPr/>
              </p:nvSpPr>
              <p:spPr bwMode="auto">
                <a:xfrm>
                  <a:off x="2689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0" name="Rectangle 183"/>
                <p:cNvSpPr>
                  <a:spLocks noChangeArrowheads="1"/>
                </p:cNvSpPr>
                <p:nvPr/>
              </p:nvSpPr>
              <p:spPr bwMode="auto">
                <a:xfrm>
                  <a:off x="2543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1" name="Rectangle 184"/>
                <p:cNvSpPr>
                  <a:spLocks noChangeArrowheads="1"/>
                </p:cNvSpPr>
                <p:nvPr/>
              </p:nvSpPr>
              <p:spPr bwMode="auto">
                <a:xfrm>
                  <a:off x="2833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2" name="Rectangle 185"/>
                <p:cNvSpPr>
                  <a:spLocks noChangeArrowheads="1"/>
                </p:cNvSpPr>
                <p:nvPr/>
              </p:nvSpPr>
              <p:spPr bwMode="auto">
                <a:xfrm>
                  <a:off x="2976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3" name="Rectangle 186"/>
                <p:cNvSpPr>
                  <a:spLocks noChangeArrowheads="1"/>
                </p:cNvSpPr>
                <p:nvPr/>
              </p:nvSpPr>
              <p:spPr bwMode="auto">
                <a:xfrm>
                  <a:off x="1533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4" name="Rectangle 187"/>
                <p:cNvSpPr>
                  <a:spLocks noChangeArrowheads="1"/>
                </p:cNvSpPr>
                <p:nvPr/>
              </p:nvSpPr>
              <p:spPr bwMode="auto">
                <a:xfrm>
                  <a:off x="1391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5" name="Rectangle 188"/>
                <p:cNvSpPr>
                  <a:spLocks noChangeArrowheads="1"/>
                </p:cNvSpPr>
                <p:nvPr/>
              </p:nvSpPr>
              <p:spPr bwMode="auto">
                <a:xfrm>
                  <a:off x="211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6" name="Rectangle 189"/>
                <p:cNvSpPr>
                  <a:spLocks noChangeArrowheads="1"/>
                </p:cNvSpPr>
                <p:nvPr/>
              </p:nvSpPr>
              <p:spPr bwMode="auto">
                <a:xfrm>
                  <a:off x="1967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7" name="Rectangle 190"/>
                <p:cNvSpPr>
                  <a:spLocks noChangeArrowheads="1"/>
                </p:cNvSpPr>
                <p:nvPr/>
              </p:nvSpPr>
              <p:spPr bwMode="auto">
                <a:xfrm>
                  <a:off x="225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8" name="Rectangle 191"/>
                <p:cNvSpPr>
                  <a:spLocks noChangeArrowheads="1"/>
                </p:cNvSpPr>
                <p:nvPr/>
              </p:nvSpPr>
              <p:spPr bwMode="auto">
                <a:xfrm>
                  <a:off x="2398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9" name="Rectangle 192"/>
                <p:cNvSpPr>
                  <a:spLocks noChangeArrowheads="1"/>
                </p:cNvSpPr>
                <p:nvPr/>
              </p:nvSpPr>
              <p:spPr bwMode="auto">
                <a:xfrm>
                  <a:off x="2689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0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43" y="3645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1" name="Rectangle 194"/>
                <p:cNvSpPr>
                  <a:spLocks noChangeArrowheads="1"/>
                </p:cNvSpPr>
                <p:nvPr/>
              </p:nvSpPr>
              <p:spPr bwMode="auto">
                <a:xfrm>
                  <a:off x="283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2" name="Rectangle 195"/>
                <p:cNvSpPr>
                  <a:spLocks noChangeArrowheads="1"/>
                </p:cNvSpPr>
                <p:nvPr/>
              </p:nvSpPr>
              <p:spPr bwMode="auto">
                <a:xfrm>
                  <a:off x="297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3" name="Rectangle 196"/>
                <p:cNvSpPr>
                  <a:spLocks noChangeArrowheads="1"/>
                </p:cNvSpPr>
                <p:nvPr/>
              </p:nvSpPr>
              <p:spPr bwMode="auto">
                <a:xfrm>
                  <a:off x="153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4" name="Rectangle 197"/>
                <p:cNvSpPr>
                  <a:spLocks noChangeArrowheads="1"/>
                </p:cNvSpPr>
                <p:nvPr/>
              </p:nvSpPr>
              <p:spPr bwMode="auto">
                <a:xfrm>
                  <a:off x="139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5" name="Rectangle 198"/>
                <p:cNvSpPr>
                  <a:spLocks noChangeArrowheads="1"/>
                </p:cNvSpPr>
                <p:nvPr/>
              </p:nvSpPr>
              <p:spPr bwMode="auto">
                <a:xfrm>
                  <a:off x="211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6" name="Rectangle 199"/>
                <p:cNvSpPr>
                  <a:spLocks noChangeArrowheads="1"/>
                </p:cNvSpPr>
                <p:nvPr/>
              </p:nvSpPr>
              <p:spPr bwMode="auto">
                <a:xfrm>
                  <a:off x="1967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7" name="Rectangle 200"/>
                <p:cNvSpPr>
                  <a:spLocks noChangeArrowheads="1"/>
                </p:cNvSpPr>
                <p:nvPr/>
              </p:nvSpPr>
              <p:spPr bwMode="auto">
                <a:xfrm>
                  <a:off x="225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8" name="Rectangle 201"/>
                <p:cNvSpPr>
                  <a:spLocks noChangeArrowheads="1"/>
                </p:cNvSpPr>
                <p:nvPr/>
              </p:nvSpPr>
              <p:spPr bwMode="auto">
                <a:xfrm>
                  <a:off x="2400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9" name="Rectangle 202"/>
                <p:cNvSpPr>
                  <a:spLocks noChangeArrowheads="1"/>
                </p:cNvSpPr>
                <p:nvPr/>
              </p:nvSpPr>
              <p:spPr bwMode="auto">
                <a:xfrm>
                  <a:off x="2689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0" name="Rectangle 203"/>
                <p:cNvSpPr>
                  <a:spLocks noChangeArrowheads="1"/>
                </p:cNvSpPr>
                <p:nvPr/>
              </p:nvSpPr>
              <p:spPr bwMode="auto">
                <a:xfrm>
                  <a:off x="2543" y="350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1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3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2" name="Rectangle 205"/>
                <p:cNvSpPr>
                  <a:spLocks noChangeArrowheads="1"/>
                </p:cNvSpPr>
                <p:nvPr/>
              </p:nvSpPr>
              <p:spPr bwMode="auto">
                <a:xfrm>
                  <a:off x="297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3" name="Rectangle 206"/>
                <p:cNvSpPr>
                  <a:spLocks noChangeArrowheads="1"/>
                </p:cNvSpPr>
                <p:nvPr/>
              </p:nvSpPr>
              <p:spPr bwMode="auto">
                <a:xfrm>
                  <a:off x="1534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4" name="Rectangle 207"/>
                <p:cNvSpPr>
                  <a:spLocks noChangeArrowheads="1"/>
                </p:cNvSpPr>
                <p:nvPr/>
              </p:nvSpPr>
              <p:spPr bwMode="auto">
                <a:xfrm>
                  <a:off x="1391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5" name="Rectangle 208"/>
                <p:cNvSpPr>
                  <a:spLocks noChangeArrowheads="1"/>
                </p:cNvSpPr>
                <p:nvPr/>
              </p:nvSpPr>
              <p:spPr bwMode="auto">
                <a:xfrm>
                  <a:off x="1678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6" name="Rectangle 209"/>
                <p:cNvSpPr>
                  <a:spLocks noChangeArrowheads="1"/>
                </p:cNvSpPr>
                <p:nvPr/>
              </p:nvSpPr>
              <p:spPr bwMode="auto">
                <a:xfrm>
                  <a:off x="1823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7" name="Rectangle 210"/>
                <p:cNvSpPr>
                  <a:spLocks noChangeArrowheads="1"/>
                </p:cNvSpPr>
                <p:nvPr/>
              </p:nvSpPr>
              <p:spPr bwMode="auto">
                <a:xfrm>
                  <a:off x="211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" name="Rectangle 211"/>
                <p:cNvSpPr>
                  <a:spLocks noChangeArrowheads="1"/>
                </p:cNvSpPr>
                <p:nvPr/>
              </p:nvSpPr>
              <p:spPr bwMode="auto">
                <a:xfrm>
                  <a:off x="196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" name="Rectangle 212"/>
                <p:cNvSpPr>
                  <a:spLocks noChangeArrowheads="1"/>
                </p:cNvSpPr>
                <p:nvPr/>
              </p:nvSpPr>
              <p:spPr bwMode="auto">
                <a:xfrm>
                  <a:off x="225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" name="Rectangle 213"/>
                <p:cNvSpPr>
                  <a:spLocks noChangeArrowheads="1"/>
                </p:cNvSpPr>
                <p:nvPr/>
              </p:nvSpPr>
              <p:spPr bwMode="auto">
                <a:xfrm>
                  <a:off x="2398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" name="Rectangle 214"/>
                <p:cNvSpPr>
                  <a:spLocks noChangeArrowheads="1"/>
                </p:cNvSpPr>
                <p:nvPr/>
              </p:nvSpPr>
              <p:spPr bwMode="auto">
                <a:xfrm>
                  <a:off x="268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" name="Rectangle 215"/>
                <p:cNvSpPr>
                  <a:spLocks noChangeArrowheads="1"/>
                </p:cNvSpPr>
                <p:nvPr/>
              </p:nvSpPr>
              <p:spPr bwMode="auto">
                <a:xfrm>
                  <a:off x="2543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3" name="Rectangle 216"/>
                <p:cNvSpPr>
                  <a:spLocks noChangeArrowheads="1"/>
                </p:cNvSpPr>
                <p:nvPr/>
              </p:nvSpPr>
              <p:spPr bwMode="auto">
                <a:xfrm>
                  <a:off x="283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4" name="Rectangle 217"/>
                <p:cNvSpPr>
                  <a:spLocks noChangeArrowheads="1"/>
                </p:cNvSpPr>
                <p:nvPr/>
              </p:nvSpPr>
              <p:spPr bwMode="auto">
                <a:xfrm>
                  <a:off x="297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5" name="Rectangle 218"/>
                <p:cNvSpPr>
                  <a:spLocks noChangeArrowheads="1"/>
                </p:cNvSpPr>
                <p:nvPr/>
              </p:nvSpPr>
              <p:spPr bwMode="auto">
                <a:xfrm>
                  <a:off x="1824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6" name="Rectangle 219"/>
                <p:cNvSpPr>
                  <a:spLocks noChangeArrowheads="1"/>
                </p:cNvSpPr>
                <p:nvPr/>
              </p:nvSpPr>
              <p:spPr bwMode="auto">
                <a:xfrm>
                  <a:off x="1678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7" name="Rectangle 220"/>
                <p:cNvSpPr>
                  <a:spLocks noChangeArrowheads="1"/>
                </p:cNvSpPr>
                <p:nvPr/>
              </p:nvSpPr>
              <p:spPr bwMode="auto">
                <a:xfrm>
                  <a:off x="1824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8" name="Rectangle 221"/>
                <p:cNvSpPr>
                  <a:spLocks noChangeArrowheads="1"/>
                </p:cNvSpPr>
                <p:nvPr/>
              </p:nvSpPr>
              <p:spPr bwMode="auto">
                <a:xfrm>
                  <a:off x="1678" y="364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9" name="Rectangle 222"/>
                <p:cNvSpPr>
                  <a:spLocks noChangeArrowheads="1"/>
                </p:cNvSpPr>
                <p:nvPr/>
              </p:nvSpPr>
              <p:spPr bwMode="auto">
                <a:xfrm>
                  <a:off x="1825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678" y="350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" name="Group 224"/>
              <p:cNvGrpSpPr>
                <a:grpSpLocks/>
              </p:cNvGrpSpPr>
              <p:nvPr/>
            </p:nvGrpSpPr>
            <p:grpSpPr bwMode="auto">
              <a:xfrm>
                <a:off x="1536" y="1056"/>
                <a:ext cx="1440" cy="720"/>
                <a:chOff x="1536" y="912"/>
                <a:chExt cx="1440" cy="720"/>
              </a:xfrm>
            </p:grpSpPr>
            <p:sp>
              <p:nvSpPr>
                <p:cNvPr id="109" name="Rectangle 225"/>
                <p:cNvSpPr>
                  <a:spLocks noChangeArrowheads="1"/>
                </p:cNvSpPr>
                <p:nvPr/>
              </p:nvSpPr>
              <p:spPr bwMode="auto">
                <a:xfrm>
                  <a:off x="1534" y="148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Rectangle 226"/>
                <p:cNvSpPr>
                  <a:spLocks noChangeArrowheads="1"/>
                </p:cNvSpPr>
                <p:nvPr/>
              </p:nvSpPr>
              <p:spPr bwMode="auto">
                <a:xfrm>
                  <a:off x="167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" name="Rectangle 227"/>
                <p:cNvSpPr>
                  <a:spLocks noChangeArrowheads="1"/>
                </p:cNvSpPr>
                <p:nvPr/>
              </p:nvSpPr>
              <p:spPr bwMode="auto">
                <a:xfrm>
                  <a:off x="182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Rectangle 228"/>
                <p:cNvSpPr>
                  <a:spLocks noChangeArrowheads="1"/>
                </p:cNvSpPr>
                <p:nvPr/>
              </p:nvSpPr>
              <p:spPr bwMode="auto">
                <a:xfrm>
                  <a:off x="211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" name="Rectangle 229"/>
                <p:cNvSpPr>
                  <a:spLocks noChangeArrowheads="1"/>
                </p:cNvSpPr>
                <p:nvPr/>
              </p:nvSpPr>
              <p:spPr bwMode="auto">
                <a:xfrm>
                  <a:off x="1967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4" name="Rectangle 230"/>
                <p:cNvSpPr>
                  <a:spLocks noChangeArrowheads="1"/>
                </p:cNvSpPr>
                <p:nvPr/>
              </p:nvSpPr>
              <p:spPr bwMode="auto">
                <a:xfrm>
                  <a:off x="2256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5" name="Rectangle 231"/>
                <p:cNvSpPr>
                  <a:spLocks noChangeArrowheads="1"/>
                </p:cNvSpPr>
                <p:nvPr/>
              </p:nvSpPr>
              <p:spPr bwMode="auto">
                <a:xfrm>
                  <a:off x="239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6" name="Rectangle 232"/>
                <p:cNvSpPr>
                  <a:spLocks noChangeArrowheads="1"/>
                </p:cNvSpPr>
                <p:nvPr/>
              </p:nvSpPr>
              <p:spPr bwMode="auto">
                <a:xfrm>
                  <a:off x="2689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7" name="Rectangle 233"/>
                <p:cNvSpPr>
                  <a:spLocks noChangeArrowheads="1"/>
                </p:cNvSpPr>
                <p:nvPr/>
              </p:nvSpPr>
              <p:spPr bwMode="auto">
                <a:xfrm>
                  <a:off x="254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Rectangle 234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Rectangle 235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Rectangle 236"/>
                <p:cNvSpPr>
                  <a:spLocks noChangeArrowheads="1"/>
                </p:cNvSpPr>
                <p:nvPr/>
              </p:nvSpPr>
              <p:spPr bwMode="auto">
                <a:xfrm>
                  <a:off x="1821" y="134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1" name="Rectangle 237"/>
                <p:cNvSpPr>
                  <a:spLocks noChangeArrowheads="1"/>
                </p:cNvSpPr>
                <p:nvPr/>
              </p:nvSpPr>
              <p:spPr bwMode="auto">
                <a:xfrm>
                  <a:off x="2111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Rectangle 238"/>
                <p:cNvSpPr>
                  <a:spLocks noChangeArrowheads="1"/>
                </p:cNvSpPr>
                <p:nvPr/>
              </p:nvSpPr>
              <p:spPr bwMode="auto">
                <a:xfrm>
                  <a:off x="196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Rectangle 239"/>
                <p:cNvSpPr>
                  <a:spLocks noChangeArrowheads="1"/>
                </p:cNvSpPr>
                <p:nvPr/>
              </p:nvSpPr>
              <p:spPr bwMode="auto">
                <a:xfrm>
                  <a:off x="2254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Rectangle 240"/>
                <p:cNvSpPr>
                  <a:spLocks noChangeArrowheads="1"/>
                </p:cNvSpPr>
                <p:nvPr/>
              </p:nvSpPr>
              <p:spPr bwMode="auto">
                <a:xfrm>
                  <a:off x="239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5" name="Rectangle 241"/>
                <p:cNvSpPr>
                  <a:spLocks noChangeArrowheads="1"/>
                </p:cNvSpPr>
                <p:nvPr/>
              </p:nvSpPr>
              <p:spPr bwMode="auto">
                <a:xfrm>
                  <a:off x="268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Rectangle 242"/>
                <p:cNvSpPr>
                  <a:spLocks noChangeArrowheads="1"/>
                </p:cNvSpPr>
                <p:nvPr/>
              </p:nvSpPr>
              <p:spPr bwMode="auto">
                <a:xfrm>
                  <a:off x="2543" y="1342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Rectangle 243"/>
                <p:cNvSpPr>
                  <a:spLocks noChangeArrowheads="1"/>
                </p:cNvSpPr>
                <p:nvPr/>
              </p:nvSpPr>
              <p:spPr bwMode="auto">
                <a:xfrm>
                  <a:off x="1821" y="119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Rectangle 244"/>
                <p:cNvSpPr>
                  <a:spLocks noChangeArrowheads="1"/>
                </p:cNvSpPr>
                <p:nvPr/>
              </p:nvSpPr>
              <p:spPr bwMode="auto">
                <a:xfrm>
                  <a:off x="2111" y="119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9" name="Rectangle 245"/>
                <p:cNvSpPr>
                  <a:spLocks noChangeArrowheads="1"/>
                </p:cNvSpPr>
                <p:nvPr/>
              </p:nvSpPr>
              <p:spPr bwMode="auto">
                <a:xfrm>
                  <a:off x="1968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Rectangle 246"/>
                <p:cNvSpPr>
                  <a:spLocks noChangeArrowheads="1"/>
                </p:cNvSpPr>
                <p:nvPr/>
              </p:nvSpPr>
              <p:spPr bwMode="auto">
                <a:xfrm>
                  <a:off x="2254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Rectangle 247"/>
                <p:cNvSpPr>
                  <a:spLocks noChangeArrowheads="1"/>
                </p:cNvSpPr>
                <p:nvPr/>
              </p:nvSpPr>
              <p:spPr bwMode="auto">
                <a:xfrm>
                  <a:off x="2399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Rectangle 248"/>
                <p:cNvSpPr>
                  <a:spLocks noChangeArrowheads="1"/>
                </p:cNvSpPr>
                <p:nvPr/>
              </p:nvSpPr>
              <p:spPr bwMode="auto">
                <a:xfrm>
                  <a:off x="2543" y="119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3" name="Rectangle 249"/>
                <p:cNvSpPr>
                  <a:spLocks noChangeArrowheads="1"/>
                </p:cNvSpPr>
                <p:nvPr/>
              </p:nvSpPr>
              <p:spPr bwMode="auto">
                <a:xfrm>
                  <a:off x="2111" y="105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Rectangle 250"/>
                <p:cNvSpPr>
                  <a:spLocks noChangeArrowheads="1"/>
                </p:cNvSpPr>
                <p:nvPr/>
              </p:nvSpPr>
              <p:spPr bwMode="auto">
                <a:xfrm>
                  <a:off x="1968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255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Rectangle 252"/>
                <p:cNvSpPr>
                  <a:spLocks noChangeArrowheads="1"/>
                </p:cNvSpPr>
                <p:nvPr/>
              </p:nvSpPr>
              <p:spPr bwMode="auto">
                <a:xfrm>
                  <a:off x="2399" y="105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7" name="Rectangle 253"/>
                <p:cNvSpPr>
                  <a:spLocks noChangeArrowheads="1"/>
                </p:cNvSpPr>
                <p:nvPr/>
              </p:nvSpPr>
              <p:spPr bwMode="auto">
                <a:xfrm>
                  <a:off x="2111" y="91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Rectangle 254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" name="Group 255"/>
              <p:cNvGrpSpPr>
                <a:grpSpLocks/>
              </p:cNvGrpSpPr>
              <p:nvPr/>
            </p:nvGrpSpPr>
            <p:grpSpPr bwMode="auto">
              <a:xfrm>
                <a:off x="1536" y="1488"/>
                <a:ext cx="1440" cy="2592"/>
                <a:chOff x="1536" y="1344"/>
                <a:chExt cx="1440" cy="2592"/>
              </a:xfrm>
            </p:grpSpPr>
            <p:grpSp>
              <p:nvGrpSpPr>
                <p:cNvPr id="57" name="Group 256"/>
                <p:cNvGrpSpPr>
                  <a:grpSpLocks/>
                </p:cNvGrpSpPr>
                <p:nvPr/>
              </p:nvGrpSpPr>
              <p:grpSpPr bwMode="auto">
                <a:xfrm>
                  <a:off x="1680" y="3504"/>
                  <a:ext cx="288" cy="432"/>
                  <a:chOff x="1680" y="3216"/>
                  <a:chExt cx="288" cy="432"/>
                </a:xfrm>
              </p:grpSpPr>
              <p:sp>
                <p:nvSpPr>
                  <p:cNvPr id="103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502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4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502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5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358"/>
                    <a:ext cx="146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6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357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7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215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8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214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8" name="Group 263"/>
                <p:cNvGrpSpPr>
                  <a:grpSpLocks/>
                </p:cNvGrpSpPr>
                <p:nvPr/>
              </p:nvGrpSpPr>
              <p:grpSpPr bwMode="auto">
                <a:xfrm>
                  <a:off x="2112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99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0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1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9" name="Group 268"/>
                <p:cNvGrpSpPr>
                  <a:grpSpLocks/>
                </p:cNvGrpSpPr>
                <p:nvPr/>
              </p:nvGrpSpPr>
              <p:grpSpPr bwMode="auto">
                <a:xfrm>
                  <a:off x="2688" y="2784"/>
                  <a:ext cx="288" cy="288"/>
                  <a:chOff x="2688" y="2496"/>
                  <a:chExt cx="288" cy="288"/>
                </a:xfrm>
              </p:grpSpPr>
              <p:sp>
                <p:nvSpPr>
                  <p:cNvPr id="95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6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7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8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0" name="Group 273"/>
                <p:cNvGrpSpPr>
                  <a:grpSpLocks/>
                </p:cNvGrpSpPr>
                <p:nvPr/>
              </p:nvGrpSpPr>
              <p:grpSpPr bwMode="auto">
                <a:xfrm>
                  <a:off x="2112" y="3504"/>
                  <a:ext cx="288" cy="288"/>
                  <a:chOff x="2112" y="3216"/>
                  <a:chExt cx="288" cy="288"/>
                </a:xfrm>
              </p:grpSpPr>
              <p:sp>
                <p:nvSpPr>
                  <p:cNvPr id="91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2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3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1" name="Group 278"/>
                <p:cNvGrpSpPr>
                  <a:grpSpLocks/>
                </p:cNvGrpSpPr>
                <p:nvPr/>
              </p:nvGrpSpPr>
              <p:grpSpPr bwMode="auto">
                <a:xfrm>
                  <a:off x="2688" y="3504"/>
                  <a:ext cx="288" cy="288"/>
                  <a:chOff x="2688" y="3216"/>
                  <a:chExt cx="288" cy="288"/>
                </a:xfrm>
              </p:grpSpPr>
              <p:sp>
                <p:nvSpPr>
                  <p:cNvPr id="87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8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9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21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0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2" name="Group 283"/>
                <p:cNvGrpSpPr>
                  <a:grpSpLocks/>
                </p:cNvGrpSpPr>
                <p:nvPr/>
              </p:nvGrpSpPr>
              <p:grpSpPr bwMode="auto">
                <a:xfrm>
                  <a:off x="1536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83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4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5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6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3" name="Group 288"/>
                <p:cNvGrpSpPr>
                  <a:grpSpLocks/>
                </p:cNvGrpSpPr>
                <p:nvPr/>
              </p:nvGrpSpPr>
              <p:grpSpPr bwMode="auto">
                <a:xfrm>
                  <a:off x="2112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9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0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1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2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4" name="Group 293"/>
                <p:cNvGrpSpPr>
                  <a:grpSpLocks/>
                </p:cNvGrpSpPr>
                <p:nvPr/>
              </p:nvGrpSpPr>
              <p:grpSpPr bwMode="auto">
                <a:xfrm>
                  <a:off x="2688" y="2064"/>
                  <a:ext cx="288" cy="288"/>
                  <a:chOff x="2688" y="2496"/>
                  <a:chExt cx="288" cy="288"/>
                </a:xfrm>
              </p:grpSpPr>
              <p:sp>
                <p:nvSpPr>
                  <p:cNvPr id="75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6" name="Rectangle 29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7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8" name="Rectangle 297"/>
                  <p:cNvSpPr>
                    <a:spLocks noChangeArrowheads="1"/>
                  </p:cNvSpPr>
                  <p:nvPr/>
                </p:nvSpPr>
                <p:spPr bwMode="auto">
                  <a:xfrm>
                    <a:off x="2833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5" name="Group 298"/>
                <p:cNvGrpSpPr>
                  <a:grpSpLocks/>
                </p:cNvGrpSpPr>
                <p:nvPr/>
              </p:nvGrpSpPr>
              <p:grpSpPr bwMode="auto">
                <a:xfrm>
                  <a:off x="1536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1" name="Rectangle 29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2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40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3" name="Rectangle 30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4" name="Rectangle 30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6" name="Group 303"/>
                <p:cNvGrpSpPr>
                  <a:grpSpLocks/>
                </p:cNvGrpSpPr>
                <p:nvPr/>
              </p:nvGrpSpPr>
              <p:grpSpPr bwMode="auto">
                <a:xfrm>
                  <a:off x="2112" y="1344"/>
                  <a:ext cx="288" cy="288"/>
                  <a:chOff x="2112" y="2496"/>
                  <a:chExt cx="288" cy="288"/>
                </a:xfrm>
              </p:grpSpPr>
              <p:sp>
                <p:nvSpPr>
                  <p:cNvPr id="67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8" name="Rectangle 30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9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0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26" name="Group 308"/>
              <p:cNvGrpSpPr>
                <a:grpSpLocks/>
              </p:cNvGrpSpPr>
              <p:nvPr/>
            </p:nvGrpSpPr>
            <p:grpSpPr bwMode="auto">
              <a:xfrm>
                <a:off x="1104" y="912"/>
                <a:ext cx="2304" cy="1152"/>
                <a:chOff x="1104" y="768"/>
                <a:chExt cx="2304" cy="1152"/>
              </a:xfrm>
            </p:grpSpPr>
            <p:sp>
              <p:nvSpPr>
                <p:cNvPr id="27" name="Rectangle 309"/>
                <p:cNvSpPr>
                  <a:spLocks noChangeArrowheads="1"/>
                </p:cNvSpPr>
                <p:nvPr/>
              </p:nvSpPr>
              <p:spPr bwMode="auto">
                <a:xfrm>
                  <a:off x="1389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Rectangle 310"/>
                <p:cNvSpPr>
                  <a:spLocks noChangeArrowheads="1"/>
                </p:cNvSpPr>
                <p:nvPr/>
              </p:nvSpPr>
              <p:spPr bwMode="auto">
                <a:xfrm>
                  <a:off x="1246" y="1774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Rectangle 311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Rectangle 312"/>
                <p:cNvSpPr>
                  <a:spLocks noChangeArrowheads="1"/>
                </p:cNvSpPr>
                <p:nvPr/>
              </p:nvSpPr>
              <p:spPr bwMode="auto">
                <a:xfrm>
                  <a:off x="1533" y="1487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Rectangle 313"/>
                <p:cNvSpPr>
                  <a:spLocks noChangeArrowheads="1"/>
                </p:cNvSpPr>
                <p:nvPr/>
              </p:nvSpPr>
              <p:spPr bwMode="auto">
                <a:xfrm>
                  <a:off x="1966" y="1053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Rectangle 314"/>
                <p:cNvSpPr>
                  <a:spLocks noChangeArrowheads="1"/>
                </p:cNvSpPr>
                <p:nvPr/>
              </p:nvSpPr>
              <p:spPr bwMode="auto">
                <a:xfrm>
                  <a:off x="1823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Rectangle 315"/>
                <p:cNvSpPr>
                  <a:spLocks noChangeArrowheads="1"/>
                </p:cNvSpPr>
                <p:nvPr/>
              </p:nvSpPr>
              <p:spPr bwMode="auto">
                <a:xfrm>
                  <a:off x="2975" y="1631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4" name="Rectangle 316"/>
                <p:cNvSpPr>
                  <a:spLocks noChangeArrowheads="1"/>
                </p:cNvSpPr>
                <p:nvPr/>
              </p:nvSpPr>
              <p:spPr bwMode="auto">
                <a:xfrm>
                  <a:off x="3120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" name="Rectangle 317"/>
                <p:cNvSpPr>
                  <a:spLocks noChangeArrowheads="1"/>
                </p:cNvSpPr>
                <p:nvPr/>
              </p:nvSpPr>
              <p:spPr bwMode="auto">
                <a:xfrm>
                  <a:off x="2685" y="1342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6" name="Rectangle 318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7" name="Rectangle 319"/>
                <p:cNvSpPr>
                  <a:spLocks noChangeArrowheads="1"/>
                </p:cNvSpPr>
                <p:nvPr/>
              </p:nvSpPr>
              <p:spPr bwMode="auto">
                <a:xfrm>
                  <a:off x="2397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8" name="Rectangle 320"/>
                <p:cNvSpPr>
                  <a:spLocks noChangeArrowheads="1"/>
                </p:cNvSpPr>
                <p:nvPr/>
              </p:nvSpPr>
              <p:spPr bwMode="auto">
                <a:xfrm>
                  <a:off x="2541" y="119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Rectangle 321"/>
                <p:cNvSpPr>
                  <a:spLocks noChangeArrowheads="1"/>
                </p:cNvSpPr>
                <p:nvPr/>
              </p:nvSpPr>
              <p:spPr bwMode="auto">
                <a:xfrm>
                  <a:off x="2110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Rectangle 322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Rectangle 323"/>
                <p:cNvSpPr>
                  <a:spLocks noChangeArrowheads="1"/>
                </p:cNvSpPr>
                <p:nvPr/>
              </p:nvSpPr>
              <p:spPr bwMode="auto">
                <a:xfrm>
                  <a:off x="1246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Rectangle 324"/>
                <p:cNvSpPr>
                  <a:spLocks noChangeArrowheads="1"/>
                </p:cNvSpPr>
                <p:nvPr/>
              </p:nvSpPr>
              <p:spPr bwMode="auto">
                <a:xfrm>
                  <a:off x="110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33" y="1343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Rectangle 326"/>
                <p:cNvSpPr>
                  <a:spLocks noChangeArrowheads="1"/>
                </p:cNvSpPr>
                <p:nvPr/>
              </p:nvSpPr>
              <p:spPr bwMode="auto">
                <a:xfrm>
                  <a:off x="1389" y="1486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Rectangle 327"/>
                <p:cNvSpPr>
                  <a:spLocks noChangeArrowheads="1"/>
                </p:cNvSpPr>
                <p:nvPr/>
              </p:nvSpPr>
              <p:spPr bwMode="auto">
                <a:xfrm>
                  <a:off x="1823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Rectangle 328"/>
                <p:cNvSpPr>
                  <a:spLocks noChangeArrowheads="1"/>
                </p:cNvSpPr>
                <p:nvPr/>
              </p:nvSpPr>
              <p:spPr bwMode="auto">
                <a:xfrm>
                  <a:off x="1966" y="910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Rectangle 329"/>
                <p:cNvSpPr>
                  <a:spLocks noChangeArrowheads="1"/>
                </p:cNvSpPr>
                <p:nvPr/>
              </p:nvSpPr>
              <p:spPr bwMode="auto">
                <a:xfrm>
                  <a:off x="3118" y="1629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Rectangle 330"/>
                <p:cNvSpPr>
                  <a:spLocks noChangeArrowheads="1"/>
                </p:cNvSpPr>
                <p:nvPr/>
              </p:nvSpPr>
              <p:spPr bwMode="auto">
                <a:xfrm>
                  <a:off x="326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Rectangle 331"/>
                <p:cNvSpPr>
                  <a:spLocks noChangeArrowheads="1"/>
                </p:cNvSpPr>
                <p:nvPr/>
              </p:nvSpPr>
              <p:spPr bwMode="auto">
                <a:xfrm>
                  <a:off x="2831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Rectangle 332"/>
                <p:cNvSpPr>
                  <a:spLocks noChangeArrowheads="1"/>
                </p:cNvSpPr>
                <p:nvPr/>
              </p:nvSpPr>
              <p:spPr bwMode="auto">
                <a:xfrm>
                  <a:off x="2975" y="148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Rectangle 333"/>
                <p:cNvSpPr>
                  <a:spLocks noChangeArrowheads="1"/>
                </p:cNvSpPr>
                <p:nvPr/>
              </p:nvSpPr>
              <p:spPr bwMode="auto">
                <a:xfrm>
                  <a:off x="2541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Rectangle 334"/>
                <p:cNvSpPr>
                  <a:spLocks noChangeArrowheads="1"/>
                </p:cNvSpPr>
                <p:nvPr/>
              </p:nvSpPr>
              <p:spPr bwMode="auto">
                <a:xfrm>
                  <a:off x="2685" y="1199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Rectangle 335"/>
                <p:cNvSpPr>
                  <a:spLocks noChangeArrowheads="1"/>
                </p:cNvSpPr>
                <p:nvPr/>
              </p:nvSpPr>
              <p:spPr bwMode="auto">
                <a:xfrm>
                  <a:off x="2397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Rectangle 336"/>
                <p:cNvSpPr>
                  <a:spLocks noChangeArrowheads="1"/>
                </p:cNvSpPr>
                <p:nvPr/>
              </p:nvSpPr>
              <p:spPr bwMode="auto">
                <a:xfrm>
                  <a:off x="1678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Rectangle 337"/>
                <p:cNvSpPr>
                  <a:spLocks noChangeArrowheads="1"/>
                </p:cNvSpPr>
                <p:nvPr/>
              </p:nvSpPr>
              <p:spPr bwMode="auto">
                <a:xfrm>
                  <a:off x="2110" y="767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Rectangle 338"/>
                <p:cNvSpPr>
                  <a:spLocks noChangeArrowheads="1"/>
                </p:cNvSpPr>
                <p:nvPr/>
              </p:nvSpPr>
              <p:spPr bwMode="auto">
                <a:xfrm>
                  <a:off x="2253" y="766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5" name="Right Arrow 4"/>
            <p:cNvSpPr/>
            <p:nvPr/>
          </p:nvSpPr>
          <p:spPr>
            <a:xfrm>
              <a:off x="3923928" y="1988840"/>
              <a:ext cx="1224136" cy="64807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1407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5600" y="2276872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585426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4427539" y="2266951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14031" y="141322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dirty="0">
                    <a:cs typeface="Arial" charset="0"/>
                  </a:rPr>
                  <a:t>qubit as unit vector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de-CH" sz="24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blipFill>
                <a:blip r:embed="rId3"/>
                <a:stretch>
                  <a:fillRect l="-2128" t="-8108" b="-2973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299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844277" y="104925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7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xfrm>
            <a:off x="838201" y="-78826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9264357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7320137" y="1657812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0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838201" y="-77469"/>
            <a:ext cx="105156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9313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7332767" y="1672560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br>
              <a:rPr lang="en-US" sz="2400" dirty="0"/>
            </a:br>
            <a:r>
              <a:rPr lang="en-US" sz="2400" dirty="0"/>
              <a:t>Photons: 1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7297348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3974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5126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6999923" y="6325554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6972879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350635" y="5912804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583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8400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4861629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7497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72307" y="-7730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Diagonal/</a:t>
            </a:r>
            <a:r>
              <a:rPr lang="en-US" sz="4000" dirty="0" err="1"/>
              <a:t>Hadamard</a:t>
            </a:r>
            <a:r>
              <a:rPr lang="en-US" sz="4000" dirty="0"/>
              <a:t>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4429126" y="2265364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5880101" y="2708276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4214060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6888164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4211075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5866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6311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2204865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23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71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0579" y="270892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2863" y="136477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Modern Cryptography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72863" y="1000572"/>
            <a:ext cx="648072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concerned with all settings where people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 dirty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64502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43711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06" y="2289448"/>
            <a:ext cx="4054604" cy="216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265" y="981983"/>
            <a:ext cx="1613024" cy="194296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9078453" y="514941"/>
            <a:ext cx="2455836" cy="4455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1"/>
              </a:buClr>
              <a:buSzPct val="65000"/>
              <a:buNone/>
            </a:pPr>
            <a:r>
              <a:rPr lang="de-CH" sz="2400" dirty="0">
                <a:cs typeface="Arial" charset="0"/>
                <a:hlinkClick r:id="rId8"/>
              </a:rPr>
              <a:t>Edward Snowden</a:t>
            </a:r>
            <a:endParaRPr lang="en-US" sz="2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95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919289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43022" y="-7934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3719736" y="602128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2423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5087889" y="2709516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0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50978" y="-76607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879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3956108" y="2225212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295800" y="2348881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5303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2063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2639616" y="606141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999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511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824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919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78414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3919" y="274190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Mechanics </a:t>
            </a:r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5160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2063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5087939" y="352425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3287714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5953126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3429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 basis</a:t>
            </a:r>
            <a:endParaRPr lang="de-CH" sz="240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3429001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x</a:t>
            </a:r>
            <a:r>
              <a:rPr lang="en-US" sz="2400" b="1" dirty="0">
                <a:latin typeface="Arial Black Regular"/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basis</a:t>
            </a:r>
            <a:endParaRPr lang="de-CH" sz="240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5086350" y="5099053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6599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5086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3286126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5951539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6599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5925766" y="4129549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5940514" y="5678134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7824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375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2495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2495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5375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7824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423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8328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5277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2423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281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9552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9552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2060849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2076844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1095400"/>
            <a:ext cx="690067" cy="48768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51273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93134"/>
            <a:ext cx="10156953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2034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generation of random numbers</a:t>
            </a: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2851637" y="1588912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4481687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5517444" y="5260623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idQuantique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white paper)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888999" y="5904795"/>
            <a:ext cx="10913360" cy="80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only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required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2668" y="35983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5460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8350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465366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D0926-D6BF-5B41-AC89-000695BD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32" y="1158240"/>
            <a:ext cx="5597434" cy="5597434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87441"/>
            <a:ext cx="10102655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Quantum (Optics) Games</a:t>
            </a: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923923" y="933066"/>
            <a:ext cx="10310133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Single-player puzzle 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4"/>
              </a:rPr>
              <a:t>Laser Maze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beam bending logic game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923924" y="5802693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Virtual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5"/>
              </a:rPr>
              <a:t>http://quantumgame.io/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0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844410" y="3001934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charset="0"/>
              </a:rPr>
              <a:t>Wonderland of  Quantum Mechanics</a:t>
            </a:r>
          </a:p>
        </p:txBody>
      </p:sp>
      <p:pic>
        <p:nvPicPr>
          <p:cNvPr id="4" name="Picture 2" descr="C:\Users\buhrman\Documents\c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60325"/>
            <a:ext cx="27670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3645025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3" y="3789041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151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7" y="3789041"/>
            <a:ext cx="1878371" cy="1728191"/>
          </a:xfrm>
          <a:prstGeom prst="rect">
            <a:avLst/>
          </a:prstGeom>
          <a:noFill/>
        </p:spPr>
      </p:pic>
      <p:pic>
        <p:nvPicPr>
          <p:cNvPr id="21" name="Picture 15" descr="ZeroOneLarge">
            <a:extLst>
              <a:ext uri="{FF2B5EF4-FFF2-40B4-BE49-F238E27FC236}">
                <a16:creationId xmlns:a16="http://schemas.microsoft.com/office/drawing/2014/main" id="{C397AAB9-CAE2-D14A-93C0-D64272D16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728663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4CFFF-DE28-2C47-8364-30D92C249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388" y="1737321"/>
            <a:ext cx="3397405" cy="1295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B6F16-6050-8C4F-9992-B73AA8D1E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166" y="72583"/>
            <a:ext cx="4807587" cy="14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299924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6198794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15806" b="58717"/>
          <a:stretch/>
        </p:blipFill>
        <p:spPr>
          <a:xfrm>
            <a:off x="7857634" y="1527872"/>
            <a:ext cx="3247065" cy="8976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-1" t="39851" r="-2697" b="181"/>
          <a:stretch/>
        </p:blipFill>
        <p:spPr>
          <a:xfrm>
            <a:off x="1622649" y="1162000"/>
            <a:ext cx="5689143" cy="1872979"/>
          </a:xfrm>
          <a:prstGeom prst="rect">
            <a:avLst/>
          </a:prstGeom>
        </p:spPr>
      </p:pic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1709716" y="3391189"/>
            <a:ext cx="8772569" cy="356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Classical bit: 0 or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Quantum bit: can be in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superposition of 0 and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Yields a (probably) more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powerful computational model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1582" y="3856511"/>
            <a:ext cx="536713" cy="6858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1F4F01-4624-6049-9C8D-87F83953F581}"/>
              </a:ext>
            </a:extLst>
          </p:cNvPr>
          <p:cNvSpPr txBox="1">
            <a:spLocks/>
          </p:cNvSpPr>
          <p:nvPr/>
        </p:nvSpPr>
        <p:spPr>
          <a:xfrm>
            <a:off x="879572" y="-105422"/>
            <a:ext cx="10102655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Quantum Computing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F849D9-55B6-D746-8FC9-C4963D93EF85}"/>
              </a:ext>
            </a:extLst>
          </p:cNvPr>
          <p:cNvGrpSpPr/>
          <p:nvPr/>
        </p:nvGrpSpPr>
        <p:grpSpPr>
          <a:xfrm>
            <a:off x="6096000" y="3786829"/>
            <a:ext cx="2257892" cy="1014868"/>
            <a:chOff x="6444208" y="397908"/>
            <a:chExt cx="2257892" cy="1014868"/>
          </a:xfrm>
        </p:grpSpPr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370BEF5F-789A-5442-ABF9-DE299F55A492}"/>
                </a:ext>
              </a:extLst>
            </p:cNvPr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23" name="Oval 2">
                <a:extLst>
                  <a:ext uri="{FF2B5EF4-FFF2-40B4-BE49-F238E27FC236}">
                    <a16:creationId xmlns:a16="http://schemas.microsoft.com/office/drawing/2014/main" id="{4D11947A-E9A8-D44F-8884-FEBC82965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" name="Line 5">
                <a:extLst>
                  <a:ext uri="{FF2B5EF4-FFF2-40B4-BE49-F238E27FC236}">
                    <a16:creationId xmlns:a16="http://schemas.microsoft.com/office/drawing/2014/main" id="{729E5CFB-7A80-9D48-9660-4A72978FC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F1D54F-EA7E-454F-8AFE-BD1342F351F0}"/>
                </a:ext>
              </a:extLst>
            </p:cNvPr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12" name="Text Box 149">
                <a:extLst>
                  <a:ext uri="{FF2B5EF4-FFF2-40B4-BE49-F238E27FC236}">
                    <a16:creationId xmlns:a16="http://schemas.microsoft.com/office/drawing/2014/main" id="{69D12629-110F-204F-9497-596585E403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14" name="Picture 13" descr="TP_tmp.png">
                <a:extLst>
                  <a:ext uri="{FF2B5EF4-FFF2-40B4-BE49-F238E27FC236}">
                    <a16:creationId xmlns:a16="http://schemas.microsoft.com/office/drawing/2014/main" id="{03658943-F4A0-5247-AE9C-70DAE37E769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33B7D5-E7B3-4145-82C9-58CA4A35BE59}"/>
                  </a:ext>
                </a:extLst>
              </p:cNvPr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9" name="Oval 2">
                  <a:extLst>
                    <a:ext uri="{FF2B5EF4-FFF2-40B4-BE49-F238E27FC236}">
                      <a16:creationId xmlns:a16="http://schemas.microsoft.com/office/drawing/2014/main" id="{F89785CB-BAE5-5549-93E3-BDF67B538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82DE53D7-3A5C-454F-BFAC-FCABBF7C6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28">
                <a:extLst>
                  <a:ext uri="{FF2B5EF4-FFF2-40B4-BE49-F238E27FC236}">
                    <a16:creationId xmlns:a16="http://schemas.microsoft.com/office/drawing/2014/main" id="{9D290AD1-FA8D-FF4F-854B-DB959043712A}"/>
                  </a:ext>
                </a:extLst>
              </p:cNvPr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7" name="Oval 2">
                  <a:extLst>
                    <a:ext uri="{FF2B5EF4-FFF2-40B4-BE49-F238E27FC236}">
                      <a16:creationId xmlns:a16="http://schemas.microsoft.com/office/drawing/2014/main" id="{E91E2572-6488-BB47-A5FA-432827487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" name="Line 5">
                  <a:extLst>
                    <a:ext uri="{FF2B5EF4-FFF2-40B4-BE49-F238E27FC236}">
                      <a16:creationId xmlns:a16="http://schemas.microsoft.com/office/drawing/2014/main" id="{2ECE1A05-BFC1-904B-8A7C-C94A4ADEF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63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82663" y="811924"/>
            <a:ext cx="8885222" cy="590465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 </a:t>
            </a:r>
            <a:r>
              <a:rPr lang="en-US" sz="2600" dirty="0" err="1">
                <a:cs typeface="Arial" charset="0"/>
              </a:rPr>
              <a:t>qubit</a:t>
            </a:r>
            <a:r>
              <a:rPr lang="en-US" sz="2600" dirty="0">
                <a:cs typeface="Arial" charset="0"/>
              </a:rPr>
              <a:t> lives in a 2-dimensional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2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live in a 4-dimensional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4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8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</a:t>
            </a:r>
            <a:r>
              <a:rPr lang="en-US" sz="2600" dirty="0">
                <a:latin typeface="Calibri"/>
                <a:cs typeface="Arial" charset="0"/>
              </a:rPr>
              <a:t>2</a:t>
            </a:r>
            <a:r>
              <a:rPr lang="en-US" sz="2600" baseline="30000" dirty="0">
                <a:latin typeface="Calibri"/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So, with 63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can do </a:t>
            </a:r>
            <a:br>
              <a:rPr lang="en-US" sz="2600" dirty="0">
                <a:solidFill>
                  <a:srgbClr val="0000FF"/>
                </a:solidFill>
                <a:cs typeface="Arial" charset="0"/>
              </a:rPr>
            </a:br>
            <a:r>
              <a:rPr lang="en-US" sz="2600" dirty="0">
                <a:solidFill>
                  <a:srgbClr val="0000FF"/>
                </a:solidFill>
                <a:latin typeface="Calibri"/>
                <a:cs typeface="Arial" charset="0"/>
              </a:rPr>
              <a:t>2</a:t>
            </a:r>
            <a:r>
              <a:rPr lang="en-US" sz="2600" baseline="30000" dirty="0">
                <a:solidFill>
                  <a:srgbClr val="0000FF"/>
                </a:solidFill>
                <a:latin typeface="Calibri"/>
                <a:cs typeface="Arial" charset="0"/>
              </a:rPr>
              <a:t>63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 = </a:t>
            </a:r>
            <a:r>
              <a:rPr lang="en-US" sz="2600" dirty="0">
                <a:solidFill>
                  <a:srgbClr val="0000FF"/>
                </a:solidFill>
              </a:rPr>
              <a:t>9223372036854775808 calculations simultaneously</a:t>
            </a:r>
            <a:r>
              <a:rPr lang="en-US" sz="2600" dirty="0"/>
              <a:t>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collapses</a:t>
            </a:r>
            <a:r>
              <a:rPr lang="en-US" sz="2600" dirty="0">
                <a:cs typeface="Arial" charset="0"/>
              </a:rPr>
              <a:t> everything and yields only one random outcome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45585" y="244086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Many </a:t>
            </a:r>
            <a:r>
              <a:rPr lang="en-US" sz="4000" dirty="0" err="1"/>
              <a:t>Qubits</a:t>
            </a:r>
            <a:endParaRPr lang="en-US" sz="4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968208" y="397908"/>
            <a:ext cx="2257892" cy="1014868"/>
            <a:chOff x="6444208" y="397908"/>
            <a:chExt cx="2257892" cy="1014868"/>
          </a:xfrm>
        </p:grpSpPr>
        <p:grpSp>
          <p:nvGrpSpPr>
            <p:cNvPr id="16" name="Group 28"/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20" name="Text Box 149"/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26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23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2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2" name="Group 61"/>
          <p:cNvGrpSpPr/>
          <p:nvPr/>
        </p:nvGrpSpPr>
        <p:grpSpPr>
          <a:xfrm>
            <a:off x="7896200" y="1556792"/>
            <a:ext cx="1663172" cy="1972862"/>
            <a:chOff x="6372200" y="1556792"/>
            <a:chExt cx="1663172" cy="1972862"/>
          </a:xfrm>
        </p:grpSpPr>
        <p:grpSp>
          <p:nvGrpSpPr>
            <p:cNvPr id="31" name="Group 30"/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3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" name="Group 28"/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3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3" name="Group 28"/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4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47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9" name="Group 28"/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5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2" name="Group 28"/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6" name="Picture 5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57" name="Picture 5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88" y="2636913"/>
            <a:ext cx="3543238" cy="74953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00DF187-270D-3249-9A5E-EFC28C308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3850" y="4403395"/>
            <a:ext cx="2610594" cy="14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45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8044" y="165620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2714439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161288" y="1124744"/>
            <a:ext cx="10277856" cy="266429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With 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can do 2</a:t>
            </a:r>
            <a:r>
              <a:rPr lang="en-US" sz="2600" baseline="30000" dirty="0"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</a:t>
            </a:r>
            <a:r>
              <a:rPr lang="en-US" sz="2600" dirty="0"/>
              <a:t>calculations simultaneously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will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</a:t>
            </a:r>
            <a:r>
              <a:rPr lang="en-US" sz="2600" dirty="0">
                <a:cs typeface="Arial" charset="0"/>
              </a:rPr>
              <a:t> the state and only give one random outcome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Solution: Use </a:t>
            </a:r>
            <a:r>
              <a:rPr lang="en-US" sz="2600" dirty="0">
                <a:solidFill>
                  <a:srgbClr val="0432FF"/>
                </a:solidFill>
                <a:cs typeface="Arial" charset="0"/>
              </a:rPr>
              <a:t>quantum interference </a:t>
            </a:r>
            <a:r>
              <a:rPr lang="en-US" sz="2600" dirty="0">
                <a:cs typeface="Arial" charset="0"/>
              </a:rPr>
              <a:t>to measure the computation you are interested in!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86017" y="254264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Computing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252023" y="5399676"/>
            <a:ext cx="10187121" cy="72008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Seems to work for specific problems only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Requires clever design of quantum algorithms and quantum software!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18" y="3429000"/>
            <a:ext cx="3394935" cy="18722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688858" y="3789040"/>
            <a:ext cx="2259393" cy="1017748"/>
            <a:chOff x="5220072" y="3206220"/>
            <a:chExt cx="2259393" cy="1017748"/>
          </a:xfrm>
        </p:grpSpPr>
        <p:grpSp>
          <p:nvGrpSpPr>
            <p:cNvPr id="10" name="Group 28"/>
            <p:cNvGrpSpPr/>
            <p:nvPr/>
          </p:nvGrpSpPr>
          <p:grpSpPr>
            <a:xfrm rot="16200000">
              <a:off x="7020272" y="3501008"/>
              <a:ext cx="457692" cy="460694"/>
              <a:chOff x="4214810" y="2000240"/>
              <a:chExt cx="457692" cy="460694"/>
            </a:xfrm>
          </p:grpSpPr>
          <p:sp>
            <p:nvSpPr>
              <p:cNvPr id="1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4" name="Text Box 149"/>
            <p:cNvSpPr txBox="1">
              <a:spLocks noChangeArrowheads="1"/>
            </p:cNvSpPr>
            <p:nvPr/>
          </p:nvSpPr>
          <p:spPr bwMode="auto">
            <a:xfrm>
              <a:off x="6516216" y="350100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9" name="Picture 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83160" y="3429000"/>
              <a:ext cx="1152704" cy="7949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20072" y="3206220"/>
              <a:ext cx="457692" cy="460694"/>
              <a:chOff x="7597837" y="2707419"/>
              <a:chExt cx="457692" cy="460694"/>
            </a:xfrm>
          </p:grpSpPr>
          <p:sp>
            <p:nvSpPr>
              <p:cNvPr id="20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" name="Group 28"/>
            <p:cNvGrpSpPr/>
            <p:nvPr/>
          </p:nvGrpSpPr>
          <p:grpSpPr>
            <a:xfrm>
              <a:off x="6084168" y="3206220"/>
              <a:ext cx="457692" cy="460694"/>
              <a:chOff x="4214810" y="2000240"/>
              <a:chExt cx="457692" cy="460694"/>
            </a:xfrm>
          </p:grpSpPr>
          <p:sp>
            <p:nvSpPr>
              <p:cNvPr id="1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3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7F513E38-2615-5B42-899E-779041BFB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57" y="3468305"/>
            <a:ext cx="2623467" cy="1430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QuSoft_logo_RGB.eps">
            <a:extLst>
              <a:ext uri="{FF2B5EF4-FFF2-40B4-BE49-F238E27FC236}">
                <a16:creationId xmlns:a16="http://schemas.microsoft.com/office/drawing/2014/main" id="{298D3497-A875-5C46-BBD3-AB791B77FE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196128" y="287506"/>
            <a:ext cx="1989302" cy="5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1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  <p:bldP spid="8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69632" y="991649"/>
            <a:ext cx="8448688" cy="566433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15 = 3 * 5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27 = 3 * 3 * 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31 = 1 * 31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57 = 3 * 19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91 = 7 * 13 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173 = 1 * 173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is-IS" dirty="0">
                <a:hlinkClick r:id="rId3"/>
              </a:rPr>
              <a:t>RSA-100</a:t>
            </a:r>
            <a:r>
              <a:rPr lang="is-IS" dirty="0"/>
              <a:t> = 1522605027922533360535618378132637429718068114961380688657908494580122963258952897654000350692006139  = 37975227936943673922808872755445627854565536638199 × 40094690950920881030683735292761468389214899724061</a:t>
            </a:r>
            <a:endParaRPr lang="en-US" dirty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5325" y="12649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Algorithms: Factoring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778" y="1249680"/>
            <a:ext cx="1922173" cy="2883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05244" y="23749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05244" y="28448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05244" y="3298016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183044" y="4295608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005244" y="3813697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365160" y="5575331"/>
            <a:ext cx="6445232" cy="71960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21" y="1971445"/>
            <a:ext cx="4065417" cy="20740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674" y="149053"/>
            <a:ext cx="10005398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Computer breaks Public-Key Crypto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82663" y="991649"/>
            <a:ext cx="7603785" cy="19595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82663" y="1885090"/>
            <a:ext cx="10365245" cy="36175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Classical  Computer : </a:t>
            </a:r>
            <a:r>
              <a:rPr lang="en-US" sz="2600" dirty="0">
                <a:solidFill>
                  <a:srgbClr val="FF0000"/>
                </a:solidFill>
              </a:rPr>
              <a:t>Exponential time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Quantum Computer :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0000FF"/>
                </a:solidFill>
              </a:rPr>
              <a:t>Poly-time:  n</a:t>
            </a:r>
            <a:r>
              <a:rPr lang="en-US" sz="2600" baseline="30000" dirty="0">
                <a:solidFill>
                  <a:srgbClr val="0000FF"/>
                </a:solidFill>
              </a:rPr>
              <a:t>2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For a 600-digit number (RSA-2048) </a:t>
            </a:r>
            <a:endParaRPr lang="en-US" sz="26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Classical: age of universe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Quantum: few minutes</a:t>
            </a: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3200" dirty="0">
              <a:cs typeface="Arial" charset="0"/>
            </a:endParaRP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dirty="0">
                <a:cs typeface="Arial" charset="0"/>
              </a:rPr>
              <a:t>Consequence: Large enough quantum computers 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break all </a:t>
            </a:r>
            <a:r>
              <a:rPr lang="en-US" sz="3200" dirty="0">
                <a:cs typeface="Arial" charset="0"/>
              </a:rPr>
              <a:t>currently used public-key cryptosystems!!!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45CCB-1D8D-8B4D-B3AC-0BC8DB85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448" y="514394"/>
            <a:ext cx="1243399" cy="1865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6F254-EA4F-BC43-B7F2-4D6B42799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7" b="18048"/>
          <a:stretch/>
        </p:blipFill>
        <p:spPr>
          <a:xfrm>
            <a:off x="5588147" y="3230508"/>
            <a:ext cx="1833681" cy="7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09050" y="879782"/>
            <a:ext cx="10969006" cy="576064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Possible to build in theory, no fundamental theoretical obstacles have been found yet.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Enormous technical challenge (control vs </a:t>
            </a:r>
            <a:r>
              <a:rPr lang="en-US" sz="2600" dirty="0" err="1">
                <a:cs typeface="Arial" charset="0"/>
              </a:rPr>
              <a:t>decoherence</a:t>
            </a:r>
            <a:r>
              <a:rPr lang="en-US" sz="2600" dirty="0">
                <a:cs typeface="Arial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 March 2018: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903315" y="261157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Can We Build Quantum Computers?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BAD02-7FEA-B545-9116-6C4746CEA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9" y="3029782"/>
            <a:ext cx="3829577" cy="14606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2F8ED9-4D34-3746-83F8-89A879DA287D}"/>
              </a:ext>
            </a:extLst>
          </p:cNvPr>
          <p:cNvGrpSpPr/>
          <p:nvPr/>
        </p:nvGrpSpPr>
        <p:grpSpPr>
          <a:xfrm>
            <a:off x="1194805" y="2292510"/>
            <a:ext cx="6574528" cy="2106546"/>
            <a:chOff x="1194805" y="2292510"/>
            <a:chExt cx="6574528" cy="2106546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5157" y="2555786"/>
              <a:ext cx="1584176" cy="18432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44381-FB76-3C4E-9335-51E93A23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4805" y="2292510"/>
              <a:ext cx="4807587" cy="14879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B9158-4E53-5549-BFF0-3C1D78F5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9980" y="3842953"/>
              <a:ext cx="1010253" cy="556103"/>
            </a:xfrm>
            <a:prstGeom prst="rect">
              <a:avLst/>
            </a:prstGeom>
          </p:spPr>
        </p:pic>
        <p:pic>
          <p:nvPicPr>
            <p:cNvPr id="14" name="Picture 4" descr="ttps://upload.wikimedia.org/wikipedia/commons/thumb/c/c9/Intel-logo.svg/1280px-Intel-logo.svg.png">
              <a:extLst>
                <a:ext uri="{FF2B5EF4-FFF2-40B4-BE49-F238E27FC236}">
                  <a16:creationId xmlns:a16="http://schemas.microsoft.com/office/drawing/2014/main" id="{A63356A1-A0D3-8C4A-A55F-FFF1A698D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813" y="3842953"/>
              <a:ext cx="804706" cy="53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C8CC8-E738-2946-AA87-02085F22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8748" y="3924962"/>
              <a:ext cx="1610575" cy="45156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1226EF-FCE3-B949-B327-4B5144CBD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277" y="4706677"/>
            <a:ext cx="7032856" cy="17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20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D9D64-EB02-5140-952A-ABA3CAB7D88A}"/>
              </a:ext>
            </a:extLst>
          </p:cNvPr>
          <p:cNvSpPr txBox="1">
            <a:spLocks/>
          </p:cNvSpPr>
          <p:nvPr/>
        </p:nvSpPr>
        <p:spPr>
          <a:xfrm>
            <a:off x="982663" y="4038180"/>
            <a:ext cx="10136856" cy="25455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NIST “competition”: 82 submissions (23 signature, 59 encryption schemes)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Several submissions have already been broken and withdrawn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April 2018: First-round workshop in Florida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Expected: 3-5 years of crypto-analysis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New standards, world-wide adoption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Conventional Quantum-Safe Cryptography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872520" y="928841"/>
            <a:ext cx="10374600" cy="15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Wanted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new assumptions to replace factoring and discrete logarithms in order to build conventional public-key cryptography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32" y="2076779"/>
            <a:ext cx="3696216" cy="1809317"/>
          </a:xfrm>
          <a:prstGeom prst="rect">
            <a:avLst/>
          </a:prstGeom>
        </p:spPr>
      </p:pic>
      <p:pic>
        <p:nvPicPr>
          <p:cNvPr id="14" name="Picture 1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561" y="5310930"/>
            <a:ext cx="2492262" cy="6602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5031120" y="2612105"/>
            <a:ext cx="588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https://csrc.nist.gov/Projects/Post-Quantum-Cryptography 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F93F3-9F2D-3840-83B6-2918F163E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918" y="5194321"/>
            <a:ext cx="1981200" cy="8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1"/>
              <p:cNvSpPr txBox="1">
                <a:spLocks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US" sz="28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US" sz="2800" dirty="0">
                    <a:cs typeface="Arial" charset="0"/>
                  </a:rPr>
                  <a:t>F</a:t>
                </a:r>
                <a:r>
                  <a:rPr lang="en-GB" sz="2800" dirty="0"/>
                  <a:t>or any vectors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/>
                  <a:t>in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GB" sz="2800" i="1" baseline="30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, </a:t>
                </a:r>
                <a:br>
                  <a:rPr lang="en-GB" sz="2800" dirty="0"/>
                </a:br>
                <a:r>
                  <a:rPr lang="en-GB" sz="2800" dirty="0"/>
                  <a:t>the </a:t>
                </a:r>
                <a:r>
                  <a:rPr lang="en-GB" sz="2800" dirty="0">
                    <a:solidFill>
                      <a:srgbClr val="FF0000"/>
                    </a:solidFill>
                  </a:rPr>
                  <a:t>lattice </a:t>
                </a:r>
                <a:r>
                  <a:rPr lang="en-GB" sz="2800" dirty="0"/>
                  <a:t>spanned by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 </a:t>
                </a:r>
                <a:br>
                  <a:rPr lang="en-GB" sz="2800" dirty="0"/>
                </a:br>
                <a:r>
                  <a:rPr lang="en-GB" sz="2800" dirty="0"/>
                  <a:t>is the set of points</a:t>
                </a:r>
                <a:br>
                  <a:rPr lang="en-GB" sz="2800" dirty="0"/>
                </a:b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+…+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| 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800" i="0" dirty="0">
                        <a:latin typeface="Cambria Math" panose="02040503050406030204" pitchFamily="18" charset="0"/>
                      </a:rPr>
                      <m:t>integers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GB" sz="2800" dirty="0">
                    <a:solidFill>
                      <a:srgbClr val="0000FF"/>
                    </a:solidFill>
                  </a:rPr>
                  <a:t>Shortest Vector Problem (SVP)</a:t>
                </a:r>
                <a:r>
                  <a:rPr lang="en-GB" sz="2800" dirty="0"/>
                  <a:t>: given a lattice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800" dirty="0"/>
                  <a:t>, find a shortest (nonzero) vector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88"/>
                  </a:spcBef>
                  <a:buClr>
                    <a:srgbClr val="FFFF00"/>
                  </a:buClr>
                  <a:buSzPct val="8700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</a:pPr>
                <a:endParaRPr lang="en-US" sz="26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6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  <a:blipFill>
                <a:blip r:embed="rId3"/>
                <a:stretch>
                  <a:fillRect l="-429" r="-2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67729" y="244232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985051" y="1466089"/>
            <a:ext cx="3124200" cy="3051175"/>
            <a:chOff x="3455" y="1344"/>
            <a:chExt cx="1968" cy="1922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859" y="312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4310" y="310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724" y="309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478" y="270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892" y="268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343" y="266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4757" y="265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511" y="227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25" y="225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4376" y="223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790" y="22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544" y="185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58" y="184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09" y="18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4823" y="180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3568" y="139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982" y="138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433" y="136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847" y="134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184" y="308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217" y="264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250" y="221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5283" y="180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5307" y="1344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3455" y="315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8078715" y="3674301"/>
            <a:ext cx="6683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8078715" y="3674301"/>
            <a:ext cx="587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6802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83660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451651" y="4422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756451" y="26090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8366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  <a:r>
              <a:rPr lang="en-GB" sz="2000">
                <a:latin typeface="Comic Sans MS" charset="0"/>
                <a:cs typeface="Times New Roman" charset="0"/>
              </a:rPr>
              <a:t>+v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9128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9051851" y="32028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2</a:t>
            </a:r>
            <a:r>
              <a:rPr lang="en-GB" sz="2000" dirty="0">
                <a:latin typeface="Comic Sans MS" charset="0"/>
                <a:cs typeface="Times New Roman" charset="0"/>
              </a:rPr>
              <a:t>-v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8823251" y="3904489"/>
            <a:ext cx="12192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  <a:r>
              <a:rPr lang="en-GB" sz="2000">
                <a:latin typeface="Comic Sans MS" charset="0"/>
                <a:cs typeface="Times New Roman" charset="0"/>
              </a:rPr>
              <a:t>-2v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2" name="Oval 52"/>
          <p:cNvSpPr>
            <a:spLocks noChangeArrowheads="1"/>
          </p:cNvSpPr>
          <p:nvPr/>
        </p:nvSpPr>
        <p:spPr bwMode="auto">
          <a:xfrm>
            <a:off x="7927901" y="5031613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3"/>
          <p:cNvSpPr>
            <a:spLocks noChangeArrowheads="1"/>
          </p:cNvSpPr>
          <p:nvPr/>
        </p:nvSpPr>
        <p:spPr bwMode="auto">
          <a:xfrm>
            <a:off x="8585126" y="5009388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9301090" y="4971288"/>
            <a:ext cx="185737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5"/>
          <p:cNvSpPr>
            <a:spLocks noChangeArrowheads="1"/>
          </p:cNvSpPr>
          <p:nvPr/>
        </p:nvSpPr>
        <p:spPr bwMode="auto">
          <a:xfrm>
            <a:off x="9958315" y="4950652"/>
            <a:ext cx="185737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7"/>
          <p:cNvSpPr>
            <a:spLocks noChangeArrowheads="1"/>
          </p:cNvSpPr>
          <p:nvPr/>
        </p:nvSpPr>
        <p:spPr bwMode="auto">
          <a:xfrm>
            <a:off x="10671101" y="4931602"/>
            <a:ext cx="185738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786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060704" y="4293096"/>
            <a:ext cx="10305288" cy="24482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0000FF"/>
                </a:solidFill>
              </a:rPr>
              <a:t>Shortest Vector Problem (SVP)</a:t>
            </a:r>
            <a:r>
              <a:rPr lang="en-GB" sz="2800" dirty="0"/>
              <a:t>: given a lattice, find a shortest (nonzero) vector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FF0000"/>
                </a:solidFill>
              </a:rPr>
              <a:t>no efficient (classical or quantum) algorithms known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/>
              <a:t>public-key encryption schemes can be built on the computational hardness of SVP</a:t>
            </a: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600" dirty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2331" y="24355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68775" y="908721"/>
            <a:ext cx="4308476" cy="3078163"/>
            <a:chOff x="2644775" y="908720"/>
            <a:chExt cx="4308476" cy="3078163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4643438" y="30550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3600450" y="3810670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4591050" y="377098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581650" y="375034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2644775" y="3116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10"/>
            <p:cNvSpPr>
              <a:spLocks noChangeArrowheads="1"/>
            </p:cNvSpPr>
            <p:nvPr/>
          </p:nvSpPr>
          <p:spPr bwMode="auto">
            <a:xfrm>
              <a:off x="3652838" y="309470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11"/>
            <p:cNvSpPr>
              <a:spLocks noChangeArrowheads="1"/>
            </p:cNvSpPr>
            <p:nvPr/>
          </p:nvSpPr>
          <p:spPr bwMode="auto">
            <a:xfrm>
              <a:off x="5634038" y="303438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2697163" y="241525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3"/>
            <p:cNvSpPr>
              <a:spLocks noChangeArrowheads="1"/>
            </p:cNvSpPr>
            <p:nvPr/>
          </p:nvSpPr>
          <p:spPr bwMode="auto">
            <a:xfrm>
              <a:off x="3705225" y="239303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4695825" y="23533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15"/>
            <p:cNvSpPr>
              <a:spLocks noChangeArrowheads="1"/>
            </p:cNvSpPr>
            <p:nvPr/>
          </p:nvSpPr>
          <p:spPr bwMode="auto">
            <a:xfrm>
              <a:off x="2749550" y="17437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3757613" y="1719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4748213" y="16818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5738813" y="166119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2787650" y="9976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0"/>
            <p:cNvSpPr>
              <a:spLocks noChangeArrowheads="1"/>
            </p:cNvSpPr>
            <p:nvPr/>
          </p:nvSpPr>
          <p:spPr bwMode="auto">
            <a:xfrm>
              <a:off x="3795713" y="97539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4786313" y="9357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5776913" y="91507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6572250" y="37424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>
              <a:off x="6624638" y="30264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6677025" y="232635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6767513" y="9087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AutoShape 27"/>
          <p:cNvSpPr>
            <a:spLocks noChangeArrowheads="1"/>
          </p:cNvSpPr>
          <p:nvPr/>
        </p:nvSpPr>
        <p:spPr bwMode="auto">
          <a:xfrm>
            <a:off x="3143250" y="3026446"/>
            <a:ext cx="1066800" cy="290513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3719513" y="393290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74" name="Oval 31"/>
          <p:cNvSpPr>
            <a:spLocks noChangeArrowheads="1"/>
          </p:cNvSpPr>
          <p:nvPr/>
        </p:nvSpPr>
        <p:spPr bwMode="auto">
          <a:xfrm>
            <a:off x="7175500" y="2348583"/>
            <a:ext cx="185738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32"/>
          <p:cNvSpPr>
            <a:spLocks noChangeArrowheads="1"/>
          </p:cNvSpPr>
          <p:nvPr/>
        </p:nvSpPr>
        <p:spPr bwMode="auto">
          <a:xfrm>
            <a:off x="8256589" y="1629445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3"/>
          <p:cNvSpPr>
            <a:spLocks noChangeShapeType="1"/>
          </p:cNvSpPr>
          <p:nvPr/>
        </p:nvSpPr>
        <p:spPr bwMode="auto">
          <a:xfrm flipV="1">
            <a:off x="4295775" y="1715171"/>
            <a:ext cx="4032250" cy="2182813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7608889" y="1629445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6600826" y="2421608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 flipV="1">
            <a:off x="4189414" y="2408908"/>
            <a:ext cx="3100387" cy="1579562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Oval 30"/>
          <p:cNvSpPr>
            <a:spLocks noChangeArrowheads="1"/>
          </p:cNvSpPr>
          <p:nvPr/>
        </p:nvSpPr>
        <p:spPr bwMode="auto">
          <a:xfrm>
            <a:off x="4151314" y="3861470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7001" y="3196308"/>
            <a:ext cx="1724025" cy="666750"/>
            <a:chOff x="1143000" y="3196308"/>
            <a:chExt cx="1724025" cy="666750"/>
          </a:xfrm>
        </p:grpSpPr>
        <p:sp>
          <p:nvSpPr>
            <p:cNvPr id="79" name="Line 36"/>
            <p:cNvSpPr>
              <a:spLocks noChangeShapeType="1"/>
            </p:cNvSpPr>
            <p:nvPr/>
          </p:nvSpPr>
          <p:spPr bwMode="auto">
            <a:xfrm flipV="1">
              <a:off x="2700338" y="3212183"/>
              <a:ext cx="1587" cy="650875"/>
            </a:xfrm>
            <a:prstGeom prst="line">
              <a:avLst/>
            </a:prstGeom>
            <a:noFill/>
            <a:ln w="57240">
              <a:solidFill>
                <a:schemeClr val="accent3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1143000" y="3196308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3v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2</a:t>
              </a: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-4v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7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380392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7075424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90798" y="3864070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5011" y="27172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No-Cloning Theorem</a:t>
            </a:r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3000008" y="41548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8117659" y="36976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8147156" y="4553098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4295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4223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063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063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4223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7175029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7184554" y="198884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8471172" y="2075585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8471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7374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8665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2132857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2148852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6456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lang="en-US" sz="2400" dirty="0" err="1">
                <a:cs typeface="Arial" charset="0"/>
              </a:rPr>
              <a:t>uantum</a:t>
            </a:r>
            <a:r>
              <a:rPr lang="en-US" sz="2400" dirty="0">
                <a:cs typeface="Arial" charset="0"/>
              </a:rPr>
              <a:t> operations: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9408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9480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4400" dirty="0">
                <a:cs typeface="Arial" charset="0"/>
              </a:rPr>
              <a:t>U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2207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Proof: copying is a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43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-0.0862 0.07477 -0.14466 0.1456 -0.16732 0.22176 C -0.18984 0.29745 -0.11015 0.41551 -0.10026 0.45393 " pathEditMode="relative" rAng="0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C 0.09153 0.09282 0.1832 0.18588 0.2 0.26273 C 0.21666 0.34051 0.13502 0.40093 0.07708 0.46366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231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C -0.06146 0.07454 -0.09922 0.10023 -0.12174 0.15301 C -0.1444 0.20579 -0.11575 0.28472 -0.09935 0.31597 " pathEditMode="relative" rAng="0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1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C 0.06432 0.06806 0.12916 0.13658 0.14609 0.18912 C 0.16315 0.2419 0.10794 0.2787 0.0776 0.31667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28550" y="21017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09304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4797152"/>
            <a:ext cx="856786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Offers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quantum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solution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key</a:t>
            </a:r>
            <a:r>
              <a:rPr lang="de-CH" sz="2400" dirty="0">
                <a:cs typeface="Arial" charset="0"/>
              </a:rPr>
              <a:t>-exchange </a:t>
            </a:r>
            <a:r>
              <a:rPr lang="de-CH" sz="2400" dirty="0" err="1">
                <a:cs typeface="Arial" charset="0"/>
              </a:rPr>
              <a:t>problem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Puts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starting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position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use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symmetric-key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cryptography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encryption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authentication</a:t>
            </a:r>
            <a:r>
              <a:rPr lang="de-CH" sz="2400" dirty="0">
                <a:cs typeface="Arial" charset="0"/>
              </a:rPr>
              <a:t> etc.).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231905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1847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723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6456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4654551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756787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48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05" y="114163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09305" y="4289358"/>
            <a:ext cx="3235346" cy="2589012"/>
            <a:chOff x="785509" y="4141474"/>
            <a:chExt cx="3235346" cy="25890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73" y="4141474"/>
              <a:ext cx="1316277" cy="17330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509" y="5899489"/>
              <a:ext cx="3235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Caesar Cipher (ROT4)</a:t>
              </a:r>
            </a:p>
            <a:p>
              <a:r>
                <a:rPr lang="en-US" sz="2400" dirty="0">
                  <a:cs typeface="Arial" pitchFamily="34" charset="0"/>
                </a:rPr>
                <a:t>(variant still </a:t>
              </a:r>
              <a:r>
                <a:rPr lang="en-US" sz="2400" dirty="0">
                  <a:cs typeface="Arial" pitchFamily="34" charset="0"/>
                  <a:hlinkClick r:id="rId4"/>
                </a:rPr>
                <a:t>in use</a:t>
              </a:r>
              <a:r>
                <a:rPr lang="en-US" sz="2400" dirty="0"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27403" y="963126"/>
            <a:ext cx="2482876" cy="2205901"/>
            <a:chOff x="5603607" y="815239"/>
            <a:chExt cx="2482876" cy="2205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0631" y="1198929"/>
              <a:ext cx="1361863" cy="1822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03607" y="815239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Blaise de </a:t>
              </a:r>
              <a:r>
                <a:rPr lang="en-US" sz="2400" dirty="0" err="1">
                  <a:cs typeface="Arial" pitchFamily="34" charset="0"/>
                </a:rPr>
                <a:t>Vigenère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9815" y="1229014"/>
            <a:ext cx="8917983" cy="3682970"/>
            <a:chOff x="226016" y="1081130"/>
            <a:chExt cx="8917983" cy="3682970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 BC</a:t>
              </a:r>
              <a:endParaRPr lang="en-US" dirty="0">
                <a:cs typeface="Consolas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171" y="3693062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500 BC</a:t>
              </a:r>
              <a:endParaRPr lang="en-US" dirty="0">
                <a:cs typeface="Consola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521" y="1571916"/>
              <a:ext cx="2215654" cy="12662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6740" y="108113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  <a:hlinkClick r:id="rId7"/>
                </a:rPr>
                <a:t>Scytale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V="1">
              <a:off x="6831563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14574" y="3639520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500 AD</a:t>
              </a:r>
              <a:endParaRPr lang="en-US" dirty="0">
                <a:cs typeface="Consolas"/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2233" y="3122905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1000 AD</a:t>
              </a:r>
              <a:endParaRPr lang="en-US" dirty="0">
                <a:cs typeface="Consola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3178" y="3114303"/>
              <a:ext cx="988623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2015 AD</a:t>
              </a:r>
              <a:endParaRPr lang="en-US" dirty="0">
                <a:cs typeface="Consola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15038" y="370024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1500 AD</a:t>
              </a:r>
              <a:endParaRPr lang="en-US" dirty="0">
                <a:cs typeface="Consola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4475C2-C1BA-6E4D-88C4-3D09269FB19A}"/>
              </a:ext>
            </a:extLst>
          </p:cNvPr>
          <p:cNvGrpSpPr/>
          <p:nvPr/>
        </p:nvGrpSpPr>
        <p:grpSpPr>
          <a:xfrm>
            <a:off x="4852329" y="4954001"/>
            <a:ext cx="6299510" cy="1929906"/>
            <a:chOff x="4852329" y="4954001"/>
            <a:chExt cx="6299510" cy="19299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29CF5D-567D-7743-82CA-72E4BE4BF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51" t="27059"/>
            <a:stretch/>
          </p:blipFill>
          <p:spPr>
            <a:xfrm>
              <a:off x="7624182" y="5519829"/>
              <a:ext cx="3527657" cy="105508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7EB74F-A9A9-C146-8B6A-B3AC96A00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1530" b="49498"/>
            <a:stretch/>
          </p:blipFill>
          <p:spPr>
            <a:xfrm>
              <a:off x="4852329" y="4954001"/>
              <a:ext cx="2771853" cy="102316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45BAB8-25BE-ED42-958A-E0B027268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4016" y="5931407"/>
              <a:ext cx="24384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3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716" y="196358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5179206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5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495601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8" y="4240644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4" name="Content Placeholder 1">
            <a:extLst>
              <a:ext uri="{FF2B5EF4-FFF2-40B4-BE49-F238E27FC236}">
                <a16:creationId xmlns:a16="http://schemas.microsoft.com/office/drawing/2014/main" id="{4BA6E28A-3BCD-1640-9AD8-F7DF9351A0AF}"/>
              </a:ext>
            </a:extLst>
          </p:cNvPr>
          <p:cNvSpPr txBox="1">
            <a:spLocks/>
          </p:cNvSpPr>
          <p:nvPr/>
        </p:nvSpPr>
        <p:spPr>
          <a:xfrm>
            <a:off x="9807561" y="1367770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11F8A436-76D8-434F-9BC9-434E857B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4E4AC6BB-CC37-1F46-9C2E-86242CB2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722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7556E-17 L 0.38711 -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39023 0.165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828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216" y="169763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4981640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6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7249506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287688" y="3583280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43900" y="3573017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5663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6" cstate="print"/>
          <a:srcRect l="6597" r="7636"/>
          <a:stretch>
            <a:fillRect/>
          </a:stretch>
        </p:blipFill>
        <p:spPr>
          <a:xfrm>
            <a:off x="5087889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1208314" y="5229200"/>
            <a:ext cx="64707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Quantum </a:t>
            </a:r>
            <a:r>
              <a:rPr lang="de-CH" sz="2400" dirty="0" err="1">
                <a:cs typeface="Arial" charset="0"/>
              </a:rPr>
              <a:t>states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unknown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Eve, </a:t>
            </a:r>
            <a:r>
              <a:rPr lang="de-CH" sz="2400" dirty="0" err="1">
                <a:cs typeface="Arial" charset="0"/>
              </a:rPr>
              <a:t>she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Honest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can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whether</a:t>
            </a:r>
            <a:r>
              <a:rPr lang="de-CH" sz="2400" dirty="0">
                <a:cs typeface="Arial" charset="0"/>
              </a:rPr>
              <a:t> Eve </a:t>
            </a:r>
            <a:r>
              <a:rPr lang="de-CH" sz="2400" dirty="0" err="1">
                <a:cs typeface="Arial" charset="0"/>
              </a:rPr>
              <a:t>interfered</a:t>
            </a:r>
            <a:r>
              <a:rPr lang="de-CH" sz="2400" dirty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30688" y="1268759"/>
            <a:ext cx="2329408" cy="523220"/>
            <a:chOff x="2915816" y="1268759"/>
            <a:chExt cx="2329408" cy="523220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5086600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2783632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7536161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608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6240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128" name="Content Placeholder 1">
            <a:extLst>
              <a:ext uri="{FF2B5EF4-FFF2-40B4-BE49-F238E27FC236}">
                <a16:creationId xmlns:a16="http://schemas.microsoft.com/office/drawing/2014/main" id="{FB6297AA-4531-8F4F-A425-61F9C141E7B4}"/>
              </a:ext>
            </a:extLst>
          </p:cNvPr>
          <p:cNvSpPr txBox="1">
            <a:spLocks/>
          </p:cNvSpPr>
          <p:nvPr/>
        </p:nvSpPr>
        <p:spPr>
          <a:xfrm>
            <a:off x="9828850" y="136775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29" name="Picture 2">
            <a:extLst>
              <a:ext uri="{FF2B5EF4-FFF2-40B4-BE49-F238E27FC236}">
                <a16:creationId xmlns:a16="http://schemas.microsoft.com/office/drawing/2014/main" id="{0DB3F2A9-E141-1A49-9604-52E879DD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2">
            <a:extLst>
              <a:ext uri="{FF2B5EF4-FFF2-40B4-BE49-F238E27FC236}">
                <a16:creationId xmlns:a16="http://schemas.microsoft.com/office/drawing/2014/main" id="{9B38A73E-95B6-9E42-8061-37F946D2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930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8170" y="18779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951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81312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>
                <a:cs typeface="Arial" charset="0"/>
              </a:rPr>
              <a:t>: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>
                <a:cs typeface="Arial" charset="0"/>
              </a:rPr>
              <a:t>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only quantum communication</a:t>
            </a:r>
            <a:endParaRPr lang="de-CH" sz="240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303913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99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7" cstate="print"/>
          <a:srcRect t="19951"/>
          <a:stretch>
            <a:fillRect/>
          </a:stretch>
        </p:blipFill>
        <p:spPr bwMode="auto">
          <a:xfrm>
            <a:off x="7104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49" y="1772817"/>
            <a:ext cx="6494119" cy="4868211"/>
          </a:xfrm>
          <a:prstGeom prst="rect">
            <a:avLst/>
          </a:prstGeom>
        </p:spPr>
      </p:pic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EDB731D6-0D09-0740-B5CC-7CA5ECEB2EBD}"/>
              </a:ext>
            </a:extLst>
          </p:cNvPr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FAE3BE49-F6A9-244E-84B5-11034907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A54733D8-D3FD-FC4A-952D-65088260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6354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453544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4429601"/>
      </p:ext>
    </p:extLst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41337" y="70516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Research in NL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18" y="752488"/>
            <a:ext cx="5180941" cy="5022664"/>
          </a:xfrm>
          <a:prstGeom prst="rect">
            <a:avLst/>
          </a:prstGeom>
        </p:spPr>
      </p:pic>
      <p:pic>
        <p:nvPicPr>
          <p:cNvPr id="49" name="Picture 48" descr="ttp://www.universiteitleiden.nl/ul2ext/images/zeg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76" y="2197173"/>
            <a:ext cx="1873001" cy="79385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0" name="Picture 4" descr="ttps://static.tue.nl/fileadmin/content/onderzoek/Institute_for_Complex_Molecular_Systems_-_ICMS/1_About/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6" b="70751"/>
          <a:stretch/>
        </p:blipFill>
        <p:spPr bwMode="auto">
          <a:xfrm>
            <a:off x="8676133" y="4903624"/>
            <a:ext cx="3249327" cy="6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40"/>
          <p:cNvSpPr>
            <a:spLocks noChangeArrowheads="1"/>
          </p:cNvSpPr>
          <p:nvPr/>
        </p:nvSpPr>
        <p:spPr bwMode="auto">
          <a:xfrm>
            <a:off x="1544243" y="5839555"/>
            <a:ext cx="9764223" cy="96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QuTech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135 Mio € , 50 Mio $ Intel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Nov 2017: </a:t>
            </a:r>
            <a:r>
              <a:rPr lang="en-US" sz="2400" dirty="0">
                <a:latin typeface="Calibri" pitchFamily="34" charset="0"/>
                <a:cs typeface="Calibri" pitchFamily="34" charset="0"/>
                <a:hlinkClick r:id="rId6"/>
              </a:rPr>
              <a:t>Quantum Software Consortium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NWO 18.8 Mio € for 10 years</a:t>
            </a:r>
          </a:p>
        </p:txBody>
      </p:sp>
      <p:pic>
        <p:nvPicPr>
          <p:cNvPr id="52" name="Picture 4" descr="ttps://upload.wikimedia.org/wikipedia/commons/thumb/c/c9/Intel-logo.svg/1280px-Intel-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43" y="1294671"/>
            <a:ext cx="1299430" cy="8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ttp://www.campaignbrief.com/2015/09/24/microsoft-log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25001"/>
          <a:stretch/>
        </p:blipFill>
        <p:spPr bwMode="auto">
          <a:xfrm>
            <a:off x="1232176" y="3226204"/>
            <a:ext cx="1688523" cy="5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ttp://www.cakelab.nl/wp-content/uploads/2011/08/type_tno_1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31615" r="18230" b="29315"/>
          <a:stretch/>
        </p:blipFill>
        <p:spPr bwMode="auto">
          <a:xfrm>
            <a:off x="2484303" y="4429946"/>
            <a:ext cx="1877750" cy="7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54" y="917392"/>
            <a:ext cx="2347982" cy="82675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</p:pic>
      <p:pic>
        <p:nvPicPr>
          <p:cNvPr id="56" name="Picture 10" descr="ttps://tnomediaprod.blob.core.windows.net/mediacache/5/b/6/e/7/e/5b6e7e94a7c66364d98016ca5fc91cc3aab9a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78" y="2237944"/>
            <a:ext cx="1401627" cy="137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7483" y="102261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Research in EU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984" y="1016150"/>
            <a:ext cx="6446310" cy="5052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88" y="1979103"/>
            <a:ext cx="962624" cy="1174401"/>
          </a:xfrm>
          <a:prstGeom prst="rect">
            <a:avLst/>
          </a:prstGeom>
          <a:solidFill>
            <a:schemeClr val="bg1">
              <a:alpha val="86000"/>
            </a:schemeClr>
          </a:solidFill>
        </p:spPr>
      </p:pic>
      <p:pic>
        <p:nvPicPr>
          <p:cNvPr id="16" name="Picture 2" descr="ttps://upload.wikimedia.org/wikipedia/en/thumb/8/84/European_Commission.svg/800px-European_Commission.s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14" y="3978667"/>
            <a:ext cx="2781050" cy="1929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1400711" y="6116021"/>
            <a:ext cx="8898521" cy="5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Starting 2018: 1 (or 2?) Bio. € flagship program on Q technologies</a:t>
            </a:r>
            <a:endParaRPr lang="en-US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2869" y="98129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Research Worldwide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07" y="1280305"/>
            <a:ext cx="5980014" cy="4431923"/>
          </a:xfrm>
          <a:prstGeom prst="rect">
            <a:avLst/>
          </a:prstGeom>
        </p:spPr>
      </p:pic>
      <p:pic>
        <p:nvPicPr>
          <p:cNvPr id="10" name="Picture 4" descr="ttps://upload.wikimedia.org/wikipedia/commons/thumb/c/c9/Intel-logo.svg/1280px-Intel-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22" y="3453386"/>
            <a:ext cx="1497026" cy="9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tp://www.campaignbrief.com/2015/09/24/microsoft-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25001"/>
          <a:stretch/>
        </p:blipFill>
        <p:spPr bwMode="auto">
          <a:xfrm>
            <a:off x="1168847" y="4788040"/>
            <a:ext cx="1884179" cy="58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tp://patrickcoombe.com/wp-content/uploads/2015/09/new-google-logo-20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34" y="1422330"/>
            <a:ext cx="1826205" cy="7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tps://upload.wikimedia.org/wikipedia/commons/thumb/5/51/IBM_logo.svg/2000px-IBM_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22" y="2386868"/>
            <a:ext cx="1834229" cy="7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612252" y="6113491"/>
            <a:ext cx="6833757" cy="5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Waterloo, Singapore, Santa Barbara, China, </a:t>
            </a:r>
            <a:r>
              <a:rPr lang="is-IS" sz="2800" dirty="0">
                <a:latin typeface="Calibri" pitchFamily="34" charset="0"/>
                <a:cs typeface="Calibri" pitchFamily="34" charset="0"/>
              </a:rPr>
              <a:t>…</a:t>
            </a:r>
            <a:endParaRPr 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86BF3-1816-3C46-8C0E-AB8EB7D48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567" y="820372"/>
            <a:ext cx="950861" cy="41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0718D6-375E-5C44-B628-30218D74E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2370" y="5446924"/>
            <a:ext cx="1889616" cy="572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01408-ED09-514F-B30B-4FF485C7B3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3439" y="4375936"/>
            <a:ext cx="1768047" cy="529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DD7AF-408A-EB48-B987-F3276E0366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743" y="3730891"/>
            <a:ext cx="1040365" cy="43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C869C5-A3F2-284D-BB89-70085BA15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9253" y="2702523"/>
            <a:ext cx="1010253" cy="55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5DE543-086B-9846-B96E-2A7698A587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1315" y="1828396"/>
            <a:ext cx="1750171" cy="558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95D71-20AE-FF4A-9242-B542B7180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1315" y="1089195"/>
            <a:ext cx="1347216" cy="408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F4057-570E-6D4C-9DF7-BB3CCAA5F2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4955" y="5934054"/>
            <a:ext cx="1183856" cy="282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B5A0CF-78F8-B54A-B0D7-48A87B8D9E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25163" y="5019811"/>
            <a:ext cx="994329" cy="7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45853" y="153560"/>
            <a:ext cx="4558093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Networks</a:t>
            </a:r>
          </a:p>
        </p:txBody>
      </p:sp>
      <p:sp>
        <p:nvSpPr>
          <p:cNvPr id="41" name="Rectangle 298"/>
          <p:cNvSpPr>
            <a:spLocks noChangeArrowheads="1"/>
          </p:cNvSpPr>
          <p:nvPr/>
        </p:nvSpPr>
        <p:spPr bwMode="auto">
          <a:xfrm>
            <a:off x="845853" y="1108551"/>
            <a:ext cx="6246548" cy="45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2000km QKD backbone network between Beijing and Shanghai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QKD satellite launched 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2016 from China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Quantum entanglement allows to generate secure keys (like QKD)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-1" t="31366" r="39665" b="29232"/>
          <a:stretch/>
        </p:blipFill>
        <p:spPr>
          <a:xfrm>
            <a:off x="6864906" y="4260247"/>
            <a:ext cx="3479487" cy="23019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788" y="4784036"/>
            <a:ext cx="5014840" cy="1848536"/>
          </a:xfrm>
          <a:prstGeom prst="rect">
            <a:avLst/>
          </a:prstGeom>
        </p:spPr>
      </p:pic>
      <p:pic>
        <p:nvPicPr>
          <p:cNvPr id="44" name="Picture 43" descr="ttps://www.csiac.org/wp-content/uploads/2016/07/QKD-Figure4-1024x49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/>
          <a:stretch/>
        </p:blipFill>
        <p:spPr bwMode="auto">
          <a:xfrm>
            <a:off x="6744071" y="856760"/>
            <a:ext cx="3899958" cy="29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7736" y="132129"/>
            <a:ext cx="7927936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Secure Computing in Quantum Cloud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9" t="38529" r="46601" b="37986"/>
          <a:stretch/>
        </p:blipFill>
        <p:spPr>
          <a:xfrm>
            <a:off x="7561883" y="963126"/>
            <a:ext cx="2744256" cy="1239341"/>
          </a:xfrm>
          <a:prstGeom prst="rect">
            <a:avLst/>
          </a:prstGeom>
        </p:spPr>
      </p:pic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98"/>
          <p:cNvSpPr>
            <a:spLocks noChangeArrowheads="1"/>
          </p:cNvSpPr>
          <p:nvPr/>
        </p:nvSpPr>
        <p:spPr bwMode="auto">
          <a:xfrm>
            <a:off x="877736" y="1211867"/>
            <a:ext cx="6312711" cy="27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Distributed quantum computing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Recent result: quantum homomorphic encryption allows for secure delegated quantum computation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31" y="3722297"/>
            <a:ext cx="4300790" cy="22275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07444" y="5949836"/>
            <a:ext cx="4989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Y. </a:t>
            </a:r>
            <a:r>
              <a:rPr lang="en-US" sz="1600" dirty="0" err="1"/>
              <a:t>Dulek</a:t>
            </a:r>
            <a:r>
              <a:rPr lang="en-US" sz="1600" dirty="0"/>
              <a:t>, C. </a:t>
            </a:r>
            <a:r>
              <a:rPr lang="en-US" sz="1600" dirty="0" err="1"/>
              <a:t>Schaffner</a:t>
            </a:r>
            <a:r>
              <a:rPr lang="en-US" sz="1600" dirty="0"/>
              <a:t>, and F. </a:t>
            </a:r>
            <a:r>
              <a:rPr lang="en-US" sz="1600" dirty="0" err="1"/>
              <a:t>Speelman</a:t>
            </a:r>
            <a:r>
              <a:rPr lang="en-US" sz="1600" dirty="0"/>
              <a:t>, arXiv:1603.09717</a:t>
            </a:r>
            <a:br>
              <a:rPr lang="en-US" sz="1600" dirty="0"/>
            </a:br>
            <a:r>
              <a:rPr lang="en-US" sz="1600" i="1" dirty="0"/>
              <a:t>Quantum homomorphic encryption for polynomial-sized circuits</a:t>
            </a:r>
            <a:r>
              <a:rPr lang="en-US" sz="1600" dirty="0"/>
              <a:t>, in CRYPTO 2016, QIP 2017 </a:t>
            </a:r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2881" t="25212" r="9282" b="15616"/>
          <a:stretch/>
        </p:blipFill>
        <p:spPr>
          <a:xfrm>
            <a:off x="7319008" y="3209960"/>
            <a:ext cx="3522063" cy="1834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0C24E3-00D2-B046-A0A3-9FDF17EBC6BB}"/>
              </a:ext>
            </a:extLst>
          </p:cNvPr>
          <p:cNvSpPr/>
          <p:nvPr/>
        </p:nvSpPr>
        <p:spPr>
          <a:xfrm>
            <a:off x="7237798" y="5212471"/>
            <a:ext cx="4315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https://quantumexperience.ng.bluemix.net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2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8072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Classical Cryptography</a:t>
            </a: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Long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2"/>
              </a:rPr>
              <a:t>history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3"/>
              </a:rPr>
              <a:t>One-time pad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4"/>
              </a:rPr>
              <a:t>Public-key cryptography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Links to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5"/>
              </a:rPr>
              <a:t>Logic 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and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6"/>
              </a:rPr>
              <a:t>Politics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272" y="764704"/>
            <a:ext cx="1368152" cy="18252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06868">
            <a:off x="5883261" y="1442848"/>
            <a:ext cx="2406434" cy="13753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6008" y="2708920"/>
            <a:ext cx="9180512" cy="2376264"/>
            <a:chOff x="72008" y="2708920"/>
            <a:chExt cx="9180512" cy="2376264"/>
          </a:xfrm>
        </p:grpSpPr>
        <p:pic>
          <p:nvPicPr>
            <p:cNvPr id="48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83568" y="414908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703875" y="4293096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72008" y="306896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Alice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63915" y="378904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52" name="Picture 51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899592" y="3068960"/>
              <a:ext cx="1059740" cy="1080120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3059832" y="3284984"/>
              <a:ext cx="2195795" cy="1731698"/>
              <a:chOff x="2987824" y="1700808"/>
              <a:chExt cx="2195795" cy="1731698"/>
            </a:xfrm>
          </p:grpSpPr>
          <p:sp>
            <p:nvSpPr>
              <p:cNvPr id="54" name="Line 27"/>
              <p:cNvSpPr>
                <a:spLocks noChangeShapeType="1"/>
              </p:cNvSpPr>
              <p:nvPr/>
            </p:nvSpPr>
            <p:spPr bwMode="auto">
              <a:xfrm flipV="1">
                <a:off x="3851920" y="1700808"/>
                <a:ext cx="216023" cy="648072"/>
              </a:xfrm>
              <a:prstGeom prst="line">
                <a:avLst/>
              </a:prstGeom>
              <a:noFill/>
              <a:ln w="57150" cap="rnd">
                <a:solidFill>
                  <a:srgbClr val="FF00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83968" y="2852936"/>
                <a:ext cx="899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itchFamily="34" charset="0"/>
                    <a:cs typeface="Arial" pitchFamily="34" charset="0"/>
                  </a:rPr>
                  <a:t>Eve</a:t>
                </a:r>
              </a:p>
            </p:txBody>
          </p:sp>
          <p:pic>
            <p:nvPicPr>
              <p:cNvPr id="56" name="Picture 55" descr="QueenOfHearts.png"/>
              <p:cNvPicPr>
                <a:picLocks noChangeAspect="1"/>
              </p:cNvPicPr>
              <p:nvPr/>
            </p:nvPicPr>
            <p:blipFill>
              <a:blip r:embed="rId11" cstate="print"/>
              <a:srcRect l="6597" r="7636"/>
              <a:stretch>
                <a:fillRect/>
              </a:stretch>
            </p:blipFill>
            <p:spPr>
              <a:xfrm>
                <a:off x="2987824" y="2348880"/>
                <a:ext cx="1280649" cy="1083626"/>
              </a:xfrm>
              <a:prstGeom prst="rect">
                <a:avLst/>
              </a:prstGeom>
            </p:spPr>
          </p:pic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3202558" y="3212976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72" name="Picture 71" descr="MC900441455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140968"/>
              <a:ext cx="864096" cy="864096"/>
            </a:xfrm>
            <a:prstGeom prst="rect">
              <a:avLst/>
            </a:prstGeom>
          </p:spPr>
        </p:pic>
        <p:pic>
          <p:nvPicPr>
            <p:cNvPr id="73" name="Picture 6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48264" y="3212976"/>
              <a:ext cx="1285425" cy="914208"/>
            </a:xfrm>
            <a:prstGeom prst="rect">
              <a:avLst/>
            </a:prstGeom>
            <a:noFill/>
          </p:spPr>
        </p:pic>
        <p:sp>
          <p:nvSpPr>
            <p:cNvPr id="74" name="TextBox 73"/>
            <p:cNvSpPr txBox="1"/>
            <p:nvPr/>
          </p:nvSpPr>
          <p:spPr>
            <a:xfrm>
              <a:off x="395536" y="2708920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 = </a:t>
              </a:r>
              <a:r>
                <a:rPr lang="en-US" dirty="0">
                  <a:solidFill>
                    <a:srgbClr val="0000FF"/>
                  </a:solidFill>
                  <a:latin typeface="Consolas"/>
                  <a:cs typeface="Consolas"/>
                </a:rPr>
                <a:t>0000 1111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1520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20272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203848" y="270892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>
                  <a:ea typeface="cmsy10"/>
                  <a:cs typeface="cmsy10"/>
                </a:rPr>
                <a:t>⊕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k = </a:t>
              </a:r>
              <a:r>
                <a:rPr lang="en-US" dirty="0">
                  <a:solidFill>
                    <a:srgbClr val="FF0000"/>
                  </a:solidFill>
                  <a:latin typeface="Consolas"/>
                  <a:cs typeface="Consolas"/>
                </a:rPr>
                <a:t>0101 0100</a:t>
              </a:r>
            </a:p>
          </p:txBody>
        </p:sp>
        <p:sp>
          <p:nvSpPr>
            <p:cNvPr id="79" name="AutoShape 109"/>
            <p:cNvSpPr>
              <a:spLocks noChangeArrowheads="1"/>
            </p:cNvSpPr>
            <p:nvPr/>
          </p:nvSpPr>
          <p:spPr bwMode="auto">
            <a:xfrm>
              <a:off x="4427984" y="3933056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5B191-8621-E747-B65A-57CFC47785FF}"/>
              </a:ext>
            </a:extLst>
          </p:cNvPr>
          <p:cNvGrpSpPr/>
          <p:nvPr/>
        </p:nvGrpSpPr>
        <p:grpSpPr>
          <a:xfrm>
            <a:off x="7204266" y="5533156"/>
            <a:ext cx="4839593" cy="1178311"/>
            <a:chOff x="7204266" y="5533156"/>
            <a:chExt cx="4839593" cy="1178311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04266" y="5794984"/>
              <a:ext cx="1368152" cy="61536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44426" y="5690264"/>
              <a:ext cx="936104" cy="93610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96554" y="5546248"/>
              <a:ext cx="956483" cy="11521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A1861C-A6B2-0145-8D5C-E72463795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7115" t="8016" r="32995" b="2973"/>
            <a:stretch/>
          </p:blipFill>
          <p:spPr>
            <a:xfrm>
              <a:off x="10776520" y="5533156"/>
              <a:ext cx="1267339" cy="1178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405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7585" y="12178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80762" y="3358875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up 34"/>
          <p:cNvGrpSpPr/>
          <p:nvPr/>
        </p:nvGrpSpPr>
        <p:grpSpPr>
          <a:xfrm>
            <a:off x="5197189" y="926495"/>
            <a:ext cx="2482876" cy="2187811"/>
            <a:chOff x="3673189" y="926492"/>
            <a:chExt cx="2482876" cy="21878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67186" y="4157540"/>
            <a:ext cx="4308783" cy="2557882"/>
            <a:chOff x="4043183" y="4157540"/>
            <a:chExt cx="4308783" cy="255788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 dirty="0">
                <a:cs typeface="Arial" pitchFamily="34" charset="0"/>
              </a:endParaRPr>
            </a:p>
          </p:txBody>
        </p:sp>
        <p:pic>
          <p:nvPicPr>
            <p:cNvPr id="41" name="Picture 2" descr="mage resul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56760" y="5884425"/>
              <a:ext cx="299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Alan Turing</a:t>
              </a:r>
              <a:br>
                <a:rPr lang="nl-NL" sz="2400" dirty="0"/>
              </a:br>
              <a:r>
                <a:rPr lang="nl-NL" sz="2400" dirty="0"/>
                <a:t>(</a:t>
              </a:r>
              <a:r>
                <a:rPr lang="nl-NL" sz="2400" dirty="0">
                  <a:hlinkClick r:id="rId6"/>
                </a:rPr>
                <a:t>The </a:t>
              </a:r>
              <a:r>
                <a:rPr lang="nl-NL" sz="2400" dirty="0" err="1">
                  <a:hlinkClick r:id="rId6"/>
                </a:rPr>
                <a:t>Imitation</a:t>
              </a:r>
              <a:r>
                <a:rPr lang="nl-NL" sz="2400" dirty="0">
                  <a:hlinkClick r:id="rId6"/>
                </a:rPr>
                <a:t> Game</a:t>
              </a:r>
              <a:r>
                <a:rPr lang="nl-NL" sz="2400" dirty="0"/>
                <a:t>)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93093" y="1129344"/>
            <a:ext cx="2482876" cy="1761049"/>
            <a:chOff x="5869093" y="1129341"/>
            <a:chExt cx="2482876" cy="1761049"/>
          </a:xfrm>
        </p:grpSpPr>
        <p:pic>
          <p:nvPicPr>
            <p:cNvPr id="44" name="Picture 4" descr="mage 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Diffie</a:t>
              </a:r>
              <a:r>
                <a:rPr lang="en-US" sz="2400" dirty="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24003" y="828462"/>
            <a:ext cx="9143999" cy="3935638"/>
            <a:chOff x="0" y="828462"/>
            <a:chExt cx="9143999" cy="3935638"/>
          </a:xfrm>
        </p:grpSpPr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1850</a:t>
              </a:r>
              <a:endParaRPr lang="en-US" dirty="0">
                <a:cs typeface="Consolas"/>
              </a:endParaRPr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1800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1900</a:t>
              </a:r>
              <a:endParaRPr lang="en-US" dirty="0">
                <a:cs typeface="Consolas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1950</a:t>
              </a:r>
              <a:endParaRPr lang="en-US" dirty="0">
                <a:cs typeface="Consola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 dirty="0">
                <a:cs typeface="Consola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sp>
          <p:nvSpPr>
            <p:cNvPr id="59" name="TextBox 58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1976</a:t>
              </a:r>
              <a:endParaRPr lang="en-US" dirty="0">
                <a:cs typeface="Consola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35948" y="4266169"/>
            <a:ext cx="3601168" cy="2362224"/>
            <a:chOff x="85502" y="3976024"/>
            <a:chExt cx="3601168" cy="236222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Auguste </a:t>
              </a:r>
              <a:r>
                <a:rPr lang="nl-NL" sz="2400" dirty="0" err="1"/>
                <a:t>Kerckhoffs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5502" y="3976024"/>
              <a:ext cx="237093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“a cryptographic system should be secure even if everything but the key is known to the adversary”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520" y="6203762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7331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Quantum Mechanics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err="1">
                <a:solidFill>
                  <a:prstClr val="black"/>
                </a:solidFill>
                <a:cs typeface="Arial" charset="0"/>
                <a:hlinkClick r:id="rId6"/>
              </a:rPr>
              <a:t>Qubits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7"/>
              </a:rPr>
              <a:t>Quantum Computer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8"/>
              </a:rPr>
              <a:t>Shor’s Algorithm</a:t>
            </a:r>
            <a:endParaRPr lang="en-US" sz="2800" dirty="0">
              <a:solidFill>
                <a:prstClr val="black"/>
              </a:solidFill>
              <a:cs typeface="Arial" charset="0"/>
              <a:hlinkClick r:id="rId9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9"/>
              </a:rPr>
              <a:t>No-cloning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88088" y="1333358"/>
            <a:ext cx="2594726" cy="1080120"/>
            <a:chOff x="971600" y="4077072"/>
            <a:chExt cx="2594726" cy="1080120"/>
          </a:xfrm>
        </p:grpSpPr>
        <p:grpSp>
          <p:nvGrpSpPr>
            <p:cNvPr id="28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796432" y="5166950"/>
            <a:ext cx="3096344" cy="1368152"/>
            <a:chOff x="2915816" y="3284984"/>
            <a:chExt cx="3096344" cy="1368152"/>
          </a:xfrm>
        </p:grpSpPr>
        <p:pic>
          <p:nvPicPr>
            <p:cNvPr id="46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78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7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8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73C77BD-7CCD-574A-A76E-CC0F417D89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2224" y="2534763"/>
            <a:ext cx="3397405" cy="1295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E50DC2D-5CDD-D644-8906-5B6DC99698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8348" y="3329923"/>
            <a:ext cx="935243" cy="14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7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2256" y="136180"/>
            <a:ext cx="898224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Answers to the Quantum Threat</a:t>
            </a:r>
          </a:p>
        </p:txBody>
      </p:sp>
      <p:sp>
        <p:nvSpPr>
          <p:cNvPr id="27" name="Rectangle 298"/>
          <p:cNvSpPr>
            <a:spLocks noChangeArrowheads="1"/>
          </p:cNvSpPr>
          <p:nvPr/>
        </p:nvSpPr>
        <p:spPr bwMode="auto">
          <a:xfrm>
            <a:off x="1853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4360" y="1268760"/>
            <a:ext cx="5069592" cy="518803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Conventional Post-Quantum Cryptography</a:t>
            </a:r>
          </a:p>
          <a:p>
            <a:pPr algn="ctr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be deployed without quantum technologies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Believed to be secure against quantum attacks of the future</a:t>
            </a:r>
          </a:p>
        </p:txBody>
      </p:sp>
      <p:sp>
        <p:nvSpPr>
          <p:cNvPr id="30" name="Cross 29"/>
          <p:cNvSpPr/>
          <p:nvPr/>
        </p:nvSpPr>
        <p:spPr>
          <a:xfrm>
            <a:off x="5728476" y="3125783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6513080" y="1268760"/>
            <a:ext cx="5163807" cy="5188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Quantum Cryptography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Requires some quantum technology (but no large-scale quantum computer)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Typically no computational assumptions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613297-2817-5747-8AE3-B6FD5592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2" y="4119395"/>
            <a:ext cx="3696216" cy="18093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1123E-269F-8146-BE90-1E2E5E9113BE}"/>
              </a:ext>
            </a:extLst>
          </p:cNvPr>
          <p:cNvGrpSpPr/>
          <p:nvPr/>
        </p:nvGrpSpPr>
        <p:grpSpPr>
          <a:xfrm>
            <a:off x="6593727" y="4398264"/>
            <a:ext cx="5002511" cy="1625115"/>
            <a:chOff x="1763688" y="1528146"/>
            <a:chExt cx="6192316" cy="2011635"/>
          </a:xfrm>
        </p:grpSpPr>
        <p:pic>
          <p:nvPicPr>
            <p:cNvPr id="17" name="Picture 39" descr="BS00996_">
              <a:extLst>
                <a:ext uri="{FF2B5EF4-FFF2-40B4-BE49-F238E27FC236}">
                  <a16:creationId xmlns:a16="http://schemas.microsoft.com/office/drawing/2014/main" id="{2BC5C560-8500-5E49-9E3E-E9E6F7EAD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0" descr="BS00996_">
              <a:extLst>
                <a:ext uri="{FF2B5EF4-FFF2-40B4-BE49-F238E27FC236}">
                  <a16:creationId xmlns:a16="http://schemas.microsoft.com/office/drawing/2014/main" id="{B8E36E89-B90E-AD4B-9C79-49F33B73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AliceBlue.eps">
              <a:extLst>
                <a:ext uri="{FF2B5EF4-FFF2-40B4-BE49-F238E27FC236}">
                  <a16:creationId xmlns:a16="http://schemas.microsoft.com/office/drawing/2014/main" id="{8DFC8A3B-85B5-2942-83AE-DFA7406D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20" name="Picture 19" descr="QueenOfHearts.png">
              <a:extLst>
                <a:ext uri="{FF2B5EF4-FFF2-40B4-BE49-F238E27FC236}">
                  <a16:creationId xmlns:a16="http://schemas.microsoft.com/office/drawing/2014/main" id="{D213606E-13B6-8C41-AA07-E10181521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1B3196A4-5E70-5F48-8A1A-11DDCD8A6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C4A87FDE-1574-E242-9DC4-6CEA48BA2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3" name="Line 6">
              <a:extLst>
                <a:ext uri="{FF2B5EF4-FFF2-40B4-BE49-F238E27FC236}">
                  <a16:creationId xmlns:a16="http://schemas.microsoft.com/office/drawing/2014/main" id="{C6450257-29F3-494F-B2C3-6F43554F4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EE095BD4-AB8F-A74C-B084-10D297278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436388-B941-A247-829E-9523A37746B9}"/>
                </a:ext>
              </a:extLst>
            </p:cNvPr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32" name="Line 7">
                <a:extLst>
                  <a:ext uri="{FF2B5EF4-FFF2-40B4-BE49-F238E27FC236}">
                    <a16:creationId xmlns:a16="http://schemas.microsoft.com/office/drawing/2014/main" id="{46D153D9-5DDD-964F-B0B6-DCC1651EC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33" name="Group 28">
                <a:extLst>
                  <a:ext uri="{FF2B5EF4-FFF2-40B4-BE49-F238E27FC236}">
                    <a16:creationId xmlns:a16="http://schemas.microsoft.com/office/drawing/2014/main" id="{76494797-76F5-0345-B5A2-31F359610ACA}"/>
                  </a:ext>
                </a:extLst>
              </p:cNvPr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6" name="Oval 2">
                  <a:extLst>
                    <a:ext uri="{FF2B5EF4-FFF2-40B4-BE49-F238E27FC236}">
                      <a16:creationId xmlns:a16="http://schemas.microsoft.com/office/drawing/2014/main" id="{9F720CB8-A7EC-B440-88D4-3418F455E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Line 5">
                  <a:extLst>
                    <a:ext uri="{FF2B5EF4-FFF2-40B4-BE49-F238E27FC236}">
                      <a16:creationId xmlns:a16="http://schemas.microsoft.com/office/drawing/2014/main" id="{F669832C-FF67-B74B-B5AD-58BAFB541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4" name="Group 28">
                <a:extLst>
                  <a:ext uri="{FF2B5EF4-FFF2-40B4-BE49-F238E27FC236}">
                    <a16:creationId xmlns:a16="http://schemas.microsoft.com/office/drawing/2014/main" id="{6C6254D8-9151-9E46-80FD-EB6438C21EEE}"/>
                  </a:ext>
                </a:extLst>
              </p:cNvPr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4" name="Oval 2">
                  <a:extLst>
                    <a:ext uri="{FF2B5EF4-FFF2-40B4-BE49-F238E27FC236}">
                      <a16:creationId xmlns:a16="http://schemas.microsoft.com/office/drawing/2014/main" id="{C3D4603F-62D5-DC41-BDBF-AE47725A4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" name="Line 5">
                  <a:extLst>
                    <a:ext uri="{FF2B5EF4-FFF2-40B4-BE49-F238E27FC236}">
                      <a16:creationId xmlns:a16="http://schemas.microsoft.com/office/drawing/2014/main" id="{703DD269-E7E9-1A48-AABE-F5D1589FD5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5" name="Group 28">
                <a:extLst>
                  <a:ext uri="{FF2B5EF4-FFF2-40B4-BE49-F238E27FC236}">
                    <a16:creationId xmlns:a16="http://schemas.microsoft.com/office/drawing/2014/main" id="{69BBBEFE-507E-004B-B276-96FEBED097FE}"/>
                  </a:ext>
                </a:extLst>
              </p:cNvPr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2" name="Oval 2">
                  <a:extLst>
                    <a:ext uri="{FF2B5EF4-FFF2-40B4-BE49-F238E27FC236}">
                      <a16:creationId xmlns:a16="http://schemas.microsoft.com/office/drawing/2014/main" id="{C67E6BFF-BDDE-2B4E-8BEB-D5CF5427A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D35BD58D-1C88-6C4E-85F9-B8C0157D4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6" name="Group 133">
                <a:extLst>
                  <a:ext uri="{FF2B5EF4-FFF2-40B4-BE49-F238E27FC236}">
                    <a16:creationId xmlns:a16="http://schemas.microsoft.com/office/drawing/2014/main" id="{05AD2F2D-8518-E54C-AFEF-919CF4F45A28}"/>
                  </a:ext>
                </a:extLst>
              </p:cNvPr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40" name="Oval 2">
                  <a:extLst>
                    <a:ext uri="{FF2B5EF4-FFF2-40B4-BE49-F238E27FC236}">
                      <a16:creationId xmlns:a16="http://schemas.microsoft.com/office/drawing/2014/main" id="{03946E1A-F73D-1B47-8759-2941789F0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1" name="Line 5">
                  <a:extLst>
                    <a:ext uri="{FF2B5EF4-FFF2-40B4-BE49-F238E27FC236}">
                      <a16:creationId xmlns:a16="http://schemas.microsoft.com/office/drawing/2014/main" id="{029B043C-51B7-2A4E-A135-2175A48DD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7" name="Group 28">
                <a:extLst>
                  <a:ext uri="{FF2B5EF4-FFF2-40B4-BE49-F238E27FC236}">
                    <a16:creationId xmlns:a16="http://schemas.microsoft.com/office/drawing/2014/main" id="{DCC787A6-25E8-A944-9833-6C03F7AC0E6D}"/>
                  </a:ext>
                </a:extLst>
              </p:cNvPr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8" name="Oval 2">
                  <a:extLst>
                    <a:ext uri="{FF2B5EF4-FFF2-40B4-BE49-F238E27FC236}">
                      <a16:creationId xmlns:a16="http://schemas.microsoft.com/office/drawing/2014/main" id="{F74CA386-4938-0748-B360-35039808E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" name="Line 5">
                  <a:extLst>
                    <a:ext uri="{FF2B5EF4-FFF2-40B4-BE49-F238E27FC236}">
                      <a16:creationId xmlns:a16="http://schemas.microsoft.com/office/drawing/2014/main" id="{157A2F8A-EED0-2640-AFF2-EDE9CB274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52BAC7FA-C981-434F-B535-29A976BD7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7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91544" y="910343"/>
            <a:ext cx="8143932" cy="1152128"/>
          </a:xfrm>
        </p:spPr>
        <p:txBody>
          <a:bodyPr/>
          <a:lstStyle/>
          <a:p>
            <a:r>
              <a:rPr lang="en-US" sz="4800" dirty="0"/>
              <a:t>Thank you for your attention!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35560" y="2998575"/>
            <a:ext cx="6400800" cy="71438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168" y="2422512"/>
            <a:ext cx="1925712" cy="2240665"/>
          </a:xfrm>
          <a:prstGeom prst="rect">
            <a:avLst/>
          </a:prstGeom>
        </p:spPr>
      </p:pic>
      <p:sp>
        <p:nvSpPr>
          <p:cNvPr id="6" name="Rectangle 298">
            <a:extLst>
              <a:ext uri="{FF2B5EF4-FFF2-40B4-BE49-F238E27FC236}">
                <a16:creationId xmlns:a16="http://schemas.microsoft.com/office/drawing/2014/main" id="{A3D389C5-E968-CB45-AF3E-F9DF82FD5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210" y="6076709"/>
            <a:ext cx="7762355" cy="6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400" dirty="0">
                <a:cs typeface="Arial" charset="0"/>
                <a:hlinkClick r:id="rId4"/>
              </a:rPr>
              <a:t>http://www.qusoft.org/education/</a:t>
            </a:r>
            <a:r>
              <a:rPr lang="de-CH" sz="2400" dirty="0"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0633860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26267" y="116145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Secure Encryption</a:t>
            </a:r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51584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1919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secret key 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11825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54551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991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7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919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33150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82694" y="188641"/>
            <a:ext cx="11716377" cy="720725"/>
          </a:xfrm>
        </p:spPr>
        <p:txBody>
          <a:bodyPr>
            <a:noAutofit/>
          </a:bodyPr>
          <a:lstStyle/>
          <a:p>
            <a:r>
              <a:rPr lang="fr-CH" dirty="0"/>
              <a:t>eXclusive OR (XOR) </a:t>
            </a:r>
            <a:r>
              <a:rPr lang="fr-CH" dirty="0" err="1"/>
              <a:t>Function</a:t>
            </a:r>
            <a:r>
              <a:rPr lang="fr-CH" dirty="0"/>
              <a:t> (exclusive </a:t>
            </a:r>
            <a:r>
              <a:rPr lang="fr-CH" dirty="0" err="1"/>
              <a:t>disjunction</a:t>
            </a:r>
            <a:r>
              <a:rPr lang="fr-CH" dirty="0"/>
              <a:t>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503712" y="1196753"/>
          <a:ext cx="446449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 </a:t>
                      </a:r>
                      <a:r>
                        <a:rPr lang="en-US" sz="40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sz="4000" dirty="0"/>
                        <a:t> </a:t>
                      </a:r>
                      <a:r>
                        <a:rPr lang="en-US" sz="4000" baseline="0" dirty="0"/>
                        <a:t>y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Rectangle 298"/>
          <p:cNvSpPr>
            <a:spLocks noChangeArrowheads="1"/>
          </p:cNvSpPr>
          <p:nvPr/>
        </p:nvSpPr>
        <p:spPr bwMode="auto">
          <a:xfrm>
            <a:off x="2063552" y="5157192"/>
            <a:ext cx="684076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Some properties: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0 = x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x = 0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4727848" y="5904656"/>
            <a:ext cx="4176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dirty="0">
                <a:cs typeface="Arial" charset="0"/>
              </a:rPr>
              <a:t> </a:t>
            </a:r>
            <a:r>
              <a:rPr lang="en-US" sz="2800" b="1" dirty="0">
                <a:latin typeface="Arial Black Regular"/>
                <a:cs typeface="Arial" charset="0"/>
              </a:rPr>
              <a:t>	</a:t>
            </a:r>
            <a:r>
              <a:rPr lang="en-US" sz="2800" b="1" dirty="0">
                <a:latin typeface="Arial Black Regular"/>
                <a:ea typeface="cmsy10"/>
                <a:cs typeface="cmsy10"/>
              </a:rPr>
              <a:t> ∀</a:t>
            </a:r>
            <a:r>
              <a:rPr lang="en-US" sz="2800" dirty="0" err="1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= x</a:t>
            </a:r>
          </a:p>
        </p:txBody>
      </p:sp>
    </p:spTree>
    <p:extLst>
      <p:ext uri="{BB962C8B-B14F-4D97-AF65-F5344CB8AC3E}">
        <p14:creationId xmlns:p14="http://schemas.microsoft.com/office/powerpoint/2010/main" val="4216896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6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397" y="197573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6450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key k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00513"/>
              </p:ext>
            </p:extLst>
          </p:nvPr>
        </p:nvGraphicFramePr>
        <p:xfrm>
          <a:off x="8040215" y="3717032"/>
          <a:ext cx="17633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4235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5158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7622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9896" y="5733257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0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9194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1944" y="53732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3512" y="23488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507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80" grpId="1" uiExpand="1" build="allAtOnce"/>
      <p:bldP spid="23" grpId="0"/>
      <p:bldP spid="24" grpId="0"/>
      <p:bldP spid="25" grpId="0"/>
      <p:bldP spid="26" grpId="0" uiExpand="1" build="p"/>
      <p:bldP spid="27" grpId="0"/>
      <p:bldP spid="28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ket{00} +\ket{01} +\ket{10} + \ket{11}}{2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4"/>
  <p:tag name="PICTUREFILESIZE" val="102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-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4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7905</TotalTime>
  <Words>2349</Words>
  <Application>Microsoft Macintosh PowerPoint</Application>
  <PresentationFormat>Widescreen</PresentationFormat>
  <Paragraphs>569</Paragraphs>
  <Slides>62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ＭＳ Ｐゴシック</vt:lpstr>
      <vt:lpstr>Arial</vt:lpstr>
      <vt:lpstr>Arial Black</vt:lpstr>
      <vt:lpstr>Arial Black Regular</vt:lpstr>
      <vt:lpstr>Calibri</vt:lpstr>
      <vt:lpstr>Calibri Light</vt:lpstr>
      <vt:lpstr>Cambria Math</vt:lpstr>
      <vt:lpstr>cmsy10</vt:lpstr>
      <vt:lpstr>Comic Sans MS</vt:lpstr>
      <vt:lpstr>Consolas</vt:lpstr>
      <vt:lpstr>Times New Roman</vt:lpstr>
      <vt:lpstr>Wingdings</vt:lpstr>
      <vt:lpstr>Office Theme</vt:lpstr>
      <vt:lpstr>Quantum Cryptography</vt:lpstr>
      <vt:lpstr>Classical Cryptography</vt:lpstr>
      <vt:lpstr>Modern Cryptography</vt:lpstr>
      <vt:lpstr>What will you Learn from this Talk?</vt:lpstr>
      <vt:lpstr>PowerPoint Presentation</vt:lpstr>
      <vt:lpstr>PowerPoint Presentation</vt:lpstr>
      <vt:lpstr>Secure Encryption</vt:lpstr>
      <vt:lpstr>eXclusive OR (XOR) Function (exclusive disjunction)</vt:lpstr>
      <vt:lpstr>One-Time Pad Encryption</vt:lpstr>
      <vt:lpstr>Perfect Security</vt:lpstr>
      <vt:lpstr>Problems With One-Time Pad</vt:lpstr>
      <vt:lpstr>Information Theory</vt:lpstr>
      <vt:lpstr>Problems With One-Time Pad</vt:lpstr>
      <vt:lpstr>Symmetric-Key Cryptography</vt:lpstr>
      <vt:lpstr>Public-Key Cryptography</vt:lpstr>
      <vt:lpstr>History of Public-Key Crypto</vt:lpstr>
      <vt:lpstr>Politics of Cyberwar</vt:lpstr>
      <vt:lpstr>Politics of Cyberwar</vt:lpstr>
      <vt:lpstr>Politics of Cyberwar</vt:lpstr>
      <vt:lpstr>Why worry?</vt:lpstr>
      <vt:lpstr>Why worry?</vt:lpstr>
      <vt:lpstr>Dutch Example: Dragnet Law</vt:lpstr>
      <vt:lpstr>Cryptography and Logic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Video</vt:lpstr>
      <vt:lpstr>Measuring Collapses the State</vt:lpstr>
      <vt:lpstr>Measuring Collapses the State</vt:lpstr>
      <vt:lpstr>Quantum Mechanics </vt:lpstr>
      <vt:lpstr>Demonstration of Quantum Technology</vt:lpstr>
      <vt:lpstr>Quantum (Optics) Games</vt:lpstr>
      <vt:lpstr>PowerPoint Presentation</vt:lpstr>
      <vt:lpstr>What will you Learn from this Talk?</vt:lpstr>
      <vt:lpstr>PowerPoint Presentation</vt:lpstr>
      <vt:lpstr>Many Qubits</vt:lpstr>
      <vt:lpstr>Quantum Computing</vt:lpstr>
      <vt:lpstr>PowerPoint Presentation</vt:lpstr>
      <vt:lpstr>PowerPoint Presentation</vt:lpstr>
      <vt:lpstr>Can We Build Quantum Computers?</vt:lpstr>
      <vt:lpstr>PowerPoint Presentation</vt:lpstr>
      <vt:lpstr>Example: Lattice-Based Cryptography</vt:lpstr>
      <vt:lpstr>Example: Lattice-Based Cryptography</vt:lpstr>
      <vt:lpstr>What will you Learn from this Talk?</vt:lpstr>
      <vt:lpstr>No-Cloning Theorem</vt:lpstr>
      <vt:lpstr>Quantum Key Distribution (QKD)</vt:lpstr>
      <vt:lpstr>Quantum Key Distribution (QKD)</vt:lpstr>
      <vt:lpstr>Quantum Key Distribution (QKD)</vt:lpstr>
      <vt:lpstr>Quantum Key Distribution (QKD)</vt:lpstr>
      <vt:lpstr>What will you Learn from this Talk?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Learned from this Talk?</vt:lpstr>
      <vt:lpstr>What Have You Learned from this Talk?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Cryptography</dc:title>
  <dc:creator>Microsoft Office User</dc:creator>
  <cp:lastModifiedBy>C S</cp:lastModifiedBy>
  <cp:revision>55</cp:revision>
  <cp:lastPrinted>2018-09-25T07:28:38Z</cp:lastPrinted>
  <dcterms:created xsi:type="dcterms:W3CDTF">2018-03-16T12:24:23Z</dcterms:created>
  <dcterms:modified xsi:type="dcterms:W3CDTF">2018-09-25T20:22:08Z</dcterms:modified>
</cp:coreProperties>
</file>