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799" r:id="rId2"/>
    <p:sldId id="864" r:id="rId3"/>
    <p:sldId id="865" r:id="rId4"/>
    <p:sldId id="866" r:id="rId5"/>
    <p:sldId id="837" r:id="rId6"/>
    <p:sldId id="863" r:id="rId7"/>
    <p:sldId id="869" r:id="rId8"/>
    <p:sldId id="850" r:id="rId9"/>
    <p:sldId id="856" r:id="rId10"/>
    <p:sldId id="868" r:id="rId11"/>
    <p:sldId id="851" r:id="rId12"/>
    <p:sldId id="872" r:id="rId13"/>
    <p:sldId id="871" r:id="rId14"/>
    <p:sldId id="873" r:id="rId15"/>
    <p:sldId id="860" r:id="rId16"/>
    <p:sldId id="798" r:id="rId17"/>
    <p:sldId id="81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20D"/>
    <a:srgbClr val="D3481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0572" autoAdjust="0"/>
  </p:normalViewPr>
  <p:slideViewPr>
    <p:cSldViewPr snapToGrid="0">
      <p:cViewPr varScale="1">
        <p:scale>
          <a:sx n="104" d="100"/>
          <a:sy n="104" d="100"/>
        </p:scale>
        <p:origin x="102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902C-A594-4419-992F-02F18811C538}" type="datetimeFigureOut">
              <a:rPr lang="LID4096" smtClean="0"/>
              <a:t>06/06/2025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FD22-2E0E-4C67-9B23-93B29A1BC52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6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context pen/ben</a:t>
            </a:r>
          </a:p>
          <a:p>
            <a:r>
              <a:rPr lang="en-US" dirty="0"/>
              <a:t>"noise" -&gt; can also come from community</a:t>
            </a:r>
          </a:p>
          <a:p>
            <a:r>
              <a:rPr lang="en-US" dirty="0"/>
              <a:t>external/social internal/linguistic</a:t>
            </a:r>
          </a:p>
          <a:p>
            <a:endParaRPr lang="en-US" dirty="0"/>
          </a:p>
          <a:p>
            <a:r>
              <a:rPr lang="en-US" dirty="0"/>
              <a:t>accent is maybe too </a:t>
            </a:r>
            <a:r>
              <a:rPr lang="en-US" dirty="0" err="1"/>
              <a:t>sociolectal</a:t>
            </a:r>
            <a:endParaRPr lang="en-US" dirty="0"/>
          </a:p>
          <a:p>
            <a:r>
              <a:rPr lang="en-US" dirty="0"/>
              <a:t>When we talk about sound change, we mean changes in </a:t>
            </a:r>
            <a:r>
              <a:rPr lang="en-US" dirty="0" err="1"/>
              <a:t>pronuncation</a:t>
            </a:r>
            <a:r>
              <a:rPr lang="en-US" dirty="0"/>
              <a:t>: accent.</a:t>
            </a:r>
          </a:p>
          <a:p>
            <a:r>
              <a:rPr lang="en-US" dirty="0"/>
              <a:t>Replace IPA with lexical sets</a:t>
            </a:r>
          </a:p>
          <a:p>
            <a:endParaRPr lang="en-US" dirty="0"/>
          </a:p>
          <a:p>
            <a:r>
              <a:rPr lang="en-US" dirty="0"/>
              <a:t>dots slide: replace with </a:t>
            </a:r>
            <a:r>
              <a:rPr lang="en-US" dirty="0" err="1"/>
              <a:t>philly</a:t>
            </a:r>
            <a:r>
              <a:rPr lang="en-US" dirty="0"/>
              <a:t>: there have been claims about sound change - see birthyear curves from LRF - but there's something missing from it</a:t>
            </a:r>
          </a:p>
          <a:p>
            <a:endParaRPr lang="en-US" dirty="0"/>
          </a:p>
          <a:p>
            <a:r>
              <a:rPr lang="en-US" dirty="0"/>
              <a:t>significant difference between start and end point vs interpretation of selection</a:t>
            </a:r>
          </a:p>
          <a:p>
            <a:endParaRPr lang="en-US" dirty="0"/>
          </a:p>
          <a:p>
            <a:r>
              <a:rPr lang="en-US" dirty="0"/>
              <a:t>noise that exists in all data, vs noise that is drift</a:t>
            </a:r>
          </a:p>
          <a:p>
            <a:endParaRPr lang="en-US" dirty="0"/>
          </a:p>
          <a:p>
            <a:r>
              <a:rPr lang="en-US" dirty="0"/>
              <a:t>duration: is there a correlation between ay0-raising and duration</a:t>
            </a:r>
          </a:p>
          <a:p>
            <a:r>
              <a:rPr lang="en-US" dirty="0"/>
              <a:t>IA group, but has Joe done this?</a:t>
            </a:r>
          </a:p>
          <a:p>
            <a:endParaRPr lang="en-US" dirty="0"/>
          </a:p>
          <a:p>
            <a:r>
              <a:rPr lang="en-US" dirty="0"/>
              <a:t>genetic drift, natural selection, parallels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93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question is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exceeds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(</a:t>
            </a:r>
            <a:r>
              <a:rPr lang="nl-NL" dirty="0" err="1"/>
              <a:t>which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/>
              <a:t> picture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clearly</a:t>
            </a:r>
            <a:r>
              <a:rPr lang="nl-NL" dirty="0"/>
              <a:t> does)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902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explanation</a:t>
            </a:r>
            <a:r>
              <a:rPr lang="nl-NL" dirty="0"/>
              <a:t>: trend (</a:t>
            </a:r>
            <a:r>
              <a:rPr lang="nl-NL" dirty="0" err="1"/>
              <a:t>based</a:t>
            </a:r>
            <a:r>
              <a:rPr lang="nl-NL" dirty="0"/>
              <a:t> on GAM)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completely</a:t>
            </a:r>
            <a:r>
              <a:rPr lang="nl-NL" dirty="0"/>
              <a:t> </a:t>
            </a:r>
            <a:r>
              <a:rPr lang="nl-NL" dirty="0" err="1"/>
              <a:t>linear</a:t>
            </a:r>
            <a:r>
              <a:rPr lang="nl-NL" dirty="0"/>
              <a:t>: change </a:t>
            </a:r>
            <a:r>
              <a:rPr lang="nl-NL" dirty="0" err="1"/>
              <a:t>appears</a:t>
            </a:r>
            <a:r>
              <a:rPr lang="nl-NL" dirty="0"/>
              <a:t> male-led </a:t>
            </a:r>
            <a:r>
              <a:rPr lang="nl-NL" dirty="0" err="1"/>
              <a:t>until</a:t>
            </a:r>
            <a:r>
              <a:rPr lang="nl-NL" dirty="0"/>
              <a:t> 1940,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genders </a:t>
            </a:r>
            <a:r>
              <a:rPr lang="nl-NL" dirty="0" err="1"/>
              <a:t>appear</a:t>
            </a:r>
            <a:r>
              <a:rPr lang="nl-NL" dirty="0"/>
              <a:t> </a:t>
            </a:r>
            <a:r>
              <a:rPr lang="nl-NL" dirty="0" err="1"/>
              <a:t>pretty</a:t>
            </a:r>
            <a:r>
              <a:rPr lang="nl-NL" dirty="0"/>
              <a:t> even.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stop </a:t>
            </a:r>
            <a:r>
              <a:rPr lang="nl-NL" dirty="0" err="1"/>
              <a:t>retreating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Possible</a:t>
            </a:r>
            <a:r>
              <a:rPr lang="nl-NL" dirty="0"/>
              <a:t> more </a:t>
            </a:r>
            <a:r>
              <a:rPr lang="nl-NL" dirty="0" err="1"/>
              <a:t>speculative</a:t>
            </a:r>
            <a:r>
              <a:rPr lang="nl-NL" dirty="0"/>
              <a:t> </a:t>
            </a:r>
            <a:r>
              <a:rPr lang="nl-NL" dirty="0" err="1"/>
              <a:t>explanation</a:t>
            </a:r>
            <a:r>
              <a:rPr lang="nl-NL" dirty="0"/>
              <a:t>: </a:t>
            </a:r>
            <a:r>
              <a:rPr lang="nl-NL" dirty="0" err="1"/>
              <a:t>women</a:t>
            </a:r>
            <a:r>
              <a:rPr lang="nl-NL" dirty="0"/>
              <a:t> have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away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, men have </a:t>
            </a:r>
            <a:r>
              <a:rPr lang="nl-NL" dirty="0" err="1"/>
              <a:t>larger</a:t>
            </a:r>
            <a:r>
              <a:rPr lang="nl-NL" dirty="0"/>
              <a:t> drift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1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5D422A-04C9-4773-B062-CB97FB184CFE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40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001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011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3228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4819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08149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7860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BE7-799F-4D06-8E11-02BAB53C99C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9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268EAF-A58B-429B-A1DD-3E9BB4B2109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472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A2F-8A01-40A4-BF3A-06EF8BB7A8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36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3DF1C2-D631-4444-BE87-0E2B0B75316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10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8DED-DAC4-4C04-80BA-27A16B513226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21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6B62-2731-4C53-859D-C0E93E4DCF7C}" type="datetime1">
              <a:rPr lang="LID4096" smtClean="0"/>
              <a:t>06/06/2025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68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7179-2657-48E8-85E2-6AB0D2ADC8EE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1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93E4-5B50-4FE1-9CE7-852DD9C3FED5}" type="datetime1">
              <a:rPr lang="LID4096" smtClean="0"/>
              <a:t>06/06/2025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821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E559-6746-4926-84AE-5C5D5AED6C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877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F2CA-7515-41CE-8CA4-B922755B5750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4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02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38199"/>
            <a:ext cx="12191999" cy="2387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Fonetische </a:t>
            </a:r>
            <a:r>
              <a:rPr lang="en-US" sz="4000" dirty="0" err="1">
                <a:solidFill>
                  <a:schemeClr val="accent2"/>
                </a:solidFill>
              </a:rPr>
              <a:t>natuurlijkheid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 err="1">
                <a:solidFill>
                  <a:schemeClr val="accent2"/>
                </a:solidFill>
              </a:rPr>
              <a:t>als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drijfveer</a:t>
            </a:r>
            <a:r>
              <a:rPr lang="en-US" sz="4000" dirty="0">
                <a:solidFill>
                  <a:schemeClr val="accent2"/>
                </a:solidFill>
              </a:rPr>
              <a:t> van </a:t>
            </a:r>
            <a:r>
              <a:rPr lang="en-US" sz="4000" dirty="0" err="1">
                <a:solidFill>
                  <a:schemeClr val="accent2"/>
                </a:solidFill>
              </a:rPr>
              <a:t>taalverandering</a:t>
            </a:r>
            <a:r>
              <a:rPr lang="en-US" sz="4000" dirty="0">
                <a:solidFill>
                  <a:schemeClr val="accent2"/>
                </a:solidFill>
              </a:rPr>
              <a:t>?</a:t>
            </a:r>
            <a:br>
              <a:rPr lang="en-US" sz="4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8BD56F6-4E1C-90C9-DCC0-995C260F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150"/>
            <a:ext cx="9448800" cy="191561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Cesko Voeten</a:t>
            </a:r>
          </a:p>
        </p:txBody>
      </p:sp>
    </p:spTree>
    <p:extLst>
      <p:ext uri="{BB962C8B-B14F-4D97-AF65-F5344CB8AC3E}">
        <p14:creationId xmlns:p14="http://schemas.microsoft.com/office/powerpoint/2010/main" val="28164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selectiedruk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916003" cy="402412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De drie factoren uit de vorige slides vertalen zich naar drie hypotheses over </a:t>
            </a:r>
            <a:r>
              <a:rPr lang="nl-NL" b="1" dirty="0"/>
              <a:t>selectiedruk</a:t>
            </a:r>
            <a:endParaRPr lang="nl-NL" dirty="0"/>
          </a:p>
          <a:p>
            <a:r>
              <a:rPr lang="nl-NL" dirty="0"/>
              <a:t>Ik analyseer die d.m.v. een statistisch model uit de populatiegenetica (</a:t>
            </a:r>
            <a:r>
              <a:rPr lang="nl-NL" dirty="0" err="1"/>
              <a:t>Nourmohammad</a:t>
            </a:r>
            <a:r>
              <a:rPr lang="nl-NL" dirty="0"/>
              <a:t> et al 2017)</a:t>
            </a:r>
          </a:p>
          <a:p>
            <a:r>
              <a:rPr lang="nl-NL" dirty="0"/>
              <a:t>Dit model beschrijft een </a:t>
            </a:r>
            <a:r>
              <a:rPr lang="nl-NL" dirty="0" err="1"/>
              <a:t>Ornstein</a:t>
            </a:r>
            <a:r>
              <a:rPr lang="nl-NL" dirty="0"/>
              <a:t>-</a:t>
            </a:r>
            <a:r>
              <a:rPr lang="nl-NL" dirty="0" err="1"/>
              <a:t>Uhlenbeck</a:t>
            </a:r>
            <a:r>
              <a:rPr lang="nl-NL" dirty="0"/>
              <a:t>-proces: een </a:t>
            </a:r>
            <a:r>
              <a:rPr lang="nl-NL" dirty="0" err="1"/>
              <a:t>Gaussiaanse</a:t>
            </a:r>
            <a:r>
              <a:rPr lang="nl-NL" dirty="0"/>
              <a:t> stochast die door de tijd in een rechte lijn beweegt</a:t>
            </a:r>
          </a:p>
          <a:p>
            <a:r>
              <a:rPr lang="nl-NL" dirty="0"/>
              <a:t>Het model bevat termen voor:</a:t>
            </a:r>
          </a:p>
          <a:p>
            <a:pPr lvl="1"/>
            <a:r>
              <a:rPr lang="nl-NL" dirty="0"/>
              <a:t>Stochastische verschuiving (= willekeurige verandering, zie plaatje)</a:t>
            </a:r>
          </a:p>
          <a:p>
            <a:pPr lvl="1"/>
            <a:r>
              <a:rPr lang="nl-NL" dirty="0"/>
              <a:t>Directionele selectie (= gerichte verandering, zie plaatje)</a:t>
            </a:r>
          </a:p>
          <a:p>
            <a:pPr lvl="1"/>
            <a:r>
              <a:rPr lang="nl-NL" dirty="0"/>
              <a:t>Stabiliserende selectie (nodig in het model, maar voor ons niet van belang)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2BACB-F8D5-9006-72FA-4363A8D133B3}"/>
              </a:ext>
            </a:extLst>
          </p:cNvPr>
          <p:cNvSpPr/>
          <p:nvPr/>
        </p:nvSpPr>
        <p:spPr>
          <a:xfrm>
            <a:off x="8138531" y="2207941"/>
            <a:ext cx="3367669" cy="336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1BD05-2C7B-A69B-C33E-42B236F9AF6B}"/>
              </a:ext>
            </a:extLst>
          </p:cNvPr>
          <p:cNvSpPr txBox="1"/>
          <p:nvPr/>
        </p:nvSpPr>
        <p:spPr>
          <a:xfrm>
            <a:off x="7703634" y="383729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289E-0932-385D-5980-7976C21C46C0}"/>
              </a:ext>
            </a:extLst>
          </p:cNvPr>
          <p:cNvSpPr txBox="1"/>
          <p:nvPr/>
        </p:nvSpPr>
        <p:spPr>
          <a:xfrm>
            <a:off x="9604916" y="564513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3468C-EC75-B2C2-FF41-61B5AC43BFFA}"/>
              </a:ext>
            </a:extLst>
          </p:cNvPr>
          <p:cNvSpPr/>
          <p:nvPr/>
        </p:nvSpPr>
        <p:spPr>
          <a:xfrm>
            <a:off x="10627112" y="325615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0ECAB6-C4E5-68E2-2351-9482F548551D}"/>
              </a:ext>
            </a:extLst>
          </p:cNvPr>
          <p:cNvCxnSpPr>
            <a:cxnSpLocks/>
          </p:cNvCxnSpPr>
          <p:nvPr/>
        </p:nvCxnSpPr>
        <p:spPr>
          <a:xfrm flipV="1">
            <a:off x="8625468" y="3334215"/>
            <a:ext cx="2001644" cy="149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>
            <a:extLst>
              <a:ext uri="{FF2B5EF4-FFF2-40B4-BE49-F238E27FC236}">
                <a16:creationId xmlns:a16="http://schemas.microsoft.com/office/drawing/2014/main" id="{93D79C1C-A796-5A70-EFE9-5A6C695E92DD}"/>
              </a:ext>
            </a:extLst>
          </p:cNvPr>
          <p:cNvSpPr/>
          <p:nvPr/>
        </p:nvSpPr>
        <p:spPr>
          <a:xfrm>
            <a:off x="8547409" y="480942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E825833-8C5C-059C-F222-27B6E7D3684E}"/>
              </a:ext>
            </a:extLst>
          </p:cNvPr>
          <p:cNvSpPr/>
          <p:nvPr/>
        </p:nvSpPr>
        <p:spPr>
          <a:xfrm>
            <a:off x="8601075" y="3312800"/>
            <a:ext cx="2067111" cy="1554815"/>
          </a:xfrm>
          <a:custGeom>
            <a:avLst/>
            <a:gdLst>
              <a:gd name="connsiteX0" fmla="*/ 0 w 2067111"/>
              <a:gd name="connsiteY0" fmla="*/ 1521138 h 1554815"/>
              <a:gd name="connsiteX1" fmla="*/ 14288 w 2067111"/>
              <a:gd name="connsiteY1" fmla="*/ 1487800 h 1554815"/>
              <a:gd name="connsiteX2" fmla="*/ 47625 w 2067111"/>
              <a:gd name="connsiteY2" fmla="*/ 1468750 h 1554815"/>
              <a:gd name="connsiteX3" fmla="*/ 80963 w 2067111"/>
              <a:gd name="connsiteY3" fmla="*/ 1554475 h 1554815"/>
              <a:gd name="connsiteX4" fmla="*/ 100013 w 2067111"/>
              <a:gd name="connsiteY4" fmla="*/ 1540188 h 1554815"/>
              <a:gd name="connsiteX5" fmla="*/ 157163 w 2067111"/>
              <a:gd name="connsiteY5" fmla="*/ 1449700 h 1554815"/>
              <a:gd name="connsiteX6" fmla="*/ 190500 w 2067111"/>
              <a:gd name="connsiteY6" fmla="*/ 1473513 h 1554815"/>
              <a:gd name="connsiteX7" fmla="*/ 214313 w 2067111"/>
              <a:gd name="connsiteY7" fmla="*/ 1306825 h 1554815"/>
              <a:gd name="connsiteX8" fmla="*/ 209550 w 2067111"/>
              <a:gd name="connsiteY8" fmla="*/ 1197288 h 1554815"/>
              <a:gd name="connsiteX9" fmla="*/ 214313 w 2067111"/>
              <a:gd name="connsiteY9" fmla="*/ 1163950 h 1554815"/>
              <a:gd name="connsiteX10" fmla="*/ 314325 w 2067111"/>
              <a:gd name="connsiteY10" fmla="*/ 1444938 h 1554815"/>
              <a:gd name="connsiteX11" fmla="*/ 333375 w 2067111"/>
              <a:gd name="connsiteY11" fmla="*/ 1440175 h 1554815"/>
              <a:gd name="connsiteX12" fmla="*/ 371475 w 2067111"/>
              <a:gd name="connsiteY12" fmla="*/ 1273488 h 1554815"/>
              <a:gd name="connsiteX13" fmla="*/ 381000 w 2067111"/>
              <a:gd name="connsiteY13" fmla="*/ 1216338 h 1554815"/>
              <a:gd name="connsiteX14" fmla="*/ 414338 w 2067111"/>
              <a:gd name="connsiteY14" fmla="*/ 1263963 h 1554815"/>
              <a:gd name="connsiteX15" fmla="*/ 452438 w 2067111"/>
              <a:gd name="connsiteY15" fmla="*/ 1359213 h 1554815"/>
              <a:gd name="connsiteX16" fmla="*/ 476250 w 2067111"/>
              <a:gd name="connsiteY16" fmla="*/ 1316350 h 1554815"/>
              <a:gd name="connsiteX17" fmla="*/ 547688 w 2067111"/>
              <a:gd name="connsiteY17" fmla="*/ 930588 h 1554815"/>
              <a:gd name="connsiteX18" fmla="*/ 652463 w 2067111"/>
              <a:gd name="connsiteY18" fmla="*/ 1125850 h 1554815"/>
              <a:gd name="connsiteX19" fmla="*/ 685800 w 2067111"/>
              <a:gd name="connsiteY19" fmla="*/ 1092513 h 1554815"/>
              <a:gd name="connsiteX20" fmla="*/ 695325 w 2067111"/>
              <a:gd name="connsiteY20" fmla="*/ 840100 h 1554815"/>
              <a:gd name="connsiteX21" fmla="*/ 790575 w 2067111"/>
              <a:gd name="connsiteY21" fmla="*/ 1059175 h 1554815"/>
              <a:gd name="connsiteX22" fmla="*/ 857250 w 2067111"/>
              <a:gd name="connsiteY22" fmla="*/ 873438 h 1554815"/>
              <a:gd name="connsiteX23" fmla="*/ 881063 w 2067111"/>
              <a:gd name="connsiteY23" fmla="*/ 721038 h 1554815"/>
              <a:gd name="connsiteX24" fmla="*/ 942975 w 2067111"/>
              <a:gd name="connsiteY24" fmla="*/ 878200 h 1554815"/>
              <a:gd name="connsiteX25" fmla="*/ 995363 w 2067111"/>
              <a:gd name="connsiteY25" fmla="*/ 949638 h 1554815"/>
              <a:gd name="connsiteX26" fmla="*/ 1047750 w 2067111"/>
              <a:gd name="connsiteY26" fmla="*/ 925825 h 1554815"/>
              <a:gd name="connsiteX27" fmla="*/ 1071563 w 2067111"/>
              <a:gd name="connsiteY27" fmla="*/ 863913 h 1554815"/>
              <a:gd name="connsiteX28" fmla="*/ 1181100 w 2067111"/>
              <a:gd name="connsiteY28" fmla="*/ 806763 h 1554815"/>
              <a:gd name="connsiteX29" fmla="*/ 1214438 w 2067111"/>
              <a:gd name="connsiteY29" fmla="*/ 797238 h 1554815"/>
              <a:gd name="connsiteX30" fmla="*/ 1271588 w 2067111"/>
              <a:gd name="connsiteY30" fmla="*/ 578163 h 1554815"/>
              <a:gd name="connsiteX31" fmla="*/ 1285875 w 2067111"/>
              <a:gd name="connsiteY31" fmla="*/ 573400 h 1554815"/>
              <a:gd name="connsiteX32" fmla="*/ 1333500 w 2067111"/>
              <a:gd name="connsiteY32" fmla="*/ 682938 h 1554815"/>
              <a:gd name="connsiteX33" fmla="*/ 1371600 w 2067111"/>
              <a:gd name="connsiteY33" fmla="*/ 473388 h 1554815"/>
              <a:gd name="connsiteX34" fmla="*/ 1385888 w 2067111"/>
              <a:gd name="connsiteY34" fmla="*/ 663888 h 1554815"/>
              <a:gd name="connsiteX35" fmla="*/ 1400175 w 2067111"/>
              <a:gd name="connsiteY35" fmla="*/ 416238 h 1554815"/>
              <a:gd name="connsiteX36" fmla="*/ 1409700 w 2067111"/>
              <a:gd name="connsiteY36" fmla="*/ 611500 h 1554815"/>
              <a:gd name="connsiteX37" fmla="*/ 1423988 w 2067111"/>
              <a:gd name="connsiteY37" fmla="*/ 387663 h 1554815"/>
              <a:gd name="connsiteX38" fmla="*/ 1462088 w 2067111"/>
              <a:gd name="connsiteY38" fmla="*/ 535300 h 1554815"/>
              <a:gd name="connsiteX39" fmla="*/ 1566863 w 2067111"/>
              <a:gd name="connsiteY39" fmla="*/ 354325 h 1554815"/>
              <a:gd name="connsiteX40" fmla="*/ 1614488 w 2067111"/>
              <a:gd name="connsiteY40" fmla="*/ 392425 h 1554815"/>
              <a:gd name="connsiteX41" fmla="*/ 1700213 w 2067111"/>
              <a:gd name="connsiteY41" fmla="*/ 149538 h 1554815"/>
              <a:gd name="connsiteX42" fmla="*/ 1714500 w 2067111"/>
              <a:gd name="connsiteY42" fmla="*/ 73338 h 1554815"/>
              <a:gd name="connsiteX43" fmla="*/ 1724025 w 2067111"/>
              <a:gd name="connsiteY43" fmla="*/ 225738 h 1554815"/>
              <a:gd name="connsiteX44" fmla="*/ 1762125 w 2067111"/>
              <a:gd name="connsiteY44" fmla="*/ 368613 h 1554815"/>
              <a:gd name="connsiteX45" fmla="*/ 1819275 w 2067111"/>
              <a:gd name="connsiteY45" fmla="*/ 206688 h 1554815"/>
              <a:gd name="connsiteX46" fmla="*/ 1838325 w 2067111"/>
              <a:gd name="connsiteY46" fmla="*/ 216213 h 1554815"/>
              <a:gd name="connsiteX47" fmla="*/ 1909763 w 2067111"/>
              <a:gd name="connsiteY47" fmla="*/ 144775 h 1554815"/>
              <a:gd name="connsiteX48" fmla="*/ 1985963 w 2067111"/>
              <a:gd name="connsiteY48" fmla="*/ 230500 h 1554815"/>
              <a:gd name="connsiteX49" fmla="*/ 2033588 w 2067111"/>
              <a:gd name="connsiteY49" fmla="*/ 1900 h 1554815"/>
              <a:gd name="connsiteX50" fmla="*/ 2043113 w 2067111"/>
              <a:gd name="connsiteY50" fmla="*/ 106675 h 1554815"/>
              <a:gd name="connsiteX51" fmla="*/ 2052638 w 2067111"/>
              <a:gd name="connsiteY51" fmla="*/ 49525 h 1554815"/>
              <a:gd name="connsiteX52" fmla="*/ 2066925 w 2067111"/>
              <a:gd name="connsiteY52" fmla="*/ 25713 h 1554815"/>
              <a:gd name="connsiteX53" fmla="*/ 2057400 w 2067111"/>
              <a:gd name="connsiteY53" fmla="*/ 1900 h 1554815"/>
              <a:gd name="connsiteX54" fmla="*/ 2024063 w 2067111"/>
              <a:gd name="connsiteY54" fmla="*/ 20950 h 15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7111" h="1554815">
                <a:moveTo>
                  <a:pt x="0" y="1521138"/>
                </a:moveTo>
                <a:cubicBezTo>
                  <a:pt x="4763" y="1510025"/>
                  <a:pt x="13910" y="1499884"/>
                  <a:pt x="14288" y="1487800"/>
                </a:cubicBezTo>
                <a:cubicBezTo>
                  <a:pt x="17965" y="1370138"/>
                  <a:pt x="-25582" y="1297932"/>
                  <a:pt x="47625" y="1468750"/>
                </a:cubicBezTo>
                <a:cubicBezTo>
                  <a:pt x="50570" y="1486423"/>
                  <a:pt x="50319" y="1544260"/>
                  <a:pt x="80963" y="1554475"/>
                </a:cubicBezTo>
                <a:cubicBezTo>
                  <a:pt x="88493" y="1556985"/>
                  <a:pt x="93663" y="1544950"/>
                  <a:pt x="100013" y="1540188"/>
                </a:cubicBezTo>
                <a:cubicBezTo>
                  <a:pt x="123308" y="1190753"/>
                  <a:pt x="87157" y="1314063"/>
                  <a:pt x="157163" y="1449700"/>
                </a:cubicBezTo>
                <a:cubicBezTo>
                  <a:pt x="163426" y="1461835"/>
                  <a:pt x="179388" y="1465575"/>
                  <a:pt x="190500" y="1473513"/>
                </a:cubicBezTo>
                <a:cubicBezTo>
                  <a:pt x="198438" y="1417950"/>
                  <a:pt x="210451" y="1362819"/>
                  <a:pt x="214313" y="1306825"/>
                </a:cubicBezTo>
                <a:cubicBezTo>
                  <a:pt x="216827" y="1270365"/>
                  <a:pt x="209550" y="1233835"/>
                  <a:pt x="209550" y="1197288"/>
                </a:cubicBezTo>
                <a:cubicBezTo>
                  <a:pt x="209550" y="1186062"/>
                  <a:pt x="212725" y="1175063"/>
                  <a:pt x="214313" y="1163950"/>
                </a:cubicBezTo>
                <a:cubicBezTo>
                  <a:pt x="242514" y="1294381"/>
                  <a:pt x="234310" y="1346096"/>
                  <a:pt x="314325" y="1444938"/>
                </a:cubicBezTo>
                <a:cubicBezTo>
                  <a:pt x="318443" y="1450025"/>
                  <a:pt x="327025" y="1441763"/>
                  <a:pt x="333375" y="1440175"/>
                </a:cubicBezTo>
                <a:cubicBezTo>
                  <a:pt x="346075" y="1384613"/>
                  <a:pt x="359614" y="1329235"/>
                  <a:pt x="371475" y="1273488"/>
                </a:cubicBezTo>
                <a:cubicBezTo>
                  <a:pt x="375494" y="1254598"/>
                  <a:pt x="362147" y="1220527"/>
                  <a:pt x="381000" y="1216338"/>
                </a:cubicBezTo>
                <a:cubicBezTo>
                  <a:pt x="399917" y="1212134"/>
                  <a:pt x="405672" y="1246631"/>
                  <a:pt x="414338" y="1263963"/>
                </a:cubicBezTo>
                <a:cubicBezTo>
                  <a:pt x="429631" y="1294549"/>
                  <a:pt x="439738" y="1327463"/>
                  <a:pt x="452438" y="1359213"/>
                </a:cubicBezTo>
                <a:cubicBezTo>
                  <a:pt x="460375" y="1344925"/>
                  <a:pt x="472494" y="1332257"/>
                  <a:pt x="476250" y="1316350"/>
                </a:cubicBezTo>
                <a:cubicBezTo>
                  <a:pt x="502839" y="1203738"/>
                  <a:pt x="526900" y="1055311"/>
                  <a:pt x="547688" y="930588"/>
                </a:cubicBezTo>
                <a:cubicBezTo>
                  <a:pt x="555979" y="957118"/>
                  <a:pt x="573511" y="1117539"/>
                  <a:pt x="652463" y="1125850"/>
                </a:cubicBezTo>
                <a:cubicBezTo>
                  <a:pt x="668092" y="1127495"/>
                  <a:pt x="674688" y="1103625"/>
                  <a:pt x="685800" y="1092513"/>
                </a:cubicBezTo>
                <a:cubicBezTo>
                  <a:pt x="688975" y="1008375"/>
                  <a:pt x="615091" y="865629"/>
                  <a:pt x="695325" y="840100"/>
                </a:cubicBezTo>
                <a:cubicBezTo>
                  <a:pt x="771205" y="815956"/>
                  <a:pt x="790575" y="1059175"/>
                  <a:pt x="790575" y="1059175"/>
                </a:cubicBezTo>
                <a:cubicBezTo>
                  <a:pt x="812800" y="997263"/>
                  <a:pt x="840245" y="936983"/>
                  <a:pt x="857250" y="873438"/>
                </a:cubicBezTo>
                <a:cubicBezTo>
                  <a:pt x="870542" y="823769"/>
                  <a:pt x="829726" y="718186"/>
                  <a:pt x="881063" y="721038"/>
                </a:cubicBezTo>
                <a:cubicBezTo>
                  <a:pt x="937282" y="724161"/>
                  <a:pt x="917794" y="827839"/>
                  <a:pt x="942975" y="878200"/>
                </a:cubicBezTo>
                <a:cubicBezTo>
                  <a:pt x="956181" y="904612"/>
                  <a:pt x="977900" y="925825"/>
                  <a:pt x="995363" y="949638"/>
                </a:cubicBezTo>
                <a:cubicBezTo>
                  <a:pt x="1023104" y="441039"/>
                  <a:pt x="987492" y="754321"/>
                  <a:pt x="1047750" y="925825"/>
                </a:cubicBezTo>
                <a:cubicBezTo>
                  <a:pt x="1055080" y="946686"/>
                  <a:pt x="1063625" y="884550"/>
                  <a:pt x="1071563" y="863913"/>
                </a:cubicBezTo>
                <a:cubicBezTo>
                  <a:pt x="1094851" y="413664"/>
                  <a:pt x="1044867" y="584754"/>
                  <a:pt x="1181100" y="806763"/>
                </a:cubicBezTo>
                <a:cubicBezTo>
                  <a:pt x="1187145" y="816614"/>
                  <a:pt x="1203325" y="800413"/>
                  <a:pt x="1214438" y="797238"/>
                </a:cubicBezTo>
                <a:cubicBezTo>
                  <a:pt x="1233488" y="724213"/>
                  <a:pt x="1248643" y="650059"/>
                  <a:pt x="1271588" y="578163"/>
                </a:cubicBezTo>
                <a:cubicBezTo>
                  <a:pt x="1273114" y="573381"/>
                  <a:pt x="1284088" y="568709"/>
                  <a:pt x="1285875" y="573400"/>
                </a:cubicBezTo>
                <a:cubicBezTo>
                  <a:pt x="1330225" y="689817"/>
                  <a:pt x="1270332" y="670303"/>
                  <a:pt x="1333500" y="682938"/>
                </a:cubicBezTo>
                <a:cubicBezTo>
                  <a:pt x="1346200" y="613088"/>
                  <a:pt x="1304879" y="497650"/>
                  <a:pt x="1371600" y="473388"/>
                </a:cubicBezTo>
                <a:cubicBezTo>
                  <a:pt x="1431445" y="451627"/>
                  <a:pt x="1357410" y="720844"/>
                  <a:pt x="1385888" y="663888"/>
                </a:cubicBezTo>
                <a:cubicBezTo>
                  <a:pt x="1422867" y="589930"/>
                  <a:pt x="1395413" y="498788"/>
                  <a:pt x="1400175" y="416238"/>
                </a:cubicBezTo>
                <a:cubicBezTo>
                  <a:pt x="1403350" y="481325"/>
                  <a:pt x="1367982" y="661560"/>
                  <a:pt x="1409700" y="611500"/>
                </a:cubicBezTo>
                <a:cubicBezTo>
                  <a:pt x="1457563" y="554065"/>
                  <a:pt x="1381632" y="449272"/>
                  <a:pt x="1423988" y="387663"/>
                </a:cubicBezTo>
                <a:cubicBezTo>
                  <a:pt x="1452782" y="345781"/>
                  <a:pt x="1449388" y="486088"/>
                  <a:pt x="1462088" y="535300"/>
                </a:cubicBezTo>
                <a:cubicBezTo>
                  <a:pt x="1583094" y="43207"/>
                  <a:pt x="1489006" y="212352"/>
                  <a:pt x="1566863" y="354325"/>
                </a:cubicBezTo>
                <a:cubicBezTo>
                  <a:pt x="1576638" y="372150"/>
                  <a:pt x="1598613" y="379725"/>
                  <a:pt x="1614488" y="392425"/>
                </a:cubicBezTo>
                <a:cubicBezTo>
                  <a:pt x="1643063" y="311463"/>
                  <a:pt x="1674534" y="231465"/>
                  <a:pt x="1700213" y="149538"/>
                </a:cubicBezTo>
                <a:cubicBezTo>
                  <a:pt x="1707942" y="124878"/>
                  <a:pt x="1706792" y="48672"/>
                  <a:pt x="1714500" y="73338"/>
                </a:cubicBezTo>
                <a:cubicBezTo>
                  <a:pt x="1729682" y="121920"/>
                  <a:pt x="1715920" y="175488"/>
                  <a:pt x="1724025" y="225738"/>
                </a:cubicBezTo>
                <a:cubicBezTo>
                  <a:pt x="1731873" y="274398"/>
                  <a:pt x="1749425" y="320988"/>
                  <a:pt x="1762125" y="368613"/>
                </a:cubicBezTo>
                <a:cubicBezTo>
                  <a:pt x="1778133" y="160519"/>
                  <a:pt x="1722009" y="154313"/>
                  <a:pt x="1819275" y="206688"/>
                </a:cubicBezTo>
                <a:cubicBezTo>
                  <a:pt x="1825526" y="210054"/>
                  <a:pt x="1831975" y="213038"/>
                  <a:pt x="1838325" y="216213"/>
                </a:cubicBezTo>
                <a:cubicBezTo>
                  <a:pt x="1862138" y="192400"/>
                  <a:pt x="1891984" y="173376"/>
                  <a:pt x="1909763" y="144775"/>
                </a:cubicBezTo>
                <a:cubicBezTo>
                  <a:pt x="1980395" y="31150"/>
                  <a:pt x="1922449" y="-87068"/>
                  <a:pt x="1985963" y="230500"/>
                </a:cubicBezTo>
                <a:cubicBezTo>
                  <a:pt x="1989104" y="213225"/>
                  <a:pt x="2025058" y="6165"/>
                  <a:pt x="2033588" y="1900"/>
                </a:cubicBezTo>
                <a:cubicBezTo>
                  <a:pt x="2064955" y="-13783"/>
                  <a:pt x="2039938" y="71750"/>
                  <a:pt x="2043113" y="106675"/>
                </a:cubicBezTo>
                <a:cubicBezTo>
                  <a:pt x="2046288" y="87625"/>
                  <a:pt x="2047189" y="68053"/>
                  <a:pt x="2052638" y="49525"/>
                </a:cubicBezTo>
                <a:cubicBezTo>
                  <a:pt x="2055250" y="40645"/>
                  <a:pt x="2066004" y="34923"/>
                  <a:pt x="2066925" y="25713"/>
                </a:cubicBezTo>
                <a:cubicBezTo>
                  <a:pt x="2067776" y="17206"/>
                  <a:pt x="2065897" y="2844"/>
                  <a:pt x="2057400" y="1900"/>
                </a:cubicBezTo>
                <a:cubicBezTo>
                  <a:pt x="2044680" y="486"/>
                  <a:pt x="2035175" y="14600"/>
                  <a:pt x="2024063" y="20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1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0F56A-BBF2-1E9C-DAFB-81F11801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operationalisatie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57AA49-9604-A32C-69F4-CD0D6EECE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Drie factoren, drie </a:t>
            </a:r>
            <a:r>
              <a:rPr lang="nl-NL" dirty="0" err="1"/>
              <a:t>operationalisaties</a:t>
            </a:r>
            <a:endParaRPr lang="nl-NL" dirty="0"/>
          </a:p>
          <a:p>
            <a:pPr lvl="1"/>
            <a:r>
              <a:rPr lang="nl-NL" i="1" dirty="0"/>
              <a:t>Pre-fortis clipping</a:t>
            </a:r>
            <a:r>
              <a:rPr lang="nl-NL" dirty="0"/>
              <a:t>: als deze verkorting de verandering drijft, moeten kortere vocalen significant grotere directionele selectie hebben dan langere (</a:t>
            </a:r>
            <a:r>
              <a:rPr lang="nl-NL" dirty="0" err="1"/>
              <a:t>Fruehwald</a:t>
            </a:r>
            <a:r>
              <a:rPr lang="nl-NL" dirty="0"/>
              <a:t> 2016)</a:t>
            </a:r>
          </a:p>
          <a:p>
            <a:pPr lvl="1"/>
            <a:r>
              <a:rPr lang="nl-NL" i="1" dirty="0" err="1"/>
              <a:t>Offglide</a:t>
            </a:r>
            <a:r>
              <a:rPr lang="nl-NL" i="1" dirty="0"/>
              <a:t> </a:t>
            </a:r>
            <a:r>
              <a:rPr lang="nl-NL" i="1" dirty="0" err="1"/>
              <a:t>peripheralization</a:t>
            </a:r>
            <a:r>
              <a:rPr lang="nl-NL" dirty="0"/>
              <a:t>: als de </a:t>
            </a:r>
            <a:r>
              <a:rPr lang="nl-NL" dirty="0" err="1"/>
              <a:t>offglide</a:t>
            </a:r>
            <a:r>
              <a:rPr lang="nl-NL" dirty="0"/>
              <a:t> de verandering drijft, moeten de vocalen op 80% significant grotere directionele selectie hebben dan op 35% (</a:t>
            </a:r>
            <a:r>
              <a:rPr lang="nl-NL" dirty="0" err="1"/>
              <a:t>Rosenfelder</a:t>
            </a:r>
            <a:r>
              <a:rPr lang="nl-NL" dirty="0"/>
              <a:t> 2007)</a:t>
            </a:r>
          </a:p>
          <a:p>
            <a:pPr lvl="1"/>
            <a:r>
              <a:rPr lang="nl-NL" i="1" dirty="0"/>
              <a:t>Gender</a:t>
            </a:r>
            <a:r>
              <a:rPr lang="nl-NL" dirty="0"/>
              <a:t>: als gender de verandering drijft, moeten mannen grotere directionele selectie hebben dan vrouwen (</a:t>
            </a:r>
            <a:r>
              <a:rPr lang="nl-NL" dirty="0" err="1"/>
              <a:t>Conn</a:t>
            </a:r>
            <a:r>
              <a:rPr lang="nl-NL" dirty="0"/>
              <a:t> 2005)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B5FC10-0A55-D334-D076-F0598435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299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AA75-BBF4-75C9-2B0D-0DC478E3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Pre-fortis clipping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442F4-9305-4418-9C5D-D4D3B771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28142" cy="4024125"/>
          </a:xfrm>
        </p:spPr>
        <p:txBody>
          <a:bodyPr>
            <a:normAutofit/>
          </a:bodyPr>
          <a:lstStyle/>
          <a:p>
            <a:r>
              <a:rPr lang="nl-NL" i="1" dirty="0" err="1"/>
              <a:t>Median</a:t>
            </a:r>
            <a:r>
              <a:rPr lang="nl-NL" i="1" dirty="0"/>
              <a:t> split</a:t>
            </a:r>
            <a:r>
              <a:rPr lang="nl-NL" dirty="0"/>
              <a:t> op log-vocaalduur</a:t>
            </a:r>
          </a:p>
          <a:p>
            <a:r>
              <a:rPr lang="nl-NL" dirty="0"/>
              <a:t>Geen significante verschillen in selectiedruk tussen de lange en de korte </a:t>
            </a:r>
            <a:r>
              <a:rPr lang="nl-NL" i="1" dirty="0"/>
              <a:t>split</a:t>
            </a:r>
            <a:r>
              <a:rPr lang="nl-NL" dirty="0"/>
              <a:t> (wel tussen de twee allofooncontexten, maar dat wisten we al)</a:t>
            </a:r>
          </a:p>
          <a:p>
            <a:r>
              <a:rPr lang="nl-NL" dirty="0"/>
              <a:t>D.w.z.: afwezigheid van bewijs dat </a:t>
            </a:r>
            <a:r>
              <a:rPr lang="nl-NL" i="1" dirty="0"/>
              <a:t>pre-fortis clipping</a:t>
            </a:r>
            <a:r>
              <a:rPr lang="nl-NL" dirty="0"/>
              <a:t> de drijfveer is achter </a:t>
            </a:r>
            <a:r>
              <a:rPr lang="nl-NL" i="1" dirty="0"/>
              <a:t>American </a:t>
            </a:r>
            <a:r>
              <a:rPr lang="nl-NL" i="1" dirty="0" err="1"/>
              <a:t>Raising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0B6340-3604-E109-93E9-5AEE0F5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12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829CB3-52EA-9C9D-4140-578EBB7C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13942" y="2351433"/>
            <a:ext cx="5792258" cy="37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3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AA75-BBF4-75C9-2B0D-0DC478E3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Offglide</a:t>
            </a:r>
            <a:r>
              <a:rPr lang="nl-NL" i="1" dirty="0"/>
              <a:t> </a:t>
            </a:r>
            <a:r>
              <a:rPr lang="nl-NL" i="1" dirty="0" err="1"/>
              <a:t>peripheralization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442F4-9305-4418-9C5D-D4D3B771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28142" cy="4024125"/>
          </a:xfrm>
        </p:spPr>
        <p:txBody>
          <a:bodyPr>
            <a:normAutofit/>
          </a:bodyPr>
          <a:lstStyle/>
          <a:p>
            <a:r>
              <a:rPr lang="nl-NL" dirty="0"/>
              <a:t>Alle vocalen op twee punten gemeten: 35% en 80%</a:t>
            </a:r>
          </a:p>
          <a:p>
            <a:r>
              <a:rPr lang="nl-NL" dirty="0"/>
              <a:t>Geen significante verschillen in selectiedruk binnen de stemloze-</a:t>
            </a:r>
            <a:r>
              <a:rPr lang="nl-NL" dirty="0" err="1"/>
              <a:t>obstruent</a:t>
            </a:r>
            <a:r>
              <a:rPr lang="nl-NL" dirty="0"/>
              <a:t>-allofooncontext</a:t>
            </a:r>
          </a:p>
          <a:p>
            <a:r>
              <a:rPr lang="nl-NL" dirty="0"/>
              <a:t>D.w.z.: afwezigheid van bewijs dat </a:t>
            </a:r>
            <a:r>
              <a:rPr lang="nl-NL" dirty="0" err="1"/>
              <a:t>periferalisering</a:t>
            </a:r>
            <a:r>
              <a:rPr lang="nl-NL" dirty="0"/>
              <a:t> van de </a:t>
            </a:r>
            <a:r>
              <a:rPr lang="nl-NL" i="1" dirty="0" err="1"/>
              <a:t>offglide</a:t>
            </a:r>
            <a:r>
              <a:rPr lang="nl-NL" i="1" dirty="0"/>
              <a:t> </a:t>
            </a:r>
            <a:r>
              <a:rPr lang="nl-NL" dirty="0"/>
              <a:t>de drijfveer is achter </a:t>
            </a:r>
            <a:r>
              <a:rPr lang="nl-NL" i="1" dirty="0"/>
              <a:t>American </a:t>
            </a:r>
            <a:r>
              <a:rPr lang="nl-NL" i="1" dirty="0" err="1"/>
              <a:t>Raising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0B6340-3604-E109-93E9-5AEE0F5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13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829CB3-52EA-9C9D-4140-578EBB7C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13942" y="2580710"/>
            <a:ext cx="5792258" cy="32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7AA75-BBF4-75C9-2B0D-0DC478E3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gender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442F4-9305-4418-9C5D-D4D3B771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028142" cy="4024125"/>
          </a:xfrm>
        </p:spPr>
        <p:txBody>
          <a:bodyPr>
            <a:normAutofit/>
          </a:bodyPr>
          <a:lstStyle/>
          <a:p>
            <a:r>
              <a:rPr lang="nl-NL" dirty="0"/>
              <a:t>Data gesplitst op mannen en vrouwen</a:t>
            </a:r>
          </a:p>
          <a:p>
            <a:r>
              <a:rPr lang="nl-NL" dirty="0"/>
              <a:t>Hier wel een verschil: significant sterkere selectie in </a:t>
            </a:r>
            <a:r>
              <a:rPr lang="nl-NL" b="1" dirty="0"/>
              <a:t>vrouwen</a:t>
            </a:r>
            <a:r>
              <a:rPr lang="nl-NL" dirty="0"/>
              <a:t> dan in mannen</a:t>
            </a:r>
            <a:endParaRPr lang="nl-NL" b="1" dirty="0"/>
          </a:p>
          <a:p>
            <a:r>
              <a:rPr lang="nl-NL" dirty="0"/>
              <a:t>Hier dus wel bewijs, zij het in de omgekeerde richting van </a:t>
            </a:r>
            <a:r>
              <a:rPr lang="nl-NL" dirty="0" err="1"/>
              <a:t>Conn</a:t>
            </a:r>
            <a:r>
              <a:rPr lang="nl-NL" dirty="0"/>
              <a:t> (2005)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0B6340-3604-E109-93E9-5AEE0F57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14</a:t>
            </a:fld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829CB3-52EA-9C9D-4140-578EBB7C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87692" y="2580710"/>
            <a:ext cx="4844758" cy="32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5ACED-E88F-9C3A-ACF0-8DD8E6C1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3ECFB-E906-D976-C658-2D89914D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Significant bewijs voor selectie voor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ɪ]-verhoging</a:t>
            </a:r>
          </a:p>
          <a:p>
            <a:r>
              <a:rPr lang="nl-NL" dirty="0"/>
              <a:t>Significant sterkere selectie in de correcte allofooncontext</a:t>
            </a:r>
          </a:p>
          <a:p>
            <a:r>
              <a:rPr lang="nl-NL" dirty="0"/>
              <a:t>Geen evidentie dat fonetische factoren deze selectie versterken</a:t>
            </a:r>
          </a:p>
          <a:p>
            <a:r>
              <a:rPr lang="nl-NL" dirty="0"/>
              <a:t>Wel evidentie dat verschillen tussen mannen en vrouwen dat doen</a:t>
            </a:r>
          </a:p>
          <a:p>
            <a:r>
              <a:rPr lang="nl-NL" dirty="0"/>
              <a:t>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ɪ]-verhoging kan dus wel </a:t>
            </a:r>
            <a:r>
              <a:rPr lang="nl-NL" b="1" dirty="0"/>
              <a:t>ontstaan</a:t>
            </a:r>
            <a:r>
              <a:rPr lang="nl-NL" dirty="0"/>
              <a:t> zijn uit fonetische factoren, maar de </a:t>
            </a:r>
            <a:r>
              <a:rPr lang="nl-NL" dirty="0" err="1"/>
              <a:t>incrementatie</a:t>
            </a:r>
            <a:r>
              <a:rPr lang="nl-NL" dirty="0"/>
              <a:t> van deze verandering wordt </a:t>
            </a:r>
            <a:r>
              <a:rPr lang="nl-NL" b="1" dirty="0"/>
              <a:t>verder gedreven</a:t>
            </a:r>
            <a:r>
              <a:rPr lang="nl-NL" dirty="0"/>
              <a:t> door die sociale factor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29ADD5-A5DD-E93A-BF4B-45358B9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282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69" y="1814560"/>
            <a:ext cx="9649720" cy="2387600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chemeClr val="accent2"/>
                </a:solidFill>
              </a:rPr>
              <a:t>bedankt</a:t>
            </a:r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B3C4-DAD0-816D-3328-3B34083B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3C0-1EF2-509F-2D99-F4DD03B5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dankbetuiging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BDA44-90B3-B4D1-B032-B7ACFC2E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Deze publicatie maakt deel uit van het project </a:t>
            </a:r>
            <a:r>
              <a:rPr lang="en-US" i="1" dirty="0"/>
              <a:t>Evolutionary forces in vowel change</a:t>
            </a:r>
            <a:r>
              <a:rPr lang="nl-NL" dirty="0"/>
              <a:t> met dossiernummer </a:t>
            </a:r>
            <a:r>
              <a:rPr lang="en-US" dirty="0"/>
              <a:t>019.212SG.009</a:t>
            </a:r>
            <a:r>
              <a:rPr lang="nl-NL" dirty="0"/>
              <a:t> van het onderzoeksprogramma </a:t>
            </a:r>
            <a:r>
              <a:rPr lang="nl-NL" i="1" dirty="0"/>
              <a:t>Rubicon </a:t>
            </a:r>
            <a:r>
              <a:rPr lang="nl-NL" dirty="0"/>
              <a:t>dat (mede) is gefinancierd door de Nederlandse Organisatie voor Wetenschappelijk Onderzoek (NWO).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3166CF-18A7-49DA-20D5-379EDF4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17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2B10DC-CB6A-F683-B2BA-79EFB3AC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5" y="3663377"/>
            <a:ext cx="2232345" cy="13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37FF1-FFC4-B6CC-91BC-7BF21937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B42FC-1AE5-24BA-DFCB-073444F6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Intrinsieke en extrinsieke variatie</a:t>
            </a:r>
          </a:p>
          <a:p>
            <a:r>
              <a:rPr lang="nl-NL" dirty="0"/>
              <a:t>Taalverandering = </a:t>
            </a:r>
            <a:r>
              <a:rPr lang="nl-NL" dirty="0" err="1"/>
              <a:t>heranalyse</a:t>
            </a:r>
            <a:r>
              <a:rPr lang="nl-NL" dirty="0"/>
              <a:t> van het een als het ander</a:t>
            </a:r>
          </a:p>
          <a:p>
            <a:pPr lvl="1"/>
            <a:r>
              <a:rPr lang="nl-NL" dirty="0"/>
              <a:t>Bijv. “</a:t>
            </a:r>
            <a:r>
              <a:rPr lang="nl-NL" dirty="0" err="1"/>
              <a:t>street</a:t>
            </a:r>
            <a:r>
              <a:rPr lang="nl-NL" dirty="0"/>
              <a:t>” [</a:t>
            </a:r>
            <a:r>
              <a:rPr lang="nl-NL" dirty="0" err="1"/>
              <a:t>stɹiːt</a:t>
            </a:r>
            <a:r>
              <a:rPr lang="nl-NL" dirty="0"/>
              <a:t>] &gt; [</a:t>
            </a:r>
            <a:r>
              <a:rPr lang="nl-NL" dirty="0" err="1"/>
              <a:t>ʃtɹiːt</a:t>
            </a:r>
            <a:r>
              <a:rPr lang="nl-NL" dirty="0"/>
              <a:t>] (Baker, </a:t>
            </a:r>
            <a:r>
              <a:rPr lang="nl-NL" dirty="0" err="1"/>
              <a:t>Archangeli</a:t>
            </a:r>
            <a:r>
              <a:rPr lang="nl-NL" dirty="0"/>
              <a:t>, &amp; Mielke 2011)</a:t>
            </a:r>
          </a:p>
          <a:p>
            <a:r>
              <a:rPr lang="nl-NL" dirty="0"/>
              <a:t>Algemeen aanvaarde aanname: zo’n </a:t>
            </a:r>
            <a:r>
              <a:rPr lang="nl-NL" dirty="0" err="1"/>
              <a:t>heranalyse</a:t>
            </a:r>
            <a:r>
              <a:rPr lang="nl-NL" dirty="0"/>
              <a:t> komt niet uit de lucht vallen, maar is </a:t>
            </a:r>
            <a:r>
              <a:rPr lang="nl-NL" b="1" dirty="0"/>
              <a:t>fonetisch</a:t>
            </a:r>
            <a:r>
              <a:rPr lang="nl-NL" dirty="0"/>
              <a:t> gemotiveerd (bijv. Baker, </a:t>
            </a:r>
            <a:r>
              <a:rPr lang="nl-NL" dirty="0" err="1"/>
              <a:t>Archangeli</a:t>
            </a:r>
            <a:r>
              <a:rPr lang="nl-NL" dirty="0"/>
              <a:t>, &amp; Mielke 2011, </a:t>
            </a:r>
            <a:r>
              <a:rPr lang="nl-NL" dirty="0" err="1"/>
              <a:t>Beddor</a:t>
            </a:r>
            <a:r>
              <a:rPr lang="nl-NL" dirty="0"/>
              <a:t> 2009; Garrett &amp; Johnson 2013; Hamann 2009; </a:t>
            </a:r>
            <a:r>
              <a:rPr lang="nl-NL" dirty="0" err="1"/>
              <a:t>Ohala</a:t>
            </a:r>
            <a:r>
              <a:rPr lang="nl-NL" dirty="0"/>
              <a:t> 1981, 1989)</a:t>
            </a:r>
          </a:p>
          <a:p>
            <a:r>
              <a:rPr lang="nl-NL" dirty="0"/>
              <a:t>Daarnaast is er ook een </a:t>
            </a:r>
            <a:r>
              <a:rPr lang="nl-NL" b="1" dirty="0"/>
              <a:t>sociale</a:t>
            </a:r>
            <a:r>
              <a:rPr lang="nl-NL" dirty="0"/>
              <a:t> motivatie: één </a:t>
            </a:r>
            <a:r>
              <a:rPr lang="nl-NL" i="1" dirty="0"/>
              <a:t>mini sound change</a:t>
            </a:r>
            <a:r>
              <a:rPr lang="nl-NL" dirty="0"/>
              <a:t> van één individu zal pas de </a:t>
            </a:r>
            <a:r>
              <a:rPr lang="nl-NL" b="1" dirty="0"/>
              <a:t>taal</a:t>
            </a:r>
            <a:r>
              <a:rPr lang="nl-NL" dirty="0"/>
              <a:t> veranderen indien dat individu een bepaalde sociale status heeft in de taalgemeenschap (Baker, </a:t>
            </a:r>
            <a:r>
              <a:rPr lang="nl-NL" dirty="0" err="1"/>
              <a:t>Archangeli</a:t>
            </a:r>
            <a:r>
              <a:rPr lang="nl-NL" dirty="0"/>
              <a:t>, &amp; Mielke 2011; Stevens &amp; </a:t>
            </a:r>
            <a:r>
              <a:rPr lang="nl-NL" dirty="0" err="1"/>
              <a:t>Harrington</a:t>
            </a:r>
            <a:r>
              <a:rPr lang="nl-NL" dirty="0"/>
              <a:t> 2014)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D4E344-661F-423D-521C-34B064FA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694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286B7-594F-5DD9-2625-9D7E4860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i="1" dirty="0" err="1"/>
              <a:t>constraints</a:t>
            </a:r>
            <a:r>
              <a:rPr lang="nl-NL" dirty="0"/>
              <a:t>-probleem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5BECEA-C8C2-5AB4-E5B5-B5AAB878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i="1" dirty="0" err="1"/>
              <a:t>constraints</a:t>
            </a:r>
            <a:r>
              <a:rPr lang="nl-NL" dirty="0"/>
              <a:t>-probleem van </a:t>
            </a:r>
            <a:r>
              <a:rPr lang="nl-NL" dirty="0" err="1"/>
              <a:t>Weinreich</a:t>
            </a:r>
            <a:r>
              <a:rPr lang="nl-NL" dirty="0"/>
              <a:t>, </a:t>
            </a:r>
            <a:r>
              <a:rPr lang="nl-NL" dirty="0" err="1"/>
              <a:t>Labov</a:t>
            </a:r>
            <a:r>
              <a:rPr lang="nl-NL" dirty="0"/>
              <a:t>, &amp; </a:t>
            </a:r>
            <a:r>
              <a:rPr lang="nl-NL" dirty="0" err="1"/>
              <a:t>Herzog</a:t>
            </a:r>
            <a:r>
              <a:rPr lang="nl-NL" dirty="0"/>
              <a:t> (1968) stelt zich de vraag welke taalverandering mogelijk en onmogelijk zijn</a:t>
            </a:r>
          </a:p>
          <a:p>
            <a:r>
              <a:rPr lang="nl-NL" dirty="0"/>
              <a:t>Anders geformuleerd: niet alle denkbare veranderingen vinden plaats – maar waarom niet?</a:t>
            </a:r>
          </a:p>
          <a:p>
            <a:r>
              <a:rPr lang="nl-NL" dirty="0"/>
              <a:t>Garrett &amp; Johnson (2013): er is een fonetische </a:t>
            </a:r>
            <a:r>
              <a:rPr lang="nl-NL" i="1" dirty="0"/>
              <a:t>bias</a:t>
            </a:r>
            <a:r>
              <a:rPr lang="nl-NL" dirty="0"/>
              <a:t>, voortkomend uit de biofysische eigenschappen van het productieapparaat</a:t>
            </a:r>
          </a:p>
          <a:p>
            <a:r>
              <a:rPr lang="nl-NL" dirty="0"/>
              <a:t>De fonetische motivatie uit de vorige slide is dus niet slechts een typologische observatie, maar iets waar actief wordt op aangestuurd</a:t>
            </a:r>
          </a:p>
          <a:p>
            <a:r>
              <a:rPr lang="nl-NL" dirty="0"/>
              <a:t>Idem voor het sociale component: Garrett &amp; Johnson gaan uit van een actieve sturende rol doordat individuen zich sociaal bewust worden van de nieuwe variant, en die gaan gebruiken als groepsmarkeerder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735C50-CDC3-7396-FDCA-1870FE2E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888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24DB4-F84D-A771-55B7-2B949A9D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zit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67A21-D849-0A0F-179A-304A65C3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Mijn eerste slide: “het gebeurt”</a:t>
            </a:r>
          </a:p>
          <a:p>
            <a:r>
              <a:rPr lang="nl-NL" dirty="0"/>
              <a:t>Mijn tweede slide: “het wordt gedaan” – sterkere bewering</a:t>
            </a:r>
          </a:p>
          <a:p>
            <a:r>
              <a:rPr lang="nl-NL" dirty="0"/>
              <a:t>Onderzoeksvraag voor vandaag: kunnen we bewijs vinden voor die sterkere hypothese?</a:t>
            </a:r>
          </a:p>
          <a:p>
            <a:r>
              <a:rPr lang="nl-NL" dirty="0"/>
              <a:t>Anders gezegd: is het </a:t>
            </a:r>
            <a:r>
              <a:rPr lang="nl-NL" b="1" dirty="0"/>
              <a:t>proces</a:t>
            </a:r>
            <a:r>
              <a:rPr lang="nl-NL" dirty="0"/>
              <a:t> van taalverandering een proces van </a:t>
            </a:r>
            <a:r>
              <a:rPr lang="nl-NL" b="1" dirty="0"/>
              <a:t>stochastische verschuiving</a:t>
            </a:r>
            <a:r>
              <a:rPr lang="nl-NL" dirty="0"/>
              <a:t>, dat zich toevallig op een bepaalde manier ontvouwt die zich fonetisch en sociaal laat uitleggen? Of oefenen deze </a:t>
            </a:r>
            <a:r>
              <a:rPr lang="nl-NL" i="1" dirty="0" err="1"/>
              <a:t>biases</a:t>
            </a:r>
            <a:r>
              <a:rPr lang="nl-NL" dirty="0"/>
              <a:t> </a:t>
            </a:r>
            <a:r>
              <a:rPr lang="nl-NL" b="1" dirty="0"/>
              <a:t>selectiedruk</a:t>
            </a:r>
            <a:r>
              <a:rPr lang="nl-NL" dirty="0"/>
              <a:t> uit, ten faveure van sommige veranderingen en ten nadele van andere?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60A90C-8B63-49D9-B71A-5CE14071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082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9C35C-CEA3-3461-A52A-C7D674D1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988" y="484632"/>
            <a:ext cx="736039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 dirty="0"/>
              <a:t>Hoe analyseer je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846ED-D419-EAA5-901F-E621AE5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361" y="2121408"/>
            <a:ext cx="5825023" cy="4050792"/>
          </a:xfrm>
        </p:spPr>
        <p:txBody>
          <a:bodyPr>
            <a:normAutofit/>
          </a:bodyPr>
          <a:lstStyle/>
          <a:p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analyseer</a:t>
            </a:r>
            <a:r>
              <a:rPr lang="en-US" sz="2000" dirty="0"/>
              <a:t> </a:t>
            </a:r>
            <a:r>
              <a:rPr lang="en-US" sz="2000" dirty="0" err="1"/>
              <a:t>taalverandering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van </a:t>
            </a:r>
            <a:r>
              <a:rPr lang="en-US" sz="2000" dirty="0" err="1"/>
              <a:t>natuurlijke</a:t>
            </a:r>
            <a:r>
              <a:rPr lang="en-US" sz="2000" dirty="0"/>
              <a:t> </a:t>
            </a:r>
            <a:r>
              <a:rPr lang="en-US" sz="2000" dirty="0" err="1"/>
              <a:t>selectie</a:t>
            </a:r>
            <a:endParaRPr lang="en-US" sz="2000" dirty="0"/>
          </a:p>
          <a:p>
            <a:r>
              <a:rPr lang="en-US" sz="2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onderzoek</a:t>
            </a:r>
            <a:r>
              <a:rPr lang="en-US" sz="2000" dirty="0"/>
              <a:t> </a:t>
            </a:r>
            <a:r>
              <a:rPr lang="en-US" sz="2000" dirty="0" err="1"/>
              <a:t>daarvoor</a:t>
            </a:r>
            <a:r>
              <a:rPr lang="en-US" sz="2000" dirty="0"/>
              <a:t> het Philadelphia Neighborhood Corpus:</a:t>
            </a:r>
          </a:p>
          <a:p>
            <a:pPr lvl="1"/>
            <a:r>
              <a:rPr lang="en-US" sz="1800" dirty="0"/>
              <a:t>408 </a:t>
            </a:r>
            <a:r>
              <a:rPr lang="en-US" sz="1800" dirty="0" err="1"/>
              <a:t>sprekers</a:t>
            </a:r>
            <a:r>
              <a:rPr lang="en-US" sz="1800" dirty="0"/>
              <a:t> </a:t>
            </a:r>
            <a:r>
              <a:rPr lang="en-US" sz="1800" dirty="0" err="1"/>
              <a:t>geboren</a:t>
            </a:r>
            <a:r>
              <a:rPr lang="en-US" sz="1800" dirty="0"/>
              <a:t> </a:t>
            </a:r>
            <a:r>
              <a:rPr lang="en-US" sz="1800" dirty="0" err="1"/>
              <a:t>tussen</a:t>
            </a:r>
            <a:r>
              <a:rPr lang="en-US" sz="1800" dirty="0"/>
              <a:t> 1880 </a:t>
            </a:r>
            <a:r>
              <a:rPr lang="en-US" sz="1800" dirty="0" err="1"/>
              <a:t>en</a:t>
            </a:r>
            <a:r>
              <a:rPr lang="en-US" sz="1800" dirty="0"/>
              <a:t> 1994 (</a:t>
            </a:r>
            <a:r>
              <a:rPr lang="en-US" sz="1800" dirty="0" err="1"/>
              <a:t>waarvan</a:t>
            </a:r>
            <a:r>
              <a:rPr lang="en-US" sz="1800" dirty="0"/>
              <a:t> 393 </a:t>
            </a:r>
            <a:r>
              <a:rPr lang="en-US" sz="1800" dirty="0" err="1"/>
              <a:t>geannoteerd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Sociolinguïstische</a:t>
            </a:r>
            <a:r>
              <a:rPr lang="en-US" sz="1800" dirty="0"/>
              <a:t> interviews</a:t>
            </a:r>
          </a:p>
          <a:p>
            <a:pPr lvl="1"/>
            <a:r>
              <a:rPr lang="en-US" sz="1800" dirty="0" err="1"/>
              <a:t>Vocalen</a:t>
            </a:r>
            <a:r>
              <a:rPr lang="en-US" sz="1800" dirty="0"/>
              <a:t> (links) </a:t>
            </a:r>
            <a:r>
              <a:rPr lang="en-US" sz="1800" dirty="0" err="1"/>
              <a:t>automatisch</a:t>
            </a:r>
            <a:r>
              <a:rPr lang="en-US" sz="1800" dirty="0"/>
              <a:t> </a:t>
            </a:r>
            <a:r>
              <a:rPr lang="en-US" sz="1800" dirty="0" err="1"/>
              <a:t>opgelijnd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geëxtraheerd</a:t>
            </a:r>
            <a:r>
              <a:rPr lang="en-US" sz="1800" dirty="0"/>
              <a:t> </a:t>
            </a:r>
            <a:r>
              <a:rPr lang="en-US" sz="1800" dirty="0" err="1"/>
              <a:t>dmv</a:t>
            </a:r>
            <a:r>
              <a:rPr lang="en-US" sz="1800" dirty="0"/>
              <a:t> FAVE</a:t>
            </a:r>
          </a:p>
          <a:p>
            <a:pPr lvl="1"/>
            <a:r>
              <a:rPr lang="en-US" sz="1800" dirty="0" err="1"/>
              <a:t>Veel</a:t>
            </a:r>
            <a:r>
              <a:rPr lang="en-US" sz="1800" dirty="0"/>
              <a:t> (</a:t>
            </a:r>
            <a:r>
              <a:rPr lang="en-US" sz="1800" dirty="0" err="1"/>
              <a:t>mogelijke</a:t>
            </a:r>
            <a:r>
              <a:rPr lang="en-US" sz="1800" dirty="0"/>
              <a:t>) </a:t>
            </a:r>
            <a:r>
              <a:rPr lang="en-US" sz="1800" dirty="0" err="1"/>
              <a:t>vocaalveranderingen</a:t>
            </a:r>
            <a:r>
              <a:rPr lang="en-US" sz="1800" dirty="0"/>
              <a:t> </a:t>
            </a:r>
            <a:r>
              <a:rPr lang="en-US" sz="1800" dirty="0" err="1"/>
              <a:t>zichtbaar</a:t>
            </a:r>
            <a:r>
              <a:rPr lang="en-US" sz="1800" dirty="0"/>
              <a:t>; </a:t>
            </a:r>
            <a:r>
              <a:rPr lang="en-US" sz="1800" dirty="0" err="1"/>
              <a:t>zie</a:t>
            </a:r>
            <a:r>
              <a:rPr lang="en-US" sz="1800" dirty="0"/>
              <a:t> links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99CD3-B4A3-AFFD-688C-3292B53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61B791-BD72-4061-A654-424E80921A92}" type="slidenum">
              <a:rPr lang="LID4096" smtClean="0"/>
              <a:pPr>
                <a:spcAft>
                  <a:spcPts val="600"/>
                </a:spcAft>
              </a:pPr>
              <a:t>5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14BFE8-5D17-B88D-EBA8-B9395E14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30752"/>
            <a:ext cx="5825023" cy="502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41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1AF3E-898C-7B21-2B4B-8582A148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Focus voor vandaag: [</a:t>
            </a:r>
            <a:r>
              <a:rPr lang="nl-NL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35A57-E2E5-7202-D767-756E2FFB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94" y="2194560"/>
            <a:ext cx="8012905" cy="4024125"/>
          </a:xfrm>
        </p:spPr>
        <p:txBody>
          <a:bodyPr>
            <a:normAutofit/>
          </a:bodyPr>
          <a:lstStyle/>
          <a:p>
            <a:r>
              <a:rPr lang="nl-NL" dirty="0"/>
              <a:t>/</a:t>
            </a:r>
            <a:r>
              <a:rPr lang="nl-NL" dirty="0" err="1"/>
              <a:t>ay</a:t>
            </a:r>
            <a:r>
              <a:rPr lang="nl-NL" dirty="0"/>
              <a:t>/ =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ɪ]; daar is niet zo veel bijzonders aan de hand</a:t>
            </a:r>
          </a:p>
          <a:p>
            <a:r>
              <a:rPr lang="nl-NL" dirty="0"/>
              <a:t>/ay0/ =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 gevolgd door een stemloze </a:t>
            </a:r>
            <a:r>
              <a:rPr lang="nl-NL" dirty="0" err="1"/>
              <a:t>obstruent</a:t>
            </a:r>
            <a:r>
              <a:rPr lang="nl-NL" dirty="0"/>
              <a:t>; die vocaal is in de afgelopen honderd jaar sterk gestegen naar [</a:t>
            </a:r>
            <a:r>
              <a:rPr lang="nl-NL" dirty="0" err="1"/>
              <a:t>əɪ</a:t>
            </a:r>
            <a:r>
              <a:rPr lang="nl-NL" dirty="0"/>
              <a:t>]</a:t>
            </a:r>
          </a:p>
          <a:p>
            <a:pPr lvl="1"/>
            <a:r>
              <a:rPr lang="nl-NL" dirty="0"/>
              <a:t>Zie plaatje links (</a:t>
            </a:r>
            <a:r>
              <a:rPr lang="nl-NL" dirty="0" err="1"/>
              <a:t>Labov</a:t>
            </a:r>
            <a:r>
              <a:rPr lang="nl-NL" dirty="0"/>
              <a:t>, </a:t>
            </a:r>
            <a:r>
              <a:rPr lang="nl-NL" dirty="0" err="1"/>
              <a:t>Rosenfelder</a:t>
            </a:r>
            <a:r>
              <a:rPr lang="nl-NL" dirty="0"/>
              <a:t>, &amp; </a:t>
            </a:r>
            <a:r>
              <a:rPr lang="nl-NL" dirty="0" err="1"/>
              <a:t>Fruehwald</a:t>
            </a:r>
            <a:r>
              <a:rPr lang="nl-NL" dirty="0"/>
              <a:t> 2013:40)</a:t>
            </a:r>
          </a:p>
          <a:p>
            <a:r>
              <a:rPr lang="nl-NL" dirty="0"/>
              <a:t>Er is dus een verandering, maar: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Waar komt die verandering vandaan?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Wordt die verandering gedreven door selectiedruk of niet?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F65BA9-6332-C912-827F-6178BABD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6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40889D-3C69-BE59-342F-ABB522B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371" y="2206122"/>
            <a:ext cx="6560213" cy="403568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7D864BA-C07F-D5A4-CF89-B0D361D849F4}"/>
              </a:ext>
            </a:extLst>
          </p:cNvPr>
          <p:cNvSpPr/>
          <p:nvPr/>
        </p:nvSpPr>
        <p:spPr>
          <a:xfrm>
            <a:off x="-864394" y="2057402"/>
            <a:ext cx="4307682" cy="328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12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89BA8-1404-705B-5FF8-507F1C84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711" y="1030611"/>
            <a:ext cx="8610600" cy="1293028"/>
          </a:xfrm>
        </p:spPr>
        <p:txBody>
          <a:bodyPr/>
          <a:lstStyle/>
          <a:p>
            <a:r>
              <a:rPr lang="nl-NL" i="1" dirty="0"/>
              <a:t>American </a:t>
            </a:r>
            <a:r>
              <a:rPr lang="nl-NL" i="1" dirty="0" err="1"/>
              <a:t>raising</a:t>
            </a:r>
            <a:endParaRPr lang="nl-NL" i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BA553-4692-9C6F-D6DA-0D50CDE3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236725" cy="4024125"/>
          </a:xfrm>
        </p:spPr>
        <p:txBody>
          <a:bodyPr/>
          <a:lstStyle/>
          <a:p>
            <a:r>
              <a:rPr lang="nl-NL" dirty="0"/>
              <a:t>In Canada staat de verhoging van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ɪ], samen met die van [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nl-NL" dirty="0"/>
              <a:t>], bekend als </a:t>
            </a:r>
            <a:r>
              <a:rPr lang="nl-NL" i="1" dirty="0"/>
              <a:t>Canadian </a:t>
            </a:r>
            <a:r>
              <a:rPr lang="nl-NL" i="1" dirty="0" err="1"/>
              <a:t>Raising</a:t>
            </a:r>
            <a:endParaRPr lang="nl-NL" i="1" dirty="0"/>
          </a:p>
          <a:p>
            <a:pPr lvl="1"/>
            <a:r>
              <a:rPr lang="nl-NL" dirty="0"/>
              <a:t>Een zeer bekend Canadees stereotype</a:t>
            </a:r>
          </a:p>
          <a:p>
            <a:r>
              <a:rPr lang="nl-NL" dirty="0"/>
              <a:t>De verhoging van enkel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 in Amerika, specifiek voor stemloze </a:t>
            </a:r>
            <a:r>
              <a:rPr lang="nl-NL" dirty="0" err="1"/>
              <a:t>obstruenten</a:t>
            </a:r>
            <a:r>
              <a:rPr lang="nl-NL" dirty="0"/>
              <a:t>, staat bekend als </a:t>
            </a:r>
            <a:r>
              <a:rPr lang="nl-NL" i="1" dirty="0"/>
              <a:t>American </a:t>
            </a:r>
            <a:r>
              <a:rPr lang="nl-NL" i="1" dirty="0" err="1"/>
              <a:t>Raising</a:t>
            </a:r>
            <a:endParaRPr lang="nl-NL" dirty="0"/>
          </a:p>
          <a:p>
            <a:pPr lvl="1"/>
            <a:r>
              <a:rPr lang="nl-NL" dirty="0"/>
              <a:t>Merk op dat dit, in tegenstelling tot de Canadese versie, een allofoonsplit is: alleen vóór stemloze </a:t>
            </a:r>
            <a:r>
              <a:rPr lang="nl-NL" dirty="0" err="1"/>
              <a:t>obstruenten</a:t>
            </a:r>
            <a:endParaRPr lang="nl-NL" dirty="0"/>
          </a:p>
          <a:p>
            <a:r>
              <a:rPr lang="nl-NL" i="1" dirty="0"/>
              <a:t>American </a:t>
            </a:r>
            <a:r>
              <a:rPr lang="nl-NL" i="1" dirty="0" err="1"/>
              <a:t>Raising</a:t>
            </a:r>
            <a:r>
              <a:rPr lang="nl-NL" dirty="0"/>
              <a:t> wordt beweerd fonetisch natuurlijk te zijn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3198E5-C609-595E-FB3C-839A1117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7</a:t>
            </a:fld>
            <a:endParaRPr lang="LID4096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5920F0-694E-76A0-64F5-77000FD3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65" y="69084"/>
            <a:ext cx="2324630" cy="67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CB13B-CC2E-5D0C-4DCD-3EB94288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Fonetische natuurlijkheid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9FA1C-D702-591F-3A3C-9E083A88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365676" cy="4554258"/>
          </a:xfrm>
        </p:spPr>
        <p:txBody>
          <a:bodyPr>
            <a:normAutofit/>
          </a:bodyPr>
          <a:lstStyle/>
          <a:p>
            <a:r>
              <a:rPr lang="nl-NL" dirty="0"/>
              <a:t>Twee natuurlijke verklaringen voor het ontwikkelen van American </a:t>
            </a:r>
            <a:r>
              <a:rPr lang="nl-NL" dirty="0" err="1"/>
              <a:t>Raising</a:t>
            </a:r>
            <a:r>
              <a:rPr lang="nl-NL" dirty="0"/>
              <a:t> uit de volgende stemloze </a:t>
            </a:r>
            <a:r>
              <a:rPr lang="nl-NL" dirty="0" err="1"/>
              <a:t>obstruent</a:t>
            </a:r>
            <a:r>
              <a:rPr lang="nl-NL" dirty="0"/>
              <a:t> (Davis &amp; </a:t>
            </a:r>
            <a:r>
              <a:rPr lang="nl-NL" dirty="0" err="1"/>
              <a:t>Berkson</a:t>
            </a:r>
            <a:r>
              <a:rPr lang="nl-NL" dirty="0"/>
              <a:t> 2021):</a:t>
            </a:r>
          </a:p>
          <a:p>
            <a:pPr lvl="1"/>
            <a:r>
              <a:rPr lang="nl-NL" b="1" i="1" dirty="0"/>
              <a:t>Pre-fortis clipping</a:t>
            </a:r>
            <a:r>
              <a:rPr lang="nl-NL" dirty="0"/>
              <a:t>: de stemloze </a:t>
            </a:r>
            <a:r>
              <a:rPr lang="nl-NL" dirty="0" err="1"/>
              <a:t>obstruent</a:t>
            </a:r>
            <a:r>
              <a:rPr lang="nl-NL" dirty="0"/>
              <a:t> verkort de vocaal, waardoor de lage [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] niet bereikt wordt voordat de articulatie alweer omhoog moet</a:t>
            </a:r>
          </a:p>
          <a:p>
            <a:pPr lvl="1"/>
            <a:r>
              <a:rPr lang="nl-NL" b="1" i="1" dirty="0" err="1"/>
              <a:t>Offglide</a:t>
            </a:r>
            <a:r>
              <a:rPr lang="nl-NL" b="1" i="1" dirty="0"/>
              <a:t> </a:t>
            </a:r>
            <a:r>
              <a:rPr lang="nl-NL" b="1" i="1" dirty="0" err="1"/>
              <a:t>peripheralization</a:t>
            </a:r>
            <a:r>
              <a:rPr lang="nl-NL" dirty="0"/>
              <a:t>: de [ɪ] stijgt naar [i], en de [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] wordt daarin meegesleept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20D110-7DB3-2CCF-B4A8-8C720D6D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8</a:t>
            </a:fld>
            <a:endParaRPr lang="LID4096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DAC87140-F263-877B-0BB6-1D5A676A1993}"/>
              </a:ext>
            </a:extLst>
          </p:cNvPr>
          <p:cNvSpPr/>
          <p:nvPr/>
        </p:nvSpPr>
        <p:spPr>
          <a:xfrm rot="10800000">
            <a:off x="7356143" y="2224586"/>
            <a:ext cx="3964675" cy="3534770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07A8DC-BD01-A552-C8D2-949DA1612787}"/>
              </a:ext>
            </a:extLst>
          </p:cNvPr>
          <p:cNvSpPr txBox="1"/>
          <p:nvPr/>
        </p:nvSpPr>
        <p:spPr>
          <a:xfrm>
            <a:off x="9183630" y="38073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ə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36E9CD-1E04-2B1B-9AFD-6FA0336979D5}"/>
              </a:ext>
            </a:extLst>
          </p:cNvPr>
          <p:cNvSpPr txBox="1"/>
          <p:nvPr/>
        </p:nvSpPr>
        <p:spPr>
          <a:xfrm>
            <a:off x="8304919" y="2978835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ɪ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419C78-74DF-BD8D-4655-45FB66742BDC}"/>
              </a:ext>
            </a:extLst>
          </p:cNvPr>
          <p:cNvSpPr txBox="1"/>
          <p:nvPr/>
        </p:nvSpPr>
        <p:spPr>
          <a:xfrm>
            <a:off x="7356143" y="40875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5DBFDF7-72E9-E7CB-91E9-571FB5B3A41C}"/>
              </a:ext>
            </a:extLst>
          </p:cNvPr>
          <p:cNvSpPr txBox="1"/>
          <p:nvPr/>
        </p:nvSpPr>
        <p:spPr>
          <a:xfrm>
            <a:off x="9074008" y="168806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FF6528-08D7-D3E4-6C65-F67BF68896CA}"/>
              </a:ext>
            </a:extLst>
          </p:cNvPr>
          <p:cNvSpPr txBox="1"/>
          <p:nvPr/>
        </p:nvSpPr>
        <p:spPr>
          <a:xfrm>
            <a:off x="9183630" y="4897214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D284DA2-5B99-6C36-3D83-AEE88AFAED93}"/>
              </a:ext>
            </a:extLst>
          </p:cNvPr>
          <p:cNvSpPr txBox="1"/>
          <p:nvPr/>
        </p:nvSpPr>
        <p:spPr>
          <a:xfrm>
            <a:off x="7719507" y="23393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iː</a:t>
            </a:r>
          </a:p>
        </p:txBody>
      </p:sp>
    </p:spTree>
    <p:extLst>
      <p:ext uri="{BB962C8B-B14F-4D97-AF65-F5344CB8AC3E}">
        <p14:creationId xmlns:p14="http://schemas.microsoft.com/office/powerpoint/2010/main" val="383662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018B5-ECB9-A04E-C4E0-CF1895C1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is het gewoon allemaal sociaal?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BE7BE-2309-696A-9812-3CCADC8C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compleet andere verklaring: </a:t>
            </a:r>
            <a:r>
              <a:rPr lang="nl-NL" i="1" dirty="0"/>
              <a:t>gender</a:t>
            </a:r>
            <a:endParaRPr lang="nl-NL" dirty="0"/>
          </a:p>
          <a:p>
            <a:r>
              <a:rPr lang="nl-NL" dirty="0" err="1"/>
              <a:t>Conn</a:t>
            </a:r>
            <a:r>
              <a:rPr lang="nl-NL" dirty="0"/>
              <a:t> (2005): mannen lopen voorop in </a:t>
            </a:r>
            <a:r>
              <a:rPr lang="nl-NL" i="1" dirty="0"/>
              <a:t>American </a:t>
            </a:r>
            <a:r>
              <a:rPr lang="nl-NL" i="1" dirty="0" err="1"/>
              <a:t>Raising</a:t>
            </a:r>
            <a:endParaRPr lang="nl-NL" dirty="0"/>
          </a:p>
          <a:p>
            <a:pPr lvl="1"/>
            <a:r>
              <a:rPr lang="nl-NL" dirty="0"/>
              <a:t>Iets preciezer: zowel mannen als vrouwen doen mee aan de verandering, maar er rust een sociaal stigma op, waardoor vrouwen er om de paar jaar weer op terugkomen</a:t>
            </a:r>
          </a:p>
          <a:p>
            <a:pPr lvl="1"/>
            <a:r>
              <a:rPr lang="nl-NL" dirty="0"/>
              <a:t>Het gevolg is dat mannen voorop lopen, hoewel het feitelijk de vrouwen zijn die dat veroorzaken</a:t>
            </a:r>
          </a:p>
          <a:p>
            <a:r>
              <a:rPr lang="nl-NL" dirty="0"/>
              <a:t>Wagner (2014): verhoogde [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/>
              <a:t>ɪ]’s zijn sociale markeerders voor stoerheid</a:t>
            </a:r>
          </a:p>
          <a:p>
            <a:r>
              <a:rPr lang="nl-NL" dirty="0"/>
              <a:t>Dus: wat als </a:t>
            </a:r>
            <a:r>
              <a:rPr lang="nl-NL" i="1" dirty="0"/>
              <a:t>American </a:t>
            </a:r>
            <a:r>
              <a:rPr lang="nl-NL" i="1" dirty="0" err="1"/>
              <a:t>Raising</a:t>
            </a:r>
            <a:r>
              <a:rPr lang="nl-NL" dirty="0"/>
              <a:t> </a:t>
            </a:r>
            <a:r>
              <a:rPr lang="nl-NL" b="1" dirty="0"/>
              <a:t>ontstaan is</a:t>
            </a:r>
            <a:r>
              <a:rPr lang="nl-NL" dirty="0"/>
              <a:t> uit die stemloze </a:t>
            </a:r>
            <a:r>
              <a:rPr lang="nl-NL" dirty="0" err="1"/>
              <a:t>obstruent</a:t>
            </a:r>
            <a:r>
              <a:rPr lang="nl-NL" dirty="0"/>
              <a:t>, maar sindsdien </a:t>
            </a:r>
            <a:r>
              <a:rPr lang="nl-NL" b="1" dirty="0"/>
              <a:t>gedreven</a:t>
            </a:r>
            <a:r>
              <a:rPr lang="nl-NL" dirty="0"/>
              <a:t> wordt door louter deze sociale verschillen?</a:t>
            </a:r>
          </a:p>
          <a:p>
            <a:pPr lvl="1"/>
            <a:r>
              <a:rPr lang="nl-NL" dirty="0"/>
              <a:t>M.a.w.: de fonetische </a:t>
            </a:r>
            <a:r>
              <a:rPr lang="nl-NL" b="1" dirty="0"/>
              <a:t>motivatie</a:t>
            </a:r>
            <a:r>
              <a:rPr lang="nl-NL" dirty="0"/>
              <a:t> is niet de </a:t>
            </a:r>
            <a:r>
              <a:rPr lang="nl-NL" b="1" dirty="0"/>
              <a:t>reden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A6EBD2-6A64-BA25-275D-DC1811E8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7552438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8733</TotalTime>
  <Words>1360</Words>
  <Application>Microsoft Office PowerPoint</Application>
  <PresentationFormat>Breedbeeld</PresentationFormat>
  <Paragraphs>132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Condensspoor</vt:lpstr>
      <vt:lpstr>Fonetische natuurlijkheid als drijfveer van taalverandering? </vt:lpstr>
      <vt:lpstr>taalverandering</vt:lpstr>
      <vt:lpstr>Het constraints-probleem</vt:lpstr>
      <vt:lpstr>hoe zit dat?</vt:lpstr>
      <vt:lpstr>Hoe analyseer je dat?</vt:lpstr>
      <vt:lpstr>Focus voor vandaag: [aɪ]</vt:lpstr>
      <vt:lpstr>American raising</vt:lpstr>
      <vt:lpstr>Fonetische natuurlijkheid</vt:lpstr>
      <vt:lpstr>Of is het gewoon allemaal sociaal?</vt:lpstr>
      <vt:lpstr>selectiedruk</vt:lpstr>
      <vt:lpstr>operationalisatie</vt:lpstr>
      <vt:lpstr>Pre-fortis clipping</vt:lpstr>
      <vt:lpstr>Offglide peripheralization</vt:lpstr>
      <vt:lpstr>gender</vt:lpstr>
      <vt:lpstr>conclusies</vt:lpstr>
      <vt:lpstr>bedankt</vt:lpstr>
      <vt:lpstr>dankbetuiging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SOCIOLINGUISTICS</dc:title>
  <dc:creator>Cesko</dc:creator>
  <cp:lastModifiedBy>Cesko Voeten</cp:lastModifiedBy>
  <cp:revision>1114</cp:revision>
  <dcterms:created xsi:type="dcterms:W3CDTF">2020-08-12T08:34:31Z</dcterms:created>
  <dcterms:modified xsi:type="dcterms:W3CDTF">2025-06-06T11:53:10Z</dcterms:modified>
</cp:coreProperties>
</file>