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5" r:id="rId1"/>
  </p:sldMasterIdLst>
  <p:notesMasterIdLst>
    <p:notesMasterId r:id="rId40"/>
  </p:notesMasterIdLst>
  <p:sldIdLst>
    <p:sldId id="256" r:id="rId2"/>
    <p:sldId id="257" r:id="rId3"/>
    <p:sldId id="1200" r:id="rId4"/>
    <p:sldId id="259" r:id="rId5"/>
    <p:sldId id="1264" r:id="rId6"/>
    <p:sldId id="1216" r:id="rId7"/>
    <p:sldId id="1221" r:id="rId8"/>
    <p:sldId id="1226" r:id="rId9"/>
    <p:sldId id="1228" r:id="rId10"/>
    <p:sldId id="1229" r:id="rId11"/>
    <p:sldId id="1231" r:id="rId12"/>
    <p:sldId id="1232" r:id="rId13"/>
    <p:sldId id="1233" r:id="rId14"/>
    <p:sldId id="1234" r:id="rId15"/>
    <p:sldId id="1218" r:id="rId16"/>
    <p:sldId id="1235" r:id="rId17"/>
    <p:sldId id="1236" r:id="rId18"/>
    <p:sldId id="1237" r:id="rId19"/>
    <p:sldId id="1238" r:id="rId20"/>
    <p:sldId id="1219" r:id="rId21"/>
    <p:sldId id="1247" r:id="rId22"/>
    <p:sldId id="1249" r:id="rId23"/>
    <p:sldId id="1250" r:id="rId24"/>
    <p:sldId id="1213" r:id="rId25"/>
    <p:sldId id="1252" r:id="rId26"/>
    <p:sldId id="1266" r:id="rId27"/>
    <p:sldId id="1256" r:id="rId28"/>
    <p:sldId id="1267" r:id="rId29"/>
    <p:sldId id="1257" r:id="rId30"/>
    <p:sldId id="1258" r:id="rId31"/>
    <p:sldId id="1259" r:id="rId32"/>
    <p:sldId id="306" r:id="rId33"/>
    <p:sldId id="1261" r:id="rId34"/>
    <p:sldId id="1260" r:id="rId35"/>
    <p:sldId id="285" r:id="rId36"/>
    <p:sldId id="286" r:id="rId37"/>
    <p:sldId id="1222" r:id="rId38"/>
    <p:sldId id="1265" r:id="rId39"/>
  </p:sldIdLst>
  <p:sldSz cx="9144000" cy="5143500" type="screen16x9"/>
  <p:notesSz cx="6858000" cy="9144000"/>
  <p:embeddedFontLst>
    <p:embeddedFont>
      <p:font typeface="Arial Black" panose="020B0604020202020204" pitchFamily="34" charset="0"/>
      <p:regular r:id="rId41"/>
      <p:bold r:id="rId42"/>
    </p:embeddedFont>
    <p:embeddedFont>
      <p:font typeface="Calibri" panose="020F0502020204030204" pitchFamily="34" charset="0"/>
      <p:regular r:id="rId43"/>
      <p:bold r:id="rId44"/>
      <p:italic r:id="rId45"/>
      <p:boldItalic r:id="rId46"/>
    </p:embeddedFont>
    <p:embeddedFont>
      <p:font typeface="Comic Sans MS" panose="030F0902030302020204" pitchFamily="66" charset="0"/>
      <p:regular r:id="rId47"/>
      <p:bold r:id="rId4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56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000"/>
    <a:srgbClr val="FFFFFF"/>
    <a:srgbClr val="7D7E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01874B5-336D-4DD6-80F3-F1A379F11141}">
  <a:tblStyle styleId="{501874B5-336D-4DD6-80F3-F1A379F11141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/>
      <a:tcStyle>
        <a:tcBdr/>
        <a:fill>
          <a:solidFill>
            <a:srgbClr val="CFD7E7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FD7E7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927"/>
    <p:restoredTop sz="82777"/>
  </p:normalViewPr>
  <p:slideViewPr>
    <p:cSldViewPr snapToGrid="0">
      <p:cViewPr varScale="1">
        <p:scale>
          <a:sx n="137" d="100"/>
          <a:sy n="137" d="100"/>
        </p:scale>
        <p:origin x="200" y="704"/>
      </p:cViewPr>
      <p:guideLst>
        <p:guide orient="horz" pos="1656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4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6.fntdata"/><Relationship Id="rId20" Type="http://schemas.openxmlformats.org/officeDocument/2006/relationships/slide" Target="slides/slide19.xml"/><Relationship Id="rId41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g552f4b2353_2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" name="Google Shape;36;g552f4b2353_2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het </a:t>
            </a:r>
            <a:r>
              <a:rPr lang="en" sz="1200" b="0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licht</a:t>
            </a:r>
            <a:r>
              <a:rPr lang="en" sz="1200" b="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van </a:t>
            </a:r>
            <a:r>
              <a:rPr lang="en" sz="1200" b="0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recente</a:t>
            </a:r>
            <a:r>
              <a:rPr lang="en" sz="1200" b="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1200" b="0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experimentele</a:t>
            </a:r>
            <a:r>
              <a:rPr lang="en" sz="1200" b="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1200" b="0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successen</a:t>
            </a:r>
            <a:r>
              <a:rPr lang="en" sz="1200" b="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1200" b="0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</a:t>
            </a:r>
            <a:r>
              <a:rPr lang="en" sz="1200" b="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1200" b="0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grote</a:t>
            </a:r>
            <a:r>
              <a:rPr lang="en" sz="1200" b="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1200" b="0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investeringen</a:t>
            </a:r>
            <a:r>
              <a:rPr lang="en" sz="1200" b="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door </a:t>
            </a:r>
            <a:r>
              <a:rPr lang="en" sz="1200" b="0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o.a</a:t>
            </a:r>
            <a:r>
              <a:rPr lang="en" sz="1200" b="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Alphabet (</a:t>
            </a:r>
            <a:r>
              <a:rPr lang="en" sz="1200" b="0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voorheen</a:t>
            </a:r>
            <a:r>
              <a:rPr lang="en" sz="1200" b="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Google), Microsoft, IBM </a:t>
            </a:r>
            <a:r>
              <a:rPr lang="en" sz="1200" b="0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</a:t>
            </a:r>
            <a:r>
              <a:rPr lang="en" sz="1200" b="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Intel is het </a:t>
            </a:r>
            <a:r>
              <a:rPr lang="en" sz="1200" b="0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realistisch</a:t>
            </a:r>
            <a:r>
              <a:rPr lang="en" sz="1200" b="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1200" b="0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dat</a:t>
            </a:r>
            <a:r>
              <a:rPr lang="en" sz="1200" b="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1200" b="0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er</a:t>
            </a:r>
            <a:r>
              <a:rPr lang="en" sz="1200" b="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1200" b="0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binnen</a:t>
            </a:r>
            <a:r>
              <a:rPr lang="en" sz="1200" b="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10-30 </a:t>
            </a:r>
            <a:r>
              <a:rPr lang="en" sz="1200" b="0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jaar</a:t>
            </a:r>
            <a:r>
              <a:rPr lang="en" sz="1200" b="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1200" b="0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een</a:t>
            </a:r>
            <a:r>
              <a:rPr lang="en" sz="1200" b="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1200" b="0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praktische</a:t>
            </a:r>
            <a:r>
              <a:rPr lang="en" sz="1200" b="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1200" b="0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quantumcomputer</a:t>
            </a:r>
            <a:r>
              <a:rPr lang="en" sz="1200" b="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op de </a:t>
            </a:r>
            <a:r>
              <a:rPr lang="en" sz="1200" b="0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markt</a:t>
            </a:r>
            <a:r>
              <a:rPr lang="en" sz="1200" b="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1200" b="0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komt</a:t>
            </a:r>
            <a:r>
              <a:rPr lang="en" sz="1200" b="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en" sz="1200" b="0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Quantumcomputers</a:t>
            </a:r>
            <a:r>
              <a:rPr lang="en" sz="1200" b="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1200" b="0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kunnen</a:t>
            </a:r>
            <a:r>
              <a:rPr lang="en" sz="1200" b="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1200" b="0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exponentieel</a:t>
            </a:r>
            <a:r>
              <a:rPr lang="en" sz="1200" b="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1200" b="0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sneller</a:t>
            </a:r>
            <a:r>
              <a:rPr lang="en" sz="1200" b="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1200" b="0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algoritmes</a:t>
            </a:r>
            <a:r>
              <a:rPr lang="en" sz="1200" b="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1200" b="0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uitvoeren</a:t>
            </a:r>
            <a:r>
              <a:rPr lang="en" sz="1200" b="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die </a:t>
            </a:r>
            <a:r>
              <a:rPr lang="en" sz="1200" b="0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aan</a:t>
            </a:r>
            <a:r>
              <a:rPr lang="en" sz="1200" b="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basis </a:t>
            </a:r>
            <a:r>
              <a:rPr lang="en" sz="1200" b="0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liggen</a:t>
            </a:r>
            <a:r>
              <a:rPr lang="en" sz="1200" b="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van de </a:t>
            </a:r>
            <a:r>
              <a:rPr lang="en" sz="1200" b="0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meest</a:t>
            </a:r>
            <a:r>
              <a:rPr lang="en" sz="1200" b="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1200" b="0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gebruikte</a:t>
            </a:r>
            <a:r>
              <a:rPr lang="en" sz="1200" b="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data-</a:t>
            </a:r>
            <a:r>
              <a:rPr lang="en" sz="1200" b="0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encryptiemethodes</a:t>
            </a:r>
            <a:r>
              <a:rPr lang="en" sz="1200" b="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" sz="1200" b="0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zoals</a:t>
            </a:r>
            <a:r>
              <a:rPr lang="en" sz="1200" b="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RSA. 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0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Moeten</a:t>
            </a:r>
            <a:r>
              <a:rPr lang="en" sz="1200" b="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we </a:t>
            </a:r>
            <a:r>
              <a:rPr lang="en" sz="1200" b="0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ons</a:t>
            </a:r>
            <a:r>
              <a:rPr lang="en" sz="1200" b="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1200" b="0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zorgen</a:t>
            </a:r>
            <a:r>
              <a:rPr lang="en" sz="1200" b="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1200" b="0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maken</a:t>
            </a:r>
            <a:r>
              <a:rPr lang="en" sz="1200" b="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over </a:t>
            </a:r>
            <a:r>
              <a:rPr lang="en" sz="1200" b="0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een</a:t>
            </a:r>
            <a:r>
              <a:rPr lang="en" sz="1200" b="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‘</a:t>
            </a:r>
            <a:r>
              <a:rPr lang="en" sz="1200" b="0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cryptocalips</a:t>
            </a:r>
            <a:r>
              <a:rPr lang="en" sz="1200" b="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’ </a:t>
            </a:r>
            <a:r>
              <a:rPr lang="en" sz="1200" b="0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wanneer</a:t>
            </a:r>
            <a:r>
              <a:rPr lang="en" sz="1200" b="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</a:t>
            </a:r>
            <a:r>
              <a:rPr lang="en" sz="1200" b="0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quantumcomputer</a:t>
            </a:r>
            <a:r>
              <a:rPr lang="en" sz="1200" b="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1200" b="0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er</a:t>
            </a:r>
            <a:r>
              <a:rPr lang="en" sz="1200" b="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is? </a:t>
            </a:r>
            <a:r>
              <a:rPr lang="en" sz="1200" b="0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</a:t>
            </a:r>
            <a:r>
              <a:rPr lang="en" sz="1200" b="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hoe zit het met </a:t>
            </a:r>
            <a:r>
              <a:rPr lang="en" sz="1200" b="0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encryptiemethoden</a:t>
            </a:r>
            <a:r>
              <a:rPr lang="en" sz="1200" b="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die </a:t>
            </a:r>
            <a:r>
              <a:rPr lang="en" sz="1200" b="0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tegen</a:t>
            </a:r>
            <a:r>
              <a:rPr lang="en" sz="1200" b="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1200" b="0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een</a:t>
            </a:r>
            <a:r>
              <a:rPr lang="en" sz="1200" b="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1200" b="0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quantumaanval</a:t>
            </a:r>
            <a:r>
              <a:rPr lang="en" sz="1200" b="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1200" b="0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bestand</a:t>
            </a:r>
            <a:r>
              <a:rPr lang="en" sz="1200" b="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1200" b="0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zijn</a:t>
            </a:r>
            <a:r>
              <a:rPr lang="en" sz="1200" b="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" sz="1200" b="0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zoals</a:t>
            </a:r>
            <a:r>
              <a:rPr lang="en" sz="1200" b="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post-quantum crypto </a:t>
            </a:r>
            <a:r>
              <a:rPr lang="en" sz="1200" b="0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</a:t>
            </a:r>
            <a:r>
              <a:rPr lang="en" sz="1200" b="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quantum key distribution? </a:t>
            </a:r>
            <a:r>
              <a:rPr lang="en" sz="1200" b="0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Zijn</a:t>
            </a:r>
            <a:r>
              <a:rPr lang="en" sz="1200" b="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1200" b="0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deze</a:t>
            </a:r>
            <a:r>
              <a:rPr lang="en" sz="1200" b="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al op de </a:t>
            </a:r>
            <a:r>
              <a:rPr lang="en" sz="1200" b="0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markt</a:t>
            </a:r>
            <a:r>
              <a:rPr lang="en" sz="1200" b="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1200" b="0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</a:t>
            </a:r>
            <a:r>
              <a:rPr lang="en" sz="1200" b="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hoe </a:t>
            </a:r>
            <a:r>
              <a:rPr lang="en" sz="1200" b="0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moet</a:t>
            </a:r>
            <a:r>
              <a:rPr lang="en" sz="1200" b="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1200" b="0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uw</a:t>
            </a:r>
            <a:r>
              <a:rPr lang="en" sz="1200" b="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1200" b="0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organisatie</a:t>
            </a:r>
            <a:r>
              <a:rPr lang="en" sz="1200" b="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1200" b="0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hier</a:t>
            </a:r>
            <a:r>
              <a:rPr lang="en" sz="1200" b="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1200" b="0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mee</a:t>
            </a:r>
            <a:r>
              <a:rPr lang="en" sz="1200" b="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1200" b="0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aan</a:t>
            </a:r>
            <a:r>
              <a:rPr lang="en" sz="1200" b="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de slag om </a:t>
            </a:r>
            <a:r>
              <a:rPr lang="en" sz="1200" b="0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optimaal</a:t>
            </a:r>
            <a:r>
              <a:rPr lang="en" sz="1200" b="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1200" b="0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voorbereid</a:t>
            </a:r>
            <a:r>
              <a:rPr lang="en" sz="1200" b="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1200" b="0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</a:t>
            </a:r>
            <a:r>
              <a:rPr lang="en" sz="1200" b="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1200" b="0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zijn</a:t>
            </a:r>
            <a:r>
              <a:rPr lang="en" sz="1200" b="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op de </a:t>
            </a:r>
            <a:r>
              <a:rPr lang="en" sz="1200" b="0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quantumtoekomst</a:t>
            </a:r>
            <a:r>
              <a:rPr lang="en" sz="1200" b="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sz="1200" b="0" i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7" name="Google Shape;37;g552f4b2353_2_7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F09BB-327D-3E45-812A-8EBF8898F19F}" type="slidenum">
              <a:rPr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8686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500" dirty="0"/>
              <a:t>RSA-100 </a:t>
            </a:r>
            <a:r>
              <a:rPr lang="en-US" sz="2500" dirty="0" err="1"/>
              <a:t>tooke</a:t>
            </a:r>
            <a:r>
              <a:rPr lang="en-US" sz="2500" dirty="0"/>
              <a:t> a few days to factor in 1991. It now takes about 1 hour on a standard laptop.</a:t>
            </a:r>
            <a:endParaRPr lang="is-IS" sz="25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25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F09BB-327D-3E45-812A-8EBF8898F19F}" type="slidenum">
              <a:rPr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9690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15 = 3 *</a:t>
            </a:r>
            <a:r>
              <a:rPr lang="en-US" baseline="0" dirty="0"/>
              <a:t> 5</a:t>
            </a:r>
            <a:endParaRPr lang="en-US" dirty="0"/>
          </a:p>
          <a:p>
            <a:r>
              <a:rPr lang="en-US" dirty="0"/>
              <a:t>51 = 3 * 17</a:t>
            </a:r>
          </a:p>
          <a:p>
            <a:r>
              <a:rPr lang="en-US" dirty="0"/>
              <a:t>123 * 456 = </a:t>
            </a:r>
            <a:r>
              <a:rPr lang="is-I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56088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F09BB-327D-3E45-812A-8EBF8898F19F}" type="slidenum">
              <a:rPr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2120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Ask who knows the difference</a:t>
            </a:r>
            <a:r>
              <a:rPr lang="en-US" baseline="0" dirty="0"/>
              <a:t> between private and public key! </a:t>
            </a:r>
            <a:r>
              <a:rPr lang="en-US" dirty="0"/>
              <a:t>Explain the</a:t>
            </a:r>
            <a:r>
              <a:rPr lang="en-US" baseline="0" dirty="0"/>
              <a:t> advantage of public-key crypto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F09BB-327D-3E45-812A-8EBF8898F19F}" type="slidenum">
              <a:rPr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9176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F09BB-327D-3E45-812A-8EBF8898F19F}" type="slidenum">
              <a:rPr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3940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F09BB-327D-3E45-812A-8EBF8898F19F}" type="slidenum">
              <a:rPr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5997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g552f4b2353_2_4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0" name="Google Shape;530;g552f4b2353_2_4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1" name="Google Shape;531;g552f4b2353_2_47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35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g552f4b2353_2_4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2" name="Google Shape;542;g552f4b2353_2_4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" name="Google Shape;543;g552f4b2353_2_48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36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g55c87a3690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" name="Google Shape;49;g55c87a3690_0_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g55c87a3690_0_9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A5EB99-C5AE-4015-ADF4-EDC2C64163F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90101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55c87a3690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4213"/>
            <a:ext cx="6097588" cy="34305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4" name="Google Shape;64;g55c87a3690_0_208:notes"/>
          <p:cNvSpPr txBox="1">
            <a:spLocks noGrp="1"/>
          </p:cNvSpPr>
          <p:nvPr>
            <p:ph type="body" idx="1"/>
          </p:nvPr>
        </p:nvSpPr>
        <p:spPr>
          <a:xfrm>
            <a:off x="913805" y="4343703"/>
            <a:ext cx="5030400" cy="41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175" tIns="43075" rIns="86175" bIns="430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err="1"/>
              <a:t>Kwantum</a:t>
            </a:r>
            <a:r>
              <a:rPr lang="en" dirty="0"/>
              <a:t> </a:t>
            </a:r>
            <a:r>
              <a:rPr lang="en" dirty="0" err="1"/>
              <a:t>kennen</a:t>
            </a:r>
            <a:r>
              <a:rPr lang="en" dirty="0"/>
              <a:t> die </a:t>
            </a:r>
            <a:r>
              <a:rPr lang="en" dirty="0" err="1"/>
              <a:t>jongens</a:t>
            </a:r>
            <a:r>
              <a:rPr lang="en" dirty="0"/>
              <a:t> </a:t>
            </a:r>
            <a:r>
              <a:rPr lang="en" dirty="0" err="1"/>
              <a:t>natuurlijk</a:t>
            </a:r>
            <a:r>
              <a:rPr lang="en" dirty="0"/>
              <a:t> </a:t>
            </a:r>
            <a:r>
              <a:rPr lang="en" dirty="0" err="1"/>
              <a:t>niet</a:t>
            </a:r>
            <a:r>
              <a:rPr lang="en" dirty="0"/>
              <a:t>,</a:t>
            </a:r>
            <a:endParaRPr dirty="0"/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dirty="0"/>
              <a:t>Maar Britten </a:t>
            </a:r>
            <a:r>
              <a:rPr lang="en" dirty="0" err="1"/>
              <a:t>houden</a:t>
            </a:r>
            <a:r>
              <a:rPr lang="en" dirty="0"/>
              <a:t> vast van James Bond </a:t>
            </a:r>
            <a:r>
              <a:rPr lang="en" dirty="0" err="1"/>
              <a:t>en</a:t>
            </a:r>
            <a:r>
              <a:rPr lang="en" dirty="0"/>
              <a:t> </a:t>
            </a:r>
            <a:r>
              <a:rPr lang="en" dirty="0" err="1"/>
              <a:t>hun</a:t>
            </a:r>
            <a:r>
              <a:rPr lang="en" dirty="0"/>
              <a:t> eigen </a:t>
            </a:r>
            <a:r>
              <a:rPr lang="en" dirty="0" err="1"/>
              <a:t>Britse</a:t>
            </a:r>
            <a:r>
              <a:rPr lang="en" dirty="0"/>
              <a:t> </a:t>
            </a:r>
            <a:r>
              <a:rPr lang="en" dirty="0" err="1"/>
              <a:t>merk</a:t>
            </a:r>
            <a:r>
              <a:rPr lang="en" dirty="0"/>
              <a:t> sport cars, Quantum Sports Cars, QSC, </a:t>
            </a:r>
            <a:r>
              <a:rPr lang="en" dirty="0" err="1"/>
              <a:t>Hier</a:t>
            </a:r>
            <a:r>
              <a:rPr lang="en" dirty="0"/>
              <a:t> </a:t>
            </a:r>
            <a:r>
              <a:rPr lang="en" dirty="0" err="1"/>
              <a:t>afgebeeld</a:t>
            </a:r>
            <a:r>
              <a:rPr lang="en" dirty="0"/>
              <a:t> de sexy </a:t>
            </a:r>
            <a:r>
              <a:rPr lang="en" dirty="0" err="1"/>
              <a:t>sunrunner</a:t>
            </a:r>
            <a:r>
              <a:rPr lang="en" dirty="0"/>
              <a:t> https://</a:t>
            </a:r>
            <a:r>
              <a:rPr lang="en" dirty="0" err="1"/>
              <a:t>en.wikipedia.org</a:t>
            </a:r>
            <a:r>
              <a:rPr lang="en" dirty="0"/>
              <a:t>/wiki/</a:t>
            </a:r>
            <a:r>
              <a:rPr lang="en" dirty="0" err="1"/>
              <a:t>Quantum_Sports_Cars</a:t>
            </a:r>
            <a:endParaRPr dirty="0"/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65;g55c87a3690_0_208:notes"/>
          <p:cNvSpPr txBox="1">
            <a:spLocks noGrp="1"/>
          </p:cNvSpPr>
          <p:nvPr>
            <p:ph type="sldNum" idx="12"/>
          </p:nvPr>
        </p:nvSpPr>
        <p:spPr>
          <a:xfrm>
            <a:off x="3885903" y="8685894"/>
            <a:ext cx="2972100" cy="45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175" tIns="43075" rIns="86175" bIns="430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300"/>
              <a:t>4</a:t>
            </a:fld>
            <a:endParaRPr sz="13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08306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https://phys.org/news/2014-05-nondestructive-method-quantum.html</a:t>
            </a:r>
          </a:p>
          <a:p>
            <a:r>
              <a:rPr lang="en-US" dirty="0" err="1"/>
              <a:t>Bron</a:t>
            </a:r>
            <a:endParaRPr lang="en-US" dirty="0"/>
          </a:p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A5EB99-C5AE-4015-ADF4-EDC2C64163FF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44468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A5EB99-C5AE-4015-ADF4-EDC2C64163FF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19690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A5EB99-C5AE-4015-ADF4-EDC2C64163FF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48898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A5EB99-C5AE-4015-ADF4-EDC2C64163FF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05146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title"/>
          </p:nvPr>
        </p:nvSpPr>
        <p:spPr>
          <a:xfrm>
            <a:off x="379000" y="57219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3600"/>
              <a:buNone/>
              <a:defRPr sz="3600">
                <a:solidFill>
                  <a:srgbClr val="CC0000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body" idx="1"/>
          </p:nvPr>
        </p:nvSpPr>
        <p:spPr>
          <a:xfrm>
            <a:off x="379000" y="8829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5pPr>
            <a:lvl6pPr marL="2743200" lvl="5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6pPr>
            <a:lvl7pPr marL="3200400" lvl="6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7pPr>
            <a:lvl8pPr marL="3657600" lvl="7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8pPr>
            <a:lvl9pPr marL="4114800" lvl="8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6901100" y="4748538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22" name="Google Shape;22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4244325"/>
            <a:ext cx="9144000" cy="89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>
            <a:spLocks noGrp="1"/>
          </p:cNvSpPr>
          <p:nvPr>
            <p:ph type="title"/>
          </p:nvPr>
        </p:nvSpPr>
        <p:spPr>
          <a:xfrm>
            <a:off x="628650" y="1437251"/>
            <a:ext cx="7886700" cy="14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8151A"/>
              </a:buClr>
              <a:buSzPts val="3600"/>
              <a:buFont typeface="Calibri"/>
              <a:buNone/>
              <a:defRPr sz="3600">
                <a:solidFill>
                  <a:srgbClr val="98151A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5" name="Google Shape;25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725975" y="0"/>
            <a:ext cx="6418025" cy="945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7"/>
          <p:cNvSpPr txBox="1">
            <a:spLocks noGrp="1"/>
          </p:cNvSpPr>
          <p:nvPr>
            <p:ph type="title"/>
          </p:nvPr>
        </p:nvSpPr>
        <p:spPr>
          <a:xfrm>
            <a:off x="628650" y="57219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3600"/>
              <a:buNone/>
              <a:defRPr sz="3600">
                <a:solidFill>
                  <a:srgbClr val="CC0000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hite Slide">
  <p:cSld name="CUSTOM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/>
          <p:nvPr/>
        </p:nvSpPr>
        <p:spPr>
          <a:xfrm>
            <a:off x="9525" y="4167925"/>
            <a:ext cx="9134400" cy="975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19B51-D0B6-41E2-82B7-A85C1961E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FF31D06-0FB4-43E5-9FC6-E877A7D420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nl-NL"/>
              <a:t>19/3/99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DD5DC9-2B6A-40EE-91C0-FEE21DD7D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copyright buhrman 2007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740C0A-7B7B-4307-A261-C3988D79D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E098F5-9148-4411-9BCF-AFCB03D0CD8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35993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8650" y="57219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C0000"/>
              </a:buClr>
              <a:buSzPts val="3600"/>
              <a:buFont typeface="Calibri"/>
              <a:buNone/>
              <a:defRPr sz="3600" b="0" i="0" u="none" strike="noStrike" cap="none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8650" y="8829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pic>
        <p:nvPicPr>
          <p:cNvPr id="10" name="Google Shape;10;p1"/>
          <p:cNvPicPr preferRelativeResize="0"/>
          <p:nvPr/>
        </p:nvPicPr>
        <p:blipFill rotWithShape="1">
          <a:blip r:embed="rId9">
            <a:alphaModFix/>
          </a:blip>
          <a:srcRect t="21070" b="13617"/>
          <a:stretch/>
        </p:blipFill>
        <p:spPr>
          <a:xfrm>
            <a:off x="0" y="4387452"/>
            <a:ext cx="9144000" cy="763052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3" r:id="rId5"/>
    <p:sldLayoutId id="2147483654" r:id="rId6"/>
    <p:sldLayoutId id="2147483656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19.w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file:////Applications/EasyQuantis.app" TargetMode="Externa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w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w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w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quantumgame.io/" TargetMode="External"/><Relationship Id="rId2" Type="http://schemas.openxmlformats.org/officeDocument/2006/relationships/image" Target="../media/image19.w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T2DXrs0OpHU" TargetMode="External"/><Relationship Id="rId4" Type="http://schemas.openxmlformats.org/officeDocument/2006/relationships/image" Target="../media/image29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wmf"/><Relationship Id="rId5" Type="http://schemas.openxmlformats.org/officeDocument/2006/relationships/image" Target="../media/image35.tiff"/><Relationship Id="rId4" Type="http://schemas.openxmlformats.org/officeDocument/2006/relationships/image" Target="../media/image34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quantumcomputingreport.com/" TargetMode="External"/><Relationship Id="rId5" Type="http://schemas.openxmlformats.org/officeDocument/2006/relationships/image" Target="../media/image39.gif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wmf"/><Relationship Id="rId5" Type="http://schemas.openxmlformats.org/officeDocument/2006/relationships/image" Target="../media/image35.tiff"/><Relationship Id="rId4" Type="http://schemas.openxmlformats.org/officeDocument/2006/relationships/image" Target="../media/image34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RSA_numbers#RSA-100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emf"/><Relationship Id="rId4" Type="http://schemas.openxmlformats.org/officeDocument/2006/relationships/hyperlink" Target="https://csrc.nist.gov/Projects/Post-Quantum-Cryptography" TargetMode="Externa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oreignaffairs.com/articles/china/2018-09-26/chinas-quantum-future" TargetMode="External"/><Relationship Id="rId3" Type="http://schemas.openxmlformats.org/officeDocument/2006/relationships/image" Target="../media/image47.tiff"/><Relationship Id="rId7" Type="http://schemas.openxmlformats.org/officeDocument/2006/relationships/hyperlink" Target="https://qt.eu/" TargetMode="External"/><Relationship Id="rId12" Type="http://schemas.openxmlformats.org/officeDocument/2006/relationships/image" Target="../media/image50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chalmers.se/en/centres/wacqt/about%20us/Pages/default.aspx" TargetMode="External"/><Relationship Id="rId11" Type="http://schemas.openxmlformats.org/officeDocument/2006/relationships/image" Target="../media/image49.tiff"/><Relationship Id="rId5" Type="http://schemas.openxmlformats.org/officeDocument/2006/relationships/hyperlink" Target="https://www.gov.uk/government/news/new-funding-puts-uk-at-the-forefront-of-cutting-edge-quantum-technologies" TargetMode="External"/><Relationship Id="rId10" Type="http://schemas.openxmlformats.org/officeDocument/2006/relationships/hyperlink" Target="https://sciencebusiness.net/news/eu-runs-catch-governments-pledge-more-cash-quantum-computing" TargetMode="External"/><Relationship Id="rId4" Type="http://schemas.openxmlformats.org/officeDocument/2006/relationships/hyperlink" Target="https://www.laserfocusworld.com/articles/2018/09/650-million-for-quantum-research-in-germany.html" TargetMode="External"/><Relationship Id="rId9" Type="http://schemas.openxmlformats.org/officeDocument/2006/relationships/image" Target="../media/image48.em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17" Type="http://schemas.openxmlformats.org/officeDocument/2006/relationships/hyperlink" Target="https://arxiv.org/abs/1603.09717" TargetMode="External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6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5" Type="http://schemas.openxmlformats.org/officeDocument/2006/relationships/image" Target="../media/image63.png"/><Relationship Id="rId10" Type="http://schemas.openxmlformats.org/officeDocument/2006/relationships/image" Target="../media/image58.png"/><Relationship Id="rId4" Type="http://schemas.openxmlformats.org/officeDocument/2006/relationships/image" Target="../media/image52.jpg"/><Relationship Id="rId9" Type="http://schemas.openxmlformats.org/officeDocument/2006/relationships/image" Target="../media/image57.png"/><Relationship Id="rId14" Type="http://schemas.openxmlformats.org/officeDocument/2006/relationships/image" Target="../media/image62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0.gif"/><Relationship Id="rId7" Type="http://schemas.openxmlformats.org/officeDocument/2006/relationships/image" Target="../media/image29.emf"/><Relationship Id="rId2" Type="http://schemas.openxmlformats.org/officeDocument/2006/relationships/image" Target="../media/image19.w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tiff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tiff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>
            <a:alpha val="51764"/>
          </a:schemeClr>
        </a:solid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 txBox="1">
            <a:spLocks noGrp="1"/>
          </p:cNvSpPr>
          <p:nvPr>
            <p:ph type="ctrTitle"/>
          </p:nvPr>
        </p:nvSpPr>
        <p:spPr>
          <a:xfrm>
            <a:off x="320100" y="-133675"/>
            <a:ext cx="84612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 Black"/>
              <a:buNone/>
            </a:pPr>
            <a:r>
              <a:rPr lang="en" sz="4000" b="1" dirty="0"/>
              <a:t>Quantum Computing &amp; Cryptography</a:t>
            </a:r>
            <a:endParaRPr sz="4000" b="1" dirty="0"/>
          </a:p>
        </p:txBody>
      </p:sp>
      <p:sp>
        <p:nvSpPr>
          <p:cNvPr id="40" name="Google Shape;40;p9"/>
          <p:cNvSpPr txBox="1">
            <a:spLocks noGrp="1"/>
          </p:cNvSpPr>
          <p:nvPr>
            <p:ph type="subTitle" idx="1"/>
          </p:nvPr>
        </p:nvSpPr>
        <p:spPr>
          <a:xfrm>
            <a:off x="1210100" y="1387500"/>
            <a:ext cx="6858000" cy="595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900"/>
              <a:buNone/>
            </a:pPr>
            <a:r>
              <a:rPr lang="en" sz="3200" dirty="0">
                <a:solidFill>
                  <a:schemeClr val="dk2"/>
                </a:solidFill>
              </a:rPr>
              <a:t>Christian Schaffner</a:t>
            </a:r>
            <a:endParaRPr sz="3200" dirty="0"/>
          </a:p>
        </p:txBody>
      </p:sp>
      <p:sp>
        <p:nvSpPr>
          <p:cNvPr id="45" name="Google Shape;45;p9"/>
          <p:cNvSpPr txBox="1">
            <a:spLocks noGrp="1"/>
          </p:cNvSpPr>
          <p:nvPr>
            <p:ph type="subTitle" idx="4294967295"/>
          </p:nvPr>
        </p:nvSpPr>
        <p:spPr>
          <a:xfrm>
            <a:off x="1165246" y="2453152"/>
            <a:ext cx="6858000" cy="1241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52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</a:pPr>
            <a:r>
              <a:rPr lang="en" dirty="0">
                <a:solidFill>
                  <a:schemeClr val="dk2"/>
                </a:solidFill>
              </a:rPr>
              <a:t>Research Center for Quantum Software</a:t>
            </a:r>
            <a:br>
              <a:rPr lang="en" dirty="0">
                <a:solidFill>
                  <a:schemeClr val="dk2"/>
                </a:solidFill>
              </a:rPr>
            </a:br>
            <a:endParaRPr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52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</a:pPr>
            <a:r>
              <a:rPr lang="en" dirty="0">
                <a:solidFill>
                  <a:schemeClr val="dk2"/>
                </a:solidFill>
              </a:rPr>
              <a:t>Institute for Logic, Language and Computation (ILLC)</a:t>
            </a:r>
            <a:r>
              <a:rPr lang="en" dirty="0"/>
              <a:t>  </a:t>
            </a:r>
            <a:r>
              <a:rPr lang="en" dirty="0">
                <a:solidFill>
                  <a:schemeClr val="dk2"/>
                </a:solidFill>
              </a:rPr>
              <a:t>University of Amsterdam</a:t>
            </a:r>
            <a:endParaRPr dirty="0"/>
          </a:p>
        </p:txBody>
      </p:sp>
      <p:pic>
        <p:nvPicPr>
          <p:cNvPr id="41" name="Google Shape;41;p9" descr="nwolog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68110" y="4350976"/>
            <a:ext cx="895427" cy="6890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39160" y="3199733"/>
            <a:ext cx="892353" cy="964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43;p9" descr="QuSoft_logo_RGB.eps"/>
          <p:cNvPicPr preferRelativeResize="0"/>
          <p:nvPr/>
        </p:nvPicPr>
        <p:blipFill rotWithShape="1">
          <a:blip r:embed="rId5">
            <a:alphaModFix/>
          </a:blip>
          <a:srcRect b="20000"/>
          <a:stretch/>
        </p:blipFill>
        <p:spPr>
          <a:xfrm>
            <a:off x="1165246" y="2428666"/>
            <a:ext cx="1688173" cy="475541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9"/>
          <p:cNvSpPr/>
          <p:nvPr/>
        </p:nvSpPr>
        <p:spPr>
          <a:xfrm>
            <a:off x="281896" y="4453109"/>
            <a:ext cx="59346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Landing Festival Berlin, 3 April 2019</a:t>
            </a:r>
            <a:endParaRPr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6" name="Google Shape;46;p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902675" y="3030075"/>
            <a:ext cx="939175" cy="1019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567608B-084F-4851-B53B-631FAC51834A}"/>
              </a:ext>
            </a:extLst>
          </p:cNvPr>
          <p:cNvSpPr txBox="1"/>
          <p:nvPr/>
        </p:nvSpPr>
        <p:spPr>
          <a:xfrm>
            <a:off x="3949780" y="1253951"/>
            <a:ext cx="1210588" cy="36933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 dirty="0">
                <a:solidFill>
                  <a:srgbClr val="C00000"/>
                </a:solidFill>
                <a:latin typeface="Arial" panose="020B0604020202020204" pitchFamily="34" charset="0"/>
              </a:rPr>
              <a:t>detector 1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CF89D1A-BE60-400D-ABA9-172F25E13B73}"/>
              </a:ext>
            </a:extLst>
          </p:cNvPr>
          <p:cNvSpPr/>
          <p:nvPr/>
        </p:nvSpPr>
        <p:spPr bwMode="auto">
          <a:xfrm>
            <a:off x="3949780" y="1253950"/>
            <a:ext cx="1242167" cy="346250"/>
          </a:xfrm>
          <a:prstGeom prst="rect">
            <a:avLst/>
          </a:prstGeom>
          <a:solidFill>
            <a:schemeClr val="accent4">
              <a:alpha val="33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24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BA6A09B-29FB-4B55-BA85-9150A94008A6}"/>
              </a:ext>
            </a:extLst>
          </p:cNvPr>
          <p:cNvCxnSpPr>
            <a:endCxn id="3" idx="2"/>
          </p:cNvCxnSpPr>
          <p:nvPr/>
        </p:nvCxnSpPr>
        <p:spPr bwMode="auto">
          <a:xfrm>
            <a:off x="3896231" y="3014386"/>
            <a:ext cx="669091" cy="1456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92FBD3BA-5489-4659-890F-137038E7ED06}"/>
              </a:ext>
            </a:extLst>
          </p:cNvPr>
          <p:cNvSpPr/>
          <p:nvPr/>
        </p:nvSpPr>
        <p:spPr bwMode="auto">
          <a:xfrm rot="8100000">
            <a:off x="4274376" y="3025185"/>
            <a:ext cx="600075" cy="25717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51435" tIns="25718" rIns="51435" bIns="25718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0000"/>
              </a:solidFill>
              <a:latin typeface="Comic Sans MS" pitchFamily="66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FC9421C-2656-47CA-BA2E-9B35A4DA533F}"/>
              </a:ext>
            </a:extLst>
          </p:cNvPr>
          <p:cNvCxnSpPr>
            <a:stCxn id="3" idx="2"/>
          </p:cNvCxnSpPr>
          <p:nvPr/>
        </p:nvCxnSpPr>
        <p:spPr bwMode="auto">
          <a:xfrm flipV="1">
            <a:off x="4565321" y="2058464"/>
            <a:ext cx="0" cy="97048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0692650-C92B-4E0F-AA39-D8AE86214F42}"/>
              </a:ext>
            </a:extLst>
          </p:cNvPr>
          <p:cNvCxnSpPr/>
          <p:nvPr/>
        </p:nvCxnSpPr>
        <p:spPr bwMode="auto">
          <a:xfrm>
            <a:off x="4603254" y="3028950"/>
            <a:ext cx="793165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Arc 5">
            <a:extLst>
              <a:ext uri="{FF2B5EF4-FFF2-40B4-BE49-F238E27FC236}">
                <a16:creationId xmlns:a16="http://schemas.microsoft.com/office/drawing/2014/main" id="{DD2B4371-3209-4C3A-AC22-96705F7EBAA0}"/>
              </a:ext>
            </a:extLst>
          </p:cNvPr>
          <p:cNvSpPr/>
          <p:nvPr/>
        </p:nvSpPr>
        <p:spPr bwMode="auto">
          <a:xfrm rot="16200000">
            <a:off x="4359120" y="1699122"/>
            <a:ext cx="430589" cy="428844"/>
          </a:xfrm>
          <a:prstGeom prst="arc">
            <a:avLst>
              <a:gd name="adj1" fmla="val 16200000"/>
              <a:gd name="adj2" fmla="val 5410185"/>
            </a:avLst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51435" tIns="25718" rIns="51435" bIns="25718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u="sng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7" name="Arc 6">
            <a:extLst>
              <a:ext uri="{FF2B5EF4-FFF2-40B4-BE49-F238E27FC236}">
                <a16:creationId xmlns:a16="http://schemas.microsoft.com/office/drawing/2014/main" id="{564D2689-C9DE-4541-9787-FC19A09F7618}"/>
              </a:ext>
            </a:extLst>
          </p:cNvPr>
          <p:cNvSpPr/>
          <p:nvPr/>
        </p:nvSpPr>
        <p:spPr bwMode="auto">
          <a:xfrm>
            <a:off x="5331917" y="2829770"/>
            <a:ext cx="430589" cy="428844"/>
          </a:xfrm>
          <a:prstGeom prst="arc">
            <a:avLst>
              <a:gd name="adj1" fmla="val 16200000"/>
              <a:gd name="adj2" fmla="val 5410185"/>
            </a:avLst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51435" tIns="25718" rIns="51435" bIns="25718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u="sng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075EB68-A162-4BFE-B928-C58ADAC4BCAE}"/>
              </a:ext>
            </a:extLst>
          </p:cNvPr>
          <p:cNvSpPr txBox="1"/>
          <p:nvPr/>
        </p:nvSpPr>
        <p:spPr>
          <a:xfrm>
            <a:off x="4979590" y="3482801"/>
            <a:ext cx="1210588" cy="36933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 dirty="0">
                <a:solidFill>
                  <a:srgbClr val="C00000"/>
                </a:solidFill>
                <a:latin typeface="Arial" panose="020B0604020202020204" pitchFamily="34" charset="0"/>
              </a:rPr>
              <a:t>detector 0</a:t>
            </a:r>
          </a:p>
        </p:txBody>
      </p:sp>
      <p:pic>
        <p:nvPicPr>
          <p:cNvPr id="10" name="Picture 16" descr="sl00370_">
            <a:extLst>
              <a:ext uri="{FF2B5EF4-FFF2-40B4-BE49-F238E27FC236}">
                <a16:creationId xmlns:a16="http://schemas.microsoft.com/office/drawing/2014/main" id="{0AAD8CC4-57C1-45FF-A270-2BBC09BFE3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14650" y="2943225"/>
            <a:ext cx="493812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2BE871A6-4C67-4E9C-8422-BF223C64D70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057776" y="2969122"/>
            <a:ext cx="102692" cy="10269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519BA71-018C-4B31-BD81-3ACD33F306D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17530" y="2386013"/>
            <a:ext cx="102692" cy="10269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B5A1C89-3EFB-4AEC-8D05-507CB087B2F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286251" y="2969122"/>
            <a:ext cx="102692" cy="10269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1A01DB7-E686-41D3-8680-79FCC3AF4DD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557588" y="2969122"/>
            <a:ext cx="102692" cy="10269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931217A-50E3-4FC4-AE78-C31F4746984B}"/>
              </a:ext>
            </a:extLst>
          </p:cNvPr>
          <p:cNvSpPr txBox="1"/>
          <p:nvPr/>
        </p:nvSpPr>
        <p:spPr>
          <a:xfrm>
            <a:off x="4941452" y="2239186"/>
            <a:ext cx="155683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 dirty="0">
                <a:solidFill>
                  <a:schemeClr val="accent1"/>
                </a:solidFill>
                <a:latin typeface="Arial" panose="020B0604020202020204" pitchFamily="34" charset="0"/>
              </a:rPr>
              <a:t>superposition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DE59F43-33F3-4C47-A56E-1E05F0825FA8}"/>
              </a:ext>
            </a:extLst>
          </p:cNvPr>
          <p:cNvSpPr txBox="1"/>
          <p:nvPr/>
        </p:nvSpPr>
        <p:spPr>
          <a:xfrm>
            <a:off x="5103298" y="2229018"/>
            <a:ext cx="103105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 dirty="0">
                <a:solidFill>
                  <a:schemeClr val="accent1"/>
                </a:solidFill>
                <a:latin typeface="Arial" panose="020B0604020202020204" pitchFamily="34" charset="0"/>
              </a:rPr>
              <a:t>collapse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3AE0B55-BC50-42A5-AEBB-17880CFF5D1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17530" y="1754180"/>
            <a:ext cx="102692" cy="10269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C6CA2E1-75B9-47F9-9AE2-77B05D56DB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5071" y="691257"/>
            <a:ext cx="1181912" cy="113208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62B4E53-4BEF-49DA-B077-8D5BF1B61A3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55" r="2864" b="17131"/>
          <a:stretch/>
        </p:blipFill>
        <p:spPr>
          <a:xfrm>
            <a:off x="3972621" y="496547"/>
            <a:ext cx="1228030" cy="58990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35467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5" grpId="0" animBg="1"/>
      <p:bldP spid="15" grpId="1" animBg="1"/>
      <p:bldP spid="16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C3AA541-072B-4803-8FC6-EED9FECF32F0}"/>
              </a:ext>
            </a:extLst>
          </p:cNvPr>
          <p:cNvSpPr txBox="1"/>
          <p:nvPr/>
        </p:nvSpPr>
        <p:spPr>
          <a:xfrm>
            <a:off x="3345510" y="449761"/>
            <a:ext cx="2369433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 dirty="0">
                <a:solidFill>
                  <a:schemeClr val="accent1"/>
                </a:solidFill>
                <a:latin typeface="+mn-lt"/>
              </a:rPr>
              <a:t>50% detector 0 clicks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 dirty="0">
                <a:solidFill>
                  <a:schemeClr val="accent1"/>
                </a:solidFill>
                <a:latin typeface="+mn-lt"/>
              </a:rPr>
              <a:t>50% detector 1 clicks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916997B-682D-456B-86EC-ABD80695CAAE}"/>
              </a:ext>
            </a:extLst>
          </p:cNvPr>
          <p:cNvCxnSpPr>
            <a:endCxn id="7" idx="2"/>
          </p:cNvCxnSpPr>
          <p:nvPr/>
        </p:nvCxnSpPr>
        <p:spPr bwMode="auto">
          <a:xfrm>
            <a:off x="3896231" y="3008984"/>
            <a:ext cx="669091" cy="1456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D67F6305-8B21-4930-A110-4E761055A8AF}"/>
              </a:ext>
            </a:extLst>
          </p:cNvPr>
          <p:cNvSpPr/>
          <p:nvPr/>
        </p:nvSpPr>
        <p:spPr bwMode="auto">
          <a:xfrm rot="8100000">
            <a:off x="4274376" y="3019783"/>
            <a:ext cx="600075" cy="25717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51435" tIns="25718" rIns="51435" bIns="25718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0000"/>
              </a:solidFill>
              <a:latin typeface="Comic Sans MS" pitchFamily="66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4F7E191-961B-47B4-A0D6-7DEC4D772BC0}"/>
              </a:ext>
            </a:extLst>
          </p:cNvPr>
          <p:cNvCxnSpPr>
            <a:stCxn id="7" idx="2"/>
          </p:cNvCxnSpPr>
          <p:nvPr/>
        </p:nvCxnSpPr>
        <p:spPr bwMode="auto">
          <a:xfrm flipV="1">
            <a:off x="4565321" y="2053062"/>
            <a:ext cx="0" cy="97048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130AB00-414C-4FB7-86D1-4B369FF129DF}"/>
              </a:ext>
            </a:extLst>
          </p:cNvPr>
          <p:cNvCxnSpPr/>
          <p:nvPr/>
        </p:nvCxnSpPr>
        <p:spPr bwMode="auto">
          <a:xfrm>
            <a:off x="4603254" y="3023548"/>
            <a:ext cx="793165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" name="Arc 6">
            <a:extLst>
              <a:ext uri="{FF2B5EF4-FFF2-40B4-BE49-F238E27FC236}">
                <a16:creationId xmlns:a16="http://schemas.microsoft.com/office/drawing/2014/main" id="{959B3D86-06E6-4E96-A9DE-B96A08D90190}"/>
              </a:ext>
            </a:extLst>
          </p:cNvPr>
          <p:cNvSpPr/>
          <p:nvPr/>
        </p:nvSpPr>
        <p:spPr bwMode="auto">
          <a:xfrm rot="16200000">
            <a:off x="4359120" y="1693720"/>
            <a:ext cx="430589" cy="428844"/>
          </a:xfrm>
          <a:prstGeom prst="arc">
            <a:avLst>
              <a:gd name="adj1" fmla="val 16200000"/>
              <a:gd name="adj2" fmla="val 5410185"/>
            </a:avLst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51435" tIns="25718" rIns="51435" bIns="25718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u="sng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8" name="Arc 7">
            <a:extLst>
              <a:ext uri="{FF2B5EF4-FFF2-40B4-BE49-F238E27FC236}">
                <a16:creationId xmlns:a16="http://schemas.microsoft.com/office/drawing/2014/main" id="{11D14F58-D861-46D1-AFBD-40DF53777143}"/>
              </a:ext>
            </a:extLst>
          </p:cNvPr>
          <p:cNvSpPr/>
          <p:nvPr/>
        </p:nvSpPr>
        <p:spPr bwMode="auto">
          <a:xfrm>
            <a:off x="5331917" y="2824367"/>
            <a:ext cx="430589" cy="428844"/>
          </a:xfrm>
          <a:prstGeom prst="arc">
            <a:avLst>
              <a:gd name="adj1" fmla="val 16200000"/>
              <a:gd name="adj2" fmla="val 5410185"/>
            </a:avLst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51435" tIns="25718" rIns="51435" bIns="25718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u="sng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E1F274-C992-489E-92F3-C8CDF4A99DBB}"/>
              </a:ext>
            </a:extLst>
          </p:cNvPr>
          <p:cNvSpPr txBox="1"/>
          <p:nvPr/>
        </p:nvSpPr>
        <p:spPr>
          <a:xfrm>
            <a:off x="4979590" y="3477399"/>
            <a:ext cx="1210588" cy="36933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 dirty="0">
                <a:solidFill>
                  <a:srgbClr val="CC0000"/>
                </a:solidFill>
                <a:latin typeface="Arial" panose="020B0604020202020204" pitchFamily="34" charset="0"/>
              </a:rPr>
              <a:t>detector 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2AAEF8B-CF84-4938-8C0A-4DEB0403F518}"/>
              </a:ext>
            </a:extLst>
          </p:cNvPr>
          <p:cNvSpPr txBox="1"/>
          <p:nvPr/>
        </p:nvSpPr>
        <p:spPr>
          <a:xfrm>
            <a:off x="3949780" y="1248549"/>
            <a:ext cx="1210588" cy="36933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 dirty="0">
                <a:solidFill>
                  <a:srgbClr val="CC0000"/>
                </a:solidFill>
                <a:latin typeface="Arial" panose="020B0604020202020204" pitchFamily="34" charset="0"/>
              </a:rPr>
              <a:t>detector 1</a:t>
            </a:r>
          </a:p>
        </p:txBody>
      </p:sp>
      <p:pic>
        <p:nvPicPr>
          <p:cNvPr id="11" name="Picture 16" descr="sl00370_">
            <a:extLst>
              <a:ext uri="{FF2B5EF4-FFF2-40B4-BE49-F238E27FC236}">
                <a16:creationId xmlns:a16="http://schemas.microsoft.com/office/drawing/2014/main" id="{89815F6F-F5F8-4124-8220-52E096F3B0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14650" y="2937823"/>
            <a:ext cx="493812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60B40703-3C24-40D0-9CAB-58CF4AB1DD5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557588" y="2963719"/>
            <a:ext cx="102692" cy="10269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7E25893-C9DA-4CC5-9E70-CAFA3669E2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2993" y="1594798"/>
            <a:ext cx="809625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8838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2" action="ppaction://program"/>
            <a:extLst>
              <a:ext uri="{FF2B5EF4-FFF2-40B4-BE49-F238E27FC236}">
                <a16:creationId xmlns:a16="http://schemas.microsoft.com/office/drawing/2014/main" id="{DFEAB4EB-EA11-4D54-8044-BBC768AD4EB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082" b="86409" l="13914" r="95362">
                        <a14:foregroundMark x1="21007" y1="74868" x2="21007" y2="74868"/>
                        <a14:foregroundMark x1="92659" y1="76786" x2="95362" y2="86409"/>
                      </a14:backgroundRemoval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67" t="22222" r="6666" b="23333"/>
          <a:stretch/>
        </p:blipFill>
        <p:spPr>
          <a:xfrm rot="-60000">
            <a:off x="2702292" y="2033166"/>
            <a:ext cx="3788485" cy="1894253"/>
          </a:xfrm>
          <a:prstGeom prst="rect">
            <a:avLst/>
          </a:prstGeom>
          <a:ln>
            <a:noFill/>
          </a:ln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F2F431C1-76B0-48BE-B035-DBD5F525B612}"/>
              </a:ext>
            </a:extLst>
          </p:cNvPr>
          <p:cNvSpPr txBox="1">
            <a:spLocks/>
          </p:cNvSpPr>
          <p:nvPr/>
        </p:nvSpPr>
        <p:spPr>
          <a:xfrm>
            <a:off x="1143000" y="57150"/>
            <a:ext cx="6858000" cy="91440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rgbClr val="CC0000"/>
                </a:solidFill>
                <a:latin typeface="Arial" panose="020B0604020202020204" pitchFamily="34" charset="0"/>
              </a:rPr>
              <a:t>Random Number Generator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385044A-598A-4C09-A01C-5EA19481C82C}"/>
              </a:ext>
            </a:extLst>
          </p:cNvPr>
          <p:cNvCxnSpPr>
            <a:cxnSpLocks/>
          </p:cNvCxnSpPr>
          <p:nvPr/>
        </p:nvCxnSpPr>
        <p:spPr bwMode="auto">
          <a:xfrm>
            <a:off x="2686050" y="971550"/>
            <a:ext cx="37719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D53F3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3E8327A2-B0D0-4AD7-AC11-6896E5E06566}"/>
              </a:ext>
            </a:extLst>
          </p:cNvPr>
          <p:cNvSpPr txBox="1">
            <a:spLocks noChangeAspect="1"/>
          </p:cNvSpPr>
          <p:nvPr/>
        </p:nvSpPr>
        <p:spPr>
          <a:xfrm>
            <a:off x="2649888" y="1257300"/>
            <a:ext cx="3878117" cy="231457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l-NL" sz="2100" dirty="0">
                <a:solidFill>
                  <a:srgbClr val="7D7E7E"/>
                </a:solidFill>
                <a:latin typeface="Arial" panose="020B0604020202020204" pitchFamily="34" charset="0"/>
              </a:rPr>
              <a:t>Swiss company: </a:t>
            </a:r>
          </a:p>
          <a:p>
            <a:pPr marL="0" indent="0" algn="ctr">
              <a:buNone/>
            </a:pPr>
            <a:r>
              <a:rPr lang="nl-NL" sz="2100" dirty="0" err="1">
                <a:solidFill>
                  <a:srgbClr val="7D7E7E"/>
                </a:solidFill>
                <a:latin typeface="Arial" panose="020B0604020202020204" pitchFamily="34" charset="0"/>
              </a:rPr>
              <a:t>id</a:t>
            </a:r>
            <a:r>
              <a:rPr lang="nl-NL" sz="2100" dirty="0">
                <a:solidFill>
                  <a:srgbClr val="7D7E7E"/>
                </a:solidFill>
                <a:latin typeface="Arial" panose="020B0604020202020204" pitchFamily="34" charset="0"/>
              </a:rPr>
              <a:t> </a:t>
            </a:r>
            <a:r>
              <a:rPr lang="nl-NL" sz="2100" dirty="0" err="1">
                <a:solidFill>
                  <a:srgbClr val="7D7E7E"/>
                </a:solidFill>
                <a:latin typeface="Arial" panose="020B0604020202020204" pitchFamily="34" charset="0"/>
              </a:rPr>
              <a:t>Quantique</a:t>
            </a:r>
            <a:r>
              <a:rPr lang="nl-NL" sz="2100" dirty="0">
                <a:solidFill>
                  <a:srgbClr val="7D7E7E"/>
                </a:solidFill>
                <a:latin typeface="Arial" panose="020B0604020202020204" pitchFamily="34" charset="0"/>
              </a:rPr>
              <a:t> </a:t>
            </a:r>
          </a:p>
          <a:p>
            <a:endParaRPr lang="nl-NL" sz="2100" dirty="0"/>
          </a:p>
        </p:txBody>
      </p:sp>
    </p:spTree>
    <p:extLst>
      <p:ext uri="{BB962C8B-B14F-4D97-AF65-F5344CB8AC3E}">
        <p14:creationId xmlns:p14="http://schemas.microsoft.com/office/powerpoint/2010/main" val="22833701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4-24 at 11.57.41.png">
            <a:extLst>
              <a:ext uri="{FF2B5EF4-FFF2-40B4-BE49-F238E27FC236}">
                <a16:creationId xmlns:a16="http://schemas.microsoft.com/office/drawing/2014/main" id="{7DAE6F9C-9EAA-45A5-99DE-FDC829FD51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2" t="801" r="760" b="2847"/>
          <a:stretch/>
        </p:blipFill>
        <p:spPr>
          <a:xfrm>
            <a:off x="2309463" y="457200"/>
            <a:ext cx="4536504" cy="3510390"/>
          </a:xfrm>
          <a:prstGeom prst="rect">
            <a:avLst/>
          </a:prstGeom>
          <a:ln w="222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533687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4-10 at 09.42.27.png">
            <a:extLst>
              <a:ext uri="{FF2B5EF4-FFF2-40B4-BE49-F238E27FC236}">
                <a16:creationId xmlns:a16="http://schemas.microsoft.com/office/drawing/2014/main" id="{044F03C8-5C63-447A-B9B9-8B1D2FF4E3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" r="-435" b="5450"/>
          <a:stretch/>
        </p:blipFill>
        <p:spPr>
          <a:xfrm>
            <a:off x="2309554" y="432960"/>
            <a:ext cx="4524893" cy="3510390"/>
          </a:xfrm>
          <a:prstGeom prst="rect">
            <a:avLst/>
          </a:prstGeom>
          <a:ln w="222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949737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09DA1FF-240B-4247-AB8B-02EB665C3D99}"/>
              </a:ext>
            </a:extLst>
          </p:cNvPr>
          <p:cNvSpPr txBox="1">
            <a:spLocks/>
          </p:cNvSpPr>
          <p:nvPr/>
        </p:nvSpPr>
        <p:spPr>
          <a:xfrm>
            <a:off x="1143000" y="57150"/>
            <a:ext cx="6858000" cy="91440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rgbClr val="CC0000"/>
                </a:solidFill>
                <a:latin typeface="Arial" panose="020B0604020202020204" pitchFamily="34" charset="0"/>
              </a:rPr>
              <a:t>Quantum Physics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7EF9817-BB8B-439A-ABC4-C70B9CFD1E0C}"/>
              </a:ext>
            </a:extLst>
          </p:cNvPr>
          <p:cNvCxnSpPr>
            <a:cxnSpLocks/>
          </p:cNvCxnSpPr>
          <p:nvPr/>
        </p:nvCxnSpPr>
        <p:spPr bwMode="auto">
          <a:xfrm>
            <a:off x="2686050" y="971550"/>
            <a:ext cx="37719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D53F3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9" name="Picture 4" descr="http://www.kirksville.k12.mo.us/khs/teacher_web/alternative/wave_interference.jpg">
            <a:extLst>
              <a:ext uri="{FF2B5EF4-FFF2-40B4-BE49-F238E27FC236}">
                <a16:creationId xmlns:a16="http://schemas.microsoft.com/office/drawing/2014/main" id="{200F820C-966C-4855-8781-41554D8CE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6" y="2341804"/>
            <a:ext cx="1273016" cy="694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://www.kirksville.k12.mo.us/khs/teacher_web/alternative/wave_interference.jpg">
            <a:extLst>
              <a:ext uri="{FF2B5EF4-FFF2-40B4-BE49-F238E27FC236}">
                <a16:creationId xmlns:a16="http://schemas.microsoft.com/office/drawing/2014/main" id="{FFDDB232-D0F4-4CF0-AE8B-D19876F3B6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8238" y="2347816"/>
            <a:ext cx="1273016" cy="694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4DE63F0-B3F3-4EA9-A835-1821E7AB33F0}"/>
              </a:ext>
            </a:extLst>
          </p:cNvPr>
          <p:cNvSpPr/>
          <p:nvPr/>
        </p:nvSpPr>
        <p:spPr bwMode="auto">
          <a:xfrm>
            <a:off x="1547664" y="1089464"/>
            <a:ext cx="6318702" cy="1095282"/>
          </a:xfrm>
          <a:prstGeom prst="rect">
            <a:avLst/>
          </a:prstGeom>
          <a:solidFill>
            <a:schemeClr val="accent1">
              <a:lumMod val="40000"/>
              <a:lumOff val="60000"/>
              <a:alpha val="34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2400" b="1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B7F614D5-7A7D-434C-921E-FDA85B02A4F3}"/>
              </a:ext>
            </a:extLst>
          </p:cNvPr>
          <p:cNvSpPr txBox="1">
            <a:spLocks noChangeArrowheads="1"/>
          </p:cNvSpPr>
          <p:nvPr/>
        </p:nvSpPr>
        <p:spPr>
          <a:xfrm>
            <a:off x="1618570" y="1200150"/>
            <a:ext cx="5353730" cy="281404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+mj-lt"/>
              <a:buAutoNum type="arabicPeriod"/>
            </a:pPr>
            <a:r>
              <a:rPr lang="nl-NL" sz="2100" dirty="0" err="1">
                <a:solidFill>
                  <a:srgbClr val="CC0000"/>
                </a:solidFill>
                <a:latin typeface="Arial" panose="020B0604020202020204" pitchFamily="34" charset="0"/>
              </a:rPr>
              <a:t>Superposition</a:t>
            </a:r>
            <a:r>
              <a:rPr lang="nl-NL" sz="2100" dirty="0">
                <a:solidFill>
                  <a:srgbClr val="CC0000"/>
                </a:solidFill>
                <a:latin typeface="Arial" panose="020B0604020202020204" pitchFamily="34" charset="0"/>
              </a:rPr>
              <a:t>:</a:t>
            </a:r>
          </a:p>
          <a:p>
            <a:pPr lvl="1"/>
            <a:r>
              <a:rPr lang="nl-NL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Of different </a:t>
            </a:r>
            <a:r>
              <a:rPr lang="nl-NL" sz="1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states</a:t>
            </a:r>
            <a:endParaRPr lang="nl-NL" sz="18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</a:endParaRPr>
          </a:p>
          <a:p>
            <a:pPr lvl="1"/>
            <a:r>
              <a:rPr lang="nl-NL" sz="1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Observation</a:t>
            </a:r>
            <a:r>
              <a:rPr lang="nl-NL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: </a:t>
            </a:r>
            <a:r>
              <a:rPr lang="nl-NL" sz="16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collapse</a:t>
            </a:r>
            <a:r>
              <a:rPr lang="nl-NL" sz="165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 of </a:t>
            </a:r>
            <a:r>
              <a:rPr lang="nl-NL" sz="16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the</a:t>
            </a:r>
            <a:r>
              <a:rPr lang="nl-NL" sz="165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nl-NL" sz="16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superposition</a:t>
            </a:r>
            <a:endParaRPr lang="nl-NL" sz="165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</a:endParaRPr>
          </a:p>
          <a:p>
            <a:pPr lvl="1"/>
            <a:endParaRPr lang="nl-NL" sz="1050" dirty="0">
              <a:latin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 startAt="2"/>
            </a:pPr>
            <a:r>
              <a:rPr lang="nl-NL" sz="2100" dirty="0" err="1">
                <a:solidFill>
                  <a:schemeClr val="bg2"/>
                </a:solidFill>
                <a:latin typeface="Arial" panose="020B0604020202020204" pitchFamily="34" charset="0"/>
              </a:rPr>
              <a:t>Interference</a:t>
            </a:r>
            <a:endParaRPr lang="nl-NL" sz="2100" dirty="0">
              <a:solidFill>
                <a:schemeClr val="bg2"/>
              </a:solidFill>
              <a:latin typeface="Arial" panose="020B0604020202020204" pitchFamily="34" charset="0"/>
            </a:endParaRPr>
          </a:p>
          <a:p>
            <a:pPr lvl="1"/>
            <a:r>
              <a:rPr lang="nl-NL" sz="1800" dirty="0">
                <a:solidFill>
                  <a:schemeClr val="bg2"/>
                </a:solidFill>
                <a:latin typeface="Arial" panose="020B0604020202020204" pitchFamily="34" charset="0"/>
              </a:rPr>
              <a:t>Of </a:t>
            </a:r>
            <a:r>
              <a:rPr lang="nl-NL" sz="1800" dirty="0" err="1">
                <a:solidFill>
                  <a:schemeClr val="bg2"/>
                </a:solidFill>
                <a:latin typeface="Arial" panose="020B0604020202020204" pitchFamily="34" charset="0"/>
              </a:rPr>
              <a:t>an</a:t>
            </a:r>
            <a:r>
              <a:rPr lang="nl-NL" sz="1800" dirty="0">
                <a:solidFill>
                  <a:schemeClr val="bg2"/>
                </a:solidFill>
                <a:latin typeface="Arial" panose="020B0604020202020204" pitchFamily="34" charset="0"/>
              </a:rPr>
              <a:t> object in </a:t>
            </a:r>
            <a:r>
              <a:rPr lang="nl-NL" sz="1800" dirty="0" err="1">
                <a:solidFill>
                  <a:schemeClr val="bg2"/>
                </a:solidFill>
                <a:latin typeface="Arial" panose="020B0604020202020204" pitchFamily="34" charset="0"/>
              </a:rPr>
              <a:t>superposition</a:t>
            </a:r>
            <a:endParaRPr lang="nl-NL" sz="1800" dirty="0">
              <a:solidFill>
                <a:schemeClr val="bg2"/>
              </a:solidFill>
              <a:latin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 startAt="3"/>
            </a:pPr>
            <a:endParaRPr lang="nl-NL" sz="2100" dirty="0">
              <a:solidFill>
                <a:schemeClr val="bg2"/>
              </a:solidFill>
              <a:latin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 startAt="3"/>
            </a:pPr>
            <a:r>
              <a:rPr lang="nl-NL" sz="2100" dirty="0" err="1">
                <a:solidFill>
                  <a:schemeClr val="bg2"/>
                </a:solidFill>
                <a:latin typeface="Arial" panose="020B0604020202020204" pitchFamily="34" charset="0"/>
              </a:rPr>
              <a:t>Entanglement</a:t>
            </a:r>
            <a:endParaRPr lang="nl-NL" sz="2100" dirty="0">
              <a:solidFill>
                <a:schemeClr val="bg2"/>
              </a:solidFill>
              <a:latin typeface="Arial" panose="020B0604020202020204" pitchFamily="34" charset="0"/>
            </a:endParaRPr>
          </a:p>
          <a:p>
            <a:pPr lvl="1"/>
            <a:r>
              <a:rPr lang="nl-NL" sz="1800" dirty="0">
                <a:solidFill>
                  <a:schemeClr val="bg2"/>
                </a:solidFill>
                <a:latin typeface="Arial" panose="020B0604020202020204" pitchFamily="34" charset="0"/>
              </a:rPr>
              <a:t>Of </a:t>
            </a:r>
            <a:r>
              <a:rPr lang="nl-NL" sz="1800" dirty="0" err="1">
                <a:solidFill>
                  <a:schemeClr val="bg2"/>
                </a:solidFill>
                <a:latin typeface="Arial" panose="020B0604020202020204" pitchFamily="34" charset="0"/>
              </a:rPr>
              <a:t>two</a:t>
            </a:r>
            <a:r>
              <a:rPr lang="nl-NL" sz="1800" dirty="0">
                <a:solidFill>
                  <a:schemeClr val="bg2"/>
                </a:solidFill>
                <a:latin typeface="Arial" panose="020B0604020202020204" pitchFamily="34" charset="0"/>
              </a:rPr>
              <a:t> or more </a:t>
            </a:r>
            <a:r>
              <a:rPr lang="nl-NL" sz="1800" dirty="0" err="1">
                <a:solidFill>
                  <a:schemeClr val="bg2"/>
                </a:solidFill>
                <a:latin typeface="Arial" panose="020B0604020202020204" pitchFamily="34" charset="0"/>
              </a:rPr>
              <a:t>physical</a:t>
            </a:r>
            <a:r>
              <a:rPr lang="nl-NL" sz="1800" dirty="0">
                <a:solidFill>
                  <a:schemeClr val="bg2"/>
                </a:solidFill>
                <a:latin typeface="Arial" panose="020B0604020202020204" pitchFamily="34" charset="0"/>
              </a:rPr>
              <a:t> systems</a:t>
            </a:r>
            <a:endParaRPr lang="nl-NL" sz="1800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lvl="1"/>
            <a:endParaRPr lang="nl-NL" sz="1500" dirty="0">
              <a:solidFill>
                <a:srgbClr val="FF0000"/>
              </a:solidFill>
            </a:endParaRPr>
          </a:p>
          <a:p>
            <a:pPr lvl="1"/>
            <a:endParaRPr lang="nl-NL" sz="15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BAF6C4A-272D-4D79-8C80-7E44BD9CC9E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6183554" y="3371850"/>
            <a:ext cx="1620180" cy="90356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7BA0A0A-90B0-4154-8A83-F16964C0A7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055" y="1028700"/>
            <a:ext cx="1183355" cy="1133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69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2.96296E-6 L -0.0007 0.20671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1032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" presetClass="emph" presetSubtype="2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1" dur="5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2" presetID="3" presetClass="emph" presetSubtype="2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" dur="8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595959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8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5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234E678-DFF4-4473-9851-164510A836A3}"/>
              </a:ext>
            </a:extLst>
          </p:cNvPr>
          <p:cNvCxnSpPr>
            <a:endCxn id="3" idx="2"/>
          </p:cNvCxnSpPr>
          <p:nvPr/>
        </p:nvCxnSpPr>
        <p:spPr bwMode="auto">
          <a:xfrm>
            <a:off x="3343552" y="3009531"/>
            <a:ext cx="892121" cy="1941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315DB58C-8811-4D9F-993E-0BF6F46B7A3F}"/>
              </a:ext>
            </a:extLst>
          </p:cNvPr>
          <p:cNvSpPr/>
          <p:nvPr/>
        </p:nvSpPr>
        <p:spPr bwMode="auto">
          <a:xfrm rot="8100000">
            <a:off x="3847746" y="3023929"/>
            <a:ext cx="800100" cy="34289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sz="24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00132DE-0480-4B1F-A7F1-4452C8C6DDB4}"/>
              </a:ext>
            </a:extLst>
          </p:cNvPr>
          <p:cNvCxnSpPr>
            <a:stCxn id="3" idx="2"/>
          </p:cNvCxnSpPr>
          <p:nvPr/>
        </p:nvCxnSpPr>
        <p:spPr bwMode="auto">
          <a:xfrm flipV="1">
            <a:off x="4235673" y="1734967"/>
            <a:ext cx="0" cy="129398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8F669A9-68CB-4A7E-9198-AB40D2AE26F8}"/>
              </a:ext>
            </a:extLst>
          </p:cNvPr>
          <p:cNvCxnSpPr/>
          <p:nvPr/>
        </p:nvCxnSpPr>
        <p:spPr bwMode="auto">
          <a:xfrm>
            <a:off x="4286250" y="3028950"/>
            <a:ext cx="1057553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Arc 5">
            <a:extLst>
              <a:ext uri="{FF2B5EF4-FFF2-40B4-BE49-F238E27FC236}">
                <a16:creationId xmlns:a16="http://schemas.microsoft.com/office/drawing/2014/main" id="{3A141BF1-564C-4002-A867-D198FB8B831F}"/>
              </a:ext>
            </a:extLst>
          </p:cNvPr>
          <p:cNvSpPr/>
          <p:nvPr/>
        </p:nvSpPr>
        <p:spPr bwMode="auto">
          <a:xfrm rot="16200000">
            <a:off x="3960737" y="1255845"/>
            <a:ext cx="574118" cy="571792"/>
          </a:xfrm>
          <a:prstGeom prst="arc">
            <a:avLst>
              <a:gd name="adj1" fmla="val 16200000"/>
              <a:gd name="adj2" fmla="val 5410185"/>
            </a:avLst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sz="2400" u="sng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7" name="Arc 6">
            <a:extLst>
              <a:ext uri="{FF2B5EF4-FFF2-40B4-BE49-F238E27FC236}">
                <a16:creationId xmlns:a16="http://schemas.microsoft.com/office/drawing/2014/main" id="{4D3C5EEA-D9C4-4B6E-B517-F4BCD1118512}"/>
              </a:ext>
            </a:extLst>
          </p:cNvPr>
          <p:cNvSpPr/>
          <p:nvPr/>
        </p:nvSpPr>
        <p:spPr bwMode="auto">
          <a:xfrm>
            <a:off x="5257801" y="2763375"/>
            <a:ext cx="574118" cy="571792"/>
          </a:xfrm>
          <a:prstGeom prst="arc">
            <a:avLst>
              <a:gd name="adj1" fmla="val 16200000"/>
              <a:gd name="adj2" fmla="val 5410185"/>
            </a:avLst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sz="2400" u="sng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EEDD34-1339-40DD-A99D-42D7B844A9A3}"/>
              </a:ext>
            </a:extLst>
          </p:cNvPr>
          <p:cNvSpPr txBox="1"/>
          <p:nvPr/>
        </p:nvSpPr>
        <p:spPr>
          <a:xfrm>
            <a:off x="5218966" y="3449467"/>
            <a:ext cx="1210588" cy="36933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1800" dirty="0">
                <a:solidFill>
                  <a:srgbClr val="CC0000"/>
                </a:solidFill>
                <a:latin typeface="Arial" panose="020B0604020202020204" pitchFamily="34" charset="0"/>
              </a:rPr>
              <a:t>detector 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78842AB-DF40-448F-9D65-3BFA4A579DDF}"/>
              </a:ext>
            </a:extLst>
          </p:cNvPr>
          <p:cNvSpPr txBox="1"/>
          <p:nvPr/>
        </p:nvSpPr>
        <p:spPr>
          <a:xfrm>
            <a:off x="3721927" y="774431"/>
            <a:ext cx="1210588" cy="36933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1800" dirty="0">
                <a:solidFill>
                  <a:srgbClr val="CC0000"/>
                </a:solidFill>
                <a:latin typeface="Arial" panose="020B0604020202020204" pitchFamily="34" charset="0"/>
              </a:rPr>
              <a:t>detector 1</a:t>
            </a:r>
          </a:p>
        </p:txBody>
      </p:sp>
      <p:pic>
        <p:nvPicPr>
          <p:cNvPr id="10" name="Picture 16" descr="sl00370_">
            <a:extLst>
              <a:ext uri="{FF2B5EF4-FFF2-40B4-BE49-F238E27FC236}">
                <a16:creationId xmlns:a16="http://schemas.microsoft.com/office/drawing/2014/main" id="{6E8DAE1A-4A95-424A-8316-E86EEE49B4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34778" y="2914650"/>
            <a:ext cx="658416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49617A06-4322-468A-A655-899E704E75A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892028" y="2949178"/>
            <a:ext cx="136922" cy="13692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sz="24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78E0F26-4989-456A-8A40-3C29532087C4}"/>
              </a:ext>
            </a:extLst>
          </p:cNvPr>
          <p:cNvSpPr txBox="1"/>
          <p:nvPr/>
        </p:nvSpPr>
        <p:spPr>
          <a:xfrm>
            <a:off x="4788415" y="1754541"/>
            <a:ext cx="2992187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1800" dirty="0">
                <a:solidFill>
                  <a:schemeClr val="accent1"/>
                </a:solidFill>
                <a:latin typeface="Arial" panose="020B0604020202020204" pitchFamily="34" charset="0"/>
              </a:rPr>
              <a:t>no </a:t>
            </a:r>
            <a:r>
              <a:rPr lang="nl-NL" sz="1800" dirty="0" err="1">
                <a:solidFill>
                  <a:schemeClr val="accent1"/>
                </a:solidFill>
                <a:latin typeface="Arial" panose="020B0604020202020204" pitchFamily="34" charset="0"/>
              </a:rPr>
              <a:t>superposition</a:t>
            </a:r>
            <a:r>
              <a:rPr lang="nl-NL" sz="1800" dirty="0">
                <a:solidFill>
                  <a:schemeClr val="accent1"/>
                </a:solidFill>
                <a:latin typeface="Arial" panose="020B0604020202020204" pitchFamily="34" charset="0"/>
              </a:rPr>
              <a:t> but: </a:t>
            </a:r>
            <a:r>
              <a:rPr lang="nl-NL" sz="1800" dirty="0" err="1">
                <a:solidFill>
                  <a:schemeClr val="accent1"/>
                </a:solidFill>
                <a:latin typeface="Arial" panose="020B0604020202020204" pitchFamily="34" charset="0"/>
              </a:rPr>
              <a:t>beamsplitter</a:t>
            </a:r>
            <a:r>
              <a:rPr lang="nl-NL" sz="1800" dirty="0">
                <a:solidFill>
                  <a:schemeClr val="accent1"/>
                </a:solidFill>
                <a:latin typeface="Arial" panose="020B0604020202020204" pitchFamily="34" charset="0"/>
              </a:rPr>
              <a:t> </a:t>
            </a:r>
            <a:r>
              <a:rPr lang="nl-NL" sz="1800" dirty="0" err="1">
                <a:solidFill>
                  <a:schemeClr val="accent1"/>
                </a:solidFill>
                <a:latin typeface="Arial" panose="020B0604020202020204" pitchFamily="34" charset="0"/>
              </a:rPr>
              <a:t>reflects</a:t>
            </a:r>
            <a:r>
              <a:rPr lang="nl-NL" sz="1800" dirty="0">
                <a:solidFill>
                  <a:schemeClr val="accent1"/>
                </a:solidFill>
                <a:latin typeface="Arial" panose="020B0604020202020204" pitchFamily="34" charset="0"/>
              </a:rPr>
              <a:t> 50% </a:t>
            </a:r>
            <a:r>
              <a:rPr lang="nl-NL" sz="1800" dirty="0" err="1">
                <a:solidFill>
                  <a:schemeClr val="accent1"/>
                </a:solidFill>
                <a:latin typeface="Arial" panose="020B0604020202020204" pitchFamily="34" charset="0"/>
              </a:rPr>
              <a:t>and</a:t>
            </a:r>
            <a:r>
              <a:rPr lang="nl-NL" sz="1800" dirty="0">
                <a:solidFill>
                  <a:schemeClr val="accent1"/>
                </a:solidFill>
                <a:latin typeface="Arial" panose="020B0604020202020204" pitchFamily="34" charset="0"/>
              </a:rPr>
              <a:t> transmits 50%?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F222550-9997-4023-8611-E8ED5D72E9CE}"/>
              </a:ext>
            </a:extLst>
          </p:cNvPr>
          <p:cNvCxnSpPr/>
          <p:nvPr/>
        </p:nvCxnSpPr>
        <p:spPr bwMode="auto">
          <a:xfrm flipH="1">
            <a:off x="4542797" y="2318964"/>
            <a:ext cx="245618" cy="36708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4860096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7B5A44BB-65B0-42DC-A604-AC9C735A4662}"/>
              </a:ext>
            </a:extLst>
          </p:cNvPr>
          <p:cNvCxnSpPr>
            <a:endCxn id="3" idx="2"/>
          </p:cNvCxnSpPr>
          <p:nvPr/>
        </p:nvCxnSpPr>
        <p:spPr bwMode="auto">
          <a:xfrm>
            <a:off x="2451775" y="3352431"/>
            <a:ext cx="892121" cy="1941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86868A50-3ACB-4DBC-8D4E-68D520F28063}"/>
              </a:ext>
            </a:extLst>
          </p:cNvPr>
          <p:cNvSpPr/>
          <p:nvPr/>
        </p:nvSpPr>
        <p:spPr bwMode="auto">
          <a:xfrm rot="8100000">
            <a:off x="2955968" y="3366829"/>
            <a:ext cx="800100" cy="34289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sz="24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E55932D-0D3F-4DBF-AEE3-D353C1779F29}"/>
              </a:ext>
            </a:extLst>
          </p:cNvPr>
          <p:cNvCxnSpPr>
            <a:stCxn id="3" idx="2"/>
          </p:cNvCxnSpPr>
          <p:nvPr/>
        </p:nvCxnSpPr>
        <p:spPr bwMode="auto">
          <a:xfrm flipV="1">
            <a:off x="3343895" y="2077867"/>
            <a:ext cx="0" cy="129398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EC5D710-30CA-4756-92E4-AE208F401322}"/>
              </a:ext>
            </a:extLst>
          </p:cNvPr>
          <p:cNvCxnSpPr/>
          <p:nvPr/>
        </p:nvCxnSpPr>
        <p:spPr bwMode="auto">
          <a:xfrm>
            <a:off x="3400147" y="3371850"/>
            <a:ext cx="1971953" cy="1212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6" name="Arc 5">
            <a:extLst>
              <a:ext uri="{FF2B5EF4-FFF2-40B4-BE49-F238E27FC236}">
                <a16:creationId xmlns:a16="http://schemas.microsoft.com/office/drawing/2014/main" id="{F35A2F53-F547-4226-8EDC-5F18482C2382}"/>
              </a:ext>
            </a:extLst>
          </p:cNvPr>
          <p:cNvSpPr/>
          <p:nvPr/>
        </p:nvSpPr>
        <p:spPr bwMode="auto">
          <a:xfrm rot="16200000">
            <a:off x="5085187" y="1192858"/>
            <a:ext cx="574118" cy="571792"/>
          </a:xfrm>
          <a:prstGeom prst="arc">
            <a:avLst>
              <a:gd name="adj1" fmla="val 16200000"/>
              <a:gd name="adj2" fmla="val 5410185"/>
            </a:avLst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sz="2400" u="sng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7" name="Arc 6">
            <a:extLst>
              <a:ext uri="{FF2B5EF4-FFF2-40B4-BE49-F238E27FC236}">
                <a16:creationId xmlns:a16="http://schemas.microsoft.com/office/drawing/2014/main" id="{5DE2B80C-0118-4057-8B6D-43CDDAEF3E0A}"/>
              </a:ext>
            </a:extLst>
          </p:cNvPr>
          <p:cNvSpPr/>
          <p:nvPr/>
        </p:nvSpPr>
        <p:spPr bwMode="auto">
          <a:xfrm>
            <a:off x="5772151" y="1771650"/>
            <a:ext cx="574118" cy="571792"/>
          </a:xfrm>
          <a:prstGeom prst="arc">
            <a:avLst>
              <a:gd name="adj1" fmla="val 16200000"/>
              <a:gd name="adj2" fmla="val 5410185"/>
            </a:avLst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sz="2400" u="sng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A79209-B5D7-43A0-8945-614ADB164B05}"/>
              </a:ext>
            </a:extLst>
          </p:cNvPr>
          <p:cNvSpPr txBox="1"/>
          <p:nvPr/>
        </p:nvSpPr>
        <p:spPr>
          <a:xfrm>
            <a:off x="6504564" y="1875023"/>
            <a:ext cx="1210588" cy="36933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1800" dirty="0">
                <a:solidFill>
                  <a:srgbClr val="C00000"/>
                </a:solidFill>
                <a:latin typeface="Arial" panose="020B0604020202020204" pitchFamily="34" charset="0"/>
              </a:rPr>
              <a:t>detector 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CA2932-BB69-43E8-B288-FD610F12A0D9}"/>
              </a:ext>
            </a:extLst>
          </p:cNvPr>
          <p:cNvSpPr txBox="1"/>
          <p:nvPr/>
        </p:nvSpPr>
        <p:spPr>
          <a:xfrm>
            <a:off x="4737926" y="631637"/>
            <a:ext cx="1210588" cy="36933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1800" dirty="0">
                <a:solidFill>
                  <a:srgbClr val="C00000"/>
                </a:solidFill>
                <a:latin typeface="Arial" panose="020B0604020202020204" pitchFamily="34" charset="0"/>
              </a:rPr>
              <a:t>detector 1</a:t>
            </a:r>
          </a:p>
        </p:txBody>
      </p:sp>
      <p:pic>
        <p:nvPicPr>
          <p:cNvPr id="10" name="Picture 16" descr="sl00370_">
            <a:extLst>
              <a:ext uri="{FF2B5EF4-FFF2-40B4-BE49-F238E27FC236}">
                <a16:creationId xmlns:a16="http://schemas.microsoft.com/office/drawing/2014/main" id="{4C60C725-5E91-48E7-8753-8B6635FB08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00150" y="3257550"/>
            <a:ext cx="658416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DFEEA28A-9E7A-426E-A2C4-7D9CF6363A1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280173" y="2514601"/>
            <a:ext cx="136922" cy="13692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sz="24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D4A5A0D-AA07-431D-BBEB-1ADF3FC3939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971801" y="3292078"/>
            <a:ext cx="136922" cy="13692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sz="24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4B37C11-28B8-41DD-B28C-51F9B91C05A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000251" y="3292078"/>
            <a:ext cx="136922" cy="13692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sz="24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495FB51-C48D-4F1B-B4C9-04649D6C0A7B}"/>
              </a:ext>
            </a:extLst>
          </p:cNvPr>
          <p:cNvSpPr/>
          <p:nvPr/>
        </p:nvSpPr>
        <p:spPr bwMode="auto">
          <a:xfrm rot="8100000">
            <a:off x="4981301" y="2049508"/>
            <a:ext cx="800100" cy="34289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sz="24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1A7038C-96DD-460C-B6EB-8F72ACB153C1}"/>
              </a:ext>
            </a:extLst>
          </p:cNvPr>
          <p:cNvCxnSpPr>
            <a:endCxn id="14" idx="0"/>
          </p:cNvCxnSpPr>
          <p:nvPr/>
        </p:nvCxnSpPr>
        <p:spPr bwMode="auto">
          <a:xfrm flipV="1">
            <a:off x="5381353" y="2078776"/>
            <a:ext cx="12122" cy="129913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9288F3C-63B7-4906-A892-DFB6010CC4E9}"/>
              </a:ext>
            </a:extLst>
          </p:cNvPr>
          <p:cNvCxnSpPr>
            <a:endCxn id="14" idx="2"/>
          </p:cNvCxnSpPr>
          <p:nvPr/>
        </p:nvCxnSpPr>
        <p:spPr bwMode="auto">
          <a:xfrm flipV="1">
            <a:off x="3342998" y="2054529"/>
            <a:ext cx="2026231" cy="287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D2F44021-6DD0-4D12-8BE2-16007D3FE4EB}"/>
              </a:ext>
            </a:extLst>
          </p:cNvPr>
          <p:cNvSpPr/>
          <p:nvPr/>
        </p:nvSpPr>
        <p:spPr bwMode="auto">
          <a:xfrm rot="8100000">
            <a:off x="2923901" y="2031004"/>
            <a:ext cx="800100" cy="34289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sz="24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F119E74-7A73-488D-9D08-BEAC2A0166CB}"/>
              </a:ext>
            </a:extLst>
          </p:cNvPr>
          <p:cNvSpPr/>
          <p:nvPr/>
        </p:nvSpPr>
        <p:spPr bwMode="auto">
          <a:xfrm rot="8100000">
            <a:off x="5026529" y="3363798"/>
            <a:ext cx="800100" cy="34289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sz="24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65A5608-7FBC-4CDD-B619-7B83E7218CA1}"/>
              </a:ext>
            </a:extLst>
          </p:cNvPr>
          <p:cNvCxnSpPr/>
          <p:nvPr/>
        </p:nvCxnSpPr>
        <p:spPr bwMode="auto">
          <a:xfrm flipV="1">
            <a:off x="5393475" y="1593829"/>
            <a:ext cx="1" cy="42577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4792B0F-FBAD-4B77-85FE-4B93CD96A52D}"/>
              </a:ext>
            </a:extLst>
          </p:cNvPr>
          <p:cNvCxnSpPr/>
          <p:nvPr/>
        </p:nvCxnSpPr>
        <p:spPr bwMode="auto">
          <a:xfrm flipH="1">
            <a:off x="5436649" y="2056419"/>
            <a:ext cx="377189" cy="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5D036D44-7D5E-4679-80A0-26DDB577F516}"/>
              </a:ext>
            </a:extLst>
          </p:cNvPr>
          <p:cNvSpPr txBox="1"/>
          <p:nvPr/>
        </p:nvSpPr>
        <p:spPr>
          <a:xfrm>
            <a:off x="2999841" y="171450"/>
            <a:ext cx="3185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Mach-</a:t>
            </a:r>
            <a:r>
              <a:rPr lang="nl-NL" sz="1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Zehnder</a:t>
            </a:r>
            <a:r>
              <a:rPr lang="nl-NL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 interferometer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8FAE232-4AF0-420E-AB28-94501F53B6CC}"/>
              </a:ext>
            </a:extLst>
          </p:cNvPr>
          <p:cNvSpPr txBox="1"/>
          <p:nvPr/>
        </p:nvSpPr>
        <p:spPr>
          <a:xfrm>
            <a:off x="2330214" y="1654001"/>
            <a:ext cx="784189" cy="36933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1800" dirty="0" err="1">
                <a:solidFill>
                  <a:srgbClr val="C00000"/>
                </a:solidFill>
                <a:latin typeface="Arial" panose="020B0604020202020204" pitchFamily="34" charset="0"/>
              </a:rPr>
              <a:t>mirror</a:t>
            </a:r>
            <a:endParaRPr lang="nl-NL" sz="1800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A44E2AC-9970-4F50-A929-B9BCDD34797D}"/>
              </a:ext>
            </a:extLst>
          </p:cNvPr>
          <p:cNvSpPr txBox="1"/>
          <p:nvPr/>
        </p:nvSpPr>
        <p:spPr>
          <a:xfrm>
            <a:off x="5554526" y="3444082"/>
            <a:ext cx="784189" cy="36933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1800" dirty="0" err="1">
                <a:solidFill>
                  <a:srgbClr val="C00000"/>
                </a:solidFill>
                <a:latin typeface="Arial" panose="020B0604020202020204" pitchFamily="34" charset="0"/>
              </a:rPr>
              <a:t>mirror</a:t>
            </a:r>
            <a:endParaRPr lang="nl-NL" sz="1800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0691A5F-B65D-46DC-97DF-BCEC38025007}"/>
              </a:ext>
            </a:extLst>
          </p:cNvPr>
          <p:cNvSpPr txBox="1"/>
          <p:nvPr/>
        </p:nvSpPr>
        <p:spPr>
          <a:xfrm>
            <a:off x="3371851" y="3829050"/>
            <a:ext cx="24301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1800" dirty="0" err="1">
                <a:ln w="0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Arial" panose="020B0604020202020204" pitchFamily="34" charset="0"/>
              </a:rPr>
              <a:t>classical</a:t>
            </a:r>
            <a:r>
              <a:rPr lang="nl-NL" sz="1800" dirty="0">
                <a:ln w="0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Arial" panose="020B0604020202020204" pitchFamily="34" charset="0"/>
              </a:rPr>
              <a:t> </a:t>
            </a:r>
            <a:r>
              <a:rPr lang="nl-NL" sz="1800" dirty="0" err="1">
                <a:ln w="0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Arial" panose="020B0604020202020204" pitchFamily="34" charset="0"/>
              </a:rPr>
              <a:t>reasoning</a:t>
            </a:r>
            <a:endParaRPr lang="nl-NL" sz="1800" dirty="0">
              <a:ln w="0">
                <a:solidFill>
                  <a:schemeClr val="tx1">
                    <a:lumMod val="65000"/>
                    <a:lumOff val="35000"/>
                  </a:schemeClr>
                </a:solidFill>
              </a:ln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latin typeface="Arial" panose="020B0604020202020204" pitchFamily="34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59F7379C-CEB3-4741-954E-0C470D85101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606528" y="1977628"/>
            <a:ext cx="136922" cy="13692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sz="24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311F68B-B514-4971-984E-154395879953}"/>
              </a:ext>
            </a:extLst>
          </p:cNvPr>
          <p:cNvSpPr txBox="1"/>
          <p:nvPr/>
        </p:nvSpPr>
        <p:spPr>
          <a:xfrm>
            <a:off x="5733502" y="1080269"/>
            <a:ext cx="2200256" cy="6001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1650" dirty="0">
                <a:solidFill>
                  <a:schemeClr val="accent1"/>
                </a:solidFill>
                <a:latin typeface="Arial" panose="020B0604020202020204" pitchFamily="34" charset="0"/>
              </a:rPr>
              <a:t>50% detector 0 clicks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1650" dirty="0">
                <a:solidFill>
                  <a:schemeClr val="accent1"/>
                </a:solidFill>
                <a:latin typeface="Arial" panose="020B0604020202020204" pitchFamily="34" charset="0"/>
              </a:rPr>
              <a:t>50% detector 1 clicks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39A3EB7-B839-4AD3-9E06-931625E977C2}"/>
              </a:ext>
            </a:extLst>
          </p:cNvPr>
          <p:cNvSpPr txBox="1"/>
          <p:nvPr/>
        </p:nvSpPr>
        <p:spPr>
          <a:xfrm>
            <a:off x="3726543" y="2367934"/>
            <a:ext cx="1441420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1800" dirty="0">
                <a:solidFill>
                  <a:schemeClr val="accent1"/>
                </a:solidFill>
                <a:latin typeface="Arial" panose="020B0604020202020204" pitchFamily="34" charset="0"/>
              </a:rPr>
              <a:t>50%-50%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1800" dirty="0" err="1">
                <a:solidFill>
                  <a:schemeClr val="accent1"/>
                </a:solidFill>
                <a:latin typeface="Arial" panose="020B0604020202020204" pitchFamily="34" charset="0"/>
              </a:rPr>
              <a:t>beamsplitter</a:t>
            </a:r>
            <a:endParaRPr lang="nl-NL" sz="1800" dirty="0">
              <a:solidFill>
                <a:schemeClr val="accent1"/>
              </a:solidFill>
              <a:latin typeface="Arial" panose="020B0604020202020204" pitchFamily="34" charset="0"/>
            </a:endParaRP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40852713-B652-42D0-91B7-AE97D84587ED}"/>
              </a:ext>
            </a:extLst>
          </p:cNvPr>
          <p:cNvCxnSpPr>
            <a:cxnSpLocks/>
          </p:cNvCxnSpPr>
          <p:nvPr/>
        </p:nvCxnSpPr>
        <p:spPr bwMode="auto">
          <a:xfrm flipV="1">
            <a:off x="5029200" y="2398305"/>
            <a:ext cx="133038" cy="28774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F3695AC8-1F7E-4129-B64E-C9150424F940}"/>
              </a:ext>
            </a:extLst>
          </p:cNvPr>
          <p:cNvCxnSpPr>
            <a:cxnSpLocks/>
          </p:cNvCxnSpPr>
          <p:nvPr/>
        </p:nvCxnSpPr>
        <p:spPr bwMode="auto">
          <a:xfrm flipH="1">
            <a:off x="3835396" y="2959177"/>
            <a:ext cx="402341" cy="17486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260751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24" grpId="0"/>
      <p:bldP spid="25" grpId="0" animBg="1"/>
      <p:bldP spid="25" grpId="1" animBg="1"/>
      <p:bldP spid="26" grpId="0" animBg="1"/>
      <p:bldP spid="2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>
            <a:extLst>
              <a:ext uri="{FF2B5EF4-FFF2-40B4-BE49-F238E27FC236}">
                <a16:creationId xmlns:a16="http://schemas.microsoft.com/office/drawing/2014/main" id="{0A11F417-6D41-46D2-A565-E9C7C6049353}"/>
              </a:ext>
            </a:extLst>
          </p:cNvPr>
          <p:cNvSpPr txBox="1"/>
          <p:nvPr/>
        </p:nvSpPr>
        <p:spPr>
          <a:xfrm>
            <a:off x="6502723" y="1875023"/>
            <a:ext cx="1210588" cy="36933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1800" dirty="0">
                <a:solidFill>
                  <a:srgbClr val="C00000"/>
                </a:solidFill>
                <a:latin typeface="Arial" panose="020B0604020202020204" pitchFamily="34" charset="0"/>
              </a:rPr>
              <a:t>detector 0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ED5D935-5178-4E9D-AB42-AF17A27A52C9}"/>
              </a:ext>
            </a:extLst>
          </p:cNvPr>
          <p:cNvSpPr/>
          <p:nvPr/>
        </p:nvSpPr>
        <p:spPr bwMode="auto">
          <a:xfrm>
            <a:off x="6502723" y="1875023"/>
            <a:ext cx="1242167" cy="346249"/>
          </a:xfrm>
          <a:prstGeom prst="rect">
            <a:avLst/>
          </a:prstGeom>
          <a:solidFill>
            <a:schemeClr val="accent4">
              <a:alpha val="33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nl-NL" sz="24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D9539E8-8FEF-4BE9-A8C3-DB5E40A01482}"/>
              </a:ext>
            </a:extLst>
          </p:cNvPr>
          <p:cNvCxnSpPr>
            <a:endCxn id="3" idx="2"/>
          </p:cNvCxnSpPr>
          <p:nvPr/>
        </p:nvCxnSpPr>
        <p:spPr bwMode="auto">
          <a:xfrm>
            <a:off x="2451775" y="3352431"/>
            <a:ext cx="892121" cy="1941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696A40A0-4F48-47CA-A2EF-6ADB0E07A70A}"/>
              </a:ext>
            </a:extLst>
          </p:cNvPr>
          <p:cNvSpPr/>
          <p:nvPr/>
        </p:nvSpPr>
        <p:spPr bwMode="auto">
          <a:xfrm rot="8100000">
            <a:off x="2955968" y="3366829"/>
            <a:ext cx="800100" cy="34289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sz="24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3EFE881-7BF4-4E06-87E7-DA78D9575ADC}"/>
              </a:ext>
            </a:extLst>
          </p:cNvPr>
          <p:cNvCxnSpPr>
            <a:stCxn id="3" idx="2"/>
          </p:cNvCxnSpPr>
          <p:nvPr/>
        </p:nvCxnSpPr>
        <p:spPr bwMode="auto">
          <a:xfrm flipV="1">
            <a:off x="3343895" y="2077867"/>
            <a:ext cx="0" cy="129398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62959B6-5D51-45DD-BDA2-8D45B0BD1372}"/>
              </a:ext>
            </a:extLst>
          </p:cNvPr>
          <p:cNvCxnSpPr/>
          <p:nvPr/>
        </p:nvCxnSpPr>
        <p:spPr bwMode="auto">
          <a:xfrm>
            <a:off x="3400147" y="3371850"/>
            <a:ext cx="1971953" cy="1212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6" name="Arc 5">
            <a:extLst>
              <a:ext uri="{FF2B5EF4-FFF2-40B4-BE49-F238E27FC236}">
                <a16:creationId xmlns:a16="http://schemas.microsoft.com/office/drawing/2014/main" id="{22A16DC4-2BC8-42B7-BB74-21155E606A9F}"/>
              </a:ext>
            </a:extLst>
          </p:cNvPr>
          <p:cNvSpPr/>
          <p:nvPr/>
        </p:nvSpPr>
        <p:spPr bwMode="auto">
          <a:xfrm rot="16200000">
            <a:off x="5085187" y="1192858"/>
            <a:ext cx="574118" cy="571792"/>
          </a:xfrm>
          <a:prstGeom prst="arc">
            <a:avLst>
              <a:gd name="adj1" fmla="val 16200000"/>
              <a:gd name="adj2" fmla="val 5410185"/>
            </a:avLst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sz="2400" u="sng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7" name="Arc 6">
            <a:extLst>
              <a:ext uri="{FF2B5EF4-FFF2-40B4-BE49-F238E27FC236}">
                <a16:creationId xmlns:a16="http://schemas.microsoft.com/office/drawing/2014/main" id="{7DDF0DEE-AE6F-4F4B-B76C-7EF5467B9361}"/>
              </a:ext>
            </a:extLst>
          </p:cNvPr>
          <p:cNvSpPr/>
          <p:nvPr/>
        </p:nvSpPr>
        <p:spPr bwMode="auto">
          <a:xfrm>
            <a:off x="5772151" y="1771650"/>
            <a:ext cx="574118" cy="571792"/>
          </a:xfrm>
          <a:prstGeom prst="arc">
            <a:avLst>
              <a:gd name="adj1" fmla="val 16200000"/>
              <a:gd name="adj2" fmla="val 5410185"/>
            </a:avLst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sz="2400" u="sng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03F0D6B-46FC-4855-866C-49EC8CDD1FF0}"/>
              </a:ext>
            </a:extLst>
          </p:cNvPr>
          <p:cNvSpPr txBox="1"/>
          <p:nvPr/>
        </p:nvSpPr>
        <p:spPr>
          <a:xfrm>
            <a:off x="4725904" y="631637"/>
            <a:ext cx="1210588" cy="36933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1800" dirty="0">
                <a:solidFill>
                  <a:srgbClr val="C00000"/>
                </a:solidFill>
                <a:latin typeface="Arial" panose="020B0604020202020204" pitchFamily="34" charset="0"/>
              </a:rPr>
              <a:t>detector 1</a:t>
            </a:r>
          </a:p>
        </p:txBody>
      </p:sp>
      <p:pic>
        <p:nvPicPr>
          <p:cNvPr id="10" name="Picture 16" descr="sl00370_">
            <a:extLst>
              <a:ext uri="{FF2B5EF4-FFF2-40B4-BE49-F238E27FC236}">
                <a16:creationId xmlns:a16="http://schemas.microsoft.com/office/drawing/2014/main" id="{0576070D-2231-4750-95EF-333A426725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00150" y="3257550"/>
            <a:ext cx="658416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E7E34E24-57A7-4493-9AA0-E069019F29C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000251" y="3292078"/>
            <a:ext cx="136922" cy="13692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sz="24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613E4C4-8119-485F-983E-2057F9ECBFF8}"/>
              </a:ext>
            </a:extLst>
          </p:cNvPr>
          <p:cNvSpPr/>
          <p:nvPr/>
        </p:nvSpPr>
        <p:spPr bwMode="auto">
          <a:xfrm rot="8100000">
            <a:off x="4981301" y="2049508"/>
            <a:ext cx="800100" cy="34289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sz="24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C3A5FC3-F984-4118-B746-9D15A021639D}"/>
              </a:ext>
            </a:extLst>
          </p:cNvPr>
          <p:cNvCxnSpPr>
            <a:endCxn id="12" idx="0"/>
          </p:cNvCxnSpPr>
          <p:nvPr/>
        </p:nvCxnSpPr>
        <p:spPr bwMode="auto">
          <a:xfrm flipV="1">
            <a:off x="5381353" y="2078776"/>
            <a:ext cx="12122" cy="129913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97F5A38-7E63-430E-AC66-77B0E0A0C797}"/>
              </a:ext>
            </a:extLst>
          </p:cNvPr>
          <p:cNvCxnSpPr>
            <a:endCxn id="12" idx="2"/>
          </p:cNvCxnSpPr>
          <p:nvPr/>
        </p:nvCxnSpPr>
        <p:spPr bwMode="auto">
          <a:xfrm flipV="1">
            <a:off x="3342998" y="2054529"/>
            <a:ext cx="2026231" cy="287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36E82E31-742A-4325-8E1D-D6F2C3848720}"/>
              </a:ext>
            </a:extLst>
          </p:cNvPr>
          <p:cNvSpPr/>
          <p:nvPr/>
        </p:nvSpPr>
        <p:spPr bwMode="auto">
          <a:xfrm rot="8100000">
            <a:off x="2923901" y="2031004"/>
            <a:ext cx="800100" cy="34289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sz="24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F06223F-3B5C-497F-A09A-A12B1437C666}"/>
              </a:ext>
            </a:extLst>
          </p:cNvPr>
          <p:cNvSpPr/>
          <p:nvPr/>
        </p:nvSpPr>
        <p:spPr bwMode="auto">
          <a:xfrm rot="8100000">
            <a:off x="5026529" y="3363798"/>
            <a:ext cx="800100" cy="34289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sz="24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3636B16-75C4-4D6F-9F98-B6C815597ABD}"/>
              </a:ext>
            </a:extLst>
          </p:cNvPr>
          <p:cNvCxnSpPr/>
          <p:nvPr/>
        </p:nvCxnSpPr>
        <p:spPr bwMode="auto">
          <a:xfrm flipV="1">
            <a:off x="5393475" y="1593829"/>
            <a:ext cx="1" cy="42577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BBA6B50-0101-48CD-B0FB-658188117635}"/>
              </a:ext>
            </a:extLst>
          </p:cNvPr>
          <p:cNvCxnSpPr/>
          <p:nvPr/>
        </p:nvCxnSpPr>
        <p:spPr bwMode="auto">
          <a:xfrm flipH="1">
            <a:off x="5436649" y="2056419"/>
            <a:ext cx="377189" cy="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53C7A4F0-2321-4C6B-A7FD-11A38C9FFF2B}"/>
              </a:ext>
            </a:extLst>
          </p:cNvPr>
          <p:cNvSpPr txBox="1"/>
          <p:nvPr/>
        </p:nvSpPr>
        <p:spPr>
          <a:xfrm>
            <a:off x="2321798" y="1654001"/>
            <a:ext cx="784189" cy="36933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1800" dirty="0" err="1">
                <a:solidFill>
                  <a:srgbClr val="C00000"/>
                </a:solidFill>
                <a:latin typeface="Arial" panose="020B0604020202020204" pitchFamily="34" charset="0"/>
              </a:rPr>
              <a:t>mirror</a:t>
            </a:r>
            <a:endParaRPr lang="nl-NL" sz="1800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2132DE9-26A2-4CA9-AC68-B1FFD6804B81}"/>
              </a:ext>
            </a:extLst>
          </p:cNvPr>
          <p:cNvSpPr txBox="1"/>
          <p:nvPr/>
        </p:nvSpPr>
        <p:spPr>
          <a:xfrm>
            <a:off x="5554526" y="3444082"/>
            <a:ext cx="784189" cy="36933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1800" dirty="0" err="1">
                <a:solidFill>
                  <a:srgbClr val="C00000"/>
                </a:solidFill>
                <a:latin typeface="Arial" panose="020B0604020202020204" pitchFamily="34" charset="0"/>
              </a:rPr>
              <a:t>mirror</a:t>
            </a:r>
            <a:endParaRPr lang="nl-NL" sz="1800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9FE8E44-794E-4535-8AB0-A10BB46878EA}"/>
              </a:ext>
            </a:extLst>
          </p:cNvPr>
          <p:cNvSpPr txBox="1"/>
          <p:nvPr/>
        </p:nvSpPr>
        <p:spPr>
          <a:xfrm>
            <a:off x="2400300" y="3886200"/>
            <a:ext cx="4457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1800" dirty="0" err="1">
                <a:ln w="0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Arial" panose="020B0604020202020204" pitchFamily="34" charset="0"/>
              </a:rPr>
              <a:t>When</a:t>
            </a:r>
            <a:r>
              <a:rPr lang="nl-NL" sz="1800" dirty="0">
                <a:ln w="0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Arial" panose="020B0604020202020204" pitchFamily="34" charset="0"/>
              </a:rPr>
              <a:t> </a:t>
            </a:r>
            <a:r>
              <a:rPr lang="nl-NL" sz="1800" dirty="0" err="1">
                <a:ln w="0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Arial" panose="020B0604020202020204" pitchFamily="34" charset="0"/>
              </a:rPr>
              <a:t>you</a:t>
            </a:r>
            <a:r>
              <a:rPr lang="nl-NL" sz="1800" dirty="0">
                <a:ln w="0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Arial" panose="020B0604020202020204" pitchFamily="34" charset="0"/>
              </a:rPr>
              <a:t> </a:t>
            </a:r>
            <a:r>
              <a:rPr lang="nl-NL" sz="1800" dirty="0" err="1">
                <a:ln w="0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Arial" panose="020B0604020202020204" pitchFamily="34" charset="0"/>
              </a:rPr>
              <a:t>perform</a:t>
            </a:r>
            <a:r>
              <a:rPr lang="nl-NL" sz="1800" dirty="0">
                <a:ln w="0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Arial" panose="020B0604020202020204" pitchFamily="34" charset="0"/>
              </a:rPr>
              <a:t> </a:t>
            </a:r>
            <a:r>
              <a:rPr lang="nl-NL" sz="1800" dirty="0" err="1">
                <a:ln w="0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Arial" panose="020B0604020202020204" pitchFamily="34" charset="0"/>
              </a:rPr>
              <a:t>the</a:t>
            </a:r>
            <a:r>
              <a:rPr lang="nl-NL" sz="1800" dirty="0">
                <a:ln w="0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Arial" panose="020B0604020202020204" pitchFamily="34" charset="0"/>
              </a:rPr>
              <a:t> experiment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EE6C0F02-3057-41BF-8B09-6176A8DEEEA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130513" y="1977628"/>
            <a:ext cx="136922" cy="13692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sz="24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6C9B12E-B194-4659-94A1-E2AD507A9A95}"/>
              </a:ext>
            </a:extLst>
          </p:cNvPr>
          <p:cNvSpPr txBox="1"/>
          <p:nvPr/>
        </p:nvSpPr>
        <p:spPr>
          <a:xfrm>
            <a:off x="6384432" y="642803"/>
            <a:ext cx="1402948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1800" dirty="0">
                <a:solidFill>
                  <a:schemeClr val="accent1"/>
                </a:solidFill>
                <a:latin typeface="Arial" panose="020B0604020202020204" pitchFamily="34" charset="0"/>
              </a:rPr>
              <a:t>detector 0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1800" dirty="0">
                <a:solidFill>
                  <a:schemeClr val="accent1"/>
                </a:solidFill>
                <a:latin typeface="Arial" panose="020B0604020202020204" pitchFamily="34" charset="0"/>
              </a:rPr>
              <a:t> clicks 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1800" dirty="0">
                <a:solidFill>
                  <a:srgbClr val="C00000"/>
                </a:solidFill>
                <a:latin typeface="Arial" panose="020B0604020202020204" pitchFamily="34" charset="0"/>
              </a:rPr>
              <a:t>ALWAYS !!!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EF75119-DA98-4CB2-9030-BF38A2AC4D4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834878" y="3292078"/>
            <a:ext cx="136922" cy="13692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sz="24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F905006-8919-4A0C-9DFE-26F1F3F5FE6B}"/>
              </a:ext>
            </a:extLst>
          </p:cNvPr>
          <p:cNvSpPr txBox="1"/>
          <p:nvPr/>
        </p:nvSpPr>
        <p:spPr>
          <a:xfrm>
            <a:off x="2999841" y="171450"/>
            <a:ext cx="3185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Mach-</a:t>
            </a:r>
            <a:r>
              <a:rPr lang="nl-NL" sz="1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Zehnder</a:t>
            </a:r>
            <a:r>
              <a:rPr lang="nl-NL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 interferometer</a:t>
            </a:r>
          </a:p>
        </p:txBody>
      </p:sp>
    </p:spTree>
    <p:extLst>
      <p:ext uri="{BB962C8B-B14F-4D97-AF65-F5344CB8AC3E}">
        <p14:creationId xmlns:p14="http://schemas.microsoft.com/office/powerpoint/2010/main" val="238707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11" grpId="0" animBg="1"/>
      <p:bldP spid="23" grpId="0" animBg="1"/>
      <p:bldP spid="24" grpId="0" animBg="1"/>
      <p:bldP spid="25" grpId="0" animBg="1"/>
      <p:bldP spid="25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BC66429E-685F-4379-BCCD-7128B295193A}"/>
              </a:ext>
            </a:extLst>
          </p:cNvPr>
          <p:cNvSpPr txBox="1"/>
          <p:nvPr/>
        </p:nvSpPr>
        <p:spPr>
          <a:xfrm>
            <a:off x="6504564" y="1875023"/>
            <a:ext cx="1210588" cy="36933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1800" dirty="0">
                <a:solidFill>
                  <a:srgbClr val="C00000"/>
                </a:solidFill>
                <a:latin typeface="Arial" panose="020B0604020202020204" pitchFamily="34" charset="0"/>
              </a:rPr>
              <a:t>detector 0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D8E11AB-4492-4CFF-8C98-B3EC320B14A4}"/>
              </a:ext>
            </a:extLst>
          </p:cNvPr>
          <p:cNvSpPr/>
          <p:nvPr/>
        </p:nvSpPr>
        <p:spPr bwMode="auto">
          <a:xfrm>
            <a:off x="6504564" y="1875023"/>
            <a:ext cx="1242167" cy="346249"/>
          </a:xfrm>
          <a:prstGeom prst="rect">
            <a:avLst/>
          </a:prstGeom>
          <a:solidFill>
            <a:schemeClr val="accent4">
              <a:alpha val="33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nl-NL" sz="24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B3D82678-6F33-4AC0-AA81-9D86A5538421}"/>
              </a:ext>
            </a:extLst>
          </p:cNvPr>
          <p:cNvSpPr/>
          <p:nvPr/>
        </p:nvSpPr>
        <p:spPr bwMode="auto">
          <a:xfrm rot="19067517">
            <a:off x="4968144" y="1780475"/>
            <a:ext cx="660978" cy="851026"/>
          </a:xfrm>
          <a:prstGeom prst="ellipse">
            <a:avLst/>
          </a:prstGeom>
          <a:solidFill>
            <a:schemeClr val="accent4">
              <a:alpha val="27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sz="24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5807A46-2842-4C35-BD87-47D0D26B9BC4}"/>
              </a:ext>
            </a:extLst>
          </p:cNvPr>
          <p:cNvCxnSpPr>
            <a:endCxn id="4" idx="2"/>
          </p:cNvCxnSpPr>
          <p:nvPr/>
        </p:nvCxnSpPr>
        <p:spPr bwMode="auto">
          <a:xfrm>
            <a:off x="2451775" y="3352431"/>
            <a:ext cx="892121" cy="1941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030118AD-0CC3-4C93-86A2-D927942550DB}"/>
              </a:ext>
            </a:extLst>
          </p:cNvPr>
          <p:cNvSpPr/>
          <p:nvPr/>
        </p:nvSpPr>
        <p:spPr bwMode="auto">
          <a:xfrm rot="8100000">
            <a:off x="2955968" y="3366829"/>
            <a:ext cx="800100" cy="34289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sz="24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E1B79DA-0C83-40C0-AEBF-B79B03F6C53B}"/>
              </a:ext>
            </a:extLst>
          </p:cNvPr>
          <p:cNvCxnSpPr>
            <a:stCxn id="4" idx="2"/>
          </p:cNvCxnSpPr>
          <p:nvPr/>
        </p:nvCxnSpPr>
        <p:spPr bwMode="auto">
          <a:xfrm flipV="1">
            <a:off x="3343895" y="2077867"/>
            <a:ext cx="0" cy="129398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37F1612-F02F-4FE0-BB17-3E725982DAB9}"/>
              </a:ext>
            </a:extLst>
          </p:cNvPr>
          <p:cNvCxnSpPr/>
          <p:nvPr/>
        </p:nvCxnSpPr>
        <p:spPr bwMode="auto">
          <a:xfrm>
            <a:off x="3400147" y="3371850"/>
            <a:ext cx="1971953" cy="1212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05E5CF1D-651C-437B-9E7B-57D120808D4A}"/>
              </a:ext>
            </a:extLst>
          </p:cNvPr>
          <p:cNvSpPr/>
          <p:nvPr/>
        </p:nvSpPr>
        <p:spPr bwMode="auto">
          <a:xfrm rot="8100000">
            <a:off x="4981301" y="2049508"/>
            <a:ext cx="800100" cy="34289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sz="24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DB977D1-07A3-4175-8543-0319EB6460BC}"/>
              </a:ext>
            </a:extLst>
          </p:cNvPr>
          <p:cNvCxnSpPr>
            <a:endCxn id="7" idx="0"/>
          </p:cNvCxnSpPr>
          <p:nvPr/>
        </p:nvCxnSpPr>
        <p:spPr bwMode="auto">
          <a:xfrm flipV="1">
            <a:off x="5381353" y="2078776"/>
            <a:ext cx="12122" cy="129913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F87A665-0069-4BE7-A3C7-03446A78C2A6}"/>
              </a:ext>
            </a:extLst>
          </p:cNvPr>
          <p:cNvCxnSpPr>
            <a:endCxn id="7" idx="2"/>
          </p:cNvCxnSpPr>
          <p:nvPr/>
        </p:nvCxnSpPr>
        <p:spPr bwMode="auto">
          <a:xfrm flipV="1">
            <a:off x="3342998" y="2054529"/>
            <a:ext cx="2026231" cy="287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4CD94B3B-11FB-4A9A-9D1C-75F6F1B9C180}"/>
              </a:ext>
            </a:extLst>
          </p:cNvPr>
          <p:cNvSpPr/>
          <p:nvPr/>
        </p:nvSpPr>
        <p:spPr bwMode="auto">
          <a:xfrm rot="8100000">
            <a:off x="2923901" y="2031004"/>
            <a:ext cx="800100" cy="34289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sz="24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E8F2EA5-35E3-49A0-9D27-748DF76B17EF}"/>
              </a:ext>
            </a:extLst>
          </p:cNvPr>
          <p:cNvSpPr/>
          <p:nvPr/>
        </p:nvSpPr>
        <p:spPr bwMode="auto">
          <a:xfrm rot="8100000">
            <a:off x="5026529" y="3363798"/>
            <a:ext cx="800100" cy="34289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sz="24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E514CE7-61C7-4809-A4DD-85465F49866B}"/>
              </a:ext>
            </a:extLst>
          </p:cNvPr>
          <p:cNvCxnSpPr/>
          <p:nvPr/>
        </p:nvCxnSpPr>
        <p:spPr bwMode="auto">
          <a:xfrm flipV="1">
            <a:off x="5393475" y="1593829"/>
            <a:ext cx="1" cy="42577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8059D25-3782-48F3-8BF4-51FF9A118D0E}"/>
              </a:ext>
            </a:extLst>
          </p:cNvPr>
          <p:cNvCxnSpPr/>
          <p:nvPr/>
        </p:nvCxnSpPr>
        <p:spPr bwMode="auto">
          <a:xfrm flipH="1">
            <a:off x="5436649" y="2056419"/>
            <a:ext cx="377189" cy="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245B458D-B1F2-44D9-A20E-E68412F6E423}"/>
              </a:ext>
            </a:extLst>
          </p:cNvPr>
          <p:cNvSpPr txBox="1"/>
          <p:nvPr/>
        </p:nvSpPr>
        <p:spPr>
          <a:xfrm>
            <a:off x="2330214" y="1654001"/>
            <a:ext cx="784189" cy="36933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1800" dirty="0" err="1">
                <a:solidFill>
                  <a:srgbClr val="CC0000"/>
                </a:solidFill>
                <a:latin typeface="Arial" panose="020B0604020202020204" pitchFamily="34" charset="0"/>
              </a:rPr>
              <a:t>mirror</a:t>
            </a:r>
            <a:endParaRPr lang="nl-NL" sz="1800" dirty="0">
              <a:solidFill>
                <a:srgbClr val="CC0000"/>
              </a:solidFill>
              <a:latin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0EC5A69-C43F-42D3-8DAC-7709CCBB0ECD}"/>
              </a:ext>
            </a:extLst>
          </p:cNvPr>
          <p:cNvSpPr txBox="1"/>
          <p:nvPr/>
        </p:nvSpPr>
        <p:spPr>
          <a:xfrm>
            <a:off x="5562942" y="3444082"/>
            <a:ext cx="784189" cy="36933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1800" dirty="0" err="1">
                <a:solidFill>
                  <a:srgbClr val="CC0000"/>
                </a:solidFill>
                <a:latin typeface="Arial" panose="020B0604020202020204" pitchFamily="34" charset="0"/>
              </a:rPr>
              <a:t>mirror</a:t>
            </a:r>
            <a:endParaRPr lang="nl-NL" sz="1800" dirty="0">
              <a:solidFill>
                <a:srgbClr val="CC0000"/>
              </a:solidFill>
              <a:latin typeface="Arial" panose="020B0604020202020204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936DE88-8DAD-437C-8370-42883810FD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298301" y="2498201"/>
            <a:ext cx="124475" cy="1244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sz="24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9F0FA90-ED9C-4FCC-9AAE-F707F910D3E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834878" y="3292078"/>
            <a:ext cx="136922" cy="13692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sz="24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E871834-A4FA-49EB-A29B-83E176A1FE3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000500" y="3304525"/>
            <a:ext cx="124475" cy="1244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sz="24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04426B8-AEAD-41B3-8B3A-43CA2CCF0CD7}"/>
              </a:ext>
            </a:extLst>
          </p:cNvPr>
          <p:cNvSpPr txBox="1"/>
          <p:nvPr/>
        </p:nvSpPr>
        <p:spPr>
          <a:xfrm>
            <a:off x="6219313" y="2680495"/>
            <a:ext cx="140294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1800" dirty="0" err="1">
                <a:solidFill>
                  <a:schemeClr val="accent1"/>
                </a:solidFill>
                <a:latin typeface="Arial" panose="020B0604020202020204" pitchFamily="34" charset="0"/>
              </a:rPr>
              <a:t>interference</a:t>
            </a:r>
            <a:endParaRPr lang="nl-NL" sz="1800" dirty="0">
              <a:solidFill>
                <a:schemeClr val="accent1"/>
              </a:solidFill>
              <a:latin typeface="Arial" panose="020B0604020202020204" pitchFamily="34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95806A54-56B6-4FAB-9626-976A8342FCF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019025" y="1990075"/>
            <a:ext cx="124475" cy="1244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sz="24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ACDE5BDC-ED02-4400-A4CC-F82DF009B93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331349" y="2286000"/>
            <a:ext cx="124475" cy="1244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sz="24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3D6261E3-E3E0-4C35-AFD2-D6F986DA091E}"/>
              </a:ext>
            </a:extLst>
          </p:cNvPr>
          <p:cNvCxnSpPr>
            <a:stCxn id="19" idx="1"/>
          </p:cNvCxnSpPr>
          <p:nvPr/>
        </p:nvCxnSpPr>
        <p:spPr bwMode="auto">
          <a:xfrm flipH="1" flipV="1">
            <a:off x="5658151" y="2446319"/>
            <a:ext cx="561162" cy="41884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3" name="Arc 22">
            <a:extLst>
              <a:ext uri="{FF2B5EF4-FFF2-40B4-BE49-F238E27FC236}">
                <a16:creationId xmlns:a16="http://schemas.microsoft.com/office/drawing/2014/main" id="{70875327-9C18-4D32-986A-4F4599B42ADA}"/>
              </a:ext>
            </a:extLst>
          </p:cNvPr>
          <p:cNvSpPr/>
          <p:nvPr/>
        </p:nvSpPr>
        <p:spPr bwMode="auto">
          <a:xfrm rot="16200000">
            <a:off x="5085187" y="1192858"/>
            <a:ext cx="574118" cy="571792"/>
          </a:xfrm>
          <a:prstGeom prst="arc">
            <a:avLst>
              <a:gd name="adj1" fmla="val 16200000"/>
              <a:gd name="adj2" fmla="val 5410185"/>
            </a:avLst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sz="2400" u="sng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24" name="Arc 23">
            <a:extLst>
              <a:ext uri="{FF2B5EF4-FFF2-40B4-BE49-F238E27FC236}">
                <a16:creationId xmlns:a16="http://schemas.microsoft.com/office/drawing/2014/main" id="{DBA9C4AA-6A95-4EA5-A26E-C0FFA3C02E8F}"/>
              </a:ext>
            </a:extLst>
          </p:cNvPr>
          <p:cNvSpPr/>
          <p:nvPr/>
        </p:nvSpPr>
        <p:spPr bwMode="auto">
          <a:xfrm>
            <a:off x="5772151" y="1771650"/>
            <a:ext cx="574118" cy="571792"/>
          </a:xfrm>
          <a:prstGeom prst="arc">
            <a:avLst>
              <a:gd name="adj1" fmla="val 16200000"/>
              <a:gd name="adj2" fmla="val 5410185"/>
            </a:avLst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sz="2400" u="sng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C849200-76ED-4157-9AC3-61DE000564F3}"/>
              </a:ext>
            </a:extLst>
          </p:cNvPr>
          <p:cNvSpPr txBox="1"/>
          <p:nvPr/>
        </p:nvSpPr>
        <p:spPr>
          <a:xfrm>
            <a:off x="4725904" y="631637"/>
            <a:ext cx="1210588" cy="36933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1800" dirty="0">
                <a:solidFill>
                  <a:srgbClr val="CC0000"/>
                </a:solidFill>
                <a:latin typeface="Arial" panose="020B0604020202020204" pitchFamily="34" charset="0"/>
              </a:rPr>
              <a:t>detector 1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C7B3B1ED-9290-4C7E-A678-D616F3CE5C6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000251" y="3292078"/>
            <a:ext cx="136922" cy="13692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sz="24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EB5C1DBE-62D0-4A01-994C-06C30631197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136425" y="1977628"/>
            <a:ext cx="136922" cy="13692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nl-NL" sz="24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344A8A6-5D91-48B4-B26B-69FE3BBDEA88}"/>
              </a:ext>
            </a:extLst>
          </p:cNvPr>
          <p:cNvSpPr txBox="1"/>
          <p:nvPr/>
        </p:nvSpPr>
        <p:spPr>
          <a:xfrm>
            <a:off x="3393019" y="2622676"/>
            <a:ext cx="155683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1800" dirty="0" err="1">
                <a:solidFill>
                  <a:schemeClr val="accent1"/>
                </a:solidFill>
                <a:latin typeface="Arial" panose="020B0604020202020204" pitchFamily="34" charset="0"/>
              </a:rPr>
              <a:t>superposition</a:t>
            </a:r>
            <a:endParaRPr lang="nl-NL" sz="1800" dirty="0">
              <a:solidFill>
                <a:schemeClr val="accent1"/>
              </a:solidFill>
              <a:latin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76F8BD1-50AB-4B01-BAC3-6BF1EE63B80E}"/>
              </a:ext>
            </a:extLst>
          </p:cNvPr>
          <p:cNvSpPr txBox="1"/>
          <p:nvPr/>
        </p:nvSpPr>
        <p:spPr>
          <a:xfrm>
            <a:off x="6384432" y="642803"/>
            <a:ext cx="1402948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1800" dirty="0">
                <a:solidFill>
                  <a:schemeClr val="accent1"/>
                </a:solidFill>
                <a:latin typeface="Arial" panose="020B0604020202020204" pitchFamily="34" charset="0"/>
              </a:rPr>
              <a:t>detector 0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1800" dirty="0">
                <a:solidFill>
                  <a:schemeClr val="accent1"/>
                </a:solidFill>
                <a:latin typeface="Arial" panose="020B0604020202020204" pitchFamily="34" charset="0"/>
              </a:rPr>
              <a:t>clicks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1800" dirty="0">
                <a:solidFill>
                  <a:srgbClr val="CC0000"/>
                </a:solidFill>
                <a:latin typeface="Arial" panose="020B0604020202020204" pitchFamily="34" charset="0"/>
              </a:rPr>
              <a:t>ALWAYS !!!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34464AE-E706-4AB3-8031-D6285DA20479}"/>
              </a:ext>
            </a:extLst>
          </p:cNvPr>
          <p:cNvSpPr txBox="1"/>
          <p:nvPr/>
        </p:nvSpPr>
        <p:spPr>
          <a:xfrm>
            <a:off x="2400300" y="3886200"/>
            <a:ext cx="4457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1800" dirty="0">
                <a:ln w="0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Arial" panose="020B0604020202020204" pitchFamily="34" charset="0"/>
              </a:rPr>
              <a:t>According </a:t>
            </a:r>
            <a:r>
              <a:rPr lang="nl-NL" sz="1800" dirty="0" err="1">
                <a:ln w="0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Arial" panose="020B0604020202020204" pitchFamily="34" charset="0"/>
              </a:rPr>
              <a:t>to</a:t>
            </a:r>
            <a:r>
              <a:rPr lang="nl-NL" sz="1800" dirty="0">
                <a:ln w="0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Arial" panose="020B0604020202020204" pitchFamily="34" charset="0"/>
              </a:rPr>
              <a:t> </a:t>
            </a:r>
            <a:r>
              <a:rPr lang="nl-NL" sz="1800" dirty="0" err="1">
                <a:ln w="0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Arial" panose="020B0604020202020204" pitchFamily="34" charset="0"/>
              </a:rPr>
              <a:t>quantum</a:t>
            </a:r>
            <a:r>
              <a:rPr lang="nl-NL" sz="1800" dirty="0">
                <a:ln w="0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Arial" panose="020B0604020202020204" pitchFamily="34" charset="0"/>
              </a:rPr>
              <a:t> </a:t>
            </a:r>
            <a:r>
              <a:rPr lang="nl-NL" sz="1800" dirty="0" err="1">
                <a:ln w="0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  <a:latin typeface="Arial" panose="020B0604020202020204" pitchFamily="34" charset="0"/>
              </a:rPr>
              <a:t>mechanics</a:t>
            </a:r>
            <a:endParaRPr lang="nl-NL" sz="1800" dirty="0">
              <a:ln w="0">
                <a:solidFill>
                  <a:schemeClr val="tx1">
                    <a:lumMod val="65000"/>
                    <a:lumOff val="35000"/>
                  </a:schemeClr>
                </a:solidFill>
              </a:ln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latin typeface="Arial" panose="020B0604020202020204" pitchFamily="34" charset="0"/>
            </a:endParaRPr>
          </a:p>
        </p:txBody>
      </p:sp>
      <p:pic>
        <p:nvPicPr>
          <p:cNvPr id="35" name="Picture 16" descr="sl00370_">
            <a:extLst>
              <a:ext uri="{FF2B5EF4-FFF2-40B4-BE49-F238E27FC236}">
                <a16:creationId xmlns:a16="http://schemas.microsoft.com/office/drawing/2014/main" id="{796736E3-E42C-454B-94EE-A58BC3F6BE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00150" y="3257550"/>
            <a:ext cx="658416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Rectangle 298">
            <a:extLst>
              <a:ext uri="{FF2B5EF4-FFF2-40B4-BE49-F238E27FC236}">
                <a16:creationId xmlns:a16="http://schemas.microsoft.com/office/drawing/2014/main" id="{DABC0975-E373-F649-8256-E5C524F1A4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156" y="204850"/>
            <a:ext cx="5797585" cy="643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Clr>
                <a:schemeClr val="accent1"/>
              </a:buClr>
              <a:buSzPct val="65000"/>
            </a:pPr>
            <a:r>
              <a:rPr lang="en-US" sz="2000" dirty="0">
                <a:solidFill>
                  <a:srgbClr val="7D7E7E"/>
                </a:solidFill>
                <a:latin typeface="Calibri" pitchFamily="34" charset="0"/>
                <a:cs typeface="Calibri" pitchFamily="34" charset="0"/>
              </a:rPr>
              <a:t>Try it yourself: </a:t>
            </a:r>
            <a:r>
              <a:rPr lang="en-US" sz="2000" dirty="0">
                <a:solidFill>
                  <a:srgbClr val="7D7E7E"/>
                </a:solidFill>
                <a:latin typeface="Calibri" pitchFamily="34" charset="0"/>
                <a:cs typeface="Calibri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http://quantumgame.io/</a:t>
            </a:r>
            <a:r>
              <a:rPr lang="en-US" sz="2000" dirty="0">
                <a:solidFill>
                  <a:srgbClr val="7D7E7E"/>
                </a:solidFill>
                <a:latin typeface="Calibri" pitchFamily="34" charset="0"/>
                <a:cs typeface="Calibri" pitchFamily="34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089038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2" grpId="0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20" grpId="0" animBg="1"/>
      <p:bldP spid="20" grpId="1" animBg="1"/>
      <p:bldP spid="21" grpId="0" animBg="1"/>
      <p:bldP spid="21" grpId="1" animBg="1"/>
      <p:bldP spid="28" grpId="0" animBg="1"/>
      <p:bldP spid="30" grpId="0" animBg="1"/>
      <p:bldP spid="31" grpId="0" animBg="1"/>
      <p:bldP spid="32" grpId="0" animBg="1"/>
      <p:bldP spid="3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0"/>
          <p:cNvSpPr txBox="1">
            <a:spLocks noGrp="1"/>
          </p:cNvSpPr>
          <p:nvPr>
            <p:ph type="title"/>
          </p:nvPr>
        </p:nvSpPr>
        <p:spPr>
          <a:xfrm>
            <a:off x="586500" y="1386674"/>
            <a:ext cx="7886700" cy="13323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little thought experiment...  </a:t>
            </a:r>
            <a:endParaRPr/>
          </a:p>
        </p:txBody>
      </p:sp>
      <p:cxnSp>
        <p:nvCxnSpPr>
          <p:cNvPr id="53" name="Google Shape;53;p10"/>
          <p:cNvCxnSpPr/>
          <p:nvPr/>
        </p:nvCxnSpPr>
        <p:spPr>
          <a:xfrm>
            <a:off x="2844650" y="2512350"/>
            <a:ext cx="3581400" cy="0"/>
          </a:xfrm>
          <a:prstGeom prst="straightConnector1">
            <a:avLst/>
          </a:prstGeom>
          <a:solidFill>
            <a:schemeClr val="accent1"/>
          </a:solidFill>
          <a:ln w="12700" cap="flat" cmpd="sng">
            <a:solidFill>
              <a:srgbClr val="CC8582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09DA1FF-240B-4247-AB8B-02EB665C3D99}"/>
              </a:ext>
            </a:extLst>
          </p:cNvPr>
          <p:cNvSpPr txBox="1">
            <a:spLocks/>
          </p:cNvSpPr>
          <p:nvPr/>
        </p:nvSpPr>
        <p:spPr>
          <a:xfrm>
            <a:off x="1143000" y="57150"/>
            <a:ext cx="6858000" cy="91440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rgbClr val="CC0000"/>
                </a:solidFill>
                <a:latin typeface="Arial" panose="020B0604020202020204" pitchFamily="34" charset="0"/>
              </a:rPr>
              <a:t>Quantum Physics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7EF9817-BB8B-439A-ABC4-C70B9CFD1E0C}"/>
              </a:ext>
            </a:extLst>
          </p:cNvPr>
          <p:cNvCxnSpPr>
            <a:cxnSpLocks/>
          </p:cNvCxnSpPr>
          <p:nvPr/>
        </p:nvCxnSpPr>
        <p:spPr bwMode="auto">
          <a:xfrm>
            <a:off x="2686050" y="971550"/>
            <a:ext cx="37719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D53F3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5" name="pic: interference" descr="http://www.kirksville.k12.mo.us/khs/teacher_web/alternative/wave_interference.jpg">
            <a:extLst>
              <a:ext uri="{FF2B5EF4-FFF2-40B4-BE49-F238E27FC236}">
                <a16:creationId xmlns:a16="http://schemas.microsoft.com/office/drawing/2014/main" id="{1CE89AEC-D380-43AB-8F07-9142197E2A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947" y="2448877"/>
            <a:ext cx="1273016" cy="694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BBE67A5-241B-4B2C-BBA9-9D4B7726EC1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6152220" y="3371850"/>
            <a:ext cx="1620180" cy="90356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D664C47-D9C2-414B-A878-7F92BE1A6F8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52220" y="3371850"/>
            <a:ext cx="1620180" cy="90356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BC97682A-AE04-4D81-BE36-E339724F251B}"/>
              </a:ext>
            </a:extLst>
          </p:cNvPr>
          <p:cNvSpPr/>
          <p:nvPr/>
        </p:nvSpPr>
        <p:spPr bwMode="auto">
          <a:xfrm>
            <a:off x="1485032" y="2236719"/>
            <a:ext cx="6318702" cy="1095282"/>
          </a:xfrm>
          <a:prstGeom prst="rect">
            <a:avLst/>
          </a:prstGeom>
          <a:solidFill>
            <a:schemeClr val="accent1">
              <a:lumMod val="40000"/>
              <a:lumOff val="60000"/>
              <a:alpha val="34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9" name="Rectangle 3">
            <a:extLst>
              <a:ext uri="{FF2B5EF4-FFF2-40B4-BE49-F238E27FC236}">
                <a16:creationId xmlns:a16="http://schemas.microsoft.com/office/drawing/2014/main" id="{540B2FE1-D497-4EA7-B835-90F30B8EA42D}"/>
              </a:ext>
            </a:extLst>
          </p:cNvPr>
          <p:cNvSpPr txBox="1">
            <a:spLocks noChangeArrowheads="1"/>
          </p:cNvSpPr>
          <p:nvPr/>
        </p:nvSpPr>
        <p:spPr>
          <a:xfrm>
            <a:off x="1618570" y="1200150"/>
            <a:ext cx="5182280" cy="281404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+mj-lt"/>
              <a:buAutoNum type="arabicPeriod"/>
            </a:pPr>
            <a:r>
              <a:rPr lang="nl-NL" sz="2100" dirty="0" err="1">
                <a:solidFill>
                  <a:schemeClr val="bg2"/>
                </a:solidFill>
                <a:latin typeface="Arial" panose="020B0604020202020204" pitchFamily="34" charset="0"/>
              </a:rPr>
              <a:t>Superposition</a:t>
            </a:r>
            <a:endParaRPr lang="nl-NL" sz="2100" dirty="0">
              <a:solidFill>
                <a:schemeClr val="bg2"/>
              </a:solidFill>
              <a:latin typeface="Arial" panose="020B0604020202020204" pitchFamily="34" charset="0"/>
            </a:endParaRPr>
          </a:p>
          <a:p>
            <a:pPr lvl="1"/>
            <a:r>
              <a:rPr lang="nl-NL" sz="1800" dirty="0">
                <a:solidFill>
                  <a:schemeClr val="bg2"/>
                </a:solidFill>
                <a:latin typeface="Arial" panose="020B0604020202020204" pitchFamily="34" charset="0"/>
              </a:rPr>
              <a:t>Of different </a:t>
            </a:r>
            <a:r>
              <a:rPr lang="nl-NL" sz="1800" dirty="0" err="1">
                <a:solidFill>
                  <a:schemeClr val="bg2"/>
                </a:solidFill>
                <a:latin typeface="Arial" panose="020B0604020202020204" pitchFamily="34" charset="0"/>
              </a:rPr>
              <a:t>states</a:t>
            </a:r>
            <a:endParaRPr lang="nl-NL" sz="1800" dirty="0">
              <a:solidFill>
                <a:schemeClr val="bg2"/>
              </a:solidFill>
              <a:latin typeface="Arial" panose="020B0604020202020204" pitchFamily="34" charset="0"/>
            </a:endParaRPr>
          </a:p>
          <a:p>
            <a:pPr lvl="1"/>
            <a:r>
              <a:rPr lang="nl-NL" sz="1800" dirty="0" err="1">
                <a:solidFill>
                  <a:schemeClr val="bg2"/>
                </a:solidFill>
                <a:latin typeface="Arial" panose="020B0604020202020204" pitchFamily="34" charset="0"/>
              </a:rPr>
              <a:t>Observation</a:t>
            </a:r>
            <a:r>
              <a:rPr lang="nl-NL" sz="1800" dirty="0">
                <a:solidFill>
                  <a:schemeClr val="bg2"/>
                </a:solidFill>
                <a:latin typeface="Arial" panose="020B0604020202020204" pitchFamily="34" charset="0"/>
              </a:rPr>
              <a:t>: </a:t>
            </a:r>
            <a:r>
              <a:rPr lang="nl-NL" sz="1650" dirty="0" err="1">
                <a:solidFill>
                  <a:schemeClr val="bg2"/>
                </a:solidFill>
                <a:latin typeface="Arial" panose="020B0604020202020204" pitchFamily="34" charset="0"/>
              </a:rPr>
              <a:t>collapse</a:t>
            </a:r>
            <a:r>
              <a:rPr lang="nl-NL" sz="1650" dirty="0">
                <a:solidFill>
                  <a:schemeClr val="bg2"/>
                </a:solidFill>
                <a:latin typeface="Arial" panose="020B0604020202020204" pitchFamily="34" charset="0"/>
              </a:rPr>
              <a:t> of </a:t>
            </a:r>
            <a:r>
              <a:rPr lang="nl-NL" sz="1650" dirty="0" err="1">
                <a:solidFill>
                  <a:schemeClr val="bg2"/>
                </a:solidFill>
                <a:latin typeface="Arial" panose="020B0604020202020204" pitchFamily="34" charset="0"/>
              </a:rPr>
              <a:t>the</a:t>
            </a:r>
            <a:r>
              <a:rPr lang="nl-NL" sz="1650" dirty="0">
                <a:solidFill>
                  <a:schemeClr val="bg2"/>
                </a:solidFill>
                <a:latin typeface="Arial" panose="020B0604020202020204" pitchFamily="34" charset="0"/>
              </a:rPr>
              <a:t> </a:t>
            </a:r>
            <a:r>
              <a:rPr lang="nl-NL" sz="1650" dirty="0" err="1">
                <a:solidFill>
                  <a:schemeClr val="bg2"/>
                </a:solidFill>
                <a:latin typeface="Arial" panose="020B0604020202020204" pitchFamily="34" charset="0"/>
              </a:rPr>
              <a:t>superposition</a:t>
            </a:r>
            <a:endParaRPr lang="nl-NL" sz="1650" dirty="0">
              <a:solidFill>
                <a:schemeClr val="bg2"/>
              </a:solidFill>
              <a:latin typeface="Arial" panose="020B0604020202020204" pitchFamily="34" charset="0"/>
            </a:endParaRPr>
          </a:p>
          <a:p>
            <a:pPr lvl="1"/>
            <a:endParaRPr lang="nl-NL" sz="1050" dirty="0">
              <a:latin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 startAt="2"/>
            </a:pPr>
            <a:r>
              <a:rPr lang="nl-NL" sz="2100" dirty="0" err="1">
                <a:solidFill>
                  <a:srgbClr val="CC0000"/>
                </a:solidFill>
                <a:latin typeface="Arial" panose="020B0604020202020204" pitchFamily="34" charset="0"/>
              </a:rPr>
              <a:t>Interference</a:t>
            </a:r>
            <a:r>
              <a:rPr lang="nl-NL" sz="2100" dirty="0">
                <a:solidFill>
                  <a:srgbClr val="CC0000"/>
                </a:solidFill>
                <a:latin typeface="Arial" panose="020B0604020202020204" pitchFamily="34" charset="0"/>
              </a:rPr>
              <a:t>:</a:t>
            </a:r>
          </a:p>
          <a:p>
            <a:pPr lvl="1"/>
            <a:r>
              <a:rPr lang="nl-NL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Of </a:t>
            </a:r>
            <a:r>
              <a:rPr lang="nl-NL" sz="1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an</a:t>
            </a:r>
            <a:r>
              <a:rPr lang="nl-NL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 object in </a:t>
            </a:r>
            <a:r>
              <a:rPr lang="nl-NL" sz="1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superposition</a:t>
            </a:r>
            <a:endParaRPr lang="nl-NL" sz="18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 startAt="3"/>
            </a:pPr>
            <a:endParaRPr lang="nl-NL" sz="2100" dirty="0">
              <a:solidFill>
                <a:schemeClr val="bg2"/>
              </a:solidFill>
              <a:latin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 startAt="3"/>
            </a:pPr>
            <a:r>
              <a:rPr lang="nl-NL" sz="2100" dirty="0" err="1">
                <a:solidFill>
                  <a:schemeClr val="bg2"/>
                </a:solidFill>
                <a:latin typeface="Arial" panose="020B0604020202020204" pitchFamily="34" charset="0"/>
              </a:rPr>
              <a:t>Entanglement</a:t>
            </a:r>
            <a:r>
              <a:rPr lang="nl-NL" sz="2100" dirty="0">
                <a:solidFill>
                  <a:schemeClr val="bg2"/>
                </a:solidFill>
                <a:latin typeface="Arial" panose="020B0604020202020204" pitchFamily="34" charset="0"/>
              </a:rPr>
              <a:t>:</a:t>
            </a:r>
          </a:p>
          <a:p>
            <a:pPr lvl="1"/>
            <a:r>
              <a:rPr lang="nl-NL" sz="1800" dirty="0">
                <a:solidFill>
                  <a:schemeClr val="bg2"/>
                </a:solidFill>
                <a:latin typeface="Arial" panose="020B0604020202020204" pitchFamily="34" charset="0"/>
              </a:rPr>
              <a:t>Of </a:t>
            </a:r>
            <a:r>
              <a:rPr lang="nl-NL" sz="1800" dirty="0" err="1">
                <a:solidFill>
                  <a:schemeClr val="bg2"/>
                </a:solidFill>
                <a:latin typeface="Arial" panose="020B0604020202020204" pitchFamily="34" charset="0"/>
              </a:rPr>
              <a:t>two</a:t>
            </a:r>
            <a:r>
              <a:rPr lang="nl-NL" sz="1800" dirty="0">
                <a:solidFill>
                  <a:schemeClr val="bg2"/>
                </a:solidFill>
                <a:latin typeface="Arial" panose="020B0604020202020204" pitchFamily="34" charset="0"/>
              </a:rPr>
              <a:t> or more </a:t>
            </a:r>
            <a:r>
              <a:rPr lang="nl-NL" sz="1800" dirty="0" err="1">
                <a:solidFill>
                  <a:schemeClr val="bg2"/>
                </a:solidFill>
                <a:latin typeface="Arial" panose="020B0604020202020204" pitchFamily="34" charset="0"/>
              </a:rPr>
              <a:t>physical</a:t>
            </a:r>
            <a:r>
              <a:rPr lang="nl-NL" sz="1800" dirty="0">
                <a:solidFill>
                  <a:schemeClr val="bg2"/>
                </a:solidFill>
                <a:latin typeface="Arial" panose="020B0604020202020204" pitchFamily="34" charset="0"/>
              </a:rPr>
              <a:t> systems</a:t>
            </a:r>
            <a:endParaRPr lang="nl-NL" sz="1800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lvl="1"/>
            <a:endParaRPr lang="nl-NL" sz="1500" dirty="0">
              <a:solidFill>
                <a:srgbClr val="FF0000"/>
              </a:solidFill>
            </a:endParaRPr>
          </a:p>
          <a:p>
            <a:pPr lvl="1"/>
            <a:endParaRPr lang="nl-NL" sz="1500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01F2F98-0C46-4474-B08F-4EB2EC4B78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055" y="1028700"/>
            <a:ext cx="1183355" cy="1133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253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A0A06E72-DAF1-4A78-818A-F9C54D37EF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806" y="215882"/>
            <a:ext cx="359906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omic Sans MS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omic Sans MS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omic Sans MS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omic Sans MS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omic Sans MS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omic Sans MS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omic Sans MS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omic Sans MS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omic Sans MS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altLang="x-none" sz="2800" dirty="0">
                <a:solidFill>
                  <a:srgbClr val="CC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Quantum </a:t>
            </a:r>
            <a:r>
              <a:rPr lang="nl-NL" altLang="x-none" sz="2800" dirty="0" err="1">
                <a:solidFill>
                  <a:srgbClr val="CC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Physics</a:t>
            </a:r>
            <a:r>
              <a:rPr lang="nl-NL" altLang="x-none" sz="2800" dirty="0">
                <a:solidFill>
                  <a:srgbClr val="CC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altLang="x-none" sz="2800" dirty="0">
                <a:solidFill>
                  <a:srgbClr val="CC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 Computer </a:t>
            </a:r>
            <a:r>
              <a:rPr lang="nl-NL" altLang="x-none" sz="2800" dirty="0" err="1">
                <a:solidFill>
                  <a:srgbClr val="CC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Science</a:t>
            </a:r>
            <a:r>
              <a:rPr lang="nl-NL" altLang="x-none" sz="2800" dirty="0">
                <a:solidFill>
                  <a:srgbClr val="CC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=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30F2848-F083-EA42-B959-72D258075C4B}"/>
              </a:ext>
            </a:extLst>
          </p:cNvPr>
          <p:cNvGrpSpPr/>
          <p:nvPr/>
        </p:nvGrpSpPr>
        <p:grpSpPr>
          <a:xfrm>
            <a:off x="6087350" y="1386145"/>
            <a:ext cx="2755168" cy="1754148"/>
            <a:chOff x="3210554" y="2843168"/>
            <a:chExt cx="2755168" cy="1754148"/>
          </a:xfrm>
        </p:grpSpPr>
        <p:pic>
          <p:nvPicPr>
            <p:cNvPr id="11" name="Picture 2" descr="David-Deutsch">
              <a:extLst>
                <a:ext uri="{FF2B5EF4-FFF2-40B4-BE49-F238E27FC236}">
                  <a16:creationId xmlns:a16="http://schemas.microsoft.com/office/drawing/2014/main" id="{65F21AD0-51A5-40A4-A4D0-DF63259550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743060" y="2843168"/>
              <a:ext cx="1085850" cy="1196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Text Box 4">
              <a:extLst>
                <a:ext uri="{FF2B5EF4-FFF2-40B4-BE49-F238E27FC236}">
                  <a16:creationId xmlns:a16="http://schemas.microsoft.com/office/drawing/2014/main" id="{6B6B38C6-DCAD-46B5-9541-E107AD1C147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96665" y="4043318"/>
              <a:ext cx="1269057" cy="553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500" dirty="0">
                  <a:solidFill>
                    <a:schemeClr val="accent3">
                      <a:lumMod val="50000"/>
                    </a:schemeClr>
                  </a:solidFill>
                  <a:latin typeface="Arial" panose="020B0604020202020204" pitchFamily="34" charset="0"/>
                </a:rPr>
                <a:t>Deutsch 1985  </a:t>
              </a:r>
            </a:p>
          </p:txBody>
        </p:sp>
        <p:pic>
          <p:nvPicPr>
            <p:cNvPr id="13" name="Picture 3" descr="richard_feynman">
              <a:extLst>
                <a:ext uri="{FF2B5EF4-FFF2-40B4-BE49-F238E27FC236}">
                  <a16:creationId xmlns:a16="http://schemas.microsoft.com/office/drawing/2014/main" id="{B4203BDE-AAFE-4CEF-9BB4-97F6A6BACC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623297" y="2860983"/>
              <a:ext cx="844557" cy="11966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Text Box 5">
              <a:extLst>
                <a:ext uri="{FF2B5EF4-FFF2-40B4-BE49-F238E27FC236}">
                  <a16:creationId xmlns:a16="http://schemas.microsoft.com/office/drawing/2014/main" id="{3FCE7471-2892-449E-8139-694D15312AB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10554" y="4043318"/>
              <a:ext cx="1667873" cy="323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500" dirty="0">
                  <a:solidFill>
                    <a:schemeClr val="accent3">
                      <a:lumMod val="50000"/>
                    </a:schemeClr>
                  </a:solidFill>
                  <a:latin typeface="Arial" panose="020B0604020202020204" pitchFamily="34" charset="0"/>
                </a:rPr>
                <a:t>Feynman 1981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106E9C6D-A470-5C44-96CC-6A5B5343E0E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5806" b="58717"/>
          <a:stretch/>
        </p:blipFill>
        <p:spPr>
          <a:xfrm>
            <a:off x="4372791" y="291514"/>
            <a:ext cx="3247065" cy="89766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D809003-8DB5-264E-9EB5-93260C07BFD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39851" r="-2697" b="181"/>
          <a:stretch/>
        </p:blipFill>
        <p:spPr>
          <a:xfrm>
            <a:off x="438294" y="1646321"/>
            <a:ext cx="5689143" cy="187297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06B28FE6-0DAF-4449-9685-6305EB7AC443}"/>
              </a:ext>
            </a:extLst>
          </p:cNvPr>
          <p:cNvSpPr/>
          <p:nvPr/>
        </p:nvSpPr>
        <p:spPr>
          <a:xfrm>
            <a:off x="2154013" y="4619841"/>
            <a:ext cx="320953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Video: </a:t>
            </a:r>
            <a:r>
              <a:rPr lang="en-US" dirty="0">
                <a:hlinkClick r:id="rId5"/>
              </a:rPr>
              <a:t>Quantum Computers Animated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29751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>
            <a:extLst>
              <a:ext uri="{FF2B5EF4-FFF2-40B4-BE49-F238E27FC236}">
                <a16:creationId xmlns:a16="http://schemas.microsoft.com/office/drawing/2014/main" id="{5D5F3BEC-1895-4887-AFEC-9AA591897C95}"/>
              </a:ext>
            </a:extLst>
          </p:cNvPr>
          <p:cNvSpPr/>
          <p:nvPr/>
        </p:nvSpPr>
        <p:spPr bwMode="auto">
          <a:xfrm>
            <a:off x="5687644" y="2318265"/>
            <a:ext cx="2199056" cy="1971676"/>
          </a:xfrm>
          <a:prstGeom prst="rect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240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D7FF5BD-0A7D-468E-8429-97D9FF73DE4F}"/>
              </a:ext>
            </a:extLst>
          </p:cNvPr>
          <p:cNvSpPr txBox="1">
            <a:spLocks/>
          </p:cNvSpPr>
          <p:nvPr/>
        </p:nvSpPr>
        <p:spPr>
          <a:xfrm>
            <a:off x="1143000" y="-114300"/>
            <a:ext cx="6858000" cy="91440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solidFill>
                  <a:srgbClr val="CC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Quantum Bit (</a:t>
            </a:r>
            <a:r>
              <a:rPr lang="en-US" sz="3200" dirty="0" err="1">
                <a:solidFill>
                  <a:srgbClr val="CC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QuBit</a:t>
            </a:r>
            <a:r>
              <a:rPr lang="en-US" sz="3200" dirty="0">
                <a:solidFill>
                  <a:srgbClr val="CC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5DA728F-E6AA-44B9-8C90-E4A8B06893A2}"/>
              </a:ext>
            </a:extLst>
          </p:cNvPr>
          <p:cNvSpPr txBox="1">
            <a:spLocks/>
          </p:cNvSpPr>
          <p:nvPr/>
        </p:nvSpPr>
        <p:spPr>
          <a:xfrm>
            <a:off x="1091380" y="1187612"/>
            <a:ext cx="6393426" cy="2761003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2400" dirty="0">
                <a:solidFill>
                  <a:srgbClr val="7D7E7E"/>
                </a:solidFill>
              </a:rPr>
              <a:t>Classical bit: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1650" dirty="0">
                <a:solidFill>
                  <a:srgbClr val="7D7E7E"/>
                </a:solidFill>
              </a:rPr>
              <a:t>		</a:t>
            </a:r>
            <a:r>
              <a:rPr lang="en-US" sz="2000" b="1" dirty="0">
                <a:solidFill>
                  <a:srgbClr val="CC0000"/>
                </a:solidFill>
              </a:rPr>
              <a:t>0</a:t>
            </a:r>
            <a:r>
              <a:rPr lang="en-US" sz="2000" b="1" dirty="0">
                <a:solidFill>
                  <a:srgbClr val="7D7E7E"/>
                </a:solidFill>
              </a:rPr>
              <a:t>  or  </a:t>
            </a:r>
            <a:r>
              <a:rPr lang="en-US" sz="2000" b="1" dirty="0">
                <a:solidFill>
                  <a:srgbClr val="CC0000"/>
                </a:solidFill>
              </a:rPr>
              <a:t>1</a:t>
            </a:r>
            <a:endParaRPr lang="en-US" sz="2000" dirty="0">
              <a:solidFill>
                <a:srgbClr val="7D7E7E"/>
              </a:solidFill>
            </a:endParaRPr>
          </a:p>
          <a:p>
            <a:pPr>
              <a:lnSpc>
                <a:spcPct val="120000"/>
              </a:lnSpc>
            </a:pPr>
            <a:endParaRPr lang="en-US" sz="2100" dirty="0">
              <a:solidFill>
                <a:srgbClr val="7D7E7E"/>
              </a:solidFill>
            </a:endParaRPr>
          </a:p>
          <a:p>
            <a:pPr>
              <a:lnSpc>
                <a:spcPct val="120000"/>
              </a:lnSpc>
            </a:pPr>
            <a:r>
              <a:rPr lang="en-US" sz="2400" dirty="0">
                <a:solidFill>
                  <a:srgbClr val="7D7E7E"/>
                </a:solidFill>
              </a:rPr>
              <a:t>Quantum bit:</a:t>
            </a:r>
            <a:br>
              <a:rPr lang="en-US" sz="2400" dirty="0">
                <a:solidFill>
                  <a:srgbClr val="7D7E7E"/>
                </a:solidFill>
              </a:rPr>
            </a:br>
            <a:r>
              <a:rPr lang="en-US" sz="2400" dirty="0">
                <a:solidFill>
                  <a:srgbClr val="7D7E7E"/>
                </a:solidFill>
              </a:rPr>
              <a:t>   </a:t>
            </a:r>
            <a:r>
              <a:rPr lang="en-US" sz="2000" dirty="0">
                <a:solidFill>
                  <a:srgbClr val="7D7E7E"/>
                </a:solidFill>
              </a:rPr>
              <a:t>superposition of </a:t>
            </a:r>
            <a:r>
              <a:rPr lang="en-US" sz="2000" b="1" dirty="0">
                <a:solidFill>
                  <a:srgbClr val="CC0000"/>
                </a:solidFill>
              </a:rPr>
              <a:t>0</a:t>
            </a:r>
            <a:r>
              <a:rPr lang="en-US" sz="2000" b="1" dirty="0">
                <a:solidFill>
                  <a:srgbClr val="7D7E7E"/>
                </a:solidFill>
              </a:rPr>
              <a:t> and </a:t>
            </a:r>
            <a:r>
              <a:rPr lang="en-US" sz="2000" b="1" dirty="0">
                <a:solidFill>
                  <a:srgbClr val="CC0000"/>
                </a:solidFill>
              </a:rPr>
              <a:t>1</a:t>
            </a:r>
          </a:p>
          <a:p>
            <a:pPr>
              <a:lnSpc>
                <a:spcPct val="120000"/>
              </a:lnSpc>
            </a:pPr>
            <a:endParaRPr lang="en-US" sz="1500" dirty="0">
              <a:solidFill>
                <a:srgbClr val="7D7E7E"/>
              </a:solidFill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424B39B-D3EC-4294-B6CE-41105B4FA079}"/>
              </a:ext>
            </a:extLst>
          </p:cNvPr>
          <p:cNvCxnSpPr>
            <a:cxnSpLocks/>
          </p:cNvCxnSpPr>
          <p:nvPr/>
        </p:nvCxnSpPr>
        <p:spPr bwMode="auto">
          <a:xfrm>
            <a:off x="2686050" y="742950"/>
            <a:ext cx="37719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D53F3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60B11FB-CFB4-4C05-9982-4D6EB1253251}"/>
              </a:ext>
            </a:extLst>
          </p:cNvPr>
          <p:cNvCxnSpPr>
            <a:cxnSpLocks/>
          </p:cNvCxnSpPr>
          <p:nvPr/>
        </p:nvCxnSpPr>
        <p:spPr bwMode="auto">
          <a:xfrm>
            <a:off x="2686050" y="3829050"/>
            <a:ext cx="37719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4" name="Picture 13" descr="ZeroOneLarge">
            <a:extLst>
              <a:ext uri="{FF2B5EF4-FFF2-40B4-BE49-F238E27FC236}">
                <a16:creationId xmlns:a16="http://schemas.microsoft.com/office/drawing/2014/main" id="{B5169466-C1F7-4B5C-9A3B-07D693B7C57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2224" y="3092997"/>
            <a:ext cx="742950" cy="94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A4E2A70A-35D1-4E57-A97C-292B22944D21}"/>
              </a:ext>
            </a:extLst>
          </p:cNvPr>
          <p:cNvGrpSpPr/>
          <p:nvPr/>
        </p:nvGrpSpPr>
        <p:grpSpPr>
          <a:xfrm>
            <a:off x="5755942" y="991088"/>
            <a:ext cx="1957955" cy="1208591"/>
            <a:chOff x="6349289" y="1321451"/>
            <a:chExt cx="2610607" cy="1611455"/>
          </a:xfrm>
        </p:grpSpPr>
        <p:sp>
          <p:nvSpPr>
            <p:cNvPr id="38" name="Arc 37">
              <a:extLst>
                <a:ext uri="{FF2B5EF4-FFF2-40B4-BE49-F238E27FC236}">
                  <a16:creationId xmlns:a16="http://schemas.microsoft.com/office/drawing/2014/main" id="{819DF661-7049-4EC6-88E4-F63CB0281E64}"/>
                </a:ext>
              </a:extLst>
            </p:cNvPr>
            <p:cNvSpPr/>
            <p:nvPr/>
          </p:nvSpPr>
          <p:spPr bwMode="auto">
            <a:xfrm rot="16200000">
              <a:off x="6742506" y="1807313"/>
              <a:ext cx="457520" cy="422855"/>
            </a:xfrm>
            <a:prstGeom prst="arc">
              <a:avLst>
                <a:gd name="adj1" fmla="val 16200000"/>
                <a:gd name="adj2" fmla="val 5410185"/>
              </a:avLst>
            </a:prstGeom>
            <a:solidFill>
              <a:schemeClr val="tx2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51435" tIns="25718" rIns="51435" bIns="25718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u="sng">
                <a:solidFill>
                  <a:srgbClr val="FF0000"/>
                </a:solidFill>
                <a:latin typeface="Comic Sans MS" pitchFamily="66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517A504E-61B7-4108-9458-2649F080F1E6}"/>
                </a:ext>
              </a:extLst>
            </p:cNvPr>
            <p:cNvSpPr txBox="1"/>
            <p:nvPr/>
          </p:nvSpPr>
          <p:spPr>
            <a:xfrm>
              <a:off x="6349289" y="1321451"/>
              <a:ext cx="1387560" cy="430887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500" dirty="0">
                  <a:solidFill>
                    <a:srgbClr val="CC0000"/>
                  </a:solidFill>
                  <a:latin typeface="Arial" panose="020B0604020202020204" pitchFamily="34" charset="0"/>
                </a:rPr>
                <a:t>detector 1</a:t>
              </a: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FDBBC5E9-FA14-46D8-86F5-27FB0E6F700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6949902" y="1860995"/>
              <a:ext cx="101257" cy="109114"/>
            </a:xfrm>
            <a:prstGeom prst="ellipse">
              <a:avLst/>
            </a:prstGeom>
            <a:solidFill>
              <a:schemeClr val="accent1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0000"/>
                </a:solidFill>
                <a:latin typeface="Comic Sans MS" pitchFamily="66" charset="0"/>
              </a:endParaRPr>
            </a:p>
          </p:txBody>
        </p:sp>
        <p:sp>
          <p:nvSpPr>
            <p:cNvPr id="41" name="Arc 40">
              <a:extLst>
                <a:ext uri="{FF2B5EF4-FFF2-40B4-BE49-F238E27FC236}">
                  <a16:creationId xmlns:a16="http://schemas.microsoft.com/office/drawing/2014/main" id="{429451F6-73AD-426E-B45F-DDDAF930F6CC}"/>
                </a:ext>
              </a:extLst>
            </p:cNvPr>
            <p:cNvSpPr/>
            <p:nvPr/>
          </p:nvSpPr>
          <p:spPr bwMode="auto">
            <a:xfrm>
              <a:off x="7070012" y="2471405"/>
              <a:ext cx="424575" cy="455666"/>
            </a:xfrm>
            <a:prstGeom prst="arc">
              <a:avLst>
                <a:gd name="adj1" fmla="val 16200000"/>
                <a:gd name="adj2" fmla="val 5410185"/>
              </a:avLst>
            </a:prstGeom>
            <a:solidFill>
              <a:schemeClr val="tx2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51435" tIns="25718" rIns="51435" bIns="25718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u="sng">
                <a:solidFill>
                  <a:srgbClr val="FF0000"/>
                </a:solidFill>
                <a:latin typeface="Comic Sans MS" pitchFamily="66" charset="0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68500128-9D0B-4AF1-9C5B-22F72A0E6F2B}"/>
                </a:ext>
              </a:extLst>
            </p:cNvPr>
            <p:cNvSpPr txBox="1"/>
            <p:nvPr/>
          </p:nvSpPr>
          <p:spPr>
            <a:xfrm>
              <a:off x="7572336" y="2502019"/>
              <a:ext cx="1387560" cy="430887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500" dirty="0">
                  <a:solidFill>
                    <a:srgbClr val="CC0000"/>
                  </a:solidFill>
                  <a:latin typeface="Arial" panose="020B0604020202020204" pitchFamily="34" charset="0"/>
                </a:rPr>
                <a:t>detector 0</a:t>
              </a: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7F4EBF21-03C3-47F2-96A6-A90E257441DC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7345369" y="2650002"/>
              <a:ext cx="101257" cy="109114"/>
            </a:xfrm>
            <a:prstGeom prst="ellipse">
              <a:avLst/>
            </a:prstGeom>
            <a:solidFill>
              <a:schemeClr val="accent1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0000"/>
                </a:solidFill>
                <a:latin typeface="Comic Sans MS" pitchFamily="66" charset="0"/>
              </a:endParaRPr>
            </a:p>
          </p:txBody>
        </p:sp>
      </p:grpSp>
      <p:sp>
        <p:nvSpPr>
          <p:cNvPr id="44" name="Rectangle 43">
            <a:extLst>
              <a:ext uri="{FF2B5EF4-FFF2-40B4-BE49-F238E27FC236}">
                <a16:creationId xmlns:a16="http://schemas.microsoft.com/office/drawing/2014/main" id="{B953DEB0-59BC-4A80-A21D-FB7154FEE3D3}"/>
              </a:ext>
            </a:extLst>
          </p:cNvPr>
          <p:cNvSpPr/>
          <p:nvPr/>
        </p:nvSpPr>
        <p:spPr bwMode="auto">
          <a:xfrm>
            <a:off x="5680276" y="929592"/>
            <a:ext cx="2206423" cy="1314450"/>
          </a:xfrm>
          <a:prstGeom prst="rect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240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1CDC45B-FA6F-4754-9FDD-960982CDA375}"/>
              </a:ext>
            </a:extLst>
          </p:cNvPr>
          <p:cNvSpPr txBox="1"/>
          <p:nvPr/>
        </p:nvSpPr>
        <p:spPr>
          <a:xfrm>
            <a:off x="5820617" y="1570358"/>
            <a:ext cx="4822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Arial" panose="020B0604020202020204" pitchFamily="34" charset="0"/>
              </a:rPr>
              <a:t>or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F7CD1511-1CC1-4D3F-AEA6-EE6D271E5F06}"/>
              </a:ext>
            </a:extLst>
          </p:cNvPr>
          <p:cNvGrpSpPr>
            <a:grpSpLocks noChangeAspect="1"/>
          </p:cNvGrpSpPr>
          <p:nvPr/>
        </p:nvGrpSpPr>
        <p:grpSpPr>
          <a:xfrm>
            <a:off x="5768133" y="2458527"/>
            <a:ext cx="1982695" cy="1801043"/>
            <a:chOff x="4933175" y="2972776"/>
            <a:chExt cx="3574719" cy="3013382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4478DA25-0787-4F73-BD6D-4F5EF4CA710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933175" y="5026794"/>
              <a:ext cx="892121" cy="19419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BC230423-60F7-4B5F-A0D5-EB64D41C302F}"/>
                </a:ext>
              </a:extLst>
            </p:cNvPr>
            <p:cNvSpPr/>
            <p:nvPr/>
          </p:nvSpPr>
          <p:spPr bwMode="auto">
            <a:xfrm rot="8100000">
              <a:off x="5415767" y="5041589"/>
              <a:ext cx="800100" cy="59167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51435" tIns="25718" rIns="51435" bIns="25718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0000"/>
                </a:solidFill>
                <a:latin typeface="Comic Sans MS" pitchFamily="66" charset="0"/>
              </a:endParaRPr>
            </a:p>
          </p:txBody>
        </p: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ECCF9C0B-7DD6-4EC9-9CDA-B54526400A50}"/>
                </a:ext>
              </a:extLst>
            </p:cNvPr>
            <p:cNvCxnSpPr>
              <a:cxnSpLocks/>
              <a:stCxn id="48" idx="2"/>
            </p:cNvCxnSpPr>
            <p:nvPr/>
          </p:nvCxnSpPr>
          <p:spPr bwMode="auto">
            <a:xfrm flipV="1">
              <a:off x="5793276" y="4040997"/>
              <a:ext cx="19897" cy="1009257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CA90BF58-6C30-44F4-992F-8E8D5C00DB9A}"/>
                </a:ext>
              </a:extLst>
            </p:cNvPr>
            <p:cNvCxnSpPr/>
            <p:nvPr/>
          </p:nvCxnSpPr>
          <p:spPr bwMode="auto">
            <a:xfrm>
              <a:off x="5863749" y="5053319"/>
              <a:ext cx="1057553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1" name="Arc 50">
              <a:extLst>
                <a:ext uri="{FF2B5EF4-FFF2-40B4-BE49-F238E27FC236}">
                  <a16:creationId xmlns:a16="http://schemas.microsoft.com/office/drawing/2014/main" id="{A10F295B-1523-419C-ABC0-325031975D86}"/>
                </a:ext>
              </a:extLst>
            </p:cNvPr>
            <p:cNvSpPr/>
            <p:nvPr/>
          </p:nvSpPr>
          <p:spPr bwMode="auto">
            <a:xfrm rot="16200000">
              <a:off x="5538237" y="3561872"/>
              <a:ext cx="574118" cy="571792"/>
            </a:xfrm>
            <a:prstGeom prst="arc">
              <a:avLst>
                <a:gd name="adj1" fmla="val 16200000"/>
                <a:gd name="adj2" fmla="val 5410185"/>
              </a:avLst>
            </a:prstGeom>
            <a:solidFill>
              <a:schemeClr val="tx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51435" tIns="25718" rIns="51435" bIns="25718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u="sng">
                <a:solidFill>
                  <a:srgbClr val="FF0000"/>
                </a:solidFill>
                <a:latin typeface="Comic Sans MS" pitchFamily="66" charset="0"/>
              </a:endParaRPr>
            </a:p>
          </p:txBody>
        </p:sp>
        <p:sp>
          <p:nvSpPr>
            <p:cNvPr id="52" name="Arc 51">
              <a:extLst>
                <a:ext uri="{FF2B5EF4-FFF2-40B4-BE49-F238E27FC236}">
                  <a16:creationId xmlns:a16="http://schemas.microsoft.com/office/drawing/2014/main" id="{AE9089DD-956E-4504-A028-C8CC8421565E}"/>
                </a:ext>
              </a:extLst>
            </p:cNvPr>
            <p:cNvSpPr/>
            <p:nvPr/>
          </p:nvSpPr>
          <p:spPr bwMode="auto">
            <a:xfrm>
              <a:off x="6835300" y="4787745"/>
              <a:ext cx="574119" cy="571792"/>
            </a:xfrm>
            <a:prstGeom prst="arc">
              <a:avLst>
                <a:gd name="adj1" fmla="val 16200000"/>
                <a:gd name="adj2" fmla="val 5410185"/>
              </a:avLst>
            </a:prstGeom>
            <a:solidFill>
              <a:schemeClr val="tx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51435" tIns="25718" rIns="51435" bIns="25718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u="sng">
                <a:solidFill>
                  <a:srgbClr val="FF0000"/>
                </a:solidFill>
                <a:latin typeface="Comic Sans MS" pitchFamily="66" charset="0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BA10D1B3-BA59-4B40-ADFC-02EA777CA486}"/>
                </a:ext>
              </a:extLst>
            </p:cNvPr>
            <p:cNvSpPr txBox="1"/>
            <p:nvPr/>
          </p:nvSpPr>
          <p:spPr>
            <a:xfrm>
              <a:off x="6370218" y="5445460"/>
              <a:ext cx="1876286" cy="540698"/>
            </a:xfrm>
            <a:prstGeom prst="rect">
              <a:avLst/>
            </a:prstGeom>
            <a:noFill/>
            <a:ln w="25400">
              <a:solidFill>
                <a:schemeClr val="tx2"/>
              </a:solidFill>
            </a:ln>
          </p:spPr>
          <p:txBody>
            <a:bodyPr wrap="none" rtlCol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500" dirty="0">
                  <a:solidFill>
                    <a:srgbClr val="CC0000"/>
                  </a:solidFill>
                  <a:latin typeface="Arial" panose="020B0604020202020204" pitchFamily="34" charset="0"/>
                </a:rPr>
                <a:t>detector 0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EB151467-8955-45BE-9790-93BDC0A55017}"/>
                </a:ext>
              </a:extLst>
            </p:cNvPr>
            <p:cNvSpPr txBox="1"/>
            <p:nvPr/>
          </p:nvSpPr>
          <p:spPr>
            <a:xfrm>
              <a:off x="4984247" y="2972776"/>
              <a:ext cx="1876286" cy="540698"/>
            </a:xfrm>
            <a:prstGeom prst="rect">
              <a:avLst/>
            </a:prstGeom>
            <a:noFill/>
            <a:ln w="25400">
              <a:solidFill>
                <a:schemeClr val="tx2"/>
              </a:solidFill>
            </a:ln>
          </p:spPr>
          <p:txBody>
            <a:bodyPr wrap="none" rtlCol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500" dirty="0">
                  <a:solidFill>
                    <a:srgbClr val="CC0000"/>
                  </a:solidFill>
                  <a:latin typeface="Arial" panose="020B0604020202020204" pitchFamily="34" charset="0"/>
                </a:rPr>
                <a:t>detector 1</a:t>
              </a:r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B90F3591-7395-468F-8616-9606188DAEE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6469778" y="4973547"/>
              <a:ext cx="136922" cy="13692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0000"/>
                </a:solidFill>
                <a:latin typeface="Comic Sans MS" pitchFamily="66" charset="0"/>
              </a:endParaRPr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977734F7-6548-4C84-A750-A4AEC3B39915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749450" y="4309647"/>
              <a:ext cx="136922" cy="13692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0000"/>
                </a:solidFill>
                <a:latin typeface="Comic Sans MS" pitchFamily="66" charset="0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FA835909-C9B3-499B-8BFC-8AD262A24D29}"/>
                </a:ext>
              </a:extLst>
            </p:cNvPr>
            <p:cNvSpPr txBox="1"/>
            <p:nvPr/>
          </p:nvSpPr>
          <p:spPr>
            <a:xfrm>
              <a:off x="6105602" y="3978447"/>
              <a:ext cx="2402292" cy="540698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nl-NL" sz="1500" dirty="0" err="1">
                  <a:solidFill>
                    <a:schemeClr val="accent1"/>
                  </a:solidFill>
                  <a:latin typeface="Arial" panose="020B0604020202020204" pitchFamily="34" charset="0"/>
                </a:rPr>
                <a:t>superposition</a:t>
              </a:r>
              <a:endParaRPr lang="nl-NL" sz="1800" dirty="0">
                <a:solidFill>
                  <a:schemeClr val="accent1"/>
                </a:solidFill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22470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44" grpId="0" animBg="1"/>
      <p:bldP spid="4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D7FF5BD-0A7D-468E-8429-97D9FF73DE4F}"/>
              </a:ext>
            </a:extLst>
          </p:cNvPr>
          <p:cNvSpPr txBox="1">
            <a:spLocks/>
          </p:cNvSpPr>
          <p:nvPr/>
        </p:nvSpPr>
        <p:spPr>
          <a:xfrm>
            <a:off x="1143000" y="-114300"/>
            <a:ext cx="6858000" cy="91440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rgbClr val="CC0000"/>
                </a:solidFill>
                <a:latin typeface="Arial" panose="020B0604020202020204" pitchFamily="34" charset="0"/>
              </a:rPr>
              <a:t>More Qubits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424B39B-D3EC-4294-B6CE-41105B4FA079}"/>
              </a:ext>
            </a:extLst>
          </p:cNvPr>
          <p:cNvCxnSpPr>
            <a:cxnSpLocks/>
          </p:cNvCxnSpPr>
          <p:nvPr/>
        </p:nvCxnSpPr>
        <p:spPr bwMode="auto">
          <a:xfrm>
            <a:off x="2686050" y="742950"/>
            <a:ext cx="37719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D53F3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9" name="Rectangle 5">
            <a:extLst>
              <a:ext uri="{FF2B5EF4-FFF2-40B4-BE49-F238E27FC236}">
                <a16:creationId xmlns:a16="http://schemas.microsoft.com/office/drawing/2014/main" id="{D2A34AF9-DDC3-40AD-BD63-3A4BCC7452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657350" y="1028700"/>
            <a:ext cx="6572250" cy="3200400"/>
          </a:xfrm>
        </p:spPr>
        <p:txBody>
          <a:bodyPr>
            <a:normAutofit lnSpcReduction="10000"/>
          </a:bodyPr>
          <a:lstStyle/>
          <a:p>
            <a:r>
              <a:rPr lang="nl-NL" altLang="en-US" dirty="0">
                <a:latin typeface="Arial" panose="020B0604020202020204" pitchFamily="34" charset="0"/>
              </a:rPr>
              <a:t> </a:t>
            </a:r>
            <a:r>
              <a:rPr lang="nl-NL" altLang="en-US" dirty="0">
                <a:solidFill>
                  <a:srgbClr val="C00000"/>
                </a:solidFill>
                <a:latin typeface="Arial" panose="020B0604020202020204" pitchFamily="34" charset="0"/>
              </a:rPr>
              <a:t>1</a:t>
            </a:r>
            <a:r>
              <a:rPr lang="nl-NL" altLang="en-US" dirty="0">
                <a:solidFill>
                  <a:srgbClr val="7D7E7E"/>
                </a:solidFill>
                <a:latin typeface="Arial" panose="020B0604020202020204" pitchFamily="34" charset="0"/>
              </a:rPr>
              <a:t> </a:t>
            </a:r>
            <a:r>
              <a:rPr lang="nl-NL" altLang="en-US" dirty="0" err="1">
                <a:solidFill>
                  <a:srgbClr val="7D7E7E"/>
                </a:solidFill>
                <a:latin typeface="Arial" panose="020B0604020202020204" pitchFamily="34" charset="0"/>
              </a:rPr>
              <a:t>qubit</a:t>
            </a:r>
            <a:r>
              <a:rPr lang="nl-NL" altLang="en-US" dirty="0">
                <a:solidFill>
                  <a:srgbClr val="7D7E7E"/>
                </a:solidFill>
                <a:latin typeface="Arial" panose="020B0604020202020204" pitchFamily="34" charset="0"/>
              </a:rPr>
              <a:t>  </a:t>
            </a:r>
            <a:r>
              <a:rPr lang="nl-NL" altLang="en-US" dirty="0" err="1">
                <a:solidFill>
                  <a:srgbClr val="7D7E7E"/>
                </a:solidFill>
                <a:latin typeface="Arial" panose="020B0604020202020204" pitchFamily="34" charset="0"/>
              </a:rPr>
              <a:t>superposition</a:t>
            </a:r>
            <a:r>
              <a:rPr lang="nl-NL" altLang="en-US" dirty="0">
                <a:solidFill>
                  <a:srgbClr val="7D7E7E"/>
                </a:solidFill>
                <a:latin typeface="Arial" panose="020B0604020202020204" pitchFamily="34" charset="0"/>
              </a:rPr>
              <a:t> of </a:t>
            </a:r>
            <a:r>
              <a:rPr lang="nl-NL" altLang="en-US" dirty="0">
                <a:solidFill>
                  <a:srgbClr val="C00000"/>
                </a:solidFill>
                <a:latin typeface="Arial" panose="020B0604020202020204" pitchFamily="34" charset="0"/>
              </a:rPr>
              <a:t>2</a:t>
            </a:r>
            <a:r>
              <a:rPr lang="nl-NL" altLang="en-US" dirty="0">
                <a:solidFill>
                  <a:srgbClr val="7D7E7E"/>
                </a:solidFill>
                <a:latin typeface="Arial" panose="020B0604020202020204" pitchFamily="34" charset="0"/>
              </a:rPr>
              <a:t> </a:t>
            </a:r>
            <a:r>
              <a:rPr lang="nl-NL" altLang="en-US" dirty="0" err="1">
                <a:solidFill>
                  <a:srgbClr val="7D7E7E"/>
                </a:solidFill>
                <a:latin typeface="Arial" panose="020B0604020202020204" pitchFamily="34" charset="0"/>
              </a:rPr>
              <a:t>states</a:t>
            </a:r>
            <a:endParaRPr lang="nl-NL" altLang="en-US" dirty="0">
              <a:solidFill>
                <a:srgbClr val="7D7E7E"/>
              </a:solidFill>
              <a:latin typeface="Arial" panose="020B0604020202020204" pitchFamily="34" charset="0"/>
            </a:endParaRPr>
          </a:p>
          <a:p>
            <a:r>
              <a:rPr lang="nl-NL" altLang="en-US" dirty="0">
                <a:solidFill>
                  <a:srgbClr val="7D7E7E"/>
                </a:solidFill>
                <a:latin typeface="Arial" panose="020B0604020202020204" pitchFamily="34" charset="0"/>
              </a:rPr>
              <a:t> </a:t>
            </a:r>
            <a:r>
              <a:rPr lang="nl-NL" altLang="en-US" dirty="0">
                <a:solidFill>
                  <a:srgbClr val="C00000"/>
                </a:solidFill>
                <a:latin typeface="Arial" panose="020B0604020202020204" pitchFamily="34" charset="0"/>
              </a:rPr>
              <a:t>2</a:t>
            </a:r>
            <a:r>
              <a:rPr lang="nl-NL" altLang="en-US" dirty="0">
                <a:solidFill>
                  <a:srgbClr val="7D7E7E"/>
                </a:solidFill>
                <a:latin typeface="Arial" panose="020B0604020202020204" pitchFamily="34" charset="0"/>
              </a:rPr>
              <a:t> </a:t>
            </a:r>
            <a:r>
              <a:rPr lang="nl-NL" altLang="en-US" dirty="0" err="1">
                <a:solidFill>
                  <a:srgbClr val="7D7E7E"/>
                </a:solidFill>
                <a:latin typeface="Arial" panose="020B0604020202020204" pitchFamily="34" charset="0"/>
              </a:rPr>
              <a:t>qubits</a:t>
            </a:r>
            <a:r>
              <a:rPr lang="nl-NL" altLang="en-US" dirty="0">
                <a:solidFill>
                  <a:srgbClr val="7D7E7E"/>
                </a:solidFill>
                <a:latin typeface="Arial" panose="020B0604020202020204" pitchFamily="34" charset="0"/>
              </a:rPr>
              <a:t> </a:t>
            </a:r>
            <a:r>
              <a:rPr lang="nl-NL" altLang="en-US" dirty="0" err="1">
                <a:solidFill>
                  <a:srgbClr val="7D7E7E"/>
                </a:solidFill>
                <a:latin typeface="Arial" panose="020B0604020202020204" pitchFamily="34" charset="0"/>
              </a:rPr>
              <a:t>superposition</a:t>
            </a:r>
            <a:r>
              <a:rPr lang="nl-NL" altLang="en-US" dirty="0">
                <a:solidFill>
                  <a:srgbClr val="7D7E7E"/>
                </a:solidFill>
                <a:latin typeface="Arial" panose="020B0604020202020204" pitchFamily="34" charset="0"/>
              </a:rPr>
              <a:t> of </a:t>
            </a:r>
            <a:r>
              <a:rPr lang="nl-NL" altLang="en-US" dirty="0">
                <a:solidFill>
                  <a:srgbClr val="C00000"/>
                </a:solidFill>
                <a:latin typeface="Arial" panose="020B0604020202020204" pitchFamily="34" charset="0"/>
              </a:rPr>
              <a:t>4</a:t>
            </a:r>
            <a:r>
              <a:rPr lang="nl-NL" altLang="en-US" dirty="0">
                <a:solidFill>
                  <a:srgbClr val="7D7E7E"/>
                </a:solidFill>
                <a:latin typeface="Arial" panose="020B0604020202020204" pitchFamily="34" charset="0"/>
              </a:rPr>
              <a:t> </a:t>
            </a:r>
            <a:r>
              <a:rPr lang="nl-NL" altLang="en-US" dirty="0" err="1">
                <a:solidFill>
                  <a:srgbClr val="7D7E7E"/>
                </a:solidFill>
                <a:latin typeface="Arial" panose="020B0604020202020204" pitchFamily="34" charset="0"/>
              </a:rPr>
              <a:t>states</a:t>
            </a:r>
            <a:endParaRPr lang="nl-NL" altLang="en-US" dirty="0">
              <a:solidFill>
                <a:srgbClr val="7D7E7E"/>
              </a:solidFill>
              <a:latin typeface="Arial" panose="020B0604020202020204" pitchFamily="34" charset="0"/>
            </a:endParaRPr>
          </a:p>
          <a:p>
            <a:r>
              <a:rPr lang="nl-NL" altLang="en-US" dirty="0">
                <a:solidFill>
                  <a:srgbClr val="7D7E7E"/>
                </a:solidFill>
                <a:latin typeface="Arial" panose="020B0604020202020204" pitchFamily="34" charset="0"/>
              </a:rPr>
              <a:t> </a:t>
            </a:r>
            <a:r>
              <a:rPr lang="nl-NL" altLang="en-US" dirty="0">
                <a:solidFill>
                  <a:srgbClr val="C00000"/>
                </a:solidFill>
                <a:latin typeface="Arial" panose="020B0604020202020204" pitchFamily="34" charset="0"/>
              </a:rPr>
              <a:t>3</a:t>
            </a:r>
            <a:r>
              <a:rPr lang="nl-NL" altLang="en-US" dirty="0">
                <a:solidFill>
                  <a:srgbClr val="7D7E7E"/>
                </a:solidFill>
                <a:latin typeface="Arial" panose="020B0604020202020204" pitchFamily="34" charset="0"/>
              </a:rPr>
              <a:t> </a:t>
            </a:r>
            <a:r>
              <a:rPr lang="nl-NL" altLang="en-US" dirty="0" err="1">
                <a:solidFill>
                  <a:srgbClr val="7D7E7E"/>
                </a:solidFill>
                <a:latin typeface="Arial" panose="020B0604020202020204" pitchFamily="34" charset="0"/>
              </a:rPr>
              <a:t>qubits</a:t>
            </a:r>
            <a:r>
              <a:rPr lang="nl-NL" altLang="en-US" dirty="0">
                <a:solidFill>
                  <a:srgbClr val="7D7E7E"/>
                </a:solidFill>
                <a:latin typeface="Arial" panose="020B0604020202020204" pitchFamily="34" charset="0"/>
              </a:rPr>
              <a:t> </a:t>
            </a:r>
            <a:r>
              <a:rPr lang="nl-NL" altLang="en-US" dirty="0" err="1">
                <a:solidFill>
                  <a:srgbClr val="7D7E7E"/>
                </a:solidFill>
                <a:latin typeface="Arial" panose="020B0604020202020204" pitchFamily="34" charset="0"/>
              </a:rPr>
              <a:t>superposition</a:t>
            </a:r>
            <a:r>
              <a:rPr lang="nl-NL" altLang="en-US" dirty="0">
                <a:solidFill>
                  <a:srgbClr val="7D7E7E"/>
                </a:solidFill>
                <a:latin typeface="Arial" panose="020B0604020202020204" pitchFamily="34" charset="0"/>
              </a:rPr>
              <a:t> of </a:t>
            </a:r>
            <a:r>
              <a:rPr lang="nl-NL" altLang="en-US" dirty="0">
                <a:solidFill>
                  <a:srgbClr val="C00000"/>
                </a:solidFill>
                <a:latin typeface="Arial" panose="020B0604020202020204" pitchFamily="34" charset="0"/>
              </a:rPr>
              <a:t>8</a:t>
            </a:r>
            <a:r>
              <a:rPr lang="nl-NL" altLang="en-US" dirty="0">
                <a:solidFill>
                  <a:srgbClr val="7D7E7E"/>
                </a:solidFill>
                <a:latin typeface="Arial" panose="020B0604020202020204" pitchFamily="34" charset="0"/>
              </a:rPr>
              <a:t> </a:t>
            </a:r>
            <a:r>
              <a:rPr lang="nl-NL" altLang="en-US" dirty="0" err="1">
                <a:solidFill>
                  <a:srgbClr val="7D7E7E"/>
                </a:solidFill>
                <a:latin typeface="Arial" panose="020B0604020202020204" pitchFamily="34" charset="0"/>
              </a:rPr>
              <a:t>states</a:t>
            </a:r>
            <a:endParaRPr lang="nl-NL" altLang="en-US" dirty="0">
              <a:solidFill>
                <a:srgbClr val="7D7E7E"/>
              </a:solidFill>
              <a:latin typeface="Arial" panose="020B0604020202020204" pitchFamily="34" charset="0"/>
            </a:endParaRPr>
          </a:p>
          <a:p>
            <a:r>
              <a:rPr lang="nl-NL" altLang="en-US" dirty="0">
                <a:solidFill>
                  <a:srgbClr val="7D7E7E"/>
                </a:solidFill>
                <a:latin typeface="Arial" panose="020B0604020202020204" pitchFamily="34" charset="0"/>
              </a:rPr>
              <a:t> </a:t>
            </a:r>
            <a:r>
              <a:rPr lang="nl-NL" altLang="en-US" dirty="0">
                <a:solidFill>
                  <a:srgbClr val="C00000"/>
                </a:solidFill>
                <a:latin typeface="Arial" panose="020B0604020202020204" pitchFamily="34" charset="0"/>
              </a:rPr>
              <a:t>4</a:t>
            </a:r>
            <a:r>
              <a:rPr lang="nl-NL" altLang="en-US" dirty="0">
                <a:solidFill>
                  <a:srgbClr val="7D7E7E"/>
                </a:solidFill>
                <a:latin typeface="Arial" panose="020B0604020202020204" pitchFamily="34" charset="0"/>
              </a:rPr>
              <a:t> </a:t>
            </a:r>
            <a:r>
              <a:rPr lang="nl-NL" altLang="en-US" dirty="0" err="1">
                <a:solidFill>
                  <a:srgbClr val="7D7E7E"/>
                </a:solidFill>
                <a:latin typeface="Arial" panose="020B0604020202020204" pitchFamily="34" charset="0"/>
              </a:rPr>
              <a:t>qubits</a:t>
            </a:r>
            <a:r>
              <a:rPr lang="nl-NL" altLang="en-US" dirty="0">
                <a:solidFill>
                  <a:srgbClr val="7D7E7E"/>
                </a:solidFill>
                <a:latin typeface="Arial" panose="020B0604020202020204" pitchFamily="34" charset="0"/>
              </a:rPr>
              <a:t> </a:t>
            </a:r>
            <a:r>
              <a:rPr lang="nl-NL" altLang="en-US" dirty="0" err="1">
                <a:solidFill>
                  <a:srgbClr val="7D7E7E"/>
                </a:solidFill>
                <a:latin typeface="Arial" panose="020B0604020202020204" pitchFamily="34" charset="0"/>
              </a:rPr>
              <a:t>superposition</a:t>
            </a:r>
            <a:r>
              <a:rPr lang="nl-NL" altLang="en-US" dirty="0">
                <a:solidFill>
                  <a:srgbClr val="7D7E7E"/>
                </a:solidFill>
                <a:latin typeface="Arial" panose="020B0604020202020204" pitchFamily="34" charset="0"/>
              </a:rPr>
              <a:t> of </a:t>
            </a:r>
            <a:r>
              <a:rPr lang="nl-NL" altLang="en-US" dirty="0">
                <a:solidFill>
                  <a:srgbClr val="C00000"/>
                </a:solidFill>
                <a:latin typeface="Arial" panose="020B0604020202020204" pitchFamily="34" charset="0"/>
              </a:rPr>
              <a:t>16</a:t>
            </a:r>
            <a:r>
              <a:rPr lang="nl-NL" altLang="en-US" dirty="0">
                <a:solidFill>
                  <a:srgbClr val="7D7E7E"/>
                </a:solidFill>
                <a:latin typeface="Arial" panose="020B0604020202020204" pitchFamily="34" charset="0"/>
              </a:rPr>
              <a:t> </a:t>
            </a:r>
            <a:r>
              <a:rPr lang="nl-NL" altLang="en-US" dirty="0" err="1">
                <a:solidFill>
                  <a:srgbClr val="7D7E7E"/>
                </a:solidFill>
                <a:latin typeface="Arial" panose="020B0604020202020204" pitchFamily="34" charset="0"/>
              </a:rPr>
              <a:t>states</a:t>
            </a:r>
            <a:endParaRPr lang="nl-NL" altLang="en-US" dirty="0">
              <a:solidFill>
                <a:srgbClr val="7D7E7E"/>
              </a:solidFill>
              <a:latin typeface="Arial" panose="020B0604020202020204" pitchFamily="34" charset="0"/>
            </a:endParaRPr>
          </a:p>
          <a:p>
            <a:r>
              <a:rPr lang="nl-NL" altLang="en-US" dirty="0">
                <a:solidFill>
                  <a:srgbClr val="7D7E7E"/>
                </a:solidFill>
                <a:latin typeface="Arial" panose="020B0604020202020204" pitchFamily="34" charset="0"/>
              </a:rPr>
              <a:t> </a:t>
            </a:r>
            <a:r>
              <a:rPr lang="nl-NL" altLang="en-US" dirty="0">
                <a:solidFill>
                  <a:srgbClr val="C00000"/>
                </a:solidFill>
                <a:latin typeface="Arial" panose="020B0604020202020204" pitchFamily="34" charset="0"/>
              </a:rPr>
              <a:t>5</a:t>
            </a:r>
            <a:r>
              <a:rPr lang="nl-NL" altLang="en-US" dirty="0">
                <a:solidFill>
                  <a:srgbClr val="7D7E7E"/>
                </a:solidFill>
                <a:latin typeface="Arial" panose="020B0604020202020204" pitchFamily="34" charset="0"/>
              </a:rPr>
              <a:t> </a:t>
            </a:r>
            <a:r>
              <a:rPr lang="nl-NL" altLang="en-US" dirty="0" err="1">
                <a:solidFill>
                  <a:srgbClr val="7D7E7E"/>
                </a:solidFill>
                <a:latin typeface="Arial" panose="020B0604020202020204" pitchFamily="34" charset="0"/>
              </a:rPr>
              <a:t>qubits</a:t>
            </a:r>
            <a:r>
              <a:rPr lang="nl-NL" altLang="en-US" dirty="0">
                <a:solidFill>
                  <a:srgbClr val="7D7E7E"/>
                </a:solidFill>
                <a:latin typeface="Arial" panose="020B0604020202020204" pitchFamily="34" charset="0"/>
              </a:rPr>
              <a:t> </a:t>
            </a:r>
            <a:r>
              <a:rPr lang="nl-NL" altLang="en-US" dirty="0" err="1">
                <a:solidFill>
                  <a:srgbClr val="7D7E7E"/>
                </a:solidFill>
                <a:latin typeface="Arial" panose="020B0604020202020204" pitchFamily="34" charset="0"/>
              </a:rPr>
              <a:t>superposition</a:t>
            </a:r>
            <a:r>
              <a:rPr lang="nl-NL" altLang="en-US" dirty="0">
                <a:solidFill>
                  <a:srgbClr val="7D7E7E"/>
                </a:solidFill>
                <a:latin typeface="Arial" panose="020B0604020202020204" pitchFamily="34" charset="0"/>
              </a:rPr>
              <a:t> of </a:t>
            </a:r>
            <a:r>
              <a:rPr lang="nl-NL" altLang="en-US" dirty="0">
                <a:solidFill>
                  <a:srgbClr val="C00000"/>
                </a:solidFill>
                <a:latin typeface="Arial" panose="020B0604020202020204" pitchFamily="34" charset="0"/>
              </a:rPr>
              <a:t>32</a:t>
            </a:r>
            <a:r>
              <a:rPr lang="nl-NL" altLang="en-US" dirty="0">
                <a:solidFill>
                  <a:srgbClr val="7D7E7E"/>
                </a:solidFill>
                <a:latin typeface="Arial" panose="020B0604020202020204" pitchFamily="34" charset="0"/>
              </a:rPr>
              <a:t> </a:t>
            </a:r>
            <a:r>
              <a:rPr lang="nl-NL" altLang="en-US" dirty="0" err="1">
                <a:solidFill>
                  <a:srgbClr val="7D7E7E"/>
                </a:solidFill>
                <a:latin typeface="Arial" panose="020B0604020202020204" pitchFamily="34" charset="0"/>
              </a:rPr>
              <a:t>states</a:t>
            </a:r>
            <a:endParaRPr lang="nl-NL" altLang="en-US" dirty="0">
              <a:solidFill>
                <a:srgbClr val="7D7E7E"/>
              </a:solidFill>
              <a:latin typeface="Arial" panose="020B0604020202020204" pitchFamily="34" charset="0"/>
            </a:endParaRPr>
          </a:p>
          <a:p>
            <a:r>
              <a:rPr lang="nl-NL" altLang="en-US" dirty="0">
                <a:solidFill>
                  <a:srgbClr val="7D7E7E"/>
                </a:solidFill>
                <a:latin typeface="Arial" panose="020B0604020202020204" pitchFamily="34" charset="0"/>
              </a:rPr>
              <a:t> </a:t>
            </a:r>
            <a:r>
              <a:rPr lang="nl-NL" altLang="en-US" dirty="0">
                <a:solidFill>
                  <a:srgbClr val="C00000"/>
                </a:solidFill>
                <a:latin typeface="Arial" panose="020B0604020202020204" pitchFamily="34" charset="0"/>
              </a:rPr>
              <a:t>6</a:t>
            </a:r>
            <a:r>
              <a:rPr lang="nl-NL" altLang="en-US" dirty="0">
                <a:solidFill>
                  <a:srgbClr val="7D7E7E"/>
                </a:solidFill>
                <a:latin typeface="Arial" panose="020B0604020202020204" pitchFamily="34" charset="0"/>
              </a:rPr>
              <a:t> </a:t>
            </a:r>
            <a:r>
              <a:rPr lang="nl-NL" altLang="en-US" dirty="0" err="1">
                <a:solidFill>
                  <a:srgbClr val="7D7E7E"/>
                </a:solidFill>
                <a:latin typeface="Arial" panose="020B0604020202020204" pitchFamily="34" charset="0"/>
              </a:rPr>
              <a:t>qubits</a:t>
            </a:r>
            <a:r>
              <a:rPr lang="nl-NL" altLang="en-US" dirty="0">
                <a:solidFill>
                  <a:srgbClr val="7D7E7E"/>
                </a:solidFill>
                <a:latin typeface="Arial" panose="020B0604020202020204" pitchFamily="34" charset="0"/>
              </a:rPr>
              <a:t> </a:t>
            </a:r>
            <a:r>
              <a:rPr lang="nl-NL" altLang="en-US" dirty="0" err="1">
                <a:solidFill>
                  <a:srgbClr val="7D7E7E"/>
                </a:solidFill>
                <a:latin typeface="Arial" panose="020B0604020202020204" pitchFamily="34" charset="0"/>
              </a:rPr>
              <a:t>superposition</a:t>
            </a:r>
            <a:r>
              <a:rPr lang="nl-NL" altLang="en-US" dirty="0">
                <a:solidFill>
                  <a:srgbClr val="7D7E7E"/>
                </a:solidFill>
                <a:latin typeface="Arial" panose="020B0604020202020204" pitchFamily="34" charset="0"/>
              </a:rPr>
              <a:t> of </a:t>
            </a:r>
            <a:r>
              <a:rPr lang="nl-NL" altLang="en-US" dirty="0">
                <a:solidFill>
                  <a:srgbClr val="C00000"/>
                </a:solidFill>
                <a:latin typeface="Arial" panose="020B0604020202020204" pitchFamily="34" charset="0"/>
              </a:rPr>
              <a:t>64</a:t>
            </a:r>
            <a:r>
              <a:rPr lang="nl-NL" altLang="en-US" dirty="0">
                <a:solidFill>
                  <a:srgbClr val="7D7E7E"/>
                </a:solidFill>
                <a:latin typeface="Arial" panose="020B0604020202020204" pitchFamily="34" charset="0"/>
              </a:rPr>
              <a:t> </a:t>
            </a:r>
            <a:r>
              <a:rPr lang="nl-NL" altLang="en-US" dirty="0" err="1">
                <a:solidFill>
                  <a:srgbClr val="7D7E7E"/>
                </a:solidFill>
                <a:latin typeface="Arial" panose="020B0604020202020204" pitchFamily="34" charset="0"/>
              </a:rPr>
              <a:t>states</a:t>
            </a:r>
            <a:endParaRPr lang="nl-NL" altLang="en-US" dirty="0">
              <a:solidFill>
                <a:srgbClr val="7D7E7E"/>
              </a:solidFill>
              <a:latin typeface="Arial" panose="020B0604020202020204" pitchFamily="34" charset="0"/>
            </a:endParaRPr>
          </a:p>
          <a:p>
            <a:r>
              <a:rPr lang="nl-NL" altLang="en-US" dirty="0">
                <a:solidFill>
                  <a:srgbClr val="7D7E7E"/>
                </a:solidFill>
                <a:latin typeface="Arial" panose="020B0604020202020204" pitchFamily="34" charset="0"/>
              </a:rPr>
              <a:t> </a:t>
            </a:r>
            <a:r>
              <a:rPr lang="nl-NL" altLang="en-US" dirty="0">
                <a:solidFill>
                  <a:srgbClr val="C00000"/>
                </a:solidFill>
                <a:latin typeface="Arial" panose="020B0604020202020204" pitchFamily="34" charset="0"/>
              </a:rPr>
              <a:t>300</a:t>
            </a:r>
            <a:r>
              <a:rPr lang="nl-NL" altLang="en-US" dirty="0">
                <a:solidFill>
                  <a:srgbClr val="7D7E7E"/>
                </a:solidFill>
                <a:latin typeface="Arial" panose="020B0604020202020204" pitchFamily="34" charset="0"/>
              </a:rPr>
              <a:t> qubits </a:t>
            </a:r>
            <a:r>
              <a:rPr lang="nl-NL" altLang="en-US" dirty="0" err="1">
                <a:solidFill>
                  <a:srgbClr val="7D7E7E"/>
                </a:solidFill>
                <a:latin typeface="Arial" panose="020B0604020202020204" pitchFamily="34" charset="0"/>
              </a:rPr>
              <a:t>superposition</a:t>
            </a:r>
            <a:r>
              <a:rPr lang="nl-NL" altLang="en-US" dirty="0">
                <a:solidFill>
                  <a:srgbClr val="7D7E7E"/>
                </a:solidFill>
                <a:latin typeface="Arial" panose="020B0604020202020204" pitchFamily="34" charset="0"/>
              </a:rPr>
              <a:t> of </a:t>
            </a:r>
            <a:r>
              <a:rPr lang="nl-NL" altLang="en-US" dirty="0">
                <a:solidFill>
                  <a:srgbClr val="C00000"/>
                </a:solidFill>
                <a:latin typeface="Arial" panose="020B0604020202020204" pitchFamily="34" charset="0"/>
              </a:rPr>
              <a:t>2</a:t>
            </a:r>
            <a:r>
              <a:rPr lang="nl-NL" altLang="en-US" baseline="30000" dirty="0">
                <a:solidFill>
                  <a:srgbClr val="C00000"/>
                </a:solidFill>
                <a:latin typeface="Arial" panose="020B0604020202020204" pitchFamily="34" charset="0"/>
              </a:rPr>
              <a:t>300</a:t>
            </a:r>
            <a:r>
              <a:rPr lang="nl-NL" altLang="en-US" dirty="0">
                <a:solidFill>
                  <a:srgbClr val="7D7E7E"/>
                </a:solidFill>
                <a:latin typeface="Arial" panose="020B0604020202020204" pitchFamily="34" charset="0"/>
              </a:rPr>
              <a:t> </a:t>
            </a:r>
            <a:r>
              <a:rPr lang="nl-NL" altLang="en-US" dirty="0" err="1">
                <a:solidFill>
                  <a:srgbClr val="7D7E7E"/>
                </a:solidFill>
                <a:latin typeface="Arial" panose="020B0604020202020204" pitchFamily="34" charset="0"/>
              </a:rPr>
              <a:t>states</a:t>
            </a:r>
            <a:endParaRPr lang="nl-NL" altLang="en-US" dirty="0">
              <a:solidFill>
                <a:srgbClr val="7D7E7E"/>
              </a:solidFill>
              <a:latin typeface="Arial" panose="020B0604020202020204" pitchFamily="34" charset="0"/>
            </a:endParaRPr>
          </a:p>
          <a:p>
            <a:endParaRPr lang="nl-NL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9284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D7FF5BD-0A7D-468E-8429-97D9FF73DE4F}"/>
              </a:ext>
            </a:extLst>
          </p:cNvPr>
          <p:cNvSpPr txBox="1">
            <a:spLocks/>
          </p:cNvSpPr>
          <p:nvPr/>
        </p:nvSpPr>
        <p:spPr>
          <a:xfrm>
            <a:off x="1143000" y="57150"/>
            <a:ext cx="6858000" cy="91440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Quantum Software:  Fundamentally Different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5DA728F-E6AA-44B9-8C90-E4A8B06893A2}"/>
              </a:ext>
            </a:extLst>
          </p:cNvPr>
          <p:cNvSpPr txBox="1">
            <a:spLocks/>
          </p:cNvSpPr>
          <p:nvPr/>
        </p:nvSpPr>
        <p:spPr>
          <a:xfrm>
            <a:off x="924339" y="1106330"/>
            <a:ext cx="6171703" cy="251460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1600" dirty="0">
                <a:solidFill>
                  <a:srgbClr val="7D7E7E"/>
                </a:solidFill>
              </a:rPr>
              <a:t>Qubit: superposition of  </a:t>
            </a:r>
            <a:r>
              <a:rPr lang="en-US" sz="1600" dirty="0">
                <a:solidFill>
                  <a:srgbClr val="CC0000"/>
                </a:solidFill>
              </a:rPr>
              <a:t>0 and 1</a:t>
            </a:r>
          </a:p>
          <a:p>
            <a:pPr>
              <a:lnSpc>
                <a:spcPct val="120000"/>
              </a:lnSpc>
            </a:pPr>
            <a:r>
              <a:rPr lang="en-US" sz="1600" dirty="0">
                <a:solidFill>
                  <a:srgbClr val="7D7E7E"/>
                </a:solidFill>
              </a:rPr>
              <a:t>300 qubits: astronomical amount of </a:t>
            </a:r>
            <a:r>
              <a:rPr lang="en-US" sz="1600" dirty="0">
                <a:solidFill>
                  <a:srgbClr val="CC0000"/>
                </a:solidFill>
              </a:rPr>
              <a:t>parallel computation</a:t>
            </a:r>
          </a:p>
          <a:p>
            <a:pPr>
              <a:lnSpc>
                <a:spcPct val="120000"/>
              </a:lnSpc>
            </a:pPr>
            <a:r>
              <a:rPr lang="en-US" sz="1600" dirty="0">
                <a:solidFill>
                  <a:srgbClr val="7D7E7E"/>
                </a:solidFill>
              </a:rPr>
              <a:t>How to get the answer out??</a:t>
            </a:r>
          </a:p>
          <a:p>
            <a:pPr marL="342900" lvl="1" indent="0">
              <a:lnSpc>
                <a:spcPct val="120000"/>
              </a:lnSpc>
              <a:buNone/>
            </a:pPr>
            <a:r>
              <a:rPr lang="en-US" sz="1600" dirty="0">
                <a:solidFill>
                  <a:srgbClr val="7D7E7E"/>
                </a:solidFill>
              </a:rPr>
              <a:t>-  Measuring destroys computation!!</a:t>
            </a:r>
          </a:p>
          <a:p>
            <a:pPr>
              <a:lnSpc>
                <a:spcPct val="120000"/>
              </a:lnSpc>
            </a:pPr>
            <a:r>
              <a:rPr lang="en-US" sz="1600" dirty="0">
                <a:solidFill>
                  <a:srgbClr val="7D7E7E"/>
                </a:solidFill>
              </a:rPr>
              <a:t>Quantum Program</a:t>
            </a:r>
          </a:p>
          <a:p>
            <a:pPr lvl="1">
              <a:lnSpc>
                <a:spcPct val="120000"/>
              </a:lnSpc>
              <a:buFontTx/>
              <a:buChar char="-"/>
            </a:pPr>
            <a:r>
              <a:rPr lang="en-US" sz="1600" dirty="0">
                <a:solidFill>
                  <a:srgbClr val="7D7E7E"/>
                </a:solidFill>
              </a:rPr>
              <a:t>Use </a:t>
            </a:r>
            <a:r>
              <a:rPr lang="en-US" sz="1600" dirty="0">
                <a:solidFill>
                  <a:srgbClr val="CC0000"/>
                </a:solidFill>
              </a:rPr>
              <a:t>interference</a:t>
            </a:r>
            <a:r>
              <a:rPr lang="en-US" sz="1600" dirty="0">
                <a:solidFill>
                  <a:srgbClr val="7D7E7E"/>
                </a:solidFill>
              </a:rPr>
              <a:t> to cancel undesired computations</a:t>
            </a:r>
          </a:p>
          <a:p>
            <a:pPr>
              <a:lnSpc>
                <a:spcPct val="120000"/>
              </a:lnSpc>
            </a:pPr>
            <a:r>
              <a:rPr lang="en-US" sz="1600" dirty="0">
                <a:solidFill>
                  <a:srgbClr val="CC0000"/>
                </a:solidFill>
              </a:rPr>
              <a:t>Does not always work!</a:t>
            </a:r>
          </a:p>
        </p:txBody>
      </p:sp>
      <p:pic>
        <p:nvPicPr>
          <p:cNvPr id="6" name="Picture 15" descr="ZeroOneLarge">
            <a:extLst>
              <a:ext uri="{FF2B5EF4-FFF2-40B4-BE49-F238E27FC236}">
                <a16:creationId xmlns:a16="http://schemas.microsoft.com/office/drawing/2014/main" id="{BB429447-B68D-4EBC-BE80-1E89B632BFF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10392" y="1143000"/>
            <a:ext cx="402535" cy="514350"/>
          </a:xfrm>
          <a:prstGeom prst="rect">
            <a:avLst/>
          </a:prstGeom>
          <a:noFill/>
        </p:spPr>
      </p:pic>
      <p:pic>
        <p:nvPicPr>
          <p:cNvPr id="7" name="Picture 4" descr="http://www.kirksville.k12.mo.us/khs/teacher_web/alternative/wave_interference.jpg">
            <a:extLst>
              <a:ext uri="{FF2B5EF4-FFF2-40B4-BE49-F238E27FC236}">
                <a16:creationId xmlns:a16="http://schemas.microsoft.com/office/drawing/2014/main" id="{395EA35D-159D-41FA-993A-DFEFE43932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042" y="2779870"/>
            <a:ext cx="1399621" cy="763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71618E1-8963-4E7D-AFAE-542B574F30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6042" y="1865470"/>
            <a:ext cx="1398089" cy="76343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424B39B-D3EC-4294-B6CE-41105B4FA079}"/>
              </a:ext>
            </a:extLst>
          </p:cNvPr>
          <p:cNvCxnSpPr>
            <a:cxnSpLocks/>
          </p:cNvCxnSpPr>
          <p:nvPr/>
        </p:nvCxnSpPr>
        <p:spPr bwMode="auto">
          <a:xfrm>
            <a:off x="2686050" y="971550"/>
            <a:ext cx="37719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D53F3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60B11FB-CFB4-4C05-9982-4D6EB1253251}"/>
              </a:ext>
            </a:extLst>
          </p:cNvPr>
          <p:cNvCxnSpPr>
            <a:cxnSpLocks/>
          </p:cNvCxnSpPr>
          <p:nvPr/>
        </p:nvCxnSpPr>
        <p:spPr bwMode="auto">
          <a:xfrm>
            <a:off x="2686050" y="3829050"/>
            <a:ext cx="37719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8B0BC385-3DD1-4E85-80AF-E05BDEA5DC8E}"/>
              </a:ext>
            </a:extLst>
          </p:cNvPr>
          <p:cNvSpPr/>
          <p:nvPr/>
        </p:nvSpPr>
        <p:spPr>
          <a:xfrm>
            <a:off x="858058" y="3929068"/>
            <a:ext cx="7905273" cy="346249"/>
          </a:xfrm>
          <a:prstGeom prst="rect">
            <a:avLst/>
          </a:prstGeom>
          <a:noFill/>
          <a:ln>
            <a:noFill/>
          </a:ln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nl-NL" sz="1800" dirty="0" err="1">
                <a:ln w="0"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Our</a:t>
            </a:r>
            <a:r>
              <a:rPr lang="nl-NL" sz="1800" dirty="0">
                <a:ln w="0"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 focus: </a:t>
            </a:r>
            <a:r>
              <a:rPr lang="nl-NL" sz="1800" dirty="0" err="1">
                <a:ln w="0"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how</a:t>
            </a:r>
            <a:r>
              <a:rPr lang="nl-NL" sz="1800" dirty="0">
                <a:ln w="0"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nl-NL" sz="1800" dirty="0" err="1">
                <a:ln w="0"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can</a:t>
            </a:r>
            <a:r>
              <a:rPr lang="nl-NL" sz="1800" dirty="0">
                <a:ln w="0"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 we </a:t>
            </a:r>
            <a:r>
              <a:rPr lang="nl-NL" sz="1800" dirty="0" err="1">
                <a:ln w="0"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optimally</a:t>
            </a:r>
            <a:r>
              <a:rPr lang="nl-NL" sz="1800" dirty="0">
                <a:ln w="0"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nl-NL" sz="1800" dirty="0" err="1">
                <a:ln w="0"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use</a:t>
            </a:r>
            <a:r>
              <a:rPr lang="nl-NL" sz="1800" dirty="0">
                <a:ln w="0"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nl-NL" sz="1800" dirty="0" err="1">
                <a:ln w="0"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the</a:t>
            </a:r>
            <a:r>
              <a:rPr lang="nl-NL" sz="1800" dirty="0">
                <a:ln w="0"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</a:rPr>
              <a:t> extra power?</a:t>
            </a:r>
            <a:endParaRPr lang="en-NL" sz="1800" dirty="0">
              <a:ln w="0"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75000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D7FF5BD-0A7D-468E-8429-97D9FF73DE4F}"/>
              </a:ext>
            </a:extLst>
          </p:cNvPr>
          <p:cNvSpPr txBox="1">
            <a:spLocks/>
          </p:cNvSpPr>
          <p:nvPr/>
        </p:nvSpPr>
        <p:spPr>
          <a:xfrm>
            <a:off x="1143000" y="0"/>
            <a:ext cx="6858000" cy="91440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rgbClr val="CC0000"/>
                </a:solidFill>
                <a:latin typeface="Arial" panose="020B0604020202020204" pitchFamily="34" charset="0"/>
              </a:rPr>
              <a:t>Quantum Programming is like Composing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5DA728F-E6AA-44B9-8C90-E4A8B06893A2}"/>
              </a:ext>
            </a:extLst>
          </p:cNvPr>
          <p:cNvSpPr txBox="1">
            <a:spLocks/>
          </p:cNvSpPr>
          <p:nvPr/>
        </p:nvSpPr>
        <p:spPr>
          <a:xfrm>
            <a:off x="2588343" y="947854"/>
            <a:ext cx="6168381" cy="3345413"/>
          </a:xfrm>
          <a:prstGeom prst="rect">
            <a:avLst/>
          </a:prstGeom>
        </p:spPr>
        <p:txBody>
          <a:bodyPr vert="horz" lIns="68580" tIns="34290" rIns="68580" bIns="3429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1950" dirty="0">
                <a:solidFill>
                  <a:srgbClr val="CC0000"/>
                </a:solidFill>
                <a:latin typeface="Arial" panose="020B0604020202020204" pitchFamily="34" charset="0"/>
              </a:rPr>
              <a:t>Music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1650" dirty="0">
                <a:solidFill>
                  <a:srgbClr val="7D7E7E"/>
                </a:solidFill>
                <a:latin typeface="Arial" panose="020B0604020202020204" pitchFamily="34" charset="0"/>
              </a:rPr>
              <a:t>   -  Sound waves interfere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1650" dirty="0">
                <a:solidFill>
                  <a:srgbClr val="7D7E7E"/>
                </a:solidFill>
                <a:latin typeface="Arial" panose="020B0604020202020204" pitchFamily="34" charset="0"/>
              </a:rPr>
              <a:t>   -  Composer creates ‘beautiful’ interference of sound waves</a:t>
            </a:r>
          </a:p>
          <a:p>
            <a:pPr marL="0" indent="0">
              <a:lnSpc>
                <a:spcPct val="120000"/>
              </a:lnSpc>
              <a:buNone/>
            </a:pPr>
            <a:endParaRPr lang="en-US" sz="1650" dirty="0">
              <a:solidFill>
                <a:srgbClr val="7D7E7E"/>
              </a:solidFill>
              <a:latin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1950" dirty="0">
                <a:solidFill>
                  <a:srgbClr val="CC0000"/>
                </a:solidFill>
                <a:latin typeface="Arial" panose="020B0604020202020204" pitchFamily="34" charset="0"/>
              </a:rPr>
              <a:t>Quantum Computer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1800" dirty="0">
                <a:solidFill>
                  <a:srgbClr val="7D7E7E"/>
                </a:solidFill>
                <a:latin typeface="Arial" panose="020B0604020202020204" pitchFamily="34" charset="0"/>
              </a:rPr>
              <a:t>   </a:t>
            </a:r>
            <a:r>
              <a:rPr lang="en-US" sz="1650" dirty="0">
                <a:solidFill>
                  <a:srgbClr val="7D7E7E"/>
                </a:solidFill>
                <a:latin typeface="Arial" panose="020B0604020202020204" pitchFamily="34" charset="0"/>
              </a:rPr>
              <a:t>-  Qubits in superposition interfere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1650" dirty="0">
                <a:solidFill>
                  <a:srgbClr val="7D7E7E"/>
                </a:solidFill>
                <a:latin typeface="Arial" panose="020B0604020202020204" pitchFamily="34" charset="0"/>
              </a:rPr>
              <a:t>   -  Quantum programmer ensures useful interference of qubit</a:t>
            </a:r>
            <a:br>
              <a:rPr lang="en-US" sz="1650" dirty="0">
                <a:solidFill>
                  <a:srgbClr val="7D7E7E"/>
                </a:solidFill>
                <a:latin typeface="Arial" panose="020B0604020202020204" pitchFamily="34" charset="0"/>
              </a:rPr>
            </a:br>
            <a:r>
              <a:rPr lang="en-US" sz="1650" dirty="0">
                <a:solidFill>
                  <a:srgbClr val="7D7E7E"/>
                </a:solidFill>
                <a:latin typeface="Arial" panose="020B0604020202020204" pitchFamily="34" charset="0"/>
              </a:rPr>
              <a:t>       states</a:t>
            </a:r>
            <a:endParaRPr lang="en-US" sz="1650" dirty="0">
              <a:solidFill>
                <a:srgbClr val="CC0000"/>
              </a:solidFill>
              <a:latin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424B39B-D3EC-4294-B6CE-41105B4FA079}"/>
              </a:ext>
            </a:extLst>
          </p:cNvPr>
          <p:cNvCxnSpPr>
            <a:cxnSpLocks/>
          </p:cNvCxnSpPr>
          <p:nvPr/>
        </p:nvCxnSpPr>
        <p:spPr bwMode="auto">
          <a:xfrm>
            <a:off x="2686050" y="800100"/>
            <a:ext cx="37719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D53F3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60B11FB-CFB4-4C05-9982-4D6EB1253251}"/>
              </a:ext>
            </a:extLst>
          </p:cNvPr>
          <p:cNvCxnSpPr>
            <a:cxnSpLocks/>
          </p:cNvCxnSpPr>
          <p:nvPr/>
        </p:nvCxnSpPr>
        <p:spPr bwMode="auto">
          <a:xfrm>
            <a:off x="2686050" y="3829050"/>
            <a:ext cx="37719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6" name="Picture 2" descr="https://3c1703fe8d.site.internapcdn.net/newman/gfx/news/hires/2014/32-researchersf.jpg">
            <a:extLst>
              <a:ext uri="{FF2B5EF4-FFF2-40B4-BE49-F238E27FC236}">
                <a16:creationId xmlns:a16="http://schemas.microsoft.com/office/drawing/2014/main" id="{365234D4-C3C9-41EE-B7CD-C6E3E69930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276" y="2583180"/>
            <a:ext cx="2128838" cy="1632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Music Manuscripts of Mozart / Beethoven / Chopin Poster decorative painting vintage poster kraft painting bar pegatinas de pared">
            <a:extLst>
              <a:ext uri="{FF2B5EF4-FFF2-40B4-BE49-F238E27FC236}">
                <a16:creationId xmlns:a16="http://schemas.microsoft.com/office/drawing/2014/main" id="{5C240730-2C6F-44FC-A4F1-E9D60E3F78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276" y="928274"/>
            <a:ext cx="2152214" cy="1533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5794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D7FF5BD-0A7D-468E-8429-97D9FF73DE4F}"/>
              </a:ext>
            </a:extLst>
          </p:cNvPr>
          <p:cNvSpPr txBox="1">
            <a:spLocks/>
          </p:cNvSpPr>
          <p:nvPr/>
        </p:nvSpPr>
        <p:spPr>
          <a:xfrm>
            <a:off x="1143000" y="-55832"/>
            <a:ext cx="6858000" cy="91440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800" dirty="0">
                <a:solidFill>
                  <a:srgbClr val="CC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can you do with it?</a:t>
            </a:r>
            <a:endParaRPr lang="en-US" sz="2800" dirty="0">
              <a:solidFill>
                <a:srgbClr val="98151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424B39B-D3EC-4294-B6CE-41105B4FA079}"/>
              </a:ext>
            </a:extLst>
          </p:cNvPr>
          <p:cNvCxnSpPr>
            <a:cxnSpLocks/>
          </p:cNvCxnSpPr>
          <p:nvPr/>
        </p:nvCxnSpPr>
        <p:spPr bwMode="auto">
          <a:xfrm>
            <a:off x="2686050" y="685239"/>
            <a:ext cx="37719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D53F3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60B11FB-CFB4-4C05-9982-4D6EB1253251}"/>
              </a:ext>
            </a:extLst>
          </p:cNvPr>
          <p:cNvCxnSpPr>
            <a:cxnSpLocks/>
          </p:cNvCxnSpPr>
          <p:nvPr/>
        </p:nvCxnSpPr>
        <p:spPr bwMode="auto">
          <a:xfrm>
            <a:off x="2686050" y="3829050"/>
            <a:ext cx="37719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C4F3EA42-B75F-4287-AF14-3E16B81B202C}"/>
              </a:ext>
            </a:extLst>
          </p:cNvPr>
          <p:cNvSpPr txBox="1">
            <a:spLocks/>
          </p:cNvSpPr>
          <p:nvPr/>
        </p:nvSpPr>
        <p:spPr>
          <a:xfrm>
            <a:off x="972927" y="827532"/>
            <a:ext cx="5485023" cy="3650429"/>
          </a:xfrm>
          <a:prstGeom prst="rect">
            <a:avLst/>
          </a:prstGeom>
        </p:spPr>
        <p:txBody>
          <a:bodyPr vert="horz" lIns="68580" tIns="34290" rIns="68580" bIns="3429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1950" dirty="0">
                <a:solidFill>
                  <a:srgbClr val="CC0000"/>
                </a:solidFill>
              </a:rPr>
              <a:t>Simulation of nature</a:t>
            </a:r>
          </a:p>
          <a:p>
            <a:pPr lvl="1">
              <a:lnSpc>
                <a:spcPct val="120000"/>
              </a:lnSpc>
              <a:buFontTx/>
              <a:buChar char="-"/>
            </a:pPr>
            <a:r>
              <a:rPr lang="en-US" sz="1950" dirty="0">
                <a:solidFill>
                  <a:srgbClr val="7D7E7E"/>
                </a:solidFill>
              </a:rPr>
              <a:t>Chemistry, material design, new medicines..</a:t>
            </a:r>
            <a:endParaRPr lang="en-US" sz="1125" dirty="0">
              <a:solidFill>
                <a:srgbClr val="CC0000"/>
              </a:solidFill>
            </a:endParaRPr>
          </a:p>
          <a:p>
            <a:pPr>
              <a:lnSpc>
                <a:spcPct val="120000"/>
              </a:lnSpc>
            </a:pPr>
            <a:r>
              <a:rPr lang="en-US" sz="1950" dirty="0">
                <a:solidFill>
                  <a:srgbClr val="CC0000"/>
                </a:solidFill>
              </a:rPr>
              <a:t>Efficient communication</a:t>
            </a:r>
          </a:p>
          <a:p>
            <a:pPr lvl="1">
              <a:lnSpc>
                <a:spcPct val="120000"/>
              </a:lnSpc>
              <a:buFontTx/>
              <a:buChar char="-"/>
            </a:pPr>
            <a:r>
              <a:rPr lang="en-US" sz="1950" dirty="0">
                <a:solidFill>
                  <a:srgbClr val="7D7E7E"/>
                </a:solidFill>
              </a:rPr>
              <a:t>Quantum internet, entanglement etc.</a:t>
            </a:r>
            <a:endParaRPr lang="en-US" sz="975" dirty="0">
              <a:solidFill>
                <a:srgbClr val="7D7E7E"/>
              </a:solidFill>
            </a:endParaRPr>
          </a:p>
          <a:p>
            <a:pPr>
              <a:lnSpc>
                <a:spcPct val="120000"/>
              </a:lnSpc>
            </a:pPr>
            <a:r>
              <a:rPr lang="en-US" sz="1950" dirty="0">
                <a:solidFill>
                  <a:srgbClr val="CC0000"/>
                </a:solidFill>
              </a:rPr>
              <a:t>Factorizing big numbers [Shor]</a:t>
            </a:r>
          </a:p>
          <a:p>
            <a:pPr lvl="1">
              <a:lnSpc>
                <a:spcPct val="120000"/>
              </a:lnSpc>
              <a:buFontTx/>
              <a:buChar char="-"/>
            </a:pPr>
            <a:r>
              <a:rPr lang="en-US" sz="1950" dirty="0">
                <a:solidFill>
                  <a:srgbClr val="7D7E7E"/>
                </a:solidFill>
              </a:rPr>
              <a:t>Breaks frequently used cryptography</a:t>
            </a:r>
            <a:endParaRPr lang="en-US" sz="975" dirty="0">
              <a:solidFill>
                <a:srgbClr val="7D7E7E"/>
              </a:solidFill>
            </a:endParaRPr>
          </a:p>
          <a:p>
            <a:pPr>
              <a:lnSpc>
                <a:spcPct val="120000"/>
              </a:lnSpc>
            </a:pPr>
            <a:r>
              <a:rPr lang="en-US" sz="1950" dirty="0">
                <a:solidFill>
                  <a:srgbClr val="CC0000"/>
                </a:solidFill>
              </a:rPr>
              <a:t>Quantum cryptography [Bennett-Brassard-</a:t>
            </a:r>
            <a:r>
              <a:rPr lang="en-US" sz="1950" dirty="0" err="1">
                <a:solidFill>
                  <a:srgbClr val="CC0000"/>
                </a:solidFill>
              </a:rPr>
              <a:t>Ekert</a:t>
            </a:r>
            <a:r>
              <a:rPr lang="en-US" sz="1950" dirty="0">
                <a:solidFill>
                  <a:srgbClr val="CC0000"/>
                </a:solidFill>
              </a:rPr>
              <a:t>]</a:t>
            </a:r>
          </a:p>
          <a:p>
            <a:pPr lvl="1">
              <a:lnSpc>
                <a:spcPct val="120000"/>
              </a:lnSpc>
              <a:buFontTx/>
              <a:buChar char="-"/>
            </a:pPr>
            <a:r>
              <a:rPr lang="en-US" sz="1950" dirty="0">
                <a:solidFill>
                  <a:srgbClr val="7D7E7E"/>
                </a:solidFill>
              </a:rPr>
              <a:t>Cryptography using quantum communication </a:t>
            </a:r>
            <a:endParaRPr lang="en-US" sz="975" dirty="0">
              <a:solidFill>
                <a:srgbClr val="7D7E7E"/>
              </a:solidFill>
            </a:endParaRPr>
          </a:p>
          <a:p>
            <a:pPr>
              <a:lnSpc>
                <a:spcPct val="120000"/>
              </a:lnSpc>
            </a:pPr>
            <a:r>
              <a:rPr lang="en-US" sz="1950" dirty="0">
                <a:solidFill>
                  <a:srgbClr val="CC0000"/>
                </a:solidFill>
              </a:rPr>
              <a:t>??????</a:t>
            </a:r>
          </a:p>
          <a:p>
            <a:endParaRPr lang="en-US" sz="2100" dirty="0"/>
          </a:p>
          <a:p>
            <a:pPr lvl="1"/>
            <a:endParaRPr lang="en-US" sz="1800" dirty="0">
              <a:solidFill>
                <a:srgbClr val="FF0000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D7E9514-E043-4AC3-B17C-F44B718C973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50844" y="1741932"/>
            <a:ext cx="1244726" cy="694174"/>
          </a:xfrm>
          <a:prstGeom prst="rect">
            <a:avLst/>
          </a:prstGeom>
        </p:spPr>
      </p:pic>
      <p:pic>
        <p:nvPicPr>
          <p:cNvPr id="15" name="Content Placeholder 7" descr="molecule_1.jpg">
            <a:extLst>
              <a:ext uri="{FF2B5EF4-FFF2-40B4-BE49-F238E27FC236}">
                <a16:creationId xmlns:a16="http://schemas.microsoft.com/office/drawing/2014/main" id="{FAC7469C-D62F-434E-A14A-D49688B6D9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45" b="16945"/>
          <a:stretch>
            <a:fillRect/>
          </a:stretch>
        </p:blipFill>
        <p:spPr bwMode="auto">
          <a:xfrm>
            <a:off x="6420654" y="880090"/>
            <a:ext cx="1274916" cy="674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DFE559A-9674-4A3E-A0A1-753BAB4637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7950" y="3381972"/>
            <a:ext cx="1265417" cy="695246"/>
          </a:xfrm>
          <a:prstGeom prst="rect">
            <a:avLst/>
          </a:prstGeom>
        </p:spPr>
      </p:pic>
      <p:pic>
        <p:nvPicPr>
          <p:cNvPr id="18" name="Picture 14" descr="MCj02381790000[1]">
            <a:extLst>
              <a:ext uri="{FF2B5EF4-FFF2-40B4-BE49-F238E27FC236}">
                <a16:creationId xmlns:a16="http://schemas.microsoft.com/office/drawing/2014/main" id="{EABA36E1-227B-4309-BDF0-692CD50B0E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0880" y="2622999"/>
            <a:ext cx="1410057" cy="638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9154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D7FF5BD-0A7D-468E-8429-97D9FF73DE4F}"/>
              </a:ext>
            </a:extLst>
          </p:cNvPr>
          <p:cNvSpPr txBox="1">
            <a:spLocks/>
          </p:cNvSpPr>
          <p:nvPr/>
        </p:nvSpPr>
        <p:spPr>
          <a:xfrm>
            <a:off x="1143000" y="57150"/>
            <a:ext cx="6858000" cy="91440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800" dirty="0">
                <a:solidFill>
                  <a:srgbClr val="CC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Progress In Building Qubits</a:t>
            </a:r>
            <a:endParaRPr lang="en-US" sz="2800" dirty="0">
              <a:solidFill>
                <a:srgbClr val="98151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424B39B-D3EC-4294-B6CE-41105B4FA079}"/>
              </a:ext>
            </a:extLst>
          </p:cNvPr>
          <p:cNvCxnSpPr>
            <a:cxnSpLocks/>
          </p:cNvCxnSpPr>
          <p:nvPr/>
        </p:nvCxnSpPr>
        <p:spPr bwMode="auto">
          <a:xfrm>
            <a:off x="2686050" y="838814"/>
            <a:ext cx="37719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D53F3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60B11FB-CFB4-4C05-9982-4D6EB1253251}"/>
              </a:ext>
            </a:extLst>
          </p:cNvPr>
          <p:cNvCxnSpPr>
            <a:cxnSpLocks/>
          </p:cNvCxnSpPr>
          <p:nvPr/>
        </p:nvCxnSpPr>
        <p:spPr bwMode="auto">
          <a:xfrm>
            <a:off x="2686050" y="3829050"/>
            <a:ext cx="37719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C4F3EA42-B75F-4287-AF14-3E16B81B202C}"/>
              </a:ext>
            </a:extLst>
          </p:cNvPr>
          <p:cNvSpPr txBox="1">
            <a:spLocks/>
          </p:cNvSpPr>
          <p:nvPr/>
        </p:nvSpPr>
        <p:spPr>
          <a:xfrm>
            <a:off x="355019" y="907025"/>
            <a:ext cx="5079601" cy="3397649"/>
          </a:xfrm>
          <a:prstGeom prst="rect">
            <a:avLst/>
          </a:prstGeom>
        </p:spPr>
        <p:txBody>
          <a:bodyPr vert="horz" lIns="68580" tIns="34290" rIns="68580" bIns="3429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1950" dirty="0">
                <a:solidFill>
                  <a:srgbClr val="C00000"/>
                </a:solidFill>
              </a:rPr>
              <a:t>Many groups</a:t>
            </a:r>
            <a:r>
              <a:rPr lang="en-US" sz="1950" dirty="0">
                <a:solidFill>
                  <a:srgbClr val="7D7E7E"/>
                </a:solidFill>
              </a:rPr>
              <a:t> worldwide progress with building qubits</a:t>
            </a:r>
            <a:endParaRPr lang="en-US" sz="975" dirty="0">
              <a:solidFill>
                <a:srgbClr val="7D7E7E"/>
              </a:solidFill>
            </a:endParaRPr>
          </a:p>
          <a:p>
            <a:pPr>
              <a:lnSpc>
                <a:spcPct val="120000"/>
              </a:lnSpc>
            </a:pPr>
            <a:r>
              <a:rPr lang="en-US" sz="1950" dirty="0">
                <a:solidFill>
                  <a:srgbClr val="C00000"/>
                </a:solidFill>
              </a:rPr>
              <a:t>Solid state:</a:t>
            </a:r>
          </a:p>
          <a:p>
            <a:pPr lvl="1">
              <a:lnSpc>
                <a:spcPct val="120000"/>
              </a:lnSpc>
              <a:buFontTx/>
              <a:buChar char="-"/>
            </a:pPr>
            <a:r>
              <a:rPr lang="en-US" sz="1950" dirty="0">
                <a:solidFill>
                  <a:srgbClr val="C00000"/>
                </a:solidFill>
              </a:rPr>
              <a:t>50</a:t>
            </a:r>
            <a:r>
              <a:rPr lang="en-US" sz="1950" dirty="0">
                <a:solidFill>
                  <a:srgbClr val="7D7E7E"/>
                </a:solidFill>
              </a:rPr>
              <a:t> solid-state qubits IBM</a:t>
            </a:r>
          </a:p>
          <a:p>
            <a:pPr lvl="1">
              <a:lnSpc>
                <a:spcPct val="120000"/>
              </a:lnSpc>
              <a:buFontTx/>
              <a:buChar char="-"/>
            </a:pPr>
            <a:r>
              <a:rPr lang="en-US" sz="1950" dirty="0">
                <a:solidFill>
                  <a:srgbClr val="C00000"/>
                </a:solidFill>
              </a:rPr>
              <a:t>49</a:t>
            </a:r>
            <a:r>
              <a:rPr lang="en-US" sz="1950" dirty="0">
                <a:solidFill>
                  <a:srgbClr val="7D7E7E"/>
                </a:solidFill>
              </a:rPr>
              <a:t> Intel</a:t>
            </a:r>
          </a:p>
          <a:p>
            <a:pPr lvl="1">
              <a:lnSpc>
                <a:spcPct val="120000"/>
              </a:lnSpc>
              <a:buFontTx/>
              <a:buChar char="-"/>
            </a:pPr>
            <a:r>
              <a:rPr lang="en-US" sz="1950" dirty="0">
                <a:solidFill>
                  <a:srgbClr val="C00000"/>
                </a:solidFill>
              </a:rPr>
              <a:t>50</a:t>
            </a:r>
            <a:r>
              <a:rPr lang="en-US" sz="1950" dirty="0">
                <a:solidFill>
                  <a:srgbClr val="7D7E7E"/>
                </a:solidFill>
              </a:rPr>
              <a:t> Google </a:t>
            </a:r>
            <a:r>
              <a:rPr lang="en-US" sz="2100" dirty="0"/>
              <a:t> </a:t>
            </a:r>
            <a:r>
              <a:rPr lang="en-US" sz="2100" dirty="0">
                <a:sym typeface="Wingdings" pitchFamily="2" charset="2"/>
              </a:rPr>
              <a:t> </a:t>
            </a:r>
            <a:r>
              <a:rPr lang="en-US" sz="1950" dirty="0">
                <a:solidFill>
                  <a:srgbClr val="7D7E7E"/>
                </a:solidFill>
              </a:rPr>
              <a:t>  </a:t>
            </a:r>
            <a:r>
              <a:rPr lang="en-US" sz="1950" dirty="0">
                <a:solidFill>
                  <a:srgbClr val="C00000"/>
                </a:solidFill>
              </a:rPr>
              <a:t>72</a:t>
            </a:r>
          </a:p>
          <a:p>
            <a:pPr lvl="1">
              <a:lnSpc>
                <a:spcPct val="120000"/>
              </a:lnSpc>
              <a:buFontTx/>
              <a:buChar char="-"/>
            </a:pPr>
            <a:r>
              <a:rPr lang="en-US" sz="1950" dirty="0">
                <a:solidFill>
                  <a:srgbClr val="C00000"/>
                </a:solidFill>
              </a:rPr>
              <a:t>Fairly stable</a:t>
            </a:r>
          </a:p>
          <a:p>
            <a:pPr>
              <a:lnSpc>
                <a:spcPct val="120000"/>
              </a:lnSpc>
            </a:pPr>
            <a:r>
              <a:rPr lang="en-US" sz="1950" dirty="0">
                <a:solidFill>
                  <a:srgbClr val="C00000"/>
                </a:solidFill>
              </a:rPr>
              <a:t>Trapped ions:</a:t>
            </a:r>
          </a:p>
          <a:p>
            <a:pPr lvl="1">
              <a:lnSpc>
                <a:spcPct val="120000"/>
              </a:lnSpc>
              <a:buFontTx/>
              <a:buChar char="-"/>
            </a:pPr>
            <a:r>
              <a:rPr lang="en-US" sz="1950" dirty="0">
                <a:solidFill>
                  <a:srgbClr val="7D7E7E"/>
                </a:solidFill>
              </a:rPr>
              <a:t>11 qubits Monroe</a:t>
            </a:r>
          </a:p>
          <a:p>
            <a:pPr>
              <a:lnSpc>
                <a:spcPct val="120000"/>
              </a:lnSpc>
            </a:pPr>
            <a:r>
              <a:rPr lang="en-US" sz="1950" dirty="0">
                <a:solidFill>
                  <a:srgbClr val="C00000"/>
                </a:solidFill>
              </a:rPr>
              <a:t>D-Wave:</a:t>
            </a:r>
          </a:p>
          <a:p>
            <a:pPr lvl="1">
              <a:lnSpc>
                <a:spcPct val="120000"/>
              </a:lnSpc>
              <a:buFontTx/>
              <a:buChar char="-"/>
            </a:pPr>
            <a:r>
              <a:rPr lang="en-US" sz="1950" dirty="0">
                <a:solidFill>
                  <a:srgbClr val="7D7E7E"/>
                </a:solidFill>
              </a:rPr>
              <a:t>2048 qubits (not very stable)</a:t>
            </a:r>
            <a:endParaRPr lang="en-US" sz="1800" dirty="0"/>
          </a:p>
          <a:p>
            <a:pPr lvl="1"/>
            <a:endParaRPr lang="en-US" sz="1800" dirty="0">
              <a:solidFill>
                <a:srgbClr val="FF0000"/>
              </a:solidFill>
            </a:endParaRPr>
          </a:p>
        </p:txBody>
      </p:sp>
      <p:pic>
        <p:nvPicPr>
          <p:cNvPr id="11" name="Picture 10" descr="gmonV1.jpg">
            <a:extLst>
              <a:ext uri="{FF2B5EF4-FFF2-40B4-BE49-F238E27FC236}">
                <a16:creationId xmlns:a16="http://schemas.microsoft.com/office/drawing/2014/main" id="{9FE4C72F-662F-4500-8039-D570CD2694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6626" y="1075658"/>
            <a:ext cx="1314038" cy="9914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CA1AF34-C755-48F7-B5AD-A46754E5CF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587" y="2857500"/>
            <a:ext cx="1351507" cy="1244512"/>
          </a:xfrm>
          <a:prstGeom prst="rect">
            <a:avLst/>
          </a:prstGeom>
        </p:spPr>
      </p:pic>
      <p:pic>
        <p:nvPicPr>
          <p:cNvPr id="19" name="Picture 4" descr="stretch7mov">
            <a:extLst>
              <a:ext uri="{FF2B5EF4-FFF2-40B4-BE49-F238E27FC236}">
                <a16:creationId xmlns:a16="http://schemas.microsoft.com/office/drawing/2014/main" id="{0C7F1D8D-0BA8-4891-9A9D-8A95E58257D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59202" y="2141232"/>
            <a:ext cx="1342826" cy="617233"/>
          </a:xfrm>
          <a:prstGeom prst="rect">
            <a:avLst/>
          </a:prstGeom>
          <a:noFill/>
        </p:spPr>
      </p:pic>
      <p:sp>
        <p:nvSpPr>
          <p:cNvPr id="9" name="Shape 554">
            <a:extLst>
              <a:ext uri="{FF2B5EF4-FFF2-40B4-BE49-F238E27FC236}">
                <a16:creationId xmlns:a16="http://schemas.microsoft.com/office/drawing/2014/main" id="{D273BAE0-4889-B748-8DAC-82139FAE5D20}"/>
              </a:ext>
            </a:extLst>
          </p:cNvPr>
          <p:cNvSpPr/>
          <p:nvPr/>
        </p:nvSpPr>
        <p:spPr>
          <a:xfrm>
            <a:off x="2396192" y="4638026"/>
            <a:ext cx="2575577" cy="2616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8100" tIns="38100" rIns="38100" bIns="38100" anchor="ctr">
            <a:spAutoFit/>
          </a:bodyPr>
          <a:lstStyle>
            <a:lvl1pPr algn="l" defTabSz="457200">
              <a:defRPr sz="1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en-US" sz="1200" dirty="0">
                <a:hlinkClick r:id="rId6"/>
              </a:rPr>
              <a:t>https://quantumcomputingreport.com/</a:t>
            </a:r>
            <a:endParaRPr sz="1200" dirty="0">
              <a:solidFill>
                <a:srgbClr val="7D7E7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Lightning Bolt 2">
            <a:extLst>
              <a:ext uri="{FF2B5EF4-FFF2-40B4-BE49-F238E27FC236}">
                <a16:creationId xmlns:a16="http://schemas.microsoft.com/office/drawing/2014/main" id="{3430B4AD-4F27-B34C-B586-1B531FA2023D}"/>
              </a:ext>
            </a:extLst>
          </p:cNvPr>
          <p:cNvSpPr/>
          <p:nvPr/>
        </p:nvSpPr>
        <p:spPr>
          <a:xfrm>
            <a:off x="7223386" y="1075658"/>
            <a:ext cx="1565595" cy="2949143"/>
          </a:xfrm>
          <a:prstGeom prst="lightningBolt">
            <a:avLst/>
          </a:prstGeom>
          <a:solidFill>
            <a:srgbClr val="FFC000">
              <a:alpha val="65882"/>
            </a:srgb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F88E7BC-FD3C-664C-BB01-15B9922837C1}"/>
              </a:ext>
            </a:extLst>
          </p:cNvPr>
          <p:cNvSpPr txBox="1"/>
          <p:nvPr/>
        </p:nvSpPr>
        <p:spPr>
          <a:xfrm>
            <a:off x="7202022" y="1950064"/>
            <a:ext cx="144783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Isolation</a:t>
            </a:r>
            <a:br>
              <a:rPr lang="en-US" sz="2400" b="1" dirty="0">
                <a:solidFill>
                  <a:srgbClr val="C0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2400" b="1" dirty="0">
                <a:solidFill>
                  <a:srgbClr val="C0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vs</a:t>
            </a:r>
            <a:br>
              <a:rPr lang="en-US" sz="2400" b="1" dirty="0">
                <a:solidFill>
                  <a:srgbClr val="C0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2400" b="1" dirty="0">
                <a:solidFill>
                  <a:srgbClr val="C0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Control</a:t>
            </a:r>
          </a:p>
        </p:txBody>
      </p:sp>
    </p:spTree>
    <p:extLst>
      <p:ext uri="{BB962C8B-B14F-4D97-AF65-F5344CB8AC3E}">
        <p14:creationId xmlns:p14="http://schemas.microsoft.com/office/powerpoint/2010/main" val="4688609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2DED1DB-0268-E94A-B3AA-DC313BF941A7}"/>
              </a:ext>
            </a:extLst>
          </p:cNvPr>
          <p:cNvSpPr/>
          <p:nvPr/>
        </p:nvSpPr>
        <p:spPr bwMode="auto">
          <a:xfrm>
            <a:off x="972927" y="2436106"/>
            <a:ext cx="6999026" cy="1625318"/>
          </a:xfrm>
          <a:prstGeom prst="rect">
            <a:avLst/>
          </a:prstGeom>
          <a:solidFill>
            <a:schemeClr val="accent1">
              <a:lumMod val="40000"/>
              <a:lumOff val="60000"/>
              <a:alpha val="34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240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D7FF5BD-0A7D-468E-8429-97D9FF73DE4F}"/>
              </a:ext>
            </a:extLst>
          </p:cNvPr>
          <p:cNvSpPr txBox="1">
            <a:spLocks/>
          </p:cNvSpPr>
          <p:nvPr/>
        </p:nvSpPr>
        <p:spPr>
          <a:xfrm>
            <a:off x="1143000" y="-55832"/>
            <a:ext cx="6858000" cy="91440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800" dirty="0">
                <a:solidFill>
                  <a:srgbClr val="CC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can you do with it?</a:t>
            </a:r>
            <a:endParaRPr lang="en-US" sz="2800" dirty="0">
              <a:solidFill>
                <a:srgbClr val="98151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424B39B-D3EC-4294-B6CE-41105B4FA079}"/>
              </a:ext>
            </a:extLst>
          </p:cNvPr>
          <p:cNvCxnSpPr>
            <a:cxnSpLocks/>
          </p:cNvCxnSpPr>
          <p:nvPr/>
        </p:nvCxnSpPr>
        <p:spPr bwMode="auto">
          <a:xfrm>
            <a:off x="2686050" y="685239"/>
            <a:ext cx="37719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D53F3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60B11FB-CFB4-4C05-9982-4D6EB1253251}"/>
              </a:ext>
            </a:extLst>
          </p:cNvPr>
          <p:cNvCxnSpPr>
            <a:cxnSpLocks/>
          </p:cNvCxnSpPr>
          <p:nvPr/>
        </p:nvCxnSpPr>
        <p:spPr bwMode="auto">
          <a:xfrm>
            <a:off x="2686050" y="3829050"/>
            <a:ext cx="37719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C4F3EA42-B75F-4287-AF14-3E16B81B202C}"/>
              </a:ext>
            </a:extLst>
          </p:cNvPr>
          <p:cNvSpPr txBox="1">
            <a:spLocks/>
          </p:cNvSpPr>
          <p:nvPr/>
        </p:nvSpPr>
        <p:spPr>
          <a:xfrm>
            <a:off x="972927" y="827532"/>
            <a:ext cx="5485023" cy="3650429"/>
          </a:xfrm>
          <a:prstGeom prst="rect">
            <a:avLst/>
          </a:prstGeom>
        </p:spPr>
        <p:txBody>
          <a:bodyPr vert="horz" lIns="68580" tIns="34290" rIns="68580" bIns="3429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1950" dirty="0">
                <a:solidFill>
                  <a:srgbClr val="CC0000"/>
                </a:solidFill>
              </a:rPr>
              <a:t>Simulation of nature</a:t>
            </a:r>
          </a:p>
          <a:p>
            <a:pPr lvl="1">
              <a:lnSpc>
                <a:spcPct val="120000"/>
              </a:lnSpc>
              <a:buFontTx/>
              <a:buChar char="-"/>
            </a:pPr>
            <a:r>
              <a:rPr lang="en-US" sz="1950" dirty="0">
                <a:solidFill>
                  <a:srgbClr val="7D7E7E"/>
                </a:solidFill>
              </a:rPr>
              <a:t>Chemistry, material design, new medicines..</a:t>
            </a:r>
            <a:endParaRPr lang="en-US" sz="1125" dirty="0">
              <a:solidFill>
                <a:srgbClr val="CC0000"/>
              </a:solidFill>
            </a:endParaRPr>
          </a:p>
          <a:p>
            <a:pPr>
              <a:lnSpc>
                <a:spcPct val="120000"/>
              </a:lnSpc>
            </a:pPr>
            <a:r>
              <a:rPr lang="en-US" sz="1950" dirty="0">
                <a:solidFill>
                  <a:srgbClr val="CC0000"/>
                </a:solidFill>
              </a:rPr>
              <a:t>Efficient communication</a:t>
            </a:r>
          </a:p>
          <a:p>
            <a:pPr lvl="1">
              <a:lnSpc>
                <a:spcPct val="120000"/>
              </a:lnSpc>
              <a:buFontTx/>
              <a:buChar char="-"/>
            </a:pPr>
            <a:r>
              <a:rPr lang="en-US" sz="1950" dirty="0">
                <a:solidFill>
                  <a:srgbClr val="7D7E7E"/>
                </a:solidFill>
              </a:rPr>
              <a:t>Quantum internet, entanglement etc.</a:t>
            </a:r>
            <a:endParaRPr lang="en-US" sz="975" dirty="0">
              <a:solidFill>
                <a:srgbClr val="7D7E7E"/>
              </a:solidFill>
            </a:endParaRPr>
          </a:p>
          <a:p>
            <a:pPr>
              <a:lnSpc>
                <a:spcPct val="120000"/>
              </a:lnSpc>
            </a:pPr>
            <a:r>
              <a:rPr lang="en-US" sz="1950" dirty="0">
                <a:solidFill>
                  <a:srgbClr val="CC0000"/>
                </a:solidFill>
              </a:rPr>
              <a:t>Factorizing big numbers [Shor]</a:t>
            </a:r>
          </a:p>
          <a:p>
            <a:pPr lvl="1">
              <a:lnSpc>
                <a:spcPct val="120000"/>
              </a:lnSpc>
              <a:buFontTx/>
              <a:buChar char="-"/>
            </a:pPr>
            <a:r>
              <a:rPr lang="en-US" sz="1950" dirty="0">
                <a:solidFill>
                  <a:srgbClr val="7D7E7E"/>
                </a:solidFill>
              </a:rPr>
              <a:t>Breaks frequently used cryptography</a:t>
            </a:r>
            <a:endParaRPr lang="en-US" sz="975" dirty="0">
              <a:solidFill>
                <a:srgbClr val="7D7E7E"/>
              </a:solidFill>
            </a:endParaRPr>
          </a:p>
          <a:p>
            <a:pPr>
              <a:lnSpc>
                <a:spcPct val="120000"/>
              </a:lnSpc>
            </a:pPr>
            <a:r>
              <a:rPr lang="en-US" sz="1950" dirty="0">
                <a:solidFill>
                  <a:srgbClr val="CC0000"/>
                </a:solidFill>
              </a:rPr>
              <a:t>Quantum cryptography [Bennett-Brassard-</a:t>
            </a:r>
            <a:r>
              <a:rPr lang="en-US" sz="1950" dirty="0" err="1">
                <a:solidFill>
                  <a:srgbClr val="CC0000"/>
                </a:solidFill>
              </a:rPr>
              <a:t>Ekert</a:t>
            </a:r>
            <a:r>
              <a:rPr lang="en-US" sz="1950" dirty="0">
                <a:solidFill>
                  <a:srgbClr val="CC0000"/>
                </a:solidFill>
              </a:rPr>
              <a:t>]</a:t>
            </a:r>
          </a:p>
          <a:p>
            <a:pPr lvl="1">
              <a:lnSpc>
                <a:spcPct val="120000"/>
              </a:lnSpc>
              <a:buFontTx/>
              <a:buChar char="-"/>
            </a:pPr>
            <a:r>
              <a:rPr lang="en-US" sz="1950" dirty="0">
                <a:solidFill>
                  <a:srgbClr val="7D7E7E"/>
                </a:solidFill>
              </a:rPr>
              <a:t>Cryptography using quantum communication </a:t>
            </a:r>
            <a:endParaRPr lang="en-US" sz="975" dirty="0">
              <a:solidFill>
                <a:srgbClr val="7D7E7E"/>
              </a:solidFill>
            </a:endParaRPr>
          </a:p>
          <a:p>
            <a:pPr>
              <a:lnSpc>
                <a:spcPct val="120000"/>
              </a:lnSpc>
            </a:pPr>
            <a:r>
              <a:rPr lang="en-US" sz="1950" dirty="0">
                <a:solidFill>
                  <a:srgbClr val="CC0000"/>
                </a:solidFill>
              </a:rPr>
              <a:t>??????</a:t>
            </a:r>
          </a:p>
          <a:p>
            <a:endParaRPr lang="en-US" sz="2100" dirty="0"/>
          </a:p>
          <a:p>
            <a:pPr lvl="1"/>
            <a:endParaRPr lang="en-US" sz="1800" dirty="0">
              <a:solidFill>
                <a:srgbClr val="FF0000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D7E9514-E043-4AC3-B17C-F44B718C973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50844" y="1670786"/>
            <a:ext cx="1244726" cy="694174"/>
          </a:xfrm>
          <a:prstGeom prst="rect">
            <a:avLst/>
          </a:prstGeom>
        </p:spPr>
      </p:pic>
      <p:pic>
        <p:nvPicPr>
          <p:cNvPr id="15" name="Content Placeholder 7" descr="molecule_1.jpg">
            <a:extLst>
              <a:ext uri="{FF2B5EF4-FFF2-40B4-BE49-F238E27FC236}">
                <a16:creationId xmlns:a16="http://schemas.microsoft.com/office/drawing/2014/main" id="{FAC7469C-D62F-434E-A14A-D49688B6D9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45" b="16945"/>
          <a:stretch>
            <a:fillRect/>
          </a:stretch>
        </p:blipFill>
        <p:spPr bwMode="auto">
          <a:xfrm>
            <a:off x="6420654" y="880090"/>
            <a:ext cx="1274916" cy="674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DFE559A-9674-4A3E-A0A1-753BAB4637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7950" y="3318127"/>
            <a:ext cx="1265417" cy="695246"/>
          </a:xfrm>
          <a:prstGeom prst="rect">
            <a:avLst/>
          </a:prstGeom>
        </p:spPr>
      </p:pic>
      <p:pic>
        <p:nvPicPr>
          <p:cNvPr id="18" name="Picture 14" descr="MCj02381790000[1]">
            <a:extLst>
              <a:ext uri="{FF2B5EF4-FFF2-40B4-BE49-F238E27FC236}">
                <a16:creationId xmlns:a16="http://schemas.microsoft.com/office/drawing/2014/main" id="{EABA36E1-227B-4309-BDF0-692CD50B0E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0880" y="2622999"/>
            <a:ext cx="1410057" cy="638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8441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Content Placeholder 2"/>
          <p:cNvSpPr txBox="1">
            <a:spLocks/>
          </p:cNvSpPr>
          <p:nvPr/>
        </p:nvSpPr>
        <p:spPr>
          <a:xfrm>
            <a:off x="301752" y="732677"/>
            <a:ext cx="8275319" cy="1080120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Clr>
                <a:schemeClr val="accent1"/>
              </a:buClr>
              <a:buSzPct val="65000"/>
            </a:pPr>
            <a:r>
              <a:rPr lang="en-US" sz="1600" dirty="0">
                <a:solidFill>
                  <a:srgbClr val="7D7E7E"/>
                </a:solidFill>
                <a:ea typeface="Arial" charset="0"/>
                <a:cs typeface="Arial" charset="0"/>
              </a:rPr>
              <a:t>“Cyber Security provides security, safety and privacy solutions that are </a:t>
            </a:r>
            <a:r>
              <a:rPr lang="en-US" sz="1600" dirty="0">
                <a:solidFill>
                  <a:srgbClr val="C00000"/>
                </a:solidFill>
                <a:ea typeface="Arial" charset="0"/>
                <a:cs typeface="Arial" charset="0"/>
              </a:rPr>
              <a:t>vital for our economy</a:t>
            </a:r>
            <a:r>
              <a:rPr lang="en-US" sz="1600" dirty="0">
                <a:solidFill>
                  <a:srgbClr val="7D7E7E"/>
                </a:solidFill>
                <a:ea typeface="Arial" charset="0"/>
                <a:cs typeface="Arial" charset="0"/>
              </a:rPr>
              <a:t> including but not limited to critical infrastructures, smart cities, cloud computing, online services and e-government.”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301752" y="1709056"/>
            <a:ext cx="5708887" cy="2791063"/>
            <a:chOff x="3273884" y="1340768"/>
            <a:chExt cx="4120231" cy="4120231"/>
          </a:xfrm>
        </p:grpSpPr>
        <p:sp>
          <p:nvSpPr>
            <p:cNvPr id="15" name="Freeform 14"/>
            <p:cNvSpPr/>
            <p:nvPr/>
          </p:nvSpPr>
          <p:spPr>
            <a:xfrm>
              <a:off x="3273884" y="1340768"/>
              <a:ext cx="4120231" cy="4120231"/>
            </a:xfrm>
            <a:custGeom>
              <a:avLst/>
              <a:gdLst>
                <a:gd name="connsiteX0" fmla="*/ 0 w 4120231"/>
                <a:gd name="connsiteY0" fmla="*/ 2060116 h 4120231"/>
                <a:gd name="connsiteX1" fmla="*/ 2060116 w 4120231"/>
                <a:gd name="connsiteY1" fmla="*/ 0 h 4120231"/>
                <a:gd name="connsiteX2" fmla="*/ 4120232 w 4120231"/>
                <a:gd name="connsiteY2" fmla="*/ 2060116 h 4120231"/>
                <a:gd name="connsiteX3" fmla="*/ 2060116 w 4120231"/>
                <a:gd name="connsiteY3" fmla="*/ 4120232 h 4120231"/>
                <a:gd name="connsiteX4" fmla="*/ 0 w 4120231"/>
                <a:gd name="connsiteY4" fmla="*/ 2060116 h 41202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20231" h="4120231">
                  <a:moveTo>
                    <a:pt x="0" y="2060116"/>
                  </a:moveTo>
                  <a:cubicBezTo>
                    <a:pt x="0" y="922345"/>
                    <a:pt x="922345" y="0"/>
                    <a:pt x="2060116" y="0"/>
                  </a:cubicBezTo>
                  <a:cubicBezTo>
                    <a:pt x="3197887" y="0"/>
                    <a:pt x="4120232" y="922345"/>
                    <a:pt x="4120232" y="2060116"/>
                  </a:cubicBezTo>
                  <a:cubicBezTo>
                    <a:pt x="4120232" y="3197887"/>
                    <a:pt x="3197887" y="4120232"/>
                    <a:pt x="2060116" y="4120232"/>
                  </a:cubicBezTo>
                  <a:cubicBezTo>
                    <a:pt x="922345" y="4120232"/>
                    <a:pt x="0" y="3197887"/>
                    <a:pt x="0" y="2060116"/>
                  </a:cubicBezTo>
                  <a:close/>
                </a:path>
              </a:pathLst>
            </a:cu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spcFirstLastPara="0" vert="horz" wrap="none" lIns="1026000" tIns="81000" rIns="1042418" bIns="2509478" numCol="1" spcCol="1270" anchor="t" anchorCtr="0">
              <a:noAutofit/>
            </a:bodyPr>
            <a:lstStyle/>
            <a:p>
              <a:pPr algn="ctr" defTabSz="23336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l-NL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Cloud computing</a:t>
              </a:r>
            </a:p>
            <a:p>
              <a:pPr algn="ctr" defTabSz="23336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l-NL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Internet of </a:t>
              </a:r>
              <a:r>
                <a:rPr lang="nl-NL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Things</a:t>
              </a:r>
              <a:r>
                <a:rPr lang="nl-NL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 (</a:t>
              </a:r>
              <a:r>
                <a:rPr lang="nl-NL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IoT</a:t>
              </a:r>
              <a:r>
                <a:rPr lang="nl-NL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)</a:t>
              </a:r>
            </a:p>
            <a:p>
              <a:pPr algn="ctr" defTabSz="23336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l-NL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Payment</a:t>
              </a:r>
              <a:r>
                <a:rPr lang="nl-NL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 systems, eHealth</a:t>
              </a:r>
            </a:p>
          </p:txBody>
        </p:sp>
        <p:sp>
          <p:nvSpPr>
            <p:cNvPr id="16" name="Freeform 15"/>
            <p:cNvSpPr/>
            <p:nvPr/>
          </p:nvSpPr>
          <p:spPr>
            <a:xfrm>
              <a:off x="3788913" y="2645895"/>
              <a:ext cx="3090173" cy="2815103"/>
            </a:xfrm>
            <a:custGeom>
              <a:avLst/>
              <a:gdLst>
                <a:gd name="connsiteX0" fmla="*/ 0 w 3090173"/>
                <a:gd name="connsiteY0" fmla="*/ 1545087 h 3090173"/>
                <a:gd name="connsiteX1" fmla="*/ 1545087 w 3090173"/>
                <a:gd name="connsiteY1" fmla="*/ 0 h 3090173"/>
                <a:gd name="connsiteX2" fmla="*/ 3090174 w 3090173"/>
                <a:gd name="connsiteY2" fmla="*/ 1545087 h 3090173"/>
                <a:gd name="connsiteX3" fmla="*/ 1545087 w 3090173"/>
                <a:gd name="connsiteY3" fmla="*/ 3090174 h 3090173"/>
                <a:gd name="connsiteX4" fmla="*/ 0 w 3090173"/>
                <a:gd name="connsiteY4" fmla="*/ 1545087 h 3090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90173" h="3090173">
                  <a:moveTo>
                    <a:pt x="0" y="1545087"/>
                  </a:moveTo>
                  <a:cubicBezTo>
                    <a:pt x="0" y="691759"/>
                    <a:pt x="691759" y="0"/>
                    <a:pt x="1545087" y="0"/>
                  </a:cubicBezTo>
                  <a:cubicBezTo>
                    <a:pt x="2398415" y="0"/>
                    <a:pt x="3090174" y="691759"/>
                    <a:pt x="3090174" y="1545087"/>
                  </a:cubicBezTo>
                  <a:cubicBezTo>
                    <a:pt x="3090174" y="2398415"/>
                    <a:pt x="2398415" y="3090174"/>
                    <a:pt x="1545087" y="3090174"/>
                  </a:cubicBezTo>
                  <a:cubicBezTo>
                    <a:pt x="691759" y="3090174"/>
                    <a:pt x="0" y="2398415"/>
                    <a:pt x="0" y="1545087"/>
                  </a:cubicBezTo>
                  <a:close/>
                </a:path>
              </a:pathLst>
            </a:cu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spcFirstLastPara="0" vert="horz" wrap="none" lIns="682815" tIns="208860" rIns="682816" bIns="1802231" numCol="1" spcCol="1270" anchor="t" anchorCtr="0">
              <a:noAutofit/>
            </a:bodyPr>
            <a:lstStyle/>
            <a:p>
              <a:pPr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l-NL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Auto-updates – Digital </a:t>
              </a:r>
              <a:r>
                <a:rPr lang="nl-NL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Signatures</a:t>
              </a:r>
              <a:endParaRPr lang="nl-NL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  <a:p>
              <a:pPr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l-NL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Secure </a:t>
              </a:r>
              <a:r>
                <a:rPr lang="nl-NL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Browsing</a:t>
              </a:r>
              <a:r>
                <a:rPr lang="nl-NL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 - TLS/SSL</a:t>
              </a:r>
            </a:p>
            <a:p>
              <a:pPr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l-NL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VPN – </a:t>
              </a:r>
              <a:r>
                <a:rPr lang="nl-NL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IPSec</a:t>
              </a:r>
              <a:endParaRPr lang="nl-NL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endParaRPr>
            </a:p>
            <a:p>
              <a:pPr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l-NL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charset="0"/>
                  <a:ea typeface="Arial" charset="0"/>
                  <a:cs typeface="Arial" charset="0"/>
                </a:rPr>
                <a:t>Secure email – s/MIME, PGP</a:t>
              </a:r>
            </a:p>
          </p:txBody>
        </p:sp>
        <p:sp>
          <p:nvSpPr>
            <p:cNvPr id="17" name="Freeform 16"/>
            <p:cNvSpPr/>
            <p:nvPr/>
          </p:nvSpPr>
          <p:spPr>
            <a:xfrm>
              <a:off x="4283959" y="4151806"/>
              <a:ext cx="2060115" cy="1253478"/>
            </a:xfrm>
            <a:custGeom>
              <a:avLst/>
              <a:gdLst>
                <a:gd name="connsiteX0" fmla="*/ 0 w 2060115"/>
                <a:gd name="connsiteY0" fmla="*/ 577234 h 1154468"/>
                <a:gd name="connsiteX1" fmla="*/ 1030058 w 2060115"/>
                <a:gd name="connsiteY1" fmla="*/ 0 h 1154468"/>
                <a:gd name="connsiteX2" fmla="*/ 2060116 w 2060115"/>
                <a:gd name="connsiteY2" fmla="*/ 577234 h 1154468"/>
                <a:gd name="connsiteX3" fmla="*/ 1030058 w 2060115"/>
                <a:gd name="connsiteY3" fmla="*/ 1154468 h 1154468"/>
                <a:gd name="connsiteX4" fmla="*/ 0 w 2060115"/>
                <a:gd name="connsiteY4" fmla="*/ 577234 h 1154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60115" h="1154468">
                  <a:moveTo>
                    <a:pt x="0" y="577234"/>
                  </a:moveTo>
                  <a:cubicBezTo>
                    <a:pt x="0" y="258436"/>
                    <a:pt x="461173" y="0"/>
                    <a:pt x="1030058" y="0"/>
                  </a:cubicBezTo>
                  <a:cubicBezTo>
                    <a:pt x="1598943" y="0"/>
                    <a:pt x="2060116" y="258436"/>
                    <a:pt x="2060116" y="577234"/>
                  </a:cubicBezTo>
                  <a:cubicBezTo>
                    <a:pt x="2060116" y="896032"/>
                    <a:pt x="1598943" y="1154468"/>
                    <a:pt x="1030058" y="1154468"/>
                  </a:cubicBezTo>
                  <a:cubicBezTo>
                    <a:pt x="461173" y="1154468"/>
                    <a:pt x="0" y="896032"/>
                    <a:pt x="0" y="577234"/>
                  </a:cubicBezTo>
                  <a:close/>
                </a:path>
              </a:pathLst>
            </a:cu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spcFirstLastPara="0" vert="horz" wrap="square" lIns="290281" tIns="280471" rIns="290281" bIns="280471" numCol="1" spcCol="1270" anchor="ctr" anchorCtr="0">
              <a:noAutofit/>
            </a:bodyPr>
            <a:lstStyle/>
            <a:p>
              <a:pPr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nl-NL" sz="1200" dirty="0">
                  <a:latin typeface="Arial" charset="0"/>
                  <a:ea typeface="Arial" charset="0"/>
                  <a:cs typeface="Arial" charset="0"/>
                </a:rPr>
                <a:t>RSA, DSA, DH, ECDH, </a:t>
              </a:r>
              <a:r>
                <a:rPr lang="is-IS" sz="1200" dirty="0">
                  <a:latin typeface="Arial" charset="0"/>
                  <a:ea typeface="Arial" charset="0"/>
                  <a:cs typeface="Arial" charset="0"/>
                </a:rPr>
                <a:t>…</a:t>
              </a:r>
              <a:br>
                <a:rPr lang="nl-NL" sz="1200" dirty="0">
                  <a:latin typeface="Arial" charset="0"/>
                  <a:ea typeface="Arial" charset="0"/>
                  <a:cs typeface="Arial" charset="0"/>
                </a:rPr>
              </a:br>
              <a:r>
                <a:rPr lang="nl-NL" sz="1200" dirty="0">
                  <a:latin typeface="Arial" charset="0"/>
                  <a:ea typeface="Arial" charset="0"/>
                  <a:cs typeface="Arial" charset="0"/>
                </a:rPr>
                <a:t>AES, 3-DES, SHA, </a:t>
              </a:r>
              <a:r>
                <a:rPr lang="is-IS" sz="1200" dirty="0">
                  <a:latin typeface="Arial" charset="0"/>
                  <a:ea typeface="Arial" charset="0"/>
                  <a:cs typeface="Arial" charset="0"/>
                </a:rPr>
                <a:t>…</a:t>
              </a:r>
              <a:endParaRPr lang="nl-NL" sz="1200" dirty="0">
                <a:latin typeface="Arial" charset="0"/>
                <a:ea typeface="Arial" charset="0"/>
                <a:cs typeface="Arial" charset="0"/>
              </a:endParaRPr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6489" y="1707804"/>
            <a:ext cx="2245434" cy="1163747"/>
          </a:xfrm>
          <a:prstGeom prst="rect">
            <a:avLst/>
          </a:prstGeom>
        </p:spPr>
      </p:pic>
      <p:sp>
        <p:nvSpPr>
          <p:cNvPr id="19" name="Shape 554"/>
          <p:cNvSpPr/>
          <p:nvPr/>
        </p:nvSpPr>
        <p:spPr>
          <a:xfrm>
            <a:off x="2389614" y="4675777"/>
            <a:ext cx="2575577" cy="2616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8100" tIns="38100" rIns="38100" bIns="38100" anchor="ctr">
            <a:spAutoFit/>
          </a:bodyPr>
          <a:lstStyle>
            <a:lvl1pPr algn="l" defTabSz="457200">
              <a:defRPr sz="1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en-US" sz="1200" dirty="0">
                <a:solidFill>
                  <a:srgbClr val="7D7E7E"/>
                </a:solidFill>
                <a:latin typeface="Arial" charset="0"/>
                <a:ea typeface="Arial" charset="0"/>
                <a:cs typeface="Arial" charset="0"/>
              </a:rPr>
              <a:t>based on slides by Michele </a:t>
            </a:r>
            <a:r>
              <a:rPr lang="en-US" sz="1200" dirty="0" err="1">
                <a:solidFill>
                  <a:srgbClr val="7D7E7E"/>
                </a:solidFill>
                <a:latin typeface="Arial" charset="0"/>
                <a:ea typeface="Arial" charset="0"/>
                <a:cs typeface="Arial" charset="0"/>
              </a:rPr>
              <a:t>Mosca</a:t>
            </a:r>
            <a:endParaRPr sz="1200" dirty="0">
              <a:solidFill>
                <a:srgbClr val="7D7E7E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0" name="Shape 15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76489" y="3104587"/>
            <a:ext cx="1966654" cy="101494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11E9AE12-6B5C-2648-A6D0-E3FFF63B5061}"/>
              </a:ext>
            </a:extLst>
          </p:cNvPr>
          <p:cNvSpPr txBox="1">
            <a:spLocks/>
          </p:cNvSpPr>
          <p:nvPr/>
        </p:nvSpPr>
        <p:spPr>
          <a:xfrm>
            <a:off x="1143000" y="-55832"/>
            <a:ext cx="6858000" cy="91440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800" dirty="0">
                <a:solidFill>
                  <a:srgbClr val="CC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Cyber Security</a:t>
            </a:r>
            <a:endParaRPr lang="en-US" sz="2800" dirty="0">
              <a:solidFill>
                <a:srgbClr val="98151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9995245-17D9-4A48-810E-E892115BD4D2}"/>
              </a:ext>
            </a:extLst>
          </p:cNvPr>
          <p:cNvCxnSpPr>
            <a:cxnSpLocks/>
          </p:cNvCxnSpPr>
          <p:nvPr/>
        </p:nvCxnSpPr>
        <p:spPr bwMode="auto">
          <a:xfrm>
            <a:off x="2686050" y="685239"/>
            <a:ext cx="37719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D53F3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4224116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04E0DBF-28DE-49EE-9407-C2FE2ABD24CB}"/>
              </a:ext>
            </a:extLst>
          </p:cNvPr>
          <p:cNvSpPr txBox="1"/>
          <p:nvPr/>
        </p:nvSpPr>
        <p:spPr>
          <a:xfrm>
            <a:off x="2907337" y="641836"/>
            <a:ext cx="1811250" cy="32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519" dirty="0">
                <a:solidFill>
                  <a:srgbClr val="EFB8C1"/>
                </a:solidFill>
                <a:latin typeface="Calibri" charset="0"/>
                <a:ea typeface="Calibri" charset="0"/>
                <a:cs typeface="Calibri" charset="0"/>
              </a:rPr>
              <a:t>Quantum Computer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C666E4-53E9-43F5-BA87-D8E9F15C01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8890" r="9166" b="10001"/>
          <a:stretch/>
        </p:blipFill>
        <p:spPr>
          <a:xfrm>
            <a:off x="800101" y="-146774"/>
            <a:ext cx="7199327" cy="530418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9D01882-F0E8-4B50-BB81-E5839E0F9487}"/>
              </a:ext>
            </a:extLst>
          </p:cNvPr>
          <p:cNvSpPr txBox="1"/>
          <p:nvPr/>
        </p:nvSpPr>
        <p:spPr>
          <a:xfrm>
            <a:off x="1533368" y="1166260"/>
            <a:ext cx="3886200" cy="2077492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scene3d>
            <a:camera prst="perspectiveContrastingLeftFacing" fov="5700000">
              <a:rot lat="21545024" lon="873147" rev="21360571"/>
            </a:camera>
            <a:lightRig rig="threePt" dir="t"/>
          </a:scene3d>
          <a:sp3d/>
        </p:spPr>
        <p:txBody>
          <a:bodyPr wrap="square" rtlCol="0">
            <a:spAutoFit/>
          </a:bodyPr>
          <a:lstStyle/>
          <a:p>
            <a:pPr algn="ctr"/>
            <a:r>
              <a:rPr lang="en-US" sz="2700" b="1" spc="38" dirty="0">
                <a:ln w="952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bri" charset="0"/>
                <a:ea typeface="Calibri" charset="0"/>
                <a:cs typeface="Calibri" charset="0"/>
              </a:rPr>
              <a:t>Quantum Computer</a:t>
            </a:r>
          </a:p>
          <a:p>
            <a:pPr algn="ctr"/>
            <a:endParaRPr lang="en-US" sz="1050" b="1" spc="38" dirty="0">
              <a:ln w="9525" cmpd="sng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Calibri" charset="0"/>
              <a:ea typeface="Calibri" charset="0"/>
              <a:cs typeface="Calibri" charset="0"/>
            </a:endParaRPr>
          </a:p>
          <a:p>
            <a:pPr algn="ctr"/>
            <a:endParaRPr lang="en-US" sz="1050" b="1" spc="38" dirty="0">
              <a:ln w="9525" cmpd="sng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Calibri" charset="0"/>
              <a:ea typeface="Calibri" charset="0"/>
              <a:cs typeface="Calibri" charset="0"/>
            </a:endParaRPr>
          </a:p>
          <a:p>
            <a:pPr algn="ctr"/>
            <a:r>
              <a:rPr lang="en-US" sz="1650" b="1" spc="38" dirty="0">
                <a:ln w="952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bri" charset="0"/>
                <a:ea typeface="Calibri" charset="0"/>
                <a:cs typeface="Calibri" charset="0"/>
              </a:rPr>
              <a:t>What are you going to do with it?</a:t>
            </a:r>
          </a:p>
          <a:p>
            <a:pPr algn="ctr"/>
            <a:endParaRPr lang="en-US" sz="1050" b="1" spc="38" dirty="0">
              <a:ln w="9525" cmpd="sng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Calibri" charset="0"/>
              <a:ea typeface="Calibri" charset="0"/>
              <a:cs typeface="Calibri" charset="0"/>
            </a:endParaRPr>
          </a:p>
          <a:p>
            <a:pPr algn="ctr"/>
            <a:endParaRPr lang="en-US" sz="1050" b="1" spc="38" dirty="0">
              <a:ln w="9525" cmpd="sng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Calibri" charset="0"/>
              <a:ea typeface="Calibri" charset="0"/>
              <a:cs typeface="Calibri" charset="0"/>
            </a:endParaRPr>
          </a:p>
          <a:p>
            <a:pPr algn="ctr"/>
            <a:endParaRPr lang="en-US" sz="1050" b="1" spc="38" dirty="0">
              <a:ln w="9525" cmpd="sng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Calibri" charset="0"/>
              <a:ea typeface="Calibri" charset="0"/>
              <a:cs typeface="Calibri" charset="0"/>
            </a:endParaRPr>
          </a:p>
          <a:p>
            <a:pPr algn="ctr"/>
            <a:r>
              <a:rPr lang="en-US" sz="1650" b="1" spc="38" dirty="0">
                <a:ln w="952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bri" charset="0"/>
                <a:ea typeface="Calibri" charset="0"/>
                <a:cs typeface="Calibri" charset="0"/>
              </a:rPr>
              <a:t> 10-20 quantum bits now</a:t>
            </a:r>
          </a:p>
          <a:p>
            <a:pPr algn="ctr"/>
            <a:r>
              <a:rPr lang="en-US" sz="1650" b="1" spc="38" dirty="0">
                <a:ln w="952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bri" charset="0"/>
                <a:ea typeface="Calibri" charset="0"/>
                <a:cs typeface="Calibri" charset="0"/>
              </a:rPr>
              <a:t>        50-100 qubits in the next 5 years</a:t>
            </a:r>
            <a:r>
              <a:rPr lang="en-US" sz="1050" b="1" spc="38" dirty="0">
                <a:ln w="9525" cmpd="sng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Calibri" charset="0"/>
                <a:ea typeface="Calibri" charset="0"/>
                <a:cs typeface="Calibri" charset="0"/>
              </a:rPr>
              <a:t>!</a:t>
            </a:r>
            <a:endParaRPr lang="en-US" sz="1050" dirty="0">
              <a:ln w="9525" cmpd="sng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chemeClr val="accent6">
                  <a:lumMod val="20000"/>
                  <a:lumOff val="8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BA63A6-9E1F-48BA-B222-55803EDE43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613" y="1345623"/>
            <a:ext cx="2539183" cy="2098870"/>
          </a:xfrm>
          <a:prstGeom prst="rect">
            <a:avLst/>
          </a:prstGeom>
          <a:blipFill dpi="0" rotWithShape="1">
            <a:blip r:embed="rId5">
              <a:alphaModFix amt="77000"/>
            </a:blip>
            <a:srcRect/>
            <a:tile tx="0" ty="0" sx="100000" sy="100000" flip="none" algn="tl"/>
          </a:blipFill>
          <a:ln w="28575">
            <a:solidFill>
              <a:srgbClr val="0033CC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4D9DF58-CBBB-4593-8678-1E157ADEAB9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293" y="4556785"/>
            <a:ext cx="1200150" cy="422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436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ontent Placeholder 1"/>
          <p:cNvSpPr txBox="1">
            <a:spLocks/>
          </p:cNvSpPr>
          <p:nvPr/>
        </p:nvSpPr>
        <p:spPr>
          <a:xfrm>
            <a:off x="727224" y="743737"/>
            <a:ext cx="8014440" cy="4248249"/>
          </a:xfrm>
          <a:prstGeom prst="rect">
            <a:avLst/>
          </a:prstGeom>
        </p:spPr>
        <p:txBody>
          <a:bodyPr/>
          <a:lstStyle/>
          <a:p>
            <a:pPr marL="285750" indent="-285750">
              <a:spcBef>
                <a:spcPct val="200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1500" kern="1200" dirty="0">
                <a:solidFill>
                  <a:srgbClr val="7D7E7E"/>
                </a:solidFill>
                <a:latin typeface="+mn-lt"/>
                <a:ea typeface="+mn-ea"/>
                <a:cs typeface="+mn-cs"/>
              </a:rPr>
              <a:t>Peter Shor 1994: efficient quantum algorithm for </a:t>
            </a:r>
            <a:br>
              <a:rPr lang="en-US" sz="1500" kern="1200" dirty="0">
                <a:solidFill>
                  <a:srgbClr val="7D7E7E"/>
                </a:solidFill>
                <a:latin typeface="+mn-lt"/>
                <a:ea typeface="+mn-ea"/>
                <a:cs typeface="+mn-cs"/>
              </a:rPr>
            </a:br>
            <a:r>
              <a:rPr lang="en-US" sz="1500" kern="1200" dirty="0">
                <a:solidFill>
                  <a:srgbClr val="7D7E7E"/>
                </a:solidFill>
                <a:latin typeface="+mn-lt"/>
                <a:ea typeface="+mn-ea"/>
                <a:cs typeface="+mn-cs"/>
              </a:rPr>
              <a:t>factoring integer numbers</a:t>
            </a:r>
          </a:p>
          <a:p>
            <a:pPr marL="285750" indent="-285750">
              <a:spcBef>
                <a:spcPct val="200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1500" kern="1200" dirty="0">
                <a:solidFill>
                  <a:srgbClr val="7D7E7E"/>
                </a:solidFill>
                <a:latin typeface="+mn-lt"/>
                <a:ea typeface="+mn-ea"/>
                <a:cs typeface="+mn-cs"/>
              </a:rPr>
              <a:t>15 = 3 * 5</a:t>
            </a:r>
          </a:p>
          <a:p>
            <a:pPr marL="285750" indent="-285750">
              <a:lnSpc>
                <a:spcPct val="150000"/>
              </a:lnSpc>
              <a:spcBef>
                <a:spcPct val="200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1500" kern="1200" dirty="0">
                <a:solidFill>
                  <a:srgbClr val="7D7E7E"/>
                </a:solidFill>
                <a:latin typeface="+mn-lt"/>
                <a:ea typeface="+mn-ea"/>
                <a:cs typeface="+mn-cs"/>
              </a:rPr>
              <a:t>27 = 3 * 3 * 3</a:t>
            </a:r>
          </a:p>
          <a:p>
            <a:pPr marL="285750" indent="-285750">
              <a:lnSpc>
                <a:spcPct val="150000"/>
              </a:lnSpc>
              <a:spcBef>
                <a:spcPct val="200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1500" kern="1200" dirty="0">
                <a:solidFill>
                  <a:srgbClr val="7D7E7E"/>
                </a:solidFill>
                <a:latin typeface="+mn-lt"/>
                <a:ea typeface="+mn-ea"/>
                <a:cs typeface="+mn-cs"/>
              </a:rPr>
              <a:t>31 = 1 * 31</a:t>
            </a:r>
          </a:p>
          <a:p>
            <a:pPr marL="285750" indent="-285750">
              <a:lnSpc>
                <a:spcPct val="150000"/>
              </a:lnSpc>
              <a:spcBef>
                <a:spcPct val="200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1500" kern="1200" dirty="0">
                <a:solidFill>
                  <a:srgbClr val="7D7E7E"/>
                </a:solidFill>
                <a:latin typeface="+mn-lt"/>
                <a:ea typeface="+mn-ea"/>
                <a:cs typeface="+mn-cs"/>
              </a:rPr>
              <a:t>57 = 3 * 19</a:t>
            </a:r>
          </a:p>
          <a:p>
            <a:pPr marL="285750" indent="-285750">
              <a:lnSpc>
                <a:spcPct val="150000"/>
              </a:lnSpc>
              <a:spcBef>
                <a:spcPct val="200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1500" kern="1200" dirty="0">
                <a:solidFill>
                  <a:srgbClr val="7D7E7E"/>
                </a:solidFill>
                <a:latin typeface="+mn-lt"/>
                <a:ea typeface="+mn-ea"/>
                <a:cs typeface="+mn-cs"/>
              </a:rPr>
              <a:t>91 = 7 * 13   </a:t>
            </a:r>
          </a:p>
          <a:p>
            <a:pPr marL="285750" indent="-285750">
              <a:lnSpc>
                <a:spcPct val="150000"/>
              </a:lnSpc>
              <a:spcBef>
                <a:spcPct val="200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1500" kern="1200" dirty="0">
                <a:solidFill>
                  <a:srgbClr val="7D7E7E"/>
                </a:solidFill>
                <a:latin typeface="+mn-lt"/>
                <a:ea typeface="+mn-ea"/>
                <a:cs typeface="+mn-cs"/>
              </a:rPr>
              <a:t>173 = 1 * 173</a:t>
            </a:r>
          </a:p>
          <a:p>
            <a:pPr marL="257175" indent="-257175">
              <a:spcBef>
                <a:spcPct val="200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is-IS" sz="1050" dirty="0">
                <a:solidFill>
                  <a:schemeClr val="tx1">
                    <a:lumMod val="65000"/>
                    <a:lumOff val="3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RSA-100</a:t>
            </a:r>
            <a:r>
              <a:rPr lang="is-IS" sz="105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= 1522605027922533360535618378132637429718068114961380688657908494580122963258952897654000350692006139  = 37975227936943673922808872755445627854565536638199 × 40094690950920881030683735292761468389214899724061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cs typeface="Arial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2834" y="937260"/>
            <a:ext cx="1441630" cy="216244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527289" y="1628690"/>
            <a:ext cx="971550" cy="295275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8" name="Rounded Rectangle 17"/>
          <p:cNvSpPr/>
          <p:nvPr/>
        </p:nvSpPr>
        <p:spPr>
          <a:xfrm>
            <a:off x="1527289" y="2010562"/>
            <a:ext cx="971550" cy="295275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9" name="Rounded Rectangle 18"/>
          <p:cNvSpPr/>
          <p:nvPr/>
        </p:nvSpPr>
        <p:spPr>
          <a:xfrm>
            <a:off x="1527289" y="2378574"/>
            <a:ext cx="971550" cy="295275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0" name="Rounded Rectangle 19"/>
          <p:cNvSpPr/>
          <p:nvPr/>
        </p:nvSpPr>
        <p:spPr>
          <a:xfrm>
            <a:off x="1636412" y="3144757"/>
            <a:ext cx="971550" cy="295275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4" name="Rounded Rectangle 23"/>
          <p:cNvSpPr/>
          <p:nvPr/>
        </p:nvSpPr>
        <p:spPr>
          <a:xfrm>
            <a:off x="1527289" y="2765638"/>
            <a:ext cx="971550" cy="295275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5" name="Rounded Rectangle 24"/>
          <p:cNvSpPr/>
          <p:nvPr/>
        </p:nvSpPr>
        <p:spPr>
          <a:xfrm>
            <a:off x="1065954" y="3815990"/>
            <a:ext cx="4124202" cy="351513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370D19D-E1FA-CD4E-96A6-645C1B5DED58}"/>
              </a:ext>
            </a:extLst>
          </p:cNvPr>
          <p:cNvSpPr txBox="1">
            <a:spLocks/>
          </p:cNvSpPr>
          <p:nvPr/>
        </p:nvSpPr>
        <p:spPr>
          <a:xfrm>
            <a:off x="1143000" y="-55832"/>
            <a:ext cx="6858000" cy="91440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800" dirty="0">
                <a:solidFill>
                  <a:srgbClr val="CC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Quantum Algorithm for Factorization</a:t>
            </a:r>
            <a:endParaRPr lang="en-US" sz="2800" dirty="0">
              <a:solidFill>
                <a:srgbClr val="98151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67D3475-597B-9747-A4A0-3CC5A764A530}"/>
              </a:ext>
            </a:extLst>
          </p:cNvPr>
          <p:cNvCxnSpPr>
            <a:cxnSpLocks/>
          </p:cNvCxnSpPr>
          <p:nvPr/>
        </p:nvCxnSpPr>
        <p:spPr bwMode="auto">
          <a:xfrm>
            <a:off x="2686050" y="685239"/>
            <a:ext cx="37719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D53F3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94132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uiExpand="1" build="p"/>
      <p:bldP spid="6" grpId="0" animBg="1"/>
      <p:bldP spid="6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4" grpId="0" animBg="1"/>
      <p:bldP spid="24" grpId="1" animBg="1"/>
      <p:bldP spid="25" grpId="0" animBg="1"/>
      <p:bldP spid="25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9610" y="2092569"/>
            <a:ext cx="3633940" cy="1853967"/>
          </a:xfrm>
          <a:prstGeom prst="rect">
            <a:avLst/>
          </a:prstGeom>
          <a:solidFill>
            <a:schemeClr val="bg1">
              <a:alpha val="70000"/>
            </a:schemeClr>
          </a:solidFill>
        </p:spPr>
      </p:pic>
      <p:sp>
        <p:nvSpPr>
          <p:cNvPr id="22" name="Content Placeholder 1"/>
          <p:cNvSpPr txBox="1">
            <a:spLocks/>
          </p:cNvSpPr>
          <p:nvPr/>
        </p:nvSpPr>
        <p:spPr>
          <a:xfrm>
            <a:off x="258927" y="772996"/>
            <a:ext cx="6075818" cy="1469694"/>
          </a:xfrm>
          <a:prstGeom prst="rect">
            <a:avLst/>
          </a:prstGeom>
        </p:spPr>
        <p:txBody>
          <a:bodyPr/>
          <a:lstStyle/>
          <a:p>
            <a:pPr marL="257175" indent="-257175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endParaRPr lang="en-US" sz="1950" dirty="0">
              <a:cs typeface="Arial" charset="0"/>
            </a:endParaRPr>
          </a:p>
        </p:txBody>
      </p:sp>
      <p:sp>
        <p:nvSpPr>
          <p:cNvPr id="23" name="Rectangle 3"/>
          <p:cNvSpPr txBox="1">
            <a:spLocks noChangeArrowheads="1"/>
          </p:cNvSpPr>
          <p:nvPr/>
        </p:nvSpPr>
        <p:spPr>
          <a:xfrm>
            <a:off x="228564" y="858568"/>
            <a:ext cx="5369205" cy="2713129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70AD1A"/>
              </a:buClr>
              <a:buSzPct val="100000"/>
              <a:buFont typeface="Wingdings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F8A30E"/>
              </a:buClr>
              <a:buFont typeface="Wingdings" charset="2"/>
              <a:buChar char="Ø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F8A30E"/>
              </a:buClr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F8A30E"/>
              </a:buClr>
              <a:buFont typeface="Wingdings" charset="2"/>
              <a:buChar char="Ø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F8A30E"/>
              </a:buClr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srgbClr val="7D7E7E"/>
                </a:solidFill>
              </a:rPr>
              <a:t>Peter Shor 1994: </a:t>
            </a:r>
            <a:r>
              <a:rPr lang="en-US" sz="1800" dirty="0">
                <a:solidFill>
                  <a:srgbClr val="7D7E7E"/>
                </a:solidFill>
                <a:cs typeface="Arial" charset="0"/>
              </a:rPr>
              <a:t>efficient quantum algorithm for factoring integer numbers</a:t>
            </a:r>
          </a:p>
          <a:p>
            <a:pPr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endParaRPr lang="en-US" sz="1800" dirty="0">
              <a:solidFill>
                <a:srgbClr val="7D7E7E"/>
              </a:solidFill>
            </a:endParaRPr>
          </a:p>
          <a:p>
            <a:pPr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srgbClr val="7D7E7E"/>
                </a:solidFill>
              </a:rPr>
              <a:t>For a 600-digit number (RSA-2048) </a:t>
            </a:r>
            <a:endParaRPr lang="en-US" sz="1800" dirty="0">
              <a:solidFill>
                <a:srgbClr val="7D7E7E"/>
              </a:solidFill>
              <a:cs typeface="Arial" charset="0"/>
            </a:endParaRPr>
          </a:p>
          <a:p>
            <a:pPr marL="585788" lvl="2" indent="-285750">
              <a:lnSpc>
                <a:spcPct val="90000"/>
              </a:lnSpc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srgbClr val="C00000"/>
                </a:solidFill>
                <a:cs typeface="Arial" charset="0"/>
              </a:rPr>
              <a:t>Classical: age of universe (exponential time)</a:t>
            </a:r>
          </a:p>
          <a:p>
            <a:pPr marL="585788" lvl="2" indent="-285750">
              <a:lnSpc>
                <a:spcPct val="90000"/>
              </a:lnSpc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srgbClr val="0000FF"/>
                </a:solidFill>
                <a:cs typeface="Arial" charset="0"/>
              </a:rPr>
              <a:t>Quantum: few minutes (polynomial time)</a:t>
            </a:r>
          </a:p>
          <a:p>
            <a:pPr marL="285750" lvl="1">
              <a:lnSpc>
                <a:spcPct val="90000"/>
              </a:lnSpc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/>
            </a:pPr>
            <a:endParaRPr lang="en-US" sz="1800" dirty="0">
              <a:cs typeface="Arial" charset="0"/>
            </a:endParaRPr>
          </a:p>
          <a:p>
            <a:pPr marL="285750" lvl="1">
              <a:lnSpc>
                <a:spcPct val="90000"/>
              </a:lnSpc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srgbClr val="7D7E7E"/>
                </a:solidFill>
                <a:cs typeface="Arial" charset="0"/>
              </a:rPr>
              <a:t>Consequence: Large enough quantum computers </a:t>
            </a:r>
            <a:r>
              <a:rPr lang="en-US" sz="1800" dirty="0">
                <a:solidFill>
                  <a:srgbClr val="C00000"/>
                </a:solidFill>
                <a:cs typeface="Arial" charset="0"/>
              </a:rPr>
              <a:t>break all currently used public-key cryptosystems</a:t>
            </a:r>
            <a:r>
              <a:rPr lang="en-US" sz="1800" dirty="0">
                <a:solidFill>
                  <a:srgbClr val="7D7E7E"/>
                </a:solidFill>
                <a:cs typeface="Arial" charset="0"/>
              </a:rPr>
              <a:t>!!!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3745CCB-1D8D-8B4D-B3AC-0BC8DB8553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1000" y="401368"/>
            <a:ext cx="932549" cy="1398824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D76C8BEC-2604-A74B-AB58-6EA417B5C161}"/>
              </a:ext>
            </a:extLst>
          </p:cNvPr>
          <p:cNvSpPr txBox="1">
            <a:spLocks/>
          </p:cNvSpPr>
          <p:nvPr/>
        </p:nvSpPr>
        <p:spPr>
          <a:xfrm>
            <a:off x="1143000" y="-55832"/>
            <a:ext cx="6858000" cy="91440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800" dirty="0">
                <a:solidFill>
                  <a:srgbClr val="CC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Quantum Computer Breaks Public-Key Crypto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9A731EA-89A3-2B44-BA74-0BE24F662D5C}"/>
              </a:ext>
            </a:extLst>
          </p:cNvPr>
          <p:cNvCxnSpPr>
            <a:cxnSpLocks/>
          </p:cNvCxnSpPr>
          <p:nvPr/>
        </p:nvCxnSpPr>
        <p:spPr bwMode="auto">
          <a:xfrm>
            <a:off x="2686050" y="685239"/>
            <a:ext cx="37719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D53F3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572547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1633311"/>
              </p:ext>
            </p:extLst>
          </p:nvPr>
        </p:nvGraphicFramePr>
        <p:xfrm>
          <a:off x="1389814" y="963217"/>
          <a:ext cx="5620957" cy="2397798"/>
        </p:xfrm>
        <a:graphic>
          <a:graphicData uri="http://schemas.openxmlformats.org/drawingml/2006/table">
            <a:tbl>
              <a:tblPr firstRow="1" firstCol="1">
                <a:tableStyleId>{5C22544A-7EE6-4342-B048-85BDC9FD1C3A}</a:tableStyleId>
              </a:tblPr>
              <a:tblGrid>
                <a:gridCol w="19907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439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862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14180">
                <a:tc>
                  <a:txBody>
                    <a:bodyPr/>
                    <a:lstStyle/>
                    <a:p>
                      <a:pPr algn="r"/>
                      <a:r>
                        <a:rPr lang="en-US" sz="1200" dirty="0">
                          <a:latin typeface="+mn-lt"/>
                        </a:rPr>
                        <a:t>Security level</a:t>
                      </a:r>
                    </a:p>
                    <a:p>
                      <a:pPr algn="l"/>
                      <a:endParaRPr lang="en-US" sz="1200" dirty="0">
                        <a:latin typeface="+mn-lt"/>
                      </a:endParaRPr>
                    </a:p>
                    <a:p>
                      <a:pPr algn="l"/>
                      <a:r>
                        <a:rPr lang="en-US" sz="1200" dirty="0">
                          <a:latin typeface="+mn-lt"/>
                        </a:rPr>
                        <a:t>systems</a:t>
                      </a:r>
                    </a:p>
                  </a:txBody>
                  <a:tcPr marL="68580" marR="68580" marT="34290" marB="3429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>
                          <a:solidFill>
                            <a:schemeClr val="bg1"/>
                          </a:solidFill>
                          <a:latin typeface="+mn-lt"/>
                        </a:rPr>
                        <a:t>Conventional attacks</a:t>
                      </a:r>
                      <a:endParaRPr lang="en-US" sz="12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bg1"/>
                          </a:solidFill>
                          <a:latin typeface="+mn-lt"/>
                        </a:rPr>
                        <a:t>Quantum attacks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1759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+mn-lt"/>
                        </a:rPr>
                        <a:t>Symmetric-key encryption (AES-256)</a:t>
                      </a: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+mn-lt"/>
                        </a:rPr>
                        <a:t>256 bits of security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000000"/>
                          </a:solidFill>
                          <a:latin typeface="+mn-lt"/>
                        </a:rPr>
                        <a:t>128 bits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1759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+mn-lt"/>
                        </a:rPr>
                        <a:t>Hash </a:t>
                      </a:r>
                      <a:r>
                        <a:rPr lang="en-US" sz="1200">
                          <a:latin typeface="+mn-lt"/>
                        </a:rPr>
                        <a:t>functions </a:t>
                      </a:r>
                      <a:br>
                        <a:rPr lang="en-US" sz="1200">
                          <a:latin typeface="+mn-lt"/>
                        </a:rPr>
                      </a:br>
                      <a:r>
                        <a:rPr lang="en-US" sz="1200">
                          <a:latin typeface="+mn-lt"/>
                        </a:rPr>
                        <a:t>(SHA3-256)</a:t>
                      </a:r>
                      <a:endParaRPr lang="en-US" sz="1200" dirty="0">
                        <a:latin typeface="+mn-lt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+mn-lt"/>
                        </a:rPr>
                        <a:t>128 bits</a:t>
                      </a:r>
                      <a:endParaRPr lang="en-US" sz="12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85 bits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85711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+mn-lt"/>
                        </a:rPr>
                        <a:t>Public-key</a:t>
                      </a:r>
                      <a:r>
                        <a:rPr lang="en-US" sz="1200" baseline="0" dirty="0">
                          <a:latin typeface="+mn-lt"/>
                        </a:rPr>
                        <a:t> crypto </a:t>
                      </a:r>
                      <a:br>
                        <a:rPr lang="en-US" sz="1200" baseline="0" dirty="0">
                          <a:latin typeface="+mn-lt"/>
                        </a:rPr>
                      </a:br>
                      <a:r>
                        <a:rPr lang="en-US" sz="1200" baseline="0" dirty="0">
                          <a:latin typeface="+mn-lt"/>
                        </a:rPr>
                        <a:t>(key exchange, digital signatures, encryption)</a:t>
                      </a:r>
                      <a:br>
                        <a:rPr lang="en-US" sz="1200" baseline="0" dirty="0">
                          <a:latin typeface="+mn-lt"/>
                        </a:rPr>
                      </a:br>
                      <a:r>
                        <a:rPr lang="en-US" sz="1200" baseline="0" dirty="0">
                          <a:latin typeface="+mn-lt"/>
                        </a:rPr>
                        <a:t>(RS</a:t>
                      </a:r>
                      <a:r>
                        <a:rPr lang="is-IS" sz="1200" baseline="0" dirty="0">
                          <a:latin typeface="+mn-lt"/>
                        </a:rPr>
                        <a:t>A-2048, ECC-256)</a:t>
                      </a:r>
                      <a:endParaRPr lang="en-US" sz="1200" dirty="0">
                        <a:latin typeface="+mn-lt"/>
                      </a:endParaRP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chemeClr val="tx1"/>
                          </a:solidFill>
                          <a:latin typeface="+mn-lt"/>
                        </a:rPr>
                        <a:t>112 bits</a:t>
                      </a:r>
                      <a:endParaRPr lang="en-US" sz="12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  <a:latin typeface="+mn-lt"/>
                        </a:rPr>
                        <a:t>~</a:t>
                      </a:r>
                      <a:r>
                        <a:rPr lang="en-US" sz="1200" dirty="0">
                          <a:solidFill>
                            <a:schemeClr val="bg1"/>
                          </a:solidFill>
                          <a:latin typeface="+mn-lt"/>
                        </a:rPr>
                        <a:t> 0 bits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9" name="Rectangle 298"/>
          <p:cNvSpPr>
            <a:spLocks noChangeArrowheads="1"/>
          </p:cNvSpPr>
          <p:nvPr/>
        </p:nvSpPr>
        <p:spPr bwMode="auto">
          <a:xfrm>
            <a:off x="875628" y="3522106"/>
            <a:ext cx="7392742" cy="1130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Clr>
                <a:schemeClr val="accent1"/>
              </a:buClr>
              <a:buSzPct val="65000"/>
            </a:pPr>
            <a:r>
              <a:rPr lang="en-US" sz="1800" dirty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Products, services, businesses relying on security either stop functioning or do not provide expected levels of security!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E3A7E9A-D852-0645-BBD9-497254BC2C69}"/>
              </a:ext>
            </a:extLst>
          </p:cNvPr>
          <p:cNvSpPr txBox="1">
            <a:spLocks/>
          </p:cNvSpPr>
          <p:nvPr/>
        </p:nvSpPr>
        <p:spPr>
          <a:xfrm>
            <a:off x="1143000" y="-55832"/>
            <a:ext cx="6858000" cy="91440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800" dirty="0">
                <a:solidFill>
                  <a:srgbClr val="CC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Current Cryptography Under Quantum Attack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937EA8E-EAFA-0F4B-9E74-1A234BB150D4}"/>
              </a:ext>
            </a:extLst>
          </p:cNvPr>
          <p:cNvCxnSpPr>
            <a:cxnSpLocks/>
          </p:cNvCxnSpPr>
          <p:nvPr/>
        </p:nvCxnSpPr>
        <p:spPr bwMode="auto">
          <a:xfrm>
            <a:off x="2686050" y="685239"/>
            <a:ext cx="37719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D53F3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3E6BEFCC-044B-5B48-B076-C051A896B6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2752" y="1071042"/>
            <a:ext cx="1213688" cy="12237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4103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378246" y="3925972"/>
            <a:ext cx="4050449" cy="507259"/>
            <a:chOff x="899594" y="5476582"/>
            <a:chExt cx="5400598" cy="676346"/>
          </a:xfrm>
        </p:grpSpPr>
        <p:sp>
          <p:nvSpPr>
            <p:cNvPr id="10" name="TextBox 9"/>
            <p:cNvSpPr txBox="1"/>
            <p:nvPr/>
          </p:nvSpPr>
          <p:spPr>
            <a:xfrm>
              <a:off x="899594" y="5476582"/>
              <a:ext cx="586059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050" dirty="0"/>
                <a:t>time</a:t>
              </a: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>
              <a:off x="1691680" y="5661248"/>
              <a:ext cx="4608512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1691680" y="5537407"/>
              <a:ext cx="0" cy="247682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1400986" y="5814373"/>
              <a:ext cx="648040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050" dirty="0"/>
                <a:t>2019</a:t>
              </a:r>
            </a:p>
          </p:txBody>
        </p:sp>
      </p:grpSp>
      <p:sp>
        <p:nvSpPr>
          <p:cNvPr id="14" name="Rectangle 298"/>
          <p:cNvSpPr>
            <a:spLocks noChangeArrowheads="1"/>
          </p:cNvSpPr>
          <p:nvPr/>
        </p:nvSpPr>
        <p:spPr bwMode="auto">
          <a:xfrm>
            <a:off x="857250" y="883307"/>
            <a:ext cx="6325603" cy="2552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Clr>
                <a:schemeClr val="accent1"/>
              </a:buClr>
              <a:buSzPct val="65000"/>
            </a:pPr>
            <a:r>
              <a:rPr lang="en-US" sz="1800" dirty="0">
                <a:solidFill>
                  <a:srgbClr val="7D7E7E"/>
                </a:solidFill>
                <a:latin typeface="Calibri" pitchFamily="34" charset="0"/>
                <a:cs typeface="Calibri" pitchFamily="34" charset="0"/>
              </a:rPr>
              <a:t>Depends on:</a:t>
            </a:r>
          </a:p>
          <a:p>
            <a:pPr marL="285750" indent="-285750">
              <a:spcBef>
                <a:spcPct val="200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7D7E7E"/>
                </a:solidFill>
                <a:latin typeface="Calibri" pitchFamily="34" charset="0"/>
                <a:cs typeface="Calibri" pitchFamily="34" charset="0"/>
              </a:rPr>
              <a:t>How long do you need to keep your secrets secure? </a:t>
            </a:r>
            <a:r>
              <a:rPr lang="en-US" sz="1800" dirty="0">
                <a:solidFill>
                  <a:schemeClr val="accent2"/>
                </a:solidFill>
                <a:latin typeface="Calibri" pitchFamily="34" charset="0"/>
                <a:cs typeface="Calibri" pitchFamily="34" charset="0"/>
              </a:rPr>
              <a:t>(x years)</a:t>
            </a:r>
          </a:p>
          <a:p>
            <a:pPr marL="285750" indent="-285750">
              <a:spcBef>
                <a:spcPct val="200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7D7E7E"/>
                </a:solidFill>
                <a:latin typeface="Calibri" pitchFamily="34" charset="0"/>
                <a:cs typeface="Calibri" pitchFamily="34" charset="0"/>
              </a:rPr>
              <a:t>How much time will it take to re-tool the existing infrastructure? </a:t>
            </a:r>
            <a:r>
              <a:rPr lang="en-US" sz="1800" dirty="0">
                <a:solidFill>
                  <a:schemeClr val="accent6"/>
                </a:solidFill>
                <a:latin typeface="Calibri" pitchFamily="34" charset="0"/>
                <a:cs typeface="Calibri" pitchFamily="34" charset="0"/>
              </a:rPr>
              <a:t>(y years)</a:t>
            </a:r>
          </a:p>
          <a:p>
            <a:pPr marL="285750" indent="-285750">
              <a:spcBef>
                <a:spcPct val="200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7D7E7E"/>
                </a:solidFill>
                <a:latin typeface="Calibri" pitchFamily="34" charset="0"/>
                <a:cs typeface="Calibri" pitchFamily="34" charset="0"/>
              </a:rPr>
              <a:t>How long will it take for a large-scale quantum computer to be built? </a:t>
            </a:r>
            <a:r>
              <a:rPr lang="en-US" sz="1800" dirty="0">
                <a:solidFill>
                  <a:schemeClr val="accent4"/>
                </a:solidFill>
                <a:latin typeface="Calibri" pitchFamily="34" charset="0"/>
                <a:cs typeface="Calibri" pitchFamily="34" charset="0"/>
              </a:rPr>
              <a:t>(z years)</a:t>
            </a:r>
          </a:p>
          <a:p>
            <a:pPr marL="285750" indent="-285750">
              <a:spcBef>
                <a:spcPct val="200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7D7E7E"/>
                </a:solidFill>
                <a:latin typeface="Calibri" pitchFamily="34" charset="0"/>
                <a:cs typeface="Calibri" pitchFamily="34" charset="0"/>
              </a:rPr>
              <a:t>Theorem (</a:t>
            </a:r>
            <a:r>
              <a:rPr lang="en-US" sz="1800" dirty="0" err="1">
                <a:solidFill>
                  <a:srgbClr val="7D7E7E"/>
                </a:solidFill>
                <a:latin typeface="Calibri" pitchFamily="34" charset="0"/>
                <a:cs typeface="Calibri" pitchFamily="34" charset="0"/>
              </a:rPr>
              <a:t>Mosca</a:t>
            </a:r>
            <a:r>
              <a:rPr lang="en-US" sz="1800" dirty="0">
                <a:solidFill>
                  <a:srgbClr val="7D7E7E"/>
                </a:solidFill>
                <a:latin typeface="Calibri" pitchFamily="34" charset="0"/>
                <a:cs typeface="Calibri" pitchFamily="34" charset="0"/>
              </a:rPr>
              <a:t>): If x + y &gt; z, then worry.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2752" y="1071042"/>
            <a:ext cx="1213688" cy="12237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Rectangle 15"/>
          <p:cNvSpPr/>
          <p:nvPr/>
        </p:nvSpPr>
        <p:spPr>
          <a:xfrm>
            <a:off x="1972310" y="3312480"/>
            <a:ext cx="1296144" cy="246512"/>
          </a:xfrm>
          <a:prstGeom prst="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l-NL" sz="1050"/>
              <a:t>y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288430" y="3312480"/>
            <a:ext cx="1620180" cy="246512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l-NL" sz="1050" dirty="0"/>
              <a:t>x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974029" y="3672139"/>
            <a:ext cx="2322000" cy="24570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nl-NL" sz="1050" dirty="0" err="1"/>
              <a:t>z</a:t>
            </a:r>
            <a:endParaRPr lang="nl-NL" sz="1050" dirty="0"/>
          </a:p>
        </p:txBody>
      </p:sp>
      <p:grpSp>
        <p:nvGrpSpPr>
          <p:cNvPr id="19" name="Group 18"/>
          <p:cNvGrpSpPr/>
          <p:nvPr/>
        </p:nvGrpSpPr>
        <p:grpSpPr>
          <a:xfrm>
            <a:off x="4296287" y="3570746"/>
            <a:ext cx="1227611" cy="304213"/>
            <a:chOff x="4790316" y="5002953"/>
            <a:chExt cx="1636815" cy="405617"/>
          </a:xfrm>
        </p:grpSpPr>
        <p:sp>
          <p:nvSpPr>
            <p:cNvPr id="20" name="Right Brace 19"/>
            <p:cNvSpPr/>
            <p:nvPr/>
          </p:nvSpPr>
          <p:spPr>
            <a:xfrm rot="5400000">
              <a:off x="5144525" y="4648744"/>
              <a:ext cx="108012" cy="816430"/>
            </a:xfrm>
            <a:prstGeom prst="rightBrace">
              <a:avLst>
                <a:gd name="adj1" fmla="val 50662"/>
                <a:gd name="adj2" fmla="val 46140"/>
              </a:avLst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5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860035" y="5070016"/>
              <a:ext cx="156709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secrets revealed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4078548" y="3971595"/>
            <a:ext cx="598241" cy="461641"/>
            <a:chOff x="4499994" y="5537407"/>
            <a:chExt cx="797654" cy="615520"/>
          </a:xfrm>
        </p:grpSpPr>
        <p:sp>
          <p:nvSpPr>
            <p:cNvPr id="23" name="TextBox 22"/>
            <p:cNvSpPr txBox="1"/>
            <p:nvPr/>
          </p:nvSpPr>
          <p:spPr>
            <a:xfrm>
              <a:off x="4499994" y="5814373"/>
              <a:ext cx="79765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NL" sz="1050" dirty="0"/>
                <a:t>2029 ?</a:t>
              </a:r>
            </a:p>
          </p:txBody>
        </p:sp>
        <p:cxnSp>
          <p:nvCxnSpPr>
            <p:cNvPr id="24" name="Straight Connector 23"/>
            <p:cNvCxnSpPr/>
            <p:nvPr/>
          </p:nvCxnSpPr>
          <p:spPr>
            <a:xfrm>
              <a:off x="4790688" y="5537407"/>
              <a:ext cx="0" cy="247682"/>
            </a:xfrm>
            <a:prstGeom prst="line">
              <a:avLst/>
            </a:prstGeom>
            <a:ln w="25400">
              <a:solidFill>
                <a:schemeClr val="tx1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Rectangle 298"/>
          <p:cNvSpPr>
            <a:spLocks noChangeArrowheads="1"/>
          </p:cNvSpPr>
          <p:nvPr/>
        </p:nvSpPr>
        <p:spPr bwMode="auto">
          <a:xfrm>
            <a:off x="6167223" y="3071883"/>
            <a:ext cx="2653764" cy="803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85750" indent="-285750">
              <a:spcBef>
                <a:spcPct val="200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7D7E7E"/>
                </a:solidFill>
                <a:latin typeface="Calibri" pitchFamily="34" charset="0"/>
                <a:cs typeface="Calibri" pitchFamily="34" charset="0"/>
              </a:rPr>
              <a:t>If x &gt; z or y &gt; z, </a:t>
            </a:r>
            <a:br>
              <a:rPr lang="en-US" sz="1800" dirty="0">
                <a:solidFill>
                  <a:srgbClr val="7D7E7E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1800" dirty="0">
                <a:solidFill>
                  <a:srgbClr val="7D7E7E"/>
                </a:solidFill>
                <a:latin typeface="Calibri" pitchFamily="34" charset="0"/>
                <a:cs typeface="Calibri" pitchFamily="34" charset="0"/>
              </a:rPr>
              <a:t>you are in big trouble!</a:t>
            </a:r>
          </a:p>
        </p:txBody>
      </p:sp>
      <p:sp>
        <p:nvSpPr>
          <p:cNvPr id="27" name="Shape 554">
            <a:extLst>
              <a:ext uri="{FF2B5EF4-FFF2-40B4-BE49-F238E27FC236}">
                <a16:creationId xmlns:a16="http://schemas.microsoft.com/office/drawing/2014/main" id="{46D384D3-FC49-B946-BD32-F34C74FA38FB}"/>
              </a:ext>
            </a:extLst>
          </p:cNvPr>
          <p:cNvSpPr/>
          <p:nvPr/>
        </p:nvSpPr>
        <p:spPr>
          <a:xfrm>
            <a:off x="2389614" y="4675777"/>
            <a:ext cx="2575577" cy="2616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8100" tIns="38100" rIns="38100" bIns="38100" anchor="ctr">
            <a:spAutoFit/>
          </a:bodyPr>
          <a:lstStyle>
            <a:lvl1pPr algn="l" defTabSz="457200">
              <a:defRPr sz="14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en-US" sz="1200" dirty="0">
                <a:solidFill>
                  <a:srgbClr val="7D7E7E"/>
                </a:solidFill>
                <a:latin typeface="Arial" charset="0"/>
                <a:ea typeface="Arial" charset="0"/>
                <a:cs typeface="Arial" charset="0"/>
              </a:rPr>
              <a:t>slide by Michele </a:t>
            </a:r>
            <a:r>
              <a:rPr lang="en-US" sz="1200" dirty="0" err="1">
                <a:solidFill>
                  <a:srgbClr val="7D7E7E"/>
                </a:solidFill>
                <a:latin typeface="Arial" charset="0"/>
                <a:ea typeface="Arial" charset="0"/>
                <a:cs typeface="Arial" charset="0"/>
              </a:rPr>
              <a:t>Mosca</a:t>
            </a:r>
            <a:endParaRPr sz="1200" dirty="0">
              <a:solidFill>
                <a:srgbClr val="7D7E7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E7C5832F-7083-EB4B-B4E5-D8A2C3C3F43B}"/>
              </a:ext>
            </a:extLst>
          </p:cNvPr>
          <p:cNvSpPr txBox="1">
            <a:spLocks/>
          </p:cNvSpPr>
          <p:nvPr/>
        </p:nvSpPr>
        <p:spPr>
          <a:xfrm>
            <a:off x="1143000" y="-55832"/>
            <a:ext cx="6858000" cy="91440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800" dirty="0">
                <a:solidFill>
                  <a:srgbClr val="CC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When Do We Need To Worry?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1A6AFA4-EAF6-6A44-9DB5-505BD83A331D}"/>
              </a:ext>
            </a:extLst>
          </p:cNvPr>
          <p:cNvCxnSpPr>
            <a:cxnSpLocks/>
          </p:cNvCxnSpPr>
          <p:nvPr/>
        </p:nvCxnSpPr>
        <p:spPr bwMode="auto">
          <a:xfrm>
            <a:off x="2686050" y="685239"/>
            <a:ext cx="37719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D53F3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64528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uiExpand="1" build="p"/>
      <p:bldP spid="16" grpId="0" animBg="1"/>
      <p:bldP spid="17" grpId="0" animBg="1"/>
      <p:bldP spid="18" grpId="0" animBg="1"/>
      <p:bldP spid="2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44D9D64-EB02-5140-952A-ABA3CAB7D88A}"/>
              </a:ext>
            </a:extLst>
          </p:cNvPr>
          <p:cNvSpPr txBox="1">
            <a:spLocks/>
          </p:cNvSpPr>
          <p:nvPr/>
        </p:nvSpPr>
        <p:spPr>
          <a:xfrm>
            <a:off x="654390" y="3028636"/>
            <a:ext cx="8187547" cy="135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85750" indent="-285750">
              <a:spcBef>
                <a:spcPct val="200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1800" b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Calibri" pitchFamily="34" charset="0"/>
              </a:defRPr>
            </a:lvl1pPr>
          </a:lstStyle>
          <a:p>
            <a:r>
              <a:rPr lang="en-US" b="0" dirty="0"/>
              <a:t>NIST “competition”: 82 submissions (23 signature, 59 encryption schemes)</a:t>
            </a:r>
          </a:p>
          <a:p>
            <a:r>
              <a:rPr lang="en-US" b="0" dirty="0"/>
              <a:t>Aug 2019: Second-round workshop in California</a:t>
            </a:r>
          </a:p>
          <a:p>
            <a:r>
              <a:rPr lang="en-US" b="0" dirty="0"/>
              <a:t>Expected: 3-5 years of crypto-analysis</a:t>
            </a:r>
          </a:p>
          <a:p>
            <a:r>
              <a:rPr lang="en-US" b="0" dirty="0"/>
              <a:t>New standards, world-wide adoption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732960" y="-596909"/>
            <a:ext cx="7678080" cy="697683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685800">
              <a:lnSpc>
                <a:spcPct val="90000"/>
              </a:lnSpc>
            </a:pPr>
            <a:r>
              <a:rPr lang="en-US" sz="3000" dirty="0"/>
              <a:t>Conventional Quantum-Safe Cryptography</a:t>
            </a:r>
          </a:p>
        </p:txBody>
      </p:sp>
      <p:sp>
        <p:nvSpPr>
          <p:cNvPr id="8" name="Rectangle 298"/>
          <p:cNvSpPr>
            <a:spLocks noChangeArrowheads="1"/>
          </p:cNvSpPr>
          <p:nvPr/>
        </p:nvSpPr>
        <p:spPr bwMode="auto">
          <a:xfrm>
            <a:off x="654390" y="696631"/>
            <a:ext cx="7780950" cy="1148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85750" indent="-285750">
              <a:spcBef>
                <a:spcPct val="200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Calibri" pitchFamily="34" charset="0"/>
              </a:rPr>
              <a:t>Wanted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Calibri" pitchFamily="34" charset="0"/>
              </a:rPr>
              <a:t>: new assumptions to replace factoring and discrete logarithms in order to build conventional public-key cryptography </a:t>
            </a:r>
          </a:p>
          <a:p>
            <a:pPr marL="257175" indent="-257175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en-US" sz="18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cs typeface="Calibri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74" y="1557585"/>
            <a:ext cx="2772162" cy="135698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F34ECB4-751E-2244-B487-97AD0DA27AB9}"/>
              </a:ext>
            </a:extLst>
          </p:cNvPr>
          <p:cNvSpPr/>
          <p:nvPr/>
        </p:nvSpPr>
        <p:spPr>
          <a:xfrm>
            <a:off x="3773340" y="1959079"/>
            <a:ext cx="4417049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>
                <a:solidFill>
                  <a:schemeClr val="bg1"/>
                </a:solidFill>
              </a:rPr>
              <a:t>[</a:t>
            </a:r>
            <a:r>
              <a:rPr lang="en-US" sz="1050" dirty="0">
                <a:solidFill>
                  <a:schemeClr val="bg1"/>
                </a:solidFill>
                <a:hlinkClick r:id="rId4"/>
              </a:rPr>
              <a:t>https://csrc.nist.gov/Projects/Post-Quantum-Cryptography </a:t>
            </a:r>
            <a:r>
              <a:rPr lang="en-US" sz="1050" dirty="0">
                <a:solidFill>
                  <a:schemeClr val="bg1"/>
                </a:solidFill>
              </a:rPr>
              <a:t>]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C3F93F3-9F2D-3840-83B6-2918F163E2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0320" y="4499687"/>
            <a:ext cx="1180244" cy="532267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90FC9755-8E35-C448-B453-A5F3702B3452}"/>
              </a:ext>
            </a:extLst>
          </p:cNvPr>
          <p:cNvSpPr txBox="1">
            <a:spLocks/>
          </p:cNvSpPr>
          <p:nvPr/>
        </p:nvSpPr>
        <p:spPr>
          <a:xfrm>
            <a:off x="1143000" y="-55832"/>
            <a:ext cx="6858000" cy="91440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800" dirty="0">
                <a:solidFill>
                  <a:srgbClr val="CC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Conventional Quantum-Safe Cryptography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2173E99-641A-A94F-BEE4-6CD85C4AF4A8}"/>
              </a:ext>
            </a:extLst>
          </p:cNvPr>
          <p:cNvCxnSpPr>
            <a:cxnSpLocks/>
          </p:cNvCxnSpPr>
          <p:nvPr/>
        </p:nvCxnSpPr>
        <p:spPr bwMode="auto">
          <a:xfrm>
            <a:off x="2686050" y="685239"/>
            <a:ext cx="37719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D53F3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213949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9B2BFFA-C965-2247-AC54-469EA461E2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270" y="1758133"/>
            <a:ext cx="723030" cy="4812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37" name="Google Shape;537;p38"/>
          <p:cNvSpPr/>
          <p:nvPr/>
        </p:nvSpPr>
        <p:spPr>
          <a:xfrm>
            <a:off x="2008222" y="1790977"/>
            <a:ext cx="6756778" cy="426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8" name="Google Shape;538;p38"/>
          <p:cNvSpPr txBox="1">
            <a:spLocks noGrp="1"/>
          </p:cNvSpPr>
          <p:nvPr>
            <p:ph type="title"/>
          </p:nvPr>
        </p:nvSpPr>
        <p:spPr>
          <a:xfrm>
            <a:off x="379000" y="-78159"/>
            <a:ext cx="7886700" cy="99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The Future is Quantum: Governments</a:t>
            </a:r>
            <a:endParaRPr dirty="0"/>
          </a:p>
        </p:txBody>
      </p:sp>
      <p:sp>
        <p:nvSpPr>
          <p:cNvPr id="9" name="Google Shape;520;p37">
            <a:extLst>
              <a:ext uri="{FF2B5EF4-FFF2-40B4-BE49-F238E27FC236}">
                <a16:creationId xmlns:a16="http://schemas.microsoft.com/office/drawing/2014/main" id="{EFE11893-5E36-8247-B3A2-357CD6A5B73C}"/>
              </a:ext>
            </a:extLst>
          </p:cNvPr>
          <p:cNvSpPr/>
          <p:nvPr/>
        </p:nvSpPr>
        <p:spPr>
          <a:xfrm>
            <a:off x="1955228" y="696285"/>
            <a:ext cx="6984781" cy="3541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" sz="1800" b="0" dirty="0" err="1">
                <a:solidFill>
                  <a:srgbClr val="7D7E7E"/>
                </a:solidFill>
                <a:latin typeface="+mn-lt"/>
                <a:ea typeface="Calibri"/>
                <a:cs typeface="Calibri"/>
                <a:sym typeface="Calibri"/>
              </a:rPr>
              <a:t>QuTech</a:t>
            </a:r>
            <a:r>
              <a:rPr lang="en" sz="1800" b="0" dirty="0">
                <a:solidFill>
                  <a:srgbClr val="7D7E7E"/>
                </a:solidFill>
                <a:latin typeface="+mn-lt"/>
                <a:ea typeface="Calibri"/>
                <a:cs typeface="Calibri"/>
                <a:sym typeface="Calibri"/>
              </a:rPr>
              <a:t> in Delft, NL: </a:t>
            </a:r>
            <a:r>
              <a:rPr lang="en" sz="1800" dirty="0">
                <a:solidFill>
                  <a:srgbClr val="7D7E7E"/>
                </a:solidFill>
                <a:latin typeface="+mn-lt"/>
                <a:ea typeface="Calibri"/>
                <a:cs typeface="Calibri"/>
                <a:sym typeface="Calibri"/>
              </a:rPr>
              <a:t>€</a:t>
            </a:r>
            <a:r>
              <a:rPr lang="en" sz="1800" b="0" dirty="0">
                <a:solidFill>
                  <a:srgbClr val="7D7E7E"/>
                </a:solidFill>
                <a:latin typeface="+mn-lt"/>
                <a:ea typeface="Calibri"/>
                <a:cs typeface="Calibri"/>
                <a:sym typeface="Calibri"/>
              </a:rPr>
              <a:t>135 million</a:t>
            </a:r>
            <a:endParaRPr sz="1800" dirty="0">
              <a:solidFill>
                <a:srgbClr val="7D7E7E"/>
              </a:solidFill>
              <a:latin typeface="+mn-lt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" sz="1800" dirty="0">
                <a:solidFill>
                  <a:srgbClr val="7D7E7E"/>
                </a:solidFill>
                <a:latin typeface="+mn-lt"/>
                <a:ea typeface="Calibri"/>
                <a:cs typeface="Calibri"/>
                <a:sym typeface="Calibri"/>
              </a:rPr>
              <a:t>€18.8 Mio for 10 years: </a:t>
            </a:r>
            <a:r>
              <a:rPr lang="en" sz="1800" b="0" dirty="0">
                <a:solidFill>
                  <a:srgbClr val="7D7E7E"/>
                </a:solidFill>
                <a:latin typeface="+mn-lt"/>
                <a:ea typeface="Calibri"/>
                <a:cs typeface="Calibri"/>
                <a:sym typeface="Calibri"/>
              </a:rPr>
              <a:t>Quantum Software Consortium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" sz="1800" dirty="0">
              <a:solidFill>
                <a:srgbClr val="7D7E7E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" sz="1800" dirty="0">
                <a:solidFill>
                  <a:srgbClr val="7D7E7E"/>
                </a:solidFill>
                <a:latin typeface="+mn-lt"/>
                <a:ea typeface="Calibri"/>
                <a:cs typeface="Calibri"/>
                <a:sym typeface="Calibri"/>
              </a:rPr>
              <a:t>Germany: </a:t>
            </a:r>
            <a:r>
              <a:rPr lang="en-US" sz="1800" dirty="0">
                <a:solidFill>
                  <a:srgbClr val="7D7E7E"/>
                </a:solidFill>
                <a:latin typeface="+mn-lt"/>
                <a:ea typeface="Calibri"/>
                <a:cs typeface="Calibri"/>
                <a:sym typeface="Calibri"/>
              </a:rPr>
              <a:t>€650 million for </a:t>
            </a:r>
            <a:r>
              <a:rPr lang="en-US" sz="1800" dirty="0">
                <a:solidFill>
                  <a:srgbClr val="7D7E7E"/>
                </a:solidFill>
                <a:latin typeface="+mn-lt"/>
                <a:ea typeface="Calibri"/>
                <a:cs typeface="Calibri"/>
                <a:sym typeface="Calibri"/>
                <a:hlinkClick r:id="rId4"/>
              </a:rPr>
              <a:t>quantum technologies</a:t>
            </a:r>
            <a:endParaRPr lang="en-US" sz="1800" dirty="0">
              <a:solidFill>
                <a:srgbClr val="7D7E7E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7D7E7E"/>
                </a:solidFill>
                <a:latin typeface="+mn-lt"/>
                <a:ea typeface="Calibri"/>
                <a:cs typeface="Calibri"/>
                <a:sym typeface="Calibri"/>
              </a:rPr>
              <a:t>UK: £235 million five-year in </a:t>
            </a:r>
            <a:r>
              <a:rPr lang="en-US" sz="1800" dirty="0">
                <a:solidFill>
                  <a:srgbClr val="7D7E7E"/>
                </a:solidFill>
                <a:latin typeface="+mn-lt"/>
                <a:ea typeface="Calibri"/>
                <a:cs typeface="Calibri"/>
                <a:sym typeface="Calibri"/>
                <a:hlinkClick r:id="rId5"/>
              </a:rPr>
              <a:t>quantum computing</a:t>
            </a:r>
            <a:endParaRPr lang="en-US" sz="1800" dirty="0">
              <a:solidFill>
                <a:srgbClr val="7D7E7E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7D7E7E"/>
                </a:solidFill>
                <a:latin typeface="+mn-lt"/>
                <a:ea typeface="Calibri"/>
                <a:cs typeface="Calibri"/>
                <a:sym typeface="Calibri"/>
              </a:rPr>
              <a:t>Sweden: €100 million for 10 years for </a:t>
            </a:r>
            <a:r>
              <a:rPr lang="en-US" sz="1800" dirty="0">
                <a:solidFill>
                  <a:srgbClr val="7D7E7E"/>
                </a:solidFill>
                <a:latin typeface="+mn-lt"/>
                <a:ea typeface="Calibri"/>
                <a:cs typeface="Calibri"/>
                <a:sym typeface="Calibri"/>
                <a:hlinkClick r:id="rId6"/>
              </a:rPr>
              <a:t>WACQT</a:t>
            </a:r>
            <a:endParaRPr lang="en-US" sz="1800" dirty="0">
              <a:solidFill>
                <a:srgbClr val="7D7E7E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7D7E7E"/>
                </a:solidFill>
                <a:latin typeface="+mn-lt"/>
                <a:ea typeface="Calibri"/>
                <a:cs typeface="Calibri"/>
                <a:sym typeface="Calibri"/>
                <a:hlinkClick r:id="rId7"/>
              </a:rPr>
              <a:t>EU Flagship</a:t>
            </a:r>
            <a:r>
              <a:rPr lang="en-US" sz="1800" dirty="0">
                <a:solidFill>
                  <a:srgbClr val="7D7E7E"/>
                </a:solidFill>
                <a:latin typeface="+mn-lt"/>
                <a:ea typeface="Calibri"/>
                <a:cs typeface="Calibri"/>
                <a:sym typeface="Calibri"/>
              </a:rPr>
              <a:t>: €1 billion and a duration of 10 years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7D7E7E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7D7E7E"/>
                </a:solidFill>
                <a:latin typeface="+mn-lt"/>
                <a:ea typeface="Calibri"/>
                <a:cs typeface="Calibri"/>
                <a:sym typeface="Calibri"/>
              </a:rPr>
              <a:t>US: $1.2 billion </a:t>
            </a:r>
            <a:r>
              <a:rPr lang="en-US" sz="1800" dirty="0">
                <a:solidFill>
                  <a:srgbClr val="7D7E7E"/>
                </a:solidFill>
                <a:latin typeface="+mn-lt"/>
                <a:ea typeface="Calibri"/>
                <a:cs typeface="Calibri"/>
                <a:sym typeface="Calibri"/>
                <a:hlinkClick r:id="rId8"/>
              </a:rPr>
              <a:t>National Quantum Initiative Act</a:t>
            </a:r>
            <a:endParaRPr lang="en-US" sz="1800" dirty="0">
              <a:solidFill>
                <a:srgbClr val="7D7E7E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" sz="1800" dirty="0">
                <a:solidFill>
                  <a:srgbClr val="7D7E7E"/>
                </a:solidFill>
                <a:latin typeface="+mn-lt"/>
                <a:ea typeface="Calibri"/>
                <a:cs typeface="Calibri"/>
                <a:sym typeface="Calibri"/>
              </a:rPr>
              <a:t>China: </a:t>
            </a:r>
            <a:r>
              <a:rPr lang="en-US" sz="1800" dirty="0">
                <a:solidFill>
                  <a:srgbClr val="7D7E7E"/>
                </a:solidFill>
                <a:latin typeface="+mn-lt"/>
                <a:ea typeface="Calibri"/>
                <a:cs typeface="Calibri"/>
                <a:sym typeface="Calibri"/>
              </a:rPr>
              <a:t>$1 billion </a:t>
            </a:r>
            <a:r>
              <a:rPr lang="en-US" sz="1800" dirty="0">
                <a:solidFill>
                  <a:srgbClr val="7D7E7E"/>
                </a:solidFill>
                <a:latin typeface="+mn-lt"/>
                <a:ea typeface="Calibri"/>
                <a:cs typeface="Calibri"/>
                <a:sym typeface="Calibri"/>
                <a:hlinkClick r:id="rId8"/>
              </a:rPr>
              <a:t>initial funding </a:t>
            </a:r>
            <a:r>
              <a:rPr lang="en-US" sz="1800" dirty="0">
                <a:solidFill>
                  <a:srgbClr val="7D7E7E"/>
                </a:solidFill>
                <a:latin typeface="+mn-lt"/>
                <a:ea typeface="Calibri"/>
                <a:cs typeface="Calibri"/>
                <a:sym typeface="Calibri"/>
              </a:rPr>
              <a:t>for </a:t>
            </a:r>
            <a:r>
              <a:rPr lang="en-US" sz="1800" dirty="0">
                <a:solidFill>
                  <a:srgbClr val="7D7E7E"/>
                </a:solidFill>
                <a:latin typeface="+mn-lt"/>
              </a:rPr>
              <a:t>National Laboratory for Quantum Information Sciences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7D7E7E"/>
                </a:solidFill>
                <a:latin typeface="+mn-lt"/>
              </a:rPr>
              <a:t>Canada, Australia, Singapore, …</a:t>
            </a:r>
            <a:endParaRPr lang="en" sz="1800" dirty="0">
              <a:solidFill>
                <a:srgbClr val="7D7E7E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sz="1800" b="0" dirty="0">
              <a:solidFill>
                <a:srgbClr val="7D7E7E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609D04-118E-2F40-ADAD-0E9D913CF94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1402" y="1824747"/>
            <a:ext cx="705095" cy="100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79C6AEB-2407-A745-82FB-2354580C6273}"/>
              </a:ext>
            </a:extLst>
          </p:cNvPr>
          <p:cNvSpPr/>
          <p:nvPr/>
        </p:nvSpPr>
        <p:spPr>
          <a:xfrm>
            <a:off x="2119746" y="4477707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hlinkClick r:id="rId10"/>
              </a:rPr>
              <a:t>https://sciencebusiness.net/news/eu-runs-catch-governments-pledge-more-cash-quantum-computing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9855DB-1E7F-B342-86BE-B02A3336F41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6248" y="3035257"/>
            <a:ext cx="1157942" cy="11579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BA28D9B-A592-794D-B199-E217BCBAF0B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78300" y="750255"/>
            <a:ext cx="705095" cy="4675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7" name="Google Shape;547;p39" descr="ttps://upload.wikimedia.org/wikipedia/commons/thumb/c/c9/Intel-logo.svg/1280px-Intel-logo.svg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9396" y="2663941"/>
            <a:ext cx="1122770" cy="7444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48" name="Google Shape;548;p39" descr="ttp://www.campaignbrief.com/2015/09/24/microsoft-logo.jpg"/>
          <p:cNvPicPr preferRelativeResize="0"/>
          <p:nvPr/>
        </p:nvPicPr>
        <p:blipFill rotWithShape="1">
          <a:blip r:embed="rId4">
            <a:alphaModFix/>
          </a:blip>
          <a:srcRect t="19487" b="25001"/>
          <a:stretch/>
        </p:blipFill>
        <p:spPr>
          <a:xfrm>
            <a:off x="303648" y="3591395"/>
            <a:ext cx="1884179" cy="4412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49" name="Google Shape;549;p39" descr="ttp://patrickcoombe.com/wp-content/uploads/2015/09/new-google-logo-2015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14807" y="1140650"/>
            <a:ext cx="1369654" cy="570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50" name="Google Shape;550;p39" descr="ttps://upload.wikimedia.org/wikipedia/commons/thumb/5/51/IBM_logo.svg/2000px-IBM_logo.svg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10795" y="1864054"/>
            <a:ext cx="1375672" cy="5502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52" name="Google Shape;552;p3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893880" y="1570746"/>
            <a:ext cx="713146" cy="312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553" name="Google Shape;553;p3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898420" y="2468773"/>
            <a:ext cx="1417212" cy="429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554" name="Google Shape;554;p3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944008" y="3209784"/>
            <a:ext cx="1326035" cy="397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5" name="Google Shape;555;p39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149381" y="3918982"/>
            <a:ext cx="780274" cy="328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6" name="Google Shape;556;p39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996292" y="940846"/>
            <a:ext cx="757690" cy="41707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7" name="Google Shape;557;p39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821450" y="1919194"/>
            <a:ext cx="1312628" cy="418854"/>
          </a:xfrm>
          <a:prstGeom prst="rect">
            <a:avLst/>
          </a:prstGeom>
          <a:noFill/>
          <a:ln>
            <a:noFill/>
          </a:ln>
        </p:spPr>
      </p:pic>
      <p:pic>
        <p:nvPicPr>
          <p:cNvPr id="558" name="Google Shape;558;p39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3258634" y="1105796"/>
            <a:ext cx="1010412" cy="306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9" name="Google Shape;559;p39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692207" y="4074909"/>
            <a:ext cx="887892" cy="211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60" name="Google Shape;560;p39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3556781" y="2843484"/>
            <a:ext cx="745747" cy="534867"/>
          </a:xfrm>
          <a:prstGeom prst="rect">
            <a:avLst/>
          </a:prstGeom>
          <a:noFill/>
          <a:ln>
            <a:noFill/>
          </a:ln>
        </p:spPr>
      </p:pic>
      <p:sp>
        <p:nvSpPr>
          <p:cNvPr id="561" name="Google Shape;561;p3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en-US" dirty="0"/>
              <a:t>The Future is Quantum: Business </a:t>
            </a:r>
            <a:endParaRPr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111DAB9-C053-014B-8940-625F84775B8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963730" y="1821555"/>
            <a:ext cx="2982826" cy="1673292"/>
          </a:xfrm>
          <a:prstGeom prst="rect">
            <a:avLst/>
          </a:prstGeom>
        </p:spPr>
      </p:pic>
      <p:sp>
        <p:nvSpPr>
          <p:cNvPr id="19" name="Google Shape;588;p41">
            <a:extLst>
              <a:ext uri="{FF2B5EF4-FFF2-40B4-BE49-F238E27FC236}">
                <a16:creationId xmlns:a16="http://schemas.microsoft.com/office/drawing/2014/main" id="{77E0191B-893E-2F43-A5C1-FB4E6589451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009924" y="706148"/>
            <a:ext cx="3208262" cy="124130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indent="-342900"/>
            <a:r>
              <a:rPr lang="en-US" dirty="0">
                <a:solidFill>
                  <a:srgbClr val="7D7E7E"/>
                </a:solidFill>
              </a:rPr>
              <a:t>Quantum networks</a:t>
            </a:r>
          </a:p>
          <a:p>
            <a:pPr marL="342900" indent="-342900"/>
            <a:r>
              <a:rPr lang="en-US" dirty="0">
                <a:solidFill>
                  <a:srgbClr val="7D7E7E"/>
                </a:solidFill>
              </a:rPr>
              <a:t>Quantum cloud</a:t>
            </a:r>
          </a:p>
          <a:p>
            <a:pPr marL="342900" indent="-342900"/>
            <a:endParaRPr dirty="0">
              <a:solidFill>
                <a:srgbClr val="7D7E7E"/>
              </a:solidFill>
            </a:endParaRPr>
          </a:p>
        </p:txBody>
      </p:sp>
      <p:sp>
        <p:nvSpPr>
          <p:cNvPr id="20" name="Google Shape;585;p41">
            <a:extLst>
              <a:ext uri="{FF2B5EF4-FFF2-40B4-BE49-F238E27FC236}">
                <a16:creationId xmlns:a16="http://schemas.microsoft.com/office/drawing/2014/main" id="{CE8DBB3C-CB86-D141-90D8-A693D6868783}"/>
              </a:ext>
            </a:extLst>
          </p:cNvPr>
          <p:cNvSpPr/>
          <p:nvPr/>
        </p:nvSpPr>
        <p:spPr>
          <a:xfrm>
            <a:off x="4572000" y="3535379"/>
            <a:ext cx="4391979" cy="623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7D7E7E"/>
                </a:solidFill>
                <a:latin typeface="Calibri"/>
                <a:ea typeface="Calibri"/>
                <a:cs typeface="Calibri"/>
                <a:sym typeface="Calibri"/>
              </a:rPr>
              <a:t>Y. </a:t>
            </a:r>
            <a:r>
              <a:rPr lang="en" dirty="0" err="1">
                <a:solidFill>
                  <a:srgbClr val="7D7E7E"/>
                </a:solidFill>
                <a:latin typeface="Calibri"/>
                <a:ea typeface="Calibri"/>
                <a:cs typeface="Calibri"/>
                <a:sym typeface="Calibri"/>
              </a:rPr>
              <a:t>Dulek</a:t>
            </a:r>
            <a:r>
              <a:rPr lang="en" dirty="0">
                <a:solidFill>
                  <a:srgbClr val="7D7E7E"/>
                </a:solidFill>
                <a:latin typeface="Calibri"/>
                <a:ea typeface="Calibri"/>
                <a:cs typeface="Calibri"/>
                <a:sym typeface="Calibri"/>
              </a:rPr>
              <a:t>, C. Schaffner, and F. </a:t>
            </a:r>
            <a:r>
              <a:rPr lang="en" dirty="0" err="1">
                <a:solidFill>
                  <a:srgbClr val="7D7E7E"/>
                </a:solidFill>
                <a:latin typeface="Calibri"/>
                <a:ea typeface="Calibri"/>
                <a:cs typeface="Calibri"/>
                <a:sym typeface="Calibri"/>
              </a:rPr>
              <a:t>Speelman</a:t>
            </a:r>
            <a:r>
              <a:rPr lang="en" dirty="0">
                <a:solidFill>
                  <a:srgbClr val="7D7E7E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" dirty="0">
                <a:solidFill>
                  <a:srgbClr val="7D7E7E"/>
                </a:solidFill>
                <a:latin typeface="Calibri"/>
                <a:ea typeface="Calibri"/>
                <a:cs typeface="Calibri"/>
                <a:sym typeface="Calibri"/>
                <a:hlinkClick r:id="rId17"/>
              </a:rPr>
              <a:t>arXiv:1603.09717</a:t>
            </a:r>
            <a:br>
              <a:rPr lang="en" dirty="0">
                <a:solidFill>
                  <a:srgbClr val="7D7E7E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i="1" dirty="0">
                <a:solidFill>
                  <a:srgbClr val="7D7E7E"/>
                </a:solidFill>
                <a:latin typeface="Calibri"/>
                <a:ea typeface="Calibri"/>
                <a:cs typeface="Calibri"/>
                <a:sym typeface="Calibri"/>
              </a:rPr>
              <a:t>Quantum homomorphic encryption for polynomial-sized circuits</a:t>
            </a:r>
            <a:r>
              <a:rPr lang="en" dirty="0">
                <a:solidFill>
                  <a:srgbClr val="7D7E7E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dirty="0">
              <a:solidFill>
                <a:srgbClr val="7D7E7E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5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5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5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5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5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5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5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5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5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5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5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5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5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5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5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5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5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5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5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5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uiExpand="1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9060BE8-31B5-C849-B374-86AFE85F5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Summary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4FE8E83-6281-BF4C-87A5-DBA988135724}"/>
              </a:ext>
            </a:extLst>
          </p:cNvPr>
          <p:cNvGrpSpPr/>
          <p:nvPr/>
        </p:nvGrpSpPr>
        <p:grpSpPr>
          <a:xfrm>
            <a:off x="421320" y="85078"/>
            <a:ext cx="2969778" cy="1446356"/>
            <a:chOff x="1200150" y="1191695"/>
            <a:chExt cx="6030688" cy="2580205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99EED605-8CE9-6A4E-8AAA-D18554A287F1}"/>
                </a:ext>
              </a:extLst>
            </p:cNvPr>
            <p:cNvSpPr/>
            <p:nvPr/>
          </p:nvSpPr>
          <p:spPr bwMode="auto">
            <a:xfrm rot="19067517">
              <a:off x="4968144" y="1780475"/>
              <a:ext cx="660978" cy="851026"/>
            </a:xfrm>
            <a:prstGeom prst="ellipse">
              <a:avLst/>
            </a:prstGeom>
            <a:solidFill>
              <a:schemeClr val="accent4">
                <a:alpha val="27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nl-NL" sz="2400" dirty="0">
                <a:solidFill>
                  <a:srgbClr val="FF0000"/>
                </a:solidFill>
                <a:latin typeface="Comic Sans MS" pitchFamily="66" charset="0"/>
              </a:endParaRP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78CEA42-35A7-0543-BA38-45A0DA33AC3B}"/>
                </a:ext>
              </a:extLst>
            </p:cNvPr>
            <p:cNvCxnSpPr>
              <a:endCxn id="9" idx="2"/>
            </p:cNvCxnSpPr>
            <p:nvPr/>
          </p:nvCxnSpPr>
          <p:spPr bwMode="auto">
            <a:xfrm>
              <a:off x="2451775" y="3352431"/>
              <a:ext cx="892121" cy="19419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DE0EA5C-9B2D-8C45-9AD1-CCD884A99592}"/>
                </a:ext>
              </a:extLst>
            </p:cNvPr>
            <p:cNvSpPr/>
            <p:nvPr/>
          </p:nvSpPr>
          <p:spPr bwMode="auto">
            <a:xfrm rot="8100000">
              <a:off x="2955968" y="3366829"/>
              <a:ext cx="800100" cy="34289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nl-NL" sz="2400" dirty="0">
                <a:solidFill>
                  <a:srgbClr val="FF0000"/>
                </a:solidFill>
                <a:latin typeface="Comic Sans MS" pitchFamily="66" charset="0"/>
              </a:endParaRP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A0579AA2-ABDB-9D43-9F6E-97EC8245F4B8}"/>
                </a:ext>
              </a:extLst>
            </p:cNvPr>
            <p:cNvCxnSpPr>
              <a:stCxn id="9" idx="2"/>
            </p:cNvCxnSpPr>
            <p:nvPr/>
          </p:nvCxnSpPr>
          <p:spPr bwMode="auto">
            <a:xfrm flipV="1">
              <a:off x="3343895" y="2077867"/>
              <a:ext cx="0" cy="1293983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12727D8-EA28-C545-9904-A325422D51CB}"/>
                </a:ext>
              </a:extLst>
            </p:cNvPr>
            <p:cNvCxnSpPr/>
            <p:nvPr/>
          </p:nvCxnSpPr>
          <p:spPr bwMode="auto">
            <a:xfrm>
              <a:off x="3400147" y="3371850"/>
              <a:ext cx="1971953" cy="12123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00E2D4F-E0BC-BE49-9264-482F35BBD956}"/>
                </a:ext>
              </a:extLst>
            </p:cNvPr>
            <p:cNvSpPr/>
            <p:nvPr/>
          </p:nvSpPr>
          <p:spPr bwMode="auto">
            <a:xfrm rot="8100000">
              <a:off x="4981301" y="2049508"/>
              <a:ext cx="800100" cy="34289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nl-NL" sz="2400" dirty="0">
                <a:solidFill>
                  <a:srgbClr val="FF0000"/>
                </a:solidFill>
                <a:latin typeface="Comic Sans MS" pitchFamily="66" charset="0"/>
              </a:endParaRP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91AA8DDF-959F-414D-839F-5852C563F0F6}"/>
                </a:ext>
              </a:extLst>
            </p:cNvPr>
            <p:cNvCxnSpPr>
              <a:endCxn id="12" idx="0"/>
            </p:cNvCxnSpPr>
            <p:nvPr/>
          </p:nvCxnSpPr>
          <p:spPr bwMode="auto">
            <a:xfrm flipV="1">
              <a:off x="5381353" y="2078776"/>
              <a:ext cx="12122" cy="1299137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82931E48-B95F-D24A-93E6-F473D32BBAB1}"/>
                </a:ext>
              </a:extLst>
            </p:cNvPr>
            <p:cNvCxnSpPr>
              <a:cxnSpLocks/>
              <a:endCxn id="12" idx="2"/>
            </p:cNvCxnSpPr>
            <p:nvPr/>
          </p:nvCxnSpPr>
          <p:spPr bwMode="auto">
            <a:xfrm flipV="1">
              <a:off x="3342998" y="2054529"/>
              <a:ext cx="2026232" cy="2873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2D18C1C-FE22-0A40-A9B5-6DACEC80F735}"/>
                </a:ext>
              </a:extLst>
            </p:cNvPr>
            <p:cNvSpPr/>
            <p:nvPr/>
          </p:nvSpPr>
          <p:spPr bwMode="auto">
            <a:xfrm rot="8100000">
              <a:off x="2923901" y="2031004"/>
              <a:ext cx="800100" cy="34289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nl-NL" sz="2400" dirty="0">
                <a:solidFill>
                  <a:srgbClr val="FF0000"/>
                </a:solidFill>
                <a:latin typeface="Comic Sans MS" pitchFamily="66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92DCDFC-3877-3540-94BF-82824A82688A}"/>
                </a:ext>
              </a:extLst>
            </p:cNvPr>
            <p:cNvSpPr/>
            <p:nvPr/>
          </p:nvSpPr>
          <p:spPr bwMode="auto">
            <a:xfrm rot="8100000">
              <a:off x="5026529" y="3363798"/>
              <a:ext cx="800100" cy="34289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nl-NL" sz="2400" dirty="0">
                <a:solidFill>
                  <a:srgbClr val="FF0000"/>
                </a:solidFill>
                <a:latin typeface="Comic Sans MS" pitchFamily="66" charset="0"/>
              </a:endParaRP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CD439F1F-76A3-A04E-97AD-F7890BD9EB2D}"/>
                </a:ext>
              </a:extLst>
            </p:cNvPr>
            <p:cNvCxnSpPr/>
            <p:nvPr/>
          </p:nvCxnSpPr>
          <p:spPr bwMode="auto">
            <a:xfrm flipV="1">
              <a:off x="5393475" y="1593829"/>
              <a:ext cx="1" cy="42577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DAA1C483-234C-2E47-A3F1-9097302C59F0}"/>
                </a:ext>
              </a:extLst>
            </p:cNvPr>
            <p:cNvCxnSpPr/>
            <p:nvPr/>
          </p:nvCxnSpPr>
          <p:spPr bwMode="auto">
            <a:xfrm flipH="1">
              <a:off x="5436649" y="2056419"/>
              <a:ext cx="377189" cy="1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none" w="med" len="med"/>
            </a:ln>
            <a:effectLst/>
          </p:spPr>
        </p:cxn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12CFA004-891B-294F-91CD-34691D970A7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298301" y="2498201"/>
              <a:ext cx="124475" cy="12447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nl-NL" sz="2400" dirty="0">
                <a:solidFill>
                  <a:srgbClr val="FF0000"/>
                </a:solidFill>
                <a:latin typeface="Comic Sans MS" pitchFamily="66" charset="0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C6004EAE-0E46-304C-B8F6-00C176CBEDE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834878" y="3292078"/>
              <a:ext cx="136922" cy="13692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nl-NL" sz="2400" dirty="0">
                <a:solidFill>
                  <a:srgbClr val="FF0000"/>
                </a:solidFill>
                <a:latin typeface="Comic Sans MS" pitchFamily="66" charset="0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B0204B90-ADD5-6248-B437-9C218EBB295B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000500" y="3304525"/>
              <a:ext cx="124475" cy="12447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nl-NL" sz="2400" dirty="0">
                <a:solidFill>
                  <a:srgbClr val="FF0000"/>
                </a:solidFill>
                <a:latin typeface="Comic Sans MS" pitchFamily="66" charset="0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139B7270-4D21-554A-A1F6-822C817E9B62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019025" y="1990075"/>
              <a:ext cx="124475" cy="12447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nl-NL" sz="2400" dirty="0">
                <a:solidFill>
                  <a:srgbClr val="FF0000"/>
                </a:solidFill>
                <a:latin typeface="Comic Sans MS" pitchFamily="66" charset="0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44DA7BED-12D1-914F-80AE-4A615D8BAD77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331349" y="2286000"/>
              <a:ext cx="124475" cy="12447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nl-NL" sz="2400" dirty="0">
                <a:solidFill>
                  <a:srgbClr val="FF0000"/>
                </a:solidFill>
                <a:latin typeface="Comic Sans MS" pitchFamily="66" charset="0"/>
              </a:endParaRPr>
            </a:p>
          </p:txBody>
        </p:sp>
        <p:sp>
          <p:nvSpPr>
            <p:cNvPr id="27" name="Arc 26">
              <a:extLst>
                <a:ext uri="{FF2B5EF4-FFF2-40B4-BE49-F238E27FC236}">
                  <a16:creationId xmlns:a16="http://schemas.microsoft.com/office/drawing/2014/main" id="{81A1DE6B-A906-D446-A542-EF498FB0C338}"/>
                </a:ext>
              </a:extLst>
            </p:cNvPr>
            <p:cNvSpPr/>
            <p:nvPr/>
          </p:nvSpPr>
          <p:spPr bwMode="auto">
            <a:xfrm rot="16200000">
              <a:off x="5085187" y="1192858"/>
              <a:ext cx="574118" cy="571792"/>
            </a:xfrm>
            <a:prstGeom prst="arc">
              <a:avLst>
                <a:gd name="adj1" fmla="val 16200000"/>
                <a:gd name="adj2" fmla="val 5410185"/>
              </a:avLst>
            </a:prstGeom>
            <a:solidFill>
              <a:schemeClr val="tx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nl-NL" sz="2400" u="sng" dirty="0">
                <a:solidFill>
                  <a:srgbClr val="FF0000"/>
                </a:solidFill>
                <a:latin typeface="Comic Sans MS" pitchFamily="66" charset="0"/>
              </a:endParaRPr>
            </a:p>
          </p:txBody>
        </p:sp>
        <p:sp>
          <p:nvSpPr>
            <p:cNvPr id="28" name="Arc 27">
              <a:extLst>
                <a:ext uri="{FF2B5EF4-FFF2-40B4-BE49-F238E27FC236}">
                  <a16:creationId xmlns:a16="http://schemas.microsoft.com/office/drawing/2014/main" id="{F95CBD26-891D-C546-9221-6587C0C558CD}"/>
                </a:ext>
              </a:extLst>
            </p:cNvPr>
            <p:cNvSpPr/>
            <p:nvPr/>
          </p:nvSpPr>
          <p:spPr bwMode="auto">
            <a:xfrm>
              <a:off x="5772151" y="1771650"/>
              <a:ext cx="574118" cy="571792"/>
            </a:xfrm>
            <a:prstGeom prst="arc">
              <a:avLst>
                <a:gd name="adj1" fmla="val 16200000"/>
                <a:gd name="adj2" fmla="val 5410185"/>
              </a:avLst>
            </a:prstGeom>
            <a:solidFill>
              <a:schemeClr val="tx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nl-NL" sz="2400" u="sng" dirty="0">
                <a:solidFill>
                  <a:srgbClr val="FF0000"/>
                </a:solidFill>
                <a:latin typeface="Comic Sans MS" pitchFamily="66" charset="0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13343C95-5BBB-6D48-B1A8-CA749E971F1F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000251" y="3292078"/>
              <a:ext cx="136922" cy="13692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nl-NL" sz="2400" dirty="0">
                <a:solidFill>
                  <a:srgbClr val="FF0000"/>
                </a:solidFill>
                <a:latin typeface="Comic Sans MS" pitchFamily="66" charset="0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6921F555-DDB6-FD44-84B1-FB7EE660303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6136425" y="1977628"/>
              <a:ext cx="136922" cy="13692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nl-NL" sz="2400" dirty="0">
                <a:solidFill>
                  <a:srgbClr val="FF0000"/>
                </a:solidFill>
                <a:latin typeface="Comic Sans MS" pitchFamily="66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4AEE6877-6EFB-4B46-A981-AB78A04FF7FC}"/>
                </a:ext>
              </a:extLst>
            </p:cNvPr>
            <p:cNvSpPr txBox="1"/>
            <p:nvPr/>
          </p:nvSpPr>
          <p:spPr>
            <a:xfrm>
              <a:off x="3393019" y="2622676"/>
              <a:ext cx="1898491" cy="495763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nl-NL" sz="1000" dirty="0" err="1">
                  <a:solidFill>
                    <a:schemeClr val="accent1"/>
                  </a:solidFill>
                  <a:latin typeface="Arial" panose="020B0604020202020204" pitchFamily="34" charset="0"/>
                </a:rPr>
                <a:t>superposition</a:t>
              </a:r>
              <a:endParaRPr lang="nl-NL" sz="1000" dirty="0">
                <a:solidFill>
                  <a:schemeClr val="accent1"/>
                </a:solidFill>
                <a:latin typeface="Arial" panose="020B0604020202020204" pitchFamily="34" charset="0"/>
              </a:endParaRPr>
            </a:p>
          </p:txBody>
        </p:sp>
        <p:pic>
          <p:nvPicPr>
            <p:cNvPr id="32" name="Picture 16" descr="sl00370_">
              <a:extLst>
                <a:ext uri="{FF2B5EF4-FFF2-40B4-BE49-F238E27FC236}">
                  <a16:creationId xmlns:a16="http://schemas.microsoft.com/office/drawing/2014/main" id="{38BDF51E-A3AF-3043-9D1C-AFEF186398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200150" y="3257550"/>
              <a:ext cx="658416" cy="514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9DDA5FC9-E394-3A46-A07B-0D1BD42ABD3D}"/>
                </a:ext>
              </a:extLst>
            </p:cNvPr>
            <p:cNvSpPr txBox="1"/>
            <p:nvPr/>
          </p:nvSpPr>
          <p:spPr>
            <a:xfrm>
              <a:off x="5503413" y="2448816"/>
              <a:ext cx="1727425" cy="495763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nl-NL" sz="1000" dirty="0" err="1">
                  <a:solidFill>
                    <a:schemeClr val="accent1"/>
                  </a:solidFill>
                  <a:latin typeface="Arial" panose="020B0604020202020204" pitchFamily="34" charset="0"/>
                </a:rPr>
                <a:t>interference</a:t>
              </a:r>
              <a:endParaRPr lang="nl-NL" sz="1000" dirty="0">
                <a:solidFill>
                  <a:schemeClr val="accent1"/>
                </a:solidFill>
                <a:latin typeface="Arial" panose="020B0604020202020204" pitchFamily="34" charset="0"/>
              </a:endParaRPr>
            </a:p>
          </p:txBody>
        </p:sp>
      </p:grpSp>
      <p:pic>
        <p:nvPicPr>
          <p:cNvPr id="34" name="Picture 15" descr="ZeroOneLarge">
            <a:extLst>
              <a:ext uri="{FF2B5EF4-FFF2-40B4-BE49-F238E27FC236}">
                <a16:creationId xmlns:a16="http://schemas.microsoft.com/office/drawing/2014/main" id="{B5EB0EF5-E2D3-F84E-9067-2E5DAFF1813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7382" y="372877"/>
            <a:ext cx="402535" cy="514350"/>
          </a:xfrm>
          <a:prstGeom prst="rect">
            <a:avLst/>
          </a:prstGeom>
          <a:noFill/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3F2724CD-79A1-D34C-ACBD-9F2A35FFDE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993" y="1770327"/>
            <a:ext cx="1398089" cy="763430"/>
          </a:xfrm>
          <a:prstGeom prst="rect">
            <a:avLst/>
          </a:prstGeom>
        </p:spPr>
      </p:pic>
      <p:pic>
        <p:nvPicPr>
          <p:cNvPr id="36" name="Picture 2" descr="https://3c1703fe8d.site.internapcdn.net/newman/gfx/news/hires/2014/32-researchersf.jpg">
            <a:extLst>
              <a:ext uri="{FF2B5EF4-FFF2-40B4-BE49-F238E27FC236}">
                <a16:creationId xmlns:a16="http://schemas.microsoft.com/office/drawing/2014/main" id="{FD41CCB1-FB25-C648-AD65-1516FA7AB3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0402" y="1758692"/>
            <a:ext cx="1170342" cy="897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Music Manuscripts of Mozart / Beethoven / Chopin Poster decorative painting vintage poster kraft painting bar pegatinas de pared">
            <a:extLst>
              <a:ext uri="{FF2B5EF4-FFF2-40B4-BE49-F238E27FC236}">
                <a16:creationId xmlns:a16="http://schemas.microsoft.com/office/drawing/2014/main" id="{B6DDE517-F3C4-C444-A9B8-FF527B7E54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0436" y="1154043"/>
            <a:ext cx="1183193" cy="84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7A0AA1D-AA6B-CE4C-ADE8-18216AF1D2C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t="39851" r="-2697" b="181"/>
          <a:stretch/>
        </p:blipFill>
        <p:spPr>
          <a:xfrm>
            <a:off x="282146" y="2858460"/>
            <a:ext cx="3753303" cy="1235662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26727E99-F447-1148-81C0-BC90265CED4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59161" y="1998120"/>
            <a:ext cx="712377" cy="7183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id="{54D6C49F-D76A-7147-AE1C-E2960548CF07}"/>
              </a:ext>
            </a:extLst>
          </p:cNvPr>
          <p:cNvGrpSpPr/>
          <p:nvPr/>
        </p:nvGrpSpPr>
        <p:grpSpPr>
          <a:xfrm>
            <a:off x="4572000" y="2973366"/>
            <a:ext cx="4145652" cy="1120756"/>
            <a:chOff x="1378246" y="3312480"/>
            <a:chExt cx="4145652" cy="1120756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8FBB1574-722D-C944-B7DD-322D1D743E7B}"/>
                </a:ext>
              </a:extLst>
            </p:cNvPr>
            <p:cNvGrpSpPr/>
            <p:nvPr/>
          </p:nvGrpSpPr>
          <p:grpSpPr>
            <a:xfrm>
              <a:off x="1378246" y="3925972"/>
              <a:ext cx="4050449" cy="507259"/>
              <a:chOff x="899594" y="5476582"/>
              <a:chExt cx="5400598" cy="676346"/>
            </a:xfrm>
          </p:grpSpPr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48ACFEC2-DF80-4B4E-8F7A-60F8FB0B84A0}"/>
                  </a:ext>
                </a:extLst>
              </p:cNvPr>
              <p:cNvSpPr txBox="1"/>
              <p:nvPr/>
            </p:nvSpPr>
            <p:spPr>
              <a:xfrm>
                <a:off x="899594" y="5476582"/>
                <a:ext cx="586059" cy="3385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NL" sz="1050" dirty="0"/>
                  <a:t>time</a:t>
                </a:r>
              </a:p>
            </p:txBody>
          </p:sp>
          <p:cxnSp>
            <p:nvCxnSpPr>
              <p:cNvPr id="50" name="Straight Arrow Connector 49">
                <a:extLst>
                  <a:ext uri="{FF2B5EF4-FFF2-40B4-BE49-F238E27FC236}">
                    <a16:creationId xmlns:a16="http://schemas.microsoft.com/office/drawing/2014/main" id="{E033A6CB-5354-5445-914A-EF6D5C7A680D}"/>
                  </a:ext>
                </a:extLst>
              </p:cNvPr>
              <p:cNvCxnSpPr/>
              <p:nvPr/>
            </p:nvCxnSpPr>
            <p:spPr>
              <a:xfrm>
                <a:off x="1691680" y="5661248"/>
                <a:ext cx="4608512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3D95BD3A-7278-3248-82C1-312083ECA63B}"/>
                  </a:ext>
                </a:extLst>
              </p:cNvPr>
              <p:cNvCxnSpPr/>
              <p:nvPr/>
            </p:nvCxnSpPr>
            <p:spPr>
              <a:xfrm>
                <a:off x="1691680" y="5537407"/>
                <a:ext cx="0" cy="247682"/>
              </a:xfrm>
              <a:prstGeom prst="line">
                <a:avLst/>
              </a:prstGeom>
              <a:ln w="25400"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D68FDE74-B5A9-0A43-A98A-8064D0E4892E}"/>
                  </a:ext>
                </a:extLst>
              </p:cNvPr>
              <p:cNvSpPr txBox="1"/>
              <p:nvPr/>
            </p:nvSpPr>
            <p:spPr>
              <a:xfrm>
                <a:off x="1400986" y="5814373"/>
                <a:ext cx="648040" cy="3385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NL" sz="1050" dirty="0"/>
                  <a:t>2019</a:t>
                </a:r>
              </a:p>
            </p:txBody>
          </p:sp>
        </p:grp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C7D3D131-5398-1E47-A782-FBAEADF85B45}"/>
                </a:ext>
              </a:extLst>
            </p:cNvPr>
            <p:cNvSpPr/>
            <p:nvPr/>
          </p:nvSpPr>
          <p:spPr>
            <a:xfrm>
              <a:off x="1972310" y="3312480"/>
              <a:ext cx="1296144" cy="246512"/>
            </a:xfrm>
            <a:prstGeom prst="rect">
              <a:avLst/>
            </a:pr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nl-NL" sz="1050"/>
                <a:t>y</a:t>
              </a: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21FCCBB8-8E6B-F044-BDA8-66FA0B511CE9}"/>
                </a:ext>
              </a:extLst>
            </p:cNvPr>
            <p:cNvSpPr/>
            <p:nvPr/>
          </p:nvSpPr>
          <p:spPr>
            <a:xfrm>
              <a:off x="3288430" y="3312480"/>
              <a:ext cx="1620180" cy="246512"/>
            </a:xfrm>
            <a:prstGeom prst="rect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nl-NL" sz="1050" dirty="0"/>
                <a:t>x</a:t>
              </a: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87FA838B-1B18-3744-B0E6-7EC1A7D86CDB}"/>
                </a:ext>
              </a:extLst>
            </p:cNvPr>
            <p:cNvSpPr/>
            <p:nvPr/>
          </p:nvSpPr>
          <p:spPr>
            <a:xfrm>
              <a:off x="1974029" y="3672139"/>
              <a:ext cx="2322000" cy="245700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nl-NL" sz="1050" dirty="0" err="1"/>
                <a:t>z</a:t>
              </a:r>
              <a:endParaRPr lang="nl-NL" sz="1050" dirty="0"/>
            </a:p>
          </p:txBody>
        </p: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4628C3CA-3249-214D-B6DC-73178C5D61B0}"/>
                </a:ext>
              </a:extLst>
            </p:cNvPr>
            <p:cNvGrpSpPr/>
            <p:nvPr/>
          </p:nvGrpSpPr>
          <p:grpSpPr>
            <a:xfrm>
              <a:off x="4296287" y="3570746"/>
              <a:ext cx="1227611" cy="304213"/>
              <a:chOff x="4790316" y="5002953"/>
              <a:chExt cx="1636815" cy="405617"/>
            </a:xfrm>
          </p:grpSpPr>
          <p:sp>
            <p:nvSpPr>
              <p:cNvPr id="57" name="Right Brace 56">
                <a:extLst>
                  <a:ext uri="{FF2B5EF4-FFF2-40B4-BE49-F238E27FC236}">
                    <a16:creationId xmlns:a16="http://schemas.microsoft.com/office/drawing/2014/main" id="{023F7902-9471-2948-97ED-33237FC75016}"/>
                  </a:ext>
                </a:extLst>
              </p:cNvPr>
              <p:cNvSpPr/>
              <p:nvPr/>
            </p:nvSpPr>
            <p:spPr>
              <a:xfrm rot="5400000">
                <a:off x="5144525" y="4648744"/>
                <a:ext cx="108012" cy="816430"/>
              </a:xfrm>
              <a:prstGeom prst="rightBrace">
                <a:avLst>
                  <a:gd name="adj1" fmla="val 50662"/>
                  <a:gd name="adj2" fmla="val 46140"/>
                </a:avLst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nl-NL" sz="1050"/>
              </a:p>
            </p:txBody>
          </p: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D1622C4B-F404-A544-8B16-F064836776EF}"/>
                  </a:ext>
                </a:extLst>
              </p:cNvPr>
              <p:cNvSpPr txBox="1"/>
              <p:nvPr/>
            </p:nvSpPr>
            <p:spPr>
              <a:xfrm>
                <a:off x="4860035" y="5070016"/>
                <a:ext cx="156709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/>
                  <a:t>secrets revealed</a:t>
                </a:r>
              </a:p>
            </p:txBody>
          </p: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B067C4D2-7FC5-2049-BF24-325970D3D722}"/>
                </a:ext>
              </a:extLst>
            </p:cNvPr>
            <p:cNvGrpSpPr/>
            <p:nvPr/>
          </p:nvGrpSpPr>
          <p:grpSpPr>
            <a:xfrm>
              <a:off x="4078548" y="3971595"/>
              <a:ext cx="598241" cy="461641"/>
              <a:chOff x="4499994" y="5537407"/>
              <a:chExt cx="797654" cy="615520"/>
            </a:xfrm>
          </p:grpSpPr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035AC26B-21CF-AD46-AACC-0C0E297FEFF0}"/>
                  </a:ext>
                </a:extLst>
              </p:cNvPr>
              <p:cNvSpPr txBox="1"/>
              <p:nvPr/>
            </p:nvSpPr>
            <p:spPr>
              <a:xfrm>
                <a:off x="4499994" y="5814373"/>
                <a:ext cx="79765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l-NL" sz="1050" dirty="0"/>
                  <a:t>2029 ?</a:t>
                </a:r>
              </a:p>
            </p:txBody>
          </p: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32628B21-C2CB-F347-B99C-D77DE8885569}"/>
                  </a:ext>
                </a:extLst>
              </p:cNvPr>
              <p:cNvCxnSpPr/>
              <p:nvPr/>
            </p:nvCxnSpPr>
            <p:spPr>
              <a:xfrm>
                <a:off x="4790688" y="5537407"/>
                <a:ext cx="0" cy="247682"/>
              </a:xfrm>
              <a:prstGeom prst="line">
                <a:avLst/>
              </a:prstGeom>
              <a:ln w="25400"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aphicFrame>
        <p:nvGraphicFramePr>
          <p:cNvPr id="63" name="Table 62">
            <a:extLst>
              <a:ext uri="{FF2B5EF4-FFF2-40B4-BE49-F238E27FC236}">
                <a16:creationId xmlns:a16="http://schemas.microsoft.com/office/drawing/2014/main" id="{856590E4-09BE-B44D-9D48-CC3E2F0A4F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7957211"/>
              </p:ext>
            </p:extLst>
          </p:nvPr>
        </p:nvGraphicFramePr>
        <p:xfrm>
          <a:off x="5111483" y="1033810"/>
          <a:ext cx="2746369" cy="1499947"/>
        </p:xfrm>
        <a:graphic>
          <a:graphicData uri="http://schemas.openxmlformats.org/drawingml/2006/table">
            <a:tbl>
              <a:tblPr firstRow="1" firstCol="1">
                <a:tableStyleId>{5C22544A-7EE6-4342-B048-85BDC9FD1C3A}</a:tableStyleId>
              </a:tblPr>
              <a:tblGrid>
                <a:gridCol w="9726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97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39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76838">
                <a:tc>
                  <a:txBody>
                    <a:bodyPr/>
                    <a:lstStyle/>
                    <a:p>
                      <a:pPr algn="r"/>
                      <a:r>
                        <a:rPr lang="en-US" sz="1000" b="0" dirty="0">
                          <a:latin typeface="+mn-lt"/>
                        </a:rPr>
                        <a:t>Security</a:t>
                      </a:r>
                    </a:p>
                    <a:p>
                      <a:pPr algn="l"/>
                      <a:endParaRPr lang="en-US" sz="1000" b="0" dirty="0">
                        <a:latin typeface="+mn-lt"/>
                      </a:endParaRPr>
                    </a:p>
                    <a:p>
                      <a:pPr algn="l"/>
                      <a:r>
                        <a:rPr lang="en-US" sz="1000" b="0" dirty="0">
                          <a:latin typeface="+mn-lt"/>
                        </a:rPr>
                        <a:t>systems</a:t>
                      </a:r>
                    </a:p>
                  </a:txBody>
                  <a:tcPr marL="68580" marR="68580" marT="34290" marB="34290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baseline="0" dirty="0">
                          <a:solidFill>
                            <a:schemeClr val="bg1"/>
                          </a:solidFill>
                          <a:latin typeface="+mn-lt"/>
                        </a:rPr>
                        <a:t>Standard attacks</a:t>
                      </a:r>
                      <a:endParaRPr lang="en-US" sz="1000" b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>
                          <a:solidFill>
                            <a:schemeClr val="bg1"/>
                          </a:solidFill>
                          <a:latin typeface="+mn-lt"/>
                        </a:rPr>
                        <a:t>Quantum</a:t>
                      </a:r>
                    </a:p>
                    <a:p>
                      <a:pPr algn="ctr"/>
                      <a:r>
                        <a:rPr lang="en-US" sz="1000" b="0" dirty="0">
                          <a:solidFill>
                            <a:schemeClr val="bg1"/>
                          </a:solidFill>
                          <a:latin typeface="+mn-lt"/>
                        </a:rPr>
                        <a:t>attacks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9638">
                <a:tc>
                  <a:txBody>
                    <a:bodyPr/>
                    <a:lstStyle/>
                    <a:p>
                      <a:r>
                        <a:rPr lang="en-US" sz="1000" b="0" dirty="0">
                          <a:latin typeface="+mn-lt"/>
                        </a:rPr>
                        <a:t>Symmetric</a:t>
                      </a: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  <a:latin typeface="+mn-lt"/>
                        </a:rPr>
                        <a:t>256 bits of security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0000"/>
                          </a:solidFill>
                          <a:latin typeface="+mn-lt"/>
                        </a:rPr>
                        <a:t>128 bits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8223">
                <a:tc>
                  <a:txBody>
                    <a:bodyPr/>
                    <a:lstStyle/>
                    <a:p>
                      <a:r>
                        <a:rPr lang="en-US" sz="1000" b="0" dirty="0">
                          <a:latin typeface="+mn-lt"/>
                        </a:rPr>
                        <a:t>Hash</a:t>
                      </a: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  <a:latin typeface="+mn-lt"/>
                        </a:rPr>
                        <a:t>128 bits</a:t>
                      </a:r>
                      <a:endParaRPr lang="en-US" sz="10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85 bits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A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5248">
                <a:tc>
                  <a:txBody>
                    <a:bodyPr/>
                    <a:lstStyle/>
                    <a:p>
                      <a:r>
                        <a:rPr lang="en-US" sz="1000" b="0" dirty="0">
                          <a:latin typeface="+mn-lt"/>
                        </a:rPr>
                        <a:t>Public-key</a:t>
                      </a:r>
                    </a:p>
                  </a:txBody>
                  <a:tcPr marL="68580" marR="68580" marT="34290" marB="3429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tx1"/>
                          </a:solidFill>
                          <a:latin typeface="+mn-lt"/>
                        </a:rPr>
                        <a:t>112 bits</a:t>
                      </a:r>
                      <a:endParaRPr lang="en-US" sz="10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bg1"/>
                          </a:solidFill>
                          <a:latin typeface="+mn-lt"/>
                        </a:rPr>
                        <a:t>~</a:t>
                      </a:r>
                      <a:r>
                        <a:rPr lang="en-US" sz="1000" dirty="0">
                          <a:solidFill>
                            <a:schemeClr val="bg1"/>
                          </a:solidFill>
                          <a:latin typeface="+mn-lt"/>
                        </a:rPr>
                        <a:t> 0 bits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41940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7157B94D-2BFC-AD4D-B4C3-91205C5B67DA}"/>
              </a:ext>
            </a:extLst>
          </p:cNvPr>
          <p:cNvGrpSpPr/>
          <p:nvPr/>
        </p:nvGrpSpPr>
        <p:grpSpPr>
          <a:xfrm>
            <a:off x="911959" y="1475772"/>
            <a:ext cx="7122635" cy="2569906"/>
            <a:chOff x="911959" y="1475772"/>
            <a:chExt cx="7122635" cy="2569906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D224575F-BF24-4CB7-8591-CDFCCD7C7F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02496" y="1475772"/>
              <a:ext cx="3532098" cy="256990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A7B1E10-3DC3-443D-8B64-40955C4DB6E2}"/>
                </a:ext>
              </a:extLst>
            </p:cNvPr>
            <p:cNvSpPr txBox="1"/>
            <p:nvPr/>
          </p:nvSpPr>
          <p:spPr>
            <a:xfrm>
              <a:off x="911959" y="2335818"/>
              <a:ext cx="3660041" cy="6924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nl-NL" sz="1650" dirty="0">
                  <a:solidFill>
                    <a:srgbClr val="808080"/>
                  </a:solidFill>
                  <a:latin typeface="Arial" panose="020B0604020202020204" pitchFamily="34" charset="0"/>
                </a:rPr>
                <a:t>“</a:t>
              </a:r>
              <a:r>
                <a:rPr lang="nl-NL" sz="1650" dirty="0" err="1">
                  <a:solidFill>
                    <a:srgbClr val="808080"/>
                  </a:solidFill>
                  <a:latin typeface="Arial" panose="020B0604020202020204" pitchFamily="34" charset="0"/>
                </a:rPr>
                <a:t>About</a:t>
              </a:r>
              <a:r>
                <a:rPr lang="nl-NL" sz="1650" dirty="0">
                  <a:solidFill>
                    <a:srgbClr val="808080"/>
                  </a:solidFill>
                  <a:latin typeface="Arial" panose="020B0604020202020204" pitchFamily="34" charset="0"/>
                </a:rPr>
                <a:t> </a:t>
              </a:r>
              <a:r>
                <a:rPr lang="nl-NL" sz="1650" dirty="0" err="1">
                  <a:solidFill>
                    <a:srgbClr val="808080"/>
                  </a:solidFill>
                  <a:latin typeface="Arial" panose="020B0604020202020204" pitchFamily="34" charset="0"/>
                </a:rPr>
                <a:t>your</a:t>
              </a:r>
              <a:r>
                <a:rPr lang="nl-NL" sz="1650" dirty="0">
                  <a:solidFill>
                    <a:srgbClr val="808080"/>
                  </a:solidFill>
                  <a:latin typeface="Arial" panose="020B0604020202020204" pitchFamily="34" charset="0"/>
                </a:rPr>
                <a:t> </a:t>
              </a:r>
              <a:r>
                <a:rPr lang="nl-NL" sz="1650" dirty="0" err="1">
                  <a:solidFill>
                    <a:srgbClr val="808080"/>
                  </a:solidFill>
                  <a:latin typeface="Arial" panose="020B0604020202020204" pitchFamily="34" charset="0"/>
                </a:rPr>
                <a:t>cat</a:t>
              </a:r>
              <a:r>
                <a:rPr lang="nl-NL" sz="1650" dirty="0">
                  <a:solidFill>
                    <a:srgbClr val="808080"/>
                  </a:solidFill>
                  <a:latin typeface="Arial" panose="020B0604020202020204" pitchFamily="34" charset="0"/>
                </a:rPr>
                <a:t> Mister Schrödinger…</a:t>
              </a:r>
            </a:p>
            <a:p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nl-NL" sz="600" dirty="0">
                <a:solidFill>
                  <a:srgbClr val="808080"/>
                </a:solidFill>
                <a:latin typeface="Arial" panose="020B0604020202020204" pitchFamily="34" charset="0"/>
              </a:endParaRPr>
            </a:p>
            <a:p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nl-NL" sz="1650" dirty="0">
                  <a:solidFill>
                    <a:srgbClr val="808080"/>
                  </a:solidFill>
                  <a:latin typeface="Arial" panose="020B0604020202020204" pitchFamily="34" charset="0"/>
                </a:rPr>
                <a:t>        </a:t>
              </a:r>
              <a:r>
                <a:rPr lang="nl-NL" sz="1650" dirty="0" err="1">
                  <a:solidFill>
                    <a:srgbClr val="808080"/>
                  </a:solidFill>
                  <a:latin typeface="Arial" panose="020B0604020202020204" pitchFamily="34" charset="0"/>
                </a:rPr>
                <a:t>I’ve</a:t>
              </a:r>
              <a:r>
                <a:rPr lang="nl-NL" sz="1650" dirty="0">
                  <a:solidFill>
                    <a:srgbClr val="808080"/>
                  </a:solidFill>
                  <a:latin typeface="Arial" panose="020B0604020202020204" pitchFamily="34" charset="0"/>
                </a:rPr>
                <a:t> </a:t>
              </a:r>
              <a:r>
                <a:rPr lang="nl-NL" sz="1650" dirty="0" err="1">
                  <a:solidFill>
                    <a:srgbClr val="808080"/>
                  </a:solidFill>
                  <a:latin typeface="Arial" panose="020B0604020202020204" pitchFamily="34" charset="0"/>
                </a:rPr>
                <a:t>got</a:t>
              </a:r>
              <a:r>
                <a:rPr lang="nl-NL" sz="1650" dirty="0">
                  <a:solidFill>
                    <a:srgbClr val="808080"/>
                  </a:solidFill>
                  <a:latin typeface="Arial" panose="020B0604020202020204" pitchFamily="34" charset="0"/>
                </a:rPr>
                <a:t> </a:t>
              </a:r>
              <a:r>
                <a:rPr lang="nl-NL" sz="1650" dirty="0" err="1">
                  <a:solidFill>
                    <a:srgbClr val="808080"/>
                  </a:solidFill>
                  <a:latin typeface="Arial" panose="020B0604020202020204" pitchFamily="34" charset="0"/>
                </a:rPr>
                <a:t>good</a:t>
              </a:r>
              <a:r>
                <a:rPr lang="nl-NL" sz="1650" dirty="0">
                  <a:solidFill>
                    <a:srgbClr val="808080"/>
                  </a:solidFill>
                  <a:latin typeface="Arial" panose="020B0604020202020204" pitchFamily="34" charset="0"/>
                </a:rPr>
                <a:t> </a:t>
              </a:r>
              <a:r>
                <a:rPr lang="nl-NL" sz="1650" b="1" dirty="0" err="1">
                  <a:solidFill>
                    <a:srgbClr val="808080"/>
                  </a:solidFill>
                  <a:latin typeface="Arial" panose="020B0604020202020204" pitchFamily="34" charset="0"/>
                </a:rPr>
                <a:t>and</a:t>
              </a:r>
              <a:r>
                <a:rPr lang="nl-NL" sz="1650" dirty="0">
                  <a:solidFill>
                    <a:srgbClr val="808080"/>
                  </a:solidFill>
                  <a:latin typeface="Arial" panose="020B0604020202020204" pitchFamily="34" charset="0"/>
                </a:rPr>
                <a:t> bad </a:t>
              </a:r>
              <a:r>
                <a:rPr lang="nl-NL" sz="1650" dirty="0" err="1">
                  <a:solidFill>
                    <a:srgbClr val="808080"/>
                  </a:solidFill>
                  <a:latin typeface="Arial" panose="020B0604020202020204" pitchFamily="34" charset="0"/>
                </a:rPr>
                <a:t>news</a:t>
              </a:r>
              <a:r>
                <a:rPr lang="nl-NL" sz="1650" dirty="0">
                  <a:solidFill>
                    <a:srgbClr val="808080"/>
                  </a:solidFill>
                  <a:latin typeface="Arial" panose="020B0604020202020204" pitchFamily="34" charset="0"/>
                </a:rPr>
                <a:t>.”</a:t>
              </a:r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D9060BE8-31B5-C849-B374-86AFE85F5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410540"/>
            <a:ext cx="7886700" cy="1438500"/>
          </a:xfrm>
        </p:spPr>
        <p:txBody>
          <a:bodyPr/>
          <a:lstStyle/>
          <a:p>
            <a:pPr algn="ctr"/>
            <a:r>
              <a:rPr lang="en-US" dirty="0"/>
              <a:t>Thank you for your attention!</a:t>
            </a:r>
          </a:p>
        </p:txBody>
      </p:sp>
      <p:sp>
        <p:nvSpPr>
          <p:cNvPr id="6" name="Google Shape;649;p44">
            <a:extLst>
              <a:ext uri="{FF2B5EF4-FFF2-40B4-BE49-F238E27FC236}">
                <a16:creationId xmlns:a16="http://schemas.microsoft.com/office/drawing/2014/main" id="{B0908ADB-94E4-6247-BAFA-99DB1AEBB2E8}"/>
              </a:ext>
            </a:extLst>
          </p:cNvPr>
          <p:cNvSpPr/>
          <p:nvPr/>
        </p:nvSpPr>
        <p:spPr>
          <a:xfrm>
            <a:off x="272845" y="3907179"/>
            <a:ext cx="369764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rgbClr val="7D7E7E"/>
                </a:solidFill>
                <a:latin typeface="Calibri"/>
                <a:ea typeface="Calibri"/>
                <a:cs typeface="Calibri"/>
                <a:sym typeface="Calibri"/>
              </a:rPr>
              <a:t>Get in touch: </a:t>
            </a:r>
            <a:r>
              <a:rPr lang="en-US" sz="1800" u="sng" dirty="0" err="1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</a:rPr>
              <a:t>schaffner@qusoft.org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30113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oogle Shape;67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247970">
            <a:off x="1153173" y="1290728"/>
            <a:ext cx="4368504" cy="1086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90312" y="2211410"/>
            <a:ext cx="3541270" cy="1991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2" descr="https://4.bp.blogspot.com/-NOG349aCJLw/V5TQDg3tGJI/AAAAAAAASNY/7pn7X4ZbanEA4qcr9WYkZVn5Mp2LHCUSACLcB/s1600/Quantum%2Bof%2BSolace%2B-%2Bil%2BCinema%2Ba%2Bmodo%2Bmio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12826" y="117400"/>
            <a:ext cx="2697275" cy="4045924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2"/>
          <p:cNvSpPr/>
          <p:nvPr/>
        </p:nvSpPr>
        <p:spPr>
          <a:xfrm rot="8044692">
            <a:off x="4339766" y="-2793343"/>
            <a:ext cx="435139" cy="10663152"/>
          </a:xfrm>
          <a:prstGeom prst="parallelogram">
            <a:avLst>
              <a:gd name="adj" fmla="val 15729"/>
            </a:avLst>
          </a:prstGeom>
          <a:solidFill>
            <a:srgbClr val="CC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Comic Sans MS"/>
              <a:buNone/>
            </a:pPr>
            <a:endParaRPr sz="3200" b="0" i="0" u="none" strike="noStrike" cap="none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71" name="Google Shape;71;p12"/>
          <p:cNvSpPr/>
          <p:nvPr/>
        </p:nvSpPr>
        <p:spPr>
          <a:xfrm rot="2689997">
            <a:off x="4402396" y="-2716736"/>
            <a:ext cx="437418" cy="10614576"/>
          </a:xfrm>
          <a:prstGeom prst="parallelogram">
            <a:avLst>
              <a:gd name="adj" fmla="val 15729"/>
            </a:avLst>
          </a:prstGeom>
          <a:solidFill>
            <a:srgbClr val="CC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200"/>
              <a:buFont typeface="Comic Sans MS"/>
              <a:buNone/>
            </a:pPr>
            <a:endParaRPr sz="3200" b="0" i="0" u="none" strike="noStrike" cap="none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2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CD367708-B412-4E5C-92E3-CB819B7B30AD}"/>
              </a:ext>
            </a:extLst>
          </p:cNvPr>
          <p:cNvSpPr txBox="1">
            <a:spLocks noChangeArrowheads="1"/>
          </p:cNvSpPr>
          <p:nvPr/>
        </p:nvSpPr>
        <p:spPr>
          <a:xfrm>
            <a:off x="1675720" y="1257300"/>
            <a:ext cx="4610780" cy="281404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+mj-lt"/>
              <a:buAutoNum type="arabicPeriod"/>
            </a:pPr>
            <a:r>
              <a:rPr lang="nl-NL" sz="2100" dirty="0" err="1">
                <a:solidFill>
                  <a:srgbClr val="CC0000"/>
                </a:solidFill>
                <a:latin typeface="Arial" panose="020B0604020202020204" pitchFamily="34" charset="0"/>
              </a:rPr>
              <a:t>Superposition</a:t>
            </a:r>
            <a:r>
              <a:rPr lang="nl-NL" sz="2100" dirty="0">
                <a:solidFill>
                  <a:srgbClr val="CC0000"/>
                </a:solidFill>
                <a:latin typeface="Arial" panose="020B0604020202020204" pitchFamily="34" charset="0"/>
              </a:rPr>
              <a:t>:</a:t>
            </a:r>
          </a:p>
          <a:p>
            <a:pPr lvl="1"/>
            <a:r>
              <a:rPr lang="nl-NL" sz="1800" dirty="0">
                <a:solidFill>
                  <a:srgbClr val="7D7E7E"/>
                </a:solidFill>
                <a:latin typeface="Arial" panose="020B0604020202020204" pitchFamily="34" charset="0"/>
              </a:rPr>
              <a:t>Of different </a:t>
            </a:r>
            <a:r>
              <a:rPr lang="nl-NL" sz="1800" dirty="0" err="1">
                <a:solidFill>
                  <a:srgbClr val="7D7E7E"/>
                </a:solidFill>
                <a:latin typeface="Arial" panose="020B0604020202020204" pitchFamily="34" charset="0"/>
              </a:rPr>
              <a:t>states</a:t>
            </a:r>
            <a:endParaRPr lang="nl-NL" sz="1800" dirty="0">
              <a:solidFill>
                <a:srgbClr val="7D7E7E"/>
              </a:solidFill>
              <a:latin typeface="Arial" panose="020B0604020202020204" pitchFamily="34" charset="0"/>
            </a:endParaRPr>
          </a:p>
          <a:p>
            <a:endParaRPr lang="nl-NL" sz="2100" dirty="0">
              <a:solidFill>
                <a:srgbClr val="CC0000"/>
              </a:solidFill>
              <a:latin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 startAt="2"/>
            </a:pPr>
            <a:r>
              <a:rPr lang="nl-NL" sz="2100" dirty="0" err="1">
                <a:solidFill>
                  <a:srgbClr val="CC0000"/>
                </a:solidFill>
                <a:latin typeface="Arial" panose="020B0604020202020204" pitchFamily="34" charset="0"/>
              </a:rPr>
              <a:t>Interference</a:t>
            </a:r>
            <a:r>
              <a:rPr lang="nl-NL" sz="2100" dirty="0">
                <a:solidFill>
                  <a:srgbClr val="CC0000"/>
                </a:solidFill>
                <a:latin typeface="Arial" panose="020B0604020202020204" pitchFamily="34" charset="0"/>
              </a:rPr>
              <a:t>:</a:t>
            </a:r>
          </a:p>
          <a:p>
            <a:pPr lvl="1"/>
            <a:r>
              <a:rPr lang="nl-NL" sz="1800" dirty="0">
                <a:solidFill>
                  <a:srgbClr val="7D7E7E"/>
                </a:solidFill>
                <a:latin typeface="Arial" panose="020B0604020202020204" pitchFamily="34" charset="0"/>
              </a:rPr>
              <a:t>Of </a:t>
            </a:r>
            <a:r>
              <a:rPr lang="nl-NL" sz="1800" dirty="0" err="1">
                <a:solidFill>
                  <a:srgbClr val="7D7E7E"/>
                </a:solidFill>
                <a:latin typeface="Arial" panose="020B0604020202020204" pitchFamily="34" charset="0"/>
              </a:rPr>
              <a:t>states</a:t>
            </a:r>
            <a:endParaRPr lang="nl-NL" sz="1800" dirty="0">
              <a:solidFill>
                <a:srgbClr val="7D7E7E"/>
              </a:solidFill>
              <a:latin typeface="Arial" panose="020B0604020202020204" pitchFamily="34" charset="0"/>
            </a:endParaRPr>
          </a:p>
          <a:p>
            <a:endParaRPr lang="nl-NL" sz="2100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 startAt="3"/>
            </a:pPr>
            <a:r>
              <a:rPr lang="nl-NL" sz="2100" dirty="0" err="1">
                <a:solidFill>
                  <a:srgbClr val="CC0000"/>
                </a:solidFill>
                <a:latin typeface="Arial" panose="020B0604020202020204" pitchFamily="34" charset="0"/>
              </a:rPr>
              <a:t>Entanglement</a:t>
            </a:r>
            <a:r>
              <a:rPr lang="nl-NL" sz="2100" dirty="0">
                <a:solidFill>
                  <a:srgbClr val="CC0000"/>
                </a:solidFill>
                <a:latin typeface="Arial" panose="020B0604020202020204" pitchFamily="34" charset="0"/>
              </a:rPr>
              <a:t>:</a:t>
            </a:r>
          </a:p>
          <a:p>
            <a:pPr lvl="1"/>
            <a:r>
              <a:rPr lang="nl-NL" sz="1800" dirty="0">
                <a:solidFill>
                  <a:srgbClr val="7D7E7E"/>
                </a:solidFill>
                <a:latin typeface="Arial" panose="020B0604020202020204" pitchFamily="34" charset="0"/>
              </a:rPr>
              <a:t>Of </a:t>
            </a:r>
            <a:r>
              <a:rPr lang="nl-NL" sz="1800" dirty="0" err="1">
                <a:solidFill>
                  <a:srgbClr val="7D7E7E"/>
                </a:solidFill>
                <a:latin typeface="Arial" panose="020B0604020202020204" pitchFamily="34" charset="0"/>
              </a:rPr>
              <a:t>two</a:t>
            </a:r>
            <a:r>
              <a:rPr lang="nl-NL" sz="1800" dirty="0">
                <a:solidFill>
                  <a:srgbClr val="7D7E7E"/>
                </a:solidFill>
                <a:latin typeface="Arial" panose="020B0604020202020204" pitchFamily="34" charset="0"/>
              </a:rPr>
              <a:t> or more </a:t>
            </a:r>
            <a:r>
              <a:rPr lang="nl-NL" sz="1800" dirty="0" err="1">
                <a:solidFill>
                  <a:srgbClr val="7D7E7E"/>
                </a:solidFill>
                <a:latin typeface="Arial" panose="020B0604020202020204" pitchFamily="34" charset="0"/>
              </a:rPr>
              <a:t>physical</a:t>
            </a:r>
            <a:r>
              <a:rPr lang="nl-NL" sz="1800" dirty="0">
                <a:solidFill>
                  <a:srgbClr val="7D7E7E"/>
                </a:solidFill>
                <a:latin typeface="Arial" panose="020B0604020202020204" pitchFamily="34" charset="0"/>
              </a:rPr>
              <a:t> systems</a:t>
            </a:r>
          </a:p>
          <a:p>
            <a:endParaRPr lang="nl-NL" sz="2100" dirty="0">
              <a:solidFill>
                <a:srgbClr val="FF0000"/>
              </a:solidFill>
            </a:endParaRPr>
          </a:p>
          <a:p>
            <a:pPr lvl="1"/>
            <a:endParaRPr lang="nl-NL" sz="1500" dirty="0">
              <a:solidFill>
                <a:srgbClr val="FF0000"/>
              </a:solidFill>
            </a:endParaRPr>
          </a:p>
          <a:p>
            <a:pPr lvl="1"/>
            <a:endParaRPr lang="nl-NL" sz="1500" dirty="0"/>
          </a:p>
        </p:txBody>
      </p:sp>
      <p:pic>
        <p:nvPicPr>
          <p:cNvPr id="4" name="Picture 4" descr="http://www.kirksville.k12.mo.us/khs/teacher_web/alternative/wave_interference.jpg">
            <a:extLst>
              <a:ext uri="{FF2B5EF4-FFF2-40B4-BE49-F238E27FC236}">
                <a16:creationId xmlns:a16="http://schemas.microsoft.com/office/drawing/2014/main" id="{08287C6F-0F1F-4DA7-A3E1-73BC5D22AD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6" y="2334577"/>
            <a:ext cx="1273016" cy="694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C1DE37-3EAA-4520-8D9F-4D4E568EF4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3554" y="3382689"/>
            <a:ext cx="1620180" cy="9035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B9DD89C-1CDC-483F-87B7-40F6653576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055" y="981081"/>
            <a:ext cx="1183355" cy="113346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09DA1FF-240B-4247-AB8B-02EB665C3D99}"/>
              </a:ext>
            </a:extLst>
          </p:cNvPr>
          <p:cNvSpPr txBox="1">
            <a:spLocks/>
          </p:cNvSpPr>
          <p:nvPr/>
        </p:nvSpPr>
        <p:spPr>
          <a:xfrm>
            <a:off x="1143000" y="57150"/>
            <a:ext cx="6858000" cy="91440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rgbClr val="CC0000"/>
                </a:solidFill>
                <a:latin typeface="Arial" panose="020B0604020202020204" pitchFamily="34" charset="0"/>
              </a:rPr>
              <a:t>Quantum Physics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7EF9817-BB8B-439A-ABC4-C70B9CFD1E0C}"/>
              </a:ext>
            </a:extLst>
          </p:cNvPr>
          <p:cNvCxnSpPr>
            <a:cxnSpLocks/>
          </p:cNvCxnSpPr>
          <p:nvPr/>
        </p:nvCxnSpPr>
        <p:spPr bwMode="auto">
          <a:xfrm>
            <a:off x="2686050" y="971550"/>
            <a:ext cx="37719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D53F3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4267481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FC2BC3B8-B009-4C9E-8ED4-301416EF3193}"/>
              </a:ext>
            </a:extLst>
          </p:cNvPr>
          <p:cNvSpPr txBox="1">
            <a:spLocks/>
          </p:cNvSpPr>
          <p:nvPr/>
        </p:nvSpPr>
        <p:spPr>
          <a:xfrm>
            <a:off x="1143000" y="57150"/>
            <a:ext cx="6858000" cy="91440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rgbClr val="CC0000"/>
                </a:solidFill>
                <a:latin typeface="Arial" panose="020B0604020202020204" pitchFamily="34" charset="0"/>
              </a:rPr>
              <a:t>Quantum Physics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8F649BE-6695-469C-B80E-23AD69A0A9DA}"/>
              </a:ext>
            </a:extLst>
          </p:cNvPr>
          <p:cNvCxnSpPr>
            <a:cxnSpLocks/>
          </p:cNvCxnSpPr>
          <p:nvPr/>
        </p:nvCxnSpPr>
        <p:spPr bwMode="auto">
          <a:xfrm>
            <a:off x="2686050" y="971550"/>
            <a:ext cx="37719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D53F3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7E7FCA7E-E0F9-4C54-8A48-F991D83B7B0F}"/>
              </a:ext>
            </a:extLst>
          </p:cNvPr>
          <p:cNvSpPr/>
          <p:nvPr/>
        </p:nvSpPr>
        <p:spPr bwMode="auto">
          <a:xfrm>
            <a:off x="1547664" y="1052801"/>
            <a:ext cx="6318702" cy="1080120"/>
          </a:xfrm>
          <a:prstGeom prst="rect">
            <a:avLst/>
          </a:prstGeom>
          <a:solidFill>
            <a:schemeClr val="accent1">
              <a:lumMod val="40000"/>
              <a:lumOff val="60000"/>
              <a:alpha val="34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240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BC24113B-9DAE-4B25-8116-652E0DBB485D}"/>
              </a:ext>
            </a:extLst>
          </p:cNvPr>
          <p:cNvSpPr txBox="1">
            <a:spLocks noChangeArrowheads="1"/>
          </p:cNvSpPr>
          <p:nvPr/>
        </p:nvSpPr>
        <p:spPr>
          <a:xfrm>
            <a:off x="1675720" y="1257300"/>
            <a:ext cx="4667930" cy="281404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+mj-lt"/>
              <a:buAutoNum type="arabicPeriod"/>
            </a:pPr>
            <a:r>
              <a:rPr lang="nl-NL" sz="2100" dirty="0" err="1">
                <a:solidFill>
                  <a:srgbClr val="CC0000"/>
                </a:solidFill>
                <a:latin typeface="Arial" panose="020B0604020202020204" pitchFamily="34" charset="0"/>
              </a:rPr>
              <a:t>Superposition</a:t>
            </a:r>
            <a:r>
              <a:rPr lang="nl-NL" sz="2100" dirty="0">
                <a:solidFill>
                  <a:srgbClr val="CC0000"/>
                </a:solidFill>
                <a:latin typeface="Arial" panose="020B0604020202020204" pitchFamily="34" charset="0"/>
              </a:rPr>
              <a:t>:</a:t>
            </a:r>
          </a:p>
          <a:p>
            <a:pPr lvl="1"/>
            <a:r>
              <a:rPr lang="nl-NL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Of different </a:t>
            </a:r>
            <a:r>
              <a:rPr lang="nl-NL" sz="1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</a:rPr>
              <a:t>states</a:t>
            </a:r>
            <a:endParaRPr lang="nl-NL" sz="18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</a:endParaRPr>
          </a:p>
          <a:p>
            <a:endParaRPr lang="nl-NL" sz="2100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 startAt="2"/>
            </a:pPr>
            <a:r>
              <a:rPr lang="nl-NL" sz="2100" dirty="0" err="1">
                <a:solidFill>
                  <a:schemeClr val="bg2"/>
                </a:solidFill>
                <a:latin typeface="Arial" panose="020B0604020202020204" pitchFamily="34" charset="0"/>
              </a:rPr>
              <a:t>Interference</a:t>
            </a:r>
            <a:r>
              <a:rPr lang="nl-NL" sz="2100" dirty="0">
                <a:solidFill>
                  <a:schemeClr val="bg2"/>
                </a:solidFill>
                <a:latin typeface="Arial" panose="020B0604020202020204" pitchFamily="34" charset="0"/>
              </a:rPr>
              <a:t>:</a:t>
            </a:r>
          </a:p>
          <a:p>
            <a:pPr lvl="1"/>
            <a:r>
              <a:rPr lang="nl-NL" sz="1800" dirty="0">
                <a:solidFill>
                  <a:schemeClr val="bg2"/>
                </a:solidFill>
                <a:latin typeface="Arial" panose="020B0604020202020204" pitchFamily="34" charset="0"/>
              </a:rPr>
              <a:t>Of </a:t>
            </a:r>
            <a:r>
              <a:rPr lang="nl-NL" sz="1800" dirty="0" err="1">
                <a:solidFill>
                  <a:schemeClr val="bg2"/>
                </a:solidFill>
                <a:latin typeface="Arial" panose="020B0604020202020204" pitchFamily="34" charset="0"/>
              </a:rPr>
              <a:t>states</a:t>
            </a:r>
            <a:endParaRPr lang="nl-NL" sz="1800" dirty="0">
              <a:solidFill>
                <a:schemeClr val="bg2"/>
              </a:solidFill>
              <a:latin typeface="Arial" panose="020B0604020202020204" pitchFamily="34" charset="0"/>
            </a:endParaRPr>
          </a:p>
          <a:p>
            <a:endParaRPr lang="nl-NL" sz="2100" dirty="0">
              <a:solidFill>
                <a:schemeClr val="bg2"/>
              </a:solidFill>
              <a:latin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 startAt="3"/>
            </a:pPr>
            <a:r>
              <a:rPr lang="nl-NL" sz="2100" dirty="0" err="1">
                <a:solidFill>
                  <a:schemeClr val="bg2"/>
                </a:solidFill>
                <a:latin typeface="Arial" panose="020B0604020202020204" pitchFamily="34" charset="0"/>
              </a:rPr>
              <a:t>Entanglement</a:t>
            </a:r>
            <a:r>
              <a:rPr lang="nl-NL" sz="2100" dirty="0">
                <a:solidFill>
                  <a:schemeClr val="bg2"/>
                </a:solidFill>
                <a:latin typeface="Arial" panose="020B0604020202020204" pitchFamily="34" charset="0"/>
              </a:rPr>
              <a:t>:</a:t>
            </a:r>
          </a:p>
          <a:p>
            <a:pPr lvl="1"/>
            <a:r>
              <a:rPr lang="nl-NL" sz="1800" dirty="0">
                <a:solidFill>
                  <a:schemeClr val="bg2"/>
                </a:solidFill>
                <a:latin typeface="Arial" panose="020B0604020202020204" pitchFamily="34" charset="0"/>
              </a:rPr>
              <a:t>Of </a:t>
            </a:r>
            <a:r>
              <a:rPr lang="nl-NL" sz="1800" dirty="0" err="1">
                <a:solidFill>
                  <a:schemeClr val="bg2"/>
                </a:solidFill>
                <a:latin typeface="Arial" panose="020B0604020202020204" pitchFamily="34" charset="0"/>
              </a:rPr>
              <a:t>two</a:t>
            </a:r>
            <a:r>
              <a:rPr lang="nl-NL" sz="1800" dirty="0">
                <a:solidFill>
                  <a:schemeClr val="bg2"/>
                </a:solidFill>
                <a:latin typeface="Arial" panose="020B0604020202020204" pitchFamily="34" charset="0"/>
              </a:rPr>
              <a:t> or more </a:t>
            </a:r>
            <a:r>
              <a:rPr lang="nl-NL" sz="1800" dirty="0" err="1">
                <a:solidFill>
                  <a:schemeClr val="bg2"/>
                </a:solidFill>
                <a:latin typeface="Arial" panose="020B0604020202020204" pitchFamily="34" charset="0"/>
              </a:rPr>
              <a:t>physical</a:t>
            </a:r>
            <a:r>
              <a:rPr lang="nl-NL" sz="1800" dirty="0">
                <a:solidFill>
                  <a:schemeClr val="bg2"/>
                </a:solidFill>
                <a:latin typeface="Arial" panose="020B0604020202020204" pitchFamily="34" charset="0"/>
              </a:rPr>
              <a:t> systems</a:t>
            </a:r>
          </a:p>
          <a:p>
            <a:endParaRPr lang="nl-NL" sz="2100" dirty="0">
              <a:solidFill>
                <a:srgbClr val="FF0000"/>
              </a:solidFill>
            </a:endParaRPr>
          </a:p>
          <a:p>
            <a:pPr lvl="1"/>
            <a:endParaRPr lang="nl-NL" sz="1500" dirty="0">
              <a:solidFill>
                <a:srgbClr val="FF0000"/>
              </a:solidFill>
            </a:endParaRPr>
          </a:p>
          <a:p>
            <a:pPr lvl="1"/>
            <a:endParaRPr lang="nl-NL" sz="1500" dirty="0"/>
          </a:p>
        </p:txBody>
      </p:sp>
      <p:pic>
        <p:nvPicPr>
          <p:cNvPr id="7" name="Picture 4" descr="http://www.kirksville.k12.mo.us/khs/teacher_web/alternative/wave_interference.jpg">
            <a:extLst>
              <a:ext uri="{FF2B5EF4-FFF2-40B4-BE49-F238E27FC236}">
                <a16:creationId xmlns:a16="http://schemas.microsoft.com/office/drawing/2014/main" id="{9D941EB4-B704-4AF9-BC9D-07D57F0F13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6" y="2334577"/>
            <a:ext cx="1273016" cy="694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A7FB14E-87A8-4CBA-9FBE-72BF189A5C7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6183554" y="3382689"/>
            <a:ext cx="1620180" cy="9035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0656255-BC3A-49B7-939A-D2BEE05B04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055" y="981081"/>
            <a:ext cx="1183355" cy="1133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2651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D7FF5BD-0A7D-468E-8429-97D9FF73DE4F}"/>
              </a:ext>
            </a:extLst>
          </p:cNvPr>
          <p:cNvSpPr txBox="1">
            <a:spLocks/>
          </p:cNvSpPr>
          <p:nvPr/>
        </p:nvSpPr>
        <p:spPr>
          <a:xfrm>
            <a:off x="1143000" y="57150"/>
            <a:ext cx="6858000" cy="91440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>
                <a:solidFill>
                  <a:srgbClr val="CC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Superposition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5DA728F-E6AA-44B9-8C90-E4A8B06893A2}"/>
              </a:ext>
            </a:extLst>
          </p:cNvPr>
          <p:cNvSpPr txBox="1">
            <a:spLocks/>
          </p:cNvSpPr>
          <p:nvPr/>
        </p:nvSpPr>
        <p:spPr>
          <a:xfrm>
            <a:off x="704088" y="1257306"/>
            <a:ext cx="6325362" cy="3086094"/>
          </a:xfrm>
          <a:prstGeom prst="rect">
            <a:avLst/>
          </a:prstGeom>
        </p:spPr>
        <p:txBody>
          <a:bodyPr vert="horz" lIns="68580" tIns="34290" rIns="68580" bIns="3429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 object in </a:t>
            </a:r>
            <a:r>
              <a:rPr lang="en-US" sz="3200" dirty="0">
                <a:solidFill>
                  <a:srgbClr val="CC0000"/>
                </a:solidFill>
              </a:rPr>
              <a:t>different </a:t>
            </a: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states</a:t>
            </a:r>
            <a:r>
              <a:rPr lang="en-US" sz="3200" dirty="0">
                <a:solidFill>
                  <a:srgbClr val="CC0000"/>
                </a:solidFill>
              </a:rPr>
              <a:t> simultaneously:</a:t>
            </a:r>
          </a:p>
          <a:p>
            <a:pPr lvl="1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en-US" sz="2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 photon can be at </a:t>
            </a:r>
            <a:r>
              <a:rPr lang="en-US" sz="2600" dirty="0">
                <a:solidFill>
                  <a:srgbClr val="CC0000"/>
                </a:solidFill>
              </a:rPr>
              <a:t>two positions </a:t>
            </a:r>
            <a:r>
              <a:rPr lang="en-US" sz="2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at the </a:t>
            </a:r>
            <a:r>
              <a:rPr lang="en-US" sz="2600" dirty="0">
                <a:solidFill>
                  <a:srgbClr val="CC0000"/>
                </a:solidFill>
              </a:rPr>
              <a:t>same time</a:t>
            </a:r>
          </a:p>
          <a:p>
            <a:pPr lvl="1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en-US" sz="2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Schr</a:t>
            </a:r>
            <a:r>
              <a:rPr lang="nl-NL" sz="2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ödinger’s</a:t>
            </a:r>
            <a:r>
              <a:rPr lang="nl-NL" sz="2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nl-NL" sz="2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cat</a:t>
            </a:r>
            <a:r>
              <a:rPr lang="nl-NL" sz="2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</a:t>
            </a:r>
            <a:r>
              <a:rPr lang="nl-NL" sz="2600" dirty="0">
                <a:solidFill>
                  <a:srgbClr val="CC0000"/>
                </a:solidFill>
              </a:rPr>
              <a:t>dead</a:t>
            </a:r>
            <a:r>
              <a:rPr lang="nl-NL" sz="2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nl-NL" sz="2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and</a:t>
            </a:r>
            <a:r>
              <a:rPr lang="nl-NL" sz="2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nl-NL" sz="2600" dirty="0" err="1">
                <a:solidFill>
                  <a:srgbClr val="CC0000"/>
                </a:solidFill>
              </a:rPr>
              <a:t>alive</a:t>
            </a:r>
            <a:r>
              <a:rPr lang="en-US" sz="2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marL="0" indent="0">
              <a:lnSpc>
                <a:spcPct val="120000"/>
              </a:lnSpc>
              <a:buNone/>
            </a:pPr>
            <a:endParaRPr lang="en-US" sz="1875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lnSpc>
                <a:spcPct val="120000"/>
              </a:lnSpc>
            </a:pPr>
            <a:r>
              <a:rPr lang="en-US" sz="3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Experimentally verified:</a:t>
            </a:r>
          </a:p>
          <a:p>
            <a:pPr lvl="1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en-US" sz="2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Small systems, such as photons</a:t>
            </a:r>
          </a:p>
          <a:p>
            <a:pPr lvl="1">
              <a:lnSpc>
                <a:spcPct val="120000"/>
              </a:lnSpc>
              <a:buFont typeface="Courier New" panose="02070309020205020404" pitchFamily="49" charset="0"/>
              <a:buChar char="o"/>
            </a:pPr>
            <a:r>
              <a:rPr lang="en-US" sz="2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Bigger systems, molecules…</a:t>
            </a:r>
          </a:p>
          <a:p>
            <a:pPr lvl="1"/>
            <a:endParaRPr lang="en-US" sz="1800" dirty="0">
              <a:solidFill>
                <a:srgbClr val="FF0000"/>
              </a:solidFill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424B39B-D3EC-4294-B6CE-41105B4FA079}"/>
              </a:ext>
            </a:extLst>
          </p:cNvPr>
          <p:cNvCxnSpPr>
            <a:cxnSpLocks/>
          </p:cNvCxnSpPr>
          <p:nvPr/>
        </p:nvCxnSpPr>
        <p:spPr bwMode="auto">
          <a:xfrm>
            <a:off x="2686050" y="971550"/>
            <a:ext cx="37719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D53F3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60B11FB-CFB4-4C05-9982-4D6EB1253251}"/>
              </a:ext>
            </a:extLst>
          </p:cNvPr>
          <p:cNvCxnSpPr>
            <a:cxnSpLocks/>
          </p:cNvCxnSpPr>
          <p:nvPr/>
        </p:nvCxnSpPr>
        <p:spPr bwMode="auto">
          <a:xfrm>
            <a:off x="2686050" y="3829050"/>
            <a:ext cx="37719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9" name="Picture 1" descr="age5image1789728">
            <a:extLst>
              <a:ext uri="{FF2B5EF4-FFF2-40B4-BE49-F238E27FC236}">
                <a16:creationId xmlns:a16="http://schemas.microsoft.com/office/drawing/2014/main" id="{FCBB05E7-76AC-414A-B7A7-14745656AE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4255" y="2252811"/>
            <a:ext cx="3245657" cy="1586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9611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8D93A11-6F0A-4B6B-93A4-69F4A10766E8}"/>
              </a:ext>
            </a:extLst>
          </p:cNvPr>
          <p:cNvCxnSpPr>
            <a:cxnSpLocks/>
          </p:cNvCxnSpPr>
          <p:nvPr/>
        </p:nvCxnSpPr>
        <p:spPr bwMode="auto">
          <a:xfrm>
            <a:off x="3257550" y="2857500"/>
            <a:ext cx="268605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CC858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Title 4">
            <a:extLst>
              <a:ext uri="{FF2B5EF4-FFF2-40B4-BE49-F238E27FC236}">
                <a16:creationId xmlns:a16="http://schemas.microsoft.com/office/drawing/2014/main" id="{632A0525-099A-DD4E-B143-9CDA9FEE8D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Superposition: An experiment</a:t>
            </a:r>
          </a:p>
        </p:txBody>
      </p:sp>
    </p:spTree>
    <p:extLst>
      <p:ext uri="{BB962C8B-B14F-4D97-AF65-F5344CB8AC3E}">
        <p14:creationId xmlns:p14="http://schemas.microsoft.com/office/powerpoint/2010/main" val="7183901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EE7764F-D812-4DE7-A96D-428E695E6953}"/>
              </a:ext>
            </a:extLst>
          </p:cNvPr>
          <p:cNvSpPr txBox="1"/>
          <p:nvPr/>
        </p:nvSpPr>
        <p:spPr>
          <a:xfrm>
            <a:off x="4972050" y="3482801"/>
            <a:ext cx="1257300" cy="36933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 dirty="0">
                <a:solidFill>
                  <a:srgbClr val="C00000"/>
                </a:solidFill>
                <a:latin typeface="Arial" panose="020B0604020202020204" pitchFamily="34" charset="0"/>
              </a:rPr>
              <a:t>detector 0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5BDDC3A-BD09-4DE8-9643-D7CC75A1CE63}"/>
              </a:ext>
            </a:extLst>
          </p:cNvPr>
          <p:cNvSpPr/>
          <p:nvPr/>
        </p:nvSpPr>
        <p:spPr bwMode="auto">
          <a:xfrm>
            <a:off x="4972051" y="3482205"/>
            <a:ext cx="1257299" cy="346846"/>
          </a:xfrm>
          <a:prstGeom prst="rect">
            <a:avLst/>
          </a:prstGeom>
          <a:solidFill>
            <a:schemeClr val="accent4">
              <a:alpha val="32549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ctr" anchorCtr="0" compatLnSpc="1">
            <a:prstTxWarp prst="textNoShape">
              <a:avLst/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2400">
              <a:solidFill>
                <a:srgbClr val="FF0000"/>
              </a:solidFill>
              <a:latin typeface="Comic Sans MS" pitchFamily="66" charset="0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3F69E918-6740-4F18-89BA-C4D1C3979BC0}"/>
              </a:ext>
            </a:extLst>
          </p:cNvPr>
          <p:cNvCxnSpPr>
            <a:endCxn id="3" idx="2"/>
          </p:cNvCxnSpPr>
          <p:nvPr/>
        </p:nvCxnSpPr>
        <p:spPr bwMode="auto">
          <a:xfrm>
            <a:off x="3896231" y="3014386"/>
            <a:ext cx="669091" cy="1456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7D34AFF1-F637-4F74-B6C9-8229D0F1F2C4}"/>
              </a:ext>
            </a:extLst>
          </p:cNvPr>
          <p:cNvSpPr/>
          <p:nvPr/>
        </p:nvSpPr>
        <p:spPr bwMode="auto">
          <a:xfrm rot="8100000">
            <a:off x="4274376" y="3025185"/>
            <a:ext cx="600075" cy="25717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51435" tIns="25718" rIns="51435" bIns="25718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0000"/>
              </a:solidFill>
              <a:latin typeface="Comic Sans MS" pitchFamily="66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FC5641A-4EA4-44E7-9455-C1EEE3419051}"/>
              </a:ext>
            </a:extLst>
          </p:cNvPr>
          <p:cNvCxnSpPr>
            <a:stCxn id="3" idx="2"/>
          </p:cNvCxnSpPr>
          <p:nvPr/>
        </p:nvCxnSpPr>
        <p:spPr bwMode="auto">
          <a:xfrm flipV="1">
            <a:off x="4565321" y="2058464"/>
            <a:ext cx="0" cy="97048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113E587-0424-47CE-896F-E4ACB0C0131C}"/>
              </a:ext>
            </a:extLst>
          </p:cNvPr>
          <p:cNvCxnSpPr/>
          <p:nvPr/>
        </p:nvCxnSpPr>
        <p:spPr bwMode="auto">
          <a:xfrm>
            <a:off x="4603254" y="3028950"/>
            <a:ext cx="793165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Arc 5">
            <a:extLst>
              <a:ext uri="{FF2B5EF4-FFF2-40B4-BE49-F238E27FC236}">
                <a16:creationId xmlns:a16="http://schemas.microsoft.com/office/drawing/2014/main" id="{A2F21074-5685-4061-979E-C6E6045BF916}"/>
              </a:ext>
            </a:extLst>
          </p:cNvPr>
          <p:cNvSpPr/>
          <p:nvPr/>
        </p:nvSpPr>
        <p:spPr bwMode="auto">
          <a:xfrm rot="16200000">
            <a:off x="4359120" y="1699122"/>
            <a:ext cx="430589" cy="428844"/>
          </a:xfrm>
          <a:prstGeom prst="arc">
            <a:avLst>
              <a:gd name="adj1" fmla="val 16200000"/>
              <a:gd name="adj2" fmla="val 5410185"/>
            </a:avLst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51435" tIns="25718" rIns="51435" bIns="25718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u="sng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7" name="Arc 6">
            <a:extLst>
              <a:ext uri="{FF2B5EF4-FFF2-40B4-BE49-F238E27FC236}">
                <a16:creationId xmlns:a16="http://schemas.microsoft.com/office/drawing/2014/main" id="{31B386C1-9181-49B7-8FBD-E3A3BF5DB7CE}"/>
              </a:ext>
            </a:extLst>
          </p:cNvPr>
          <p:cNvSpPr/>
          <p:nvPr/>
        </p:nvSpPr>
        <p:spPr bwMode="auto">
          <a:xfrm>
            <a:off x="5331917" y="2829770"/>
            <a:ext cx="430589" cy="428844"/>
          </a:xfrm>
          <a:prstGeom prst="arc">
            <a:avLst>
              <a:gd name="adj1" fmla="val 16200000"/>
              <a:gd name="adj2" fmla="val 5410185"/>
            </a:avLst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51435" tIns="25718" rIns="51435" bIns="25718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u="sng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3CF8CB8-1925-4635-98E0-D82DB7F115E0}"/>
              </a:ext>
            </a:extLst>
          </p:cNvPr>
          <p:cNvSpPr txBox="1"/>
          <p:nvPr/>
        </p:nvSpPr>
        <p:spPr>
          <a:xfrm>
            <a:off x="3949780" y="1257300"/>
            <a:ext cx="1210588" cy="36933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 dirty="0">
                <a:solidFill>
                  <a:srgbClr val="CC0000"/>
                </a:solidFill>
                <a:latin typeface="Arial" panose="020B0604020202020204" pitchFamily="34" charset="0"/>
              </a:rPr>
              <a:t>detector 1</a:t>
            </a:r>
          </a:p>
        </p:txBody>
      </p:sp>
      <p:pic>
        <p:nvPicPr>
          <p:cNvPr id="10" name="Picture 16" descr="sl00370_">
            <a:extLst>
              <a:ext uri="{FF2B5EF4-FFF2-40B4-BE49-F238E27FC236}">
                <a16:creationId xmlns:a16="http://schemas.microsoft.com/office/drawing/2014/main" id="{35D199A0-B680-469F-83D6-3A6A66BF2E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14650" y="2943225"/>
            <a:ext cx="493812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404B635F-B08E-4CDA-ACD6-6F0C4205AF3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057776" y="2969122"/>
            <a:ext cx="102692" cy="10269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D31D912-DBA5-4209-95DD-9D806D60068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17530" y="2386013"/>
            <a:ext cx="102692" cy="10269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F31D792-056B-42D7-9291-F9BDB44E2AC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286251" y="2969122"/>
            <a:ext cx="102692" cy="10269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8DF7C40-0CB9-4EA4-AA22-7A1BC3183FC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557588" y="2969122"/>
            <a:ext cx="102692" cy="10269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0012821-ADB3-4B2C-B70B-5C965D65935C}"/>
              </a:ext>
            </a:extLst>
          </p:cNvPr>
          <p:cNvSpPr txBox="1"/>
          <p:nvPr/>
        </p:nvSpPr>
        <p:spPr>
          <a:xfrm>
            <a:off x="4870179" y="2229018"/>
            <a:ext cx="155683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nl-NL" sz="1800" dirty="0" err="1">
                <a:solidFill>
                  <a:schemeClr val="accent1"/>
                </a:solidFill>
                <a:latin typeface="Arial" panose="020B0604020202020204" pitchFamily="34" charset="0"/>
              </a:rPr>
              <a:t>superposition</a:t>
            </a:r>
            <a:endParaRPr lang="nl-NL" sz="1800" dirty="0">
              <a:solidFill>
                <a:schemeClr val="accent1"/>
              </a:solidFill>
              <a:latin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4CCE230-1175-4A79-BBB8-A790C87991D7}"/>
              </a:ext>
            </a:extLst>
          </p:cNvPr>
          <p:cNvSpPr txBox="1"/>
          <p:nvPr/>
        </p:nvSpPr>
        <p:spPr>
          <a:xfrm>
            <a:off x="5063550" y="2228421"/>
            <a:ext cx="103105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800" dirty="0">
                <a:solidFill>
                  <a:schemeClr val="accent1"/>
                </a:solidFill>
                <a:latin typeface="Arial" panose="020B0604020202020204" pitchFamily="34" charset="0"/>
              </a:rPr>
              <a:t>collapse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8A857B6-F1DD-4D39-BB70-D4AAD856D4C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596942" y="2977605"/>
            <a:ext cx="102692" cy="10269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0000"/>
              </a:solidFill>
              <a:latin typeface="Comic Sans MS" pitchFamily="66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B5AB676-2DA8-473E-98F9-3D4B29CEEB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5071" y="691257"/>
            <a:ext cx="1181912" cy="113208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6D06B05-7C92-4098-AB6C-6CC8E1D3D1C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8" b="4040"/>
          <a:stretch/>
        </p:blipFill>
        <p:spPr>
          <a:xfrm>
            <a:off x="6689212" y="2461513"/>
            <a:ext cx="910681" cy="108902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22607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5" grpId="0" animBg="1"/>
      <p:bldP spid="15" grpId="1" animBg="1"/>
      <p:bldP spid="16" grpId="0" animBg="1"/>
      <p:bldP spid="17" grpId="0" animBg="1"/>
    </p:bldLst>
  </p:timing>
</p:sld>
</file>

<file path=ppt/theme/theme1.xml><?xml version="1.0" encoding="utf-8"?>
<a:theme xmlns:a="http://schemas.openxmlformats.org/drawingml/2006/main" name="QuSoft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3258</TotalTime>
  <Words>1325</Words>
  <Application>Microsoft Macintosh PowerPoint</Application>
  <PresentationFormat>On-screen Show (16:9)</PresentationFormat>
  <Paragraphs>330</Paragraphs>
  <Slides>38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5" baseType="lpstr">
      <vt:lpstr>Comic Sans MS</vt:lpstr>
      <vt:lpstr>Calibri</vt:lpstr>
      <vt:lpstr>Arial Black</vt:lpstr>
      <vt:lpstr>Arial</vt:lpstr>
      <vt:lpstr>Wingdings</vt:lpstr>
      <vt:lpstr>Courier New</vt:lpstr>
      <vt:lpstr>QuSoft Theme</vt:lpstr>
      <vt:lpstr>Quantum Computing &amp; Cryptography</vt:lpstr>
      <vt:lpstr>A little thought experiment...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Superposition: An experiment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Future is Quantum: Governments</vt:lpstr>
      <vt:lpstr>The Future is Quantum: Business </vt:lpstr>
      <vt:lpstr>Summary</vt:lpstr>
      <vt:lpstr>Thank you for your attention!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Quantum Computing &amp; Cryptography</dc:title>
  <cp:lastModifiedBy>C S</cp:lastModifiedBy>
  <cp:revision>55</cp:revision>
  <dcterms:modified xsi:type="dcterms:W3CDTF">2019-04-03T14:07:39Z</dcterms:modified>
</cp:coreProperties>
</file>