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notesSlides/notesSlide18.xml" ContentType="application/vnd.openxmlformats-officedocument.presentationml.notesSlide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notesSlides/notesSlide20.xml" ContentType="application/vnd.openxmlformats-officedocument.presentationml.notesSlide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notesSlides/notesSlide23.xml" ContentType="application/vnd.openxmlformats-officedocument.presentationml.notesSlide+xml"/>
  <Override PartName="/ppt/tags/tag52.xml" ContentType="application/vnd.openxmlformats-officedocument.presentationml.tags+xml"/>
  <Override PartName="/ppt/notesSlides/notesSlide24.xml" ContentType="application/vnd.openxmlformats-officedocument.presentationml.notesSlide+xml"/>
  <Override PartName="/ppt/tags/tag53.xml" ContentType="application/vnd.openxmlformats-officedocument.presentationml.tags+xml"/>
  <Override PartName="/ppt/notesSlides/notesSlide25.xml" ContentType="application/vnd.openxmlformats-officedocument.presentationml.notesSlide+xml"/>
  <Override PartName="/ppt/tags/tag54.xml" ContentType="application/vnd.openxmlformats-officedocument.presentationml.tags+xml"/>
  <Override PartName="/ppt/notesSlides/notesSlide26.xml" ContentType="application/vnd.openxmlformats-officedocument.presentationml.notesSlide+xml"/>
  <Override PartName="/ppt/tags/tag55.xml" ContentType="application/vnd.openxmlformats-officedocument.presentationml.tags+xml"/>
  <Override PartName="/ppt/notesSlides/notesSlide27.xml" ContentType="application/vnd.openxmlformats-officedocument.presentationml.notesSlide+xml"/>
  <Override PartName="/ppt/tags/tag56.xml" ContentType="application/vnd.openxmlformats-officedocument.presentationml.tags+xml"/>
  <Override PartName="/ppt/notesSlides/notesSlide28.xml" ContentType="application/vnd.openxmlformats-officedocument.presentationml.notesSlide+xml"/>
  <Override PartName="/ppt/tags/tag57.xml" ContentType="application/vnd.openxmlformats-officedocument.presentationml.tags+xml"/>
  <Override PartName="/ppt/notesSlides/notesSlide29.xml" ContentType="application/vnd.openxmlformats-officedocument.presentationml.notesSlide+xml"/>
  <Override PartName="/ppt/tags/tag58.xml" ContentType="application/vnd.openxmlformats-officedocument.presentationml.tags+xml"/>
  <Override PartName="/ppt/notesSlides/notesSlide30.xml" ContentType="application/vnd.openxmlformats-officedocument.presentationml.notesSlide+xml"/>
  <Override PartName="/ppt/tags/tag59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3" r:id="rId3"/>
    <p:sldId id="282" r:id="rId4"/>
    <p:sldId id="1297" r:id="rId5"/>
    <p:sldId id="1298" r:id="rId6"/>
    <p:sldId id="1299" r:id="rId7"/>
    <p:sldId id="1300" r:id="rId8"/>
    <p:sldId id="1301" r:id="rId9"/>
    <p:sldId id="1302" r:id="rId10"/>
    <p:sldId id="1303" r:id="rId11"/>
    <p:sldId id="1304" r:id="rId12"/>
    <p:sldId id="582" r:id="rId13"/>
    <p:sldId id="583" r:id="rId14"/>
    <p:sldId id="258" r:id="rId15"/>
    <p:sldId id="259" r:id="rId16"/>
    <p:sldId id="260" r:id="rId17"/>
    <p:sldId id="262" r:id="rId18"/>
    <p:sldId id="297" r:id="rId19"/>
    <p:sldId id="293" r:id="rId20"/>
    <p:sldId id="265" r:id="rId21"/>
    <p:sldId id="274" r:id="rId22"/>
    <p:sldId id="276" r:id="rId23"/>
    <p:sldId id="287" r:id="rId24"/>
    <p:sldId id="285" r:id="rId25"/>
    <p:sldId id="286" r:id="rId26"/>
    <p:sldId id="284" r:id="rId27"/>
    <p:sldId id="270" r:id="rId28"/>
    <p:sldId id="272" r:id="rId29"/>
    <p:sldId id="277" r:id="rId30"/>
    <p:sldId id="278" r:id="rId31"/>
    <p:sldId id="288" r:id="rId32"/>
    <p:sldId id="289" r:id="rId33"/>
    <p:sldId id="290" r:id="rId34"/>
    <p:sldId id="281" r:id="rId35"/>
    <p:sldId id="273" r:id="rId36"/>
    <p:sldId id="269" r:id="rId37"/>
    <p:sldId id="280" r:id="rId38"/>
    <p:sldId id="291" r:id="rId39"/>
  </p:sldIdLst>
  <p:sldSz cx="9906000" cy="6858000" type="A4"/>
  <p:notesSz cx="6854825" cy="9748838"/>
  <p:custDataLst>
    <p:tags r:id="rId42"/>
  </p:custData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2B3EC"/>
    <a:srgbClr val="21F33A"/>
    <a:srgbClr val="DDDDDD"/>
    <a:srgbClr val="C0C0C0"/>
    <a:srgbClr val="FF0000"/>
    <a:srgbClr val="ACC2F2"/>
    <a:srgbClr val="EDF4AA"/>
    <a:srgbClr val="AD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3"/>
    <p:restoredTop sz="94419"/>
  </p:normalViewPr>
  <p:slideViewPr>
    <p:cSldViewPr>
      <p:cViewPr varScale="1">
        <p:scale>
          <a:sx n="135" d="100"/>
          <a:sy n="135" d="100"/>
        </p:scale>
        <p:origin x="168" y="3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70213" cy="4873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70213" cy="4873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DEF2B0F4-ABE3-0E48-877C-EC46F24E62B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1496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74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5029200" cy="434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9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15C3DFA2-1B45-1C42-8434-4A2C0598EC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600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3D09EA-4FFC-8440-812F-39069F4C0CE4}" type="slidenum">
              <a:rPr lang="da-DK"/>
              <a:pPr>
                <a:defRPr/>
              </a:pPr>
              <a:t>1</a:t>
            </a:fld>
            <a:endParaRPr lang="da-DK"/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52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1366F9-4C25-794F-AF26-146510FFA1C7}" type="slidenum">
              <a:rPr lang="da-DK"/>
              <a:pPr>
                <a:defRPr/>
              </a:pPr>
              <a:t>17</a:t>
            </a:fld>
            <a:endParaRPr lang="da-DK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stappenplan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24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1366F9-4C25-794F-AF26-146510FFA1C7}" type="slidenum">
              <a:rPr lang="da-DK"/>
              <a:pPr>
                <a:defRPr/>
              </a:pPr>
              <a:t>18</a:t>
            </a:fld>
            <a:endParaRPr lang="da-DK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stappenplan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1366F9-4C25-794F-AF26-146510FFA1C7}" type="slidenum">
              <a:rPr lang="da-DK"/>
              <a:pPr>
                <a:defRPr/>
              </a:pPr>
              <a:t>19</a:t>
            </a:fld>
            <a:endParaRPr lang="da-DK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stappenplan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ED76C5-794E-D44F-B1D3-8ED3EE1BD28C}" type="slidenum">
              <a:rPr lang="da-DK"/>
              <a:pPr>
                <a:defRPr/>
              </a:pPr>
              <a:t>20</a:t>
            </a:fld>
            <a:endParaRPr lang="da-DK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03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35965-FF22-B544-BFE9-ABF5A76C3DE5}" type="slidenum">
              <a:rPr lang="da-DK"/>
              <a:pPr>
                <a:defRPr/>
              </a:pPr>
              <a:t>21</a:t>
            </a:fld>
            <a:endParaRPr lang="da-DK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72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DB06-A9D1-954F-85BA-3DCFB8301D23}" type="slidenum">
              <a:rPr lang="da-DK"/>
              <a:pPr>
                <a:defRPr/>
              </a:pPr>
              <a:t>22</a:t>
            </a:fld>
            <a:endParaRPr lang="da-DK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73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DB06-A9D1-954F-85BA-3DCFB8301D23}" type="slidenum">
              <a:rPr lang="da-DK"/>
              <a:pPr>
                <a:defRPr/>
              </a:pPr>
              <a:t>23</a:t>
            </a:fld>
            <a:endParaRPr lang="da-DK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55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35965-FF22-B544-BFE9-ABF5A76C3DE5}" type="slidenum">
              <a:rPr lang="da-DK"/>
              <a:pPr>
                <a:defRPr/>
              </a:pPr>
              <a:t>24</a:t>
            </a:fld>
            <a:endParaRPr lang="da-DK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635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AB01C-04CE-6447-BF9C-CE9CC6F5B334}" type="slidenum">
              <a:rPr lang="da-DK"/>
              <a:pPr>
                <a:defRPr/>
              </a:pPr>
              <a:t>25</a:t>
            </a:fld>
            <a:endParaRPr lang="da-DK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muntje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opgooien</a:t>
            </a:r>
            <a:r>
              <a:rPr lang="en-US" dirty="0">
                <a:cs typeface="+mn-cs"/>
              </a:rPr>
              <a:t> of </a:t>
            </a:r>
            <a:r>
              <a:rPr lang="en-US" dirty="0" err="1">
                <a:cs typeface="+mn-cs"/>
              </a:rPr>
              <a:t>muntje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werpen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65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DB06-A9D1-954F-85BA-3DCFB8301D23}" type="slidenum">
              <a:rPr lang="da-DK"/>
              <a:pPr>
                <a:defRPr/>
              </a:pPr>
              <a:t>26</a:t>
            </a:fld>
            <a:endParaRPr lang="da-DK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49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2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elektronisch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stemmen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8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E4CD31-5736-1F41-802E-128E325540E3}" type="slidenum">
              <a:rPr lang="da-DK"/>
              <a:pPr>
                <a:defRPr/>
              </a:pPr>
              <a:t>27</a:t>
            </a:fld>
            <a:endParaRPr lang="da-DK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BERICHT === message 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93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28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75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29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2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30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0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DB06-A9D1-954F-85BA-3DCFB8301D23}" type="slidenum">
              <a:rPr lang="da-DK"/>
              <a:pPr>
                <a:defRPr/>
              </a:pPr>
              <a:t>31</a:t>
            </a:fld>
            <a:endParaRPr lang="da-DK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238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DB06-A9D1-954F-85BA-3DCFB8301D23}" type="slidenum">
              <a:rPr lang="da-DK"/>
              <a:pPr>
                <a:defRPr/>
              </a:pPr>
              <a:t>32</a:t>
            </a:fld>
            <a:endParaRPr lang="da-DK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052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33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22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34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67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4E12B3-D57F-3647-AACB-81B9E4FB9C09}" type="slidenum">
              <a:rPr lang="da-DK"/>
              <a:pPr>
                <a:defRPr/>
              </a:pPr>
              <a:t>35</a:t>
            </a:fld>
            <a:endParaRPr lang="da-DK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en </a:t>
            </a:r>
            <a:r>
              <a:rPr lang="en-US" err="1">
                <a:cs typeface="+mn-cs"/>
              </a:rPr>
              <a:t>ze</a:t>
            </a:r>
            <a:r>
              <a:rPr lang="en-US" baseline="0">
                <a:cs typeface="+mn-cs"/>
              </a:rPr>
              <a:t> </a:t>
            </a:r>
            <a:r>
              <a:rPr lang="en-US" baseline="0" err="1">
                <a:cs typeface="+mn-cs"/>
              </a:rPr>
              <a:t>leefden</a:t>
            </a:r>
            <a:r>
              <a:rPr lang="en-US" baseline="0">
                <a:cs typeface="+mn-cs"/>
              </a:rPr>
              <a:t> </a:t>
            </a:r>
            <a:r>
              <a:rPr lang="en-US" baseline="0" err="1">
                <a:cs typeface="+mn-cs"/>
              </a:rPr>
              <a:t>nog</a:t>
            </a:r>
            <a:r>
              <a:rPr lang="en-US" baseline="0">
                <a:cs typeface="+mn-cs"/>
              </a:rPr>
              <a:t> </a:t>
            </a:r>
            <a:r>
              <a:rPr lang="en-US" baseline="0" err="1">
                <a:cs typeface="+mn-cs"/>
              </a:rPr>
              <a:t>lang</a:t>
            </a:r>
            <a:r>
              <a:rPr lang="en-US" baseline="0">
                <a:cs typeface="+mn-cs"/>
              </a:rPr>
              <a:t> en </a:t>
            </a:r>
            <a:r>
              <a:rPr lang="en-US" baseline="0" err="1">
                <a:cs typeface="+mn-cs"/>
              </a:rPr>
              <a:t>gelukkig</a:t>
            </a: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85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307C1-9F67-1042-8C46-A8A5EC3D2B7E}" type="slidenum">
              <a:rPr lang="da-DK"/>
              <a:pPr>
                <a:defRPr/>
              </a:pPr>
              <a:t>36</a:t>
            </a:fld>
            <a:endParaRPr lang="da-DK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7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err="1">
                <a:cs typeface="+mn-cs"/>
              </a:rPr>
              <a:t>toestel</a:t>
            </a:r>
            <a:r>
              <a:rPr lang="en-US" baseline="0">
                <a:cs typeface="+mn-cs"/>
              </a:rPr>
              <a:t> </a:t>
            </a:r>
            <a:r>
              <a:rPr lang="en-US" baseline="0" err="1">
                <a:cs typeface="+mn-cs"/>
              </a:rPr>
              <a:t>uit</a:t>
            </a:r>
            <a:r>
              <a:rPr lang="en-US" baseline="0">
                <a:cs typeface="+mn-cs"/>
              </a:rPr>
              <a:t> </a:t>
            </a:r>
            <a:r>
              <a:rPr lang="en-US" baseline="0" err="1">
                <a:cs typeface="+mn-cs"/>
              </a:rPr>
              <a:t>Zwitserland</a:t>
            </a:r>
            <a:endParaRPr lang="en-US" baseline="0">
              <a:cs typeface="+mn-cs"/>
            </a:endParaRPr>
          </a:p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80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37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16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E90D4-A765-1F4D-99C7-4D3F5CAF1CB2}" type="slidenum">
              <a:rPr lang="da-DK"/>
              <a:pPr>
                <a:defRPr/>
              </a:pPr>
              <a:t>38</a:t>
            </a:fld>
            <a:endParaRPr lang="da-DK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11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5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3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2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7B8A2-F6A0-9046-9A31-DC2C2F05832C}" type="slidenum">
              <a:rPr lang="da-DK"/>
              <a:pPr>
                <a:defRPr/>
              </a:pPr>
              <a:t>14</a:t>
            </a:fld>
            <a:endParaRPr lang="da-DK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ze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raken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verliefd</a:t>
            </a:r>
            <a:r>
              <a:rPr lang="en-US" baseline="0" dirty="0">
                <a:cs typeface="+mn-cs"/>
              </a:rPr>
              <a:t> op </a:t>
            </a:r>
            <a:r>
              <a:rPr lang="en-US" baseline="0" dirty="0" err="1">
                <a:cs typeface="+mn-cs"/>
              </a:rPr>
              <a:t>elkaar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86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1C363-71D2-FE49-BE2F-79646922B425}" type="slidenum">
              <a:rPr lang="da-DK"/>
              <a:pPr>
                <a:defRPr/>
              </a:pPr>
              <a:t>15</a:t>
            </a:fld>
            <a:endParaRPr lang="da-DK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AB01C-04CE-6447-BF9C-CE9CC6F5B334}" type="slidenum">
              <a:rPr lang="da-DK"/>
              <a:pPr>
                <a:defRPr/>
              </a:pPr>
              <a:t>16</a:t>
            </a:fld>
            <a:endParaRPr lang="da-DK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muntje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opgooien</a:t>
            </a:r>
            <a:r>
              <a:rPr lang="en-US" dirty="0">
                <a:cs typeface="+mn-cs"/>
              </a:rPr>
              <a:t> of </a:t>
            </a:r>
            <a:r>
              <a:rPr lang="en-US" dirty="0" err="1">
                <a:cs typeface="+mn-cs"/>
              </a:rPr>
              <a:t>muntje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werpen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5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8275" y="1295400"/>
            <a:ext cx="7029450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165" y="1524000"/>
            <a:ext cx="7039671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65" y="3299013"/>
            <a:ext cx="7039672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DBB2458-B2E8-A54B-8AB8-4A7B2DC926AD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EA1B579-55BC-6D40-A724-2D71943D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8" y="611872"/>
            <a:ext cx="4419507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848" y="1787856"/>
            <a:ext cx="4419507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514835" y="359393"/>
            <a:ext cx="39624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60F6C12-CE42-8148-B2A8-7EA32F26354F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2B36E42-35AD-B346-BC8E-94104C559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6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5DED1CB-919F-944C-A64A-2D75F4999744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9A2D1A9-7D51-3144-B53C-691969BD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4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3941" y="368301"/>
            <a:ext cx="1651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5047" y="368301"/>
            <a:ext cx="7247203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FF5C5C-A4BD-0F47-B9E9-D10CC7EA7011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B5976E4-AC1F-B147-BE33-8D31DE257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5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520A753-D090-7742-9D7D-35D101965C57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9F0335-0E03-4B45-B66A-0B55F5C6A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6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834" y="3352802"/>
            <a:ext cx="911833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834" y="4771030"/>
            <a:ext cx="911833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01895" y="363538"/>
            <a:ext cx="910221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D6913BB-95DC-AB4B-A427-330F81B40999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E5CD732-F2D2-A748-94CD-4A5DB2802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362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9" y="2403145"/>
            <a:ext cx="872794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49" y="3736006"/>
            <a:ext cx="872794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8380338-C280-DA4A-976B-3FE7101F78B5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E585CF6-B5B9-C041-A906-1B61664F4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8" y="107576"/>
            <a:ext cx="871246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048" y="1600201"/>
            <a:ext cx="416052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6994" y="1600201"/>
            <a:ext cx="416052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43D14C-6A73-8747-88D6-ECD58242400E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D5C264-7A57-2B46-A2A3-08C3D7866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9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7" y="107576"/>
            <a:ext cx="871246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47" y="1453225"/>
            <a:ext cx="416052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047" y="2347416"/>
            <a:ext cx="416052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6993" y="1453225"/>
            <a:ext cx="416052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6993" y="2347416"/>
            <a:ext cx="416052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5E155B8-2436-0E45-B147-75C4F22DA4D3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A1F613F-8DD3-CC4D-8347-3BA7E7F06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1BE898D-8982-E544-9CFA-4CCD9ADE45EB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3791F4A-D004-CE40-B659-14CCF76AB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5533758-2C97-9B48-BCCE-3412F0047697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34A888-EB97-FD4A-9A97-932A606A5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9" y="611872"/>
            <a:ext cx="416052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59" y="368300"/>
            <a:ext cx="416052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849" y="1787856"/>
            <a:ext cx="416052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9175" y="62753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D186DB-BE38-0A43-B8EE-F8D08143CE02}" type="datetimeFigureOut">
              <a:rPr lang="en-US"/>
              <a:pPr>
                <a:defRPr/>
              </a:pPr>
              <a:t>12/19/18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750" y="6275388"/>
            <a:ext cx="52451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a-DK"/>
              <a:t>A A R H U S   U N I V E R S I T E T</a:t>
            </a:r>
          </a:p>
          <a:p>
            <a:pPr>
              <a:defRPr/>
            </a:pPr>
            <a:endParaRPr lang="da-DK"/>
          </a:p>
          <a:p>
            <a:pPr>
              <a:defRPr/>
            </a:pPr>
            <a:r>
              <a:rPr lang="da-DK"/>
              <a:t>DAIMI – Department of Computer Science</a:t>
            </a:r>
          </a:p>
          <a:p>
            <a:pPr>
              <a:defRPr/>
            </a:pPr>
            <a:r>
              <a:rPr lang="da-DK"/>
              <a:t>BRICS – Basic Research in Computer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25" y="6275388"/>
            <a:ext cx="107315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AEC448C-7A86-BB41-BD0A-4B4D5B4C0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595313" y="107950"/>
            <a:ext cx="8712200" cy="1336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5313" y="1600200"/>
            <a:ext cx="8712200" cy="4343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qusoft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7.xml"/><Relationship Id="rId7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2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28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9.png"/><Relationship Id="rId5" Type="http://schemas.openxmlformats.org/officeDocument/2006/relationships/tags" Target="../tags/tag33.xml"/><Relationship Id="rId10" Type="http://schemas.openxmlformats.org/officeDocument/2006/relationships/image" Target="../media/image18.png"/><Relationship Id="rId4" Type="http://schemas.openxmlformats.org/officeDocument/2006/relationships/tags" Target="../tags/tag32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antumgame.io/" TargetMode="External"/><Relationship Id="rId4" Type="http://schemas.openxmlformats.org/officeDocument/2006/relationships/hyperlink" Target="https://www.thinkfun.com/products/laser-maze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4.emf"/><Relationship Id="rId4" Type="http://schemas.openxmlformats.org/officeDocument/2006/relationships/image" Target="../media/image27.png"/><Relationship Id="rId9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32.wmf"/><Relationship Id="rId12" Type="http://schemas.openxmlformats.org/officeDocument/2006/relationships/image" Target="../media/image34.emf"/><Relationship Id="rId2" Type="http://schemas.microsoft.com/office/2007/relationships/media" Target="../media/media2.mp3"/><Relationship Id="rId1" Type="http://schemas.openxmlformats.org/officeDocument/2006/relationships/tags" Target="../tags/tag37.xml"/><Relationship Id="rId6" Type="http://schemas.openxmlformats.org/officeDocument/2006/relationships/image" Target="../media/image27.png"/><Relationship Id="rId11" Type="http://schemas.openxmlformats.org/officeDocument/2006/relationships/image" Target="../media/image33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38.wmf"/><Relationship Id="rId11" Type="http://schemas.openxmlformats.org/officeDocument/2006/relationships/image" Target="../media/image39.png"/><Relationship Id="rId5" Type="http://schemas.openxmlformats.org/officeDocument/2006/relationships/image" Target="../media/image37.wmf"/><Relationship Id="rId10" Type="http://schemas.openxmlformats.org/officeDocument/2006/relationships/image" Target="../media/image34.emf"/><Relationship Id="rId4" Type="http://schemas.openxmlformats.org/officeDocument/2006/relationships/image" Target="../media/image27.png"/><Relationship Id="rId9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37.wmf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37.w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25.png"/><Relationship Id="rId5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32.wmf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32.wmf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37.wmf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35.wmf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43.png"/><Relationship Id="rId5" Type="http://schemas.openxmlformats.org/officeDocument/2006/relationships/image" Target="../media/image35.wmf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4.wmf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image" Target="../media/image12.w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tags" Target="../tags/tag14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1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2.wmf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5.png"/><Relationship Id="rId2" Type="http://schemas.openxmlformats.org/officeDocument/2006/relationships/tags" Target="../tags/tag17.xml"/><Relationship Id="rId16" Type="http://schemas.openxmlformats.org/officeDocument/2006/relationships/image" Target="../media/image20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4.png"/><Relationship Id="rId5" Type="http://schemas.openxmlformats.org/officeDocument/2006/relationships/tags" Target="../tags/tag2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99003" y="154360"/>
            <a:ext cx="92170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rgbClr val="003399"/>
                </a:solidFill>
                <a:latin typeface="Verdana" charset="0"/>
                <a:cs typeface="+mn-cs"/>
              </a:rPr>
              <a:t>Quantum Cryptography: </a:t>
            </a:r>
          </a:p>
          <a:p>
            <a:pPr algn="ctr">
              <a:defRPr/>
            </a:pPr>
            <a:r>
              <a:rPr lang="en-GB" sz="3600" b="1" dirty="0">
                <a:solidFill>
                  <a:srgbClr val="003399"/>
                </a:solidFill>
                <a:latin typeface="Verdana" charset="0"/>
                <a:cs typeface="+mn-cs"/>
              </a:rPr>
              <a:t>An innovative solution for relationship problems? ;-)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066353" y="3789040"/>
            <a:ext cx="849515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r>
              <a:rPr lang="en-GB" sz="2400" dirty="0">
                <a:latin typeface="Verdana" charset="0"/>
                <a:cs typeface="+mn-cs"/>
              </a:rPr>
              <a:t>Institute for Logic, Language and Computation</a:t>
            </a:r>
            <a:br>
              <a:rPr lang="en-GB" sz="2400" dirty="0">
                <a:latin typeface="Verdana" charset="0"/>
                <a:cs typeface="+mn-cs"/>
              </a:rPr>
            </a:br>
            <a:endParaRPr lang="en-GB" sz="1200" dirty="0">
              <a:latin typeface="Verdana" charset="0"/>
              <a:cs typeface="+mn-cs"/>
            </a:endParaRPr>
          </a:p>
          <a:p>
            <a:pPr marL="342900" lvl="0" indent="-342900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1200" dirty="0">
              <a:solidFill>
                <a:prstClr val="black"/>
              </a:solidFill>
              <a:latin typeface="Verdana" charset="0"/>
              <a:cs typeface=""/>
            </a:endParaRPr>
          </a:p>
          <a:p>
            <a:pPr marL="342900" lvl="0" indent="-342900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1200" dirty="0">
              <a:solidFill>
                <a:prstClr val="black"/>
              </a:solidFill>
              <a:latin typeface="Verdana" charset="0"/>
              <a:cs typeface=""/>
            </a:endParaRPr>
          </a:p>
          <a:p>
            <a:pPr marL="342900" lvl="0" indent="-342900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1200" dirty="0">
              <a:solidFill>
                <a:prstClr val="black"/>
              </a:solidFill>
              <a:latin typeface="Verdana" charset="0"/>
              <a:cs typeface=""/>
            </a:endParaRPr>
          </a:p>
          <a:p>
            <a:pPr marL="342900" indent="-342900" algn="r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sz="2400" dirty="0">
                <a:latin typeface="Verdana" charset="0"/>
                <a:cs typeface="+mn-cs"/>
              </a:rPr>
              <a:t>Research </a:t>
            </a:r>
            <a:r>
              <a:rPr lang="en-GB" sz="2400" dirty="0" err="1">
                <a:latin typeface="Verdana" charset="0"/>
                <a:cs typeface="+mn-cs"/>
              </a:rPr>
              <a:t>Center</a:t>
            </a:r>
            <a:r>
              <a:rPr lang="en-GB" sz="2400" dirty="0">
                <a:latin typeface="Verdana" charset="0"/>
                <a:cs typeface="+mn-cs"/>
              </a:rPr>
              <a:t> for Quantum Software</a:t>
            </a:r>
            <a:endParaRPr lang="en-GB" sz="2400" dirty="0">
              <a:latin typeface="Verdana" charset="0"/>
            </a:endParaRPr>
          </a:p>
          <a:p>
            <a:pPr marL="342900" indent="-342900" algn="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endParaRPr lang="en-GB" sz="2400" b="1" dirty="0">
              <a:latin typeface="Verdana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3284984"/>
            <a:ext cx="869956" cy="939552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6776" y="2636912"/>
            <a:ext cx="4608512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r>
              <a:rPr lang="en-GB" sz="3200" b="1">
                <a:latin typeface="Verdana" charset="0"/>
                <a:cs typeface="+mn-cs"/>
              </a:rPr>
              <a:t>Christian Schaffner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27997" y="5568094"/>
            <a:ext cx="6624737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endParaRPr lang="nl-NL" sz="2000" b="1" dirty="0">
              <a:latin typeface="Verdana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r>
              <a:rPr lang="nl-NL" sz="2000" b="1" dirty="0">
                <a:latin typeface="Verdana" charset="0"/>
                <a:cs typeface="+mn-cs"/>
              </a:rPr>
              <a:t>Quantum </a:t>
            </a:r>
            <a:r>
              <a:rPr lang="nl-NL" sz="2000" b="1" dirty="0" err="1">
                <a:latin typeface="Verdana" charset="0"/>
                <a:cs typeface="+mn-cs"/>
              </a:rPr>
              <a:t>Quest</a:t>
            </a:r>
            <a:r>
              <a:rPr lang="nl-NL" sz="2000" b="1" dirty="0">
                <a:latin typeface="Verdana" charset="0"/>
                <a:cs typeface="+mn-cs"/>
              </a:rPr>
              <a:t> </a:t>
            </a:r>
            <a:r>
              <a:rPr lang="nl-NL" sz="2000" b="1" dirty="0" err="1">
                <a:latin typeface="Verdana" charset="0"/>
                <a:cs typeface="+mn-cs"/>
              </a:rPr>
              <a:t>Final</a:t>
            </a:r>
            <a:r>
              <a:rPr lang="nl-NL" sz="2000" b="1" dirty="0">
                <a:latin typeface="Verdana" charset="0"/>
                <a:cs typeface="+mn-cs"/>
              </a:rPr>
              <a:t> Meeting</a:t>
            </a: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  <a:defRPr/>
            </a:pPr>
            <a:r>
              <a:rPr lang="nl-NL" sz="2000" b="1" dirty="0" err="1">
                <a:latin typeface="Verdana" charset="0"/>
                <a:cs typeface="+mn-cs"/>
              </a:rPr>
              <a:t>Thursday</a:t>
            </a:r>
            <a:r>
              <a:rPr lang="nl-NL" sz="2000" b="1" dirty="0">
                <a:latin typeface="Verdana" charset="0"/>
                <a:cs typeface="+mn-cs"/>
              </a:rPr>
              <a:t>, 20 December 2018</a:t>
            </a: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8" y="4993022"/>
            <a:ext cx="2441999" cy="646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8088" y="116681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857376" y="102235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278508" y="163588"/>
            <a:ext cx="6245163" cy="751006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2680" y="950492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025706" y="153593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889802" y="153593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8329962" y="157929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65866" y="1607943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06026" y="160794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025706" y="95987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65867" y="103187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02906" y="1031879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8401970" y="95987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889802" y="95987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692068" y="1521033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944889" y="1887191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1558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8088" y="1133055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857376" y="988592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72680" y="916733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692068" y="1487274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097016" y="5441923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813108" y="1369128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152800" y="1492797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4160912" y="2068860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1280592" y="5719010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856656" y="5718526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2216696" y="5441923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728864" y="5719010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041232" y="5719010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567F5CB-6A11-9945-913C-04D027392D5C}"/>
              </a:ext>
            </a:extLst>
          </p:cNvPr>
          <p:cNvGrpSpPr/>
          <p:nvPr/>
        </p:nvGrpSpPr>
        <p:grpSpPr>
          <a:xfrm>
            <a:off x="6025706" y="1535934"/>
            <a:ext cx="457692" cy="460694"/>
            <a:chOff x="4427984" y="692696"/>
            <a:chExt cx="457692" cy="460694"/>
          </a:xfrm>
        </p:grpSpPr>
        <p:sp>
          <p:nvSpPr>
            <p:cNvPr id="133" name="Oval 2">
              <a:extLst>
                <a:ext uri="{FF2B5EF4-FFF2-40B4-BE49-F238E27FC236}">
                  <a16:creationId xmlns:a16="http://schemas.microsoft.com/office/drawing/2014/main" id="{A5033F3B-AAAC-B743-A77D-B3CBED6D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4" name="Line 5">
              <a:extLst>
                <a:ext uri="{FF2B5EF4-FFF2-40B4-BE49-F238E27FC236}">
                  <a16:creationId xmlns:a16="http://schemas.microsoft.com/office/drawing/2014/main" id="{19CE68DC-0B52-5244-9396-879DC87DC6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5" name="Line 5">
              <a:extLst>
                <a:ext uri="{FF2B5EF4-FFF2-40B4-BE49-F238E27FC236}">
                  <a16:creationId xmlns:a16="http://schemas.microsoft.com/office/drawing/2014/main" id="{72494317-AE87-0549-BA8B-94966C87B5B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6" name="Group 28">
            <a:extLst>
              <a:ext uri="{FF2B5EF4-FFF2-40B4-BE49-F238E27FC236}">
                <a16:creationId xmlns:a16="http://schemas.microsoft.com/office/drawing/2014/main" id="{814C8CD3-5283-C74A-A13C-217E91E83107}"/>
              </a:ext>
            </a:extLst>
          </p:cNvPr>
          <p:cNvGrpSpPr/>
          <p:nvPr/>
        </p:nvGrpSpPr>
        <p:grpSpPr>
          <a:xfrm>
            <a:off x="6889802" y="1535934"/>
            <a:ext cx="457692" cy="460694"/>
            <a:chOff x="4214810" y="2000240"/>
            <a:chExt cx="457692" cy="460694"/>
          </a:xfrm>
        </p:grpSpPr>
        <p:sp>
          <p:nvSpPr>
            <p:cNvPr id="137" name="Oval 2">
              <a:extLst>
                <a:ext uri="{FF2B5EF4-FFF2-40B4-BE49-F238E27FC236}">
                  <a16:creationId xmlns:a16="http://schemas.microsoft.com/office/drawing/2014/main" id="{0BD03043-8ECD-EE4D-9E01-CE88F81E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Line 5">
              <a:extLst>
                <a:ext uri="{FF2B5EF4-FFF2-40B4-BE49-F238E27FC236}">
                  <a16:creationId xmlns:a16="http://schemas.microsoft.com/office/drawing/2014/main" id="{B646874E-47D9-ED40-BF4B-02DD32D150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9" name="Group 28">
            <a:extLst>
              <a:ext uri="{FF2B5EF4-FFF2-40B4-BE49-F238E27FC236}">
                <a16:creationId xmlns:a16="http://schemas.microsoft.com/office/drawing/2014/main" id="{53078917-E598-A344-A14C-DC2DF3EA4E8A}"/>
              </a:ext>
            </a:extLst>
          </p:cNvPr>
          <p:cNvGrpSpPr/>
          <p:nvPr/>
        </p:nvGrpSpPr>
        <p:grpSpPr>
          <a:xfrm>
            <a:off x="8329962" y="1579296"/>
            <a:ext cx="457692" cy="460694"/>
            <a:chOff x="4214810" y="2000240"/>
            <a:chExt cx="457692" cy="460694"/>
          </a:xfrm>
        </p:grpSpPr>
        <p:sp>
          <p:nvSpPr>
            <p:cNvPr id="160" name="Oval 2">
              <a:extLst>
                <a:ext uri="{FF2B5EF4-FFF2-40B4-BE49-F238E27FC236}">
                  <a16:creationId xmlns:a16="http://schemas.microsoft.com/office/drawing/2014/main" id="{337A1E7E-7D10-FD4B-A49C-2E767D53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62" name="Line 5">
              <a:extLst>
                <a:ext uri="{FF2B5EF4-FFF2-40B4-BE49-F238E27FC236}">
                  <a16:creationId xmlns:a16="http://schemas.microsoft.com/office/drawing/2014/main" id="{5F81E3DC-D8D7-4C4E-8BE1-988D47D55B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63" name="Picture 162" descr="TP_tmp.emf">
            <a:extLst>
              <a:ext uri="{FF2B5EF4-FFF2-40B4-BE49-F238E27FC236}">
                <a16:creationId xmlns:a16="http://schemas.microsoft.com/office/drawing/2014/main" id="{AF13234F-8959-7043-BF7F-93690FB941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65866" y="1607943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64" name="Picture 163" descr="TP_tmp.emf">
            <a:extLst>
              <a:ext uri="{FF2B5EF4-FFF2-40B4-BE49-F238E27FC236}">
                <a16:creationId xmlns:a16="http://schemas.microsoft.com/office/drawing/2014/main" id="{B3EA5DF2-8B5E-2540-87FE-E6CCA8470C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06026" y="160794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65" name="Group 90">
            <a:extLst>
              <a:ext uri="{FF2B5EF4-FFF2-40B4-BE49-F238E27FC236}">
                <a16:creationId xmlns:a16="http://schemas.microsoft.com/office/drawing/2014/main" id="{2896B985-25CF-C147-99CA-C5A938AFC401}"/>
              </a:ext>
            </a:extLst>
          </p:cNvPr>
          <p:cNvGrpSpPr/>
          <p:nvPr/>
        </p:nvGrpSpPr>
        <p:grpSpPr>
          <a:xfrm>
            <a:off x="6025706" y="959870"/>
            <a:ext cx="457692" cy="460694"/>
            <a:chOff x="6948264" y="2780928"/>
            <a:chExt cx="457692" cy="460694"/>
          </a:xfrm>
        </p:grpSpPr>
        <p:sp>
          <p:nvSpPr>
            <p:cNvPr id="166" name="Oval 2">
              <a:extLst>
                <a:ext uri="{FF2B5EF4-FFF2-40B4-BE49-F238E27FC236}">
                  <a16:creationId xmlns:a16="http://schemas.microsoft.com/office/drawing/2014/main" id="{E94CFFB3-2765-134A-A693-1C66F0C7D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67" name="Group 63">
              <a:extLst>
                <a:ext uri="{FF2B5EF4-FFF2-40B4-BE49-F238E27FC236}">
                  <a16:creationId xmlns:a16="http://schemas.microsoft.com/office/drawing/2014/main" id="{F3809706-3786-3049-9988-9C1E47D93D2E}"/>
                </a:ext>
              </a:extLst>
            </p:cNvPr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68" name="Line 5">
                <a:extLst>
                  <a:ext uri="{FF2B5EF4-FFF2-40B4-BE49-F238E27FC236}">
                    <a16:creationId xmlns:a16="http://schemas.microsoft.com/office/drawing/2014/main" id="{2EF9593E-C5BA-6149-BF6F-D9FDB9138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9" name="Line 5">
                <a:extLst>
                  <a:ext uri="{FF2B5EF4-FFF2-40B4-BE49-F238E27FC236}">
                    <a16:creationId xmlns:a16="http://schemas.microsoft.com/office/drawing/2014/main" id="{FB410EFE-53AA-3C4D-B77F-5750ACD64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70" name="Picture 169" descr="TP_tmp.emf">
            <a:extLst>
              <a:ext uri="{FF2B5EF4-FFF2-40B4-BE49-F238E27FC236}">
                <a16:creationId xmlns:a16="http://schemas.microsoft.com/office/drawing/2014/main" id="{F3EC690A-0AB2-6A4E-A95F-522A42A209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65867" y="103187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71" name="Picture 170" descr="TP_tmp.emf">
            <a:extLst>
              <a:ext uri="{FF2B5EF4-FFF2-40B4-BE49-F238E27FC236}">
                <a16:creationId xmlns:a16="http://schemas.microsoft.com/office/drawing/2014/main" id="{246C45FF-054B-0349-9D2A-E1968A3FAEA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02906" y="1031879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72" name="Group 28">
            <a:extLst>
              <a:ext uri="{FF2B5EF4-FFF2-40B4-BE49-F238E27FC236}">
                <a16:creationId xmlns:a16="http://schemas.microsoft.com/office/drawing/2014/main" id="{8E3604AE-6B4B-AD47-9125-227EBDA55EEE}"/>
              </a:ext>
            </a:extLst>
          </p:cNvPr>
          <p:cNvGrpSpPr/>
          <p:nvPr/>
        </p:nvGrpSpPr>
        <p:grpSpPr>
          <a:xfrm>
            <a:off x="8401970" y="959870"/>
            <a:ext cx="457692" cy="460694"/>
            <a:chOff x="4214810" y="2000240"/>
            <a:chExt cx="457692" cy="460694"/>
          </a:xfrm>
        </p:grpSpPr>
        <p:sp>
          <p:nvSpPr>
            <p:cNvPr id="173" name="Oval 2">
              <a:extLst>
                <a:ext uri="{FF2B5EF4-FFF2-40B4-BE49-F238E27FC236}">
                  <a16:creationId xmlns:a16="http://schemas.microsoft.com/office/drawing/2014/main" id="{51F6B4B2-5B81-854E-B779-D53A23BA9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4" name="Line 5">
              <a:extLst>
                <a:ext uri="{FF2B5EF4-FFF2-40B4-BE49-F238E27FC236}">
                  <a16:creationId xmlns:a16="http://schemas.microsoft.com/office/drawing/2014/main" id="{2826351D-B205-9543-8401-879FDCF14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842E3F2-F7BE-E543-A8BF-1CFD217251D8}"/>
              </a:ext>
            </a:extLst>
          </p:cNvPr>
          <p:cNvGrpSpPr/>
          <p:nvPr/>
        </p:nvGrpSpPr>
        <p:grpSpPr>
          <a:xfrm>
            <a:off x="6889802" y="959870"/>
            <a:ext cx="457692" cy="460694"/>
            <a:chOff x="7597837" y="2707419"/>
            <a:chExt cx="457692" cy="460694"/>
          </a:xfrm>
        </p:grpSpPr>
        <p:sp>
          <p:nvSpPr>
            <p:cNvPr id="182" name="Oval 2">
              <a:extLst>
                <a:ext uri="{FF2B5EF4-FFF2-40B4-BE49-F238E27FC236}">
                  <a16:creationId xmlns:a16="http://schemas.microsoft.com/office/drawing/2014/main" id="{01599174-B3E0-7644-8B1A-188378F0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3" name="Line 5">
              <a:extLst>
                <a:ext uri="{FF2B5EF4-FFF2-40B4-BE49-F238E27FC236}">
                  <a16:creationId xmlns:a16="http://schemas.microsoft.com/office/drawing/2014/main" id="{E407FC62-19E8-054B-B831-650B332D75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84" name="Rectangle 43">
            <a:extLst>
              <a:ext uri="{FF2B5EF4-FFF2-40B4-BE49-F238E27FC236}">
                <a16:creationId xmlns:a16="http://schemas.microsoft.com/office/drawing/2014/main" id="{624F863B-7ED6-C847-80D9-8C290C39C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508" y="163588"/>
            <a:ext cx="6245163" cy="751006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</p:spTree>
    <p:extLst>
      <p:ext uri="{BB962C8B-B14F-4D97-AF65-F5344CB8AC3E}">
        <p14:creationId xmlns:p14="http://schemas.microsoft.com/office/powerpoint/2010/main" val="257817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91413" y="360892"/>
            <a:ext cx="8252524" cy="8048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250" dirty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1652719" y="1491369"/>
            <a:ext cx="6567884" cy="5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8606" indent="-278606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75" dirty="0">
                <a:latin typeface="Calibri" pitchFamily="34" charset="0"/>
                <a:cs typeface="Calibri" pitchFamily="34" charset="0"/>
              </a:rPr>
              <a:t>generation of random numbers</a:t>
            </a: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2316955" y="1933929"/>
            <a:ext cx="5491210" cy="3019954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3641371" y="2454452"/>
            <a:ext cx="967672" cy="591609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4482923" y="4917194"/>
            <a:ext cx="3689527" cy="40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625" dirty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1625" dirty="0" err="1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1625" dirty="0">
                <a:latin typeface="Calibri" pitchFamily="34" charset="0"/>
                <a:cs typeface="Calibri" pitchFamily="34" charset="0"/>
              </a:rPr>
              <a:t> white paper)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722312" y="5440584"/>
            <a:ext cx="8867105" cy="6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8606" indent="-278606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75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275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275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75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275" dirty="0">
                <a:latin typeface="Calibri" pitchFamily="34" charset="0"/>
                <a:cs typeface="Calibri" pitchFamily="34" charset="0"/>
              </a:rPr>
              <a:t>, only </a:t>
            </a:r>
            <a:r>
              <a:rPr lang="en-US" sz="2275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275" dirty="0">
                <a:latin typeface="Calibri" pitchFamily="34" charset="0"/>
                <a:cs typeface="Calibri" pitchFamily="34" charset="0"/>
              </a:rPr>
              <a:t>required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9043" y="3566584"/>
            <a:ext cx="424215" cy="298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95951" y="2555347"/>
            <a:ext cx="424215" cy="298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4436489" y="4401255"/>
            <a:ext cx="562372" cy="3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625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784577" y="2392539"/>
            <a:ext cx="562372" cy="3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625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92368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0926-D6BF-5B41-AC89-000695BD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32" y="1584008"/>
            <a:ext cx="4547915" cy="4547915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28240" y="285237"/>
            <a:ext cx="8208407" cy="8048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250" dirty="0"/>
              <a:t>Quantum (Optics) Games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750688" y="1314574"/>
            <a:ext cx="8376983" cy="5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8606" indent="-278606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75" dirty="0">
                <a:latin typeface="Calibri" pitchFamily="34" charset="0"/>
                <a:cs typeface="Calibri" pitchFamily="34" charset="0"/>
              </a:rPr>
              <a:t>Single-player puzzle  game: </a:t>
            </a:r>
            <a:r>
              <a:rPr lang="en-US" sz="2275" dirty="0">
                <a:latin typeface="Calibri" pitchFamily="34" charset="0"/>
                <a:cs typeface="Calibri" pitchFamily="34" charset="0"/>
                <a:hlinkClick r:id="rId4"/>
              </a:rPr>
              <a:t>Laser Maze</a:t>
            </a:r>
            <a:r>
              <a:rPr lang="en-US" sz="2275" dirty="0">
                <a:latin typeface="Calibri" pitchFamily="34" charset="0"/>
                <a:cs typeface="Calibri" pitchFamily="34" charset="0"/>
              </a:rPr>
              <a:t>, beam bending logic game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750688" y="5357626"/>
            <a:ext cx="5884006" cy="8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8606" indent="-278606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75" dirty="0">
                <a:latin typeface="Calibri" pitchFamily="34" charset="0"/>
                <a:cs typeface="Calibri" pitchFamily="34" charset="0"/>
              </a:rPr>
              <a:t>Virtual game: </a:t>
            </a:r>
            <a:r>
              <a:rPr lang="en-US" sz="2275" dirty="0">
                <a:latin typeface="Calibri" pitchFamily="34" charset="0"/>
                <a:cs typeface="Calibri" pitchFamily="34" charset="0"/>
                <a:hlinkClick r:id="rId5"/>
              </a:rPr>
              <a:t>http://quantumgame.io/</a:t>
            </a:r>
            <a:r>
              <a:rPr lang="en-US" sz="2275" dirty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95951" y="2555347"/>
            <a:ext cx="424215" cy="298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03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4"/>
          <p:cNvSpPr>
            <a:spLocks noGrp="1" noChangeArrowheads="1"/>
          </p:cNvSpPr>
          <p:nvPr>
            <p:ph type="title"/>
          </p:nvPr>
        </p:nvSpPr>
        <p:spPr>
          <a:xfrm>
            <a:off x="488504" y="0"/>
            <a:ext cx="8915400" cy="971600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Alice &amp; Bob</a:t>
            </a:r>
          </a:p>
        </p:txBody>
      </p:sp>
      <p:pic>
        <p:nvPicPr>
          <p:cNvPr id="173059" name="Picture 3" descr="SO01659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196752"/>
            <a:ext cx="17256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72" name="Group 16"/>
          <p:cNvGrpSpPr>
            <a:grpSpLocks/>
          </p:cNvGrpSpPr>
          <p:nvPr/>
        </p:nvGrpSpPr>
        <p:grpSpPr bwMode="auto">
          <a:xfrm>
            <a:off x="2106018" y="2513509"/>
            <a:ext cx="1138238" cy="1754187"/>
            <a:chOff x="1327" y="1071"/>
            <a:chExt cx="717" cy="1105"/>
          </a:xfrm>
        </p:grpSpPr>
        <p:pic>
          <p:nvPicPr>
            <p:cNvPr id="513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4" name="Text Box 8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73073" name="Group 17"/>
          <p:cNvGrpSpPr>
            <a:grpSpLocks/>
          </p:cNvGrpSpPr>
          <p:nvPr/>
        </p:nvGrpSpPr>
        <p:grpSpPr bwMode="auto">
          <a:xfrm>
            <a:off x="6968530" y="2577009"/>
            <a:ext cx="1120775" cy="1716088"/>
            <a:chOff x="4241" y="1140"/>
            <a:chExt cx="706" cy="1081"/>
          </a:xfrm>
        </p:grpSpPr>
        <p:pic>
          <p:nvPicPr>
            <p:cNvPr id="51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5" name="Text Box 9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17306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7217" y="4293097"/>
            <a:ext cx="1565059" cy="173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041" y="4319691"/>
            <a:ext cx="1105939" cy="172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5" name="Picture 19" descr="HH00896_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74539"/>
            <a:ext cx="2271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AutoShape 7"/>
          <p:cNvSpPr>
            <a:spLocks noChangeArrowheads="1"/>
          </p:cNvSpPr>
          <p:nvPr/>
        </p:nvSpPr>
        <p:spPr bwMode="auto">
          <a:xfrm>
            <a:off x="3296816" y="692696"/>
            <a:ext cx="2879725" cy="2397125"/>
          </a:xfrm>
          <a:prstGeom prst="cloudCallout">
            <a:avLst>
              <a:gd name="adj1" fmla="val 0"/>
              <a:gd name="adj2" fmla="val 56556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a-DK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*!¤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00823" y="4358345"/>
            <a:ext cx="688281" cy="1734951"/>
            <a:chOff x="7346845" y="217768"/>
            <a:chExt cx="810907" cy="2044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018063">
              <a:off x="6884603" y="902586"/>
              <a:ext cx="1957967" cy="58833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5274048">
              <a:off x="6662027" y="988673"/>
              <a:ext cx="1957967" cy="588331"/>
            </a:xfrm>
            <a:prstGeom prst="rect">
              <a:avLst/>
            </a:prstGeom>
          </p:spPr>
        </p:pic>
      </p:grpSp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7228" y="4326981"/>
            <a:ext cx="1105939" cy="172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516" y="4278980"/>
            <a:ext cx="650941" cy="180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3518" y="4271678"/>
            <a:ext cx="650941" cy="180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014E-6 4.50867E-6 L 0.14443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483E-7 1.50289E-6 L -0.1874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8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decel="100000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4 0.00139 L 0.15422 0.00139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43 -0.00185 L -0.16833 -0.00486 " pathEditMode="fixed" rAng="0" ptsTypes="AA">
                                      <p:cBhvr>
                                        <p:cTn id="73" dur="5000" fill="hold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832" y="4305325"/>
            <a:ext cx="1647996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15888"/>
            <a:ext cx="8915400" cy="864840"/>
          </a:xfrm>
        </p:spPr>
        <p:txBody>
          <a:bodyPr/>
          <a:lstStyle/>
          <a:p>
            <a:r>
              <a:rPr lang="da-DK" dirty="0" err="1">
                <a:latin typeface="News Gothic MT" charset="0"/>
              </a:rPr>
              <a:t>Relatieproblemen</a:t>
            </a:r>
            <a:endParaRPr lang="da-DK" dirty="0">
              <a:latin typeface="News Gothic MT" charset="0"/>
            </a:endParaRPr>
          </a:p>
        </p:txBody>
      </p:sp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430213" y="1819275"/>
            <a:ext cx="1138238" cy="1754188"/>
            <a:chOff x="1327" y="1071"/>
            <a:chExt cx="717" cy="1105"/>
          </a:xfrm>
        </p:grpSpPr>
        <p:pic>
          <p:nvPicPr>
            <p:cNvPr id="71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110" name="Text Box 6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7171" name="Group 7"/>
          <p:cNvGrpSpPr>
            <a:grpSpLocks/>
          </p:cNvGrpSpPr>
          <p:nvPr/>
        </p:nvGrpSpPr>
        <p:grpSpPr bwMode="auto">
          <a:xfrm>
            <a:off x="8482013" y="1916113"/>
            <a:ext cx="1120775" cy="1728788"/>
            <a:chOff x="4241" y="1132"/>
            <a:chExt cx="706" cy="1089"/>
          </a:xfrm>
        </p:grpSpPr>
        <p:pic>
          <p:nvPicPr>
            <p:cNvPr id="717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32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113" name="Text Box 9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175119" name="AutoShape 15"/>
          <p:cNvSpPr>
            <a:spLocks noChangeArrowheads="1"/>
          </p:cNvSpPr>
          <p:nvPr/>
        </p:nvSpPr>
        <p:spPr bwMode="auto">
          <a:xfrm>
            <a:off x="2000672" y="1268760"/>
            <a:ext cx="4032374" cy="2952750"/>
          </a:xfrm>
          <a:prstGeom prst="cloudCallout">
            <a:avLst>
              <a:gd name="adj1" fmla="val 208"/>
              <a:gd name="adj2" fmla="val 53171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a-DK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wie</a:t>
            </a:r>
            <a:r>
              <a:rPr lang="da-D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 </a:t>
            </a:r>
            <a:r>
              <a:rPr lang="da-DK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krijgt</a:t>
            </a:r>
            <a:r>
              <a:rPr lang="da-D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 de </a:t>
            </a:r>
            <a:r>
              <a:rPr lang="da-DK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kaartjes</a:t>
            </a:r>
            <a:r>
              <a:rPr lang="da-D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?</a:t>
            </a:r>
          </a:p>
        </p:txBody>
      </p:sp>
      <p:pic>
        <p:nvPicPr>
          <p:cNvPr id="175121" name="Picture 17" descr="BD05036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268413"/>
            <a:ext cx="16843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9104" y="4397171"/>
            <a:ext cx="580413" cy="16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lum bright="-15000" contrast="15000"/>
          </a:blip>
          <a:stretch>
            <a:fillRect/>
          </a:stretch>
        </p:blipFill>
        <p:spPr>
          <a:xfrm>
            <a:off x="272480" y="3717032"/>
            <a:ext cx="1512168" cy="15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lum bright="-15000" contrast="15000"/>
          </a:blip>
          <a:stretch>
            <a:fillRect/>
          </a:stretch>
        </p:blipFill>
        <p:spPr>
          <a:xfrm>
            <a:off x="8121352" y="3789040"/>
            <a:ext cx="1323754" cy="1342140"/>
          </a:xfrm>
          <a:prstGeom prst="rect">
            <a:avLst/>
          </a:prstGeom>
        </p:spPr>
      </p:pic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3296816" y="836712"/>
            <a:ext cx="2879725" cy="2397125"/>
          </a:xfrm>
          <a:prstGeom prst="cloudCallout">
            <a:avLst>
              <a:gd name="adj1" fmla="val 0"/>
              <a:gd name="adj2" fmla="val 56556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a-DK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*!¤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504" y="-99392"/>
            <a:ext cx="8915400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Tossen over de telefoon</a:t>
            </a:r>
          </a:p>
        </p:txBody>
      </p:sp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36" y="4947369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5" name="Picture 13" descr="BD05036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3501008"/>
            <a:ext cx="1209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9" descr="BS00444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268760"/>
            <a:ext cx="124301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73" name="Line 21"/>
          <p:cNvSpPr>
            <a:spLocks noChangeShapeType="1"/>
          </p:cNvSpPr>
          <p:nvPr/>
        </p:nvSpPr>
        <p:spPr bwMode="auto">
          <a:xfrm>
            <a:off x="2576513" y="2421285"/>
            <a:ext cx="4968875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226" name="Group 28"/>
          <p:cNvGrpSpPr>
            <a:grpSpLocks/>
          </p:cNvGrpSpPr>
          <p:nvPr/>
        </p:nvGrpSpPr>
        <p:grpSpPr bwMode="auto">
          <a:xfrm>
            <a:off x="430213" y="2107307"/>
            <a:ext cx="1138238" cy="1754188"/>
            <a:chOff x="1327" y="1071"/>
            <a:chExt cx="717" cy="1105"/>
          </a:xfrm>
        </p:grpSpPr>
        <p:pic>
          <p:nvPicPr>
            <p:cNvPr id="9232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82" name="Text Box 30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9227" name="Group 31"/>
          <p:cNvGrpSpPr>
            <a:grpSpLocks/>
          </p:cNvGrpSpPr>
          <p:nvPr/>
        </p:nvGrpSpPr>
        <p:grpSpPr bwMode="auto">
          <a:xfrm>
            <a:off x="8482013" y="2216845"/>
            <a:ext cx="1120775" cy="1716088"/>
            <a:chOff x="4241" y="1140"/>
            <a:chExt cx="706" cy="1081"/>
          </a:xfrm>
        </p:grpSpPr>
        <p:pic>
          <p:nvPicPr>
            <p:cNvPr id="923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85" name="Text Box 33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lum bright="-15000" contrast="15000"/>
          </a:blip>
          <a:stretch>
            <a:fillRect/>
          </a:stretch>
        </p:blipFill>
        <p:spPr>
          <a:xfrm>
            <a:off x="272480" y="4005064"/>
            <a:ext cx="1512168" cy="1512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lum bright="-15000" contrast="15000"/>
          </a:blip>
          <a:stretch>
            <a:fillRect/>
          </a:stretch>
        </p:blipFill>
        <p:spPr>
          <a:xfrm>
            <a:off x="8121352" y="4077072"/>
            <a:ext cx="1323754" cy="1342140"/>
          </a:xfrm>
          <a:prstGeom prst="rect">
            <a:avLst/>
          </a:prstGeom>
        </p:spPr>
      </p:pic>
      <p:sp>
        <p:nvSpPr>
          <p:cNvPr id="177166" name="AutoShape 14"/>
          <p:cNvSpPr>
            <a:spLocks noChangeArrowheads="1"/>
          </p:cNvSpPr>
          <p:nvPr/>
        </p:nvSpPr>
        <p:spPr bwMode="auto">
          <a:xfrm>
            <a:off x="3081338" y="2637185"/>
            <a:ext cx="3241675" cy="2016125"/>
          </a:xfrm>
          <a:prstGeom prst="wedgeRoundRectCallout">
            <a:avLst>
              <a:gd name="adj1" fmla="val 128565"/>
              <a:gd name="adj2" fmla="val -2779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cs typeface="+mn-cs"/>
              </a:rPr>
              <a:t>Het is munt</a:t>
            </a:r>
            <a:r>
              <a:rPr lang="da-DK" sz="3600" dirty="0">
                <a:solidFill>
                  <a:srgbClr val="FF0000"/>
                </a:solidFill>
                <a:cs typeface="+mn-cs"/>
              </a:rPr>
              <a:t>,</a:t>
            </a:r>
          </a:p>
          <a:p>
            <a:pPr algn="ctr">
              <a:defRPr/>
            </a:pPr>
            <a:r>
              <a:rPr lang="da-DK" sz="3600" dirty="0" err="1">
                <a:solidFill>
                  <a:srgbClr val="FF0000"/>
                </a:solidFill>
                <a:cs typeface="+mn-cs"/>
              </a:rPr>
              <a:t>ik</a:t>
            </a:r>
            <a:r>
              <a:rPr lang="da-DK" sz="3600" dirty="0">
                <a:solidFill>
                  <a:srgbClr val="FF0000"/>
                </a:solidFill>
                <a:cs typeface="+mn-cs"/>
              </a:rPr>
              <a:t> </a:t>
            </a:r>
            <a:r>
              <a:rPr lang="da-DK" sz="3600" dirty="0" err="1">
                <a:solidFill>
                  <a:srgbClr val="FF0000"/>
                </a:solidFill>
                <a:cs typeface="+mn-cs"/>
              </a:rPr>
              <a:t>krijg</a:t>
            </a:r>
            <a:r>
              <a:rPr lang="da-DK" sz="3600" dirty="0">
                <a:solidFill>
                  <a:srgbClr val="FF0000"/>
                </a:solidFill>
                <a:cs typeface="+mn-cs"/>
              </a:rPr>
              <a:t> </a:t>
            </a:r>
            <a:br>
              <a:rPr lang="da-DK" sz="3600" dirty="0">
                <a:solidFill>
                  <a:srgbClr val="FF0000"/>
                </a:solidFill>
                <a:cs typeface="+mn-cs"/>
              </a:rPr>
            </a:br>
            <a:r>
              <a:rPr lang="da-DK" sz="3600" dirty="0">
                <a:solidFill>
                  <a:srgbClr val="FF0000"/>
                </a:solidFill>
                <a:cs typeface="+mn-cs"/>
              </a:rPr>
              <a:t>de </a:t>
            </a:r>
            <a:r>
              <a:rPr lang="da-DK" sz="3600" dirty="0" err="1">
                <a:solidFill>
                  <a:srgbClr val="FF0000"/>
                </a:solidFill>
                <a:cs typeface="+mn-cs"/>
              </a:rPr>
              <a:t>kaartjes</a:t>
            </a:r>
            <a:r>
              <a:rPr lang="da-DK" sz="3600" dirty="0">
                <a:solidFill>
                  <a:srgbClr val="FF0000"/>
                </a:solidFill>
                <a:cs typeface="+mn-cs"/>
              </a:rPr>
              <a:t>!</a:t>
            </a:r>
          </a:p>
        </p:txBody>
      </p:sp>
      <p:pic>
        <p:nvPicPr>
          <p:cNvPr id="2" name="marimbaiph_ut6bk57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38706" y="6970794"/>
            <a:ext cx="812800" cy="812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08627" y="5157192"/>
            <a:ext cx="733360" cy="1137010"/>
            <a:chOff x="5408627" y="5157192"/>
            <a:chExt cx="733360" cy="1137010"/>
          </a:xfrm>
        </p:grpSpPr>
        <p:pic>
          <p:nvPicPr>
            <p:cNvPr id="9219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41237" y="5157192"/>
              <a:ext cx="400750" cy="111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092455">
              <a:off x="5408627" y="5180611"/>
              <a:ext cx="400750" cy="111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10" dur="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716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6969224" y="227677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b=1</a:t>
            </a:r>
            <a:endParaRPr lang="de-CH" sz="3200">
              <a:cs typeface="+mn-cs"/>
            </a:endParaRPr>
          </a:p>
        </p:txBody>
      </p:sp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4624"/>
            <a:ext cx="8915400" cy="1008856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Protocol </a:t>
            </a:r>
            <a:r>
              <a:rPr lang="da-DK" err="1">
                <a:latin typeface="News Gothic MT" charset="0"/>
              </a:rPr>
              <a:t>voor</a:t>
            </a:r>
            <a:r>
              <a:rPr lang="da-DK">
                <a:latin typeface="News Gothic MT" charset="0"/>
              </a:rPr>
              <a:t> </a:t>
            </a:r>
            <a:r>
              <a:rPr lang="da-DK" err="1">
                <a:latin typeface="News Gothic MT" charset="0"/>
              </a:rPr>
              <a:t>toss</a:t>
            </a:r>
            <a:endParaRPr lang="da-DK">
              <a:latin typeface="News Gothic MT" charset="0"/>
            </a:endParaRPr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36" y="4731345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45"/>
          <p:cNvGrpSpPr>
            <a:grpSpLocks/>
          </p:cNvGrpSpPr>
          <p:nvPr/>
        </p:nvGrpSpPr>
        <p:grpSpPr bwMode="auto">
          <a:xfrm>
            <a:off x="430213" y="2107207"/>
            <a:ext cx="1138238" cy="1754188"/>
            <a:chOff x="1327" y="1071"/>
            <a:chExt cx="717" cy="1105"/>
          </a:xfrm>
        </p:grpSpPr>
        <p:pic>
          <p:nvPicPr>
            <p:cNvPr id="11283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3" name="Text Box 47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1275" name="Group 48"/>
          <p:cNvGrpSpPr>
            <a:grpSpLocks/>
          </p:cNvGrpSpPr>
          <p:nvPr/>
        </p:nvGrpSpPr>
        <p:grpSpPr bwMode="auto">
          <a:xfrm>
            <a:off x="8482013" y="2216745"/>
            <a:ext cx="1120775" cy="1716088"/>
            <a:chOff x="4241" y="1140"/>
            <a:chExt cx="706" cy="1081"/>
          </a:xfrm>
        </p:grpSpPr>
        <p:pic>
          <p:nvPicPr>
            <p:cNvPr id="11281" name="Picture 4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6" name="Text Box 50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lum bright="-15000" contrast="15000"/>
          </a:blip>
          <a:stretch>
            <a:fillRect/>
          </a:stretch>
        </p:blipFill>
        <p:spPr>
          <a:xfrm>
            <a:off x="272480" y="4004964"/>
            <a:ext cx="1512168" cy="15121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lum bright="-15000" contrast="15000"/>
          </a:blip>
          <a:stretch>
            <a:fillRect/>
          </a:stretch>
        </p:blipFill>
        <p:spPr>
          <a:xfrm>
            <a:off x="8121352" y="4076972"/>
            <a:ext cx="1323754" cy="1342140"/>
          </a:xfrm>
          <a:prstGeom prst="rect">
            <a:avLst/>
          </a:prstGeom>
        </p:spPr>
      </p:pic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784648" y="155669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73500" y="1484684"/>
            <a:ext cx="2303463" cy="647923"/>
            <a:chOff x="3873500" y="1484684"/>
            <a:chExt cx="2303463" cy="647923"/>
          </a:xfrm>
        </p:grpSpPr>
        <p:sp>
          <p:nvSpPr>
            <p:cNvPr id="183337" name="Line 41"/>
            <p:cNvSpPr>
              <a:spLocks noChangeShapeType="1"/>
            </p:cNvSpPr>
            <p:nvPr/>
          </p:nvSpPr>
          <p:spPr bwMode="auto">
            <a:xfrm>
              <a:off x="3873500" y="2132607"/>
              <a:ext cx="2303463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4736976" y="1484684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a</a:t>
              </a:r>
              <a:endParaRPr lang="de-CH" sz="3200"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73500" y="2492796"/>
            <a:ext cx="2232025" cy="647874"/>
            <a:chOff x="3873500" y="2492796"/>
            <a:chExt cx="2232025" cy="647874"/>
          </a:xfrm>
        </p:grpSpPr>
        <p:sp>
          <p:nvSpPr>
            <p:cNvPr id="183339" name="Line 43"/>
            <p:cNvSpPr>
              <a:spLocks noChangeShapeType="1"/>
            </p:cNvSpPr>
            <p:nvPr/>
          </p:nvSpPr>
          <p:spPr bwMode="auto">
            <a:xfrm flipH="1" flipV="1">
              <a:off x="3873500" y="3140670"/>
              <a:ext cx="2232025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4736976" y="2492796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b</a:t>
              </a:r>
              <a:endParaRPr lang="de-CH" sz="3200">
                <a:cs typeface="+mn-cs"/>
              </a:endParaRPr>
            </a:p>
          </p:txBody>
        </p:sp>
      </p:grp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524582" y="5589140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8265368" y="551713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6605433" y="191683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dirty="0">
                <a:cs typeface="+mn-cs"/>
              </a:rPr>
              <a:t>b=0 of </a:t>
            </a:r>
            <a:br>
              <a:rPr lang="en-US" sz="3200" dirty="0">
                <a:cs typeface="+mn-cs"/>
              </a:rPr>
            </a:br>
            <a:r>
              <a:rPr lang="en-US" sz="3200" dirty="0">
                <a:cs typeface="+mn-cs"/>
              </a:rPr>
              <a:t>b=1</a:t>
            </a:r>
            <a:endParaRPr lang="de-CH" sz="3200" dirty="0">
              <a:cs typeface="+mn-cs"/>
            </a:endParaRPr>
          </a:p>
        </p:txBody>
      </p:sp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4624"/>
            <a:ext cx="8915400" cy="1008856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Protocol </a:t>
            </a:r>
            <a:r>
              <a:rPr lang="da-DK" err="1">
                <a:latin typeface="News Gothic MT" charset="0"/>
              </a:rPr>
              <a:t>voor</a:t>
            </a:r>
            <a:r>
              <a:rPr lang="da-DK">
                <a:latin typeface="News Gothic MT" charset="0"/>
              </a:rPr>
              <a:t> </a:t>
            </a:r>
            <a:r>
              <a:rPr lang="da-DK" err="1">
                <a:latin typeface="News Gothic MT" charset="0"/>
              </a:rPr>
              <a:t>toss</a:t>
            </a:r>
            <a:endParaRPr lang="da-DK">
              <a:latin typeface="News Gothic MT" charset="0"/>
            </a:endParaRPr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6236" y="3475633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45"/>
          <p:cNvGrpSpPr>
            <a:grpSpLocks/>
          </p:cNvGrpSpPr>
          <p:nvPr/>
        </p:nvGrpSpPr>
        <p:grpSpPr bwMode="auto">
          <a:xfrm>
            <a:off x="1480051" y="1916832"/>
            <a:ext cx="1138238" cy="1754188"/>
            <a:chOff x="1327" y="1071"/>
            <a:chExt cx="717" cy="1105"/>
          </a:xfrm>
        </p:grpSpPr>
        <p:pic>
          <p:nvPicPr>
            <p:cNvPr id="11283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3" name="Text Box 47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1275" name="Group 48"/>
          <p:cNvGrpSpPr>
            <a:grpSpLocks/>
          </p:cNvGrpSpPr>
          <p:nvPr/>
        </p:nvGrpSpPr>
        <p:grpSpPr bwMode="auto">
          <a:xfrm>
            <a:off x="7942459" y="1954932"/>
            <a:ext cx="1120775" cy="1716088"/>
            <a:chOff x="4241" y="1140"/>
            <a:chExt cx="706" cy="1081"/>
          </a:xfrm>
        </p:grpSpPr>
        <p:pic>
          <p:nvPicPr>
            <p:cNvPr id="11281" name="Picture 4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6" name="Text Box 50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lum bright="-15000" contrast="15000"/>
          </a:blip>
          <a:stretch>
            <a:fillRect/>
          </a:stretch>
        </p:blipFill>
        <p:spPr>
          <a:xfrm>
            <a:off x="2464225" y="3274229"/>
            <a:ext cx="1208811" cy="12088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lum bright="-15000" contrast="15000"/>
          </a:blip>
          <a:stretch>
            <a:fillRect/>
          </a:stretch>
        </p:blipFill>
        <p:spPr>
          <a:xfrm>
            <a:off x="6708620" y="3362200"/>
            <a:ext cx="1018718" cy="1032867"/>
          </a:xfrm>
          <a:prstGeom prst="rect">
            <a:avLst/>
          </a:prstGeom>
        </p:spPr>
      </p:pic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2619288" y="135206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73500" y="1484684"/>
            <a:ext cx="2303463" cy="647923"/>
            <a:chOff x="3873500" y="1484684"/>
            <a:chExt cx="2303463" cy="647923"/>
          </a:xfrm>
        </p:grpSpPr>
        <p:sp>
          <p:nvSpPr>
            <p:cNvPr id="183337" name="Line 41"/>
            <p:cNvSpPr>
              <a:spLocks noChangeShapeType="1"/>
            </p:cNvSpPr>
            <p:nvPr/>
          </p:nvSpPr>
          <p:spPr bwMode="auto">
            <a:xfrm>
              <a:off x="3873500" y="2132607"/>
              <a:ext cx="2303463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4736976" y="1484684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a</a:t>
              </a:r>
              <a:endParaRPr lang="de-CH" sz="3200"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73500" y="2492796"/>
            <a:ext cx="2232025" cy="647874"/>
            <a:chOff x="3873500" y="2492796"/>
            <a:chExt cx="2232025" cy="647874"/>
          </a:xfrm>
        </p:grpSpPr>
        <p:sp>
          <p:nvSpPr>
            <p:cNvPr id="183339" name="Line 43"/>
            <p:cNvSpPr>
              <a:spLocks noChangeShapeType="1"/>
            </p:cNvSpPr>
            <p:nvPr/>
          </p:nvSpPr>
          <p:spPr bwMode="auto">
            <a:xfrm flipH="1" flipV="1">
              <a:off x="3873500" y="3140670"/>
              <a:ext cx="2232025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4736976" y="2492796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b</a:t>
              </a:r>
              <a:endParaRPr lang="de-CH" sz="3200">
                <a:cs typeface="+mn-cs"/>
              </a:endParaRPr>
            </a:p>
          </p:txBody>
        </p:sp>
      </p:grp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1844494" y="4357641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 dirty="0">
              <a:cs typeface="+mn-cs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7676677" y="4357641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 dirty="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4624"/>
            <a:ext cx="8915400" cy="1008856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Protocol </a:t>
            </a:r>
            <a:r>
              <a:rPr lang="da-DK" err="1">
                <a:latin typeface="News Gothic MT" charset="0"/>
              </a:rPr>
              <a:t>voor</a:t>
            </a:r>
            <a:r>
              <a:rPr lang="da-DK">
                <a:latin typeface="News Gothic MT" charset="0"/>
              </a:rPr>
              <a:t> </a:t>
            </a:r>
            <a:r>
              <a:rPr lang="da-DK" err="1">
                <a:latin typeface="News Gothic MT" charset="0"/>
              </a:rPr>
              <a:t>toss</a:t>
            </a:r>
            <a:endParaRPr lang="da-DK">
              <a:latin typeface="News Gothic MT" charset="0"/>
            </a:endParaRPr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36" y="4731345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34" name="Oval 38"/>
          <p:cNvSpPr>
            <a:spLocks noChangeArrowheads="1"/>
          </p:cNvSpPr>
          <p:nvPr/>
        </p:nvSpPr>
        <p:spPr bwMode="auto">
          <a:xfrm>
            <a:off x="7718168" y="2262343"/>
            <a:ext cx="648717" cy="648072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274" name="Group 45"/>
          <p:cNvGrpSpPr>
            <a:grpSpLocks/>
          </p:cNvGrpSpPr>
          <p:nvPr/>
        </p:nvGrpSpPr>
        <p:grpSpPr bwMode="auto">
          <a:xfrm>
            <a:off x="430213" y="2107207"/>
            <a:ext cx="1138238" cy="1754188"/>
            <a:chOff x="1327" y="1071"/>
            <a:chExt cx="717" cy="1105"/>
          </a:xfrm>
        </p:grpSpPr>
        <p:pic>
          <p:nvPicPr>
            <p:cNvPr id="11283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3" name="Text Box 47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1275" name="Group 48"/>
          <p:cNvGrpSpPr>
            <a:grpSpLocks/>
          </p:cNvGrpSpPr>
          <p:nvPr/>
        </p:nvGrpSpPr>
        <p:grpSpPr bwMode="auto">
          <a:xfrm>
            <a:off x="8482013" y="2216745"/>
            <a:ext cx="1120775" cy="1716088"/>
            <a:chOff x="4241" y="1140"/>
            <a:chExt cx="706" cy="1081"/>
          </a:xfrm>
        </p:grpSpPr>
        <p:pic>
          <p:nvPicPr>
            <p:cNvPr id="11281" name="Picture 4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46" name="Text Box 50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183364" name="Text Box 68"/>
          <p:cNvSpPr txBox="1">
            <a:spLocks noChangeArrowheads="1"/>
          </p:cNvSpPr>
          <p:nvPr/>
        </p:nvSpPr>
        <p:spPr bwMode="auto">
          <a:xfrm>
            <a:off x="5889104" y="3428900"/>
            <a:ext cx="2664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  <a:cs typeface="+mn-cs"/>
              </a:rPr>
              <a:t>niet</a:t>
            </a:r>
            <a:r>
              <a:rPr lang="en-US" sz="2800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+mn-cs"/>
              </a:rPr>
              <a:t>willekeurig</a:t>
            </a:r>
            <a:r>
              <a:rPr lang="en-US" sz="2800" dirty="0">
                <a:solidFill>
                  <a:srgbClr val="FF0000"/>
                </a:solidFill>
                <a:cs typeface="+mn-cs"/>
              </a:rPr>
              <a:t>!</a:t>
            </a:r>
            <a:endParaRPr lang="de-CH" sz="28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lum bright="-15000" contrast="15000"/>
          </a:blip>
          <a:stretch>
            <a:fillRect/>
          </a:stretch>
        </p:blipFill>
        <p:spPr>
          <a:xfrm>
            <a:off x="272480" y="4004964"/>
            <a:ext cx="1512168" cy="15121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lum bright="-15000" contrast="15000"/>
          </a:blip>
          <a:stretch>
            <a:fillRect/>
          </a:stretch>
        </p:blipFill>
        <p:spPr>
          <a:xfrm>
            <a:off x="8121352" y="4076972"/>
            <a:ext cx="1323754" cy="1342140"/>
          </a:xfrm>
          <a:prstGeom prst="rect">
            <a:avLst/>
          </a:prstGeom>
        </p:spPr>
      </p:pic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784648" y="155669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73500" y="1484684"/>
            <a:ext cx="2303463" cy="647923"/>
            <a:chOff x="3873500" y="1484684"/>
            <a:chExt cx="2303463" cy="647923"/>
          </a:xfrm>
        </p:grpSpPr>
        <p:sp>
          <p:nvSpPr>
            <p:cNvPr id="183337" name="Line 41"/>
            <p:cNvSpPr>
              <a:spLocks noChangeShapeType="1"/>
            </p:cNvSpPr>
            <p:nvPr/>
          </p:nvSpPr>
          <p:spPr bwMode="auto">
            <a:xfrm>
              <a:off x="3873500" y="2132607"/>
              <a:ext cx="2303463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4736976" y="1484684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a</a:t>
              </a:r>
              <a:endParaRPr lang="de-CH" sz="3200">
                <a:cs typeface="+mn-cs"/>
              </a:endParaRPr>
            </a:p>
          </p:txBody>
        </p:sp>
      </p:grp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6969224" y="227677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b=1</a:t>
            </a:r>
            <a:endParaRPr lang="de-CH" sz="320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73500" y="2492796"/>
            <a:ext cx="2232025" cy="647874"/>
            <a:chOff x="3873500" y="2492796"/>
            <a:chExt cx="2232025" cy="647874"/>
          </a:xfrm>
        </p:grpSpPr>
        <p:sp>
          <p:nvSpPr>
            <p:cNvPr id="183339" name="Line 43"/>
            <p:cNvSpPr>
              <a:spLocks noChangeShapeType="1"/>
            </p:cNvSpPr>
            <p:nvPr/>
          </p:nvSpPr>
          <p:spPr bwMode="auto">
            <a:xfrm flipH="1" flipV="1">
              <a:off x="3873500" y="3140670"/>
              <a:ext cx="2232025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4736976" y="2492796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b</a:t>
              </a:r>
              <a:endParaRPr lang="de-CH" sz="3200">
                <a:cs typeface="+mn-cs"/>
              </a:endParaRPr>
            </a:p>
          </p:txBody>
        </p:sp>
      </p:grp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524582" y="5589140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8265368" y="551713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2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2656"/>
            <a:ext cx="9649072" cy="720824"/>
          </a:xfrm>
        </p:spPr>
        <p:txBody>
          <a:bodyPr/>
          <a:lstStyle/>
          <a:p>
            <a:r>
              <a:rPr lang="da-DK" sz="4100" dirty="0" err="1">
                <a:latin typeface="News Gothic MT" charset="0"/>
              </a:rPr>
              <a:t>Wat</a:t>
            </a:r>
            <a:r>
              <a:rPr lang="da-DK" sz="4100" dirty="0">
                <a:latin typeface="News Gothic MT" charset="0"/>
              </a:rPr>
              <a:t> is </a:t>
            </a:r>
            <a:r>
              <a:rPr lang="da-DK" sz="4100" dirty="0" err="1">
                <a:latin typeface="News Gothic MT" charset="0"/>
              </a:rPr>
              <a:t>cryptografie</a:t>
            </a:r>
            <a:r>
              <a:rPr lang="da-DK" sz="4100" dirty="0">
                <a:latin typeface="News Gothic MT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40" y="116632"/>
            <a:ext cx="2686754" cy="3582339"/>
          </a:xfrm>
          <a:prstGeom prst="rect">
            <a:avLst/>
          </a:prstGeom>
        </p:spPr>
      </p:pic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344488" y="1052737"/>
            <a:ext cx="6696744" cy="34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nl-NL" sz="2800" dirty="0" err="1"/>
              <a:t>kryptos</a:t>
            </a:r>
            <a:r>
              <a:rPr lang="nl-NL" sz="2800" dirty="0"/>
              <a:t> = geheim , </a:t>
            </a:r>
            <a:r>
              <a:rPr lang="nl-NL" sz="2800" dirty="0" err="1"/>
              <a:t>grapho</a:t>
            </a:r>
            <a:r>
              <a:rPr lang="nl-NL" sz="2800" dirty="0"/>
              <a:t> = schrijven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nl-NL" sz="2800" dirty="0"/>
              <a:t>tot de jaren 1970: </a:t>
            </a:r>
            <a:r>
              <a:rPr lang="nl-NL" sz="2800" dirty="0">
                <a:solidFill>
                  <a:srgbClr val="0000FF"/>
                </a:solidFill>
              </a:rPr>
              <a:t>veilige communicatie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nl-NL" sz="2800" dirty="0"/>
              <a:t>moderne cryptografie: omvat </a:t>
            </a:r>
            <a:r>
              <a:rPr lang="nl-NL" sz="2800" dirty="0">
                <a:solidFill>
                  <a:srgbClr val="0000FF"/>
                </a:solidFill>
              </a:rPr>
              <a:t>alle</a:t>
            </a:r>
            <a:br>
              <a:rPr lang="nl-NL" sz="2800" dirty="0">
                <a:solidFill>
                  <a:srgbClr val="0000FF"/>
                </a:solidFill>
              </a:rPr>
            </a:br>
            <a:r>
              <a:rPr lang="nl-NL" sz="2800" dirty="0">
                <a:solidFill>
                  <a:srgbClr val="0000FF"/>
                </a:solidFill>
              </a:rPr>
              <a:t>scenario's waar mensen elkaar niet </a:t>
            </a:r>
            <a:br>
              <a:rPr lang="nl-NL" sz="2800" dirty="0">
                <a:solidFill>
                  <a:srgbClr val="0000FF"/>
                </a:solidFill>
              </a:rPr>
            </a:br>
            <a:r>
              <a:rPr lang="nl-NL" sz="2800" dirty="0">
                <a:solidFill>
                  <a:srgbClr val="0000FF"/>
                </a:solidFill>
              </a:rPr>
              <a:t>vertrouwen</a:t>
            </a:r>
            <a:endParaRPr lang="nl-NL" sz="2800" dirty="0">
              <a:solidFill>
                <a:srgbClr val="0000FF"/>
              </a:solidFill>
              <a:cs typeface="+mn-cs"/>
            </a:endParaRPr>
          </a:p>
          <a:p>
            <a:pPr eaLnBrk="0" hangingPunct="0">
              <a:spcBef>
                <a:spcPts val="1200"/>
              </a:spcBef>
              <a:buFontTx/>
              <a:buChar char="•"/>
              <a:defRPr/>
            </a:pPr>
            <a:endParaRPr lang="nl-NL" sz="3200" dirty="0"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795" y="3861048"/>
            <a:ext cx="5956848" cy="3744416"/>
            <a:chOff x="-3421" y="2708920"/>
            <a:chExt cx="5956848" cy="37444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292" y="3758152"/>
            <a:ext cx="2959100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40" y="4118192"/>
            <a:ext cx="3492500" cy="2324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200" y="4910280"/>
            <a:ext cx="3492500" cy="233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308" y="3372464"/>
            <a:ext cx="5209783" cy="2775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87896"/>
            <a:ext cx="8915400" cy="864840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De </a:t>
            </a:r>
            <a:r>
              <a:rPr lang="da-DK" err="1">
                <a:latin typeface="News Gothic MT" charset="0"/>
              </a:rPr>
              <a:t>oplossing</a:t>
            </a:r>
            <a:endParaRPr lang="da-DK">
              <a:latin typeface="News Gothic MT" charset="0"/>
            </a:endParaRPr>
          </a:p>
        </p:txBody>
      </p:sp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36" y="4731345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3873500" y="213260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>
            <a:off x="3873500" y="422175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93556" name="Picture 20" descr="BD07434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916707"/>
            <a:ext cx="15113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7" name="Picture 21" descr="j02381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572470"/>
            <a:ext cx="13668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8" name="Picture 32" descr="j02381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572470"/>
            <a:ext cx="13668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6" name="Group 34"/>
          <p:cNvGrpSpPr>
            <a:grpSpLocks/>
          </p:cNvGrpSpPr>
          <p:nvPr/>
        </p:nvGrpSpPr>
        <p:grpSpPr bwMode="auto">
          <a:xfrm>
            <a:off x="430213" y="2107207"/>
            <a:ext cx="1138238" cy="1754188"/>
            <a:chOff x="1327" y="1071"/>
            <a:chExt cx="717" cy="1105"/>
          </a:xfrm>
        </p:grpSpPr>
        <p:pic>
          <p:nvPicPr>
            <p:cNvPr id="13335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72" name="Text Box 36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3327" name="Group 37"/>
          <p:cNvGrpSpPr>
            <a:grpSpLocks/>
          </p:cNvGrpSpPr>
          <p:nvPr/>
        </p:nvGrpSpPr>
        <p:grpSpPr bwMode="auto">
          <a:xfrm>
            <a:off x="8482013" y="2216745"/>
            <a:ext cx="1120775" cy="1716088"/>
            <a:chOff x="4241" y="1140"/>
            <a:chExt cx="706" cy="1081"/>
          </a:xfrm>
        </p:grpSpPr>
        <p:pic>
          <p:nvPicPr>
            <p:cNvPr id="13333" name="Picture 3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75" name="Text Box 39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lum bright="-15000" contrast="15000"/>
          </a:blip>
          <a:stretch>
            <a:fillRect/>
          </a:stretch>
        </p:blipFill>
        <p:spPr>
          <a:xfrm>
            <a:off x="272480" y="4004964"/>
            <a:ext cx="1512168" cy="15121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lum bright="-15000" contrast="15000"/>
          </a:blip>
          <a:stretch>
            <a:fillRect/>
          </a:stretch>
        </p:blipFill>
        <p:spPr>
          <a:xfrm>
            <a:off x="8121352" y="4076972"/>
            <a:ext cx="1323754" cy="1342140"/>
          </a:xfrm>
          <a:prstGeom prst="rect">
            <a:avLst/>
          </a:prstGeom>
        </p:spPr>
      </p:pic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524582" y="5589140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8265368" y="551713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992560" y="1069669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6969224" y="227677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b=1</a:t>
            </a:r>
            <a:endParaRPr lang="de-CH" sz="32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73500" y="2492796"/>
            <a:ext cx="2232025" cy="647874"/>
            <a:chOff x="3873500" y="2492796"/>
            <a:chExt cx="2232025" cy="647874"/>
          </a:xfrm>
        </p:grpSpPr>
        <p:sp>
          <p:nvSpPr>
            <p:cNvPr id="193551" name="Line 15"/>
            <p:cNvSpPr>
              <a:spLocks noChangeShapeType="1"/>
            </p:cNvSpPr>
            <p:nvPr/>
          </p:nvSpPr>
          <p:spPr bwMode="auto">
            <a:xfrm flipH="1" flipV="1">
              <a:off x="3873500" y="3140670"/>
              <a:ext cx="2232025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Text Box 47"/>
            <p:cNvSpPr txBox="1">
              <a:spLocks noChangeArrowheads="1"/>
            </p:cNvSpPr>
            <p:nvPr/>
          </p:nvSpPr>
          <p:spPr bwMode="auto">
            <a:xfrm>
              <a:off x="4736976" y="2492796"/>
              <a:ext cx="504056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cs typeface="+mn-cs"/>
                </a:rPr>
                <a:t>b</a:t>
              </a:r>
              <a:endParaRPr lang="de-CH" sz="3200">
                <a:cs typeface="+mn-cs"/>
              </a:endParaRPr>
            </a:p>
          </p:txBody>
        </p:sp>
      </p:grp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992560" y="1556692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6897216" y="1188040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9559" y="5157192"/>
            <a:ext cx="683601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44444E-6 C 0.02372 -0.03611 0.04759 -0.07199 0.07356 -0.05185 C 0.09952 -0.03171 0.12756 0.04468 0.15561 0.12107 " pathEditMode="relative" ptsTypes="a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417E-6 7.30805E-7 L 0.00368 -0.16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-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024E-7 2.6827E-7 C 0.02514 -0.04602 0.05045 -0.09158 0.12556 -0.11772 C 0.20051 -0.14408 0.39622 -0.15102 0.45051 -0.15726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8" y="-78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417E-6 7.30805E-7 L 0.43962 7.30805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7.40741E-7 L 0.00369 0.43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 animBg="1"/>
      <p:bldP spid="31" grpId="0"/>
      <p:bldP spid="33" grpId="0"/>
      <p:bldP spid="33" grpId="1"/>
      <p:bldP spid="33" grpId="2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31912"/>
            <a:ext cx="8915400" cy="720824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De </a:t>
            </a:r>
            <a:r>
              <a:rPr lang="da-DK" err="1">
                <a:latin typeface="News Gothic MT" charset="0"/>
              </a:rPr>
              <a:t>verklaring</a:t>
            </a:r>
            <a:endParaRPr lang="da-DK">
              <a:latin typeface="News Gothic MT" charset="0"/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36" y="4731345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9559" y="5157192"/>
            <a:ext cx="683601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7" name="Line 7"/>
          <p:cNvSpPr>
            <a:spLocks noChangeShapeType="1"/>
          </p:cNvSpPr>
          <p:nvPr/>
        </p:nvSpPr>
        <p:spPr bwMode="auto">
          <a:xfrm>
            <a:off x="3873500" y="213260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69" name="Line 9"/>
          <p:cNvSpPr>
            <a:spLocks noChangeShapeType="1"/>
          </p:cNvSpPr>
          <p:nvPr/>
        </p:nvSpPr>
        <p:spPr bwMode="auto">
          <a:xfrm flipH="1" flipV="1">
            <a:off x="3873500" y="3140670"/>
            <a:ext cx="2232025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>
            <a:off x="3873500" y="422175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5370" name="Picture 13" descr="BD07434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34032"/>
            <a:ext cx="15113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7" name="Picture 17" descr="j02381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3572470"/>
            <a:ext cx="13668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2" name="Group 19"/>
          <p:cNvGrpSpPr>
            <a:grpSpLocks/>
          </p:cNvGrpSpPr>
          <p:nvPr/>
        </p:nvGrpSpPr>
        <p:grpSpPr bwMode="auto">
          <a:xfrm>
            <a:off x="430213" y="2107207"/>
            <a:ext cx="1138238" cy="1754188"/>
            <a:chOff x="1327" y="1071"/>
            <a:chExt cx="717" cy="1105"/>
          </a:xfrm>
        </p:grpSpPr>
        <p:pic>
          <p:nvPicPr>
            <p:cNvPr id="15384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81" name="Text Box 21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5373" name="Group 22"/>
          <p:cNvGrpSpPr>
            <a:grpSpLocks/>
          </p:cNvGrpSpPr>
          <p:nvPr/>
        </p:nvGrpSpPr>
        <p:grpSpPr bwMode="auto">
          <a:xfrm>
            <a:off x="8482013" y="2216745"/>
            <a:ext cx="1120775" cy="1716088"/>
            <a:chOff x="4241" y="1140"/>
            <a:chExt cx="706" cy="1081"/>
          </a:xfrm>
        </p:grpSpPr>
        <p:pic>
          <p:nvPicPr>
            <p:cNvPr id="15382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84" name="Text Box 24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220188" name="Line 28"/>
          <p:cNvSpPr>
            <a:spLocks noChangeShapeType="1"/>
          </p:cNvSpPr>
          <p:nvPr/>
        </p:nvSpPr>
        <p:spPr bwMode="auto">
          <a:xfrm flipH="1" flipV="1">
            <a:off x="2432720" y="2132755"/>
            <a:ext cx="4464968" cy="2304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lum bright="-15000" contrast="15000"/>
          </a:blip>
          <a:stretch>
            <a:fillRect/>
          </a:stretch>
        </p:blipFill>
        <p:spPr>
          <a:xfrm>
            <a:off x="272480" y="4004964"/>
            <a:ext cx="1512168" cy="15121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lum bright="-15000" contrast="15000"/>
          </a:blip>
          <a:stretch>
            <a:fillRect/>
          </a:stretch>
        </p:blipFill>
        <p:spPr>
          <a:xfrm>
            <a:off x="8121352" y="4076972"/>
            <a:ext cx="1323754" cy="1342140"/>
          </a:xfrm>
          <a:prstGeom prst="rect">
            <a:avLst/>
          </a:prstGeom>
        </p:spPr>
      </p:pic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524582" y="5589140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8265368" y="551713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4736976" y="2492796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</a:t>
            </a:r>
            <a:endParaRPr lang="de-CH" sz="3200">
              <a:cs typeface="+mn-cs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1568624" y="1124644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6897216" y="4148980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32725" y="980082"/>
            <a:ext cx="1871663" cy="1079500"/>
            <a:chOff x="7832725" y="980082"/>
            <a:chExt cx="1871663" cy="1079500"/>
          </a:xfrm>
        </p:grpSpPr>
        <p:sp>
          <p:nvSpPr>
            <p:cNvPr id="220186" name="AutoShape 26"/>
            <p:cNvSpPr>
              <a:spLocks noChangeArrowheads="1"/>
            </p:cNvSpPr>
            <p:nvPr/>
          </p:nvSpPr>
          <p:spPr bwMode="auto">
            <a:xfrm>
              <a:off x="7832725" y="980082"/>
              <a:ext cx="1871663" cy="1079500"/>
            </a:xfrm>
            <a:prstGeom prst="cloudCallout">
              <a:avLst>
                <a:gd name="adj1" fmla="val -67301"/>
                <a:gd name="adj2" fmla="val 3014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4000" b="1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33" name="Text Box 47"/>
            <p:cNvSpPr txBox="1">
              <a:spLocks noChangeArrowheads="1"/>
            </p:cNvSpPr>
            <p:nvPr/>
          </p:nvSpPr>
          <p:spPr bwMode="auto">
            <a:xfrm>
              <a:off x="8193360" y="1196652"/>
              <a:ext cx="1152128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rgbClr val="FF0000"/>
                  </a:solidFill>
                  <a:cs typeface="+mn-cs"/>
                </a:rPr>
                <a:t>a = ?</a:t>
              </a:r>
              <a:endParaRPr lang="de-CH" sz="3200" dirty="0">
                <a:solidFill>
                  <a:srgbClr val="FF0000"/>
                </a:solidFill>
                <a:cs typeface="+mn-cs"/>
              </a:endParaRPr>
            </a:p>
          </p:txBody>
        </p:sp>
      </p:grp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6969224" y="227677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b=1</a:t>
            </a:r>
            <a:endParaRPr lang="de-CH" sz="320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20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20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2000"/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216024"/>
            <a:ext cx="8915400" cy="836712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Bit </a:t>
            </a:r>
            <a:r>
              <a:rPr lang="da-DK" dirty="0" err="1">
                <a:latin typeface="News Gothic MT" charset="0"/>
              </a:rPr>
              <a:t>Commitment</a:t>
            </a:r>
            <a:endParaRPr lang="da-DK" dirty="0">
              <a:latin typeface="News Gothic MT" charset="0"/>
            </a:endParaRPr>
          </a:p>
        </p:txBody>
      </p:sp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5961063" y="1340545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430213" y="2107307"/>
            <a:ext cx="1138238" cy="1754188"/>
            <a:chOff x="1327" y="1071"/>
            <a:chExt cx="717" cy="1105"/>
          </a:xfrm>
        </p:grpSpPr>
        <p:pic>
          <p:nvPicPr>
            <p:cNvPr id="17430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271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24272" name="Group 16"/>
          <p:cNvGrpSpPr>
            <a:grpSpLocks/>
          </p:cNvGrpSpPr>
          <p:nvPr/>
        </p:nvGrpSpPr>
        <p:grpSpPr bwMode="auto">
          <a:xfrm>
            <a:off x="8482013" y="2216845"/>
            <a:ext cx="1120775" cy="1716088"/>
            <a:chOff x="4241" y="1140"/>
            <a:chExt cx="706" cy="1081"/>
          </a:xfrm>
        </p:grpSpPr>
        <p:pic>
          <p:nvPicPr>
            <p:cNvPr id="17428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274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24275" name="Group 19"/>
          <p:cNvGrpSpPr>
            <a:grpSpLocks/>
          </p:cNvGrpSpPr>
          <p:nvPr/>
        </p:nvGrpSpPr>
        <p:grpSpPr bwMode="auto">
          <a:xfrm>
            <a:off x="3800475" y="1253232"/>
            <a:ext cx="2305050" cy="1743075"/>
            <a:chOff x="2394" y="608"/>
            <a:chExt cx="1452" cy="1098"/>
          </a:xfrm>
        </p:grpSpPr>
        <p:sp>
          <p:nvSpPr>
            <p:cNvPr id="224276" name="Line 20"/>
            <p:cNvSpPr>
              <a:spLocks noChangeShapeType="1"/>
            </p:cNvSpPr>
            <p:nvPr/>
          </p:nvSpPr>
          <p:spPr bwMode="auto">
            <a:xfrm>
              <a:off x="2395" y="981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7" name="Text Box 21"/>
            <p:cNvSpPr txBox="1">
              <a:spLocks noChangeArrowheads="1"/>
            </p:cNvSpPr>
            <p:nvPr/>
          </p:nvSpPr>
          <p:spPr bwMode="auto">
            <a:xfrm>
              <a:off x="2666" y="608"/>
              <a:ext cx="10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commit</a:t>
              </a:r>
            </a:p>
          </p:txBody>
        </p:sp>
        <p:sp>
          <p:nvSpPr>
            <p:cNvPr id="224278" name="Line 22"/>
            <p:cNvSpPr>
              <a:spLocks noChangeShapeType="1"/>
            </p:cNvSpPr>
            <p:nvPr/>
          </p:nvSpPr>
          <p:spPr bwMode="auto">
            <a:xfrm>
              <a:off x="2394" y="1162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9" name="Line 23"/>
            <p:cNvSpPr>
              <a:spLocks noChangeShapeType="1"/>
            </p:cNvSpPr>
            <p:nvPr/>
          </p:nvSpPr>
          <p:spPr bwMode="auto">
            <a:xfrm>
              <a:off x="2394" y="1344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0" name="Line 24"/>
            <p:cNvSpPr>
              <a:spLocks noChangeShapeType="1"/>
            </p:cNvSpPr>
            <p:nvPr/>
          </p:nvSpPr>
          <p:spPr bwMode="auto">
            <a:xfrm>
              <a:off x="3120" y="1480"/>
              <a:ext cx="0" cy="226"/>
            </a:xfrm>
            <a:prstGeom prst="line">
              <a:avLst/>
            </a:prstGeom>
            <a:noFill/>
            <a:ln w="635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3" name="AutoShape 27"/>
          <p:cNvSpPr>
            <a:spLocks noChangeArrowheads="1"/>
          </p:cNvSpPr>
          <p:nvPr/>
        </p:nvSpPr>
        <p:spPr bwMode="auto">
          <a:xfrm>
            <a:off x="7832725" y="980182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224285" name="Line 29"/>
          <p:cNvSpPr>
            <a:spLocks noChangeShapeType="1"/>
          </p:cNvSpPr>
          <p:nvPr/>
        </p:nvSpPr>
        <p:spPr bwMode="auto">
          <a:xfrm flipH="1" flipV="1">
            <a:off x="2288703" y="1988839"/>
            <a:ext cx="4104159" cy="165675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6" name="Line 30"/>
          <p:cNvSpPr>
            <a:spLocks noChangeShapeType="1"/>
          </p:cNvSpPr>
          <p:nvPr/>
        </p:nvSpPr>
        <p:spPr bwMode="auto">
          <a:xfrm>
            <a:off x="3800475" y="3717032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7" name="Text Box 31"/>
          <p:cNvSpPr txBox="1">
            <a:spLocks noChangeArrowheads="1"/>
          </p:cNvSpPr>
          <p:nvPr/>
        </p:nvSpPr>
        <p:spPr bwMode="auto">
          <a:xfrm>
            <a:off x="4303142" y="3140770"/>
            <a:ext cx="14419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cs typeface="+mn-cs"/>
              </a:rPr>
              <a:t>openen</a:t>
            </a:r>
            <a:endParaRPr lang="en-US" sz="2800">
              <a:cs typeface="+mn-cs"/>
            </a:endParaRP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1136650" y="4581128"/>
            <a:ext cx="7559675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/>
            </a:lvl1pPr>
          </a:lstStyle>
          <a:p>
            <a:r>
              <a:rPr lang="nl-NL"/>
              <a:t> belangrijke functionaliteit in cryptografie</a:t>
            </a:r>
          </a:p>
          <a:p>
            <a:r>
              <a:rPr lang="nl-NL"/>
              <a:t> verbergend</a:t>
            </a:r>
          </a:p>
          <a:p>
            <a:r>
              <a:rPr lang="nl-NL"/>
              <a:t> bindend</a:t>
            </a:r>
          </a:p>
        </p:txBody>
      </p:sp>
      <p:sp>
        <p:nvSpPr>
          <p:cNvPr id="24" name="Text Box 47"/>
          <p:cNvSpPr txBox="1">
            <a:spLocks noChangeArrowheads="1"/>
          </p:cNvSpPr>
          <p:nvPr/>
        </p:nvSpPr>
        <p:spPr bwMode="auto">
          <a:xfrm>
            <a:off x="8193360" y="1196752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424608" y="119675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dirty="0">
                <a:cs typeface="+mn-cs"/>
              </a:rPr>
              <a:t>a=0 of </a:t>
            </a:r>
            <a:br>
              <a:rPr lang="en-US" sz="3200" dirty="0">
                <a:cs typeface="+mn-cs"/>
              </a:rPr>
            </a:br>
            <a:r>
              <a:rPr lang="en-US" sz="3200" dirty="0">
                <a:cs typeface="+mn-cs"/>
              </a:rPr>
              <a:t>a=1</a:t>
            </a:r>
            <a:endParaRPr lang="de-CH" sz="3200" dirty="0">
              <a:cs typeface="+mn-cs"/>
            </a:endParaRP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6465168" y="3429000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  <p:pic>
        <p:nvPicPr>
          <p:cNvPr id="27" name="Picture 13" descr="BD07434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50" y="-42664"/>
            <a:ext cx="1157168" cy="11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j02381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33" y="3810331"/>
            <a:ext cx="1169211" cy="52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2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8" grpId="0" animBg="1"/>
      <p:bldP spid="224258" grpId="1" animBg="1"/>
      <p:bldP spid="224283" grpId="0" animBg="1"/>
      <p:bldP spid="224287" grpId="0"/>
      <p:bldP spid="224287" grpId="1"/>
      <p:bldP spid="224288" grpId="0" build="p"/>
      <p:bldP spid="24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3" descr="BD07434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48" y="1111710"/>
            <a:ext cx="1830919" cy="174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Grp="1" noChangeArrowheads="1"/>
          </p:cNvSpPr>
          <p:nvPr>
            <p:ph type="title"/>
          </p:nvPr>
        </p:nvSpPr>
        <p:spPr>
          <a:xfrm>
            <a:off x="1883699" y="331303"/>
            <a:ext cx="4972854" cy="836712"/>
          </a:xfrm>
        </p:spPr>
        <p:txBody>
          <a:bodyPr/>
          <a:lstStyle/>
          <a:p>
            <a:r>
              <a:rPr lang="da-DK" dirty="0">
                <a:latin typeface="News Gothic MT" charset="0"/>
              </a:rPr>
              <a:t>Bit </a:t>
            </a:r>
            <a:r>
              <a:rPr lang="da-DK" dirty="0" err="1">
                <a:latin typeface="News Gothic MT" charset="0"/>
              </a:rPr>
              <a:t>Commitment</a:t>
            </a:r>
            <a:endParaRPr lang="da-DK" dirty="0">
              <a:latin typeface="News Gothic MT" charset="0"/>
            </a:endParaRPr>
          </a:p>
        </p:txBody>
      </p:sp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774162" y="2551906"/>
            <a:ext cx="1138238" cy="1754188"/>
            <a:chOff x="1327" y="1071"/>
            <a:chExt cx="717" cy="1105"/>
          </a:xfrm>
        </p:grpSpPr>
        <p:pic>
          <p:nvPicPr>
            <p:cNvPr id="17430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271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24272" name="Group 16"/>
          <p:cNvGrpSpPr>
            <a:grpSpLocks/>
          </p:cNvGrpSpPr>
          <p:nvPr/>
        </p:nvGrpSpPr>
        <p:grpSpPr bwMode="auto">
          <a:xfrm>
            <a:off x="7225610" y="2297688"/>
            <a:ext cx="1120775" cy="1716088"/>
            <a:chOff x="4241" y="1140"/>
            <a:chExt cx="706" cy="1081"/>
          </a:xfrm>
        </p:grpSpPr>
        <p:pic>
          <p:nvPicPr>
            <p:cNvPr id="17428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274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224283" name="AutoShape 27"/>
          <p:cNvSpPr>
            <a:spLocks noChangeArrowheads="1"/>
          </p:cNvSpPr>
          <p:nvPr/>
        </p:nvSpPr>
        <p:spPr bwMode="auto">
          <a:xfrm>
            <a:off x="6163305" y="949390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224285" name="Line 29"/>
          <p:cNvSpPr>
            <a:spLocks noChangeShapeType="1"/>
          </p:cNvSpPr>
          <p:nvPr/>
        </p:nvSpPr>
        <p:spPr bwMode="auto">
          <a:xfrm flipH="1" flipV="1">
            <a:off x="3459258" y="2551905"/>
            <a:ext cx="2933603" cy="10936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3612055" y="4131261"/>
            <a:ext cx="2628008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/>
            </a:lvl1pPr>
          </a:lstStyle>
          <a:p>
            <a:r>
              <a:rPr lang="nl-NL" dirty="0"/>
              <a:t>verbergend</a:t>
            </a:r>
          </a:p>
          <a:p>
            <a:r>
              <a:rPr lang="nl-NL" dirty="0"/>
              <a:t>bindend</a:t>
            </a:r>
          </a:p>
        </p:txBody>
      </p:sp>
      <p:sp>
        <p:nvSpPr>
          <p:cNvPr id="24" name="Text Box 47"/>
          <p:cNvSpPr txBox="1">
            <a:spLocks noChangeArrowheads="1"/>
          </p:cNvSpPr>
          <p:nvPr/>
        </p:nvSpPr>
        <p:spPr bwMode="auto">
          <a:xfrm>
            <a:off x="6528139" y="1168015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2614242" y="1601165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dirty="0">
                <a:cs typeface="+mn-cs"/>
              </a:rPr>
              <a:t>a=0 of </a:t>
            </a:r>
            <a:br>
              <a:rPr lang="en-US" sz="3200" dirty="0">
                <a:cs typeface="+mn-cs"/>
              </a:rPr>
            </a:br>
            <a:r>
              <a:rPr lang="en-US" sz="3200" dirty="0">
                <a:cs typeface="+mn-cs"/>
              </a:rPr>
              <a:t>a=1</a:t>
            </a:r>
            <a:endParaRPr lang="de-CH" sz="3200" dirty="0">
              <a:cs typeface="+mn-cs"/>
            </a:endParaRP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6465168" y="3429000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  <p:pic>
        <p:nvPicPr>
          <p:cNvPr id="28" name="Picture 17" descr="j02381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18" y="3490863"/>
            <a:ext cx="1169211" cy="52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8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83" grpId="0" animBg="1"/>
      <p:bldP spid="224288" grpId="0" build="p"/>
      <p:bldP spid="24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7" name="Line 7"/>
          <p:cNvSpPr>
            <a:spLocks noChangeShapeType="1"/>
          </p:cNvSpPr>
          <p:nvPr/>
        </p:nvSpPr>
        <p:spPr bwMode="auto">
          <a:xfrm>
            <a:off x="3873500" y="213260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69" name="Line 9"/>
          <p:cNvSpPr>
            <a:spLocks noChangeShapeType="1"/>
          </p:cNvSpPr>
          <p:nvPr/>
        </p:nvSpPr>
        <p:spPr bwMode="auto">
          <a:xfrm flipH="1" flipV="1">
            <a:off x="3873500" y="3140670"/>
            <a:ext cx="2232025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>
            <a:off x="3873500" y="4221757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5370" name="Picture 13" descr="BD07434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34032"/>
            <a:ext cx="15113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7" name="Picture 17" descr="j0238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3539533"/>
            <a:ext cx="13668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2" name="Group 19"/>
          <p:cNvGrpSpPr>
            <a:grpSpLocks/>
          </p:cNvGrpSpPr>
          <p:nvPr/>
        </p:nvGrpSpPr>
        <p:grpSpPr bwMode="auto">
          <a:xfrm>
            <a:off x="1596976" y="2107207"/>
            <a:ext cx="1138238" cy="1754188"/>
            <a:chOff x="1327" y="1071"/>
            <a:chExt cx="717" cy="1105"/>
          </a:xfrm>
        </p:grpSpPr>
        <p:pic>
          <p:nvPicPr>
            <p:cNvPr id="15384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81" name="Text Box 21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15373" name="Group 22"/>
          <p:cNvGrpSpPr>
            <a:grpSpLocks/>
          </p:cNvGrpSpPr>
          <p:nvPr/>
        </p:nvGrpSpPr>
        <p:grpSpPr bwMode="auto">
          <a:xfrm>
            <a:off x="8482013" y="2216745"/>
            <a:ext cx="1120775" cy="1716088"/>
            <a:chOff x="4241" y="1140"/>
            <a:chExt cx="706" cy="1081"/>
          </a:xfrm>
        </p:grpSpPr>
        <p:pic>
          <p:nvPicPr>
            <p:cNvPr id="15382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84" name="Text Box 24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lum bright="-15000" contrast="15000"/>
          </a:blip>
          <a:stretch>
            <a:fillRect/>
          </a:stretch>
        </p:blipFill>
        <p:spPr>
          <a:xfrm>
            <a:off x="1439243" y="4004964"/>
            <a:ext cx="1512168" cy="15121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lum bright="-15000" contrast="15000"/>
          </a:blip>
          <a:stretch>
            <a:fillRect/>
          </a:stretch>
        </p:blipFill>
        <p:spPr>
          <a:xfrm>
            <a:off x="8121352" y="4076972"/>
            <a:ext cx="1323754" cy="1342140"/>
          </a:xfrm>
          <a:prstGeom prst="rect">
            <a:avLst/>
          </a:prstGeom>
        </p:spPr>
      </p:pic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1691345" y="5589140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8265368" y="551713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4736976" y="2492796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</a:t>
            </a:r>
            <a:endParaRPr lang="de-CH" sz="3200">
              <a:cs typeface="+mn-cs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2321719" y="993477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 dirty="0">
              <a:cs typeface="+mn-cs"/>
            </a:endParaRPr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6969224" y="227677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b=0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b=1</a:t>
            </a:r>
            <a:endParaRPr lang="de-CH" sz="320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7851" y="1287837"/>
            <a:ext cx="7016129" cy="76388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Tossen over de telefoon</a:t>
            </a:r>
          </a:p>
        </p:txBody>
      </p:sp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664" y="4947369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332" y="5503056"/>
            <a:ext cx="683601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5" name="Picture 13" descr="BD05036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20" y="3501008"/>
            <a:ext cx="1209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9" descr="BS00444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2276872"/>
            <a:ext cx="124301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73" name="Line 21"/>
          <p:cNvSpPr>
            <a:spLocks noChangeShapeType="1"/>
          </p:cNvSpPr>
          <p:nvPr/>
        </p:nvSpPr>
        <p:spPr bwMode="auto">
          <a:xfrm>
            <a:off x="2864286" y="3429397"/>
            <a:ext cx="439333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226" name="Group 28"/>
          <p:cNvGrpSpPr>
            <a:grpSpLocks/>
          </p:cNvGrpSpPr>
          <p:nvPr/>
        </p:nvGrpSpPr>
        <p:grpSpPr bwMode="auto">
          <a:xfrm>
            <a:off x="1509850" y="2107307"/>
            <a:ext cx="1138238" cy="1754188"/>
            <a:chOff x="1327" y="1071"/>
            <a:chExt cx="717" cy="1105"/>
          </a:xfrm>
        </p:grpSpPr>
        <p:pic>
          <p:nvPicPr>
            <p:cNvPr id="9232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82" name="Text Box 30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9227" name="Group 31"/>
          <p:cNvGrpSpPr>
            <a:grpSpLocks/>
          </p:cNvGrpSpPr>
          <p:nvPr/>
        </p:nvGrpSpPr>
        <p:grpSpPr bwMode="auto">
          <a:xfrm>
            <a:off x="7504633" y="2216845"/>
            <a:ext cx="1120775" cy="1716088"/>
            <a:chOff x="4241" y="1140"/>
            <a:chExt cx="706" cy="1081"/>
          </a:xfrm>
        </p:grpSpPr>
        <p:pic>
          <p:nvPicPr>
            <p:cNvPr id="9230" name="Picture 3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85" name="Text Box 33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lum bright="-15000" contrast="15000"/>
          </a:blip>
          <a:stretch>
            <a:fillRect/>
          </a:stretch>
        </p:blipFill>
        <p:spPr>
          <a:xfrm>
            <a:off x="1352117" y="4005064"/>
            <a:ext cx="1512168" cy="1512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lum bright="-15000" contrast="15000"/>
          </a:blip>
          <a:stretch>
            <a:fillRect/>
          </a:stretch>
        </p:blipFill>
        <p:spPr>
          <a:xfrm>
            <a:off x="7143972" y="4077072"/>
            <a:ext cx="1323754" cy="1342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55" y="3795774"/>
            <a:ext cx="3979609" cy="28071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409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216024"/>
            <a:ext cx="8915400" cy="836712"/>
          </a:xfrm>
        </p:spPr>
        <p:txBody>
          <a:bodyPr/>
          <a:lstStyle/>
          <a:p>
            <a:r>
              <a:rPr lang="da-DK" dirty="0" err="1">
                <a:latin typeface="News Gothic MT" charset="0"/>
              </a:rPr>
              <a:t>Reductie</a:t>
            </a:r>
            <a:r>
              <a:rPr lang="da-DK" dirty="0">
                <a:latin typeface="News Gothic MT" charset="0"/>
              </a:rPr>
              <a:t> van </a:t>
            </a:r>
            <a:r>
              <a:rPr lang="da-DK" dirty="0" err="1">
                <a:latin typeface="News Gothic MT" charset="0"/>
              </a:rPr>
              <a:t>het</a:t>
            </a:r>
            <a:r>
              <a:rPr lang="da-DK" dirty="0">
                <a:latin typeface="News Gothic MT" charset="0"/>
              </a:rPr>
              <a:t> </a:t>
            </a:r>
            <a:r>
              <a:rPr lang="da-DK" dirty="0" err="1">
                <a:latin typeface="News Gothic MT" charset="0"/>
              </a:rPr>
              <a:t>probleem</a:t>
            </a:r>
            <a:endParaRPr lang="da-DK" dirty="0">
              <a:latin typeface="News Gothic M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4" y="1231469"/>
            <a:ext cx="3480320" cy="2350582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</p:pic>
      <p:sp>
        <p:nvSpPr>
          <p:cNvPr id="8" name="Right Arrow 7"/>
          <p:cNvSpPr/>
          <p:nvPr/>
        </p:nvSpPr>
        <p:spPr>
          <a:xfrm>
            <a:off x="4387160" y="4857365"/>
            <a:ext cx="1189975" cy="5434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utoShape 4" descr="ata:image/jpeg;base64,/9j/4AAQSkZJRgABAQAAAQABAAD/2wCEAAkGBxMSEhUSExMWFRUWFxUXFxgXFxYVFRoYFRgYFhYYF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6" y="1283014"/>
            <a:ext cx="1687175" cy="14762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Right Arrow 54"/>
          <p:cNvSpPr/>
          <p:nvPr/>
        </p:nvSpPr>
        <p:spPr>
          <a:xfrm rot="5400000">
            <a:off x="578146" y="3060560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up 16"/>
          <p:cNvGrpSpPr/>
          <p:nvPr/>
        </p:nvGrpSpPr>
        <p:grpSpPr>
          <a:xfrm>
            <a:off x="1353371" y="2857496"/>
            <a:ext cx="778773" cy="711509"/>
            <a:chOff x="1353371" y="2857496"/>
            <a:chExt cx="778773" cy="711509"/>
          </a:xfrm>
        </p:grpSpPr>
        <p:pic>
          <p:nvPicPr>
            <p:cNvPr id="56" name="Picture 19" descr="BS00444_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371" y="2857496"/>
              <a:ext cx="778773" cy="70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24"/>
            <p:cNvGrpSpPr>
              <a:grpSpLocks/>
            </p:cNvGrpSpPr>
            <p:nvPr/>
          </p:nvGrpSpPr>
          <p:grpSpPr bwMode="auto">
            <a:xfrm>
              <a:off x="1353371" y="2989571"/>
              <a:ext cx="728448" cy="579434"/>
              <a:chOff x="1170" y="2478"/>
              <a:chExt cx="1179" cy="861"/>
            </a:xfrm>
          </p:grpSpPr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 flipV="1">
                <a:off x="1170" y="2478"/>
                <a:ext cx="1134" cy="86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>
                <a:off x="1170" y="2523"/>
                <a:ext cx="1179" cy="77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3" y="3773779"/>
            <a:ext cx="3744416" cy="28287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1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430213" y="2107307"/>
            <a:ext cx="1138238" cy="1754188"/>
            <a:chOff x="1327" y="1071"/>
            <a:chExt cx="717" cy="1105"/>
          </a:xfrm>
        </p:grpSpPr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5961063" y="1340545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2656"/>
            <a:ext cx="9906000" cy="720824"/>
          </a:xfrm>
        </p:spPr>
        <p:txBody>
          <a:bodyPr>
            <a:normAutofit fontScale="90000"/>
          </a:bodyPr>
          <a:lstStyle/>
          <a:p>
            <a:r>
              <a:rPr lang="da-DK" err="1">
                <a:latin typeface="News Gothic MT" charset="0"/>
              </a:rPr>
              <a:t>Voorstel</a:t>
            </a:r>
            <a:r>
              <a:rPr lang="da-DK">
                <a:latin typeface="News Gothic MT" charset="0"/>
              </a:rPr>
              <a:t> Bit-</a:t>
            </a:r>
            <a:r>
              <a:rPr lang="da-DK" err="1">
                <a:latin typeface="News Gothic MT" charset="0"/>
              </a:rPr>
              <a:t>Commitment</a:t>
            </a:r>
            <a:r>
              <a:rPr lang="da-DK">
                <a:latin typeface="News Gothic MT" charset="0"/>
              </a:rPr>
              <a:t> </a:t>
            </a:r>
            <a:r>
              <a:rPr lang="da-DK" err="1">
                <a:latin typeface="News Gothic MT" charset="0"/>
              </a:rPr>
              <a:t>protocol</a:t>
            </a:r>
            <a:endParaRPr lang="da-DK">
              <a:latin typeface="News Gothic MT" charset="0"/>
            </a:endParaRPr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>
            <a:off x="3586237" y="3861246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3944888" y="3284984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848544" y="4444774"/>
            <a:ext cx="8712968" cy="20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/>
            </a:lvl1pPr>
          </a:lstStyle>
          <a:p>
            <a:pPr>
              <a:tabLst>
                <a:tab pos="7446963" algn="r"/>
              </a:tabLst>
            </a:pPr>
            <a:r>
              <a:rPr lang="nl-NL" dirty="0"/>
              <a:t> eerlijke Alice heeft:	8 </a:t>
            </a:r>
            <a:r>
              <a:rPr lang="nl-NL" dirty="0" err="1"/>
              <a:t>TeraBytes</a:t>
            </a:r>
            <a:r>
              <a:rPr lang="nl-NL" dirty="0"/>
              <a:t> nodig</a:t>
            </a:r>
          </a:p>
          <a:p>
            <a:pPr>
              <a:tabLst>
                <a:tab pos="7446963" algn="r"/>
              </a:tabLst>
            </a:pP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oneerlijke</a:t>
            </a:r>
            <a:r>
              <a:rPr lang="nl-NL" dirty="0"/>
              <a:t> Alice heeft:	16 </a:t>
            </a:r>
            <a:r>
              <a:rPr lang="nl-NL" dirty="0" err="1"/>
              <a:t>TeraBytes</a:t>
            </a:r>
            <a:r>
              <a:rPr lang="nl-NL" dirty="0"/>
              <a:t> nodig</a:t>
            </a:r>
          </a:p>
          <a:p>
            <a:r>
              <a:rPr lang="nl-NL" dirty="0"/>
              <a:t> opslag</a:t>
            </a:r>
            <a:r>
              <a:rPr lang="nl-NL" sz="3600" baseline="-25000" dirty="0"/>
              <a:t>valsspeler</a:t>
            </a:r>
            <a:r>
              <a:rPr lang="nl-NL" dirty="0"/>
              <a:t> &lt; 2 * opslag</a:t>
            </a:r>
            <a:r>
              <a:rPr lang="nl-NL" sz="3600" baseline="-25000" dirty="0"/>
              <a:t>eerlijk</a:t>
            </a:r>
            <a:r>
              <a:rPr lang="nl-NL" dirty="0"/>
              <a:t>   bindend </a:t>
            </a:r>
          </a:p>
          <a:p>
            <a:r>
              <a:rPr lang="nl-NL" dirty="0"/>
              <a:t> perfect verbergend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9313" y="2310008"/>
            <a:ext cx="2663527" cy="1886301"/>
            <a:chOff x="849313" y="2310008"/>
            <a:chExt cx="2663527" cy="1886301"/>
          </a:xfrm>
        </p:grpSpPr>
        <p:sp>
          <p:nvSpPr>
            <p:cNvPr id="212019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2021" name="AutoShape 53"/>
            <p:cNvSpPr>
              <a:spLocks noChangeArrowheads="1"/>
            </p:cNvSpPr>
            <p:nvPr/>
          </p:nvSpPr>
          <p:spPr bwMode="auto">
            <a:xfrm>
              <a:off x="1352600" y="3068960"/>
              <a:ext cx="2160240" cy="1127349"/>
            </a:xfrm>
            <a:prstGeom prst="wedgeRoundRectCallout">
              <a:avLst>
                <a:gd name="adj1" fmla="val -65895"/>
                <a:gd name="adj2" fmla="val -10839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80792" y="1347983"/>
            <a:ext cx="3023147" cy="958506"/>
            <a:chOff x="3080792" y="1347983"/>
            <a:chExt cx="3023147" cy="958506"/>
          </a:xfrm>
        </p:grpSpPr>
        <p:sp>
          <p:nvSpPr>
            <p:cNvPr id="212006" name="Line 38"/>
            <p:cNvSpPr>
              <a:spLocks noChangeShapeType="1"/>
            </p:cNvSpPr>
            <p:nvPr/>
          </p:nvSpPr>
          <p:spPr bwMode="auto">
            <a:xfrm flipV="1">
              <a:off x="3080792" y="1830582"/>
              <a:ext cx="3023147" cy="14242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2011" name="Text Box 43"/>
            <p:cNvSpPr txBox="1">
              <a:spLocks noChangeArrowheads="1"/>
            </p:cNvSpPr>
            <p:nvPr/>
          </p:nvSpPr>
          <p:spPr bwMode="auto">
            <a:xfrm>
              <a:off x="3224808" y="1347983"/>
              <a:ext cx="273657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nl-NL" sz="2400">
                  <a:cs typeface="+mn-cs"/>
                </a:rPr>
                <a:t>vastleggen op a=0</a:t>
              </a:r>
            </a:p>
          </p:txBody>
        </p:sp>
        <p:sp>
          <p:nvSpPr>
            <p:cNvPr id="212028" name="Text Box 60"/>
            <p:cNvSpPr txBox="1">
              <a:spLocks noChangeArrowheads="1"/>
            </p:cNvSpPr>
            <p:nvPr/>
          </p:nvSpPr>
          <p:spPr bwMode="auto">
            <a:xfrm>
              <a:off x="3512840" y="1844824"/>
              <a:ext cx="24496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cs typeface="+mn-cs"/>
                </a:rPr>
                <a:t>(8 </a:t>
              </a:r>
              <a:r>
                <a:rPr lang="en-US" sz="2400" dirty="0" err="1">
                  <a:cs typeface="+mn-cs"/>
                </a:rPr>
                <a:t>TeraBytes</a:t>
              </a:r>
              <a:r>
                <a:rPr lang="en-US" sz="2400" dirty="0">
                  <a:cs typeface="+mn-cs"/>
                </a:rPr>
                <a:t>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80792" y="2308420"/>
            <a:ext cx="3168352" cy="976564"/>
            <a:chOff x="3080792" y="2308420"/>
            <a:chExt cx="3168352" cy="976564"/>
          </a:xfrm>
        </p:grpSpPr>
        <p:sp>
          <p:nvSpPr>
            <p:cNvPr id="212010" name="Line 42"/>
            <p:cNvSpPr>
              <a:spLocks noChangeShapeType="1"/>
            </p:cNvSpPr>
            <p:nvPr/>
          </p:nvSpPr>
          <p:spPr bwMode="auto">
            <a:xfrm>
              <a:off x="3080792" y="2780928"/>
              <a:ext cx="3023147" cy="3231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2013" name="Text Box 45"/>
            <p:cNvSpPr txBox="1">
              <a:spLocks noChangeArrowheads="1"/>
            </p:cNvSpPr>
            <p:nvPr/>
          </p:nvSpPr>
          <p:spPr bwMode="auto">
            <a:xfrm>
              <a:off x="3296816" y="2308420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err="1">
                  <a:cs typeface="+mn-cs"/>
                </a:rPr>
                <a:t>vastleggen</a:t>
              </a:r>
              <a:r>
                <a:rPr lang="en-US" sz="2400">
                  <a:cs typeface="+mn-cs"/>
                </a:rPr>
                <a:t> op a=1</a:t>
              </a:r>
            </a:p>
          </p:txBody>
        </p:sp>
        <p:sp>
          <p:nvSpPr>
            <p:cNvPr id="212029" name="Text Box 61"/>
            <p:cNvSpPr txBox="1">
              <a:spLocks noChangeArrowheads="1"/>
            </p:cNvSpPr>
            <p:nvPr/>
          </p:nvSpPr>
          <p:spPr bwMode="auto">
            <a:xfrm>
              <a:off x="3510979" y="2823319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/>
                <a:t>(8 </a:t>
              </a:r>
              <a:r>
                <a:rPr lang="en-US" sz="2400" dirty="0" err="1"/>
                <a:t>TeraBytes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280592" y="1204414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30" name="Group 16"/>
          <p:cNvGrpSpPr>
            <a:grpSpLocks/>
          </p:cNvGrpSpPr>
          <p:nvPr/>
        </p:nvGrpSpPr>
        <p:grpSpPr bwMode="auto">
          <a:xfrm>
            <a:off x="8482013" y="2216845"/>
            <a:ext cx="1120775" cy="1716088"/>
            <a:chOff x="4241" y="1140"/>
            <a:chExt cx="706" cy="1081"/>
          </a:xfrm>
        </p:grpSpPr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33" name="AutoShape 27"/>
          <p:cNvSpPr>
            <a:spLocks noChangeArrowheads="1"/>
          </p:cNvSpPr>
          <p:nvPr/>
        </p:nvSpPr>
        <p:spPr bwMode="auto">
          <a:xfrm>
            <a:off x="7832725" y="980182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8193360" y="1196752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92" grpId="0" build="p"/>
      <p:bldP spid="33" grpId="0" animBg="1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3"/>
          <p:cNvGrpSpPr>
            <a:grpSpLocks/>
          </p:cNvGrpSpPr>
          <p:nvPr/>
        </p:nvGrpSpPr>
        <p:grpSpPr bwMode="auto">
          <a:xfrm>
            <a:off x="430213" y="2107307"/>
            <a:ext cx="1138238" cy="1754188"/>
            <a:chOff x="1327" y="1071"/>
            <a:chExt cx="717" cy="1105"/>
          </a:xfrm>
        </p:grpSpPr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961063" y="1340545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1912"/>
            <a:ext cx="9649072" cy="720824"/>
          </a:xfrm>
        </p:spPr>
        <p:txBody>
          <a:bodyPr/>
          <a:lstStyle/>
          <a:p>
            <a:r>
              <a:rPr lang="da-DK" sz="4100" dirty="0">
                <a:latin typeface="News Gothic MT" charset="0"/>
              </a:rPr>
              <a:t>Quantum Bit-</a:t>
            </a:r>
            <a:r>
              <a:rPr lang="da-DK" sz="4100" dirty="0" err="1">
                <a:latin typeface="News Gothic MT" charset="0"/>
              </a:rPr>
              <a:t>Commitment</a:t>
            </a:r>
            <a:endParaRPr lang="da-DK" sz="4100" dirty="0">
              <a:latin typeface="News Gothic M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24808" y="1772816"/>
            <a:ext cx="2880717" cy="598809"/>
            <a:chOff x="3224808" y="1772816"/>
            <a:chExt cx="2880717" cy="598809"/>
          </a:xfrm>
        </p:grpSpPr>
        <p:sp>
          <p:nvSpPr>
            <p:cNvPr id="216091" name="Line 27"/>
            <p:cNvSpPr>
              <a:spLocks noChangeShapeType="1"/>
            </p:cNvSpPr>
            <p:nvPr/>
          </p:nvSpPr>
          <p:spPr bwMode="auto">
            <a:xfrm>
              <a:off x="3296816" y="2348880"/>
              <a:ext cx="2808709" cy="22745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6092" name="Text Box 28"/>
            <p:cNvSpPr txBox="1">
              <a:spLocks noChangeArrowheads="1"/>
            </p:cNvSpPr>
            <p:nvPr/>
          </p:nvSpPr>
          <p:spPr bwMode="auto">
            <a:xfrm>
              <a:off x="3224808" y="1772816"/>
              <a:ext cx="28801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FF0000"/>
                  </a:solidFill>
                  <a:latin typeface="Arial"/>
                  <a:cs typeface="Arial"/>
                </a:rPr>
                <a:t>1000 qu</a:t>
              </a:r>
              <a:r>
                <a:rPr lang="en-US" sz="2400" dirty="0">
                  <a:solidFill>
                    <a:srgbClr val="FF0000"/>
                  </a:solidFill>
                  <a:cs typeface="+mn-cs"/>
                </a:rPr>
                <a:t>antum bits</a:t>
              </a:r>
            </a:p>
          </p:txBody>
        </p:sp>
      </p:grp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488504" y="4437112"/>
            <a:ext cx="8785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/>
            </a:lvl1pPr>
          </a:lstStyle>
          <a:p>
            <a:r>
              <a:rPr lang="nl-NL"/>
              <a:t> perfect verbergend</a:t>
            </a:r>
          </a:p>
        </p:txBody>
      </p:sp>
      <p:sp>
        <p:nvSpPr>
          <p:cNvPr id="216096" name="Text Box 32"/>
          <p:cNvSpPr txBox="1">
            <a:spLocks noChangeArrowheads="1"/>
          </p:cNvSpPr>
          <p:nvPr/>
        </p:nvSpPr>
        <p:spPr bwMode="auto">
          <a:xfrm>
            <a:off x="1497013" y="1772816"/>
            <a:ext cx="2376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meet </a:t>
            </a:r>
            <a:r>
              <a:rPr lang="en-US" sz="2400" err="1">
                <a:cs typeface="+mn-cs"/>
              </a:rPr>
              <a:t>qbits</a:t>
            </a:r>
            <a:r>
              <a:rPr lang="en-US" sz="2400">
                <a:cs typeface="+mn-cs"/>
              </a:rPr>
              <a:t> </a:t>
            </a:r>
            <a:br>
              <a:rPr lang="en-US" sz="2400">
                <a:cs typeface="+mn-cs"/>
              </a:rPr>
            </a:br>
            <a:r>
              <a:rPr lang="en-US" sz="2400">
                <a:cs typeface="+mn-cs"/>
              </a:rPr>
              <a:t>in basis a</a:t>
            </a: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452574" y="908050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32" name="Group 16"/>
          <p:cNvGrpSpPr>
            <a:grpSpLocks/>
          </p:cNvGrpSpPr>
          <p:nvPr/>
        </p:nvGrpSpPr>
        <p:grpSpPr bwMode="auto">
          <a:xfrm>
            <a:off x="8493129" y="2229545"/>
            <a:ext cx="1109663" cy="1703388"/>
            <a:chOff x="4248" y="1148"/>
            <a:chExt cx="699" cy="1073"/>
          </a:xfrm>
        </p:grpSpPr>
        <p:pic>
          <p:nvPicPr>
            <p:cNvPr id="33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8" y="1148"/>
              <a:ext cx="583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35" name="AutoShape 27"/>
          <p:cNvSpPr>
            <a:spLocks noChangeArrowheads="1"/>
          </p:cNvSpPr>
          <p:nvPr/>
        </p:nvSpPr>
        <p:spPr bwMode="auto">
          <a:xfrm>
            <a:off x="7832725" y="980182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8193360" y="1196752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>
            <a:off x="3657649" y="3645222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4016300" y="3068960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49313" y="2310008"/>
            <a:ext cx="2663527" cy="1886301"/>
            <a:chOff x="849313" y="2310008"/>
            <a:chExt cx="2663527" cy="1886301"/>
          </a:xfrm>
        </p:grpSpPr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AutoShape 53"/>
            <p:cNvSpPr>
              <a:spLocks noChangeArrowheads="1"/>
            </p:cNvSpPr>
            <p:nvPr/>
          </p:nvSpPr>
          <p:spPr bwMode="auto">
            <a:xfrm>
              <a:off x="1352600" y="3068960"/>
              <a:ext cx="2160240" cy="1127349"/>
            </a:xfrm>
            <a:prstGeom prst="wedgeRoundRectCallout">
              <a:avLst>
                <a:gd name="adj1" fmla="val -65895"/>
                <a:gd name="adj2" fmla="val -10839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49313" y="2294076"/>
            <a:ext cx="2581126" cy="1867984"/>
            <a:chOff x="1085974" y="1410480"/>
            <a:chExt cx="2581126" cy="1867984"/>
          </a:xfrm>
        </p:grpSpPr>
        <p:sp>
          <p:nvSpPr>
            <p:cNvPr id="37" name="Rectangle 51"/>
            <p:cNvSpPr>
              <a:spLocks noChangeArrowheads="1"/>
            </p:cNvSpPr>
            <p:nvPr/>
          </p:nvSpPr>
          <p:spPr bwMode="auto">
            <a:xfrm>
              <a:off x="1085974" y="1410480"/>
              <a:ext cx="287337" cy="2159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6085" name="AutoShape 21"/>
            <p:cNvSpPr>
              <a:spLocks noChangeArrowheads="1"/>
            </p:cNvSpPr>
            <p:nvPr/>
          </p:nvSpPr>
          <p:spPr bwMode="auto">
            <a:xfrm>
              <a:off x="1722413" y="1767164"/>
              <a:ext cx="1944687" cy="1511300"/>
            </a:xfrm>
            <a:prstGeom prst="wedgeRoundRectCallout">
              <a:avLst>
                <a:gd name="adj1" fmla="val -74407"/>
                <a:gd name="adj2" fmla="val -6418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cs typeface="+mn-cs"/>
                </a:rPr>
                <a:t>quantum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15754"/>
              </p:ext>
            </p:extLst>
          </p:nvPr>
        </p:nvGraphicFramePr>
        <p:xfrm>
          <a:off x="920552" y="5085184"/>
          <a:ext cx="7992888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r>
                        <a:rPr lang="en-US" sz="2800" err="1">
                          <a:latin typeface="Arial"/>
                          <a:cs typeface="Arial"/>
                        </a:rPr>
                        <a:t>opslag</a:t>
                      </a:r>
                      <a:r>
                        <a:rPr lang="en-US" sz="2800" baseline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800" err="1">
                          <a:latin typeface="Arial"/>
                          <a:cs typeface="Arial"/>
                        </a:rPr>
                        <a:t>capaciteit</a:t>
                      </a:r>
                      <a:r>
                        <a:rPr lang="en-US" sz="2800">
                          <a:latin typeface="Arial"/>
                          <a:cs typeface="Arial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quantum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>
                          <a:latin typeface="Arial"/>
                          <a:cs typeface="Arial"/>
                        </a:rPr>
                        <a:t>klassiek</a:t>
                      </a:r>
                      <a:endParaRPr lang="en-US" sz="280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en-US" sz="2800" err="1">
                          <a:latin typeface="Arial"/>
                          <a:cs typeface="Arial"/>
                        </a:rPr>
                        <a:t>eerlijk</a:t>
                      </a:r>
                      <a:r>
                        <a:rPr lang="en-US" sz="2800">
                          <a:latin typeface="Arial"/>
                          <a:cs typeface="Arial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2800" baseline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qbits</a:t>
                      </a:r>
                      <a:endParaRPr lang="en-US" sz="280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8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en-US" sz="2800" err="1">
                          <a:latin typeface="Arial"/>
                          <a:cs typeface="Arial"/>
                        </a:rPr>
                        <a:t>oneerlijk</a:t>
                      </a:r>
                      <a:r>
                        <a:rPr lang="en-US" sz="2800">
                          <a:latin typeface="Arial"/>
                          <a:cs typeface="Arial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~1000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qbits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16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3" grpId="0" build="p"/>
      <p:bldP spid="216096" grpId="0"/>
      <p:bldP spid="35" grpId="0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1912"/>
            <a:ext cx="9649072" cy="720824"/>
          </a:xfrm>
        </p:spPr>
        <p:txBody>
          <a:bodyPr/>
          <a:lstStyle/>
          <a:p>
            <a:r>
              <a:rPr lang="da-DK" sz="4100" err="1">
                <a:latin typeface="News Gothic MT" charset="0"/>
              </a:rPr>
              <a:t>Samenvatting</a:t>
            </a:r>
            <a:endParaRPr lang="da-DK" sz="4100">
              <a:latin typeface="News Gothic MT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2480" y="1916434"/>
            <a:ext cx="9330308" cy="4502550"/>
            <a:chOff x="272480" y="1916434"/>
            <a:chExt cx="9330308" cy="4502550"/>
          </a:xfrm>
        </p:grpSpPr>
        <p:pic>
          <p:nvPicPr>
            <p:cNvPr id="3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49034" y="4947371"/>
              <a:ext cx="1328429" cy="147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4401" y="5301107"/>
              <a:ext cx="683600" cy="97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3" descr="BD05036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096" y="3284984"/>
              <a:ext cx="1209676" cy="201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9" descr="BS00444_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739" y="1916434"/>
              <a:ext cx="1243011" cy="112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21"/>
            <p:cNvSpPr>
              <a:spLocks noChangeShapeType="1"/>
            </p:cNvSpPr>
            <p:nvPr/>
          </p:nvSpPr>
          <p:spPr bwMode="auto">
            <a:xfrm>
              <a:off x="2576511" y="3068960"/>
              <a:ext cx="4968874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8" name="Group 28"/>
            <p:cNvGrpSpPr>
              <a:grpSpLocks/>
            </p:cNvGrpSpPr>
            <p:nvPr/>
          </p:nvGrpSpPr>
          <p:grpSpPr bwMode="auto">
            <a:xfrm>
              <a:off x="430212" y="2107306"/>
              <a:ext cx="1138236" cy="1754189"/>
              <a:chOff x="1327" y="1071"/>
              <a:chExt cx="717" cy="1105"/>
            </a:xfrm>
          </p:grpSpPr>
          <p:pic>
            <p:nvPicPr>
              <p:cNvPr id="49" name="Picture 2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7" y="1071"/>
                <a:ext cx="638" cy="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1396" y="1888"/>
                <a:ext cx="6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sz="2400">
                    <a:cs typeface="+mn-cs"/>
                  </a:rPr>
                  <a:t>Alice</a:t>
                </a:r>
                <a:endParaRPr lang="de-CH" sz="2400">
                  <a:cs typeface="+mn-cs"/>
                </a:endParaRPr>
              </a:p>
            </p:txBody>
          </p:sp>
        </p:grpSp>
        <p:grpSp>
          <p:nvGrpSpPr>
            <p:cNvPr id="51" name="Group 31"/>
            <p:cNvGrpSpPr>
              <a:grpSpLocks/>
            </p:cNvGrpSpPr>
            <p:nvPr/>
          </p:nvGrpSpPr>
          <p:grpSpPr bwMode="auto">
            <a:xfrm>
              <a:off x="8482011" y="2215256"/>
              <a:ext cx="1120777" cy="1717673"/>
              <a:chOff x="4241" y="1139"/>
              <a:chExt cx="706" cy="1082"/>
            </a:xfrm>
          </p:grpSpPr>
          <p:pic>
            <p:nvPicPr>
              <p:cNvPr id="52" name="Picture 3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41" y="1139"/>
                <a:ext cx="59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 Box 33"/>
              <p:cNvSpPr txBox="1">
                <a:spLocks noChangeArrowheads="1"/>
              </p:cNvSpPr>
              <p:nvPr/>
            </p:nvSpPr>
            <p:spPr bwMode="auto">
              <a:xfrm>
                <a:off x="4299" y="1933"/>
                <a:ext cx="6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sz="2400">
                    <a:cs typeface="+mn-cs"/>
                  </a:rPr>
                  <a:t>Bob</a:t>
                </a:r>
                <a:endParaRPr lang="de-CH" sz="2400">
                  <a:cs typeface="+mn-cs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lum bright="-15000" contrast="15000"/>
            </a:blip>
            <a:stretch>
              <a:fillRect/>
            </a:stretch>
          </p:blipFill>
          <p:spPr>
            <a:xfrm>
              <a:off x="272480" y="4005063"/>
              <a:ext cx="1512166" cy="151216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lum bright="-15000" contrast="15000"/>
            </a:blip>
            <a:stretch>
              <a:fillRect/>
            </a:stretch>
          </p:blipFill>
          <p:spPr>
            <a:xfrm>
              <a:off x="8121354" y="4077071"/>
              <a:ext cx="1323755" cy="1342138"/>
            </a:xfrm>
            <a:prstGeom prst="rect">
              <a:avLst/>
            </a:prstGeom>
          </p:spPr>
        </p:pic>
      </p:grp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56456" y="1106934"/>
            <a:ext cx="9865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/>
            </a:lvl1pPr>
          </a:lstStyle>
          <a:p>
            <a:r>
              <a:rPr lang="nl-NL" sz="3200" dirty="0"/>
              <a:t> (relatie)probleem: tossen over de telefoon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0311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2656"/>
            <a:ext cx="9649072" cy="720824"/>
          </a:xfrm>
        </p:spPr>
        <p:txBody>
          <a:bodyPr/>
          <a:lstStyle/>
          <a:p>
            <a:r>
              <a:rPr lang="da-DK" sz="4100" dirty="0" err="1">
                <a:latin typeface="News Gothic MT" charset="0"/>
              </a:rPr>
              <a:t>Wat</a:t>
            </a:r>
            <a:r>
              <a:rPr lang="da-DK" sz="4100" dirty="0">
                <a:latin typeface="News Gothic MT" charset="0"/>
              </a:rPr>
              <a:t> is </a:t>
            </a:r>
            <a:r>
              <a:rPr lang="da-DK" sz="4100">
                <a:latin typeface="News Gothic MT" charset="0"/>
              </a:rPr>
              <a:t>quantumcryptografie</a:t>
            </a:r>
            <a:r>
              <a:rPr lang="da-DK" sz="4100" dirty="0">
                <a:latin typeface="News Gothic MT" charset="0"/>
              </a:rPr>
              <a:t>?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344488" y="980728"/>
            <a:ext cx="9001000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nl-NL" sz="2800" dirty="0"/>
              <a:t>maakt gebruik van </a:t>
            </a:r>
            <a:r>
              <a:rPr lang="nl-NL" sz="2800" dirty="0" err="1"/>
              <a:t>quantum</a:t>
            </a:r>
            <a:r>
              <a:rPr lang="nl-NL" sz="2800" dirty="0"/>
              <a:t>-mechanische effecten</a:t>
            </a:r>
            <a:endParaRPr lang="nl-NL" sz="2800" dirty="0">
              <a:solidFill>
                <a:srgbClr val="0000FF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nl-NL" sz="2800" dirty="0" err="1"/>
              <a:t>quantum</a:t>
            </a:r>
            <a:r>
              <a:rPr lang="nl-NL" sz="2800" dirty="0"/>
              <a:t> bits : lichtdeeltjes (fotonen)</a:t>
            </a:r>
            <a:endParaRPr lang="nl-NL" sz="28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032" y="3140968"/>
            <a:ext cx="3672408" cy="2005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3140967"/>
            <a:ext cx="3672408" cy="2005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420" y="2046151"/>
            <a:ext cx="6418932" cy="481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7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1912"/>
            <a:ext cx="9649072" cy="720824"/>
          </a:xfrm>
        </p:spPr>
        <p:txBody>
          <a:bodyPr/>
          <a:lstStyle/>
          <a:p>
            <a:r>
              <a:rPr lang="da-DK" sz="4100" err="1">
                <a:latin typeface="News Gothic MT" charset="0"/>
              </a:rPr>
              <a:t>Samenvatting</a:t>
            </a:r>
            <a:endParaRPr lang="da-DK" sz="4100">
              <a:latin typeface="News Gothic MT" charset="0"/>
            </a:endParaRP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-15552" y="1106934"/>
            <a:ext cx="9865096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200"/>
            </a:lvl1pPr>
          </a:lstStyle>
          <a:p>
            <a:r>
              <a:rPr lang="nl-NL" dirty="0"/>
              <a:t> (relatie)probleem: tossen over de telefoon</a:t>
            </a:r>
          </a:p>
          <a:p>
            <a:r>
              <a:rPr lang="nl-NL" dirty="0"/>
              <a:t> oplossing met kluis (bit commitment)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768" y="5307409"/>
            <a:ext cx="132842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61" y="5675460"/>
            <a:ext cx="683601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904232" y="3429000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3904232" y="4869829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3" name="Picture 20" descr="BD07434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82" y="2994074"/>
            <a:ext cx="15113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 descr="j02381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4682083"/>
            <a:ext cx="13668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4"/>
          <p:cNvGrpSpPr>
            <a:grpSpLocks/>
          </p:cNvGrpSpPr>
          <p:nvPr/>
        </p:nvGrpSpPr>
        <p:grpSpPr bwMode="auto">
          <a:xfrm>
            <a:off x="460945" y="2878336"/>
            <a:ext cx="1138238" cy="1754188"/>
            <a:chOff x="1327" y="1071"/>
            <a:chExt cx="717" cy="1105"/>
          </a:xfrm>
        </p:grpSpPr>
        <p:pic>
          <p:nvPicPr>
            <p:cNvPr id="27" name="Picture 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36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9" name="Group 37"/>
          <p:cNvGrpSpPr>
            <a:grpSpLocks/>
          </p:cNvGrpSpPr>
          <p:nvPr/>
        </p:nvGrpSpPr>
        <p:grpSpPr bwMode="auto">
          <a:xfrm>
            <a:off x="8512745" y="2987874"/>
            <a:ext cx="1120775" cy="1716088"/>
            <a:chOff x="4241" y="1140"/>
            <a:chExt cx="706" cy="1081"/>
          </a:xfrm>
        </p:grpSpPr>
        <p:pic>
          <p:nvPicPr>
            <p:cNvPr id="30" name="Picture 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39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lum bright="-15000" contrast="15000"/>
          </a:blip>
          <a:stretch>
            <a:fillRect/>
          </a:stretch>
        </p:blipFill>
        <p:spPr>
          <a:xfrm>
            <a:off x="303212" y="4797152"/>
            <a:ext cx="1512168" cy="15121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lum bright="-15000" contrast="15000"/>
          </a:blip>
          <a:stretch>
            <a:fillRect/>
          </a:stretch>
        </p:blipFill>
        <p:spPr>
          <a:xfrm>
            <a:off x="8152084" y="4869160"/>
            <a:ext cx="1323754" cy="1342140"/>
          </a:xfrm>
          <a:prstGeom prst="rect">
            <a:avLst/>
          </a:prstGeom>
        </p:spPr>
      </p:pic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555314" y="6237212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= b</a:t>
            </a:r>
            <a:endParaRPr lang="de-CH" sz="3200">
              <a:cs typeface="+mn-cs"/>
            </a:endParaRPr>
          </a:p>
        </p:txBody>
      </p:sp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8296100" y="6165204"/>
            <a:ext cx="12241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 ≠ b</a:t>
            </a:r>
            <a:endParaRPr lang="de-CH" sz="3200">
              <a:cs typeface="+mn-cs"/>
            </a:endParaRP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1496616" y="2348880"/>
            <a:ext cx="13681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a=0 of </a:t>
            </a:r>
            <a:br>
              <a:rPr lang="en-US" sz="2800">
                <a:cs typeface="+mn-cs"/>
              </a:rPr>
            </a:br>
            <a:r>
              <a:rPr lang="en-US" sz="2800">
                <a:cs typeface="+mn-cs"/>
              </a:rPr>
              <a:t>a=1</a:t>
            </a:r>
            <a:endParaRPr lang="de-CH" sz="2800">
              <a:cs typeface="+mn-cs"/>
            </a:endParaRPr>
          </a:p>
        </p:txBody>
      </p:sp>
      <p:sp>
        <p:nvSpPr>
          <p:cNvPr id="37" name="Text Box 47"/>
          <p:cNvSpPr txBox="1">
            <a:spLocks noChangeArrowheads="1"/>
          </p:cNvSpPr>
          <p:nvPr/>
        </p:nvSpPr>
        <p:spPr bwMode="auto">
          <a:xfrm>
            <a:off x="6825208" y="3717032"/>
            <a:ext cx="13681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b=0 of </a:t>
            </a:r>
            <a:br>
              <a:rPr lang="en-US" sz="2800">
                <a:cs typeface="+mn-cs"/>
              </a:rPr>
            </a:br>
            <a:r>
              <a:rPr lang="en-US" sz="2800">
                <a:cs typeface="+mn-cs"/>
              </a:rPr>
              <a:t>b=1</a:t>
            </a:r>
            <a:endParaRPr lang="de-CH" sz="2800"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04232" y="3645222"/>
            <a:ext cx="2232025" cy="647874"/>
            <a:chOff x="3873500" y="2492796"/>
            <a:chExt cx="2232025" cy="647874"/>
          </a:xfrm>
        </p:grpSpPr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H="1" flipV="1">
              <a:off x="3873500" y="3140670"/>
              <a:ext cx="2232025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" name="Text Box 47"/>
            <p:cNvSpPr txBox="1">
              <a:spLocks noChangeArrowheads="1"/>
            </p:cNvSpPr>
            <p:nvPr/>
          </p:nvSpPr>
          <p:spPr bwMode="auto">
            <a:xfrm>
              <a:off x="4736976" y="2492796"/>
              <a:ext cx="5040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b</a:t>
              </a:r>
              <a:endParaRPr lang="de-CH" sz="2800"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4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861E-6 1.39416E-6 C 0.02517 -0.03404 0.0505 -0.06739 0.1257 -0.08685 C 0.20089 -0.1063 0.39698 -0.1114 0.45149 -0.115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5" y="-5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4" grpId="0"/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216024"/>
            <a:ext cx="8915400" cy="836712"/>
          </a:xfrm>
        </p:spPr>
        <p:txBody>
          <a:bodyPr/>
          <a:lstStyle/>
          <a:p>
            <a:r>
              <a:rPr lang="da-DK" dirty="0" err="1">
                <a:latin typeface="News Gothic MT" charset="0"/>
              </a:rPr>
              <a:t>Samenvatting</a:t>
            </a:r>
            <a:r>
              <a:rPr lang="da-DK" dirty="0">
                <a:latin typeface="News Gothic MT" charset="0"/>
              </a:rPr>
              <a:t>: </a:t>
            </a:r>
            <a:r>
              <a:rPr lang="da-DK" dirty="0" err="1">
                <a:latin typeface="News Gothic MT" charset="0"/>
              </a:rPr>
              <a:t>reductie</a:t>
            </a:r>
            <a:endParaRPr lang="da-DK" dirty="0">
              <a:latin typeface="News Gothic M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4" y="1231469"/>
            <a:ext cx="3480320" cy="2350582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</p:pic>
      <p:sp>
        <p:nvSpPr>
          <p:cNvPr id="8" name="Right Arrow 7"/>
          <p:cNvSpPr/>
          <p:nvPr/>
        </p:nvSpPr>
        <p:spPr>
          <a:xfrm>
            <a:off x="4387160" y="4857365"/>
            <a:ext cx="1189975" cy="5434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utoShape 4" descr="ata:image/jpeg;base64,/9j/4AAQSkZJRgABAQAAAQABAAD/2wCEAAkGBxMSEhUSExMWFRUWFxUXFxgXFxYVFRoYFRgYFhYYF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6" y="1283014"/>
            <a:ext cx="1687175" cy="14762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Right Arrow 54"/>
          <p:cNvSpPr/>
          <p:nvPr/>
        </p:nvSpPr>
        <p:spPr>
          <a:xfrm rot="5400000">
            <a:off x="578146" y="3060560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up 1"/>
          <p:cNvGrpSpPr/>
          <p:nvPr/>
        </p:nvGrpSpPr>
        <p:grpSpPr>
          <a:xfrm>
            <a:off x="1353371" y="2857496"/>
            <a:ext cx="778773" cy="711509"/>
            <a:chOff x="1353371" y="2857496"/>
            <a:chExt cx="778773" cy="711509"/>
          </a:xfrm>
        </p:grpSpPr>
        <p:pic>
          <p:nvPicPr>
            <p:cNvPr id="56" name="Picture 19" descr="BS00444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371" y="2857496"/>
              <a:ext cx="778773" cy="70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24"/>
            <p:cNvGrpSpPr>
              <a:grpSpLocks/>
            </p:cNvGrpSpPr>
            <p:nvPr/>
          </p:nvGrpSpPr>
          <p:grpSpPr bwMode="auto">
            <a:xfrm>
              <a:off x="1353371" y="2989571"/>
              <a:ext cx="728448" cy="579434"/>
              <a:chOff x="1170" y="2478"/>
              <a:chExt cx="1179" cy="861"/>
            </a:xfrm>
          </p:grpSpPr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 flipV="1">
                <a:off x="1170" y="2478"/>
                <a:ext cx="1134" cy="86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>
                <a:off x="1170" y="2523"/>
                <a:ext cx="1179" cy="77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3" y="3773779"/>
            <a:ext cx="3744416" cy="28287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52" y="3812261"/>
            <a:ext cx="3938709" cy="27765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4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216024"/>
            <a:ext cx="8915400" cy="836712"/>
          </a:xfrm>
        </p:spPr>
        <p:txBody>
          <a:bodyPr/>
          <a:lstStyle/>
          <a:p>
            <a:r>
              <a:rPr lang="da-DK" dirty="0" err="1">
                <a:latin typeface="News Gothic MT" charset="0"/>
              </a:rPr>
              <a:t>Samenvatting</a:t>
            </a:r>
            <a:endParaRPr lang="da-DK" dirty="0">
              <a:latin typeface="News Gothic MT" charset="0"/>
            </a:endParaRPr>
          </a:p>
        </p:txBody>
      </p:sp>
      <p:sp>
        <p:nvSpPr>
          <p:cNvPr id="13" name="AutoShape 4" descr="ata:image/jpeg;base64,/9j/4AAQSkZJRgABAQAAAQABAAD/2wCEAAkGBxMSEhUSExMWFRUWFxUXFxgXFxYVFRoYFRgYFhYYF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" y="4797481"/>
            <a:ext cx="1687175" cy="14762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Right Arrow 54"/>
          <p:cNvSpPr/>
          <p:nvPr/>
        </p:nvSpPr>
        <p:spPr>
          <a:xfrm>
            <a:off x="5925670" y="5360862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up 4"/>
          <p:cNvGrpSpPr/>
          <p:nvPr/>
        </p:nvGrpSpPr>
        <p:grpSpPr>
          <a:xfrm>
            <a:off x="2269713" y="5801639"/>
            <a:ext cx="778773" cy="711509"/>
            <a:chOff x="1353371" y="2857496"/>
            <a:chExt cx="778773" cy="711509"/>
          </a:xfrm>
        </p:grpSpPr>
        <p:pic>
          <p:nvPicPr>
            <p:cNvPr id="56" name="Picture 19" descr="BS00444_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371" y="2857496"/>
              <a:ext cx="778773" cy="70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24"/>
            <p:cNvGrpSpPr>
              <a:grpSpLocks/>
            </p:cNvGrpSpPr>
            <p:nvPr/>
          </p:nvGrpSpPr>
          <p:grpSpPr bwMode="auto">
            <a:xfrm>
              <a:off x="1353371" y="2989571"/>
              <a:ext cx="728448" cy="579434"/>
              <a:chOff x="1170" y="2478"/>
              <a:chExt cx="1179" cy="861"/>
            </a:xfrm>
          </p:grpSpPr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 flipV="1">
                <a:off x="1170" y="2478"/>
                <a:ext cx="1134" cy="86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>
                <a:off x="1170" y="2523"/>
                <a:ext cx="1179" cy="77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17" y="4570589"/>
            <a:ext cx="2554839" cy="19300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50" y="4573187"/>
            <a:ext cx="2738022" cy="19301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9" y="1178251"/>
            <a:ext cx="4372789" cy="2086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60" y="1177278"/>
            <a:ext cx="4285040" cy="20884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ight Arrow 16"/>
          <p:cNvSpPr/>
          <p:nvPr/>
        </p:nvSpPr>
        <p:spPr>
          <a:xfrm rot="5400000">
            <a:off x="3403598" y="3720864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Picture 19" descr="BS00444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74" y="3515487"/>
            <a:ext cx="778773" cy="70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2340287" y="5358237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ight Arrow 29"/>
          <p:cNvSpPr/>
          <p:nvPr/>
        </p:nvSpPr>
        <p:spPr>
          <a:xfrm rot="5400000">
            <a:off x="5131790" y="3720865"/>
            <a:ext cx="717266" cy="354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430213" y="4005064"/>
            <a:ext cx="1138238" cy="1754188"/>
            <a:chOff x="1327" y="1071"/>
            <a:chExt cx="717" cy="1105"/>
          </a:xfrm>
        </p:grpSpPr>
        <p:pic>
          <p:nvPicPr>
            <p:cNvPr id="3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961063" y="3238302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3586237" y="5759003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944888" y="5182741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9313" y="4207765"/>
            <a:ext cx="2663527" cy="1886301"/>
            <a:chOff x="849313" y="2310008"/>
            <a:chExt cx="2663527" cy="1886301"/>
          </a:xfrm>
        </p:grpSpPr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" name="AutoShape 53"/>
            <p:cNvSpPr>
              <a:spLocks noChangeArrowheads="1"/>
            </p:cNvSpPr>
            <p:nvPr/>
          </p:nvSpPr>
          <p:spPr bwMode="auto">
            <a:xfrm>
              <a:off x="1352600" y="3068960"/>
              <a:ext cx="2160240" cy="1127349"/>
            </a:xfrm>
            <a:prstGeom prst="wedgeRoundRectCallout">
              <a:avLst>
                <a:gd name="adj1" fmla="val -65895"/>
                <a:gd name="adj2" fmla="val -10839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80792" y="3245740"/>
            <a:ext cx="3023147" cy="958506"/>
            <a:chOff x="3080792" y="1347983"/>
            <a:chExt cx="3023147" cy="958506"/>
          </a:xfrm>
        </p:grpSpPr>
        <p:sp>
          <p:nvSpPr>
            <p:cNvPr id="50" name="Line 38"/>
            <p:cNvSpPr>
              <a:spLocks noChangeShapeType="1"/>
            </p:cNvSpPr>
            <p:nvPr/>
          </p:nvSpPr>
          <p:spPr bwMode="auto">
            <a:xfrm flipV="1">
              <a:off x="3080792" y="1830582"/>
              <a:ext cx="3023147" cy="14242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3224808" y="1347983"/>
              <a:ext cx="273657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err="1">
                  <a:cs typeface="+mn-cs"/>
                </a:rPr>
                <a:t>vastleggen</a:t>
              </a:r>
              <a:r>
                <a:rPr lang="en-US" sz="2400">
                  <a:cs typeface="+mn-cs"/>
                </a:rPr>
                <a:t> op a=0</a:t>
              </a:r>
            </a:p>
          </p:txBody>
        </p:sp>
        <p:sp>
          <p:nvSpPr>
            <p:cNvPr id="52" name="Text Box 60"/>
            <p:cNvSpPr txBox="1">
              <a:spLocks noChangeArrowheads="1"/>
            </p:cNvSpPr>
            <p:nvPr/>
          </p:nvSpPr>
          <p:spPr bwMode="auto">
            <a:xfrm>
              <a:off x="3512840" y="1844824"/>
              <a:ext cx="24496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cs typeface="+mn-cs"/>
                </a:rPr>
                <a:t>(8 </a:t>
              </a:r>
              <a:r>
                <a:rPr lang="en-US" sz="2400" dirty="0" err="1">
                  <a:cs typeface="+mn-cs"/>
                </a:rPr>
                <a:t>TeraBytes</a:t>
              </a:r>
              <a:r>
                <a:rPr lang="en-US" sz="2400" dirty="0">
                  <a:cs typeface="+mn-cs"/>
                </a:rPr>
                <a:t>)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080792" y="4206177"/>
            <a:ext cx="3168352" cy="976564"/>
            <a:chOff x="3080792" y="2308420"/>
            <a:chExt cx="3168352" cy="976564"/>
          </a:xfrm>
        </p:grpSpPr>
        <p:sp>
          <p:nvSpPr>
            <p:cNvPr id="54" name="Line 42"/>
            <p:cNvSpPr>
              <a:spLocks noChangeShapeType="1"/>
            </p:cNvSpPr>
            <p:nvPr/>
          </p:nvSpPr>
          <p:spPr bwMode="auto">
            <a:xfrm>
              <a:off x="3080792" y="2780928"/>
              <a:ext cx="3023147" cy="3231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" name="Text Box 45"/>
            <p:cNvSpPr txBox="1">
              <a:spLocks noChangeArrowheads="1"/>
            </p:cNvSpPr>
            <p:nvPr/>
          </p:nvSpPr>
          <p:spPr bwMode="auto">
            <a:xfrm>
              <a:off x="3296816" y="2308420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err="1">
                  <a:cs typeface="+mn-cs"/>
                </a:rPr>
                <a:t>vastleggen</a:t>
              </a:r>
              <a:r>
                <a:rPr lang="en-US" sz="2400">
                  <a:cs typeface="+mn-cs"/>
                </a:rPr>
                <a:t> op a=1</a:t>
              </a:r>
            </a:p>
          </p:txBody>
        </p:sp>
        <p:sp>
          <p:nvSpPr>
            <p:cNvPr id="56" name="Text Box 61"/>
            <p:cNvSpPr txBox="1">
              <a:spLocks noChangeArrowheads="1"/>
            </p:cNvSpPr>
            <p:nvPr/>
          </p:nvSpPr>
          <p:spPr bwMode="auto">
            <a:xfrm>
              <a:off x="3510979" y="2823319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/>
                <a:t>(8 </a:t>
              </a:r>
              <a:r>
                <a:rPr lang="en-US" sz="2400" dirty="0" err="1"/>
                <a:t>TeraBytes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1280592" y="3102171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58" name="Group 16"/>
          <p:cNvGrpSpPr>
            <a:grpSpLocks/>
          </p:cNvGrpSpPr>
          <p:nvPr/>
        </p:nvGrpSpPr>
        <p:grpSpPr bwMode="auto">
          <a:xfrm>
            <a:off x="7719419" y="3844863"/>
            <a:ext cx="1120775" cy="1716088"/>
            <a:chOff x="4241" y="1140"/>
            <a:chExt cx="706" cy="1081"/>
          </a:xfrm>
        </p:grpSpPr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640" y="2190846"/>
            <a:ext cx="5439668" cy="823937"/>
          </a:xfrm>
        </p:spPr>
        <p:txBody>
          <a:bodyPr/>
          <a:lstStyle/>
          <a:p>
            <a:r>
              <a:rPr lang="nl-NL"/>
              <a:t>Klassiek protocol</a:t>
            </a:r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3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726" y="2908878"/>
            <a:ext cx="4752528" cy="720824"/>
          </a:xfrm>
        </p:spPr>
        <p:txBody>
          <a:bodyPr/>
          <a:lstStyle/>
          <a:p>
            <a:r>
              <a:rPr lang="da-DK" sz="4100" dirty="0">
                <a:latin typeface="News Gothic MT" charset="0"/>
              </a:rPr>
              <a:t>Quantum </a:t>
            </a:r>
            <a:r>
              <a:rPr lang="da-DK" sz="4100" dirty="0" err="1">
                <a:latin typeface="News Gothic MT" charset="0"/>
              </a:rPr>
              <a:t>protocol</a:t>
            </a:r>
            <a:endParaRPr lang="da-DK" sz="4100" dirty="0">
              <a:latin typeface="News Gothic MT" charset="0"/>
            </a:endParaRPr>
          </a:p>
        </p:txBody>
      </p:sp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430213" y="4773425"/>
            <a:ext cx="1138238" cy="1754188"/>
            <a:chOff x="1327" y="1071"/>
            <a:chExt cx="717" cy="1105"/>
          </a:xfrm>
        </p:grpSpPr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5961063" y="4006663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96816" y="4461481"/>
            <a:ext cx="2952155" cy="576262"/>
            <a:chOff x="3296816" y="1795363"/>
            <a:chExt cx="2952155" cy="576262"/>
          </a:xfrm>
        </p:grpSpPr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3296816" y="2348880"/>
              <a:ext cx="2808709" cy="22745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3368824" y="1795363"/>
              <a:ext cx="28801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FF0000"/>
                  </a:solidFill>
                  <a:latin typeface="Arial"/>
                  <a:cs typeface="Arial"/>
                </a:rPr>
                <a:t>1000 qu</a:t>
              </a:r>
              <a:r>
                <a:rPr lang="en-US" sz="2400" dirty="0">
                  <a:solidFill>
                    <a:srgbClr val="FF0000"/>
                  </a:solidFill>
                  <a:cs typeface="+mn-cs"/>
                </a:rPr>
                <a:t>antum bits</a:t>
              </a:r>
            </a:p>
          </p:txBody>
        </p: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497013" y="4438934"/>
            <a:ext cx="2376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meet </a:t>
            </a:r>
            <a:r>
              <a:rPr lang="en-US" sz="2400" err="1">
                <a:cs typeface="+mn-cs"/>
              </a:rPr>
              <a:t>qbits</a:t>
            </a:r>
            <a:r>
              <a:rPr lang="en-US" sz="2400">
                <a:cs typeface="+mn-cs"/>
              </a:rPr>
              <a:t> </a:t>
            </a:r>
            <a:br>
              <a:rPr lang="en-US" sz="2400">
                <a:cs typeface="+mn-cs"/>
              </a:rPr>
            </a:br>
            <a:r>
              <a:rPr lang="en-US" sz="2400">
                <a:cs typeface="+mn-cs"/>
              </a:rPr>
              <a:t>in basis a</a:t>
            </a:r>
          </a:p>
        </p:txBody>
      </p:sp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452574" y="3574168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36" name="Group 16"/>
          <p:cNvGrpSpPr>
            <a:grpSpLocks/>
          </p:cNvGrpSpPr>
          <p:nvPr/>
        </p:nvGrpSpPr>
        <p:grpSpPr bwMode="auto">
          <a:xfrm>
            <a:off x="7632700" y="4755354"/>
            <a:ext cx="1120775" cy="1716088"/>
            <a:chOff x="4241" y="1140"/>
            <a:chExt cx="706" cy="1081"/>
          </a:xfrm>
        </p:grpSpPr>
        <p:pic>
          <p:nvPicPr>
            <p:cNvPr id="37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63" name="Line 12"/>
          <p:cNvSpPr>
            <a:spLocks noChangeShapeType="1"/>
          </p:cNvSpPr>
          <p:nvPr/>
        </p:nvSpPr>
        <p:spPr bwMode="auto">
          <a:xfrm>
            <a:off x="3657649" y="6311340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4016300" y="5735078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49313" y="4976126"/>
            <a:ext cx="2591990" cy="1838204"/>
            <a:chOff x="849313" y="2310008"/>
            <a:chExt cx="2591990" cy="1838204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0" name="AutoShape 21"/>
            <p:cNvSpPr>
              <a:spLocks noChangeArrowheads="1"/>
            </p:cNvSpPr>
            <p:nvPr/>
          </p:nvSpPr>
          <p:spPr bwMode="auto">
            <a:xfrm>
              <a:off x="1496616" y="2636912"/>
              <a:ext cx="1944687" cy="1511300"/>
            </a:xfrm>
            <a:prstGeom prst="wedgeRoundRectCallout">
              <a:avLst>
                <a:gd name="adj1" fmla="val -74407"/>
                <a:gd name="adj2" fmla="val -6418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cs typeface="+mn-cs"/>
                </a:rPr>
                <a:t>quantum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6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15888"/>
            <a:ext cx="8915400" cy="1143000"/>
          </a:xfrm>
        </p:spPr>
        <p:txBody>
          <a:bodyPr/>
          <a:lstStyle/>
          <a:p>
            <a:r>
              <a:rPr lang="da-DK">
                <a:latin typeface="News Gothic MT" charset="0"/>
              </a:rPr>
              <a:t>The End</a:t>
            </a:r>
          </a:p>
        </p:txBody>
      </p:sp>
      <p:pic>
        <p:nvPicPr>
          <p:cNvPr id="218115" name="Picture 3" descr="SO01659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24" y="1289472"/>
            <a:ext cx="17256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427" y="4555703"/>
            <a:ext cx="1647996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6573" y="4771539"/>
            <a:ext cx="984702" cy="14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4" name="Picture 12" descr="HH00896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11" y="1052934"/>
            <a:ext cx="2271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8116" name="Group 4"/>
          <p:cNvGrpSpPr>
            <a:grpSpLocks/>
          </p:cNvGrpSpPr>
          <p:nvPr/>
        </p:nvGrpSpPr>
        <p:grpSpPr bwMode="auto">
          <a:xfrm>
            <a:off x="2321049" y="2657897"/>
            <a:ext cx="1138238" cy="1754187"/>
            <a:chOff x="1327" y="1071"/>
            <a:chExt cx="717" cy="1105"/>
          </a:xfrm>
        </p:grpSpPr>
        <p:pic>
          <p:nvPicPr>
            <p:cNvPr id="2357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18" name="Text Box 6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18134" name="Group 22"/>
          <p:cNvGrpSpPr>
            <a:grpSpLocks/>
          </p:cNvGrpSpPr>
          <p:nvPr/>
        </p:nvGrpSpPr>
        <p:grpSpPr bwMode="auto">
          <a:xfrm>
            <a:off x="128464" y="2780928"/>
            <a:ext cx="2878139" cy="2016224"/>
            <a:chOff x="-54" y="1253"/>
            <a:chExt cx="1813" cy="1133"/>
          </a:xfrm>
        </p:grpSpPr>
        <p:sp>
          <p:nvSpPr>
            <p:cNvPr id="218126" name="Rectangle 14"/>
            <p:cNvSpPr>
              <a:spLocks noChangeArrowheads="1"/>
            </p:cNvSpPr>
            <p:nvPr/>
          </p:nvSpPr>
          <p:spPr bwMode="auto">
            <a:xfrm>
              <a:off x="1578" y="1253"/>
              <a:ext cx="181" cy="136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8127" name="AutoShape 15"/>
            <p:cNvSpPr>
              <a:spLocks noChangeArrowheads="1"/>
            </p:cNvSpPr>
            <p:nvPr/>
          </p:nvSpPr>
          <p:spPr bwMode="auto">
            <a:xfrm>
              <a:off x="-54" y="1751"/>
              <a:ext cx="1361" cy="635"/>
            </a:xfrm>
            <a:prstGeom prst="wedgeRoundRectCallout">
              <a:avLst>
                <a:gd name="adj1" fmla="val 76932"/>
                <a:gd name="adj2" fmla="val -11779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geheugen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pSp>
        <p:nvGrpSpPr>
          <p:cNvPr id="218119" name="Group 7"/>
          <p:cNvGrpSpPr>
            <a:grpSpLocks/>
          </p:cNvGrpSpPr>
          <p:nvPr/>
        </p:nvGrpSpPr>
        <p:grpSpPr bwMode="auto">
          <a:xfrm>
            <a:off x="6680324" y="2721397"/>
            <a:ext cx="1120775" cy="1716088"/>
            <a:chOff x="4241" y="1140"/>
            <a:chExt cx="706" cy="1081"/>
          </a:xfrm>
        </p:grpSpPr>
        <p:pic>
          <p:nvPicPr>
            <p:cNvPr id="2356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21" name="Text Box 9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18133" name="Group 21"/>
          <p:cNvGrpSpPr>
            <a:grpSpLocks/>
          </p:cNvGrpSpPr>
          <p:nvPr/>
        </p:nvGrpSpPr>
        <p:grpSpPr bwMode="auto">
          <a:xfrm>
            <a:off x="7041232" y="2925043"/>
            <a:ext cx="2663825" cy="2016125"/>
            <a:chOff x="4346" y="1207"/>
            <a:chExt cx="1678" cy="1270"/>
          </a:xfrm>
        </p:grpSpPr>
        <p:sp>
          <p:nvSpPr>
            <p:cNvPr id="218129" name="Rectangle 17"/>
            <p:cNvSpPr>
              <a:spLocks noChangeArrowheads="1"/>
            </p:cNvSpPr>
            <p:nvPr/>
          </p:nvSpPr>
          <p:spPr bwMode="auto">
            <a:xfrm>
              <a:off x="4346" y="1207"/>
              <a:ext cx="181" cy="91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8128" name="AutoShape 16"/>
            <p:cNvSpPr>
              <a:spLocks noChangeArrowheads="1"/>
            </p:cNvSpPr>
            <p:nvPr/>
          </p:nvSpPr>
          <p:spPr bwMode="auto">
            <a:xfrm>
              <a:off x="4708" y="1752"/>
              <a:ext cx="1316" cy="725"/>
            </a:xfrm>
            <a:prstGeom prst="wedgeRoundRectCallout">
              <a:avLst>
                <a:gd name="adj1" fmla="val -69743"/>
                <a:gd name="adj2" fmla="val -12108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2800" err="1">
                  <a:cs typeface="+mn-cs"/>
                </a:rPr>
                <a:t>beperkt</a:t>
              </a:r>
              <a:r>
                <a:rPr lang="en-US" sz="2800">
                  <a:cs typeface="+mn-cs"/>
                </a:rPr>
                <a:t> </a:t>
              </a:r>
              <a:r>
                <a:rPr lang="en-US" sz="2800" err="1">
                  <a:cs typeface="+mn-cs"/>
                </a:rPr>
                <a:t>geheugen</a:t>
              </a:r>
              <a:r>
                <a:rPr lang="en-US" sz="2800">
                  <a:cs typeface="+mn-cs"/>
                </a:rPr>
                <a:t>!</a:t>
              </a:r>
              <a:endParaRPr lang="da-DK" sz="2800">
                <a:cs typeface="+mn-cs"/>
              </a:endParaRPr>
            </a:p>
          </p:txBody>
        </p:sp>
      </p:grpSp>
      <p:sp>
        <p:nvSpPr>
          <p:cNvPr id="218132" name="AutoShape 20"/>
          <p:cNvSpPr>
            <a:spLocks noChangeArrowheads="1"/>
          </p:cNvSpPr>
          <p:nvPr/>
        </p:nvSpPr>
        <p:spPr bwMode="auto">
          <a:xfrm>
            <a:off x="3511674" y="1125959"/>
            <a:ext cx="2879725" cy="2397125"/>
          </a:xfrm>
          <a:prstGeom prst="cloudCallout">
            <a:avLst>
              <a:gd name="adj1" fmla="val 884"/>
              <a:gd name="adj2" fmla="val 59139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a-DK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rPr>
              <a:t>*!¤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4664968" y="6351711"/>
            <a:ext cx="56166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ze</a:t>
            </a:r>
            <a:r>
              <a:rPr lang="en-US" sz="2400" dirty="0"/>
              <a:t> </a:t>
            </a:r>
            <a:r>
              <a:rPr lang="en-US" sz="2400" dirty="0" err="1"/>
              <a:t>leefden</a:t>
            </a:r>
            <a:r>
              <a:rPr lang="en-US" sz="2400" dirty="0"/>
              <a:t> nog </a:t>
            </a:r>
            <a:r>
              <a:rPr lang="en-US" sz="2400" dirty="0" err="1"/>
              <a:t>lang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gelukkig</a:t>
            </a:r>
            <a:r>
              <a:rPr lang="en-US" sz="2400" dirty="0"/>
              <a:t>…</a:t>
            </a:r>
          </a:p>
        </p:txBody>
      </p:sp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025" y="4660332"/>
            <a:ext cx="1105939" cy="172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1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278E-6 6.35838E-7 L -0.16576 6.35838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1.11111E-6 L -0.17099 -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014E-6 3.64162E-6 L 0.14443 3.64162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917E-8 -1.04046E-6 L 0.14556 -1.0404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18132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60574"/>
            <a:ext cx="8915400" cy="792162"/>
          </a:xfrm>
        </p:spPr>
        <p:txBody>
          <a:bodyPr/>
          <a:lstStyle/>
          <a:p>
            <a:r>
              <a:rPr lang="da-DK" err="1">
                <a:latin typeface="News Gothic MT" charset="0"/>
              </a:rPr>
              <a:t>Klassiek</a:t>
            </a:r>
            <a:r>
              <a:rPr lang="da-DK">
                <a:latin typeface="News Gothic MT" charset="0"/>
              </a:rPr>
              <a:t> </a:t>
            </a:r>
            <a:r>
              <a:rPr lang="da-DK" err="1">
                <a:latin typeface="News Gothic MT" charset="0"/>
              </a:rPr>
              <a:t>Onmogelijk</a:t>
            </a:r>
            <a:r>
              <a:rPr lang="da-DK">
                <a:latin typeface="News Gothic MT" charset="0"/>
              </a:rPr>
              <a:t> </a:t>
            </a:r>
          </a:p>
        </p:txBody>
      </p:sp>
      <p:grpSp>
        <p:nvGrpSpPr>
          <p:cNvPr id="209944" name="Group 24"/>
          <p:cNvGrpSpPr>
            <a:grpSpLocks/>
          </p:cNvGrpSpPr>
          <p:nvPr/>
        </p:nvGrpSpPr>
        <p:grpSpPr bwMode="auto">
          <a:xfrm>
            <a:off x="1065213" y="4535388"/>
            <a:ext cx="1871662" cy="1366837"/>
            <a:chOff x="1170" y="2478"/>
            <a:chExt cx="1179" cy="861"/>
          </a:xfrm>
        </p:grpSpPr>
        <p:sp>
          <p:nvSpPr>
            <p:cNvPr id="209941" name="Line 21"/>
            <p:cNvSpPr>
              <a:spLocks noChangeShapeType="1"/>
            </p:cNvSpPr>
            <p:nvPr/>
          </p:nvSpPr>
          <p:spPr bwMode="auto">
            <a:xfrm flipV="1">
              <a:off x="1170" y="2478"/>
              <a:ext cx="1134" cy="86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942" name="Line 22"/>
            <p:cNvSpPr>
              <a:spLocks noChangeShapeType="1"/>
            </p:cNvSpPr>
            <p:nvPr/>
          </p:nvSpPr>
          <p:spPr bwMode="auto">
            <a:xfrm>
              <a:off x="1170" y="2523"/>
              <a:ext cx="1179" cy="77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3440113" y="4390925"/>
            <a:ext cx="6265862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nl-NL" sz="2800">
                <a:cs typeface="+mn-cs"/>
              </a:rPr>
              <a:t>perfect veilig, zonder aannames</a:t>
            </a:r>
          </a:p>
          <a:p>
            <a:pPr eaLnBrk="0" hangingPunct="0">
              <a:spcBef>
                <a:spcPct val="30000"/>
              </a:spcBef>
              <a:buFontTx/>
              <a:buChar char="•"/>
              <a:defRPr/>
            </a:pPr>
            <a:r>
              <a:rPr lang="nl-NL" sz="2800">
                <a:cs typeface="+mn-cs"/>
              </a:rPr>
              <a:t> met klassieke communicatie</a:t>
            </a:r>
          </a:p>
          <a:p>
            <a:pPr eaLnBrk="0" hangingPunct="0">
              <a:spcBef>
                <a:spcPct val="30000"/>
              </a:spcBef>
              <a:buFontTx/>
              <a:buChar char="•"/>
              <a:defRPr/>
            </a:pPr>
            <a:r>
              <a:rPr lang="nl-NL" sz="2800">
                <a:cs typeface="+mn-cs"/>
              </a:rPr>
              <a:t> met kwantum communicatie</a:t>
            </a:r>
          </a:p>
        </p:txBody>
      </p:sp>
      <p:grpSp>
        <p:nvGrpSpPr>
          <p:cNvPr id="25605" name="Group 25"/>
          <p:cNvGrpSpPr>
            <a:grpSpLocks/>
          </p:cNvGrpSpPr>
          <p:nvPr/>
        </p:nvGrpSpPr>
        <p:grpSpPr bwMode="auto">
          <a:xfrm>
            <a:off x="430213" y="2349400"/>
            <a:ext cx="1138238" cy="1754188"/>
            <a:chOff x="1327" y="1071"/>
            <a:chExt cx="717" cy="1105"/>
          </a:xfrm>
        </p:grpSpPr>
        <p:pic>
          <p:nvPicPr>
            <p:cNvPr id="25627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947" name="Text Box 27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grpSp>
        <p:nvGrpSpPr>
          <p:cNvPr id="25606" name="Group 28"/>
          <p:cNvGrpSpPr>
            <a:grpSpLocks/>
          </p:cNvGrpSpPr>
          <p:nvPr/>
        </p:nvGrpSpPr>
        <p:grpSpPr bwMode="auto">
          <a:xfrm>
            <a:off x="8482013" y="2458938"/>
            <a:ext cx="1120775" cy="1716088"/>
            <a:chOff x="4241" y="1140"/>
            <a:chExt cx="706" cy="1081"/>
          </a:xfrm>
        </p:grpSpPr>
        <p:pic>
          <p:nvPicPr>
            <p:cNvPr id="25625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950" name="Text Box 30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209952" name="Rectangle 32"/>
          <p:cNvSpPr>
            <a:spLocks noChangeArrowheads="1"/>
          </p:cNvSpPr>
          <p:nvPr/>
        </p:nvSpPr>
        <p:spPr bwMode="auto">
          <a:xfrm>
            <a:off x="5961063" y="1582638"/>
            <a:ext cx="1511300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sp>
        <p:nvSpPr>
          <p:cNvPr id="209953" name="Line 33"/>
          <p:cNvSpPr>
            <a:spLocks noChangeShapeType="1"/>
          </p:cNvSpPr>
          <p:nvPr/>
        </p:nvSpPr>
        <p:spPr bwMode="auto">
          <a:xfrm>
            <a:off x="3800475" y="3959125"/>
            <a:ext cx="23034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9954" name="Text Box 34"/>
          <p:cNvSpPr txBox="1">
            <a:spLocks noChangeArrowheads="1"/>
          </p:cNvSpPr>
          <p:nvPr/>
        </p:nvSpPr>
        <p:spPr bwMode="auto">
          <a:xfrm>
            <a:off x="4088904" y="3382863"/>
            <a:ext cx="1511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cs typeface="+mn-cs"/>
              </a:rPr>
              <a:t>openen</a:t>
            </a:r>
            <a:endParaRPr lang="en-US" sz="2800">
              <a:cs typeface="+mn-cs"/>
            </a:endParaRPr>
          </a:p>
        </p:txBody>
      </p:sp>
      <p:grpSp>
        <p:nvGrpSpPr>
          <p:cNvPr id="25610" name="Group 36"/>
          <p:cNvGrpSpPr>
            <a:grpSpLocks/>
          </p:cNvGrpSpPr>
          <p:nvPr/>
        </p:nvGrpSpPr>
        <p:grpSpPr bwMode="auto">
          <a:xfrm>
            <a:off x="3800475" y="1495325"/>
            <a:ext cx="2305050" cy="1743075"/>
            <a:chOff x="2394" y="608"/>
            <a:chExt cx="1452" cy="1098"/>
          </a:xfrm>
        </p:grpSpPr>
        <p:sp>
          <p:nvSpPr>
            <p:cNvPr id="209957" name="Line 37"/>
            <p:cNvSpPr>
              <a:spLocks noChangeShapeType="1"/>
            </p:cNvSpPr>
            <p:nvPr/>
          </p:nvSpPr>
          <p:spPr bwMode="auto">
            <a:xfrm>
              <a:off x="2395" y="981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958" name="Text Box 38"/>
            <p:cNvSpPr txBox="1">
              <a:spLocks noChangeArrowheads="1"/>
            </p:cNvSpPr>
            <p:nvPr/>
          </p:nvSpPr>
          <p:spPr bwMode="auto">
            <a:xfrm>
              <a:off x="2666" y="608"/>
              <a:ext cx="10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commit</a:t>
              </a:r>
            </a:p>
          </p:txBody>
        </p:sp>
        <p:sp>
          <p:nvSpPr>
            <p:cNvPr id="209959" name="Line 39"/>
            <p:cNvSpPr>
              <a:spLocks noChangeShapeType="1"/>
            </p:cNvSpPr>
            <p:nvPr/>
          </p:nvSpPr>
          <p:spPr bwMode="auto">
            <a:xfrm>
              <a:off x="2394" y="1162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960" name="Line 40"/>
            <p:cNvSpPr>
              <a:spLocks noChangeShapeType="1"/>
            </p:cNvSpPr>
            <p:nvPr/>
          </p:nvSpPr>
          <p:spPr bwMode="auto">
            <a:xfrm>
              <a:off x="2394" y="1344"/>
              <a:ext cx="1451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961" name="Line 41"/>
            <p:cNvSpPr>
              <a:spLocks noChangeShapeType="1"/>
            </p:cNvSpPr>
            <p:nvPr/>
          </p:nvSpPr>
          <p:spPr bwMode="auto">
            <a:xfrm>
              <a:off x="3120" y="1480"/>
              <a:ext cx="0" cy="226"/>
            </a:xfrm>
            <a:prstGeom prst="line">
              <a:avLst/>
            </a:prstGeom>
            <a:noFill/>
            <a:ln w="635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9963" name="Text Box 43"/>
          <p:cNvSpPr txBox="1">
            <a:spLocks noChangeArrowheads="1"/>
          </p:cNvSpPr>
          <p:nvPr/>
        </p:nvSpPr>
        <p:spPr bwMode="auto">
          <a:xfrm>
            <a:off x="396875" y="6078867"/>
            <a:ext cx="252037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800" dirty="0">
                <a:cs typeface="+mn-cs"/>
              </a:rPr>
              <a:t> </a:t>
            </a:r>
            <a:r>
              <a:rPr lang="en-US" sz="3200" dirty="0" err="1">
                <a:cs typeface="+mn-cs"/>
              </a:rPr>
              <a:t>verbergend</a:t>
            </a:r>
            <a:endParaRPr lang="en-US" sz="3200" dirty="0">
              <a:cs typeface="+mn-cs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3200" dirty="0">
                <a:cs typeface="+mn-cs"/>
              </a:rPr>
              <a:t> </a:t>
            </a:r>
            <a:r>
              <a:rPr lang="en-US" sz="3200" dirty="0" err="1">
                <a:cs typeface="+mn-cs"/>
              </a:rPr>
              <a:t>bindend</a:t>
            </a:r>
            <a:endParaRPr lang="en-US" sz="32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09967" name="Rectangle 47"/>
          <p:cNvSpPr>
            <a:spLocks noChangeArrowheads="1"/>
          </p:cNvSpPr>
          <p:nvPr/>
        </p:nvSpPr>
        <p:spPr bwMode="auto">
          <a:xfrm>
            <a:off x="849313" y="2519263"/>
            <a:ext cx="2873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9968" name="AutoShape 48"/>
          <p:cNvSpPr>
            <a:spLocks noChangeArrowheads="1"/>
          </p:cNvSpPr>
          <p:nvPr/>
        </p:nvSpPr>
        <p:spPr bwMode="auto">
          <a:xfrm>
            <a:off x="1568450" y="2806600"/>
            <a:ext cx="1944688" cy="1081088"/>
          </a:xfrm>
          <a:prstGeom prst="wedgeRoundRectCallout">
            <a:avLst>
              <a:gd name="adj1" fmla="val -76611"/>
              <a:gd name="adj2" fmla="val -6762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2800" err="1">
                <a:cs typeface="+mn-cs"/>
              </a:rPr>
              <a:t>beperkt</a:t>
            </a:r>
            <a:r>
              <a:rPr lang="en-US" sz="2800">
                <a:cs typeface="+mn-cs"/>
              </a:rPr>
              <a:t> </a:t>
            </a:r>
            <a:r>
              <a:rPr lang="en-US" sz="2800" err="1">
                <a:cs typeface="+mn-cs"/>
              </a:rPr>
              <a:t>opslag</a:t>
            </a:r>
            <a:r>
              <a:rPr lang="en-US" sz="2800">
                <a:cs typeface="+mn-cs"/>
              </a:rPr>
              <a:t>!</a:t>
            </a:r>
            <a:endParaRPr lang="da-DK" sz="2800">
              <a:cs typeface="+mn-cs"/>
            </a:endParaRPr>
          </a:p>
        </p:txBody>
      </p:sp>
      <p:sp>
        <p:nvSpPr>
          <p:cNvPr id="209970" name="Text Box 50"/>
          <p:cNvSpPr txBox="1">
            <a:spLocks noChangeArrowheads="1"/>
          </p:cNvSpPr>
          <p:nvPr/>
        </p:nvSpPr>
        <p:spPr bwMode="auto">
          <a:xfrm>
            <a:off x="2370138" y="4760813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0" b="1">
                <a:solidFill>
                  <a:srgbClr val="FF0000"/>
                </a:solidFill>
                <a:cs typeface="+mn-cs"/>
                <a:sym typeface="Wingdings" charset="0"/>
              </a:rPr>
              <a:t></a:t>
            </a:r>
            <a:endParaRPr lang="de-CH" sz="8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209974" name="AutoShape 54"/>
          <p:cNvSpPr>
            <a:spLocks noChangeArrowheads="1"/>
          </p:cNvSpPr>
          <p:nvPr/>
        </p:nvSpPr>
        <p:spPr bwMode="auto">
          <a:xfrm>
            <a:off x="7832725" y="1222275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209976" name="Line 56"/>
          <p:cNvSpPr>
            <a:spLocks noChangeShapeType="1"/>
          </p:cNvSpPr>
          <p:nvPr/>
        </p:nvSpPr>
        <p:spPr bwMode="auto">
          <a:xfrm flipH="1" flipV="1">
            <a:off x="1856655" y="1916832"/>
            <a:ext cx="4536207" cy="197085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992560" y="1196752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8265368" y="1366837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6465168" y="3645024"/>
            <a:ext cx="50405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</a:t>
            </a:r>
            <a:endParaRPr lang="de-CH" sz="320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0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43" grpId="0" build="p"/>
      <p:bldP spid="209967" grpId="0" animBg="1"/>
      <p:bldP spid="209968" grpId="0" animBg="1"/>
      <p:bldP spid="2099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1912"/>
            <a:ext cx="9649072" cy="720824"/>
          </a:xfrm>
        </p:spPr>
        <p:txBody>
          <a:bodyPr/>
          <a:lstStyle/>
          <a:p>
            <a:r>
              <a:rPr lang="da-DK" sz="4100" err="1">
                <a:latin typeface="News Gothic MT" charset="0"/>
              </a:rPr>
              <a:t>Samenvatting</a:t>
            </a:r>
            <a:endParaRPr lang="da-DK" sz="4100">
              <a:latin typeface="News Gothic MT" charset="0"/>
            </a:endParaRP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0" y="1106934"/>
            <a:ext cx="9906000" cy="176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200"/>
            </a:lvl1pPr>
          </a:lstStyle>
          <a:p>
            <a:r>
              <a:rPr lang="nl-NL" dirty="0"/>
              <a:t> (</a:t>
            </a:r>
            <a:r>
              <a:rPr lang="nl-NL" dirty="0" err="1"/>
              <a:t>echtscheidings</a:t>
            </a:r>
            <a:r>
              <a:rPr lang="nl-NL" dirty="0"/>
              <a:t>)probleem: tossen over de telefoon</a:t>
            </a:r>
          </a:p>
          <a:p>
            <a:r>
              <a:rPr lang="nl-NL" dirty="0"/>
              <a:t> oplossing met kluis (bit commitment)</a:t>
            </a:r>
          </a:p>
          <a:p>
            <a:r>
              <a:rPr lang="nl-NL" dirty="0"/>
              <a:t> klassiek protocol voor bit commitment</a:t>
            </a:r>
          </a:p>
        </p:txBody>
      </p:sp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430213" y="4005064"/>
            <a:ext cx="1138238" cy="1754188"/>
            <a:chOff x="1327" y="1071"/>
            <a:chExt cx="717" cy="1105"/>
          </a:xfrm>
        </p:grpSpPr>
        <p:pic>
          <p:nvPicPr>
            <p:cNvPr id="3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961063" y="3238302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3586237" y="5759003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944888" y="5182741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9313" y="4207765"/>
            <a:ext cx="2663527" cy="1886301"/>
            <a:chOff x="849313" y="2310008"/>
            <a:chExt cx="2663527" cy="1886301"/>
          </a:xfrm>
        </p:grpSpPr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" name="AutoShape 53"/>
            <p:cNvSpPr>
              <a:spLocks noChangeArrowheads="1"/>
            </p:cNvSpPr>
            <p:nvPr/>
          </p:nvSpPr>
          <p:spPr bwMode="auto">
            <a:xfrm>
              <a:off x="1352600" y="3068960"/>
              <a:ext cx="2160240" cy="1127349"/>
            </a:xfrm>
            <a:prstGeom prst="wedgeRoundRectCallout">
              <a:avLst>
                <a:gd name="adj1" fmla="val -65895"/>
                <a:gd name="adj2" fmla="val -10839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80792" y="3245740"/>
            <a:ext cx="3023147" cy="958506"/>
            <a:chOff x="3080792" y="1347983"/>
            <a:chExt cx="3023147" cy="958506"/>
          </a:xfrm>
        </p:grpSpPr>
        <p:sp>
          <p:nvSpPr>
            <p:cNvPr id="50" name="Line 38"/>
            <p:cNvSpPr>
              <a:spLocks noChangeShapeType="1"/>
            </p:cNvSpPr>
            <p:nvPr/>
          </p:nvSpPr>
          <p:spPr bwMode="auto">
            <a:xfrm flipV="1">
              <a:off x="3080792" y="1830582"/>
              <a:ext cx="3023147" cy="14242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3224808" y="1347983"/>
              <a:ext cx="273657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err="1">
                  <a:cs typeface="+mn-cs"/>
                </a:rPr>
                <a:t>vastleggen</a:t>
              </a:r>
              <a:r>
                <a:rPr lang="en-US" sz="2400">
                  <a:cs typeface="+mn-cs"/>
                </a:rPr>
                <a:t> op a=0</a:t>
              </a:r>
            </a:p>
          </p:txBody>
        </p:sp>
        <p:sp>
          <p:nvSpPr>
            <p:cNvPr id="52" name="Text Box 60"/>
            <p:cNvSpPr txBox="1">
              <a:spLocks noChangeArrowheads="1"/>
            </p:cNvSpPr>
            <p:nvPr/>
          </p:nvSpPr>
          <p:spPr bwMode="auto">
            <a:xfrm>
              <a:off x="3512840" y="1844824"/>
              <a:ext cx="24496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cs typeface="+mn-cs"/>
                </a:rPr>
                <a:t>(8 </a:t>
              </a:r>
              <a:r>
                <a:rPr lang="en-US" sz="2400" dirty="0" err="1">
                  <a:cs typeface="+mn-cs"/>
                </a:rPr>
                <a:t>TeraBytes</a:t>
              </a:r>
              <a:r>
                <a:rPr lang="en-US" sz="2400" dirty="0">
                  <a:cs typeface="+mn-cs"/>
                </a:rPr>
                <a:t>)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080792" y="4206177"/>
            <a:ext cx="3168352" cy="976564"/>
            <a:chOff x="3080792" y="2308420"/>
            <a:chExt cx="3168352" cy="976564"/>
          </a:xfrm>
        </p:grpSpPr>
        <p:sp>
          <p:nvSpPr>
            <p:cNvPr id="54" name="Line 42"/>
            <p:cNvSpPr>
              <a:spLocks noChangeShapeType="1"/>
            </p:cNvSpPr>
            <p:nvPr/>
          </p:nvSpPr>
          <p:spPr bwMode="auto">
            <a:xfrm>
              <a:off x="3080792" y="2780928"/>
              <a:ext cx="3023147" cy="3231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" name="Text Box 45"/>
            <p:cNvSpPr txBox="1">
              <a:spLocks noChangeArrowheads="1"/>
            </p:cNvSpPr>
            <p:nvPr/>
          </p:nvSpPr>
          <p:spPr bwMode="auto">
            <a:xfrm>
              <a:off x="3296816" y="2308420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err="1">
                  <a:cs typeface="+mn-cs"/>
                </a:rPr>
                <a:t>vastleggen</a:t>
              </a:r>
              <a:r>
                <a:rPr lang="en-US" sz="2400">
                  <a:cs typeface="+mn-cs"/>
                </a:rPr>
                <a:t> op a=1</a:t>
              </a:r>
            </a:p>
          </p:txBody>
        </p:sp>
        <p:sp>
          <p:nvSpPr>
            <p:cNvPr id="56" name="Text Box 61"/>
            <p:cNvSpPr txBox="1">
              <a:spLocks noChangeArrowheads="1"/>
            </p:cNvSpPr>
            <p:nvPr/>
          </p:nvSpPr>
          <p:spPr bwMode="auto">
            <a:xfrm>
              <a:off x="3510979" y="2823319"/>
              <a:ext cx="27381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/>
                <a:t>(8 </a:t>
              </a:r>
              <a:r>
                <a:rPr lang="en-US" sz="2400" dirty="0" err="1"/>
                <a:t>TeraBytes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1280592" y="3102171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58" name="Group 16"/>
          <p:cNvGrpSpPr>
            <a:grpSpLocks/>
          </p:cNvGrpSpPr>
          <p:nvPr/>
        </p:nvGrpSpPr>
        <p:grpSpPr bwMode="auto">
          <a:xfrm>
            <a:off x="8482013" y="4114602"/>
            <a:ext cx="1120775" cy="1716088"/>
            <a:chOff x="4241" y="1140"/>
            <a:chExt cx="706" cy="1081"/>
          </a:xfrm>
        </p:grpSpPr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61" name="AutoShape 27"/>
          <p:cNvSpPr>
            <a:spLocks noChangeArrowheads="1"/>
          </p:cNvSpPr>
          <p:nvPr/>
        </p:nvSpPr>
        <p:spPr bwMode="auto">
          <a:xfrm>
            <a:off x="7832725" y="2877939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8193360" y="3094509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8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331912"/>
            <a:ext cx="9649072" cy="720824"/>
          </a:xfrm>
        </p:spPr>
        <p:txBody>
          <a:bodyPr/>
          <a:lstStyle/>
          <a:p>
            <a:r>
              <a:rPr lang="da-DK" sz="4100" err="1">
                <a:latin typeface="News Gothic MT" charset="0"/>
              </a:rPr>
              <a:t>Samenvatting</a:t>
            </a:r>
            <a:endParaRPr lang="da-DK" sz="4100">
              <a:latin typeface="News Gothic MT" charset="0"/>
            </a:endParaRP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0" y="1106934"/>
            <a:ext cx="9906000" cy="23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a-DK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200"/>
            </a:lvl1pPr>
          </a:lstStyle>
          <a:p>
            <a:r>
              <a:rPr lang="nl-NL" dirty="0"/>
              <a:t> (</a:t>
            </a:r>
            <a:r>
              <a:rPr lang="nl-NL" dirty="0" err="1"/>
              <a:t>echtscheidings</a:t>
            </a:r>
            <a:r>
              <a:rPr lang="nl-NL" dirty="0"/>
              <a:t>)probleem: tossen over de telefoon</a:t>
            </a:r>
          </a:p>
          <a:p>
            <a:r>
              <a:rPr lang="nl-NL" dirty="0"/>
              <a:t> oplossing met kluis (bit commitment)</a:t>
            </a:r>
          </a:p>
          <a:p>
            <a:r>
              <a:rPr lang="nl-NL" dirty="0"/>
              <a:t> klassiek protocol voor bit commitment</a:t>
            </a:r>
          </a:p>
          <a:p>
            <a:r>
              <a:rPr lang="nl-NL" dirty="0"/>
              <a:t> </a:t>
            </a:r>
            <a:r>
              <a:rPr lang="nl-NL" dirty="0" err="1"/>
              <a:t>quantum</a:t>
            </a:r>
            <a:r>
              <a:rPr lang="nl-NL" dirty="0"/>
              <a:t> protocol voor bit commitment</a:t>
            </a:r>
          </a:p>
        </p:txBody>
      </p:sp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430213" y="4773425"/>
            <a:ext cx="1138238" cy="1754188"/>
            <a:chOff x="1327" y="1071"/>
            <a:chExt cx="717" cy="1105"/>
          </a:xfrm>
        </p:grpSpPr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7" y="1071"/>
              <a:ext cx="63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1396" y="1888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Alice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5961063" y="4006663"/>
            <a:ext cx="1511300" cy="1944687"/>
          </a:xfrm>
          <a:prstGeom prst="rect">
            <a:avLst/>
          </a:prstGeom>
          <a:solidFill>
            <a:srgbClr val="FFB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de-CH" sz="2800" err="1">
                <a:cs typeface="+mn-cs"/>
              </a:rPr>
              <a:t>Bob‘s</a:t>
            </a:r>
            <a:endParaRPr lang="de-CH" sz="2800">
              <a:cs typeface="+mn-cs"/>
            </a:endParaRPr>
          </a:p>
          <a:p>
            <a:pPr algn="ctr">
              <a:defRPr/>
            </a:pPr>
            <a:r>
              <a:rPr lang="de-CH" sz="2800" err="1">
                <a:cs typeface="+mn-cs"/>
              </a:rPr>
              <a:t>kennis</a:t>
            </a:r>
            <a:endParaRPr lang="da-DK" sz="2800"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96816" y="4461481"/>
            <a:ext cx="2952155" cy="576262"/>
            <a:chOff x="3296816" y="1795363"/>
            <a:chExt cx="2952155" cy="576262"/>
          </a:xfrm>
        </p:grpSpPr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3296816" y="2348880"/>
              <a:ext cx="2808709" cy="22745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3368824" y="1795363"/>
              <a:ext cx="28801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FF0000"/>
                  </a:solidFill>
                  <a:latin typeface="Arial"/>
                  <a:cs typeface="Arial"/>
                </a:rPr>
                <a:t>1000 qu</a:t>
              </a:r>
              <a:r>
                <a:rPr lang="en-US" sz="2400" dirty="0">
                  <a:solidFill>
                    <a:srgbClr val="FF0000"/>
                  </a:solidFill>
                  <a:cs typeface="+mn-cs"/>
                </a:rPr>
                <a:t>antum bits</a:t>
              </a:r>
            </a:p>
          </p:txBody>
        </p: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497013" y="4438934"/>
            <a:ext cx="2376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meet </a:t>
            </a:r>
            <a:r>
              <a:rPr lang="en-US" sz="2400" err="1">
                <a:cs typeface="+mn-cs"/>
              </a:rPr>
              <a:t>qbits</a:t>
            </a:r>
            <a:r>
              <a:rPr lang="en-US" sz="2400">
                <a:cs typeface="+mn-cs"/>
              </a:rPr>
              <a:t> </a:t>
            </a:r>
            <a:br>
              <a:rPr lang="en-US" sz="2400">
                <a:cs typeface="+mn-cs"/>
              </a:rPr>
            </a:br>
            <a:r>
              <a:rPr lang="en-US" sz="2400">
                <a:cs typeface="+mn-cs"/>
              </a:rPr>
              <a:t>in basis a</a:t>
            </a:r>
          </a:p>
        </p:txBody>
      </p:sp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452574" y="3574168"/>
            <a:ext cx="1368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a=0 of </a:t>
            </a:r>
            <a:br>
              <a:rPr lang="en-US" sz="3200">
                <a:cs typeface="+mn-cs"/>
              </a:rPr>
            </a:br>
            <a:r>
              <a:rPr lang="en-US" sz="3200">
                <a:cs typeface="+mn-cs"/>
              </a:rPr>
              <a:t>a=1</a:t>
            </a:r>
            <a:endParaRPr lang="de-CH" sz="3200">
              <a:cs typeface="+mn-cs"/>
            </a:endParaRPr>
          </a:p>
        </p:txBody>
      </p:sp>
      <p:grpSp>
        <p:nvGrpSpPr>
          <p:cNvPr id="36" name="Group 16"/>
          <p:cNvGrpSpPr>
            <a:grpSpLocks/>
          </p:cNvGrpSpPr>
          <p:nvPr/>
        </p:nvGrpSpPr>
        <p:grpSpPr bwMode="auto">
          <a:xfrm>
            <a:off x="8482013" y="4882963"/>
            <a:ext cx="1120775" cy="1716088"/>
            <a:chOff x="4241" y="1140"/>
            <a:chExt cx="706" cy="1081"/>
          </a:xfrm>
        </p:grpSpPr>
        <p:pic>
          <p:nvPicPr>
            <p:cNvPr id="37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1" y="1140"/>
              <a:ext cx="59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4299" y="1933"/>
              <a:ext cx="6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Bob</a:t>
              </a:r>
              <a:endParaRPr lang="de-CH" sz="2400">
                <a:cs typeface="+mn-cs"/>
              </a:endParaRPr>
            </a:p>
          </p:txBody>
        </p:sp>
      </p:grpSp>
      <p:sp>
        <p:nvSpPr>
          <p:cNvPr id="40" name="AutoShape 27"/>
          <p:cNvSpPr>
            <a:spLocks noChangeArrowheads="1"/>
          </p:cNvSpPr>
          <p:nvPr/>
        </p:nvSpPr>
        <p:spPr bwMode="auto">
          <a:xfrm>
            <a:off x="7832725" y="3646300"/>
            <a:ext cx="1871663" cy="1079500"/>
          </a:xfrm>
          <a:prstGeom prst="cloudCallout">
            <a:avLst>
              <a:gd name="adj1" fmla="val -73069"/>
              <a:gd name="adj2" fmla="val 330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0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8193360" y="3862870"/>
            <a:ext cx="11521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cs typeface="+mn-cs"/>
              </a:rPr>
              <a:t>a = ?</a:t>
            </a:r>
            <a:endParaRPr lang="de-CH" sz="3200">
              <a:solidFill>
                <a:srgbClr val="FF0000"/>
              </a:solidFill>
              <a:cs typeface="+mn-cs"/>
            </a:endParaRPr>
          </a:p>
        </p:txBody>
      </p:sp>
      <p:sp>
        <p:nvSpPr>
          <p:cNvPr id="63" name="Line 12"/>
          <p:cNvSpPr>
            <a:spLocks noChangeShapeType="1"/>
          </p:cNvSpPr>
          <p:nvPr/>
        </p:nvSpPr>
        <p:spPr bwMode="auto">
          <a:xfrm>
            <a:off x="3657649" y="6311340"/>
            <a:ext cx="2303463" cy="0"/>
          </a:xfrm>
          <a:prstGeom prst="line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4016300" y="5735078"/>
            <a:ext cx="1441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openen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49313" y="4976126"/>
            <a:ext cx="2591990" cy="1838204"/>
            <a:chOff x="849313" y="2310008"/>
            <a:chExt cx="2591990" cy="1838204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849313" y="2310008"/>
              <a:ext cx="287337" cy="2159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0" name="AutoShape 21"/>
            <p:cNvSpPr>
              <a:spLocks noChangeArrowheads="1"/>
            </p:cNvSpPr>
            <p:nvPr/>
          </p:nvSpPr>
          <p:spPr bwMode="auto">
            <a:xfrm>
              <a:off x="1496616" y="2636912"/>
              <a:ext cx="1944687" cy="1511300"/>
            </a:xfrm>
            <a:prstGeom prst="wedgeRoundRectCallout">
              <a:avLst>
                <a:gd name="adj1" fmla="val -74407"/>
                <a:gd name="adj2" fmla="val -6418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2800" dirty="0" err="1">
                  <a:cs typeface="+mn-cs"/>
                </a:rPr>
                <a:t>beperkte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cs typeface="+mn-cs"/>
                </a:rPr>
                <a:t>quantum</a:t>
              </a:r>
              <a:r>
                <a:rPr lang="en-US" sz="2800" dirty="0">
                  <a:cs typeface="+mn-cs"/>
                </a:rPr>
                <a:t> </a:t>
              </a:r>
              <a:r>
                <a:rPr lang="en-US" sz="2800" dirty="0" err="1">
                  <a:cs typeface="+mn-cs"/>
                </a:rPr>
                <a:t>opslag</a:t>
              </a:r>
              <a:r>
                <a:rPr lang="en-US" sz="2800" dirty="0">
                  <a:cs typeface="+mn-cs"/>
                </a:rPr>
                <a:t>!</a:t>
              </a:r>
              <a:endParaRPr lang="da-DK" sz="2800" dirty="0"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2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857376" y="1844676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284539" y="2266951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591344" y="207606"/>
            <a:ext cx="8723312" cy="905233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4000" dirty="0"/>
              <a:t>Quantum Bit: Polarization of a Photon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875931" y="1179343"/>
                <a:ext cx="3009900" cy="26987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dirty="0"/>
                  <a:t>Qubit as unit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1" name="Rectangle 2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931" y="1179343"/>
                <a:ext cx="3009900" cy="269875"/>
              </a:xfrm>
              <a:prstGeom prst="rect">
                <a:avLst/>
              </a:prstGeom>
              <a:blipFill>
                <a:blip r:embed="rId3"/>
                <a:stretch>
                  <a:fillRect l="-1674" t="-26087" b="-43478"/>
                </a:stretch>
              </a:blipFill>
              <a:ln w="9525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176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8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857376" y="1844676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3284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3082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3074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939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848544" y="142852"/>
            <a:ext cx="8928992" cy="928694"/>
          </a:xfrm>
          <a:noFill/>
          <a:ln/>
        </p:spPr>
        <p:txBody>
          <a:bodyPr/>
          <a:lstStyle/>
          <a:p>
            <a:r>
              <a:rPr lang="en-US" sz="3600" dirty="0" err="1"/>
              <a:t>Qubit</a:t>
            </a:r>
            <a:r>
              <a:rPr lang="en-US" sz="36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8049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673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537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3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50280" y="119675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33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89840" y="157952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500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13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33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8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857376" y="1844676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3284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8121357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3082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3074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6177137" y="1657812"/>
            <a:ext cx="3341515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953001" y="2924176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415926" y="2924945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89840" y="1579524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673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3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50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939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8049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37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500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1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33374" y="261269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89840" y="668965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8088" y="1078580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57376" y="934117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3284539" y="1356392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293875" y="134311"/>
            <a:ext cx="4644784" cy="759658"/>
          </a:xfrm>
          <a:noFill/>
          <a:ln/>
        </p:spPr>
        <p:txBody>
          <a:bodyPr/>
          <a:lstStyle/>
          <a:p>
            <a:r>
              <a:rPr lang="da-DK" sz="3600" dirty="0"/>
              <a:t>Measuring a Qubit</a:t>
            </a:r>
            <a:endParaRPr lang="en-US" sz="36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8170995" y="2456545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3082232" y="2733027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3074277" y="2721641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6189766" y="762001"/>
            <a:ext cx="3315422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br>
              <a:rPr lang="en-US" sz="2400" dirty="0"/>
            </a:br>
            <a:r>
              <a:rPr lang="en-US" sz="2400" dirty="0"/>
              <a:t>Photons: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953001" y="2013617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3562980" y="5321821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39780" y="497129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1392305" y="5907916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3265555" y="5907917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3238510" y="5983164"/>
            <a:ext cx="989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415926" y="2014386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616267" y="5495167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849464" y="5675659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4665888" y="5675659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673080" y="214185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3241" y="286193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50280" y="28619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718629" y="1788125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8049344" y="214185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537176" y="214185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90194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33374" y="270331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89840" y="759580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08088" y="1169195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857376" y="1024732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384037" y="174908"/>
            <a:ext cx="3734842" cy="758316"/>
          </a:xfrm>
          <a:noFill/>
          <a:ln/>
        </p:spPr>
        <p:txBody>
          <a:bodyPr/>
          <a:lstStyle/>
          <a:p>
            <a:r>
              <a:rPr lang="en-US" sz="3600" dirty="0"/>
              <a:t>Diagonal</a:t>
            </a:r>
            <a:r>
              <a:rPr lang="en-US" sz="4000" dirty="0"/>
              <a:t>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3286126" y="144542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737101" y="1888332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3082232" y="2823642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3074277" y="281225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3071060" y="2819879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745164" y="1872456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3068075" y="2819682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723415" y="1435462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522353" y="5339472"/>
            <a:ext cx="3342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444078" y="5801339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883941" y="5799752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538807" y="5830875"/>
            <a:ext cx="3073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with prob. ½ yields 1</a:t>
            </a:r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5168900" y="2177256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704383" y="4841413"/>
            <a:ext cx="2460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cs typeface="Arial" charset="0"/>
              </a:rPr>
              <a:t>Measurement:</a:t>
            </a:r>
            <a:endParaRPr lang="de-CH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812595" y="5963265"/>
            <a:ext cx="854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673080" y="88086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537176" y="88086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977336" y="92422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859901" y="5583752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228053" y="5415850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548533" y="5295720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548533" y="5799776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3240" y="952873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53400" y="952872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61112" y="1384921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61112" y="3977208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673080" y="30480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3241" y="37680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50280" y="376809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8049344" y="30480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37176" y="30480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59701" y="5288964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219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820467" y="549140"/>
            <a:ext cx="6535340" cy="485775"/>
          </a:xfrm>
        </p:spPr>
        <p:txBody>
          <a:bodyPr>
            <a:noAutofit/>
          </a:bodyPr>
          <a:lstStyle/>
          <a:p>
            <a:r>
              <a:rPr lang="en-US" sz="3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29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True"/>
  <p:tag name="USEBOLDAMS" val="Tru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emf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IDTH" val="416"/>
  <p:tag name="DEFAULTHEIGHT" val="302"/>
  <p:tag name="TPVERSION" val="7"/>
  <p:tag name="TPFULLVERSION" val="7.5.5.3"/>
  <p:tag name="PPTVERSION" val="15"/>
  <p:tag name="TPOS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7.1|3.4|7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8|5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1|10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1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1|10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|3.8|9.5|1.5|3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|3.8|9.5|1.5|3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3|10.6|14.3|6.9|7|4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3|10.6|14.3|6.9|7|4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|3.8|9.5|1.5|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3|10.6|14.3|6.9|7|4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3|10.6|14.3|6.9|7|4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3|10.6|14.3|6.9|7|4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7.1|3.4|7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7.7|3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9|20.9|3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12416</TotalTime>
  <Words>837</Words>
  <Application>Microsoft Macintosh PowerPoint</Application>
  <PresentationFormat>A4 Paper (210x297 mm)</PresentationFormat>
  <Paragraphs>319</Paragraphs>
  <Slides>38</Slides>
  <Notes>31</Notes>
  <HiddenSlides>9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News Gothic MT</vt:lpstr>
      <vt:lpstr>Verdana</vt:lpstr>
      <vt:lpstr>Wingdings</vt:lpstr>
      <vt:lpstr>Wingdings 2</vt:lpstr>
      <vt:lpstr>Breeze</vt:lpstr>
      <vt:lpstr>PowerPoint Presentation</vt:lpstr>
      <vt:lpstr>Wat is cryptografie?</vt:lpstr>
      <vt:lpstr>Wat is quantumcryptografie?</vt:lpstr>
      <vt:lpstr>Quantum Bit: Polarization of a Photon</vt:lpstr>
      <vt:lpstr>Qubit: Rectilinear/Computational Basis</vt:lpstr>
      <vt:lpstr>Detecting a Qubit</vt:lpstr>
      <vt:lpstr>Measuring a Qubit</vt:lpstr>
      <vt:lpstr>Diagonal Basis</vt:lpstr>
      <vt:lpstr>Video</vt:lpstr>
      <vt:lpstr>Measuring Collapses the State</vt:lpstr>
      <vt:lpstr>Measuring Collapses the State</vt:lpstr>
      <vt:lpstr>Demonstration of Quantum Technology</vt:lpstr>
      <vt:lpstr>Quantum (Optics) Games</vt:lpstr>
      <vt:lpstr>Alice &amp; Bob</vt:lpstr>
      <vt:lpstr>Relatieproblemen</vt:lpstr>
      <vt:lpstr>Tossen over de telefoon</vt:lpstr>
      <vt:lpstr>Protocol voor toss</vt:lpstr>
      <vt:lpstr>Protocol voor toss</vt:lpstr>
      <vt:lpstr>Protocol voor toss</vt:lpstr>
      <vt:lpstr>De oplossing</vt:lpstr>
      <vt:lpstr>De verklaring</vt:lpstr>
      <vt:lpstr>Bit Commitment</vt:lpstr>
      <vt:lpstr>Bit Commitment</vt:lpstr>
      <vt:lpstr>PowerPoint Presentation</vt:lpstr>
      <vt:lpstr>Tossen over de telefoon</vt:lpstr>
      <vt:lpstr>Reductie van het probleem</vt:lpstr>
      <vt:lpstr>Voorstel Bit-Commitment protocol</vt:lpstr>
      <vt:lpstr>Quantum Bit-Commitment</vt:lpstr>
      <vt:lpstr>Samenvatting</vt:lpstr>
      <vt:lpstr>Samenvatting</vt:lpstr>
      <vt:lpstr>Samenvatting: reductie</vt:lpstr>
      <vt:lpstr>Samenvatting</vt:lpstr>
      <vt:lpstr>Klassiek protocol</vt:lpstr>
      <vt:lpstr>Quantum protocol</vt:lpstr>
      <vt:lpstr>The End</vt:lpstr>
      <vt:lpstr>Klassiek Onmogelijk </vt:lpstr>
      <vt:lpstr>Samenvatting</vt:lpstr>
      <vt:lpstr>Samenvatting</vt:lpstr>
    </vt:vector>
  </TitlesOfParts>
  <Company>Daimi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Schaffner</dc:creator>
  <cp:lastModifiedBy>C S</cp:lastModifiedBy>
  <cp:revision>191</cp:revision>
  <dcterms:created xsi:type="dcterms:W3CDTF">2005-05-12T16:02:53Z</dcterms:created>
  <dcterms:modified xsi:type="dcterms:W3CDTF">2018-12-20T21:28:50Z</dcterms:modified>
</cp:coreProperties>
</file>